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g" ContentType="image/jpg"/>
  <Override PartName="/ppt/media/image47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76"/>
  </p:notesMasterIdLst>
  <p:handoutMasterIdLst>
    <p:handoutMasterId r:id="rId77"/>
  </p:handoutMasterIdLst>
  <p:sldIdLst>
    <p:sldId id="256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276" r:id="rId75"/>
  </p:sldIdLst>
  <p:sldSz cx="12192000" cy="6858000"/>
  <p:notesSz cx="7023100" cy="9309100"/>
  <p:embeddedFontLst>
    <p:embeddedFont>
      <p:font typeface="Century Gothic" panose="020B0502020202020204" pitchFamily="34" charset="0"/>
      <p:regular r:id="rId78"/>
      <p:bold r:id="rId79"/>
      <p:italic r:id="rId80"/>
      <p:boldItalic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Wingdings 3" panose="05040102010807070707" pitchFamily="18" charset="2"/>
      <p:regular r:id="rId86"/>
    </p:embeddedFont>
    <p:embeddedFont>
      <p:font typeface="Cambria Math" panose="02040503050406030204" pitchFamily="18" charset="0"/>
      <p:regular r:id="rId87"/>
    </p:embeddedFont>
    <p:embeddedFont>
      <p:font typeface="Fjalla One" panose="020B0604020202020204" charset="0"/>
      <p:regular r:id="rId88"/>
    </p:embeddedFont>
    <p:embeddedFont>
      <p:font typeface="Raleway" panose="020B0604020202020204" charset="-18"/>
      <p:regular r:id="rId89"/>
      <p:bold r:id="rId90"/>
      <p:italic r:id="rId91"/>
      <p:boldItalic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2.fntdata"/><Relationship Id="rId5" Type="http://schemas.openxmlformats.org/officeDocument/2006/relationships/slide" Target="slides/slide1.xml"/><Relationship Id="rId90" Type="http://schemas.openxmlformats.org/officeDocument/2006/relationships/font" Target="fonts/font13.fntdata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97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5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10.fntdata"/><Relationship Id="rId61" Type="http://schemas.openxmlformats.org/officeDocument/2006/relationships/slide" Target="slides/slide57.xml"/><Relationship Id="rId82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ohan.Eklund@hb.se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ohan.Eklund@hb.s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en-GB" b="0" i="0" dirty="0" smtClean="0">
              <a:hlinkClick xmlns:r="http://schemas.openxmlformats.org/officeDocument/2006/relationships" r:id="rId1"/>
            </a:rPr>
            <a:t>Johan.Eklund@hb.se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200" b="0" i="0" kern="1200" dirty="0" smtClean="0">
              <a:hlinkClick xmlns:r="http://schemas.openxmlformats.org/officeDocument/2006/relationships" r:id="rId1"/>
            </a:rPr>
            <a:t>Johan.Eklund@hb.se</a:t>
          </a:r>
          <a:endParaRPr lang="en-US" sz="52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CC26-0150-423E-B85A-2EC6575F5808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E69B-401B-4AD6-8F30-A5002D9F6563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2FF2-5C6C-419B-891D-C0FEE0E8EB25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3154-14C7-41EB-B638-6C52188EB6CD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D8CA-0637-4DC1-B614-745517C141C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5C21-7BC2-44C0-8A22-C45BB45C6682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F687-F325-4657-AB67-ACEAF523629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2A5-AB2C-4C5C-8406-5B24699848A9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5A7F-9B41-4999-A6E8-39D3D9EF6A71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BE90-3620-41B0-904B-5EC5EC292E32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9BD2-B368-4EC0-8DDD-E7F37A58DD27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BD81-E47F-47F9-81C3-FBD2C64D21F9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4916" y="473709"/>
            <a:ext cx="10742167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Johan Eklund, 2018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25C1-9D71-4861-B896-66BE37823054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506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A0E0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Johan Eklund, 2018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6374-B56E-4CE9-9EF1-3F6753B4CCA4}" type="datetime1">
              <a:rPr lang="en-US" smtClean="0"/>
              <a:t>11/14/2018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509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A0E0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Johan Eklund, 2018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CC835-5AF8-4C5E-8E26-9A27105F8A8E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59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45FD-6B09-4E6F-992C-7AADC5A83C9F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8554-3F61-4E7A-94DB-E11FF877E1F7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1BB-544F-4576-A568-A11893C953A1}" type="datetime1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D9E6-DD96-4711-840E-C5BDCDBA115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FF6-6DEB-4CC7-A2C1-5501FD2E0177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A525-04E9-4F19-9E35-F503D2A37858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2CF-56BF-4D83-B9CD-B807EB046B18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7B52BC-9F76-4C3F-A9DE-20C86DA087BE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CA0E0E"/>
                </a:solidFill>
                <a:cs typeface="Century Gothic"/>
              </a:rPr>
              <a:t>The Logic of </a:t>
            </a:r>
            <a:r>
              <a:rPr lang="en-GB" sz="4800" spc="-5" dirty="0">
                <a:solidFill>
                  <a:srgbClr val="CA0E0E"/>
                </a:solidFill>
                <a:cs typeface="Century Gothic"/>
              </a:rPr>
              <a:t>Sampling</a:t>
            </a:r>
            <a:r>
              <a:rPr lang="en-GB" sz="4800" spc="-140" dirty="0">
                <a:solidFill>
                  <a:srgbClr val="CA0E0E"/>
                </a:solidFill>
                <a:cs typeface="Century Gothic"/>
              </a:rPr>
              <a:t> </a:t>
            </a:r>
            <a:r>
              <a:rPr lang="en-GB" sz="4800" spc="-5" dirty="0">
                <a:solidFill>
                  <a:srgbClr val="CA0E0E"/>
                </a:solidFill>
                <a:cs typeface="Century Gothic"/>
              </a:rPr>
              <a:t>and  Statistical</a:t>
            </a:r>
            <a:r>
              <a:rPr lang="en-GB" sz="4800" spc="-30" dirty="0">
                <a:solidFill>
                  <a:srgbClr val="CA0E0E"/>
                </a:solidFill>
                <a:cs typeface="Century Gothic"/>
              </a:rPr>
              <a:t> </a:t>
            </a:r>
            <a:r>
              <a:rPr lang="en-GB" sz="4800" dirty="0" smtClean="0">
                <a:solidFill>
                  <a:srgbClr val="CA0E0E"/>
                </a:solidFill>
                <a:cs typeface="Century Gothic"/>
              </a:rPr>
              <a:t>Tests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 </a:t>
            </a:r>
            <a:r>
              <a:rPr lang="en-GB" spc="-5" dirty="0">
                <a:solidFill>
                  <a:srgbClr val="CA0E0E"/>
                </a:solidFill>
                <a:cs typeface="Century Gothic"/>
              </a:rPr>
              <a:t>JOHAN</a:t>
            </a:r>
            <a:r>
              <a:rPr lang="en-GB" spc="-25" dirty="0">
                <a:solidFill>
                  <a:srgbClr val="CA0E0E"/>
                </a:solidFill>
                <a:cs typeface="Century Gothic"/>
              </a:rPr>
              <a:t> </a:t>
            </a:r>
            <a:r>
              <a:rPr lang="en-GB" spc="-5" dirty="0" smtClean="0">
                <a:solidFill>
                  <a:srgbClr val="CA0E0E"/>
                </a:solidFill>
                <a:cs typeface="Century Gothic"/>
              </a:rPr>
              <a:t>EKLUND</a:t>
            </a:r>
            <a:r>
              <a:rPr lang="en-US" dirty="0" smtClean="0"/>
              <a:t>| </a:t>
            </a:r>
            <a:r>
              <a:rPr lang="hr-HR" dirty="0" smtClean="0"/>
              <a:t>RMIS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916" y="473709"/>
            <a:ext cx="36322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CA0E0E"/>
                </a:solidFill>
                <a:latin typeface="Century Gothic"/>
                <a:cs typeface="Century Gothic"/>
              </a:rPr>
              <a:t>Rule of</a:t>
            </a:r>
            <a:r>
              <a:rPr sz="4200" spc="-120" dirty="0">
                <a:solidFill>
                  <a:srgbClr val="CA0E0E"/>
                </a:solidFill>
                <a:latin typeface="Century Gothic"/>
                <a:cs typeface="Century Gothic"/>
              </a:rPr>
              <a:t> </a:t>
            </a:r>
            <a:r>
              <a:rPr sz="4200" dirty="0">
                <a:solidFill>
                  <a:srgbClr val="CA0E0E"/>
                </a:solidFill>
                <a:latin typeface="Century Gothic"/>
                <a:cs typeface="Century Gothic"/>
              </a:rPr>
              <a:t>thumb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118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sampling </a:t>
            </a:r>
            <a:r>
              <a:rPr sz="2000" dirty="0">
                <a:latin typeface="Century Gothic"/>
                <a:cs typeface="Century Gothic"/>
              </a:rPr>
              <a:t>process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unbiased </a:t>
            </a:r>
            <a:r>
              <a:rPr sz="2000" spc="-10" dirty="0">
                <a:latin typeface="Century Gothic"/>
                <a:cs typeface="Century Gothic"/>
              </a:rPr>
              <a:t>iff </a:t>
            </a:r>
            <a:r>
              <a:rPr sz="2000" spc="-20" dirty="0">
                <a:latin typeface="Century Gothic"/>
                <a:cs typeface="Century Gothic"/>
              </a:rPr>
              <a:t>(if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only </a:t>
            </a:r>
            <a:r>
              <a:rPr sz="2000" spc="-5" dirty="0">
                <a:latin typeface="Century Gothic"/>
                <a:cs typeface="Century Gothic"/>
              </a:rPr>
              <a:t>if) all </a:t>
            </a:r>
            <a:r>
              <a:rPr sz="2000" dirty="0">
                <a:latin typeface="Century Gothic"/>
                <a:cs typeface="Century Gothic"/>
              </a:rPr>
              <a:t>elements of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spc="-5" dirty="0">
                <a:latin typeface="Century Gothic"/>
                <a:cs typeface="Century Gothic"/>
              </a:rPr>
              <a:t>population </a:t>
            </a:r>
            <a:r>
              <a:rPr sz="2000" spc="5" dirty="0">
                <a:latin typeface="Century Gothic"/>
                <a:cs typeface="Century Gothic"/>
              </a:rPr>
              <a:t>have the </a:t>
            </a:r>
            <a:r>
              <a:rPr sz="2000" b="1" dirty="0">
                <a:latin typeface="Century Gothic"/>
                <a:cs typeface="Century Gothic"/>
              </a:rPr>
              <a:t>same </a:t>
            </a:r>
            <a:r>
              <a:rPr sz="2000" b="1" spc="-5" dirty="0">
                <a:latin typeface="Century Gothic"/>
                <a:cs typeface="Century Gothic"/>
              </a:rPr>
              <a:t>probability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-5" dirty="0">
                <a:latin typeface="Century Gothic"/>
                <a:cs typeface="Century Gothic"/>
              </a:rPr>
              <a:t>being </a:t>
            </a:r>
            <a:r>
              <a:rPr sz="2000" dirty="0">
                <a:latin typeface="Century Gothic"/>
                <a:cs typeface="Century Gothic"/>
              </a:rPr>
              <a:t>sampled</a:t>
            </a:r>
            <a:r>
              <a:rPr sz="2000" spc="-17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(selected)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591" y="5224652"/>
            <a:ext cx="2482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entury Gothic"/>
                <a:cs typeface="Century Gothic"/>
              </a:rPr>
              <a:t>Image </a:t>
            </a:r>
            <a:r>
              <a:rPr sz="1000" spc="-5" dirty="0">
                <a:latin typeface="Century Gothic"/>
                <a:cs typeface="Century Gothic"/>
              </a:rPr>
              <a:t>credit: PierreSelim /</a:t>
            </a:r>
            <a:r>
              <a:rPr sz="1000" dirty="0">
                <a:latin typeface="Century Gothic"/>
                <a:cs typeface="Century Gothic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CC-BY-SA-3.0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5784" y="3095244"/>
            <a:ext cx="3121152" cy="209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Johan Eklund,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10400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Sampling</a:t>
            </a:r>
            <a:r>
              <a:rPr sz="4200" spc="-100" dirty="0"/>
              <a:t> </a:t>
            </a:r>
            <a:r>
              <a:rPr sz="4200" dirty="0"/>
              <a:t>frame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44304"/>
            <a:ext cx="8761730" cy="226568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Sampling frame </a:t>
            </a:r>
            <a:r>
              <a:rPr sz="2000" dirty="0">
                <a:latin typeface="Century Gothic"/>
                <a:cs typeface="Century Gothic"/>
              </a:rPr>
              <a:t>= </a:t>
            </a:r>
            <a:r>
              <a:rPr sz="2000" spc="-5" dirty="0">
                <a:latin typeface="Century Gothic"/>
                <a:cs typeface="Century Gothic"/>
              </a:rPr>
              <a:t>list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-5" dirty="0">
                <a:latin typeface="Century Gothic"/>
                <a:cs typeface="Century Gothic"/>
              </a:rPr>
              <a:t>all </a:t>
            </a:r>
            <a:r>
              <a:rPr sz="2000" dirty="0">
                <a:latin typeface="Century Gothic"/>
                <a:cs typeface="Century Gothic"/>
              </a:rPr>
              <a:t>members of a</a:t>
            </a:r>
            <a:r>
              <a:rPr sz="2000" spc="-1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population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Random sampling is </a:t>
            </a:r>
            <a:r>
              <a:rPr sz="2000" dirty="0">
                <a:latin typeface="Century Gothic"/>
                <a:cs typeface="Century Gothic"/>
              </a:rPr>
              <a:t>conducted by </a:t>
            </a:r>
            <a:r>
              <a:rPr sz="2000" spc="-5" dirty="0">
                <a:latin typeface="Century Gothic"/>
                <a:cs typeface="Century Gothic"/>
              </a:rPr>
              <a:t>randomly </a:t>
            </a:r>
            <a:r>
              <a:rPr sz="2000" dirty="0">
                <a:latin typeface="Century Gothic"/>
                <a:cs typeface="Century Gothic"/>
              </a:rPr>
              <a:t>selecting </a:t>
            </a:r>
            <a:r>
              <a:rPr sz="2000" spc="-5" dirty="0">
                <a:latin typeface="Century Gothic"/>
                <a:cs typeface="Century Gothic"/>
              </a:rPr>
              <a:t>individuals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or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objects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sampling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frame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entury Gothic"/>
                <a:cs typeface="Century Gothic"/>
              </a:rPr>
              <a:t>Without </a:t>
            </a:r>
            <a:r>
              <a:rPr sz="2000" dirty="0">
                <a:latin typeface="Century Gothic"/>
                <a:cs typeface="Century Gothic"/>
              </a:rPr>
              <a:t>a sampling </a:t>
            </a:r>
            <a:r>
              <a:rPr sz="2000" spc="-5" dirty="0">
                <a:latin typeface="Century Gothic"/>
                <a:cs typeface="Century Gothic"/>
              </a:rPr>
              <a:t>frame </a:t>
            </a:r>
            <a:r>
              <a:rPr sz="2000" spc="-15" dirty="0">
                <a:latin typeface="Century Gothic"/>
                <a:cs typeface="Century Gothic"/>
              </a:rPr>
              <a:t>(and </a:t>
            </a:r>
            <a:r>
              <a:rPr sz="2000" dirty="0">
                <a:latin typeface="Century Gothic"/>
                <a:cs typeface="Century Gothic"/>
              </a:rPr>
              <a:t>a strategy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dirty="0">
                <a:latin typeface="Century Gothic"/>
                <a:cs typeface="Century Gothic"/>
              </a:rPr>
              <a:t>how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”reach” </a:t>
            </a:r>
            <a:r>
              <a:rPr sz="2000" spc="-5" dirty="0">
                <a:latin typeface="Century Gothic"/>
                <a:cs typeface="Century Gothic"/>
              </a:rPr>
              <a:t>all  </a:t>
            </a:r>
            <a:r>
              <a:rPr sz="2000" dirty="0">
                <a:latin typeface="Century Gothic"/>
                <a:cs typeface="Century Gothic"/>
              </a:rPr>
              <a:t>elements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sampling </a:t>
            </a:r>
            <a:r>
              <a:rPr sz="2000" spc="-5" dirty="0">
                <a:latin typeface="Century Gothic"/>
                <a:cs typeface="Century Gothic"/>
              </a:rPr>
              <a:t>frame) </a:t>
            </a:r>
            <a:r>
              <a:rPr sz="2000" dirty="0">
                <a:latin typeface="Century Gothic"/>
                <a:cs typeface="Century Gothic"/>
              </a:rPr>
              <a:t>there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no theoretical guarantee</a:t>
            </a:r>
            <a:r>
              <a:rPr sz="2000" spc="-2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  representativeness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8380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Sampling</a:t>
            </a:r>
            <a:r>
              <a:rPr sz="4200" spc="-105" dirty="0"/>
              <a:t> </a:t>
            </a:r>
            <a:r>
              <a:rPr sz="4200" dirty="0"/>
              <a:t>methods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44304"/>
            <a:ext cx="6562090" cy="29825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Simple random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sampling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Systematic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sampling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Stratified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sampling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Cluster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sampling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8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There </a:t>
            </a:r>
            <a:r>
              <a:rPr sz="2000" spc="-5" dirty="0">
                <a:latin typeface="Century Gothic"/>
                <a:cs typeface="Century Gothic"/>
              </a:rPr>
              <a:t>is also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distinction </a:t>
            </a:r>
            <a:r>
              <a:rPr sz="2000" dirty="0">
                <a:latin typeface="Century Gothic"/>
                <a:cs typeface="Century Gothic"/>
              </a:rPr>
              <a:t>made </a:t>
            </a:r>
            <a:r>
              <a:rPr sz="2000" spc="-5" dirty="0">
                <a:latin typeface="Century Gothic"/>
                <a:cs typeface="Century Gothic"/>
              </a:rPr>
              <a:t>between sampling  </a:t>
            </a:r>
            <a:r>
              <a:rPr sz="2000" dirty="0">
                <a:latin typeface="Century Gothic"/>
                <a:cs typeface="Century Gothic"/>
              </a:rPr>
              <a:t>with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without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replacement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0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24199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Variables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529320" cy="1824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entury Gothic"/>
                <a:cs typeface="Century Gothic"/>
              </a:rPr>
              <a:t>Variable </a:t>
            </a:r>
            <a:r>
              <a:rPr sz="2000" dirty="0">
                <a:latin typeface="Century Gothic"/>
                <a:cs typeface="Century Gothic"/>
              </a:rPr>
              <a:t>= </a:t>
            </a:r>
            <a:r>
              <a:rPr sz="2000" spc="-5" dirty="0">
                <a:latin typeface="Century Gothic"/>
                <a:cs typeface="Century Gothic"/>
              </a:rPr>
              <a:t>some </a:t>
            </a:r>
            <a:r>
              <a:rPr sz="2000" dirty="0">
                <a:latin typeface="Century Gothic"/>
                <a:cs typeface="Century Gothic"/>
              </a:rPr>
              <a:t>kind of </a:t>
            </a:r>
            <a:r>
              <a:rPr sz="2000" spc="-5" dirty="0">
                <a:latin typeface="Century Gothic"/>
                <a:cs typeface="Century Gothic"/>
              </a:rPr>
              <a:t>quality </a:t>
            </a:r>
            <a:r>
              <a:rPr sz="2000" dirty="0">
                <a:latin typeface="Century Gothic"/>
                <a:cs typeface="Century Gothic"/>
              </a:rPr>
              <a:t>/ attribute that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relevant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use</a:t>
            </a:r>
            <a:r>
              <a:rPr sz="2000" spc="-17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for  describing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units of </a:t>
            </a:r>
            <a:r>
              <a:rPr sz="2000" spc="-5" dirty="0">
                <a:latin typeface="Century Gothic"/>
                <a:cs typeface="Century Gothic"/>
              </a:rPr>
              <a:t>observation </a:t>
            </a:r>
            <a:r>
              <a:rPr sz="2000" spc="-10" dirty="0">
                <a:latin typeface="Century Gothic"/>
                <a:cs typeface="Century Gothic"/>
              </a:rPr>
              <a:t>(e.g.</a:t>
            </a:r>
            <a:r>
              <a:rPr sz="2000" spc="-8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age)</a:t>
            </a:r>
            <a:endParaRPr sz="2000">
              <a:latin typeface="Century Gothic"/>
              <a:cs typeface="Century Gothic"/>
            </a:endParaRPr>
          </a:p>
          <a:p>
            <a:pPr marL="355600" marR="6604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entury Gothic"/>
                <a:cs typeface="Century Gothic"/>
              </a:rPr>
              <a:t>Variables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called such because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values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attributes</a:t>
            </a:r>
            <a:r>
              <a:rPr sz="2000" spc="-1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are  </a:t>
            </a:r>
            <a:r>
              <a:rPr sz="2000" dirty="0">
                <a:latin typeface="Century Gothic"/>
                <a:cs typeface="Century Gothic"/>
              </a:rPr>
              <a:t>expected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b="1" spc="-5" dirty="0">
                <a:latin typeface="Century Gothic"/>
                <a:cs typeface="Century Gothic"/>
              </a:rPr>
              <a:t>vary </a:t>
            </a:r>
            <a:r>
              <a:rPr sz="2000" dirty="0">
                <a:latin typeface="Century Gothic"/>
                <a:cs typeface="Century Gothic"/>
              </a:rPr>
              <a:t>between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</a:t>
            </a:r>
            <a:r>
              <a:rPr sz="2000" spc="-19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members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notion also </a:t>
            </a:r>
            <a:r>
              <a:rPr sz="2000" dirty="0">
                <a:latin typeface="Century Gothic"/>
                <a:cs typeface="Century Gothic"/>
              </a:rPr>
              <a:t>common 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programming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9781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Dependency </a:t>
            </a:r>
            <a:r>
              <a:rPr sz="4200" spc="-10" dirty="0"/>
              <a:t>among</a:t>
            </a:r>
            <a:r>
              <a:rPr sz="4200" spc="-60" dirty="0"/>
              <a:t> </a:t>
            </a:r>
            <a:r>
              <a:rPr sz="4200" spc="-5" dirty="0"/>
              <a:t>variables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543290" cy="226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Common task </a:t>
            </a:r>
            <a:r>
              <a:rPr sz="2000" spc="-5" dirty="0">
                <a:latin typeface="Century Gothic"/>
                <a:cs typeface="Century Gothic"/>
              </a:rPr>
              <a:t>in quantitative </a:t>
            </a:r>
            <a:r>
              <a:rPr sz="2000" dirty="0">
                <a:latin typeface="Century Gothic"/>
                <a:cs typeface="Century Gothic"/>
              </a:rPr>
              <a:t>research </a:t>
            </a:r>
            <a:r>
              <a:rPr sz="2000" spc="-5" dirty="0">
                <a:latin typeface="Century Gothic"/>
                <a:cs typeface="Century Gothic"/>
              </a:rPr>
              <a:t>(especially </a:t>
            </a:r>
            <a:r>
              <a:rPr sz="2000" dirty="0">
                <a:latin typeface="Century Gothic"/>
                <a:cs typeface="Century Gothic"/>
              </a:rPr>
              <a:t>when using </a:t>
            </a:r>
            <a:r>
              <a:rPr sz="2000" spc="-5" dirty="0">
                <a:latin typeface="Century Gothic"/>
                <a:cs typeface="Century Gothic"/>
              </a:rPr>
              <a:t>an  </a:t>
            </a:r>
            <a:r>
              <a:rPr sz="2000" dirty="0">
                <a:latin typeface="Century Gothic"/>
                <a:cs typeface="Century Gothic"/>
              </a:rPr>
              <a:t>experimental </a:t>
            </a:r>
            <a:r>
              <a:rPr sz="2000" spc="-5" dirty="0">
                <a:latin typeface="Century Gothic"/>
                <a:cs typeface="Century Gothic"/>
              </a:rPr>
              <a:t>design):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study whether change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one or several  </a:t>
            </a:r>
            <a:r>
              <a:rPr sz="2000" spc="-5" dirty="0">
                <a:latin typeface="Century Gothic"/>
                <a:cs typeface="Century Gothic"/>
              </a:rPr>
              <a:t>variables (called predictors) </a:t>
            </a:r>
            <a:r>
              <a:rPr sz="2000" dirty="0">
                <a:latin typeface="Century Gothic"/>
                <a:cs typeface="Century Gothic"/>
              </a:rPr>
              <a:t>affects change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response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variable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Predictor – </a:t>
            </a:r>
            <a:r>
              <a:rPr sz="2000" spc="-5" dirty="0">
                <a:latin typeface="Century Gothic"/>
                <a:cs typeface="Century Gothic"/>
              </a:rPr>
              <a:t>independent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variable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Response variable – dependent</a:t>
            </a:r>
            <a:r>
              <a:rPr sz="2000" spc="-10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variable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9829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Levels of</a:t>
            </a:r>
            <a:r>
              <a:rPr sz="4200" spc="-114" dirty="0"/>
              <a:t> </a:t>
            </a:r>
            <a:r>
              <a:rPr sz="4200" spc="-5" dirty="0"/>
              <a:t>measurement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44304"/>
            <a:ext cx="2115820" cy="909319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Nominal</a:t>
            </a:r>
            <a:r>
              <a:rPr sz="2000" spc="-9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scale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Ordinal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scale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2116" y="3270438"/>
            <a:ext cx="1998345" cy="909319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Interval</a:t>
            </a:r>
            <a:r>
              <a:rPr sz="2000" spc="-10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scale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Ratio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scale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8529" y="2140457"/>
            <a:ext cx="132715" cy="702945"/>
          </a:xfrm>
          <a:custGeom>
            <a:avLst/>
            <a:gdLst/>
            <a:ahLst/>
            <a:cxnLst/>
            <a:rect l="l" t="t" r="r" b="b"/>
            <a:pathLst>
              <a:path w="132714" h="702944">
                <a:moveTo>
                  <a:pt x="0" y="0"/>
                </a:moveTo>
                <a:lnTo>
                  <a:pt x="25788" y="869"/>
                </a:lnTo>
                <a:lnTo>
                  <a:pt x="46862" y="3238"/>
                </a:lnTo>
                <a:lnTo>
                  <a:pt x="61079" y="6750"/>
                </a:lnTo>
                <a:lnTo>
                  <a:pt x="66294" y="11049"/>
                </a:lnTo>
                <a:lnTo>
                  <a:pt x="66294" y="340232"/>
                </a:lnTo>
                <a:lnTo>
                  <a:pt x="71508" y="344531"/>
                </a:lnTo>
                <a:lnTo>
                  <a:pt x="85725" y="348043"/>
                </a:lnTo>
                <a:lnTo>
                  <a:pt x="106799" y="350412"/>
                </a:lnTo>
                <a:lnTo>
                  <a:pt x="132587" y="351281"/>
                </a:lnTo>
                <a:lnTo>
                  <a:pt x="106799" y="352151"/>
                </a:lnTo>
                <a:lnTo>
                  <a:pt x="85725" y="354520"/>
                </a:lnTo>
                <a:lnTo>
                  <a:pt x="71508" y="358032"/>
                </a:lnTo>
                <a:lnTo>
                  <a:pt x="66294" y="362330"/>
                </a:lnTo>
                <a:lnTo>
                  <a:pt x="66294" y="691514"/>
                </a:lnTo>
                <a:lnTo>
                  <a:pt x="61079" y="695813"/>
                </a:lnTo>
                <a:lnTo>
                  <a:pt x="46863" y="699325"/>
                </a:lnTo>
                <a:lnTo>
                  <a:pt x="25788" y="701694"/>
                </a:lnTo>
                <a:lnTo>
                  <a:pt x="0" y="702563"/>
                </a:lnTo>
              </a:path>
            </a:pathLst>
          </a:custGeom>
          <a:ln w="19812">
            <a:solidFill>
              <a:srgbClr val="CA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56152" y="2300732"/>
            <a:ext cx="181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qualitative</a:t>
            </a:r>
            <a:r>
              <a:rPr sz="1800" spc="-9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78529" y="3441953"/>
            <a:ext cx="132715" cy="704215"/>
          </a:xfrm>
          <a:custGeom>
            <a:avLst/>
            <a:gdLst/>
            <a:ahLst/>
            <a:cxnLst/>
            <a:rect l="l" t="t" r="r" b="b"/>
            <a:pathLst>
              <a:path w="132714" h="704214">
                <a:moveTo>
                  <a:pt x="0" y="0"/>
                </a:moveTo>
                <a:lnTo>
                  <a:pt x="25788" y="869"/>
                </a:lnTo>
                <a:lnTo>
                  <a:pt x="46862" y="3238"/>
                </a:lnTo>
                <a:lnTo>
                  <a:pt x="61079" y="6750"/>
                </a:lnTo>
                <a:lnTo>
                  <a:pt x="66294" y="11049"/>
                </a:lnTo>
                <a:lnTo>
                  <a:pt x="66294" y="340995"/>
                </a:lnTo>
                <a:lnTo>
                  <a:pt x="71508" y="345293"/>
                </a:lnTo>
                <a:lnTo>
                  <a:pt x="85725" y="348805"/>
                </a:lnTo>
                <a:lnTo>
                  <a:pt x="106799" y="351174"/>
                </a:lnTo>
                <a:lnTo>
                  <a:pt x="132587" y="352044"/>
                </a:lnTo>
                <a:lnTo>
                  <a:pt x="106799" y="352913"/>
                </a:lnTo>
                <a:lnTo>
                  <a:pt x="85725" y="355282"/>
                </a:lnTo>
                <a:lnTo>
                  <a:pt x="71508" y="358794"/>
                </a:lnTo>
                <a:lnTo>
                  <a:pt x="66294" y="363093"/>
                </a:lnTo>
                <a:lnTo>
                  <a:pt x="66294" y="693039"/>
                </a:lnTo>
                <a:lnTo>
                  <a:pt x="61079" y="697337"/>
                </a:lnTo>
                <a:lnTo>
                  <a:pt x="46863" y="700849"/>
                </a:lnTo>
                <a:lnTo>
                  <a:pt x="25788" y="703218"/>
                </a:lnTo>
                <a:lnTo>
                  <a:pt x="0" y="704088"/>
                </a:lnTo>
              </a:path>
            </a:pathLst>
          </a:custGeom>
          <a:ln w="19812">
            <a:solidFill>
              <a:srgbClr val="CA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56152" y="3603117"/>
            <a:ext cx="1980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quantitative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Johan Eklund,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62998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Discrete </a:t>
            </a:r>
            <a:r>
              <a:rPr sz="4200" spc="-5" dirty="0"/>
              <a:t>and</a:t>
            </a:r>
            <a:r>
              <a:rPr sz="4200" spc="-25" dirty="0"/>
              <a:t> </a:t>
            </a:r>
            <a:r>
              <a:rPr sz="4200" spc="-5" dirty="0"/>
              <a:t>continuous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44890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673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b="1" spc="-5" dirty="0">
                <a:latin typeface="Century Gothic"/>
                <a:cs typeface="Century Gothic"/>
              </a:rPr>
              <a:t>discrete </a:t>
            </a:r>
            <a:r>
              <a:rPr sz="2000" dirty="0">
                <a:latin typeface="Century Gothic"/>
                <a:cs typeface="Century Gothic"/>
              </a:rPr>
              <a:t>variable can only assume a limited </a:t>
            </a:r>
            <a:r>
              <a:rPr sz="2000" spc="-5" dirty="0">
                <a:latin typeface="Century Gothic"/>
                <a:cs typeface="Century Gothic"/>
              </a:rPr>
              <a:t>(finite) </a:t>
            </a:r>
            <a:r>
              <a:rPr sz="2000" dirty="0">
                <a:latin typeface="Century Gothic"/>
                <a:cs typeface="Century Gothic"/>
              </a:rPr>
              <a:t>number</a:t>
            </a:r>
            <a:r>
              <a:rPr sz="2000" spc="-2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  values </a:t>
            </a:r>
            <a:r>
              <a:rPr sz="2000" spc="-10" dirty="0">
                <a:latin typeface="Century Gothic"/>
                <a:cs typeface="Century Gothic"/>
              </a:rPr>
              <a:t>(e.g.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channels on a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TV)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b="1" spc="-5" dirty="0">
                <a:latin typeface="Century Gothic"/>
                <a:cs typeface="Century Gothic"/>
              </a:rPr>
              <a:t>continuous </a:t>
            </a:r>
            <a:r>
              <a:rPr sz="2000" dirty="0">
                <a:latin typeface="Century Gothic"/>
                <a:cs typeface="Century Gothic"/>
              </a:rPr>
              <a:t>variable can </a:t>
            </a:r>
            <a:r>
              <a:rPr sz="2000" spc="-5" dirty="0">
                <a:latin typeface="Century Gothic"/>
                <a:cs typeface="Century Gothic"/>
              </a:rPr>
              <a:t>assume </a:t>
            </a:r>
            <a:r>
              <a:rPr sz="2000" dirty="0">
                <a:latin typeface="Century Gothic"/>
                <a:cs typeface="Century Gothic"/>
              </a:rPr>
              <a:t>”any” value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specific</a:t>
            </a:r>
            <a:r>
              <a:rPr sz="2000" spc="-18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interval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entury Gothic"/>
                <a:cs typeface="Century Gothic"/>
              </a:rPr>
              <a:t>(e.g.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measurement of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time)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134620" indent="-343535">
              <a:lnSpc>
                <a:spcPct val="100000"/>
              </a:lnSpc>
              <a:spcBef>
                <a:spcPts val="18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This </a:t>
            </a:r>
            <a:r>
              <a:rPr sz="2000" spc="-5" dirty="0">
                <a:latin typeface="Century Gothic"/>
                <a:cs typeface="Century Gothic"/>
              </a:rPr>
              <a:t>distinction is important </a:t>
            </a:r>
            <a:r>
              <a:rPr sz="2000" dirty="0">
                <a:latin typeface="Century Gothic"/>
                <a:cs typeface="Century Gothic"/>
              </a:rPr>
              <a:t>because a continuous variable can </a:t>
            </a:r>
            <a:r>
              <a:rPr sz="2000" spc="-20" dirty="0">
                <a:latin typeface="Century Gothic"/>
                <a:cs typeface="Century Gothic"/>
              </a:rPr>
              <a:t>(by  </a:t>
            </a:r>
            <a:r>
              <a:rPr sz="2000" spc="-5" dirty="0">
                <a:latin typeface="Century Gothic"/>
                <a:cs typeface="Century Gothic"/>
              </a:rPr>
              <a:t>definition) </a:t>
            </a:r>
            <a:r>
              <a:rPr sz="2000" dirty="0">
                <a:latin typeface="Century Gothic"/>
                <a:cs typeface="Century Gothic"/>
              </a:rPr>
              <a:t>assume an infinite number of values, </a:t>
            </a:r>
            <a:r>
              <a:rPr sz="2000" spc="-5" dirty="0">
                <a:latin typeface="Century Gothic"/>
                <a:cs typeface="Century Gothic"/>
              </a:rPr>
              <a:t>which </a:t>
            </a:r>
            <a:r>
              <a:rPr sz="2000" dirty="0">
                <a:latin typeface="Century Gothic"/>
                <a:cs typeface="Century Gothic"/>
              </a:rPr>
              <a:t>tends </a:t>
            </a:r>
            <a:r>
              <a:rPr sz="2000" spc="5" dirty="0">
                <a:latin typeface="Century Gothic"/>
                <a:cs typeface="Century Gothic"/>
              </a:rPr>
              <a:t>to  </a:t>
            </a:r>
            <a:r>
              <a:rPr sz="2000" dirty="0">
                <a:latin typeface="Century Gothic"/>
                <a:cs typeface="Century Gothic"/>
              </a:rPr>
              <a:t>complicate our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calculations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8642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Probability</a:t>
            </a:r>
            <a:r>
              <a:rPr sz="4200" spc="-90" dirty="0"/>
              <a:t> </a:t>
            </a:r>
            <a:r>
              <a:rPr sz="4200" spc="-5" dirty="0"/>
              <a:t>distributions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44304"/>
            <a:ext cx="8697595" cy="31476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Assume that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drawer </a:t>
            </a:r>
            <a:r>
              <a:rPr sz="2000" dirty="0">
                <a:latin typeface="Century Gothic"/>
                <a:cs typeface="Century Gothic"/>
              </a:rPr>
              <a:t>there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8 blue </a:t>
            </a:r>
            <a:r>
              <a:rPr sz="2000" spc="-5" dirty="0">
                <a:latin typeface="Century Gothic"/>
                <a:cs typeface="Century Gothic"/>
              </a:rPr>
              <a:t>socks and 12 </a:t>
            </a:r>
            <a:r>
              <a:rPr sz="2000" dirty="0">
                <a:latin typeface="Century Gothic"/>
                <a:cs typeface="Century Gothic"/>
              </a:rPr>
              <a:t>red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socks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40% </a:t>
            </a:r>
            <a:r>
              <a:rPr sz="2000" spc="-5" dirty="0">
                <a:latin typeface="Century Gothic"/>
                <a:cs typeface="Century Gothic"/>
              </a:rPr>
              <a:t>of </a:t>
            </a:r>
            <a:r>
              <a:rPr sz="2000" spc="5" dirty="0">
                <a:latin typeface="Century Gothic"/>
                <a:cs typeface="Century Gothic"/>
              </a:rPr>
              <a:t>this </a:t>
            </a:r>
            <a:r>
              <a:rPr sz="2000" dirty="0">
                <a:latin typeface="Century Gothic"/>
                <a:cs typeface="Century Gothic"/>
              </a:rPr>
              <a:t>“population” consists </a:t>
            </a:r>
            <a:r>
              <a:rPr sz="2000" spc="-5" dirty="0">
                <a:latin typeface="Century Gothic"/>
                <a:cs typeface="Century Gothic"/>
              </a:rPr>
              <a:t>of </a:t>
            </a:r>
            <a:r>
              <a:rPr sz="2000" dirty="0">
                <a:latin typeface="Century Gothic"/>
                <a:cs typeface="Century Gothic"/>
              </a:rPr>
              <a:t>blue </a:t>
            </a:r>
            <a:r>
              <a:rPr sz="2000" spc="-5" dirty="0">
                <a:latin typeface="Century Gothic"/>
                <a:cs typeface="Century Gothic"/>
              </a:rPr>
              <a:t>socks, </a:t>
            </a:r>
            <a:r>
              <a:rPr sz="2000" dirty="0">
                <a:latin typeface="Century Gothic"/>
                <a:cs typeface="Century Gothic"/>
              </a:rPr>
              <a:t>and 60% </a:t>
            </a:r>
            <a:r>
              <a:rPr sz="2000" spc="-5" dirty="0">
                <a:latin typeface="Century Gothic"/>
                <a:cs typeface="Century Gothic"/>
              </a:rPr>
              <a:t>of </a:t>
            </a:r>
            <a:r>
              <a:rPr sz="2000" dirty="0">
                <a:latin typeface="Century Gothic"/>
                <a:cs typeface="Century Gothic"/>
              </a:rPr>
              <a:t>red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socks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This </a:t>
            </a:r>
            <a:r>
              <a:rPr sz="2000" spc="-5" dirty="0">
                <a:latin typeface="Century Gothic"/>
                <a:cs typeface="Century Gothic"/>
              </a:rPr>
              <a:t>can </a:t>
            </a:r>
            <a:r>
              <a:rPr sz="2000" dirty="0">
                <a:latin typeface="Century Gothic"/>
                <a:cs typeface="Century Gothic"/>
              </a:rPr>
              <a:t>be </a:t>
            </a:r>
            <a:r>
              <a:rPr sz="2000" spc="-5" dirty="0">
                <a:latin typeface="Century Gothic"/>
                <a:cs typeface="Century Gothic"/>
              </a:rPr>
              <a:t>(tediously) </a:t>
            </a:r>
            <a:r>
              <a:rPr sz="2000" dirty="0">
                <a:latin typeface="Century Gothic"/>
                <a:cs typeface="Century Gothic"/>
              </a:rPr>
              <a:t>confirmed </a:t>
            </a:r>
            <a:r>
              <a:rPr sz="2000" spc="-5" dirty="0">
                <a:latin typeface="Century Gothic"/>
                <a:cs typeface="Century Gothic"/>
              </a:rPr>
              <a:t>by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sampling</a:t>
            </a:r>
            <a:r>
              <a:rPr sz="2000" spc="-5" dirty="0"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Clr>
                <a:srgbClr val="CA0E0E"/>
              </a:buClr>
              <a:buSzPct val="80555"/>
              <a:buAutoNum type="arabicPeriod"/>
              <a:tabLst>
                <a:tab pos="812800" algn="l"/>
                <a:tab pos="813435" algn="l"/>
              </a:tabLst>
            </a:pPr>
            <a:r>
              <a:rPr sz="1800" spc="-5" dirty="0">
                <a:latin typeface="Century Gothic"/>
                <a:cs typeface="Century Gothic"/>
              </a:rPr>
              <a:t>Randomly select 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spc="-5" dirty="0">
                <a:latin typeface="Century Gothic"/>
                <a:cs typeface="Century Gothic"/>
              </a:rPr>
              <a:t>sock </a:t>
            </a:r>
            <a:r>
              <a:rPr sz="1800" dirty="0">
                <a:latin typeface="Century Gothic"/>
                <a:cs typeface="Century Gothic"/>
              </a:rPr>
              <a:t>from </a:t>
            </a:r>
            <a:r>
              <a:rPr sz="1800" spc="-10" dirty="0">
                <a:latin typeface="Century Gothic"/>
                <a:cs typeface="Century Gothic"/>
              </a:rPr>
              <a:t>the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drawer</a:t>
            </a:r>
            <a:endParaRPr sz="1800">
              <a:latin typeface="Century Gothic"/>
              <a:cs typeface="Century Gothic"/>
            </a:endParaRPr>
          </a:p>
          <a:p>
            <a:pPr marL="812800" marR="5080" indent="-342900">
              <a:lnSpc>
                <a:spcPct val="100000"/>
              </a:lnSpc>
              <a:spcBef>
                <a:spcPts val="1035"/>
              </a:spcBef>
              <a:buClr>
                <a:srgbClr val="CA0E0E"/>
              </a:buClr>
              <a:buSzPct val="80555"/>
              <a:buAutoNum type="arabicPeriod"/>
              <a:tabLst>
                <a:tab pos="812800" algn="l"/>
                <a:tab pos="813435" algn="l"/>
              </a:tabLst>
            </a:pPr>
            <a:r>
              <a:rPr sz="1800" spc="-5" dirty="0">
                <a:latin typeface="Century Gothic"/>
                <a:cs typeface="Century Gothic"/>
              </a:rPr>
              <a:t>Observe </a:t>
            </a:r>
            <a:r>
              <a:rPr sz="1800" dirty="0">
                <a:latin typeface="Century Gothic"/>
                <a:cs typeface="Century Gothic"/>
              </a:rPr>
              <a:t>its color, </a:t>
            </a:r>
            <a:r>
              <a:rPr sz="1800" spc="-10" dirty="0">
                <a:latin typeface="Century Gothic"/>
                <a:cs typeface="Century Gothic"/>
              </a:rPr>
              <a:t>update the </a:t>
            </a:r>
            <a:r>
              <a:rPr sz="1800" spc="-5" dirty="0">
                <a:latin typeface="Century Gothic"/>
                <a:cs typeface="Century Gothic"/>
              </a:rPr>
              <a:t>frequency </a:t>
            </a:r>
            <a:r>
              <a:rPr sz="1800" dirty="0">
                <a:latin typeface="Century Gothic"/>
                <a:cs typeface="Century Gothic"/>
              </a:rPr>
              <a:t>for </a:t>
            </a:r>
            <a:r>
              <a:rPr sz="1800" spc="-10" dirty="0">
                <a:latin typeface="Century Gothic"/>
                <a:cs typeface="Century Gothic"/>
              </a:rPr>
              <a:t>that </a:t>
            </a:r>
            <a:r>
              <a:rPr sz="1800" dirty="0">
                <a:latin typeface="Century Gothic"/>
                <a:cs typeface="Century Gothic"/>
              </a:rPr>
              <a:t>color </a:t>
            </a:r>
            <a:r>
              <a:rPr sz="1800" spc="-10" dirty="0">
                <a:latin typeface="Century Gothic"/>
                <a:cs typeface="Century Gothic"/>
              </a:rPr>
              <a:t>and </a:t>
            </a:r>
            <a:r>
              <a:rPr sz="1800" spc="-5" dirty="0">
                <a:latin typeface="Century Gothic"/>
                <a:cs typeface="Century Gothic"/>
              </a:rPr>
              <a:t>put </a:t>
            </a:r>
            <a:r>
              <a:rPr sz="1800" spc="-10" dirty="0">
                <a:latin typeface="Century Gothic"/>
                <a:cs typeface="Century Gothic"/>
              </a:rPr>
              <a:t>the </a:t>
            </a:r>
            <a:r>
              <a:rPr sz="1800" spc="-5" dirty="0">
                <a:latin typeface="Century Gothic"/>
                <a:cs typeface="Century Gothic"/>
              </a:rPr>
              <a:t>sock  back (sampling </a:t>
            </a:r>
            <a:r>
              <a:rPr sz="1800" spc="-10" dirty="0">
                <a:latin typeface="Century Gothic"/>
                <a:cs typeface="Century Gothic"/>
              </a:rPr>
              <a:t>with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replacement)</a:t>
            </a:r>
            <a:endParaRPr sz="1800">
              <a:latin typeface="Century Gothic"/>
              <a:cs typeface="Century Gothic"/>
            </a:endParaRPr>
          </a:p>
          <a:p>
            <a:pPr marL="812800" indent="-342900">
              <a:lnSpc>
                <a:spcPct val="100000"/>
              </a:lnSpc>
              <a:spcBef>
                <a:spcPts val="1030"/>
              </a:spcBef>
              <a:buClr>
                <a:srgbClr val="CA0E0E"/>
              </a:buClr>
              <a:buSzPct val="80555"/>
              <a:buAutoNum type="arabicPeriod"/>
              <a:tabLst>
                <a:tab pos="812800" algn="l"/>
                <a:tab pos="813435" algn="l"/>
              </a:tabLst>
            </a:pPr>
            <a:r>
              <a:rPr sz="1800" spc="-10" dirty="0">
                <a:latin typeface="Century Gothic"/>
                <a:cs typeface="Century Gothic"/>
              </a:rPr>
              <a:t>Repeat </a:t>
            </a:r>
            <a:r>
              <a:rPr sz="1800" spc="-5" dirty="0">
                <a:latin typeface="Century Gothic"/>
                <a:cs typeface="Century Gothic"/>
              </a:rPr>
              <a:t>from </a:t>
            </a:r>
            <a:r>
              <a:rPr sz="1800" spc="-10" dirty="0">
                <a:latin typeface="Century Gothic"/>
                <a:cs typeface="Century Gothic"/>
              </a:rPr>
              <a:t>step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8642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Probability</a:t>
            </a:r>
            <a:r>
              <a:rPr sz="4200" spc="-90" dirty="0"/>
              <a:t> </a:t>
            </a:r>
            <a:r>
              <a:rPr sz="4200" spc="-5" dirty="0"/>
              <a:t>distributions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62670" cy="2434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probabilistic </a:t>
            </a:r>
            <a:r>
              <a:rPr sz="2000" dirty="0">
                <a:latin typeface="Century Gothic"/>
                <a:cs typeface="Century Gothic"/>
              </a:rPr>
              <a:t>perspective, there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40% </a:t>
            </a:r>
            <a:r>
              <a:rPr sz="2000" spc="-5" dirty="0">
                <a:latin typeface="Century Gothic"/>
                <a:cs typeface="Century Gothic"/>
              </a:rPr>
              <a:t>probability </a:t>
            </a:r>
            <a:r>
              <a:rPr sz="2000" dirty="0">
                <a:latin typeface="Century Gothic"/>
                <a:cs typeface="Century Gothic"/>
              </a:rPr>
              <a:t>that a blue  </a:t>
            </a:r>
            <a:r>
              <a:rPr sz="2000" spc="-5" dirty="0">
                <a:latin typeface="Century Gothic"/>
                <a:cs typeface="Century Gothic"/>
              </a:rPr>
              <a:t>sock will </a:t>
            </a:r>
            <a:r>
              <a:rPr sz="2000" dirty="0">
                <a:latin typeface="Century Gothic"/>
                <a:cs typeface="Century Gothic"/>
              </a:rPr>
              <a:t>selected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60% </a:t>
            </a:r>
            <a:r>
              <a:rPr sz="2000" spc="-5" dirty="0">
                <a:latin typeface="Century Gothic"/>
                <a:cs typeface="Century Gothic"/>
              </a:rPr>
              <a:t>probability </a:t>
            </a:r>
            <a:r>
              <a:rPr sz="2000" dirty="0">
                <a:latin typeface="Century Gothic"/>
                <a:cs typeface="Century Gothic"/>
              </a:rPr>
              <a:t>that a </a:t>
            </a:r>
            <a:r>
              <a:rPr sz="2000" spc="-5" dirty="0">
                <a:latin typeface="Century Gothic"/>
                <a:cs typeface="Century Gothic"/>
              </a:rPr>
              <a:t>red sock will be  </a:t>
            </a:r>
            <a:r>
              <a:rPr sz="2000" dirty="0">
                <a:latin typeface="Century Gothic"/>
                <a:cs typeface="Century Gothic"/>
              </a:rPr>
              <a:t>selected </a:t>
            </a:r>
            <a:r>
              <a:rPr sz="2000" spc="-5" dirty="0">
                <a:latin typeface="Century Gothic"/>
                <a:cs typeface="Century Gothic"/>
              </a:rPr>
              <a:t>(given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sampling procedure 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unbiased</a:t>
            </a:r>
            <a:r>
              <a:rPr sz="2000" spc="-5" dirty="0">
                <a:latin typeface="Century Gothic"/>
                <a:cs typeface="Century Gothic"/>
              </a:rPr>
              <a:t>)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27940" indent="-343535">
              <a:lnSpc>
                <a:spcPct val="100000"/>
              </a:lnSpc>
              <a:spcBef>
                <a:spcPts val="18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According </a:t>
            </a:r>
            <a:r>
              <a:rPr sz="2000" spc="5" dirty="0">
                <a:latin typeface="Century Gothic"/>
                <a:cs typeface="Century Gothic"/>
              </a:rPr>
              <a:t>to the </a:t>
            </a:r>
            <a:r>
              <a:rPr sz="2000" b="1" dirty="0">
                <a:latin typeface="Century Gothic"/>
                <a:cs typeface="Century Gothic"/>
              </a:rPr>
              <a:t>law </a:t>
            </a:r>
            <a:r>
              <a:rPr sz="2000" b="1" spc="-5" dirty="0">
                <a:latin typeface="Century Gothic"/>
                <a:cs typeface="Century Gothic"/>
              </a:rPr>
              <a:t>of large numbers</a:t>
            </a:r>
            <a:r>
              <a:rPr sz="2000" spc="-5" dirty="0">
                <a:latin typeface="Century Gothic"/>
                <a:cs typeface="Century Gothic"/>
              </a:rPr>
              <a:t>,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proportions </a:t>
            </a:r>
            <a:r>
              <a:rPr sz="2000" dirty="0">
                <a:latin typeface="Century Gothic"/>
                <a:cs typeface="Century Gothic"/>
              </a:rPr>
              <a:t>of blue </a:t>
            </a:r>
            <a:r>
              <a:rPr sz="2000" spc="-5" dirty="0">
                <a:latin typeface="Century Gothic"/>
                <a:cs typeface="Century Gothic"/>
              </a:rPr>
              <a:t>and  </a:t>
            </a:r>
            <a:r>
              <a:rPr sz="2000" dirty="0">
                <a:latin typeface="Century Gothic"/>
                <a:cs typeface="Century Gothic"/>
              </a:rPr>
              <a:t>red socks in our sample </a:t>
            </a:r>
            <a:r>
              <a:rPr sz="2000" spc="-5" dirty="0">
                <a:latin typeface="Century Gothic"/>
                <a:cs typeface="Century Gothic"/>
              </a:rPr>
              <a:t>will </a:t>
            </a:r>
            <a:r>
              <a:rPr sz="2000" dirty="0">
                <a:latin typeface="Century Gothic"/>
                <a:cs typeface="Century Gothic"/>
              </a:rPr>
              <a:t>converge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15" dirty="0">
                <a:latin typeface="Century Gothic"/>
                <a:cs typeface="Century Gothic"/>
              </a:rPr>
              <a:t>(get </a:t>
            </a:r>
            <a:r>
              <a:rPr sz="2000" dirty="0">
                <a:latin typeface="Century Gothic"/>
                <a:cs typeface="Century Gothic"/>
              </a:rPr>
              <a:t>closer to)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above  </a:t>
            </a:r>
            <a:r>
              <a:rPr sz="2000" spc="-5" dirty="0">
                <a:latin typeface="Century Gothic"/>
                <a:cs typeface="Century Gothic"/>
              </a:rPr>
              <a:t>probabilities as </a:t>
            </a:r>
            <a:r>
              <a:rPr sz="2000" dirty="0">
                <a:latin typeface="Century Gothic"/>
                <a:cs typeface="Century Gothic"/>
              </a:rPr>
              <a:t>our sample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grows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8642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Probability</a:t>
            </a:r>
            <a:r>
              <a:rPr sz="4200" spc="-90" dirty="0"/>
              <a:t> </a:t>
            </a:r>
            <a:r>
              <a:rPr sz="4200" spc="-5" dirty="0"/>
              <a:t>distributions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69392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following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statistic:</a:t>
            </a:r>
            <a:endParaRPr sz="2000">
              <a:latin typeface="Century Gothic"/>
              <a:cs typeface="Century Gothic"/>
            </a:endParaRPr>
          </a:p>
          <a:p>
            <a:pPr marL="927100" marR="2578100">
              <a:lnSpc>
                <a:spcPct val="140000"/>
              </a:lnSpc>
              <a:spcBef>
                <a:spcPts val="1440"/>
              </a:spcBef>
            </a:pPr>
            <a:r>
              <a:rPr sz="2000" dirty="0">
                <a:latin typeface="Century Gothic"/>
                <a:cs typeface="Century Gothic"/>
              </a:rPr>
              <a:t>blue </a:t>
            </a:r>
            <a:r>
              <a:rPr sz="2000" spc="-5" dirty="0">
                <a:latin typeface="Century Gothic"/>
                <a:cs typeface="Century Gothic"/>
              </a:rPr>
              <a:t>sock </a:t>
            </a:r>
            <a:r>
              <a:rPr sz="2000" dirty="0">
                <a:latin typeface="Century Gothic"/>
                <a:cs typeface="Century Gothic"/>
              </a:rPr>
              <a:t>→ 40%</a:t>
            </a:r>
            <a:r>
              <a:rPr sz="2000" spc="-10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probability  </a:t>
            </a:r>
            <a:r>
              <a:rPr sz="2000" dirty="0">
                <a:latin typeface="Century Gothic"/>
                <a:cs typeface="Century Gothic"/>
              </a:rPr>
              <a:t>red </a:t>
            </a:r>
            <a:r>
              <a:rPr sz="2000" spc="-5" dirty="0">
                <a:latin typeface="Century Gothic"/>
                <a:cs typeface="Century Gothic"/>
              </a:rPr>
              <a:t>sock </a:t>
            </a:r>
            <a:r>
              <a:rPr sz="2000" dirty="0">
                <a:latin typeface="Century Gothic"/>
                <a:cs typeface="Century Gothic"/>
              </a:rPr>
              <a:t>→ 60%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probability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called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probability distribution </a:t>
            </a:r>
            <a:r>
              <a:rPr sz="2000" dirty="0">
                <a:latin typeface="Century Gothic"/>
                <a:cs typeface="Century Gothic"/>
              </a:rPr>
              <a:t>of this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observation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7285" y="2710433"/>
            <a:ext cx="105410" cy="742315"/>
          </a:xfrm>
          <a:custGeom>
            <a:avLst/>
            <a:gdLst/>
            <a:ahLst/>
            <a:cxnLst/>
            <a:rect l="l" t="t" r="r" b="b"/>
            <a:pathLst>
              <a:path w="105410" h="742314">
                <a:moveTo>
                  <a:pt x="105156" y="742188"/>
                </a:moveTo>
                <a:lnTo>
                  <a:pt x="84671" y="741497"/>
                </a:lnTo>
                <a:lnTo>
                  <a:pt x="67960" y="739616"/>
                </a:lnTo>
                <a:lnTo>
                  <a:pt x="56703" y="736830"/>
                </a:lnTo>
                <a:lnTo>
                  <a:pt x="52577" y="733425"/>
                </a:lnTo>
                <a:lnTo>
                  <a:pt x="52577" y="379856"/>
                </a:lnTo>
                <a:lnTo>
                  <a:pt x="48452" y="376451"/>
                </a:lnTo>
                <a:lnTo>
                  <a:pt x="37195" y="373665"/>
                </a:lnTo>
                <a:lnTo>
                  <a:pt x="20484" y="371784"/>
                </a:lnTo>
                <a:lnTo>
                  <a:pt x="0" y="371093"/>
                </a:lnTo>
                <a:lnTo>
                  <a:pt x="20484" y="370403"/>
                </a:lnTo>
                <a:lnTo>
                  <a:pt x="37195" y="368522"/>
                </a:lnTo>
                <a:lnTo>
                  <a:pt x="48452" y="365736"/>
                </a:lnTo>
                <a:lnTo>
                  <a:pt x="52577" y="362330"/>
                </a:lnTo>
                <a:lnTo>
                  <a:pt x="52577" y="8762"/>
                </a:lnTo>
                <a:lnTo>
                  <a:pt x="56703" y="5357"/>
                </a:lnTo>
                <a:lnTo>
                  <a:pt x="67960" y="2571"/>
                </a:lnTo>
                <a:lnTo>
                  <a:pt x="84671" y="690"/>
                </a:lnTo>
                <a:lnTo>
                  <a:pt x="105156" y="0"/>
                </a:lnTo>
              </a:path>
            </a:pathLst>
          </a:custGeom>
          <a:ln w="19812">
            <a:solidFill>
              <a:srgbClr val="CA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66255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Toward a </a:t>
            </a:r>
            <a:r>
              <a:rPr sz="4200" spc="-5" dirty="0"/>
              <a:t>scientific</a:t>
            </a:r>
            <a:r>
              <a:rPr sz="4200" spc="-95" dirty="0"/>
              <a:t> </a:t>
            </a:r>
            <a:r>
              <a:rPr sz="4200" spc="-5" dirty="0"/>
              <a:t>theory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44304"/>
            <a:ext cx="8771255" cy="345503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Science is </a:t>
            </a:r>
            <a:r>
              <a:rPr sz="2000" dirty="0">
                <a:latin typeface="Century Gothic"/>
                <a:cs typeface="Century Gothic"/>
              </a:rPr>
              <a:t>an activity that tries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establish </a:t>
            </a:r>
            <a:r>
              <a:rPr sz="2000" spc="-5" dirty="0">
                <a:latin typeface="Century Gothic"/>
                <a:cs typeface="Century Gothic"/>
              </a:rPr>
              <a:t>what </a:t>
            </a:r>
            <a:r>
              <a:rPr sz="2000" dirty="0">
                <a:latin typeface="Century Gothic"/>
                <a:cs typeface="Century Gothic"/>
              </a:rPr>
              <a:t>we can</a:t>
            </a:r>
            <a:r>
              <a:rPr sz="2000" spc="-195" dirty="0">
                <a:latin typeface="Century Gothic"/>
                <a:cs typeface="Century Gothic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know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research, our </a:t>
            </a:r>
            <a:r>
              <a:rPr sz="2000" spc="-5" dirty="0">
                <a:latin typeface="Century Gothic"/>
                <a:cs typeface="Century Gothic"/>
              </a:rPr>
              <a:t>description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world </a:t>
            </a:r>
            <a:r>
              <a:rPr sz="2000" dirty="0">
                <a:latin typeface="Century Gothic"/>
                <a:cs typeface="Century Gothic"/>
              </a:rPr>
              <a:t>may </a:t>
            </a:r>
            <a:r>
              <a:rPr sz="2000" spc="-5" dirty="0">
                <a:latin typeface="Century Gothic"/>
                <a:cs typeface="Century Gothic"/>
              </a:rPr>
              <a:t>aspire </a:t>
            </a:r>
            <a:r>
              <a:rPr sz="2000" spc="5" dirty="0">
                <a:latin typeface="Century Gothic"/>
                <a:cs typeface="Century Gothic"/>
              </a:rPr>
              <a:t>to</a:t>
            </a:r>
            <a:r>
              <a:rPr sz="2000" spc="-19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be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i="1" dirty="0">
                <a:latin typeface="Century Gothic"/>
                <a:cs typeface="Century Gothic"/>
              </a:rPr>
              <a:t>idiographic </a:t>
            </a:r>
            <a:r>
              <a:rPr sz="2000" dirty="0">
                <a:latin typeface="Century Gothic"/>
                <a:cs typeface="Century Gothic"/>
              </a:rPr>
              <a:t>or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i="1" dirty="0">
                <a:latin typeface="Century Gothic"/>
                <a:cs typeface="Century Gothic"/>
              </a:rPr>
              <a:t>nomothetic</a:t>
            </a:r>
            <a:endParaRPr sz="2000">
              <a:latin typeface="Century Gothic"/>
              <a:cs typeface="Century Gothic"/>
            </a:endParaRPr>
          </a:p>
          <a:p>
            <a:pPr marL="355600" marR="2159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Using </a:t>
            </a:r>
            <a:r>
              <a:rPr sz="2000" dirty="0">
                <a:latin typeface="Century Gothic"/>
                <a:cs typeface="Century Gothic"/>
              </a:rPr>
              <a:t>an </a:t>
            </a:r>
            <a:r>
              <a:rPr sz="2000" b="1" spc="-5" dirty="0">
                <a:latin typeface="Century Gothic"/>
                <a:cs typeface="Century Gothic"/>
              </a:rPr>
              <a:t>idiographic </a:t>
            </a:r>
            <a:r>
              <a:rPr sz="2000" spc="-5" dirty="0">
                <a:latin typeface="Century Gothic"/>
                <a:cs typeface="Century Gothic"/>
              </a:rPr>
              <a:t>approach </a:t>
            </a:r>
            <a:r>
              <a:rPr sz="2000" dirty="0">
                <a:latin typeface="Century Gothic"/>
                <a:cs typeface="Century Gothic"/>
              </a:rPr>
              <a:t>our </a:t>
            </a:r>
            <a:r>
              <a:rPr sz="2000" spc="-5" dirty="0">
                <a:latin typeface="Century Gothic"/>
                <a:cs typeface="Century Gothic"/>
              </a:rPr>
              <a:t>aim is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specify</a:t>
            </a:r>
            <a:r>
              <a:rPr sz="2000" spc="-5" dirty="0">
                <a:latin typeface="Century Gothic"/>
                <a:cs typeface="Century Gothic"/>
              </a:rPr>
              <a:t> and </a:t>
            </a:r>
            <a:r>
              <a:rPr sz="2000" dirty="0">
                <a:latin typeface="Century Gothic"/>
                <a:cs typeface="Century Gothic"/>
              </a:rPr>
              <a:t>understand  </a:t>
            </a:r>
            <a:r>
              <a:rPr sz="2000" spc="-5" dirty="0">
                <a:latin typeface="Century Gothic"/>
                <a:cs typeface="Century Gothic"/>
              </a:rPr>
              <a:t>unique/individual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phenomena</a:t>
            </a:r>
            <a:endParaRPr sz="2000">
              <a:latin typeface="Century Gothic"/>
              <a:cs typeface="Century Gothic"/>
            </a:endParaRPr>
          </a:p>
          <a:p>
            <a:pPr marL="355600" marR="360045" indent="-343535">
              <a:lnSpc>
                <a:spcPct val="100000"/>
              </a:lnSpc>
              <a:spcBef>
                <a:spcPts val="108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Using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b="1" spc="-5" dirty="0">
                <a:latin typeface="Century Gothic"/>
                <a:cs typeface="Century Gothic"/>
              </a:rPr>
              <a:t>nomothetic </a:t>
            </a:r>
            <a:r>
              <a:rPr sz="2000" spc="-5" dirty="0">
                <a:latin typeface="Century Gothic"/>
                <a:cs typeface="Century Gothic"/>
              </a:rPr>
              <a:t>approach, our aim is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describe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part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spc="-5" dirty="0">
                <a:latin typeface="Century Gothic"/>
                <a:cs typeface="Century Gothic"/>
              </a:rPr>
              <a:t>world </a:t>
            </a:r>
            <a:r>
              <a:rPr sz="2000" spc="-10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generalizing</a:t>
            </a:r>
            <a:r>
              <a:rPr sz="200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way </a:t>
            </a:r>
            <a:r>
              <a:rPr sz="2000" spc="-15" dirty="0">
                <a:latin typeface="Century Gothic"/>
                <a:cs typeface="Century Gothic"/>
              </a:rPr>
              <a:t>(i.e. </a:t>
            </a:r>
            <a:r>
              <a:rPr sz="2000" spc="-5" dirty="0">
                <a:latin typeface="Century Gothic"/>
                <a:cs typeface="Century Gothic"/>
              </a:rPr>
              <a:t>which applies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all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cases)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objects that </a:t>
            </a:r>
            <a:r>
              <a:rPr sz="2000" spc="-5" dirty="0">
                <a:latin typeface="Century Gothic"/>
                <a:cs typeface="Century Gothic"/>
              </a:rPr>
              <a:t>are included 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scope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-5" dirty="0">
                <a:latin typeface="Century Gothic"/>
                <a:cs typeface="Century Gothic"/>
              </a:rPr>
              <a:t>our </a:t>
            </a:r>
            <a:r>
              <a:rPr sz="2000" dirty="0">
                <a:latin typeface="Century Gothic"/>
                <a:cs typeface="Century Gothic"/>
              </a:rPr>
              <a:t>generalizing </a:t>
            </a:r>
            <a:r>
              <a:rPr sz="2000" spc="-5" dirty="0">
                <a:latin typeface="Century Gothic"/>
                <a:cs typeface="Century Gothic"/>
              </a:rPr>
              <a:t>claims  are </a:t>
            </a:r>
            <a:r>
              <a:rPr sz="2000" dirty="0">
                <a:latin typeface="Century Gothic"/>
                <a:cs typeface="Century Gothic"/>
              </a:rPr>
              <a:t>together called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population </a:t>
            </a:r>
            <a:r>
              <a:rPr sz="2000" dirty="0">
                <a:latin typeface="Century Gothic"/>
                <a:cs typeface="Century Gothic"/>
              </a:rPr>
              <a:t>of our</a:t>
            </a:r>
            <a:r>
              <a:rPr sz="2000" spc="-1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study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01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6226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Continuous</a:t>
            </a:r>
            <a:r>
              <a:rPr sz="4200" spc="-50" dirty="0"/>
              <a:t> </a:t>
            </a:r>
            <a:r>
              <a:rPr sz="4200" spc="-5" dirty="0"/>
              <a:t>probabilities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05520" cy="3761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382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For </a:t>
            </a:r>
            <a:r>
              <a:rPr sz="2000" spc="-5" dirty="0">
                <a:latin typeface="Century Gothic"/>
                <a:cs typeface="Century Gothic"/>
              </a:rPr>
              <a:t>processes associated </a:t>
            </a:r>
            <a:r>
              <a:rPr sz="2000" dirty="0">
                <a:latin typeface="Century Gothic"/>
                <a:cs typeface="Century Gothic"/>
              </a:rPr>
              <a:t>with continuous </a:t>
            </a:r>
            <a:r>
              <a:rPr sz="2000" spc="-5" dirty="0">
                <a:latin typeface="Century Gothic"/>
                <a:cs typeface="Century Gothic"/>
              </a:rPr>
              <a:t>variables,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probability  distributions are </a:t>
            </a:r>
            <a:r>
              <a:rPr sz="2000" dirty="0">
                <a:latin typeface="Century Gothic"/>
                <a:cs typeface="Century Gothic"/>
              </a:rPr>
              <a:t>slightly more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complicated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Example: </a:t>
            </a:r>
            <a:r>
              <a:rPr sz="2000" spc="-5" dirty="0">
                <a:latin typeface="Century Gothic"/>
                <a:cs typeface="Century Gothic"/>
              </a:rPr>
              <a:t>pizza </a:t>
            </a:r>
            <a:r>
              <a:rPr sz="2000" dirty="0">
                <a:latin typeface="Century Gothic"/>
                <a:cs typeface="Century Gothic"/>
              </a:rPr>
              <a:t>delivery</a:t>
            </a:r>
            <a:r>
              <a:rPr sz="2000" spc="-10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time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can assume that there </a:t>
            </a:r>
            <a:r>
              <a:rPr sz="2000" spc="-5" dirty="0">
                <a:latin typeface="Century Gothic"/>
                <a:cs typeface="Century Gothic"/>
              </a:rPr>
              <a:t>is an </a:t>
            </a:r>
            <a:r>
              <a:rPr sz="2000" b="1" spc="-5" dirty="0">
                <a:latin typeface="Century Gothic"/>
                <a:cs typeface="Century Gothic"/>
              </a:rPr>
              <a:t>average </a:t>
            </a:r>
            <a:r>
              <a:rPr sz="2000" dirty="0">
                <a:latin typeface="Century Gothic"/>
                <a:cs typeface="Century Gothic"/>
              </a:rPr>
              <a:t>delivery time </a:t>
            </a:r>
            <a:r>
              <a:rPr sz="2000" spc="-10" dirty="0">
                <a:latin typeface="Century Gothic"/>
                <a:cs typeface="Century Gothic"/>
              </a:rPr>
              <a:t>(e.g. </a:t>
            </a:r>
            <a:r>
              <a:rPr sz="2000" spc="-5" dirty="0">
                <a:latin typeface="Century Gothic"/>
                <a:cs typeface="Century Gothic"/>
              </a:rPr>
              <a:t>18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min)</a:t>
            </a:r>
            <a:endParaRPr sz="2000">
              <a:latin typeface="Century Gothic"/>
              <a:cs typeface="Century Gothic"/>
            </a:endParaRPr>
          </a:p>
          <a:p>
            <a:pPr marL="355600" marR="233679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There </a:t>
            </a:r>
            <a:r>
              <a:rPr sz="2000" spc="-5" dirty="0">
                <a:latin typeface="Century Gothic"/>
                <a:cs typeface="Century Gothic"/>
              </a:rPr>
              <a:t>will also </a:t>
            </a:r>
            <a:r>
              <a:rPr sz="2000" dirty="0">
                <a:latin typeface="Century Gothic"/>
                <a:cs typeface="Century Gothic"/>
              </a:rPr>
              <a:t>be </a:t>
            </a:r>
            <a:r>
              <a:rPr sz="2000" b="1" spc="-5" dirty="0">
                <a:latin typeface="Century Gothic"/>
                <a:cs typeface="Century Gothic"/>
              </a:rPr>
              <a:t>divergences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dirty="0">
                <a:latin typeface="Century Gothic"/>
                <a:cs typeface="Century Gothic"/>
              </a:rPr>
              <a:t>this average </a:t>
            </a:r>
            <a:r>
              <a:rPr sz="2000" spc="-5" dirty="0">
                <a:latin typeface="Century Gothic"/>
                <a:cs typeface="Century Gothic"/>
              </a:rPr>
              <a:t>(sometimes it will  </a:t>
            </a:r>
            <a:r>
              <a:rPr sz="2000" dirty="0">
                <a:latin typeface="Century Gothic"/>
                <a:cs typeface="Century Gothic"/>
              </a:rPr>
              <a:t>take a </a:t>
            </a:r>
            <a:r>
              <a:rPr sz="2000" spc="-5" dirty="0">
                <a:latin typeface="Century Gothic"/>
                <a:cs typeface="Century Gothic"/>
              </a:rPr>
              <a:t>shorter </a:t>
            </a:r>
            <a:r>
              <a:rPr sz="2000" dirty="0">
                <a:latin typeface="Century Gothic"/>
                <a:cs typeface="Century Gothic"/>
              </a:rPr>
              <a:t>time, sometimes a longer</a:t>
            </a:r>
            <a:r>
              <a:rPr sz="2000" spc="-19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time)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84455" indent="-343535">
              <a:lnSpc>
                <a:spcPct val="100000"/>
              </a:lnSpc>
              <a:spcBef>
                <a:spcPts val="18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Having knowledge </a:t>
            </a:r>
            <a:r>
              <a:rPr sz="2000" spc="-5" dirty="0">
                <a:latin typeface="Century Gothic"/>
                <a:cs typeface="Century Gothic"/>
              </a:rPr>
              <a:t>about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average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divergences </a:t>
            </a:r>
            <a:r>
              <a:rPr sz="2000" spc="-5" dirty="0">
                <a:latin typeface="Century Gothic"/>
                <a:cs typeface="Century Gothic"/>
              </a:rPr>
              <a:t>from 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average equips us </a:t>
            </a:r>
            <a:r>
              <a:rPr sz="2000" spc="5" dirty="0">
                <a:latin typeface="Century Gothic"/>
                <a:cs typeface="Century Gothic"/>
              </a:rPr>
              <a:t>to compute </a:t>
            </a:r>
            <a:r>
              <a:rPr sz="2000" spc="-5" dirty="0">
                <a:latin typeface="Century Gothic"/>
                <a:cs typeface="Century Gothic"/>
              </a:rPr>
              <a:t>probabilities, e.g. </a:t>
            </a:r>
            <a:r>
              <a:rPr sz="2000" spc="5" dirty="0">
                <a:latin typeface="Century Gothic"/>
                <a:cs typeface="Century Gothic"/>
              </a:rPr>
              <a:t>that </a:t>
            </a:r>
            <a:r>
              <a:rPr sz="2000" dirty="0">
                <a:latin typeface="Century Gothic"/>
                <a:cs typeface="Century Gothic"/>
              </a:rPr>
              <a:t>my</a:t>
            </a:r>
            <a:r>
              <a:rPr sz="2000" spc="-29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pizza  will </a:t>
            </a:r>
            <a:r>
              <a:rPr sz="2000" dirty="0">
                <a:latin typeface="Century Gothic"/>
                <a:cs typeface="Century Gothic"/>
              </a:rPr>
              <a:t>be delivered within 16-20</a:t>
            </a:r>
            <a:r>
              <a:rPr sz="2000" spc="-10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minutes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4851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Descriptive</a:t>
            </a:r>
            <a:r>
              <a:rPr sz="4200" spc="-50" dirty="0"/>
              <a:t> </a:t>
            </a:r>
            <a:r>
              <a:rPr sz="4200" spc="-5" dirty="0"/>
              <a:t>measures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37600" cy="1824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Certain kinds of </a:t>
            </a:r>
            <a:r>
              <a:rPr sz="2000" spc="-5" dirty="0">
                <a:latin typeface="Century Gothic"/>
                <a:cs typeface="Century Gothic"/>
              </a:rPr>
              <a:t>probabilities are </a:t>
            </a:r>
            <a:r>
              <a:rPr sz="2000" spc="5" dirty="0">
                <a:latin typeface="Century Gothic"/>
                <a:cs typeface="Century Gothic"/>
              </a:rPr>
              <a:t>computed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latin typeface="Century Gothic"/>
                <a:cs typeface="Century Gothic"/>
              </a:rPr>
              <a:t>having </a:t>
            </a:r>
            <a:r>
              <a:rPr sz="2000" spc="-5" dirty="0">
                <a:latin typeface="Century Gothic"/>
                <a:cs typeface="Century Gothic"/>
              </a:rPr>
              <a:t>access </a:t>
            </a:r>
            <a:r>
              <a:rPr sz="2000" spc="5" dirty="0">
                <a:latin typeface="Century Gothic"/>
                <a:cs typeface="Century Gothic"/>
              </a:rPr>
              <a:t>to</a:t>
            </a:r>
            <a:r>
              <a:rPr sz="2000" spc="-21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dirty="0">
                <a:latin typeface="Century Gothic"/>
                <a:cs typeface="Century Gothic"/>
              </a:rPr>
              <a:t>following </a:t>
            </a:r>
            <a:r>
              <a:rPr sz="2000" spc="-5" dirty="0">
                <a:latin typeface="Century Gothic"/>
                <a:cs typeface="Century Gothic"/>
              </a:rPr>
              <a:t>population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parameters: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central </a:t>
            </a:r>
            <a:r>
              <a:rPr sz="2000" b="1" dirty="0">
                <a:latin typeface="Century Gothic"/>
                <a:cs typeface="Century Gothic"/>
              </a:rPr>
              <a:t>tendency </a:t>
            </a:r>
            <a:r>
              <a:rPr sz="2000" spc="-20" dirty="0">
                <a:latin typeface="Century Gothic"/>
                <a:cs typeface="Century Gothic"/>
              </a:rPr>
              <a:t>(in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previous slide </a:t>
            </a:r>
            <a:r>
              <a:rPr sz="2000" dirty="0">
                <a:latin typeface="Century Gothic"/>
                <a:cs typeface="Century Gothic"/>
              </a:rPr>
              <a:t>called </a:t>
            </a:r>
            <a:r>
              <a:rPr sz="2000" spc="5" dirty="0">
                <a:latin typeface="Century Gothic"/>
                <a:cs typeface="Century Gothic"/>
              </a:rPr>
              <a:t>“the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average”):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"midpoint" in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population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dispersion</a:t>
            </a:r>
            <a:r>
              <a:rPr sz="2000" spc="-5" dirty="0">
                <a:latin typeface="Century Gothic"/>
                <a:cs typeface="Century Gothic"/>
              </a:rPr>
              <a:t>: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average divergence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midpoint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22491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Example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5972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Assume that </a:t>
            </a:r>
            <a:r>
              <a:rPr sz="2000" spc="-5" dirty="0">
                <a:latin typeface="Century Gothic"/>
                <a:cs typeface="Century Gothic"/>
              </a:rPr>
              <a:t>you and your friends </a:t>
            </a:r>
            <a:r>
              <a:rPr sz="2000" dirty="0">
                <a:latin typeface="Century Gothic"/>
                <a:cs typeface="Century Gothic"/>
              </a:rPr>
              <a:t>live along a </a:t>
            </a:r>
            <a:r>
              <a:rPr sz="2000" spc="-5" dirty="0">
                <a:latin typeface="Century Gothic"/>
                <a:cs typeface="Century Gothic"/>
              </a:rPr>
              <a:t>road at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following  </a:t>
            </a:r>
            <a:r>
              <a:rPr sz="2000" spc="-5" dirty="0">
                <a:latin typeface="Century Gothic"/>
                <a:cs typeface="Century Gothic"/>
              </a:rPr>
              <a:t>positions: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2116" y="4153661"/>
            <a:ext cx="8517890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number of kilometers on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signposts </a:t>
            </a:r>
            <a:r>
              <a:rPr sz="2000" spc="-5" dirty="0">
                <a:latin typeface="Century Gothic"/>
                <a:cs typeface="Century Gothic"/>
              </a:rPr>
              <a:t>shows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distance</a:t>
            </a:r>
            <a:r>
              <a:rPr sz="2000" spc="-19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from  </a:t>
            </a:r>
            <a:r>
              <a:rPr sz="2000" dirty="0">
                <a:latin typeface="Century Gothic"/>
                <a:cs typeface="Century Gothic"/>
              </a:rPr>
              <a:t>city A located on this</a:t>
            </a:r>
            <a:r>
              <a:rPr sz="2000" spc="-9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road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You </a:t>
            </a:r>
            <a:r>
              <a:rPr sz="2000" spc="-5" dirty="0">
                <a:latin typeface="Century Gothic"/>
                <a:cs typeface="Century Gothic"/>
              </a:rPr>
              <a:t>and your friends want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meet somewhere along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road</a:t>
            </a:r>
            <a:r>
              <a:rPr sz="2000" spc="-19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so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Century Gothic"/>
                <a:cs typeface="Century Gothic"/>
              </a:rPr>
              <a:t>that the </a:t>
            </a:r>
            <a:r>
              <a:rPr sz="2000" dirty="0">
                <a:latin typeface="Century Gothic"/>
                <a:cs typeface="Century Gothic"/>
              </a:rPr>
              <a:t>total </a:t>
            </a:r>
            <a:r>
              <a:rPr sz="2000" spc="-5" dirty="0">
                <a:latin typeface="Century Gothic"/>
                <a:cs typeface="Century Gothic"/>
              </a:rPr>
              <a:t>distance </a:t>
            </a:r>
            <a:r>
              <a:rPr sz="2000" dirty="0">
                <a:latin typeface="Century Gothic"/>
                <a:cs typeface="Century Gothic"/>
              </a:rPr>
              <a:t>travelled </a:t>
            </a:r>
            <a:r>
              <a:rPr sz="2000" spc="-5" dirty="0">
                <a:latin typeface="Century Gothic"/>
                <a:cs typeface="Century Gothic"/>
              </a:rPr>
              <a:t>will </a:t>
            </a:r>
            <a:r>
              <a:rPr sz="2000" dirty="0">
                <a:latin typeface="Century Gothic"/>
                <a:cs typeface="Century Gothic"/>
              </a:rPr>
              <a:t>be</a:t>
            </a:r>
            <a:r>
              <a:rPr sz="2000" spc="-229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minimized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Century Gothic"/>
                <a:cs typeface="Century Gothic"/>
              </a:rPr>
              <a:t>Where </a:t>
            </a:r>
            <a:r>
              <a:rPr sz="2000" spc="-5" dirty="0">
                <a:latin typeface="Century Gothic"/>
                <a:cs typeface="Century Gothic"/>
              </a:rPr>
              <a:t>should you</a:t>
            </a:r>
            <a:r>
              <a:rPr sz="2000" spc="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meet?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1867" y="3706367"/>
            <a:ext cx="7325359" cy="0"/>
          </a:xfrm>
          <a:custGeom>
            <a:avLst/>
            <a:gdLst/>
            <a:ahLst/>
            <a:cxnLst/>
            <a:rect l="l" t="t" r="r" b="b"/>
            <a:pathLst>
              <a:path w="7325359">
                <a:moveTo>
                  <a:pt x="0" y="0"/>
                </a:moveTo>
                <a:lnTo>
                  <a:pt x="7324852" y="0"/>
                </a:lnTo>
              </a:path>
            </a:pathLst>
          </a:custGeom>
          <a:ln w="9144">
            <a:solidFill>
              <a:srgbClr val="CA0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8772" y="3279647"/>
            <a:ext cx="111759" cy="47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3689" y="2964942"/>
            <a:ext cx="836930" cy="365760"/>
          </a:xfrm>
          <a:custGeom>
            <a:avLst/>
            <a:gdLst/>
            <a:ahLst/>
            <a:cxnLst/>
            <a:rect l="l" t="t" r="r" b="b"/>
            <a:pathLst>
              <a:path w="836929" h="365760">
                <a:moveTo>
                  <a:pt x="653796" y="0"/>
                </a:moveTo>
                <a:lnTo>
                  <a:pt x="0" y="0"/>
                </a:lnTo>
                <a:lnTo>
                  <a:pt x="0" y="365760"/>
                </a:lnTo>
                <a:lnTo>
                  <a:pt x="653796" y="365760"/>
                </a:lnTo>
                <a:lnTo>
                  <a:pt x="836676" y="182880"/>
                </a:lnTo>
                <a:lnTo>
                  <a:pt x="65379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3689" y="2964942"/>
            <a:ext cx="836930" cy="365760"/>
          </a:xfrm>
          <a:custGeom>
            <a:avLst/>
            <a:gdLst/>
            <a:ahLst/>
            <a:cxnLst/>
            <a:rect l="l" t="t" r="r" b="b"/>
            <a:pathLst>
              <a:path w="836929" h="365760">
                <a:moveTo>
                  <a:pt x="0" y="0"/>
                </a:moveTo>
                <a:lnTo>
                  <a:pt x="653796" y="0"/>
                </a:lnTo>
                <a:lnTo>
                  <a:pt x="836676" y="182880"/>
                </a:lnTo>
                <a:lnTo>
                  <a:pt x="653796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4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02407" y="3025901"/>
            <a:ext cx="4457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entury Gothic"/>
                <a:cs typeface="Century Gothic"/>
              </a:rPr>
              <a:t>4</a:t>
            </a:r>
            <a:r>
              <a:rPr sz="1400" b="1" spc="-8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km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13959" y="3279647"/>
            <a:ext cx="111760" cy="47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7353" y="2964942"/>
            <a:ext cx="836930" cy="365760"/>
          </a:xfrm>
          <a:custGeom>
            <a:avLst/>
            <a:gdLst/>
            <a:ahLst/>
            <a:cxnLst/>
            <a:rect l="l" t="t" r="r" b="b"/>
            <a:pathLst>
              <a:path w="836929" h="365760">
                <a:moveTo>
                  <a:pt x="653796" y="0"/>
                </a:moveTo>
                <a:lnTo>
                  <a:pt x="0" y="0"/>
                </a:lnTo>
                <a:lnTo>
                  <a:pt x="0" y="365760"/>
                </a:lnTo>
                <a:lnTo>
                  <a:pt x="653796" y="365760"/>
                </a:lnTo>
                <a:lnTo>
                  <a:pt x="836676" y="182880"/>
                </a:lnTo>
                <a:lnTo>
                  <a:pt x="65379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7353" y="2964942"/>
            <a:ext cx="836930" cy="365760"/>
          </a:xfrm>
          <a:custGeom>
            <a:avLst/>
            <a:gdLst/>
            <a:ahLst/>
            <a:cxnLst/>
            <a:rect l="l" t="t" r="r" b="b"/>
            <a:pathLst>
              <a:path w="836929" h="365760">
                <a:moveTo>
                  <a:pt x="0" y="0"/>
                </a:moveTo>
                <a:lnTo>
                  <a:pt x="653796" y="0"/>
                </a:lnTo>
                <a:lnTo>
                  <a:pt x="836676" y="182880"/>
                </a:lnTo>
                <a:lnTo>
                  <a:pt x="653796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4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1028" y="3267455"/>
            <a:ext cx="111760" cy="47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4421" y="2952750"/>
            <a:ext cx="838200" cy="365760"/>
          </a:xfrm>
          <a:custGeom>
            <a:avLst/>
            <a:gdLst/>
            <a:ahLst/>
            <a:cxnLst/>
            <a:rect l="l" t="t" r="r" b="b"/>
            <a:pathLst>
              <a:path w="838200" h="365760">
                <a:moveTo>
                  <a:pt x="655320" y="0"/>
                </a:moveTo>
                <a:lnTo>
                  <a:pt x="0" y="0"/>
                </a:lnTo>
                <a:lnTo>
                  <a:pt x="0" y="365760"/>
                </a:lnTo>
                <a:lnTo>
                  <a:pt x="655320" y="365760"/>
                </a:lnTo>
                <a:lnTo>
                  <a:pt x="838200" y="182879"/>
                </a:lnTo>
                <a:lnTo>
                  <a:pt x="6553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4421" y="2952750"/>
            <a:ext cx="838200" cy="365760"/>
          </a:xfrm>
          <a:custGeom>
            <a:avLst/>
            <a:gdLst/>
            <a:ahLst/>
            <a:cxnLst/>
            <a:rect l="l" t="t" r="r" b="b"/>
            <a:pathLst>
              <a:path w="838200" h="365760">
                <a:moveTo>
                  <a:pt x="0" y="0"/>
                </a:moveTo>
                <a:lnTo>
                  <a:pt x="655320" y="0"/>
                </a:lnTo>
                <a:lnTo>
                  <a:pt x="838200" y="182879"/>
                </a:lnTo>
                <a:lnTo>
                  <a:pt x="65532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4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5071" y="3267455"/>
            <a:ext cx="111759" cy="477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38466" y="2952750"/>
            <a:ext cx="836930" cy="365760"/>
          </a:xfrm>
          <a:custGeom>
            <a:avLst/>
            <a:gdLst/>
            <a:ahLst/>
            <a:cxnLst/>
            <a:rect l="l" t="t" r="r" b="b"/>
            <a:pathLst>
              <a:path w="836929" h="365760">
                <a:moveTo>
                  <a:pt x="653795" y="0"/>
                </a:moveTo>
                <a:lnTo>
                  <a:pt x="0" y="0"/>
                </a:lnTo>
                <a:lnTo>
                  <a:pt x="0" y="365760"/>
                </a:lnTo>
                <a:lnTo>
                  <a:pt x="653795" y="365760"/>
                </a:lnTo>
                <a:lnTo>
                  <a:pt x="836676" y="182879"/>
                </a:lnTo>
                <a:lnTo>
                  <a:pt x="653795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38466" y="2952750"/>
            <a:ext cx="836930" cy="365760"/>
          </a:xfrm>
          <a:custGeom>
            <a:avLst/>
            <a:gdLst/>
            <a:ahLst/>
            <a:cxnLst/>
            <a:rect l="l" t="t" r="r" b="b"/>
            <a:pathLst>
              <a:path w="836929" h="365760">
                <a:moveTo>
                  <a:pt x="0" y="0"/>
                </a:moveTo>
                <a:lnTo>
                  <a:pt x="653795" y="0"/>
                </a:lnTo>
                <a:lnTo>
                  <a:pt x="836676" y="182879"/>
                </a:lnTo>
                <a:lnTo>
                  <a:pt x="653795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94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36033" y="3025597"/>
            <a:ext cx="334835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0530" algn="l"/>
                <a:tab pos="2814320" algn="l"/>
              </a:tabLst>
            </a:pPr>
            <a:r>
              <a:rPr sz="1400" b="1" dirty="0">
                <a:latin typeface="Century Gothic"/>
                <a:cs typeface="Century Gothic"/>
              </a:rPr>
              <a:t>10</a:t>
            </a:r>
            <a:r>
              <a:rPr sz="1400" b="1" spc="-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km	</a:t>
            </a:r>
            <a:r>
              <a:rPr sz="2100" b="1" baseline="3968" dirty="0">
                <a:latin typeface="Century Gothic"/>
                <a:cs typeface="Century Gothic"/>
              </a:rPr>
              <a:t>14 km	16</a:t>
            </a:r>
            <a:r>
              <a:rPr sz="2100" b="1" spc="-104" baseline="3968" dirty="0">
                <a:latin typeface="Century Gothic"/>
                <a:cs typeface="Century Gothic"/>
              </a:rPr>
              <a:t> </a:t>
            </a:r>
            <a:r>
              <a:rPr sz="2100" b="1" spc="-7" baseline="3968" dirty="0">
                <a:latin typeface="Century Gothic"/>
                <a:cs typeface="Century Gothic"/>
              </a:rPr>
              <a:t>km</a:t>
            </a:r>
            <a:endParaRPr sz="2100" baseline="3968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5083" y="3328415"/>
            <a:ext cx="327660" cy="373380"/>
          </a:xfrm>
          <a:prstGeom prst="rect">
            <a:avLst/>
          </a:prstGeom>
          <a:solidFill>
            <a:srgbClr val="D2E3EC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53143" y="3328415"/>
            <a:ext cx="327660" cy="373380"/>
          </a:xfrm>
          <a:prstGeom prst="rect">
            <a:avLst/>
          </a:prstGeom>
          <a:solidFill>
            <a:srgbClr val="D2E3E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Century Gothic"/>
                <a:cs typeface="Century Gothic"/>
              </a:rPr>
              <a:t>B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22491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Example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142605" cy="3517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want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find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position </a:t>
            </a:r>
            <a:r>
              <a:rPr sz="2000" i="1" dirty="0">
                <a:latin typeface="Century Gothic"/>
                <a:cs typeface="Century Gothic"/>
              </a:rPr>
              <a:t>m </a:t>
            </a:r>
            <a:r>
              <a:rPr sz="2000" dirty="0">
                <a:latin typeface="Century Gothic"/>
                <a:cs typeface="Century Gothic"/>
              </a:rPr>
              <a:t>along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road </a:t>
            </a:r>
            <a:r>
              <a:rPr sz="2000" dirty="0">
                <a:latin typeface="Century Gothic"/>
                <a:cs typeface="Century Gothic"/>
              </a:rPr>
              <a:t>such that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total  </a:t>
            </a:r>
            <a:r>
              <a:rPr sz="2000" spc="-5" dirty="0">
                <a:latin typeface="Century Gothic"/>
                <a:cs typeface="Century Gothic"/>
              </a:rPr>
              <a:t>squared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distance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spc="-20" dirty="0">
                <a:latin typeface="Century Gothic"/>
                <a:cs typeface="Century Gothic"/>
              </a:rPr>
              <a:t>(</a:t>
            </a:r>
            <a:r>
              <a:rPr sz="2000" i="1" spc="-20" dirty="0">
                <a:latin typeface="Century Gothic"/>
                <a:cs typeface="Century Gothic"/>
              </a:rPr>
              <a:t>m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4)² </a:t>
            </a:r>
            <a:r>
              <a:rPr sz="2000" dirty="0">
                <a:latin typeface="Century Gothic"/>
                <a:cs typeface="Century Gothic"/>
              </a:rPr>
              <a:t>+ </a:t>
            </a:r>
            <a:r>
              <a:rPr sz="2000" spc="-20" dirty="0">
                <a:latin typeface="Century Gothic"/>
                <a:cs typeface="Century Gothic"/>
              </a:rPr>
              <a:t>(</a:t>
            </a:r>
            <a:r>
              <a:rPr sz="2000" i="1" spc="-20" dirty="0">
                <a:latin typeface="Century Gothic"/>
                <a:cs typeface="Century Gothic"/>
              </a:rPr>
              <a:t>m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10)² </a:t>
            </a:r>
            <a:r>
              <a:rPr sz="2000" dirty="0">
                <a:latin typeface="Century Gothic"/>
                <a:cs typeface="Century Gothic"/>
              </a:rPr>
              <a:t>+ </a:t>
            </a:r>
            <a:r>
              <a:rPr sz="2000" spc="-20" dirty="0">
                <a:latin typeface="Century Gothic"/>
                <a:cs typeface="Century Gothic"/>
              </a:rPr>
              <a:t>(</a:t>
            </a:r>
            <a:r>
              <a:rPr sz="2000" i="1" spc="-20" dirty="0">
                <a:latin typeface="Century Gothic"/>
                <a:cs typeface="Century Gothic"/>
              </a:rPr>
              <a:t>m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14)² </a:t>
            </a:r>
            <a:r>
              <a:rPr sz="2000" dirty="0">
                <a:latin typeface="Century Gothic"/>
                <a:cs typeface="Century Gothic"/>
              </a:rPr>
              <a:t>+ </a:t>
            </a:r>
            <a:r>
              <a:rPr sz="2000" spc="-20" dirty="0">
                <a:latin typeface="Century Gothic"/>
                <a:cs typeface="Century Gothic"/>
              </a:rPr>
              <a:t>(</a:t>
            </a:r>
            <a:r>
              <a:rPr sz="2000" i="1" spc="-20" dirty="0">
                <a:latin typeface="Century Gothic"/>
                <a:cs typeface="Century Gothic"/>
              </a:rPr>
              <a:t>m </a:t>
            </a:r>
            <a:r>
              <a:rPr sz="2000" dirty="0">
                <a:latin typeface="Century Gothic"/>
                <a:cs typeface="Century Gothic"/>
              </a:rPr>
              <a:t>–</a:t>
            </a:r>
            <a:r>
              <a:rPr sz="2000" spc="1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16)²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-5" dirty="0">
                <a:latin typeface="Century Gothic"/>
                <a:cs typeface="Century Gothic"/>
              </a:rPr>
              <a:t>point is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minimized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66040" indent="-343535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Using </a:t>
            </a:r>
            <a:r>
              <a:rPr sz="2000" dirty="0">
                <a:latin typeface="Century Gothic"/>
                <a:cs typeface="Century Gothic"/>
              </a:rPr>
              <a:t>calculus </a:t>
            </a:r>
            <a:r>
              <a:rPr sz="2000" spc="-5" dirty="0">
                <a:latin typeface="Century Gothic"/>
                <a:cs typeface="Century Gothic"/>
              </a:rPr>
              <a:t>(derivatives, </a:t>
            </a:r>
            <a:r>
              <a:rPr sz="2000" dirty="0">
                <a:latin typeface="Century Gothic"/>
                <a:cs typeface="Century Gothic"/>
              </a:rPr>
              <a:t>more exactly) we </a:t>
            </a:r>
            <a:r>
              <a:rPr sz="2000" spc="-5" dirty="0">
                <a:latin typeface="Century Gothic"/>
                <a:cs typeface="Century Gothic"/>
              </a:rPr>
              <a:t>find </a:t>
            </a:r>
            <a:r>
              <a:rPr sz="2000" spc="5" dirty="0">
                <a:latin typeface="Century Gothic"/>
                <a:cs typeface="Century Gothic"/>
              </a:rPr>
              <a:t>that the</a:t>
            </a:r>
            <a:r>
              <a:rPr sz="2000" spc="-1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total  </a:t>
            </a:r>
            <a:r>
              <a:rPr sz="2000" spc="-5" dirty="0">
                <a:latin typeface="Century Gothic"/>
                <a:cs typeface="Century Gothic"/>
              </a:rPr>
              <a:t>squared distance is </a:t>
            </a:r>
            <a:r>
              <a:rPr sz="2000" dirty="0">
                <a:latin typeface="Century Gothic"/>
                <a:cs typeface="Century Gothic"/>
              </a:rPr>
              <a:t>minimized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when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tabLst>
                <a:tab pos="5042535" algn="l"/>
                <a:tab pos="5499735" algn="l"/>
              </a:tabLst>
            </a:pPr>
            <a:r>
              <a:rPr sz="2000" dirty="0">
                <a:latin typeface="Century Gothic"/>
                <a:cs typeface="Century Gothic"/>
              </a:rPr>
              <a:t>4· </a:t>
            </a:r>
            <a:r>
              <a:rPr sz="2000" i="1" spc="5" dirty="0">
                <a:latin typeface="Century Gothic"/>
                <a:cs typeface="Century Gothic"/>
              </a:rPr>
              <a:t>m </a:t>
            </a:r>
            <a:r>
              <a:rPr sz="2000" dirty="0">
                <a:latin typeface="Century Gothic"/>
                <a:cs typeface="Century Gothic"/>
              </a:rPr>
              <a:t>= </a:t>
            </a:r>
            <a:r>
              <a:rPr sz="2000" spc="-20" dirty="0">
                <a:latin typeface="Century Gothic"/>
                <a:cs typeface="Century Gothic"/>
              </a:rPr>
              <a:t>(4 </a:t>
            </a:r>
            <a:r>
              <a:rPr sz="2000" dirty="0">
                <a:latin typeface="Century Gothic"/>
                <a:cs typeface="Century Gothic"/>
              </a:rPr>
              <a:t>+ 10 + 14 + 16)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=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44	</a:t>
            </a:r>
            <a:r>
              <a:rPr sz="2000" spc="5" dirty="0">
                <a:latin typeface="Century Gothic"/>
                <a:cs typeface="Century Gothic"/>
              </a:rPr>
              <a:t>→	</a:t>
            </a:r>
            <a:r>
              <a:rPr sz="2000" i="1" spc="5" dirty="0">
                <a:latin typeface="Century Gothic"/>
                <a:cs typeface="Century Gothic"/>
              </a:rPr>
              <a:t>m </a:t>
            </a:r>
            <a:r>
              <a:rPr sz="2000" dirty="0">
                <a:latin typeface="Century Gothic"/>
                <a:cs typeface="Century Gothic"/>
              </a:rPr>
              <a:t>=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0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3567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Arithmetic</a:t>
            </a:r>
            <a:r>
              <a:rPr sz="4200" spc="-65" dirty="0"/>
              <a:t> </a:t>
            </a:r>
            <a:r>
              <a:rPr sz="4200" dirty="0"/>
              <a:t>mean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508365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4800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b="1" dirty="0">
                <a:latin typeface="Century Gothic"/>
                <a:cs typeface="Century Gothic"/>
              </a:rPr>
              <a:t>arithmetic mean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-5" dirty="0">
                <a:latin typeface="Century Gothic"/>
                <a:cs typeface="Century Gothic"/>
              </a:rPr>
              <a:t>all distances from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position</a:t>
            </a:r>
            <a:r>
              <a:rPr sz="2000" spc="-1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that  minimizes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10" dirty="0">
                <a:latin typeface="Century Gothic"/>
                <a:cs typeface="Century Gothic"/>
              </a:rPr>
              <a:t>(squared) </a:t>
            </a:r>
            <a:r>
              <a:rPr sz="2000" dirty="0">
                <a:latin typeface="Century Gothic"/>
                <a:cs typeface="Century Gothic"/>
              </a:rPr>
              <a:t>sum of </a:t>
            </a:r>
            <a:r>
              <a:rPr sz="2000" spc="-5" dirty="0">
                <a:latin typeface="Century Gothic"/>
                <a:cs typeface="Century Gothic"/>
              </a:rPr>
              <a:t>all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distances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arithmetic mean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therefore a useful representation of a set</a:t>
            </a:r>
            <a:r>
              <a:rPr sz="2000" spc="-2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data, </a:t>
            </a:r>
            <a:r>
              <a:rPr sz="2000" spc="-5" dirty="0">
                <a:latin typeface="Century Gothic"/>
                <a:cs typeface="Century Gothic"/>
              </a:rPr>
              <a:t>since it is </a:t>
            </a:r>
            <a:r>
              <a:rPr sz="2000" dirty="0">
                <a:latin typeface="Century Gothic"/>
                <a:cs typeface="Century Gothic"/>
              </a:rPr>
              <a:t>”in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middle” of </a:t>
            </a:r>
            <a:r>
              <a:rPr sz="2000" spc="-5" dirty="0">
                <a:latin typeface="Century Gothic"/>
                <a:cs typeface="Century Gothic"/>
              </a:rPr>
              <a:t>all</a:t>
            </a:r>
            <a:r>
              <a:rPr sz="2000" spc="-1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points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6995" y="3893896"/>
            <a:ext cx="43243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𝜇</a:t>
            </a:r>
            <a:r>
              <a:rPr sz="2000" spc="8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87469" y="4088257"/>
            <a:ext cx="1899285" cy="0"/>
          </a:xfrm>
          <a:custGeom>
            <a:avLst/>
            <a:gdLst/>
            <a:ahLst/>
            <a:cxnLst/>
            <a:rect l="l" t="t" r="r" b="b"/>
            <a:pathLst>
              <a:path w="1899285">
                <a:moveTo>
                  <a:pt x="0" y="0"/>
                </a:moveTo>
                <a:lnTo>
                  <a:pt x="1898903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5530" y="3702177"/>
            <a:ext cx="19234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mbria Math"/>
                <a:cs typeface="Cambria Math"/>
              </a:rPr>
              <a:t>4 + </a:t>
            </a:r>
            <a:r>
              <a:rPr sz="2000" spc="-5" dirty="0">
                <a:latin typeface="Cambria Math"/>
                <a:cs typeface="Cambria Math"/>
              </a:rPr>
              <a:t>10 </a:t>
            </a:r>
            <a:r>
              <a:rPr sz="2000" dirty="0">
                <a:latin typeface="Cambria Math"/>
                <a:cs typeface="Cambria Math"/>
              </a:rPr>
              <a:t>+ </a:t>
            </a:r>
            <a:r>
              <a:rPr sz="2000" spc="-5" dirty="0">
                <a:latin typeface="Cambria Math"/>
                <a:cs typeface="Cambria Math"/>
              </a:rPr>
              <a:t>14 </a:t>
            </a:r>
            <a:r>
              <a:rPr sz="2000" dirty="0">
                <a:latin typeface="Cambria Math"/>
                <a:cs typeface="Cambria Math"/>
              </a:rPr>
              <a:t>+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16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3354" y="4065270"/>
            <a:ext cx="166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mbria Math"/>
                <a:cs typeface="Cambria Math"/>
              </a:rPr>
              <a:t>4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4792" y="3893896"/>
            <a:ext cx="5683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4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11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2116" y="4815077"/>
            <a:ext cx="84505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aritmetic mean of a </a:t>
            </a:r>
            <a:r>
              <a:rPr sz="2000" spc="-5" dirty="0">
                <a:latin typeface="Century Gothic"/>
                <a:cs typeface="Century Gothic"/>
              </a:rPr>
              <a:t>population is </a:t>
            </a:r>
            <a:r>
              <a:rPr sz="2000" dirty="0">
                <a:latin typeface="Century Gothic"/>
                <a:cs typeface="Century Gothic"/>
              </a:rPr>
              <a:t>written μ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20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arithmetic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entury Gothic"/>
                <a:cs typeface="Century Gothic"/>
              </a:rPr>
              <a:t>mean </a:t>
            </a:r>
            <a:r>
              <a:rPr sz="2000" spc="-5" dirty="0">
                <a:latin typeface="Century Gothic"/>
                <a:cs typeface="Century Gothic"/>
              </a:rPr>
              <a:t>of </a:t>
            </a:r>
            <a:r>
              <a:rPr sz="2000" dirty="0">
                <a:latin typeface="Century Gothic"/>
                <a:cs typeface="Century Gothic"/>
              </a:rPr>
              <a:t>a sample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written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spc="-805" dirty="0">
                <a:latin typeface="Century Gothic"/>
                <a:cs typeface="Century Gothic"/>
              </a:rPr>
              <a:t>x</a:t>
            </a:r>
            <a:r>
              <a:rPr sz="3000" spc="-1207" baseline="2777" dirty="0">
                <a:latin typeface="Cambria Math"/>
                <a:cs typeface="Cambria Math"/>
              </a:rPr>
              <a:t>ത</a:t>
            </a:r>
            <a:endParaRPr sz="3000" baseline="2777">
              <a:latin typeface="Cambria Math"/>
              <a:cs typeface="Cambria Math"/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4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2411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Variance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585835" cy="2297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total </a:t>
            </a:r>
            <a:r>
              <a:rPr sz="2000" spc="-5" dirty="0">
                <a:latin typeface="Century Gothic"/>
                <a:cs typeface="Century Gothic"/>
              </a:rPr>
              <a:t>squared distance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-5" dirty="0">
                <a:latin typeface="Century Gothic"/>
                <a:cs typeface="Century Gothic"/>
              </a:rPr>
              <a:t>you and your friends </a:t>
            </a:r>
            <a:r>
              <a:rPr sz="2000" spc="5" dirty="0">
                <a:latin typeface="Century Gothic"/>
                <a:cs typeface="Century Gothic"/>
              </a:rPr>
              <a:t>have to </a:t>
            </a:r>
            <a:r>
              <a:rPr sz="2000" dirty="0">
                <a:latin typeface="Century Gothic"/>
                <a:cs typeface="Century Gothic"/>
              </a:rPr>
              <a:t>travel 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therefore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996950">
              <a:lnSpc>
                <a:spcPct val="100000"/>
              </a:lnSpc>
            </a:pPr>
            <a:r>
              <a:rPr sz="2000" spc="-15" dirty="0">
                <a:latin typeface="Century Gothic"/>
                <a:cs typeface="Century Gothic"/>
              </a:rPr>
              <a:t>(11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4)² </a:t>
            </a:r>
            <a:r>
              <a:rPr sz="2000" dirty="0">
                <a:latin typeface="Century Gothic"/>
                <a:cs typeface="Century Gothic"/>
              </a:rPr>
              <a:t>+ </a:t>
            </a:r>
            <a:r>
              <a:rPr sz="2000" spc="-15" dirty="0">
                <a:latin typeface="Century Gothic"/>
                <a:cs typeface="Century Gothic"/>
              </a:rPr>
              <a:t>(11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10)² </a:t>
            </a:r>
            <a:r>
              <a:rPr sz="2000" dirty="0">
                <a:latin typeface="Century Gothic"/>
                <a:cs typeface="Century Gothic"/>
              </a:rPr>
              <a:t>+ </a:t>
            </a:r>
            <a:r>
              <a:rPr sz="2000" spc="-15" dirty="0">
                <a:latin typeface="Century Gothic"/>
                <a:cs typeface="Century Gothic"/>
              </a:rPr>
              <a:t>(11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14)² </a:t>
            </a:r>
            <a:r>
              <a:rPr sz="2000" dirty="0">
                <a:latin typeface="Century Gothic"/>
                <a:cs typeface="Century Gothic"/>
              </a:rPr>
              <a:t>+ </a:t>
            </a:r>
            <a:r>
              <a:rPr sz="2000" spc="-15" dirty="0">
                <a:latin typeface="Century Gothic"/>
                <a:cs typeface="Century Gothic"/>
              </a:rPr>
              <a:t>(11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16)² </a:t>
            </a:r>
            <a:r>
              <a:rPr sz="2000" dirty="0">
                <a:latin typeface="Century Gothic"/>
                <a:cs typeface="Century Gothic"/>
              </a:rPr>
              <a:t>=</a:t>
            </a:r>
            <a:r>
              <a:rPr sz="2000" spc="1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84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264160" indent="-343535">
              <a:lnSpc>
                <a:spcPct val="100000"/>
              </a:lnSpc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average </a:t>
            </a:r>
            <a:r>
              <a:rPr sz="2000" spc="-5" dirty="0">
                <a:latin typeface="Century Gothic"/>
                <a:cs typeface="Century Gothic"/>
              </a:rPr>
              <a:t>squared distance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-5" dirty="0">
                <a:latin typeface="Century Gothic"/>
                <a:cs typeface="Century Gothic"/>
              </a:rPr>
              <a:t>you and your friends </a:t>
            </a:r>
            <a:r>
              <a:rPr sz="2000" spc="5" dirty="0">
                <a:latin typeface="Century Gothic"/>
                <a:cs typeface="Century Gothic"/>
              </a:rPr>
              <a:t>have to  </a:t>
            </a:r>
            <a:r>
              <a:rPr sz="2000" dirty="0">
                <a:latin typeface="Century Gothic"/>
                <a:cs typeface="Century Gothic"/>
              </a:rPr>
              <a:t>travel 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therefore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3260" y="490512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4282" y="4908041"/>
            <a:ext cx="13335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40" dirty="0">
                <a:latin typeface="Cambria Math"/>
                <a:cs typeface="Cambria Math"/>
              </a:rPr>
              <a:t>4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6770" y="4711446"/>
            <a:ext cx="1467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latin typeface="Cambria Math"/>
                <a:cs typeface="Cambria Math"/>
              </a:rPr>
              <a:t>𝜎</a:t>
            </a:r>
            <a:r>
              <a:rPr sz="2175" spc="120" baseline="28735" dirty="0">
                <a:latin typeface="Cambria Math"/>
                <a:cs typeface="Cambria Math"/>
              </a:rPr>
              <a:t>2 </a:t>
            </a:r>
            <a:r>
              <a:rPr sz="2000" dirty="0">
                <a:latin typeface="Cambria Math"/>
                <a:cs typeface="Cambria Math"/>
              </a:rPr>
              <a:t>= </a:t>
            </a:r>
            <a:r>
              <a:rPr sz="2175" spc="60" baseline="45977" dirty="0">
                <a:latin typeface="Cambria Math"/>
                <a:cs typeface="Cambria Math"/>
              </a:rPr>
              <a:t>84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-18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21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2116" y="5530088"/>
            <a:ext cx="79692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value </a:t>
            </a:r>
            <a:r>
              <a:rPr sz="2000" spc="-5" dirty="0">
                <a:latin typeface="Century Gothic"/>
                <a:cs typeface="Century Gothic"/>
              </a:rPr>
              <a:t>21 is </a:t>
            </a:r>
            <a:r>
              <a:rPr sz="2000" spc="-10" dirty="0">
                <a:latin typeface="Century Gothic"/>
                <a:cs typeface="Century Gothic"/>
              </a:rPr>
              <a:t>in </a:t>
            </a:r>
            <a:r>
              <a:rPr sz="2000" spc="-5" dirty="0">
                <a:latin typeface="Century Gothic"/>
                <a:cs typeface="Century Gothic"/>
              </a:rPr>
              <a:t>fact </a:t>
            </a:r>
            <a:r>
              <a:rPr sz="2000" dirty="0">
                <a:latin typeface="Century Gothic"/>
                <a:cs typeface="Century Gothic"/>
              </a:rPr>
              <a:t>a measure of </a:t>
            </a:r>
            <a:r>
              <a:rPr sz="2000" spc="-5" dirty="0">
                <a:latin typeface="Century Gothic"/>
                <a:cs typeface="Century Gothic"/>
              </a:rPr>
              <a:t>dispersion </a:t>
            </a:r>
            <a:r>
              <a:rPr sz="2000" dirty="0">
                <a:latin typeface="Century Gothic"/>
                <a:cs typeface="Century Gothic"/>
              </a:rPr>
              <a:t>called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variance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5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0057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Standard</a:t>
            </a:r>
            <a:r>
              <a:rPr sz="4200" spc="-85" dirty="0"/>
              <a:t> </a:t>
            </a:r>
            <a:r>
              <a:rPr sz="4200" spc="-5" dirty="0"/>
              <a:t>deviation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2590545" y="4392295"/>
            <a:ext cx="445134" cy="245745"/>
          </a:xfrm>
          <a:custGeom>
            <a:avLst/>
            <a:gdLst/>
            <a:ahLst/>
            <a:cxnLst/>
            <a:rect l="l" t="t" r="r" b="b"/>
            <a:pathLst>
              <a:path w="445135" h="245745">
                <a:moveTo>
                  <a:pt x="49241" y="134619"/>
                </a:moveTo>
                <a:lnTo>
                  <a:pt x="24765" y="134619"/>
                </a:lnTo>
                <a:lnTo>
                  <a:pt x="76327" y="245236"/>
                </a:lnTo>
                <a:lnTo>
                  <a:pt x="88265" y="245236"/>
                </a:lnTo>
                <a:lnTo>
                  <a:pt x="97863" y="212470"/>
                </a:lnTo>
                <a:lnTo>
                  <a:pt x="84581" y="212470"/>
                </a:lnTo>
                <a:lnTo>
                  <a:pt x="49241" y="134619"/>
                </a:lnTo>
                <a:close/>
              </a:path>
              <a:path w="445135" h="245745">
                <a:moveTo>
                  <a:pt x="445135" y="0"/>
                </a:moveTo>
                <a:lnTo>
                  <a:pt x="163195" y="0"/>
                </a:lnTo>
                <a:lnTo>
                  <a:pt x="163195" y="253"/>
                </a:lnTo>
                <a:lnTo>
                  <a:pt x="145923" y="253"/>
                </a:lnTo>
                <a:lnTo>
                  <a:pt x="84581" y="212470"/>
                </a:lnTo>
                <a:lnTo>
                  <a:pt x="97863" y="212470"/>
                </a:lnTo>
                <a:lnTo>
                  <a:pt x="155194" y="16763"/>
                </a:lnTo>
                <a:lnTo>
                  <a:pt x="445135" y="16763"/>
                </a:lnTo>
                <a:lnTo>
                  <a:pt x="445135" y="0"/>
                </a:lnTo>
                <a:close/>
              </a:path>
              <a:path w="445135" h="245745">
                <a:moveTo>
                  <a:pt x="40767" y="115950"/>
                </a:moveTo>
                <a:lnTo>
                  <a:pt x="0" y="134619"/>
                </a:lnTo>
                <a:lnTo>
                  <a:pt x="3810" y="143890"/>
                </a:lnTo>
                <a:lnTo>
                  <a:pt x="24765" y="134619"/>
                </a:lnTo>
                <a:lnTo>
                  <a:pt x="49241" y="134619"/>
                </a:lnTo>
                <a:lnTo>
                  <a:pt x="40767" y="115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116" y="2080387"/>
            <a:ext cx="8253095" cy="34944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notice that we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obtained a value </a:t>
            </a:r>
            <a:r>
              <a:rPr sz="2000" spc="-10" dirty="0">
                <a:latin typeface="Century Gothic"/>
                <a:cs typeface="Century Gothic"/>
              </a:rPr>
              <a:t>(21)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dispersion 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-5" dirty="0">
                <a:latin typeface="Century Gothic"/>
                <a:cs typeface="Century Gothic"/>
              </a:rPr>
              <a:t>is larger </a:t>
            </a:r>
            <a:r>
              <a:rPr sz="2000" dirty="0">
                <a:latin typeface="Century Gothic"/>
                <a:cs typeface="Century Gothic"/>
              </a:rPr>
              <a:t>than </a:t>
            </a:r>
            <a:r>
              <a:rPr sz="2000" spc="-5" dirty="0">
                <a:latin typeface="Century Gothic"/>
                <a:cs typeface="Century Gothic"/>
              </a:rPr>
              <a:t>any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data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our example </a:t>
            </a:r>
            <a:r>
              <a:rPr sz="2000" spc="-20" dirty="0">
                <a:latin typeface="Century Gothic"/>
                <a:cs typeface="Century Gothic"/>
              </a:rPr>
              <a:t>(4, </a:t>
            </a:r>
            <a:r>
              <a:rPr sz="2000" dirty="0">
                <a:latin typeface="Century Gothic"/>
                <a:cs typeface="Century Gothic"/>
              </a:rPr>
              <a:t>10, 14,</a:t>
            </a:r>
            <a:r>
              <a:rPr sz="2000" spc="-1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16)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Intuitively, that </a:t>
            </a:r>
            <a:r>
              <a:rPr sz="2000" spc="-5" dirty="0">
                <a:latin typeface="Century Gothic"/>
                <a:cs typeface="Century Gothic"/>
              </a:rPr>
              <a:t>does not </a:t>
            </a:r>
            <a:r>
              <a:rPr sz="2000" dirty="0">
                <a:latin typeface="Century Gothic"/>
                <a:cs typeface="Century Gothic"/>
              </a:rPr>
              <a:t>make</a:t>
            </a:r>
            <a:r>
              <a:rPr sz="2000" spc="-1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sense!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reason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that we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spc="-5" dirty="0">
                <a:latin typeface="Century Gothic"/>
                <a:cs typeface="Century Gothic"/>
              </a:rPr>
              <a:t>squared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distances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Solution: </a:t>
            </a:r>
            <a:r>
              <a:rPr sz="2000" spc="5" dirty="0">
                <a:latin typeface="Century Gothic"/>
                <a:cs typeface="Century Gothic"/>
              </a:rPr>
              <a:t>compute the </a:t>
            </a:r>
            <a:r>
              <a:rPr sz="2000" spc="-5" dirty="0">
                <a:latin typeface="Century Gothic"/>
                <a:cs typeface="Century Gothic"/>
              </a:rPr>
              <a:t>square root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9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variance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tabLst>
                <a:tab pos="1571625" algn="l"/>
              </a:tabLst>
            </a:pPr>
            <a:r>
              <a:rPr sz="2000" dirty="0">
                <a:latin typeface="Century Gothic"/>
                <a:cs typeface="Century Gothic"/>
              </a:rPr>
              <a:t>σ =	21 ≈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4.6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value </a:t>
            </a:r>
            <a:r>
              <a:rPr sz="2000" spc="-5" dirty="0">
                <a:latin typeface="Century Gothic"/>
                <a:cs typeface="Century Gothic"/>
              </a:rPr>
              <a:t>4.6 is </a:t>
            </a:r>
            <a:r>
              <a:rPr sz="2000" dirty="0">
                <a:latin typeface="Century Gothic"/>
                <a:cs typeface="Century Gothic"/>
              </a:rPr>
              <a:t>called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standard</a:t>
            </a:r>
            <a:r>
              <a:rPr sz="2000" b="1" spc="-10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deviation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15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8045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The </a:t>
            </a:r>
            <a:r>
              <a:rPr sz="4200" spc="-5" dirty="0"/>
              <a:t>normal</a:t>
            </a:r>
            <a:r>
              <a:rPr sz="4200" spc="-70" dirty="0"/>
              <a:t> </a:t>
            </a:r>
            <a:r>
              <a:rPr sz="4200" spc="-5" dirty="0"/>
              <a:t>distribution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2447503" y="2577130"/>
            <a:ext cx="4008754" cy="0"/>
          </a:xfrm>
          <a:custGeom>
            <a:avLst/>
            <a:gdLst/>
            <a:ahLst/>
            <a:cxnLst/>
            <a:rect l="l" t="t" r="r" b="b"/>
            <a:pathLst>
              <a:path w="4008754">
                <a:moveTo>
                  <a:pt x="0" y="0"/>
                </a:moveTo>
                <a:lnTo>
                  <a:pt x="4008174" y="0"/>
                </a:lnTo>
              </a:path>
            </a:pathLst>
          </a:custGeom>
          <a:ln w="9130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48940" y="3232938"/>
            <a:ext cx="5838190" cy="0"/>
          </a:xfrm>
          <a:custGeom>
            <a:avLst/>
            <a:gdLst/>
            <a:ahLst/>
            <a:cxnLst/>
            <a:rect l="l" t="t" r="r" b="b"/>
            <a:pathLst>
              <a:path w="5838190">
                <a:moveTo>
                  <a:pt x="0" y="0"/>
                </a:moveTo>
                <a:lnTo>
                  <a:pt x="5838108" y="0"/>
                </a:lnTo>
              </a:path>
            </a:pathLst>
          </a:custGeom>
          <a:ln w="9130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9046" y="3889657"/>
            <a:ext cx="5828665" cy="0"/>
          </a:xfrm>
          <a:custGeom>
            <a:avLst/>
            <a:gdLst/>
            <a:ahLst/>
            <a:cxnLst/>
            <a:rect l="l" t="t" r="r" b="b"/>
            <a:pathLst>
              <a:path w="5828665">
                <a:moveTo>
                  <a:pt x="0" y="0"/>
                </a:moveTo>
                <a:lnTo>
                  <a:pt x="5828302" y="0"/>
                </a:lnTo>
              </a:path>
            </a:pathLst>
          </a:custGeom>
          <a:ln w="9130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9046" y="4546377"/>
            <a:ext cx="5828665" cy="0"/>
          </a:xfrm>
          <a:custGeom>
            <a:avLst/>
            <a:gdLst/>
            <a:ahLst/>
            <a:cxnLst/>
            <a:rect l="l" t="t" r="r" b="b"/>
            <a:pathLst>
              <a:path w="5828665">
                <a:moveTo>
                  <a:pt x="0" y="0"/>
                </a:moveTo>
                <a:lnTo>
                  <a:pt x="5828302" y="0"/>
                </a:lnTo>
              </a:path>
            </a:pathLst>
          </a:custGeom>
          <a:ln w="9130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4512" y="5207654"/>
            <a:ext cx="5829300" cy="0"/>
          </a:xfrm>
          <a:custGeom>
            <a:avLst/>
            <a:gdLst/>
            <a:ahLst/>
            <a:cxnLst/>
            <a:rect l="l" t="t" r="r" b="b"/>
            <a:pathLst>
              <a:path w="5829300">
                <a:moveTo>
                  <a:pt x="0" y="0"/>
                </a:moveTo>
                <a:lnTo>
                  <a:pt x="5828911" y="0"/>
                </a:lnTo>
              </a:path>
            </a:pathLst>
          </a:custGeom>
          <a:ln w="18242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0822" y="1741634"/>
            <a:ext cx="0" cy="3648710"/>
          </a:xfrm>
          <a:custGeom>
            <a:avLst/>
            <a:gdLst/>
            <a:ahLst/>
            <a:cxnLst/>
            <a:rect l="l" t="t" r="r" b="b"/>
            <a:pathLst>
              <a:path h="3648710">
                <a:moveTo>
                  <a:pt x="0" y="0"/>
                </a:moveTo>
                <a:lnTo>
                  <a:pt x="0" y="3648442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0084" y="1746156"/>
            <a:ext cx="0" cy="3638550"/>
          </a:xfrm>
          <a:custGeom>
            <a:avLst/>
            <a:gdLst/>
            <a:ahLst/>
            <a:cxnLst/>
            <a:rect l="l" t="t" r="r" b="b"/>
            <a:pathLst>
              <a:path h="3638550">
                <a:moveTo>
                  <a:pt x="0" y="0"/>
                </a:moveTo>
                <a:lnTo>
                  <a:pt x="0" y="3638181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4223" y="1919498"/>
            <a:ext cx="5828665" cy="0"/>
          </a:xfrm>
          <a:custGeom>
            <a:avLst/>
            <a:gdLst/>
            <a:ahLst/>
            <a:cxnLst/>
            <a:rect l="l" t="t" r="r" b="b"/>
            <a:pathLst>
              <a:path w="5828665">
                <a:moveTo>
                  <a:pt x="0" y="0"/>
                </a:moveTo>
                <a:lnTo>
                  <a:pt x="5828302" y="0"/>
                </a:lnTo>
              </a:path>
            </a:pathLst>
          </a:custGeom>
          <a:ln w="9130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6928" y="1746209"/>
            <a:ext cx="0" cy="3638550"/>
          </a:xfrm>
          <a:custGeom>
            <a:avLst/>
            <a:gdLst/>
            <a:ahLst/>
            <a:cxnLst/>
            <a:rect l="l" t="t" r="r" b="b"/>
            <a:pathLst>
              <a:path h="3638550">
                <a:moveTo>
                  <a:pt x="0" y="0"/>
                </a:moveTo>
                <a:lnTo>
                  <a:pt x="0" y="3638181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9924" y="1732444"/>
            <a:ext cx="5856605" cy="3667125"/>
          </a:xfrm>
          <a:custGeom>
            <a:avLst/>
            <a:gdLst/>
            <a:ahLst/>
            <a:cxnLst/>
            <a:rect l="l" t="t" r="r" b="b"/>
            <a:pathLst>
              <a:path w="5856605" h="3667125">
                <a:moveTo>
                  <a:pt x="5856276" y="0"/>
                </a:moveTo>
                <a:lnTo>
                  <a:pt x="0" y="0"/>
                </a:lnTo>
                <a:lnTo>
                  <a:pt x="0" y="3666776"/>
                </a:lnTo>
                <a:lnTo>
                  <a:pt x="5856276" y="3666776"/>
                </a:lnTo>
                <a:lnTo>
                  <a:pt x="5856276" y="3657655"/>
                </a:lnTo>
                <a:lnTo>
                  <a:pt x="18243" y="3657655"/>
                </a:lnTo>
                <a:lnTo>
                  <a:pt x="9121" y="3648534"/>
                </a:lnTo>
                <a:lnTo>
                  <a:pt x="18243" y="3648534"/>
                </a:lnTo>
                <a:lnTo>
                  <a:pt x="18243" y="18242"/>
                </a:lnTo>
                <a:lnTo>
                  <a:pt x="9121" y="18242"/>
                </a:lnTo>
                <a:lnTo>
                  <a:pt x="18243" y="9121"/>
                </a:lnTo>
                <a:lnTo>
                  <a:pt x="5856276" y="9121"/>
                </a:lnTo>
                <a:lnTo>
                  <a:pt x="5856276" y="0"/>
                </a:lnTo>
                <a:close/>
              </a:path>
              <a:path w="5856605" h="3667125">
                <a:moveTo>
                  <a:pt x="18243" y="3648534"/>
                </a:moveTo>
                <a:lnTo>
                  <a:pt x="9121" y="3648534"/>
                </a:lnTo>
                <a:lnTo>
                  <a:pt x="18243" y="3657655"/>
                </a:lnTo>
                <a:lnTo>
                  <a:pt x="18243" y="3648534"/>
                </a:lnTo>
                <a:close/>
              </a:path>
              <a:path w="5856605" h="3667125">
                <a:moveTo>
                  <a:pt x="5838032" y="3648534"/>
                </a:moveTo>
                <a:lnTo>
                  <a:pt x="18243" y="3648534"/>
                </a:lnTo>
                <a:lnTo>
                  <a:pt x="18243" y="3657655"/>
                </a:lnTo>
                <a:lnTo>
                  <a:pt x="5838032" y="3657655"/>
                </a:lnTo>
                <a:lnTo>
                  <a:pt x="5838032" y="3648534"/>
                </a:lnTo>
                <a:close/>
              </a:path>
              <a:path w="5856605" h="3667125">
                <a:moveTo>
                  <a:pt x="5838032" y="9121"/>
                </a:moveTo>
                <a:lnTo>
                  <a:pt x="5838032" y="3657655"/>
                </a:lnTo>
                <a:lnTo>
                  <a:pt x="5847154" y="3648534"/>
                </a:lnTo>
                <a:lnTo>
                  <a:pt x="5856276" y="3648534"/>
                </a:lnTo>
                <a:lnTo>
                  <a:pt x="5856276" y="18242"/>
                </a:lnTo>
                <a:lnTo>
                  <a:pt x="5847154" y="18242"/>
                </a:lnTo>
                <a:lnTo>
                  <a:pt x="5838032" y="9121"/>
                </a:lnTo>
                <a:close/>
              </a:path>
              <a:path w="5856605" h="3667125">
                <a:moveTo>
                  <a:pt x="5856276" y="3648534"/>
                </a:moveTo>
                <a:lnTo>
                  <a:pt x="5847154" y="3648534"/>
                </a:lnTo>
                <a:lnTo>
                  <a:pt x="5838032" y="3657655"/>
                </a:lnTo>
                <a:lnTo>
                  <a:pt x="5856276" y="3657655"/>
                </a:lnTo>
                <a:lnTo>
                  <a:pt x="5856276" y="3648534"/>
                </a:lnTo>
                <a:close/>
              </a:path>
              <a:path w="5856605" h="3667125">
                <a:moveTo>
                  <a:pt x="18243" y="9121"/>
                </a:moveTo>
                <a:lnTo>
                  <a:pt x="9121" y="18242"/>
                </a:lnTo>
                <a:lnTo>
                  <a:pt x="18243" y="18242"/>
                </a:lnTo>
                <a:lnTo>
                  <a:pt x="18243" y="9121"/>
                </a:lnTo>
                <a:close/>
              </a:path>
              <a:path w="5856605" h="3667125">
                <a:moveTo>
                  <a:pt x="5838032" y="9121"/>
                </a:moveTo>
                <a:lnTo>
                  <a:pt x="18243" y="9121"/>
                </a:lnTo>
                <a:lnTo>
                  <a:pt x="18243" y="18242"/>
                </a:lnTo>
                <a:lnTo>
                  <a:pt x="5838032" y="18242"/>
                </a:lnTo>
                <a:lnTo>
                  <a:pt x="5838032" y="9121"/>
                </a:lnTo>
                <a:close/>
              </a:path>
              <a:path w="5856605" h="3667125">
                <a:moveTo>
                  <a:pt x="5856276" y="9121"/>
                </a:moveTo>
                <a:lnTo>
                  <a:pt x="5838032" y="9121"/>
                </a:lnTo>
                <a:lnTo>
                  <a:pt x="5847154" y="18242"/>
                </a:lnTo>
                <a:lnTo>
                  <a:pt x="5856276" y="18242"/>
                </a:lnTo>
                <a:lnTo>
                  <a:pt x="5856276" y="9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05453" y="3234196"/>
            <a:ext cx="0" cy="2152015"/>
          </a:xfrm>
          <a:custGeom>
            <a:avLst/>
            <a:gdLst/>
            <a:ahLst/>
            <a:cxnLst/>
            <a:rect l="l" t="t" r="r" b="b"/>
            <a:pathLst>
              <a:path h="2152015">
                <a:moveTo>
                  <a:pt x="0" y="0"/>
                </a:moveTo>
                <a:lnTo>
                  <a:pt x="0" y="2151973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1560" y="1746156"/>
            <a:ext cx="0" cy="3638550"/>
          </a:xfrm>
          <a:custGeom>
            <a:avLst/>
            <a:gdLst/>
            <a:ahLst/>
            <a:cxnLst/>
            <a:rect l="l" t="t" r="r" b="b"/>
            <a:pathLst>
              <a:path h="3638550">
                <a:moveTo>
                  <a:pt x="0" y="0"/>
                </a:moveTo>
                <a:lnTo>
                  <a:pt x="0" y="3638181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9046" y="487450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9046" y="4705840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9046" y="5034048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9046" y="421778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49046" y="4049120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49046" y="4377328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49046" y="3561146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49046" y="339247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49046" y="3720684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9046" y="290450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9046" y="273583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49046" y="306404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49046" y="2247858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49046" y="207918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9046" y="240732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19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86738" y="487450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32347" y="4705840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32347" y="5034048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86738" y="421778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2347" y="4049120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32347" y="4377328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86738" y="356114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32347" y="3392477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32347" y="3720684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86738" y="290450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32347" y="2735833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32347" y="306404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86738" y="2247858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219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32347" y="2079189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32347" y="2407321"/>
            <a:ext cx="45720" cy="9525"/>
          </a:xfrm>
          <a:custGeom>
            <a:avLst/>
            <a:gdLst/>
            <a:ahLst/>
            <a:cxnLst/>
            <a:rect l="l" t="t" r="r" b="b"/>
            <a:pathLst>
              <a:path w="45720" h="9525">
                <a:moveTo>
                  <a:pt x="0" y="9130"/>
                </a:moveTo>
                <a:lnTo>
                  <a:pt x="45609" y="9130"/>
                </a:lnTo>
                <a:lnTo>
                  <a:pt x="45609" y="0"/>
                </a:lnTo>
                <a:lnTo>
                  <a:pt x="0" y="0"/>
                </a:lnTo>
                <a:lnTo>
                  <a:pt x="0" y="9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0586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32850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59192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47902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80165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6507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37164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9428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95770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89849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22112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48454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79111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11374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37717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95217" y="1741649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27481" y="1737309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53823" y="1737309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84480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16743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43085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31796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64059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90401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26426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58690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85032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42533" y="1745981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74796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01139" y="174164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00586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32850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59192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47902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80165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06507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37164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69428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95770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89849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22112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48454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79111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11374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37717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95217" y="5303206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27481" y="534881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53823" y="534881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84480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16743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43085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31796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64059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90401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26426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58690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85032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42533" y="529885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7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74796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01139" y="5344471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20">
                <a:moveTo>
                  <a:pt x="0" y="45605"/>
                </a:moveTo>
                <a:lnTo>
                  <a:pt x="9131" y="45605"/>
                </a:lnTo>
                <a:lnTo>
                  <a:pt x="9131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16191" y="1746156"/>
            <a:ext cx="0" cy="3638550"/>
          </a:xfrm>
          <a:custGeom>
            <a:avLst/>
            <a:gdLst/>
            <a:ahLst/>
            <a:cxnLst/>
            <a:rect l="l" t="t" r="r" b="b"/>
            <a:pathLst>
              <a:path h="3638550">
                <a:moveTo>
                  <a:pt x="0" y="0"/>
                </a:moveTo>
                <a:lnTo>
                  <a:pt x="0" y="3638181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68063" y="1750717"/>
            <a:ext cx="0" cy="3638550"/>
          </a:xfrm>
          <a:custGeom>
            <a:avLst/>
            <a:gdLst/>
            <a:ahLst/>
            <a:cxnLst/>
            <a:rect l="l" t="t" r="r" b="b"/>
            <a:pathLst>
              <a:path h="3638550">
                <a:moveTo>
                  <a:pt x="0" y="0"/>
                </a:moveTo>
                <a:lnTo>
                  <a:pt x="0" y="3638181"/>
                </a:lnTo>
              </a:path>
            </a:pathLst>
          </a:custGeom>
          <a:ln w="18244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58137" y="1741603"/>
            <a:ext cx="0" cy="3648710"/>
          </a:xfrm>
          <a:custGeom>
            <a:avLst/>
            <a:gdLst/>
            <a:ahLst/>
            <a:cxnLst/>
            <a:rect l="l" t="t" r="r" b="b"/>
            <a:pathLst>
              <a:path h="3648710">
                <a:moveTo>
                  <a:pt x="0" y="0"/>
                </a:moveTo>
                <a:lnTo>
                  <a:pt x="0" y="3648442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52769" y="3232767"/>
            <a:ext cx="0" cy="2159635"/>
          </a:xfrm>
          <a:custGeom>
            <a:avLst/>
            <a:gdLst/>
            <a:ahLst/>
            <a:cxnLst/>
            <a:rect l="l" t="t" r="r" b="b"/>
            <a:pathLst>
              <a:path h="2159635">
                <a:moveTo>
                  <a:pt x="0" y="0"/>
                </a:moveTo>
                <a:lnTo>
                  <a:pt x="0" y="2159118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74244" y="1750724"/>
            <a:ext cx="0" cy="3648710"/>
          </a:xfrm>
          <a:custGeom>
            <a:avLst/>
            <a:gdLst/>
            <a:ahLst/>
            <a:cxnLst/>
            <a:rect l="l" t="t" r="r" b="b"/>
            <a:pathLst>
              <a:path h="3648710">
                <a:moveTo>
                  <a:pt x="0" y="0"/>
                </a:moveTo>
                <a:lnTo>
                  <a:pt x="0" y="3648442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68875" y="1750724"/>
            <a:ext cx="0" cy="3648710"/>
          </a:xfrm>
          <a:custGeom>
            <a:avLst/>
            <a:gdLst/>
            <a:ahLst/>
            <a:cxnLst/>
            <a:rect l="l" t="t" r="r" b="b"/>
            <a:pathLst>
              <a:path h="3648710">
                <a:moveTo>
                  <a:pt x="0" y="0"/>
                </a:moveTo>
                <a:lnTo>
                  <a:pt x="0" y="3648442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184581" y="2478696"/>
            <a:ext cx="225425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184581" y="3137240"/>
            <a:ext cx="225425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184581" y="3793960"/>
            <a:ext cx="225425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184581" y="4452504"/>
            <a:ext cx="225425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184581" y="5111040"/>
            <a:ext cx="225425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527566" y="5399267"/>
            <a:ext cx="189230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624021" y="5399267"/>
            <a:ext cx="189230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62542" y="5399267"/>
            <a:ext cx="10668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957173" y="5399267"/>
            <a:ext cx="10668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053629" y="5399267"/>
            <a:ext cx="10668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282388" y="5479530"/>
            <a:ext cx="15557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i="1" spc="445" dirty="0">
                <a:latin typeface="Times New Roman"/>
                <a:cs typeface="Times New Roman"/>
              </a:rPr>
              <a:t> 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184581" y="1820152"/>
            <a:ext cx="225425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725950" y="5399267"/>
            <a:ext cx="189230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313402" y="5399267"/>
            <a:ext cx="10668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411682" y="5399267"/>
            <a:ext cx="10668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508137" y="5399267"/>
            <a:ext cx="10668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173161" y="5399267"/>
            <a:ext cx="189230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073057" y="5399267"/>
            <a:ext cx="189230" cy="2006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spc="325" dirty="0">
                <a:latin typeface="Arial"/>
                <a:cs typeface="Arial"/>
              </a:rPr>
              <a:t> </a:t>
            </a:r>
            <a:r>
              <a:rPr sz="1150" spc="32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8100460" y="257621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512" y="0"/>
                </a:lnTo>
              </a:path>
            </a:pathLst>
          </a:custGeom>
          <a:ln w="9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52769" y="17370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496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05453" y="1737035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496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774864" y="3213344"/>
            <a:ext cx="367030" cy="790575"/>
          </a:xfrm>
          <a:prstGeom prst="rect">
            <a:avLst/>
          </a:prstGeom>
        </p:spPr>
        <p:txBody>
          <a:bodyPr vert="vert270" wrap="square" lIns="0" tIns="281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3450" i="1" spc="-187" baseline="1207" dirty="0">
                <a:latin typeface="Times New Roman"/>
                <a:cs typeface="Times New Roman"/>
              </a:rPr>
              <a:t> </a:t>
            </a:r>
            <a:r>
              <a:rPr sz="1950" i="1" spc="-7" baseline="-12820" dirty="0">
                <a:latin typeface="Times New Roman"/>
                <a:cs typeface="Times New Roman"/>
              </a:rPr>
              <a:t> </a:t>
            </a:r>
            <a:r>
              <a:rPr sz="1950" i="1" spc="52" baseline="-12820" dirty="0">
                <a:latin typeface="Times New Roman"/>
                <a:cs typeface="Times New Roman"/>
              </a:rPr>
              <a:t> </a:t>
            </a:r>
            <a:r>
              <a:rPr sz="1950" i="1" baseline="-12820" dirty="0">
                <a:latin typeface="Times New Roman"/>
                <a:cs typeface="Times New Roman"/>
              </a:rPr>
              <a:t> </a:t>
            </a:r>
            <a:r>
              <a:rPr sz="1950" i="1" spc="-240" baseline="-1282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3450" spc="-75" baseline="1207" dirty="0">
                <a:latin typeface="Times New Roman"/>
                <a:cs typeface="Times New Roman"/>
              </a:rPr>
              <a:t> </a:t>
            </a:r>
            <a:r>
              <a:rPr sz="3450" i="1" spc="-22" baseline="1207" dirty="0">
                <a:latin typeface="Times New Roman"/>
                <a:cs typeface="Times New Roman"/>
              </a:rPr>
              <a:t> </a:t>
            </a:r>
            <a:r>
              <a:rPr sz="3450" baseline="1207" dirty="0">
                <a:latin typeface="Times New Roman"/>
                <a:cs typeface="Times New Roman"/>
              </a:rPr>
              <a:t> </a:t>
            </a:r>
            <a:endParaRPr sz="3450" baseline="1207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741284" y="2913476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9267" y="0"/>
                </a:lnTo>
              </a:path>
            </a:pathLst>
          </a:custGeom>
          <a:ln w="36484">
            <a:solidFill>
              <a:srgbClr val="4E9A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741284" y="2685448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9267" y="0"/>
                </a:lnTo>
              </a:path>
            </a:pathLst>
          </a:custGeom>
          <a:ln w="36484">
            <a:solidFill>
              <a:srgbClr val="C78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741284" y="2457420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9267" y="0"/>
                </a:lnTo>
              </a:path>
            </a:pathLst>
          </a:custGeom>
          <a:ln w="3648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41284" y="2229392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9267" y="0"/>
                </a:lnTo>
              </a:path>
            </a:pathLst>
          </a:custGeom>
          <a:ln w="36484">
            <a:solidFill>
              <a:srgbClr val="1F49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458137" y="1919498"/>
            <a:ext cx="1642110" cy="1313815"/>
          </a:xfrm>
          <a:prstGeom prst="rect">
            <a:avLst/>
          </a:prstGeom>
          <a:ln w="9131">
            <a:solidFill>
              <a:srgbClr val="63636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tabLst>
                <a:tab pos="640715" algn="l"/>
              </a:tabLst>
            </a:pPr>
            <a:r>
              <a:rPr sz="2550" i="1" spc="869" baseline="1633" dirty="0">
                <a:latin typeface="Times New Roman"/>
                <a:cs typeface="Times New Roman"/>
              </a:rPr>
              <a:t> </a:t>
            </a:r>
            <a:r>
              <a:rPr sz="1300" spc="390" dirty="0">
                <a:latin typeface="Arial"/>
                <a:cs typeface="Arial"/>
              </a:rPr>
              <a:t> 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2550" i="1" spc="885" baseline="1633" dirty="0">
                <a:latin typeface="Times New Roman"/>
                <a:cs typeface="Times New Roman"/>
              </a:rPr>
              <a:t> </a:t>
            </a:r>
            <a:r>
              <a:rPr sz="1275" spc="502" baseline="35947" dirty="0">
                <a:latin typeface="Arial"/>
                <a:cs typeface="Arial"/>
              </a:rPr>
              <a:t> </a:t>
            </a:r>
            <a:r>
              <a:rPr sz="1300" spc="390" dirty="0">
                <a:latin typeface="Arial"/>
                <a:cs typeface="Arial"/>
              </a:rPr>
              <a:t> 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tabLst>
                <a:tab pos="640715" algn="l"/>
              </a:tabLst>
            </a:pPr>
            <a:r>
              <a:rPr sz="2550" i="1" spc="862" baseline="1633" dirty="0">
                <a:latin typeface="Times New Roman"/>
                <a:cs typeface="Times New Roman"/>
              </a:rPr>
              <a:t> </a:t>
            </a:r>
            <a:r>
              <a:rPr sz="1300" spc="400" dirty="0">
                <a:latin typeface="Arial"/>
                <a:cs typeface="Arial"/>
              </a:rPr>
              <a:t> </a:t>
            </a:r>
            <a:r>
              <a:rPr sz="1300" spc="-120" dirty="0">
                <a:latin typeface="Arial"/>
                <a:cs typeface="Arial"/>
              </a:rPr>
              <a:t> </a:t>
            </a:r>
            <a:r>
              <a:rPr sz="1300" spc="3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 	</a:t>
            </a:r>
            <a:r>
              <a:rPr sz="2550" i="1" spc="885" baseline="1633" dirty="0">
                <a:latin typeface="Times New Roman"/>
                <a:cs typeface="Times New Roman"/>
              </a:rPr>
              <a:t> </a:t>
            </a:r>
            <a:r>
              <a:rPr sz="1275" spc="502" baseline="35947" dirty="0">
                <a:latin typeface="Arial"/>
                <a:cs typeface="Arial"/>
              </a:rPr>
              <a:t> </a:t>
            </a:r>
            <a:r>
              <a:rPr sz="1300" spc="400" dirty="0">
                <a:latin typeface="Arial"/>
                <a:cs typeface="Arial"/>
              </a:rPr>
              <a:t> </a:t>
            </a:r>
            <a:r>
              <a:rPr sz="1300" spc="-120" dirty="0">
                <a:latin typeface="Arial"/>
                <a:cs typeface="Arial"/>
              </a:rPr>
              <a:t> </a:t>
            </a:r>
            <a:r>
              <a:rPr sz="1300" spc="35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3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tabLst>
                <a:tab pos="640715" algn="l"/>
              </a:tabLst>
            </a:pPr>
            <a:r>
              <a:rPr sz="2550" i="1" spc="869" baseline="1633" dirty="0">
                <a:latin typeface="Times New Roman"/>
                <a:cs typeface="Times New Roman"/>
              </a:rPr>
              <a:t> </a:t>
            </a:r>
            <a:r>
              <a:rPr sz="1300" spc="390" dirty="0">
                <a:latin typeface="Arial"/>
                <a:cs typeface="Arial"/>
              </a:rPr>
              <a:t> 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2550" i="1" spc="885" baseline="1633" dirty="0">
                <a:latin typeface="Times New Roman"/>
                <a:cs typeface="Times New Roman"/>
              </a:rPr>
              <a:t> </a:t>
            </a:r>
            <a:r>
              <a:rPr sz="1275" spc="502" baseline="35947" dirty="0">
                <a:latin typeface="Arial"/>
                <a:cs typeface="Arial"/>
              </a:rPr>
              <a:t> </a:t>
            </a:r>
            <a:r>
              <a:rPr sz="1300" spc="390" dirty="0">
                <a:latin typeface="Arial"/>
                <a:cs typeface="Arial"/>
              </a:rPr>
              <a:t> 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sz="2550" i="1" spc="869" baseline="1633" dirty="0">
                <a:latin typeface="Times New Roman"/>
                <a:cs typeface="Times New Roman"/>
              </a:rPr>
              <a:t> </a:t>
            </a:r>
            <a:r>
              <a:rPr sz="1300" spc="390" dirty="0">
                <a:latin typeface="Arial"/>
                <a:cs typeface="Arial"/>
              </a:rPr>
              <a:t> 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425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0" dirty="0">
                <a:latin typeface="Arial"/>
                <a:cs typeface="Arial"/>
              </a:rPr>
              <a:t> </a:t>
            </a:r>
            <a:r>
              <a:rPr sz="2550" i="1" spc="885" baseline="1633" dirty="0">
                <a:latin typeface="Times New Roman"/>
                <a:cs typeface="Times New Roman"/>
              </a:rPr>
              <a:t> </a:t>
            </a:r>
            <a:r>
              <a:rPr sz="1275" spc="502" baseline="35947" dirty="0">
                <a:latin typeface="Arial"/>
                <a:cs typeface="Arial"/>
              </a:rPr>
              <a:t> </a:t>
            </a:r>
            <a:r>
              <a:rPr sz="1300" spc="390" dirty="0">
                <a:latin typeface="Arial"/>
                <a:cs typeface="Arial"/>
              </a:rPr>
              <a:t> 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3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629661" y="3337531"/>
            <a:ext cx="5475605" cy="1888489"/>
          </a:xfrm>
          <a:custGeom>
            <a:avLst/>
            <a:gdLst/>
            <a:ahLst/>
            <a:cxnLst/>
            <a:rect l="l" t="t" r="r" b="b"/>
            <a:pathLst>
              <a:path w="5475605" h="1888489">
                <a:moveTo>
                  <a:pt x="1967158" y="507209"/>
                </a:moveTo>
                <a:lnTo>
                  <a:pt x="1928679" y="507209"/>
                </a:lnTo>
                <a:lnTo>
                  <a:pt x="1983942" y="671465"/>
                </a:lnTo>
                <a:lnTo>
                  <a:pt x="2041639" y="839825"/>
                </a:lnTo>
                <a:lnTo>
                  <a:pt x="2102223" y="1004385"/>
                </a:lnTo>
                <a:lnTo>
                  <a:pt x="2156423" y="1143634"/>
                </a:lnTo>
                <a:lnTo>
                  <a:pt x="2206746" y="1271102"/>
                </a:lnTo>
                <a:lnTo>
                  <a:pt x="2256612" y="1386940"/>
                </a:lnTo>
                <a:lnTo>
                  <a:pt x="2309063" y="1492441"/>
                </a:lnTo>
                <a:lnTo>
                  <a:pt x="2367139" y="1587072"/>
                </a:lnTo>
                <a:lnTo>
                  <a:pt x="2434034" y="1670226"/>
                </a:lnTo>
                <a:lnTo>
                  <a:pt x="2472270" y="1708535"/>
                </a:lnTo>
                <a:lnTo>
                  <a:pt x="2513318" y="1743651"/>
                </a:lnTo>
                <a:lnTo>
                  <a:pt x="2558396" y="1776434"/>
                </a:lnTo>
                <a:lnTo>
                  <a:pt x="2607198" y="1806085"/>
                </a:lnTo>
                <a:lnTo>
                  <a:pt x="2663906" y="1835022"/>
                </a:lnTo>
                <a:lnTo>
                  <a:pt x="2704955" y="1848924"/>
                </a:lnTo>
                <a:lnTo>
                  <a:pt x="2759762" y="1861298"/>
                </a:lnTo>
                <a:lnTo>
                  <a:pt x="2833346" y="1871727"/>
                </a:lnTo>
                <a:lnTo>
                  <a:pt x="2879412" y="1875763"/>
                </a:lnTo>
                <a:lnTo>
                  <a:pt x="2932243" y="1879776"/>
                </a:lnTo>
                <a:lnTo>
                  <a:pt x="3061090" y="1885507"/>
                </a:lnTo>
                <a:lnTo>
                  <a:pt x="3138398" y="1887217"/>
                </a:lnTo>
                <a:lnTo>
                  <a:pt x="3225209" y="1887795"/>
                </a:lnTo>
                <a:lnTo>
                  <a:pt x="4558834" y="1888365"/>
                </a:lnTo>
                <a:lnTo>
                  <a:pt x="5475588" y="1888365"/>
                </a:lnTo>
                <a:lnTo>
                  <a:pt x="5475588" y="1851881"/>
                </a:lnTo>
                <a:lnTo>
                  <a:pt x="4558834" y="1851881"/>
                </a:lnTo>
                <a:lnTo>
                  <a:pt x="3225437" y="1851311"/>
                </a:lnTo>
                <a:lnTo>
                  <a:pt x="3139006" y="1850741"/>
                </a:lnTo>
                <a:lnTo>
                  <a:pt x="3062762" y="1849046"/>
                </a:lnTo>
                <a:lnTo>
                  <a:pt x="3062382" y="1849046"/>
                </a:lnTo>
                <a:lnTo>
                  <a:pt x="2993968" y="1846195"/>
                </a:lnTo>
                <a:lnTo>
                  <a:pt x="2994120" y="1846195"/>
                </a:lnTo>
                <a:lnTo>
                  <a:pt x="2934252" y="1843345"/>
                </a:lnTo>
                <a:lnTo>
                  <a:pt x="2882300" y="1839392"/>
                </a:lnTo>
                <a:lnTo>
                  <a:pt x="2837874" y="1835501"/>
                </a:lnTo>
                <a:lnTo>
                  <a:pt x="2837679" y="1835501"/>
                </a:lnTo>
                <a:lnTo>
                  <a:pt x="2836919" y="1835417"/>
                </a:lnTo>
                <a:lnTo>
                  <a:pt x="2798844" y="1830431"/>
                </a:lnTo>
                <a:lnTo>
                  <a:pt x="2765692" y="1825300"/>
                </a:lnTo>
                <a:lnTo>
                  <a:pt x="2765830" y="1825300"/>
                </a:lnTo>
                <a:lnTo>
                  <a:pt x="2738620" y="1819980"/>
                </a:lnTo>
                <a:lnTo>
                  <a:pt x="2738478" y="1819980"/>
                </a:lnTo>
                <a:lnTo>
                  <a:pt x="2737338" y="1819729"/>
                </a:lnTo>
                <a:lnTo>
                  <a:pt x="2737520" y="1819729"/>
                </a:lnTo>
                <a:lnTo>
                  <a:pt x="2715142" y="1813868"/>
                </a:lnTo>
                <a:lnTo>
                  <a:pt x="2695616" y="1808077"/>
                </a:lnTo>
                <a:lnTo>
                  <a:pt x="2695377" y="1808077"/>
                </a:lnTo>
                <a:lnTo>
                  <a:pt x="2694008" y="1807598"/>
                </a:lnTo>
                <a:lnTo>
                  <a:pt x="2694144" y="1807598"/>
                </a:lnTo>
                <a:lnTo>
                  <a:pt x="2679052" y="1801737"/>
                </a:lnTo>
                <a:lnTo>
                  <a:pt x="2678881" y="1801737"/>
                </a:lnTo>
                <a:lnTo>
                  <a:pt x="2677741" y="1801228"/>
                </a:lnTo>
                <a:lnTo>
                  <a:pt x="2651037" y="1788618"/>
                </a:lnTo>
                <a:lnTo>
                  <a:pt x="2650907" y="1788618"/>
                </a:lnTo>
                <a:lnTo>
                  <a:pt x="2649843" y="1788056"/>
                </a:lnTo>
                <a:lnTo>
                  <a:pt x="2625290" y="1774366"/>
                </a:lnTo>
                <a:lnTo>
                  <a:pt x="2579384" y="1746463"/>
                </a:lnTo>
                <a:lnTo>
                  <a:pt x="2579224" y="1746463"/>
                </a:lnTo>
                <a:lnTo>
                  <a:pt x="2578008" y="1745627"/>
                </a:lnTo>
                <a:lnTo>
                  <a:pt x="2536616" y="1715452"/>
                </a:lnTo>
                <a:lnTo>
                  <a:pt x="2535363" y="1714540"/>
                </a:lnTo>
                <a:lnTo>
                  <a:pt x="2497748" y="1682236"/>
                </a:lnTo>
                <a:lnTo>
                  <a:pt x="2497583" y="1682236"/>
                </a:lnTo>
                <a:lnTo>
                  <a:pt x="2462005" y="1646587"/>
                </a:lnTo>
                <a:lnTo>
                  <a:pt x="2461855" y="1646587"/>
                </a:lnTo>
                <a:lnTo>
                  <a:pt x="2460563" y="1645143"/>
                </a:lnTo>
                <a:lnTo>
                  <a:pt x="2460694" y="1645143"/>
                </a:lnTo>
                <a:lnTo>
                  <a:pt x="2397858" y="1567006"/>
                </a:lnTo>
                <a:lnTo>
                  <a:pt x="2397622" y="1567006"/>
                </a:lnTo>
                <a:lnTo>
                  <a:pt x="2396330" y="1565105"/>
                </a:lnTo>
                <a:lnTo>
                  <a:pt x="2341496" y="1475491"/>
                </a:lnTo>
                <a:lnTo>
                  <a:pt x="2340610" y="1474046"/>
                </a:lnTo>
                <a:lnTo>
                  <a:pt x="2289943" y="1372042"/>
                </a:lnTo>
                <a:lnTo>
                  <a:pt x="2289527" y="1371206"/>
                </a:lnTo>
                <a:lnTo>
                  <a:pt x="2240345" y="1256888"/>
                </a:lnTo>
                <a:lnTo>
                  <a:pt x="2190432" y="1130409"/>
                </a:lnTo>
                <a:lnTo>
                  <a:pt x="2136397" y="991616"/>
                </a:lnTo>
                <a:lnTo>
                  <a:pt x="2075922" y="827436"/>
                </a:lnTo>
                <a:lnTo>
                  <a:pt x="2018556" y="659760"/>
                </a:lnTo>
                <a:lnTo>
                  <a:pt x="1967158" y="507209"/>
                </a:lnTo>
                <a:close/>
              </a:path>
              <a:path w="5475605" h="1888489">
                <a:moveTo>
                  <a:pt x="176482" y="1849602"/>
                </a:moveTo>
                <a:lnTo>
                  <a:pt x="93347" y="1850741"/>
                </a:lnTo>
                <a:lnTo>
                  <a:pt x="0" y="1851311"/>
                </a:lnTo>
                <a:lnTo>
                  <a:pt x="228" y="1887795"/>
                </a:lnTo>
                <a:lnTo>
                  <a:pt x="177269" y="1886077"/>
                </a:lnTo>
                <a:lnTo>
                  <a:pt x="317367" y="1881501"/>
                </a:lnTo>
                <a:lnTo>
                  <a:pt x="374835" y="1878058"/>
                </a:lnTo>
                <a:lnTo>
                  <a:pt x="424929" y="1874022"/>
                </a:lnTo>
                <a:lnTo>
                  <a:pt x="506266" y="1864225"/>
                </a:lnTo>
                <a:lnTo>
                  <a:pt x="566803" y="1851881"/>
                </a:lnTo>
                <a:lnTo>
                  <a:pt x="575048" y="1849608"/>
                </a:lnTo>
                <a:lnTo>
                  <a:pt x="176281" y="1849608"/>
                </a:lnTo>
                <a:lnTo>
                  <a:pt x="176482" y="1849602"/>
                </a:lnTo>
                <a:close/>
              </a:path>
              <a:path w="5475605" h="1888489">
                <a:moveTo>
                  <a:pt x="315741" y="1845054"/>
                </a:moveTo>
                <a:lnTo>
                  <a:pt x="250320" y="1847328"/>
                </a:lnTo>
                <a:lnTo>
                  <a:pt x="176482" y="1849602"/>
                </a:lnTo>
                <a:lnTo>
                  <a:pt x="575076" y="1849600"/>
                </a:lnTo>
                <a:lnTo>
                  <a:pt x="590188" y="1845435"/>
                </a:lnTo>
                <a:lnTo>
                  <a:pt x="591351" y="1845070"/>
                </a:lnTo>
                <a:lnTo>
                  <a:pt x="315466" y="1845070"/>
                </a:lnTo>
                <a:lnTo>
                  <a:pt x="315741" y="1845054"/>
                </a:lnTo>
                <a:close/>
              </a:path>
              <a:path w="5475605" h="1888489">
                <a:moveTo>
                  <a:pt x="3062078" y="1849030"/>
                </a:moveTo>
                <a:lnTo>
                  <a:pt x="3062382" y="1849046"/>
                </a:lnTo>
                <a:lnTo>
                  <a:pt x="3062762" y="1849046"/>
                </a:lnTo>
                <a:lnTo>
                  <a:pt x="3062078" y="1849030"/>
                </a:lnTo>
                <a:close/>
              </a:path>
              <a:path w="5475605" h="1888489">
                <a:moveTo>
                  <a:pt x="591423" y="1845047"/>
                </a:moveTo>
                <a:lnTo>
                  <a:pt x="315797" y="1845054"/>
                </a:lnTo>
                <a:lnTo>
                  <a:pt x="315466" y="1845070"/>
                </a:lnTo>
                <a:lnTo>
                  <a:pt x="591351" y="1845070"/>
                </a:lnTo>
                <a:close/>
              </a:path>
              <a:path w="5475605" h="1888489">
                <a:moveTo>
                  <a:pt x="602249" y="1841650"/>
                </a:moveTo>
                <a:lnTo>
                  <a:pt x="372478" y="1841650"/>
                </a:lnTo>
                <a:lnTo>
                  <a:pt x="315741" y="1845054"/>
                </a:lnTo>
                <a:lnTo>
                  <a:pt x="315922" y="1845047"/>
                </a:lnTo>
                <a:lnTo>
                  <a:pt x="591423" y="1845047"/>
                </a:lnTo>
                <a:lnTo>
                  <a:pt x="602249" y="1841650"/>
                </a:lnTo>
                <a:close/>
              </a:path>
              <a:path w="5475605" h="1888489">
                <a:moveTo>
                  <a:pt x="2934306" y="1843349"/>
                </a:moveTo>
                <a:lnTo>
                  <a:pt x="2934751" y="1843383"/>
                </a:lnTo>
                <a:lnTo>
                  <a:pt x="2935018" y="1843383"/>
                </a:lnTo>
                <a:lnTo>
                  <a:pt x="2934306" y="1843349"/>
                </a:lnTo>
                <a:close/>
              </a:path>
              <a:path w="5475605" h="1888489">
                <a:moveTo>
                  <a:pt x="2934252" y="1843345"/>
                </a:moveTo>
                <a:close/>
              </a:path>
              <a:path w="5475605" h="1888489">
                <a:moveTo>
                  <a:pt x="421328" y="1837709"/>
                </a:moveTo>
                <a:lnTo>
                  <a:pt x="372098" y="1841673"/>
                </a:lnTo>
                <a:lnTo>
                  <a:pt x="372478" y="1841650"/>
                </a:lnTo>
                <a:lnTo>
                  <a:pt x="602249" y="1841650"/>
                </a:lnTo>
                <a:lnTo>
                  <a:pt x="611549" y="1838731"/>
                </a:lnTo>
                <a:lnTo>
                  <a:pt x="613708" y="1837751"/>
                </a:lnTo>
                <a:lnTo>
                  <a:pt x="420976" y="1837751"/>
                </a:lnTo>
                <a:lnTo>
                  <a:pt x="421328" y="1837709"/>
                </a:lnTo>
                <a:close/>
              </a:path>
              <a:path w="5475605" h="1888489">
                <a:moveTo>
                  <a:pt x="2882355" y="1839392"/>
                </a:moveTo>
                <a:lnTo>
                  <a:pt x="2882528" y="1839408"/>
                </a:lnTo>
                <a:lnTo>
                  <a:pt x="2882355" y="1839392"/>
                </a:lnTo>
                <a:close/>
              </a:path>
              <a:path w="5475605" h="1888489">
                <a:moveTo>
                  <a:pt x="613859" y="1837682"/>
                </a:moveTo>
                <a:lnTo>
                  <a:pt x="421661" y="1837682"/>
                </a:lnTo>
                <a:lnTo>
                  <a:pt x="420976" y="1837751"/>
                </a:lnTo>
                <a:lnTo>
                  <a:pt x="613708" y="1837751"/>
                </a:lnTo>
                <a:lnTo>
                  <a:pt x="613859" y="1837682"/>
                </a:lnTo>
                <a:close/>
              </a:path>
              <a:path w="5475605" h="1888489">
                <a:moveTo>
                  <a:pt x="500749" y="1828145"/>
                </a:moveTo>
                <a:lnTo>
                  <a:pt x="464230" y="1832635"/>
                </a:lnTo>
                <a:lnTo>
                  <a:pt x="421328" y="1837709"/>
                </a:lnTo>
                <a:lnTo>
                  <a:pt x="421661" y="1837682"/>
                </a:lnTo>
                <a:lnTo>
                  <a:pt x="613859" y="1837682"/>
                </a:lnTo>
                <a:lnTo>
                  <a:pt x="634703" y="1828219"/>
                </a:lnTo>
                <a:lnTo>
                  <a:pt x="500337" y="1828219"/>
                </a:lnTo>
                <a:lnTo>
                  <a:pt x="500749" y="1828145"/>
                </a:lnTo>
                <a:close/>
              </a:path>
              <a:path w="5475605" h="1888489">
                <a:moveTo>
                  <a:pt x="2837282" y="1835449"/>
                </a:moveTo>
                <a:lnTo>
                  <a:pt x="2837679" y="1835501"/>
                </a:lnTo>
                <a:lnTo>
                  <a:pt x="2837874" y="1835501"/>
                </a:lnTo>
                <a:lnTo>
                  <a:pt x="2837282" y="1835449"/>
                </a:lnTo>
                <a:close/>
              </a:path>
              <a:path w="5475605" h="1888489">
                <a:moveTo>
                  <a:pt x="2837038" y="1835417"/>
                </a:moveTo>
                <a:lnTo>
                  <a:pt x="2837282" y="1835449"/>
                </a:lnTo>
                <a:lnTo>
                  <a:pt x="2837038" y="1835417"/>
                </a:lnTo>
                <a:close/>
              </a:path>
              <a:path w="5475605" h="1888489">
                <a:moveTo>
                  <a:pt x="2798378" y="1830370"/>
                </a:moveTo>
                <a:lnTo>
                  <a:pt x="2798759" y="1830431"/>
                </a:lnTo>
                <a:lnTo>
                  <a:pt x="2798378" y="1830370"/>
                </a:lnTo>
                <a:close/>
              </a:path>
              <a:path w="5475605" h="1888489">
                <a:moveTo>
                  <a:pt x="501325" y="1828075"/>
                </a:moveTo>
                <a:lnTo>
                  <a:pt x="500749" y="1828145"/>
                </a:lnTo>
                <a:lnTo>
                  <a:pt x="500337" y="1828219"/>
                </a:lnTo>
                <a:lnTo>
                  <a:pt x="501325" y="1828075"/>
                </a:lnTo>
                <a:close/>
              </a:path>
              <a:path w="5475605" h="1888489">
                <a:moveTo>
                  <a:pt x="635021" y="1828075"/>
                </a:moveTo>
                <a:lnTo>
                  <a:pt x="501325" y="1828075"/>
                </a:lnTo>
                <a:lnTo>
                  <a:pt x="500337" y="1828219"/>
                </a:lnTo>
                <a:lnTo>
                  <a:pt x="634703" y="1828219"/>
                </a:lnTo>
                <a:lnTo>
                  <a:pt x="635021" y="1828075"/>
                </a:lnTo>
                <a:close/>
              </a:path>
              <a:path w="5475605" h="1888489">
                <a:moveTo>
                  <a:pt x="646850" y="1822518"/>
                </a:moveTo>
                <a:lnTo>
                  <a:pt x="532264" y="1822518"/>
                </a:lnTo>
                <a:lnTo>
                  <a:pt x="531276" y="1822716"/>
                </a:lnTo>
                <a:lnTo>
                  <a:pt x="500749" y="1828145"/>
                </a:lnTo>
                <a:lnTo>
                  <a:pt x="501325" y="1828075"/>
                </a:lnTo>
                <a:lnTo>
                  <a:pt x="635021" y="1828075"/>
                </a:lnTo>
                <a:lnTo>
                  <a:pt x="644464" y="1823788"/>
                </a:lnTo>
                <a:lnTo>
                  <a:pt x="646850" y="1822518"/>
                </a:lnTo>
                <a:close/>
              </a:path>
              <a:path w="5475605" h="1888489">
                <a:moveTo>
                  <a:pt x="2766361" y="1825404"/>
                </a:moveTo>
                <a:close/>
              </a:path>
              <a:path w="5475605" h="1888489">
                <a:moveTo>
                  <a:pt x="2765830" y="1825300"/>
                </a:moveTo>
                <a:lnTo>
                  <a:pt x="2765692" y="1825300"/>
                </a:lnTo>
                <a:lnTo>
                  <a:pt x="2766361" y="1825404"/>
                </a:lnTo>
                <a:lnTo>
                  <a:pt x="2765830" y="1825300"/>
                </a:lnTo>
                <a:close/>
              </a:path>
              <a:path w="5475605" h="1888489">
                <a:moveTo>
                  <a:pt x="531660" y="1822626"/>
                </a:moveTo>
                <a:lnTo>
                  <a:pt x="531157" y="1822716"/>
                </a:lnTo>
                <a:lnTo>
                  <a:pt x="531660" y="1822626"/>
                </a:lnTo>
                <a:close/>
              </a:path>
              <a:path w="5475605" h="1888489">
                <a:moveTo>
                  <a:pt x="658267" y="1816445"/>
                </a:moveTo>
                <a:lnTo>
                  <a:pt x="558109" y="1816445"/>
                </a:lnTo>
                <a:lnTo>
                  <a:pt x="557425" y="1816620"/>
                </a:lnTo>
                <a:lnTo>
                  <a:pt x="531660" y="1822626"/>
                </a:lnTo>
                <a:lnTo>
                  <a:pt x="532264" y="1822518"/>
                </a:lnTo>
                <a:lnTo>
                  <a:pt x="646850" y="1822518"/>
                </a:lnTo>
                <a:lnTo>
                  <a:pt x="658267" y="1816445"/>
                </a:lnTo>
                <a:close/>
              </a:path>
              <a:path w="5475605" h="1888489">
                <a:moveTo>
                  <a:pt x="2737338" y="1819729"/>
                </a:moveTo>
                <a:lnTo>
                  <a:pt x="2738478" y="1819980"/>
                </a:lnTo>
                <a:lnTo>
                  <a:pt x="2738058" y="1819870"/>
                </a:lnTo>
                <a:lnTo>
                  <a:pt x="2737338" y="1819729"/>
                </a:lnTo>
                <a:close/>
              </a:path>
              <a:path w="5475605" h="1888489">
                <a:moveTo>
                  <a:pt x="2738058" y="1819870"/>
                </a:moveTo>
                <a:lnTo>
                  <a:pt x="2738478" y="1819980"/>
                </a:lnTo>
                <a:lnTo>
                  <a:pt x="2738620" y="1819980"/>
                </a:lnTo>
                <a:lnTo>
                  <a:pt x="2738058" y="1819870"/>
                </a:lnTo>
                <a:close/>
              </a:path>
              <a:path w="5475605" h="1888489">
                <a:moveTo>
                  <a:pt x="2737520" y="1819729"/>
                </a:moveTo>
                <a:lnTo>
                  <a:pt x="2737338" y="1819729"/>
                </a:lnTo>
                <a:lnTo>
                  <a:pt x="2738058" y="1819870"/>
                </a:lnTo>
                <a:lnTo>
                  <a:pt x="2737520" y="1819729"/>
                </a:lnTo>
                <a:close/>
              </a:path>
              <a:path w="5475605" h="1888489">
                <a:moveTo>
                  <a:pt x="557787" y="1816520"/>
                </a:moveTo>
                <a:lnTo>
                  <a:pt x="557361" y="1816620"/>
                </a:lnTo>
                <a:lnTo>
                  <a:pt x="557787" y="1816520"/>
                </a:lnTo>
                <a:close/>
              </a:path>
              <a:path w="5475605" h="1888489">
                <a:moveTo>
                  <a:pt x="669728" y="1810349"/>
                </a:moveTo>
                <a:lnTo>
                  <a:pt x="580230" y="1810349"/>
                </a:lnTo>
                <a:lnTo>
                  <a:pt x="579622" y="1810532"/>
                </a:lnTo>
                <a:lnTo>
                  <a:pt x="557787" y="1816520"/>
                </a:lnTo>
                <a:lnTo>
                  <a:pt x="558109" y="1816445"/>
                </a:lnTo>
                <a:lnTo>
                  <a:pt x="658267" y="1816445"/>
                </a:lnTo>
                <a:lnTo>
                  <a:pt x="669728" y="1810349"/>
                </a:lnTo>
                <a:close/>
              </a:path>
              <a:path w="5475605" h="1888489">
                <a:moveTo>
                  <a:pt x="2714533" y="1813709"/>
                </a:moveTo>
                <a:lnTo>
                  <a:pt x="2715065" y="1813868"/>
                </a:lnTo>
                <a:lnTo>
                  <a:pt x="2714533" y="1813709"/>
                </a:lnTo>
                <a:close/>
              </a:path>
              <a:path w="5475605" h="1888489">
                <a:moveTo>
                  <a:pt x="580003" y="1810412"/>
                </a:moveTo>
                <a:lnTo>
                  <a:pt x="579567" y="1810532"/>
                </a:lnTo>
                <a:lnTo>
                  <a:pt x="580003" y="1810412"/>
                </a:lnTo>
                <a:close/>
              </a:path>
              <a:path w="5475605" h="1888489">
                <a:moveTo>
                  <a:pt x="598569" y="1804566"/>
                </a:moveTo>
                <a:lnTo>
                  <a:pt x="580003" y="1810412"/>
                </a:lnTo>
                <a:lnTo>
                  <a:pt x="580230" y="1810349"/>
                </a:lnTo>
                <a:lnTo>
                  <a:pt x="669728" y="1810349"/>
                </a:lnTo>
                <a:lnTo>
                  <a:pt x="672285" y="1808989"/>
                </a:lnTo>
                <a:lnTo>
                  <a:pt x="678627" y="1805059"/>
                </a:lnTo>
                <a:lnTo>
                  <a:pt x="597486" y="1805059"/>
                </a:lnTo>
                <a:lnTo>
                  <a:pt x="598569" y="1804566"/>
                </a:lnTo>
                <a:close/>
              </a:path>
              <a:path w="5475605" h="1888489">
                <a:moveTo>
                  <a:pt x="2694008" y="1807598"/>
                </a:moveTo>
                <a:lnTo>
                  <a:pt x="2695377" y="1808077"/>
                </a:lnTo>
                <a:lnTo>
                  <a:pt x="2694588" y="1807770"/>
                </a:lnTo>
                <a:lnTo>
                  <a:pt x="2694008" y="1807598"/>
                </a:lnTo>
                <a:close/>
              </a:path>
              <a:path w="5475605" h="1888489">
                <a:moveTo>
                  <a:pt x="2694588" y="1807770"/>
                </a:moveTo>
                <a:lnTo>
                  <a:pt x="2695377" y="1808077"/>
                </a:lnTo>
                <a:lnTo>
                  <a:pt x="2695616" y="1808077"/>
                </a:lnTo>
                <a:lnTo>
                  <a:pt x="2694588" y="1807770"/>
                </a:lnTo>
                <a:close/>
              </a:path>
              <a:path w="5475605" h="1888489">
                <a:moveTo>
                  <a:pt x="2694144" y="1807598"/>
                </a:moveTo>
                <a:lnTo>
                  <a:pt x="2694008" y="1807598"/>
                </a:lnTo>
                <a:lnTo>
                  <a:pt x="2694588" y="1807770"/>
                </a:lnTo>
                <a:lnTo>
                  <a:pt x="2694144" y="1807598"/>
                </a:lnTo>
                <a:close/>
              </a:path>
              <a:path w="5475605" h="1888489">
                <a:moveTo>
                  <a:pt x="599538" y="1804261"/>
                </a:moveTo>
                <a:lnTo>
                  <a:pt x="598569" y="1804566"/>
                </a:lnTo>
                <a:lnTo>
                  <a:pt x="597486" y="1805059"/>
                </a:lnTo>
                <a:lnTo>
                  <a:pt x="599538" y="1804261"/>
                </a:lnTo>
                <a:close/>
              </a:path>
              <a:path w="5475605" h="1888489">
                <a:moveTo>
                  <a:pt x="679915" y="1804261"/>
                </a:moveTo>
                <a:lnTo>
                  <a:pt x="599538" y="1804261"/>
                </a:lnTo>
                <a:lnTo>
                  <a:pt x="597486" y="1805059"/>
                </a:lnTo>
                <a:lnTo>
                  <a:pt x="678627" y="1805059"/>
                </a:lnTo>
                <a:lnTo>
                  <a:pt x="679915" y="1804261"/>
                </a:lnTo>
                <a:close/>
              </a:path>
              <a:path w="5475605" h="1888489">
                <a:moveTo>
                  <a:pt x="701625" y="1790807"/>
                </a:moveTo>
                <a:lnTo>
                  <a:pt x="628804" y="1790807"/>
                </a:lnTo>
                <a:lnTo>
                  <a:pt x="627816" y="1791309"/>
                </a:lnTo>
                <a:lnTo>
                  <a:pt x="598569" y="1804566"/>
                </a:lnTo>
                <a:lnTo>
                  <a:pt x="599538" y="1804261"/>
                </a:lnTo>
                <a:lnTo>
                  <a:pt x="679915" y="1804261"/>
                </a:lnTo>
                <a:lnTo>
                  <a:pt x="701625" y="1790807"/>
                </a:lnTo>
                <a:close/>
              </a:path>
              <a:path w="5475605" h="1888489">
                <a:moveTo>
                  <a:pt x="2677741" y="1801228"/>
                </a:moveTo>
                <a:lnTo>
                  <a:pt x="2678881" y="1801737"/>
                </a:lnTo>
                <a:lnTo>
                  <a:pt x="2678079" y="1801359"/>
                </a:lnTo>
                <a:lnTo>
                  <a:pt x="2677741" y="1801228"/>
                </a:lnTo>
                <a:close/>
              </a:path>
              <a:path w="5475605" h="1888489">
                <a:moveTo>
                  <a:pt x="2678079" y="1801359"/>
                </a:moveTo>
                <a:lnTo>
                  <a:pt x="2678881" y="1801737"/>
                </a:lnTo>
                <a:lnTo>
                  <a:pt x="2679052" y="1801737"/>
                </a:lnTo>
                <a:lnTo>
                  <a:pt x="2678079" y="1801359"/>
                </a:lnTo>
                <a:close/>
              </a:path>
              <a:path w="5475605" h="1888489">
                <a:moveTo>
                  <a:pt x="2677800" y="1801228"/>
                </a:moveTo>
                <a:lnTo>
                  <a:pt x="2678079" y="1801359"/>
                </a:lnTo>
                <a:lnTo>
                  <a:pt x="2677800" y="1801228"/>
                </a:lnTo>
                <a:close/>
              </a:path>
              <a:path w="5475605" h="1888489">
                <a:moveTo>
                  <a:pt x="628486" y="1790952"/>
                </a:moveTo>
                <a:lnTo>
                  <a:pt x="627702" y="1791309"/>
                </a:lnTo>
                <a:lnTo>
                  <a:pt x="628486" y="1790952"/>
                </a:lnTo>
                <a:close/>
              </a:path>
              <a:path w="5475605" h="1888489">
                <a:moveTo>
                  <a:pt x="628804" y="1790807"/>
                </a:moveTo>
                <a:lnTo>
                  <a:pt x="628486" y="1790952"/>
                </a:lnTo>
                <a:lnTo>
                  <a:pt x="627816" y="1791309"/>
                </a:lnTo>
                <a:lnTo>
                  <a:pt x="628804" y="1790807"/>
                </a:lnTo>
                <a:close/>
              </a:path>
              <a:path w="5475605" h="1888489">
                <a:moveTo>
                  <a:pt x="723453" y="1777057"/>
                </a:moveTo>
                <a:lnTo>
                  <a:pt x="654574" y="1777057"/>
                </a:lnTo>
                <a:lnTo>
                  <a:pt x="653586" y="1777650"/>
                </a:lnTo>
                <a:lnTo>
                  <a:pt x="628486" y="1790952"/>
                </a:lnTo>
                <a:lnTo>
                  <a:pt x="628804" y="1790807"/>
                </a:lnTo>
                <a:lnTo>
                  <a:pt x="701625" y="1790807"/>
                </a:lnTo>
                <a:lnTo>
                  <a:pt x="721164" y="1778699"/>
                </a:lnTo>
                <a:lnTo>
                  <a:pt x="723453" y="1777057"/>
                </a:lnTo>
                <a:close/>
              </a:path>
              <a:path w="5475605" h="1888489">
                <a:moveTo>
                  <a:pt x="2649843" y="1788056"/>
                </a:moveTo>
                <a:lnTo>
                  <a:pt x="2650907" y="1788618"/>
                </a:lnTo>
                <a:lnTo>
                  <a:pt x="2650191" y="1788219"/>
                </a:lnTo>
                <a:lnTo>
                  <a:pt x="2649843" y="1788056"/>
                </a:lnTo>
                <a:close/>
              </a:path>
              <a:path w="5475605" h="1888489">
                <a:moveTo>
                  <a:pt x="2650191" y="1788219"/>
                </a:moveTo>
                <a:lnTo>
                  <a:pt x="2650907" y="1788618"/>
                </a:lnTo>
                <a:lnTo>
                  <a:pt x="2651037" y="1788618"/>
                </a:lnTo>
                <a:lnTo>
                  <a:pt x="2650191" y="1788219"/>
                </a:lnTo>
                <a:close/>
              </a:path>
              <a:path w="5475605" h="1888489">
                <a:moveTo>
                  <a:pt x="2649896" y="1788056"/>
                </a:moveTo>
                <a:lnTo>
                  <a:pt x="2650191" y="1788219"/>
                </a:lnTo>
                <a:lnTo>
                  <a:pt x="2649896" y="1788056"/>
                </a:lnTo>
                <a:close/>
              </a:path>
              <a:path w="5475605" h="1888489">
                <a:moveTo>
                  <a:pt x="654352" y="1777176"/>
                </a:moveTo>
                <a:lnTo>
                  <a:pt x="653461" y="1777650"/>
                </a:lnTo>
                <a:lnTo>
                  <a:pt x="654352" y="1777176"/>
                </a:lnTo>
                <a:close/>
              </a:path>
              <a:path w="5475605" h="1888489">
                <a:moveTo>
                  <a:pt x="654574" y="1777057"/>
                </a:moveTo>
                <a:lnTo>
                  <a:pt x="654352" y="1777176"/>
                </a:lnTo>
                <a:lnTo>
                  <a:pt x="653586" y="1777650"/>
                </a:lnTo>
                <a:lnTo>
                  <a:pt x="654574" y="1777057"/>
                </a:lnTo>
                <a:close/>
              </a:path>
              <a:path w="5475605" h="1888489">
                <a:moveTo>
                  <a:pt x="763988" y="1747984"/>
                </a:moveTo>
                <a:lnTo>
                  <a:pt x="701476" y="1747984"/>
                </a:lnTo>
                <a:lnTo>
                  <a:pt x="700411" y="1748698"/>
                </a:lnTo>
                <a:lnTo>
                  <a:pt x="654352" y="1777176"/>
                </a:lnTo>
                <a:lnTo>
                  <a:pt x="654574" y="1777057"/>
                </a:lnTo>
                <a:lnTo>
                  <a:pt x="723453" y="1777057"/>
                </a:lnTo>
                <a:lnTo>
                  <a:pt x="763988" y="1747984"/>
                </a:lnTo>
                <a:close/>
              </a:path>
              <a:path w="5475605" h="1888489">
                <a:moveTo>
                  <a:pt x="2625676" y="1774581"/>
                </a:moveTo>
                <a:lnTo>
                  <a:pt x="2625898" y="1774716"/>
                </a:lnTo>
                <a:lnTo>
                  <a:pt x="2625676" y="1774581"/>
                </a:lnTo>
                <a:close/>
              </a:path>
              <a:path w="5475605" h="1888489">
                <a:moveTo>
                  <a:pt x="2625322" y="1774366"/>
                </a:moveTo>
                <a:lnTo>
                  <a:pt x="2625676" y="1774581"/>
                </a:lnTo>
                <a:lnTo>
                  <a:pt x="2625322" y="1774366"/>
                </a:lnTo>
                <a:close/>
              </a:path>
              <a:path w="5475605" h="1888489">
                <a:moveTo>
                  <a:pt x="700969" y="1748298"/>
                </a:moveTo>
                <a:lnTo>
                  <a:pt x="700322" y="1748698"/>
                </a:lnTo>
                <a:lnTo>
                  <a:pt x="700969" y="1748298"/>
                </a:lnTo>
                <a:close/>
              </a:path>
              <a:path w="5475605" h="1888489">
                <a:moveTo>
                  <a:pt x="701476" y="1747984"/>
                </a:moveTo>
                <a:lnTo>
                  <a:pt x="700969" y="1748298"/>
                </a:lnTo>
                <a:lnTo>
                  <a:pt x="700411" y="1748698"/>
                </a:lnTo>
                <a:lnTo>
                  <a:pt x="701476" y="1747984"/>
                </a:lnTo>
                <a:close/>
              </a:path>
              <a:path w="5475605" h="1888489">
                <a:moveTo>
                  <a:pt x="744533" y="1716994"/>
                </a:moveTo>
                <a:lnTo>
                  <a:pt x="700969" y="1748298"/>
                </a:lnTo>
                <a:lnTo>
                  <a:pt x="701476" y="1747984"/>
                </a:lnTo>
                <a:lnTo>
                  <a:pt x="763988" y="1747984"/>
                </a:lnTo>
                <a:lnTo>
                  <a:pt x="766914" y="1745875"/>
                </a:lnTo>
                <a:lnTo>
                  <a:pt x="798948" y="1717884"/>
                </a:lnTo>
                <a:lnTo>
                  <a:pt x="743513" y="1717884"/>
                </a:lnTo>
                <a:lnTo>
                  <a:pt x="744533" y="1716994"/>
                </a:lnTo>
                <a:close/>
              </a:path>
              <a:path w="5475605" h="1888489">
                <a:moveTo>
                  <a:pt x="2578008" y="1745627"/>
                </a:moveTo>
                <a:lnTo>
                  <a:pt x="2579224" y="1746463"/>
                </a:lnTo>
                <a:lnTo>
                  <a:pt x="2578416" y="1745875"/>
                </a:lnTo>
                <a:lnTo>
                  <a:pt x="2578008" y="1745627"/>
                </a:lnTo>
                <a:close/>
              </a:path>
              <a:path w="5475605" h="1888489">
                <a:moveTo>
                  <a:pt x="2578416" y="1745875"/>
                </a:moveTo>
                <a:lnTo>
                  <a:pt x="2579224" y="1746463"/>
                </a:lnTo>
                <a:lnTo>
                  <a:pt x="2579384" y="1746463"/>
                </a:lnTo>
                <a:lnTo>
                  <a:pt x="2578416" y="1745875"/>
                </a:lnTo>
                <a:close/>
              </a:path>
              <a:path w="5475605" h="1888489">
                <a:moveTo>
                  <a:pt x="2578075" y="1745627"/>
                </a:moveTo>
                <a:lnTo>
                  <a:pt x="2578416" y="1745875"/>
                </a:lnTo>
                <a:lnTo>
                  <a:pt x="2578075" y="1745627"/>
                </a:lnTo>
                <a:close/>
              </a:path>
              <a:path w="5475605" h="1888489">
                <a:moveTo>
                  <a:pt x="744881" y="1716744"/>
                </a:moveTo>
                <a:lnTo>
                  <a:pt x="744533" y="1716994"/>
                </a:lnTo>
                <a:lnTo>
                  <a:pt x="743513" y="1717884"/>
                </a:lnTo>
                <a:lnTo>
                  <a:pt x="744881" y="1716744"/>
                </a:lnTo>
                <a:close/>
              </a:path>
              <a:path w="5475605" h="1888489">
                <a:moveTo>
                  <a:pt x="800253" y="1716744"/>
                </a:moveTo>
                <a:lnTo>
                  <a:pt x="744881" y="1716744"/>
                </a:lnTo>
                <a:lnTo>
                  <a:pt x="743513" y="1717884"/>
                </a:lnTo>
                <a:lnTo>
                  <a:pt x="798948" y="1717884"/>
                </a:lnTo>
                <a:lnTo>
                  <a:pt x="800253" y="1716744"/>
                </a:lnTo>
                <a:close/>
              </a:path>
              <a:path w="5475605" h="1888489">
                <a:moveTo>
                  <a:pt x="835544" y="1682540"/>
                </a:moveTo>
                <a:lnTo>
                  <a:pt x="784029" y="1682540"/>
                </a:lnTo>
                <a:lnTo>
                  <a:pt x="783117" y="1683376"/>
                </a:lnTo>
                <a:lnTo>
                  <a:pt x="744533" y="1716994"/>
                </a:lnTo>
                <a:lnTo>
                  <a:pt x="744881" y="1716744"/>
                </a:lnTo>
                <a:lnTo>
                  <a:pt x="800253" y="1716744"/>
                </a:lnTo>
                <a:lnTo>
                  <a:pt x="808430" y="1709599"/>
                </a:lnTo>
                <a:lnTo>
                  <a:pt x="835544" y="1682540"/>
                </a:lnTo>
                <a:close/>
              </a:path>
              <a:path w="5475605" h="1888489">
                <a:moveTo>
                  <a:pt x="2535363" y="1714540"/>
                </a:moveTo>
                <a:lnTo>
                  <a:pt x="2536503" y="1715452"/>
                </a:lnTo>
                <a:lnTo>
                  <a:pt x="2535867" y="1714907"/>
                </a:lnTo>
                <a:lnTo>
                  <a:pt x="2535363" y="1714540"/>
                </a:lnTo>
                <a:close/>
              </a:path>
              <a:path w="5475605" h="1888489">
                <a:moveTo>
                  <a:pt x="2535867" y="1714907"/>
                </a:moveTo>
                <a:lnTo>
                  <a:pt x="2536503" y="1715452"/>
                </a:lnTo>
                <a:lnTo>
                  <a:pt x="2535867" y="1714907"/>
                </a:lnTo>
                <a:close/>
              </a:path>
              <a:path w="5475605" h="1888489">
                <a:moveTo>
                  <a:pt x="2535439" y="1714540"/>
                </a:moveTo>
                <a:lnTo>
                  <a:pt x="2535867" y="1714907"/>
                </a:lnTo>
                <a:lnTo>
                  <a:pt x="2535439" y="1714540"/>
                </a:lnTo>
                <a:close/>
              </a:path>
              <a:path w="5475605" h="1888489">
                <a:moveTo>
                  <a:pt x="783428" y="1683064"/>
                </a:moveTo>
                <a:lnTo>
                  <a:pt x="783071" y="1683376"/>
                </a:lnTo>
                <a:lnTo>
                  <a:pt x="783428" y="1683064"/>
                </a:lnTo>
                <a:close/>
              </a:path>
              <a:path w="5475605" h="1888489">
                <a:moveTo>
                  <a:pt x="784029" y="1682540"/>
                </a:moveTo>
                <a:lnTo>
                  <a:pt x="783428" y="1683064"/>
                </a:lnTo>
                <a:lnTo>
                  <a:pt x="783117" y="1683376"/>
                </a:lnTo>
                <a:lnTo>
                  <a:pt x="784029" y="1682540"/>
                </a:lnTo>
                <a:close/>
              </a:path>
              <a:path w="5475605" h="1888489">
                <a:moveTo>
                  <a:pt x="820771" y="1645650"/>
                </a:moveTo>
                <a:lnTo>
                  <a:pt x="783428" y="1683064"/>
                </a:lnTo>
                <a:lnTo>
                  <a:pt x="784029" y="1682540"/>
                </a:lnTo>
                <a:lnTo>
                  <a:pt x="835544" y="1682540"/>
                </a:lnTo>
                <a:lnTo>
                  <a:pt x="847883" y="1670226"/>
                </a:lnTo>
                <a:lnTo>
                  <a:pt x="866468" y="1646739"/>
                </a:lnTo>
                <a:lnTo>
                  <a:pt x="819909" y="1646739"/>
                </a:lnTo>
                <a:lnTo>
                  <a:pt x="820771" y="1645650"/>
                </a:lnTo>
                <a:close/>
              </a:path>
              <a:path w="5475605" h="1888489">
                <a:moveTo>
                  <a:pt x="2496609" y="1681260"/>
                </a:moveTo>
                <a:lnTo>
                  <a:pt x="2497583" y="1682236"/>
                </a:lnTo>
                <a:lnTo>
                  <a:pt x="2497748" y="1682236"/>
                </a:lnTo>
                <a:lnTo>
                  <a:pt x="2496609" y="1681260"/>
                </a:lnTo>
                <a:close/>
              </a:path>
              <a:path w="5475605" h="1888489">
                <a:moveTo>
                  <a:pt x="2496597" y="1681248"/>
                </a:moveTo>
                <a:close/>
              </a:path>
              <a:path w="5475605" h="1888489">
                <a:moveTo>
                  <a:pt x="821277" y="1645143"/>
                </a:moveTo>
                <a:lnTo>
                  <a:pt x="820771" y="1645650"/>
                </a:lnTo>
                <a:lnTo>
                  <a:pt x="819909" y="1646739"/>
                </a:lnTo>
                <a:lnTo>
                  <a:pt x="821277" y="1645143"/>
                </a:lnTo>
                <a:close/>
              </a:path>
              <a:path w="5475605" h="1888489">
                <a:moveTo>
                  <a:pt x="867731" y="1645143"/>
                </a:moveTo>
                <a:lnTo>
                  <a:pt x="821277" y="1645143"/>
                </a:lnTo>
                <a:lnTo>
                  <a:pt x="819909" y="1646739"/>
                </a:lnTo>
                <a:lnTo>
                  <a:pt x="866468" y="1646739"/>
                </a:lnTo>
                <a:lnTo>
                  <a:pt x="867731" y="1645143"/>
                </a:lnTo>
                <a:close/>
              </a:path>
              <a:path w="5475605" h="1888489">
                <a:moveTo>
                  <a:pt x="2460563" y="1645143"/>
                </a:moveTo>
                <a:lnTo>
                  <a:pt x="2461855" y="1646587"/>
                </a:lnTo>
                <a:lnTo>
                  <a:pt x="2461237" y="1645818"/>
                </a:lnTo>
                <a:lnTo>
                  <a:pt x="2460563" y="1645143"/>
                </a:lnTo>
                <a:close/>
              </a:path>
              <a:path w="5475605" h="1888489">
                <a:moveTo>
                  <a:pt x="2461237" y="1645818"/>
                </a:moveTo>
                <a:lnTo>
                  <a:pt x="2461855" y="1646587"/>
                </a:lnTo>
                <a:lnTo>
                  <a:pt x="2462005" y="1646587"/>
                </a:lnTo>
                <a:lnTo>
                  <a:pt x="2461237" y="1645818"/>
                </a:lnTo>
                <a:close/>
              </a:path>
              <a:path w="5475605" h="1888489">
                <a:moveTo>
                  <a:pt x="2460694" y="1645143"/>
                </a:moveTo>
                <a:lnTo>
                  <a:pt x="2460563" y="1645143"/>
                </a:lnTo>
                <a:lnTo>
                  <a:pt x="2461237" y="1645818"/>
                </a:lnTo>
                <a:lnTo>
                  <a:pt x="2460694" y="1645143"/>
                </a:lnTo>
                <a:close/>
              </a:path>
              <a:path w="5475605" h="1888489">
                <a:moveTo>
                  <a:pt x="886407" y="1562741"/>
                </a:moveTo>
                <a:lnTo>
                  <a:pt x="820771" y="1645650"/>
                </a:lnTo>
                <a:lnTo>
                  <a:pt x="821277" y="1645143"/>
                </a:lnTo>
                <a:lnTo>
                  <a:pt x="867731" y="1645143"/>
                </a:lnTo>
                <a:lnTo>
                  <a:pt x="916449" y="1583576"/>
                </a:lnTo>
                <a:lnTo>
                  <a:pt x="928682" y="1563585"/>
                </a:lnTo>
                <a:lnTo>
                  <a:pt x="885891" y="1563585"/>
                </a:lnTo>
                <a:lnTo>
                  <a:pt x="886407" y="1562741"/>
                </a:lnTo>
                <a:close/>
              </a:path>
              <a:path w="5475605" h="1888489">
                <a:moveTo>
                  <a:pt x="2396330" y="1565105"/>
                </a:moveTo>
                <a:lnTo>
                  <a:pt x="2397622" y="1567006"/>
                </a:lnTo>
                <a:lnTo>
                  <a:pt x="2396864" y="1565770"/>
                </a:lnTo>
                <a:lnTo>
                  <a:pt x="2396330" y="1565105"/>
                </a:lnTo>
                <a:close/>
              </a:path>
              <a:path w="5475605" h="1888489">
                <a:moveTo>
                  <a:pt x="2396864" y="1565770"/>
                </a:moveTo>
                <a:lnTo>
                  <a:pt x="2397622" y="1567006"/>
                </a:lnTo>
                <a:lnTo>
                  <a:pt x="2397858" y="1567006"/>
                </a:lnTo>
                <a:lnTo>
                  <a:pt x="2396864" y="1565770"/>
                </a:lnTo>
                <a:close/>
              </a:path>
              <a:path w="5475605" h="1888489">
                <a:moveTo>
                  <a:pt x="2396456" y="1565105"/>
                </a:moveTo>
                <a:lnTo>
                  <a:pt x="2396864" y="1565770"/>
                </a:lnTo>
                <a:lnTo>
                  <a:pt x="2396456" y="1565105"/>
                </a:lnTo>
                <a:close/>
              </a:path>
              <a:path w="5475605" h="1888489">
                <a:moveTo>
                  <a:pt x="887183" y="1561761"/>
                </a:moveTo>
                <a:lnTo>
                  <a:pt x="886407" y="1562741"/>
                </a:lnTo>
                <a:lnTo>
                  <a:pt x="885891" y="1563585"/>
                </a:lnTo>
                <a:lnTo>
                  <a:pt x="887183" y="1561761"/>
                </a:lnTo>
                <a:close/>
              </a:path>
              <a:path w="5475605" h="1888489">
                <a:moveTo>
                  <a:pt x="929798" y="1561761"/>
                </a:moveTo>
                <a:lnTo>
                  <a:pt x="887183" y="1561761"/>
                </a:lnTo>
                <a:lnTo>
                  <a:pt x="885891" y="1563585"/>
                </a:lnTo>
                <a:lnTo>
                  <a:pt x="928682" y="1563585"/>
                </a:lnTo>
                <a:lnTo>
                  <a:pt x="929798" y="1561761"/>
                </a:lnTo>
                <a:close/>
              </a:path>
              <a:path w="5475605" h="1888489">
                <a:moveTo>
                  <a:pt x="986025" y="1466674"/>
                </a:moveTo>
                <a:lnTo>
                  <a:pt x="945183" y="1466674"/>
                </a:lnTo>
                <a:lnTo>
                  <a:pt x="944499" y="1467966"/>
                </a:lnTo>
                <a:lnTo>
                  <a:pt x="886407" y="1562741"/>
                </a:lnTo>
                <a:lnTo>
                  <a:pt x="887183" y="1561761"/>
                </a:lnTo>
                <a:lnTo>
                  <a:pt x="929798" y="1561761"/>
                </a:lnTo>
                <a:lnTo>
                  <a:pt x="976730" y="1485068"/>
                </a:lnTo>
                <a:lnTo>
                  <a:pt x="986025" y="1466674"/>
                </a:lnTo>
                <a:close/>
              </a:path>
              <a:path w="5475605" h="1888489">
                <a:moveTo>
                  <a:pt x="2340610" y="1474046"/>
                </a:moveTo>
                <a:lnTo>
                  <a:pt x="2341370" y="1475491"/>
                </a:lnTo>
                <a:lnTo>
                  <a:pt x="2340833" y="1474410"/>
                </a:lnTo>
                <a:lnTo>
                  <a:pt x="2340610" y="1474046"/>
                </a:lnTo>
                <a:close/>
              </a:path>
              <a:path w="5475605" h="1888489">
                <a:moveTo>
                  <a:pt x="2340833" y="1474410"/>
                </a:moveTo>
                <a:lnTo>
                  <a:pt x="2341370" y="1475491"/>
                </a:lnTo>
                <a:lnTo>
                  <a:pt x="2340833" y="1474410"/>
                </a:lnTo>
                <a:close/>
              </a:path>
              <a:path w="5475605" h="1888489">
                <a:moveTo>
                  <a:pt x="2340652" y="1474046"/>
                </a:moveTo>
                <a:lnTo>
                  <a:pt x="2340833" y="1474410"/>
                </a:lnTo>
                <a:lnTo>
                  <a:pt x="2340652" y="1474046"/>
                </a:lnTo>
                <a:close/>
              </a:path>
              <a:path w="5475605" h="1888489">
                <a:moveTo>
                  <a:pt x="945002" y="1466969"/>
                </a:moveTo>
                <a:lnTo>
                  <a:pt x="944393" y="1467966"/>
                </a:lnTo>
                <a:lnTo>
                  <a:pt x="945002" y="1466969"/>
                </a:lnTo>
                <a:close/>
              </a:path>
              <a:path w="5475605" h="1888489">
                <a:moveTo>
                  <a:pt x="945183" y="1466674"/>
                </a:moveTo>
                <a:lnTo>
                  <a:pt x="945002" y="1466969"/>
                </a:lnTo>
                <a:lnTo>
                  <a:pt x="944499" y="1467966"/>
                </a:lnTo>
                <a:lnTo>
                  <a:pt x="945183" y="1466674"/>
                </a:lnTo>
                <a:close/>
              </a:path>
              <a:path w="5475605" h="1888489">
                <a:moveTo>
                  <a:pt x="1038365" y="1360793"/>
                </a:moveTo>
                <a:lnTo>
                  <a:pt x="998622" y="1360793"/>
                </a:lnTo>
                <a:lnTo>
                  <a:pt x="998166" y="1361781"/>
                </a:lnTo>
                <a:lnTo>
                  <a:pt x="945002" y="1466969"/>
                </a:lnTo>
                <a:lnTo>
                  <a:pt x="945183" y="1466674"/>
                </a:lnTo>
                <a:lnTo>
                  <a:pt x="986025" y="1466674"/>
                </a:lnTo>
                <a:lnTo>
                  <a:pt x="1031461" y="1376755"/>
                </a:lnTo>
                <a:lnTo>
                  <a:pt x="1038365" y="1360793"/>
                </a:lnTo>
                <a:close/>
              </a:path>
              <a:path w="5475605" h="1888489">
                <a:moveTo>
                  <a:pt x="2289678" y="1371509"/>
                </a:moveTo>
                <a:lnTo>
                  <a:pt x="2289907" y="1372042"/>
                </a:lnTo>
                <a:lnTo>
                  <a:pt x="2289678" y="1371509"/>
                </a:lnTo>
                <a:close/>
              </a:path>
              <a:path w="5475605" h="1888489">
                <a:moveTo>
                  <a:pt x="2289547" y="1371206"/>
                </a:moveTo>
                <a:lnTo>
                  <a:pt x="2289678" y="1371509"/>
                </a:lnTo>
                <a:lnTo>
                  <a:pt x="2289547" y="1371206"/>
                </a:lnTo>
                <a:close/>
              </a:path>
              <a:path w="5475605" h="1888489">
                <a:moveTo>
                  <a:pt x="998423" y="1361187"/>
                </a:moveTo>
                <a:lnTo>
                  <a:pt x="998123" y="1361781"/>
                </a:lnTo>
                <a:lnTo>
                  <a:pt x="998423" y="1361187"/>
                </a:lnTo>
                <a:close/>
              </a:path>
              <a:path w="5475605" h="1888489">
                <a:moveTo>
                  <a:pt x="998622" y="1360793"/>
                </a:moveTo>
                <a:lnTo>
                  <a:pt x="998423" y="1361187"/>
                </a:lnTo>
                <a:lnTo>
                  <a:pt x="998166" y="1361781"/>
                </a:lnTo>
                <a:lnTo>
                  <a:pt x="998622" y="1360793"/>
                </a:lnTo>
                <a:close/>
              </a:path>
              <a:path w="5475605" h="1888489">
                <a:moveTo>
                  <a:pt x="1088717" y="1243206"/>
                </a:moveTo>
                <a:lnTo>
                  <a:pt x="1049477" y="1243206"/>
                </a:lnTo>
                <a:lnTo>
                  <a:pt x="998423" y="1361187"/>
                </a:lnTo>
                <a:lnTo>
                  <a:pt x="998622" y="1360793"/>
                </a:lnTo>
                <a:lnTo>
                  <a:pt x="1038365" y="1360793"/>
                </a:lnTo>
                <a:lnTo>
                  <a:pt x="1083087" y="1257393"/>
                </a:lnTo>
                <a:lnTo>
                  <a:pt x="1088717" y="1243206"/>
                </a:lnTo>
                <a:close/>
              </a:path>
              <a:path w="5475605" h="1888489">
                <a:moveTo>
                  <a:pt x="2240562" y="1257393"/>
                </a:moveTo>
                <a:close/>
              </a:path>
              <a:path w="5475605" h="1888489">
                <a:moveTo>
                  <a:pt x="2240363" y="1256888"/>
                </a:moveTo>
                <a:lnTo>
                  <a:pt x="2240562" y="1257393"/>
                </a:lnTo>
                <a:lnTo>
                  <a:pt x="2240363" y="1256888"/>
                </a:lnTo>
                <a:close/>
              </a:path>
              <a:path w="5475605" h="1888489">
                <a:moveTo>
                  <a:pt x="1254847" y="811398"/>
                </a:moveTo>
                <a:lnTo>
                  <a:pt x="1216180" y="811398"/>
                </a:lnTo>
                <a:lnTo>
                  <a:pt x="1155215" y="975046"/>
                </a:lnTo>
                <a:lnTo>
                  <a:pt x="1100560" y="1114371"/>
                </a:lnTo>
                <a:lnTo>
                  <a:pt x="1049273" y="1243678"/>
                </a:lnTo>
                <a:lnTo>
                  <a:pt x="1049477" y="1243206"/>
                </a:lnTo>
                <a:lnTo>
                  <a:pt x="1088717" y="1243206"/>
                </a:lnTo>
                <a:lnTo>
                  <a:pt x="1134539" y="1127748"/>
                </a:lnTo>
                <a:lnTo>
                  <a:pt x="1189347" y="987891"/>
                </a:lnTo>
                <a:lnTo>
                  <a:pt x="1250464" y="823940"/>
                </a:lnTo>
                <a:lnTo>
                  <a:pt x="1254847" y="811398"/>
                </a:lnTo>
                <a:close/>
              </a:path>
              <a:path w="5475605" h="1888489">
                <a:moveTo>
                  <a:pt x="2190402" y="1130333"/>
                </a:moveTo>
                <a:close/>
              </a:path>
              <a:path w="5475605" h="1888489">
                <a:moveTo>
                  <a:pt x="1100560" y="1114295"/>
                </a:moveTo>
                <a:close/>
              </a:path>
              <a:path w="5475605" h="1888489">
                <a:moveTo>
                  <a:pt x="2136279" y="991312"/>
                </a:moveTo>
                <a:lnTo>
                  <a:pt x="2136355" y="991616"/>
                </a:lnTo>
                <a:lnTo>
                  <a:pt x="2136279" y="991312"/>
                </a:lnTo>
                <a:close/>
              </a:path>
              <a:path w="5475605" h="1888489">
                <a:moveTo>
                  <a:pt x="1155291" y="974742"/>
                </a:moveTo>
                <a:lnTo>
                  <a:pt x="1155172" y="975046"/>
                </a:lnTo>
                <a:lnTo>
                  <a:pt x="1155291" y="974742"/>
                </a:lnTo>
                <a:close/>
              </a:path>
              <a:path w="5475605" h="1888489">
                <a:moveTo>
                  <a:pt x="2075944" y="827436"/>
                </a:moveTo>
                <a:lnTo>
                  <a:pt x="2076074" y="827816"/>
                </a:lnTo>
                <a:lnTo>
                  <a:pt x="2075944" y="827436"/>
                </a:lnTo>
                <a:close/>
              </a:path>
              <a:path w="5475605" h="1888489">
                <a:moveTo>
                  <a:pt x="1632596" y="0"/>
                </a:moveTo>
                <a:lnTo>
                  <a:pt x="1561293" y="27895"/>
                </a:lnTo>
                <a:lnTo>
                  <a:pt x="1529671" y="58907"/>
                </a:lnTo>
                <a:lnTo>
                  <a:pt x="1499796" y="98964"/>
                </a:lnTo>
                <a:lnTo>
                  <a:pt x="1470454" y="147077"/>
                </a:lnTo>
                <a:lnTo>
                  <a:pt x="1442024" y="203400"/>
                </a:lnTo>
                <a:lnTo>
                  <a:pt x="1414354" y="265576"/>
                </a:lnTo>
                <a:lnTo>
                  <a:pt x="1386228" y="333908"/>
                </a:lnTo>
                <a:lnTo>
                  <a:pt x="1358710" y="406649"/>
                </a:lnTo>
                <a:lnTo>
                  <a:pt x="1330661" y="483874"/>
                </a:lnTo>
                <a:lnTo>
                  <a:pt x="1269135" y="659760"/>
                </a:lnTo>
                <a:lnTo>
                  <a:pt x="1216028" y="811778"/>
                </a:lnTo>
                <a:lnTo>
                  <a:pt x="1216180" y="811398"/>
                </a:lnTo>
                <a:lnTo>
                  <a:pt x="1254847" y="811398"/>
                </a:lnTo>
                <a:lnTo>
                  <a:pt x="1307868" y="659684"/>
                </a:lnTo>
                <a:lnTo>
                  <a:pt x="1365043" y="496188"/>
                </a:lnTo>
                <a:lnTo>
                  <a:pt x="1393004" y="419266"/>
                </a:lnTo>
                <a:lnTo>
                  <a:pt x="1420082" y="347590"/>
                </a:lnTo>
                <a:lnTo>
                  <a:pt x="1447953" y="279713"/>
                </a:lnTo>
                <a:lnTo>
                  <a:pt x="1474795" y="219438"/>
                </a:lnTo>
                <a:lnTo>
                  <a:pt x="1475167" y="218602"/>
                </a:lnTo>
                <a:lnTo>
                  <a:pt x="1502071" y="165396"/>
                </a:lnTo>
                <a:lnTo>
                  <a:pt x="1502685" y="164179"/>
                </a:lnTo>
                <a:lnTo>
                  <a:pt x="1529626" y="120094"/>
                </a:lnTo>
                <a:lnTo>
                  <a:pt x="1530507" y="118650"/>
                </a:lnTo>
                <a:lnTo>
                  <a:pt x="1556438" y="83990"/>
                </a:lnTo>
                <a:lnTo>
                  <a:pt x="1556200" y="83990"/>
                </a:lnTo>
                <a:lnTo>
                  <a:pt x="1558025" y="81861"/>
                </a:lnTo>
                <a:lnTo>
                  <a:pt x="1558374" y="81861"/>
                </a:lnTo>
                <a:lnTo>
                  <a:pt x="1582597" y="58147"/>
                </a:lnTo>
                <a:lnTo>
                  <a:pt x="1581818" y="58147"/>
                </a:lnTo>
                <a:lnTo>
                  <a:pt x="1585314" y="55486"/>
                </a:lnTo>
                <a:lnTo>
                  <a:pt x="1586290" y="55486"/>
                </a:lnTo>
                <a:lnTo>
                  <a:pt x="1607758" y="42717"/>
                </a:lnTo>
                <a:lnTo>
                  <a:pt x="1605763" y="42717"/>
                </a:lnTo>
                <a:lnTo>
                  <a:pt x="1611464" y="40512"/>
                </a:lnTo>
                <a:lnTo>
                  <a:pt x="1616519" y="40512"/>
                </a:lnTo>
                <a:lnTo>
                  <a:pt x="1633128" y="37109"/>
                </a:lnTo>
                <a:lnTo>
                  <a:pt x="1629860" y="36560"/>
                </a:lnTo>
                <a:lnTo>
                  <a:pt x="1636549" y="36408"/>
                </a:lnTo>
                <a:lnTo>
                  <a:pt x="1725571" y="36408"/>
                </a:lnTo>
                <a:lnTo>
                  <a:pt x="1715682" y="27819"/>
                </a:lnTo>
                <a:lnTo>
                  <a:pt x="1675849" y="7296"/>
                </a:lnTo>
                <a:lnTo>
                  <a:pt x="1632596" y="0"/>
                </a:lnTo>
                <a:close/>
              </a:path>
              <a:path w="5475605" h="1888489">
                <a:moveTo>
                  <a:pt x="2018530" y="659684"/>
                </a:moveTo>
                <a:close/>
              </a:path>
              <a:path w="5475605" h="1888489">
                <a:moveTo>
                  <a:pt x="1939598" y="429452"/>
                </a:moveTo>
                <a:lnTo>
                  <a:pt x="1900857" y="429452"/>
                </a:lnTo>
                <a:lnTo>
                  <a:pt x="1928755" y="507513"/>
                </a:lnTo>
                <a:lnTo>
                  <a:pt x="1928679" y="507209"/>
                </a:lnTo>
                <a:lnTo>
                  <a:pt x="1967158" y="507209"/>
                </a:lnTo>
                <a:lnTo>
                  <a:pt x="1963190" y="495428"/>
                </a:lnTo>
                <a:lnTo>
                  <a:pt x="1939598" y="429452"/>
                </a:lnTo>
                <a:close/>
              </a:path>
              <a:path w="5475605" h="1888489">
                <a:moveTo>
                  <a:pt x="1365096" y="496036"/>
                </a:moveTo>
                <a:lnTo>
                  <a:pt x="1365020" y="496188"/>
                </a:lnTo>
                <a:lnTo>
                  <a:pt x="1365096" y="496036"/>
                </a:lnTo>
                <a:close/>
              </a:path>
              <a:path w="5475605" h="1888489">
                <a:moveTo>
                  <a:pt x="1884102" y="286554"/>
                </a:moveTo>
                <a:lnTo>
                  <a:pt x="1844681" y="286554"/>
                </a:lnTo>
                <a:lnTo>
                  <a:pt x="1844985" y="287238"/>
                </a:lnTo>
                <a:lnTo>
                  <a:pt x="1873187" y="356103"/>
                </a:lnTo>
                <a:lnTo>
                  <a:pt x="1900933" y="429756"/>
                </a:lnTo>
                <a:lnTo>
                  <a:pt x="1900857" y="429452"/>
                </a:lnTo>
                <a:lnTo>
                  <a:pt x="1939598" y="429452"/>
                </a:lnTo>
                <a:lnTo>
                  <a:pt x="1935140" y="416986"/>
                </a:lnTo>
                <a:lnTo>
                  <a:pt x="1907014" y="342497"/>
                </a:lnTo>
                <a:lnTo>
                  <a:pt x="1884102" y="286554"/>
                </a:lnTo>
                <a:close/>
              </a:path>
              <a:path w="5475605" h="1888489">
                <a:moveTo>
                  <a:pt x="1872959" y="355647"/>
                </a:moveTo>
                <a:lnTo>
                  <a:pt x="1873131" y="356103"/>
                </a:lnTo>
                <a:lnTo>
                  <a:pt x="1872959" y="355647"/>
                </a:lnTo>
                <a:close/>
              </a:path>
              <a:path w="5475605" h="1888489">
                <a:moveTo>
                  <a:pt x="1420283" y="347058"/>
                </a:moveTo>
                <a:lnTo>
                  <a:pt x="1420055" y="347590"/>
                </a:lnTo>
                <a:lnTo>
                  <a:pt x="1420283" y="347058"/>
                </a:lnTo>
                <a:close/>
              </a:path>
              <a:path w="5475605" h="1888489">
                <a:moveTo>
                  <a:pt x="1844769" y="286770"/>
                </a:moveTo>
                <a:lnTo>
                  <a:pt x="1844961" y="287238"/>
                </a:lnTo>
                <a:lnTo>
                  <a:pt x="1844769" y="286770"/>
                </a:lnTo>
                <a:close/>
              </a:path>
              <a:path w="5475605" h="1888489">
                <a:moveTo>
                  <a:pt x="1827568" y="168512"/>
                </a:moveTo>
                <a:lnTo>
                  <a:pt x="1786149" y="168512"/>
                </a:lnTo>
                <a:lnTo>
                  <a:pt x="1786909" y="169804"/>
                </a:lnTo>
                <a:lnTo>
                  <a:pt x="1816403" y="224987"/>
                </a:lnTo>
                <a:lnTo>
                  <a:pt x="1844769" y="286770"/>
                </a:lnTo>
                <a:lnTo>
                  <a:pt x="1844681" y="286554"/>
                </a:lnTo>
                <a:lnTo>
                  <a:pt x="1884102" y="286554"/>
                </a:lnTo>
                <a:lnTo>
                  <a:pt x="1878280" y="272341"/>
                </a:lnTo>
                <a:lnTo>
                  <a:pt x="1848862" y="208265"/>
                </a:lnTo>
                <a:lnTo>
                  <a:pt x="1827568" y="168512"/>
                </a:lnTo>
                <a:close/>
              </a:path>
              <a:path w="5475605" h="1888489">
                <a:moveTo>
                  <a:pt x="1448004" y="279713"/>
                </a:moveTo>
                <a:lnTo>
                  <a:pt x="1447801" y="280170"/>
                </a:lnTo>
                <a:lnTo>
                  <a:pt x="1448004" y="279713"/>
                </a:lnTo>
                <a:close/>
              </a:path>
              <a:path w="5475605" h="1888489">
                <a:moveTo>
                  <a:pt x="1815871" y="223999"/>
                </a:moveTo>
                <a:lnTo>
                  <a:pt x="1816326" y="224987"/>
                </a:lnTo>
                <a:lnTo>
                  <a:pt x="1815871" y="223999"/>
                </a:lnTo>
                <a:close/>
              </a:path>
              <a:path w="5475605" h="1888489">
                <a:moveTo>
                  <a:pt x="1475209" y="218602"/>
                </a:moveTo>
                <a:lnTo>
                  <a:pt x="1474858" y="219298"/>
                </a:lnTo>
                <a:lnTo>
                  <a:pt x="1475209" y="218602"/>
                </a:lnTo>
                <a:close/>
              </a:path>
              <a:path w="5475605" h="1888489">
                <a:moveTo>
                  <a:pt x="1786501" y="169170"/>
                </a:moveTo>
                <a:lnTo>
                  <a:pt x="1786841" y="169804"/>
                </a:lnTo>
                <a:lnTo>
                  <a:pt x="1786501" y="169170"/>
                </a:lnTo>
                <a:close/>
              </a:path>
              <a:path w="5475605" h="1888489">
                <a:moveTo>
                  <a:pt x="1786149" y="168512"/>
                </a:moveTo>
                <a:lnTo>
                  <a:pt x="1786501" y="169170"/>
                </a:lnTo>
                <a:lnTo>
                  <a:pt x="1786909" y="169804"/>
                </a:lnTo>
                <a:lnTo>
                  <a:pt x="1786149" y="168512"/>
                </a:lnTo>
                <a:close/>
              </a:path>
              <a:path w="5475605" h="1888489">
                <a:moveTo>
                  <a:pt x="1756428" y="122394"/>
                </a:moveTo>
                <a:lnTo>
                  <a:pt x="1786501" y="169170"/>
                </a:lnTo>
                <a:lnTo>
                  <a:pt x="1786149" y="168512"/>
                </a:lnTo>
                <a:lnTo>
                  <a:pt x="1827568" y="168512"/>
                </a:lnTo>
                <a:lnTo>
                  <a:pt x="1817999" y="150650"/>
                </a:lnTo>
                <a:lnTo>
                  <a:pt x="1800563" y="123514"/>
                </a:lnTo>
                <a:lnTo>
                  <a:pt x="1757339" y="123514"/>
                </a:lnTo>
                <a:lnTo>
                  <a:pt x="1756428" y="122394"/>
                </a:lnTo>
                <a:close/>
              </a:path>
              <a:path w="5475605" h="1888489">
                <a:moveTo>
                  <a:pt x="1502685" y="164179"/>
                </a:moveTo>
                <a:lnTo>
                  <a:pt x="1502001" y="165396"/>
                </a:lnTo>
                <a:lnTo>
                  <a:pt x="1502408" y="164727"/>
                </a:lnTo>
                <a:lnTo>
                  <a:pt x="1502685" y="164179"/>
                </a:lnTo>
                <a:close/>
              </a:path>
              <a:path w="5475605" h="1888489">
                <a:moveTo>
                  <a:pt x="1502408" y="164727"/>
                </a:moveTo>
                <a:lnTo>
                  <a:pt x="1502001" y="165396"/>
                </a:lnTo>
                <a:lnTo>
                  <a:pt x="1502408" y="164727"/>
                </a:lnTo>
                <a:close/>
              </a:path>
              <a:path w="5475605" h="1888489">
                <a:moveTo>
                  <a:pt x="1502742" y="164179"/>
                </a:moveTo>
                <a:lnTo>
                  <a:pt x="1502408" y="164727"/>
                </a:lnTo>
                <a:lnTo>
                  <a:pt x="1502742" y="164179"/>
                </a:lnTo>
                <a:close/>
              </a:path>
              <a:path w="5475605" h="1888489">
                <a:moveTo>
                  <a:pt x="1756122" y="121918"/>
                </a:moveTo>
                <a:lnTo>
                  <a:pt x="1756428" y="122394"/>
                </a:lnTo>
                <a:lnTo>
                  <a:pt x="1757339" y="123514"/>
                </a:lnTo>
                <a:lnTo>
                  <a:pt x="1756122" y="121918"/>
                </a:lnTo>
                <a:close/>
              </a:path>
              <a:path w="5475605" h="1888489">
                <a:moveTo>
                  <a:pt x="1799537" y="121918"/>
                </a:moveTo>
                <a:lnTo>
                  <a:pt x="1756122" y="121918"/>
                </a:lnTo>
                <a:lnTo>
                  <a:pt x="1757339" y="123514"/>
                </a:lnTo>
                <a:lnTo>
                  <a:pt x="1800563" y="123514"/>
                </a:lnTo>
                <a:lnTo>
                  <a:pt x="1799537" y="121918"/>
                </a:lnTo>
                <a:close/>
              </a:path>
              <a:path w="5475605" h="1888489">
                <a:moveTo>
                  <a:pt x="1726427" y="85468"/>
                </a:moveTo>
                <a:lnTo>
                  <a:pt x="1756428" y="122394"/>
                </a:lnTo>
                <a:lnTo>
                  <a:pt x="1756122" y="121918"/>
                </a:lnTo>
                <a:lnTo>
                  <a:pt x="1799537" y="121918"/>
                </a:lnTo>
                <a:lnTo>
                  <a:pt x="1786301" y="101320"/>
                </a:lnTo>
                <a:lnTo>
                  <a:pt x="1774257" y="86498"/>
                </a:lnTo>
                <a:lnTo>
                  <a:pt x="1727616" y="86498"/>
                </a:lnTo>
                <a:lnTo>
                  <a:pt x="1726427" y="85468"/>
                </a:lnTo>
                <a:close/>
              </a:path>
              <a:path w="5475605" h="1888489">
                <a:moveTo>
                  <a:pt x="1530507" y="118650"/>
                </a:moveTo>
                <a:lnTo>
                  <a:pt x="1529519" y="120094"/>
                </a:lnTo>
                <a:lnTo>
                  <a:pt x="1530109" y="119302"/>
                </a:lnTo>
                <a:lnTo>
                  <a:pt x="1530507" y="118650"/>
                </a:lnTo>
                <a:close/>
              </a:path>
              <a:path w="5475605" h="1888489">
                <a:moveTo>
                  <a:pt x="1530109" y="119302"/>
                </a:moveTo>
                <a:lnTo>
                  <a:pt x="1529519" y="120094"/>
                </a:lnTo>
                <a:lnTo>
                  <a:pt x="1530109" y="119302"/>
                </a:lnTo>
                <a:close/>
              </a:path>
              <a:path w="5475605" h="1888489">
                <a:moveTo>
                  <a:pt x="1530595" y="118650"/>
                </a:moveTo>
                <a:lnTo>
                  <a:pt x="1530109" y="119302"/>
                </a:lnTo>
                <a:lnTo>
                  <a:pt x="1530595" y="118650"/>
                </a:lnTo>
                <a:close/>
              </a:path>
              <a:path w="5475605" h="1888489">
                <a:moveTo>
                  <a:pt x="1725412" y="84218"/>
                </a:moveTo>
                <a:lnTo>
                  <a:pt x="1726427" y="85468"/>
                </a:lnTo>
                <a:lnTo>
                  <a:pt x="1727616" y="86498"/>
                </a:lnTo>
                <a:lnTo>
                  <a:pt x="1725412" y="84218"/>
                </a:lnTo>
                <a:close/>
              </a:path>
              <a:path w="5475605" h="1888489">
                <a:moveTo>
                  <a:pt x="1772404" y="84218"/>
                </a:moveTo>
                <a:lnTo>
                  <a:pt x="1725412" y="84218"/>
                </a:lnTo>
                <a:lnTo>
                  <a:pt x="1727616" y="86498"/>
                </a:lnTo>
                <a:lnTo>
                  <a:pt x="1774257" y="86498"/>
                </a:lnTo>
                <a:lnTo>
                  <a:pt x="1772404" y="84218"/>
                </a:lnTo>
                <a:close/>
              </a:path>
              <a:path w="5475605" h="1888489">
                <a:moveTo>
                  <a:pt x="1695088" y="58309"/>
                </a:moveTo>
                <a:lnTo>
                  <a:pt x="1726427" y="85468"/>
                </a:lnTo>
                <a:lnTo>
                  <a:pt x="1725412" y="84218"/>
                </a:lnTo>
                <a:lnTo>
                  <a:pt x="1772404" y="84218"/>
                </a:lnTo>
                <a:lnTo>
                  <a:pt x="1752702" y="59971"/>
                </a:lnTo>
                <a:lnTo>
                  <a:pt x="1751914" y="59287"/>
                </a:lnTo>
                <a:lnTo>
                  <a:pt x="1696982" y="59287"/>
                </a:lnTo>
                <a:lnTo>
                  <a:pt x="1695088" y="58309"/>
                </a:lnTo>
                <a:close/>
              </a:path>
              <a:path w="5475605" h="1888489">
                <a:moveTo>
                  <a:pt x="1558025" y="81861"/>
                </a:moveTo>
                <a:lnTo>
                  <a:pt x="1556200" y="83990"/>
                </a:lnTo>
                <a:lnTo>
                  <a:pt x="1557080" y="83128"/>
                </a:lnTo>
                <a:lnTo>
                  <a:pt x="1558025" y="81861"/>
                </a:lnTo>
                <a:close/>
              </a:path>
              <a:path w="5475605" h="1888489">
                <a:moveTo>
                  <a:pt x="1557080" y="83128"/>
                </a:moveTo>
                <a:lnTo>
                  <a:pt x="1556200" y="83990"/>
                </a:lnTo>
                <a:lnTo>
                  <a:pt x="1556438" y="83990"/>
                </a:lnTo>
                <a:lnTo>
                  <a:pt x="1557080" y="83128"/>
                </a:lnTo>
                <a:close/>
              </a:path>
              <a:path w="5475605" h="1888489">
                <a:moveTo>
                  <a:pt x="1558374" y="81861"/>
                </a:moveTo>
                <a:lnTo>
                  <a:pt x="1558025" y="81861"/>
                </a:lnTo>
                <a:lnTo>
                  <a:pt x="1557080" y="83128"/>
                </a:lnTo>
                <a:lnTo>
                  <a:pt x="1558374" y="81861"/>
                </a:lnTo>
                <a:close/>
              </a:path>
              <a:path w="5475605" h="1888489">
                <a:moveTo>
                  <a:pt x="1693409" y="56854"/>
                </a:moveTo>
                <a:lnTo>
                  <a:pt x="1695088" y="58309"/>
                </a:lnTo>
                <a:lnTo>
                  <a:pt x="1696982" y="59287"/>
                </a:lnTo>
                <a:lnTo>
                  <a:pt x="1693409" y="56854"/>
                </a:lnTo>
                <a:close/>
              </a:path>
              <a:path w="5475605" h="1888489">
                <a:moveTo>
                  <a:pt x="1749113" y="56854"/>
                </a:moveTo>
                <a:lnTo>
                  <a:pt x="1693409" y="56854"/>
                </a:lnTo>
                <a:lnTo>
                  <a:pt x="1696982" y="59287"/>
                </a:lnTo>
                <a:lnTo>
                  <a:pt x="1751914" y="59287"/>
                </a:lnTo>
                <a:lnTo>
                  <a:pt x="1749113" y="56854"/>
                </a:lnTo>
                <a:close/>
              </a:path>
              <a:path w="5475605" h="1888489">
                <a:moveTo>
                  <a:pt x="1664088" y="42311"/>
                </a:moveTo>
                <a:lnTo>
                  <a:pt x="1695088" y="58309"/>
                </a:lnTo>
                <a:lnTo>
                  <a:pt x="1693409" y="56854"/>
                </a:lnTo>
                <a:lnTo>
                  <a:pt x="1749113" y="56854"/>
                </a:lnTo>
                <a:lnTo>
                  <a:pt x="1732923" y="42793"/>
                </a:lnTo>
                <a:lnTo>
                  <a:pt x="1666956" y="42793"/>
                </a:lnTo>
                <a:lnTo>
                  <a:pt x="1664088" y="42311"/>
                </a:lnTo>
                <a:close/>
              </a:path>
              <a:path w="5475605" h="1888489">
                <a:moveTo>
                  <a:pt x="1585314" y="55486"/>
                </a:moveTo>
                <a:lnTo>
                  <a:pt x="1581818" y="58147"/>
                </a:lnTo>
                <a:lnTo>
                  <a:pt x="1583804" y="56965"/>
                </a:lnTo>
                <a:lnTo>
                  <a:pt x="1585314" y="55486"/>
                </a:lnTo>
                <a:close/>
              </a:path>
              <a:path w="5475605" h="1888489">
                <a:moveTo>
                  <a:pt x="1583804" y="56965"/>
                </a:moveTo>
                <a:lnTo>
                  <a:pt x="1581818" y="58147"/>
                </a:lnTo>
                <a:lnTo>
                  <a:pt x="1582597" y="58147"/>
                </a:lnTo>
                <a:lnTo>
                  <a:pt x="1583804" y="56965"/>
                </a:lnTo>
                <a:close/>
              </a:path>
              <a:path w="5475605" h="1888489">
                <a:moveTo>
                  <a:pt x="1586290" y="55486"/>
                </a:moveTo>
                <a:lnTo>
                  <a:pt x="1585314" y="55486"/>
                </a:lnTo>
                <a:lnTo>
                  <a:pt x="1583804" y="56965"/>
                </a:lnTo>
                <a:lnTo>
                  <a:pt x="1586290" y="55486"/>
                </a:lnTo>
                <a:close/>
              </a:path>
              <a:path w="5475605" h="1888489">
                <a:moveTo>
                  <a:pt x="1661634" y="41044"/>
                </a:moveTo>
                <a:lnTo>
                  <a:pt x="1664088" y="42311"/>
                </a:lnTo>
                <a:lnTo>
                  <a:pt x="1666956" y="42793"/>
                </a:lnTo>
                <a:lnTo>
                  <a:pt x="1661634" y="41044"/>
                </a:lnTo>
                <a:close/>
              </a:path>
              <a:path w="5475605" h="1888489">
                <a:moveTo>
                  <a:pt x="1730910" y="41044"/>
                </a:moveTo>
                <a:lnTo>
                  <a:pt x="1661634" y="41044"/>
                </a:lnTo>
                <a:lnTo>
                  <a:pt x="1666956" y="42793"/>
                </a:lnTo>
                <a:lnTo>
                  <a:pt x="1732923" y="42793"/>
                </a:lnTo>
                <a:lnTo>
                  <a:pt x="1730910" y="41044"/>
                </a:lnTo>
                <a:close/>
              </a:path>
              <a:path w="5475605" h="1888489">
                <a:moveTo>
                  <a:pt x="1611464" y="40512"/>
                </a:moveTo>
                <a:lnTo>
                  <a:pt x="1605763" y="42717"/>
                </a:lnTo>
                <a:lnTo>
                  <a:pt x="1608807" y="42093"/>
                </a:lnTo>
                <a:lnTo>
                  <a:pt x="1611464" y="40512"/>
                </a:lnTo>
                <a:close/>
              </a:path>
              <a:path w="5475605" h="1888489">
                <a:moveTo>
                  <a:pt x="1608807" y="42093"/>
                </a:moveTo>
                <a:lnTo>
                  <a:pt x="1605763" y="42717"/>
                </a:lnTo>
                <a:lnTo>
                  <a:pt x="1607758" y="42717"/>
                </a:lnTo>
                <a:lnTo>
                  <a:pt x="1608807" y="42093"/>
                </a:lnTo>
                <a:close/>
              </a:path>
              <a:path w="5475605" h="1888489">
                <a:moveTo>
                  <a:pt x="1725571" y="36408"/>
                </a:moveTo>
                <a:lnTo>
                  <a:pt x="1636549" y="36408"/>
                </a:lnTo>
                <a:lnTo>
                  <a:pt x="1633128" y="37109"/>
                </a:lnTo>
                <a:lnTo>
                  <a:pt x="1664088" y="42311"/>
                </a:lnTo>
                <a:lnTo>
                  <a:pt x="1661634" y="41044"/>
                </a:lnTo>
                <a:lnTo>
                  <a:pt x="1730910" y="41044"/>
                </a:lnTo>
                <a:lnTo>
                  <a:pt x="1725571" y="36408"/>
                </a:lnTo>
                <a:close/>
              </a:path>
              <a:path w="5475605" h="1888489">
                <a:moveTo>
                  <a:pt x="1616519" y="40512"/>
                </a:moveTo>
                <a:lnTo>
                  <a:pt x="1611464" y="40512"/>
                </a:lnTo>
                <a:lnTo>
                  <a:pt x="1608807" y="42093"/>
                </a:lnTo>
                <a:lnTo>
                  <a:pt x="1616519" y="40512"/>
                </a:lnTo>
                <a:close/>
              </a:path>
              <a:path w="5475605" h="1888489">
                <a:moveTo>
                  <a:pt x="1636549" y="36408"/>
                </a:moveTo>
                <a:lnTo>
                  <a:pt x="1629860" y="36560"/>
                </a:lnTo>
                <a:lnTo>
                  <a:pt x="1633128" y="37109"/>
                </a:lnTo>
                <a:lnTo>
                  <a:pt x="1636549" y="36408"/>
                </a:lnTo>
                <a:close/>
              </a:path>
            </a:pathLst>
          </a:custGeom>
          <a:solidFill>
            <a:srgbClr val="4E9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37262" y="4602781"/>
            <a:ext cx="5462270" cy="574040"/>
          </a:xfrm>
          <a:custGeom>
            <a:avLst/>
            <a:gdLst/>
            <a:ahLst/>
            <a:cxnLst/>
            <a:rect l="l" t="t" r="r" b="b"/>
            <a:pathLst>
              <a:path w="5462270" h="574039">
                <a:moveTo>
                  <a:pt x="413833" y="527412"/>
                </a:moveTo>
                <a:lnTo>
                  <a:pt x="115125" y="527416"/>
                </a:lnTo>
                <a:lnTo>
                  <a:pt x="0" y="537674"/>
                </a:lnTo>
                <a:lnTo>
                  <a:pt x="3268" y="574014"/>
                </a:lnTo>
                <a:lnTo>
                  <a:pt x="118509" y="563745"/>
                </a:lnTo>
                <a:lnTo>
                  <a:pt x="230024" y="552305"/>
                </a:lnTo>
                <a:lnTo>
                  <a:pt x="338195" y="538570"/>
                </a:lnTo>
                <a:lnTo>
                  <a:pt x="413833" y="527412"/>
                </a:lnTo>
                <a:close/>
              </a:path>
              <a:path w="5462270" h="574039">
                <a:moveTo>
                  <a:pt x="3938404" y="223315"/>
                </a:moveTo>
                <a:lnTo>
                  <a:pt x="3808860" y="223315"/>
                </a:lnTo>
                <a:lnTo>
                  <a:pt x="4282364" y="360815"/>
                </a:lnTo>
                <a:lnTo>
                  <a:pt x="4452640" y="405965"/>
                </a:lnTo>
                <a:lnTo>
                  <a:pt x="4630974" y="448834"/>
                </a:lnTo>
                <a:lnTo>
                  <a:pt x="4819721" y="488252"/>
                </a:lnTo>
                <a:lnTo>
                  <a:pt x="5019188" y="523118"/>
                </a:lnTo>
                <a:lnTo>
                  <a:pt x="5123938" y="538570"/>
                </a:lnTo>
                <a:lnTo>
                  <a:pt x="5232108" y="552305"/>
                </a:lnTo>
                <a:lnTo>
                  <a:pt x="5343624" y="563745"/>
                </a:lnTo>
                <a:lnTo>
                  <a:pt x="5458940" y="574014"/>
                </a:lnTo>
                <a:lnTo>
                  <a:pt x="5462133" y="537674"/>
                </a:lnTo>
                <a:lnTo>
                  <a:pt x="5346975" y="527412"/>
                </a:lnTo>
                <a:lnTo>
                  <a:pt x="5236061" y="516034"/>
                </a:lnTo>
                <a:lnTo>
                  <a:pt x="5128727" y="502405"/>
                </a:lnTo>
                <a:lnTo>
                  <a:pt x="5024834" y="487059"/>
                </a:lnTo>
                <a:lnTo>
                  <a:pt x="4827128" y="452482"/>
                </a:lnTo>
                <a:lnTo>
                  <a:pt x="4826867" y="452482"/>
                </a:lnTo>
                <a:lnTo>
                  <a:pt x="4639454" y="413262"/>
                </a:lnTo>
                <a:lnTo>
                  <a:pt x="4639259" y="413262"/>
                </a:lnTo>
                <a:lnTo>
                  <a:pt x="4461382" y="370544"/>
                </a:lnTo>
                <a:lnTo>
                  <a:pt x="4292439" y="325699"/>
                </a:lnTo>
                <a:lnTo>
                  <a:pt x="4292246" y="325699"/>
                </a:lnTo>
                <a:lnTo>
                  <a:pt x="4129991" y="279561"/>
                </a:lnTo>
                <a:lnTo>
                  <a:pt x="3938404" y="223315"/>
                </a:lnTo>
                <a:close/>
              </a:path>
              <a:path w="5462270" h="574039">
                <a:moveTo>
                  <a:pt x="5347013" y="527416"/>
                </a:moveTo>
                <a:lnTo>
                  <a:pt x="5347197" y="527435"/>
                </a:lnTo>
                <a:lnTo>
                  <a:pt x="5347013" y="527416"/>
                </a:lnTo>
                <a:close/>
              </a:path>
              <a:path w="5462270" h="574039">
                <a:moveTo>
                  <a:pt x="5346975" y="527412"/>
                </a:moveTo>
                <a:close/>
              </a:path>
              <a:path w="5462270" h="574039">
                <a:moveTo>
                  <a:pt x="483489" y="516034"/>
                </a:moveTo>
                <a:lnTo>
                  <a:pt x="226147" y="516034"/>
                </a:lnTo>
                <a:lnTo>
                  <a:pt x="115121" y="527416"/>
                </a:lnTo>
                <a:lnTo>
                  <a:pt x="413833" y="527412"/>
                </a:lnTo>
                <a:lnTo>
                  <a:pt x="442945" y="523118"/>
                </a:lnTo>
                <a:lnTo>
                  <a:pt x="483489" y="516034"/>
                </a:lnTo>
                <a:close/>
              </a:path>
              <a:path w="5462270" h="574039">
                <a:moveTo>
                  <a:pt x="5236254" y="516053"/>
                </a:moveTo>
                <a:lnTo>
                  <a:pt x="5236517" y="516087"/>
                </a:lnTo>
                <a:lnTo>
                  <a:pt x="5236254" y="516053"/>
                </a:lnTo>
                <a:close/>
              </a:path>
              <a:path w="5462270" h="574039">
                <a:moveTo>
                  <a:pt x="561487" y="502405"/>
                </a:moveTo>
                <a:lnTo>
                  <a:pt x="333406" y="502405"/>
                </a:lnTo>
                <a:lnTo>
                  <a:pt x="225954" y="516054"/>
                </a:lnTo>
                <a:lnTo>
                  <a:pt x="226147" y="516034"/>
                </a:lnTo>
                <a:lnTo>
                  <a:pt x="483489" y="516034"/>
                </a:lnTo>
                <a:lnTo>
                  <a:pt x="561487" y="502405"/>
                </a:lnTo>
                <a:close/>
              </a:path>
              <a:path w="5462270" h="574039">
                <a:moveTo>
                  <a:pt x="5236098" y="516034"/>
                </a:moveTo>
                <a:lnTo>
                  <a:pt x="5236254" y="516053"/>
                </a:lnTo>
                <a:lnTo>
                  <a:pt x="5236098" y="516034"/>
                </a:lnTo>
                <a:close/>
              </a:path>
              <a:path w="5462270" h="574039">
                <a:moveTo>
                  <a:pt x="648199" y="487059"/>
                </a:moveTo>
                <a:lnTo>
                  <a:pt x="437396" y="487059"/>
                </a:lnTo>
                <a:lnTo>
                  <a:pt x="333026" y="502451"/>
                </a:lnTo>
                <a:lnTo>
                  <a:pt x="333406" y="502405"/>
                </a:lnTo>
                <a:lnTo>
                  <a:pt x="561487" y="502405"/>
                </a:lnTo>
                <a:lnTo>
                  <a:pt x="642487" y="488252"/>
                </a:lnTo>
                <a:lnTo>
                  <a:pt x="648199" y="487059"/>
                </a:lnTo>
                <a:close/>
              </a:path>
              <a:path w="5462270" h="574039">
                <a:moveTo>
                  <a:pt x="5128798" y="502405"/>
                </a:moveTo>
                <a:lnTo>
                  <a:pt x="5129107" y="502451"/>
                </a:lnTo>
                <a:lnTo>
                  <a:pt x="5128798" y="502405"/>
                </a:lnTo>
                <a:close/>
              </a:path>
              <a:path w="5462270" h="574039">
                <a:moveTo>
                  <a:pt x="5024950" y="487079"/>
                </a:moveTo>
                <a:lnTo>
                  <a:pt x="5025269" y="487135"/>
                </a:lnTo>
                <a:lnTo>
                  <a:pt x="5024950" y="487079"/>
                </a:lnTo>
                <a:close/>
              </a:path>
              <a:path w="5462270" h="574039">
                <a:moveTo>
                  <a:pt x="635874" y="452330"/>
                </a:moveTo>
                <a:lnTo>
                  <a:pt x="437258" y="487079"/>
                </a:lnTo>
                <a:lnTo>
                  <a:pt x="437396" y="487059"/>
                </a:lnTo>
                <a:lnTo>
                  <a:pt x="648199" y="487059"/>
                </a:lnTo>
                <a:lnTo>
                  <a:pt x="813696" y="452482"/>
                </a:lnTo>
                <a:lnTo>
                  <a:pt x="635266" y="452482"/>
                </a:lnTo>
                <a:lnTo>
                  <a:pt x="635874" y="452330"/>
                </a:lnTo>
                <a:close/>
              </a:path>
              <a:path w="5462270" h="574039">
                <a:moveTo>
                  <a:pt x="5024834" y="487059"/>
                </a:moveTo>
                <a:close/>
              </a:path>
              <a:path w="5462270" h="574039">
                <a:moveTo>
                  <a:pt x="823405" y="413110"/>
                </a:moveTo>
                <a:lnTo>
                  <a:pt x="635266" y="452482"/>
                </a:lnTo>
                <a:lnTo>
                  <a:pt x="813696" y="452482"/>
                </a:lnTo>
                <a:lnTo>
                  <a:pt x="831159" y="448834"/>
                </a:lnTo>
                <a:lnTo>
                  <a:pt x="979138" y="413262"/>
                </a:lnTo>
                <a:lnTo>
                  <a:pt x="822873" y="413262"/>
                </a:lnTo>
                <a:lnTo>
                  <a:pt x="823405" y="413110"/>
                </a:lnTo>
                <a:close/>
              </a:path>
              <a:path w="5462270" h="574039">
                <a:moveTo>
                  <a:pt x="4826259" y="452330"/>
                </a:moveTo>
                <a:lnTo>
                  <a:pt x="4826867" y="452482"/>
                </a:lnTo>
                <a:lnTo>
                  <a:pt x="4827128" y="452482"/>
                </a:lnTo>
                <a:lnTo>
                  <a:pt x="4826259" y="452330"/>
                </a:lnTo>
                <a:close/>
              </a:path>
              <a:path w="5462270" h="574039">
                <a:moveTo>
                  <a:pt x="1143076" y="370544"/>
                </a:moveTo>
                <a:lnTo>
                  <a:pt x="1000751" y="370544"/>
                </a:lnTo>
                <a:lnTo>
                  <a:pt x="822873" y="413262"/>
                </a:lnTo>
                <a:lnTo>
                  <a:pt x="979138" y="413262"/>
                </a:lnTo>
                <a:lnTo>
                  <a:pt x="1009493" y="405965"/>
                </a:lnTo>
                <a:lnTo>
                  <a:pt x="1143076" y="370544"/>
                </a:lnTo>
                <a:close/>
              </a:path>
              <a:path w="5462270" h="574039">
                <a:moveTo>
                  <a:pt x="4638727" y="413110"/>
                </a:moveTo>
                <a:lnTo>
                  <a:pt x="4639259" y="413262"/>
                </a:lnTo>
                <a:lnTo>
                  <a:pt x="4639454" y="413262"/>
                </a:lnTo>
                <a:lnTo>
                  <a:pt x="4638727" y="413110"/>
                </a:lnTo>
                <a:close/>
              </a:path>
              <a:path w="5462270" h="574039">
                <a:moveTo>
                  <a:pt x="1170267" y="325547"/>
                </a:moveTo>
                <a:lnTo>
                  <a:pt x="1000371" y="370620"/>
                </a:lnTo>
                <a:lnTo>
                  <a:pt x="1000751" y="370544"/>
                </a:lnTo>
                <a:lnTo>
                  <a:pt x="1143076" y="370544"/>
                </a:lnTo>
                <a:lnTo>
                  <a:pt x="1179769" y="360815"/>
                </a:lnTo>
                <a:lnTo>
                  <a:pt x="1303234" y="325699"/>
                </a:lnTo>
                <a:lnTo>
                  <a:pt x="1169963" y="325699"/>
                </a:lnTo>
                <a:lnTo>
                  <a:pt x="1170267" y="325547"/>
                </a:lnTo>
                <a:close/>
              </a:path>
              <a:path w="5462270" h="574039">
                <a:moveTo>
                  <a:pt x="4461475" y="370544"/>
                </a:moveTo>
                <a:lnTo>
                  <a:pt x="4461762" y="370620"/>
                </a:lnTo>
                <a:lnTo>
                  <a:pt x="4461475" y="370544"/>
                </a:lnTo>
                <a:close/>
              </a:path>
              <a:path w="5462270" h="574039">
                <a:moveTo>
                  <a:pt x="2731332" y="0"/>
                </a:moveTo>
                <a:lnTo>
                  <a:pt x="2564401" y="5168"/>
                </a:lnTo>
                <a:lnTo>
                  <a:pt x="2403171" y="19534"/>
                </a:lnTo>
                <a:lnTo>
                  <a:pt x="2247186" y="41881"/>
                </a:lnTo>
                <a:lnTo>
                  <a:pt x="2094774" y="71144"/>
                </a:lnTo>
                <a:lnTo>
                  <a:pt x="1944186" y="106032"/>
                </a:lnTo>
                <a:lnTo>
                  <a:pt x="1793826" y="145481"/>
                </a:lnTo>
                <a:lnTo>
                  <a:pt x="1332257" y="279561"/>
                </a:lnTo>
                <a:lnTo>
                  <a:pt x="1169963" y="325699"/>
                </a:lnTo>
                <a:lnTo>
                  <a:pt x="1303234" y="325699"/>
                </a:lnTo>
                <a:lnTo>
                  <a:pt x="1653273" y="223315"/>
                </a:lnTo>
                <a:lnTo>
                  <a:pt x="1803632" y="180597"/>
                </a:lnTo>
                <a:lnTo>
                  <a:pt x="1803831" y="180597"/>
                </a:lnTo>
                <a:lnTo>
                  <a:pt x="1953232" y="141377"/>
                </a:lnTo>
                <a:lnTo>
                  <a:pt x="2102025" y="106868"/>
                </a:lnTo>
                <a:lnTo>
                  <a:pt x="2102680" y="106716"/>
                </a:lnTo>
                <a:lnTo>
                  <a:pt x="2253250" y="77909"/>
                </a:lnTo>
                <a:lnTo>
                  <a:pt x="2252811" y="77909"/>
                </a:lnTo>
                <a:lnTo>
                  <a:pt x="2407353" y="55790"/>
                </a:lnTo>
                <a:lnTo>
                  <a:pt x="2406896" y="55790"/>
                </a:lnTo>
                <a:lnTo>
                  <a:pt x="2566205" y="41653"/>
                </a:lnTo>
                <a:lnTo>
                  <a:pt x="2565997" y="41653"/>
                </a:lnTo>
                <a:lnTo>
                  <a:pt x="2567062" y="41577"/>
                </a:lnTo>
                <a:lnTo>
                  <a:pt x="2568438" y="41577"/>
                </a:lnTo>
                <a:lnTo>
                  <a:pt x="2731441" y="36499"/>
                </a:lnTo>
                <a:lnTo>
                  <a:pt x="2730876" y="36484"/>
                </a:lnTo>
                <a:lnTo>
                  <a:pt x="3181182" y="36484"/>
                </a:lnTo>
                <a:lnTo>
                  <a:pt x="3059038" y="18926"/>
                </a:lnTo>
                <a:lnTo>
                  <a:pt x="2898340" y="4636"/>
                </a:lnTo>
                <a:lnTo>
                  <a:pt x="2731332" y="0"/>
                </a:lnTo>
                <a:close/>
              </a:path>
              <a:path w="5462270" h="574039">
                <a:moveTo>
                  <a:pt x="4291866" y="325547"/>
                </a:moveTo>
                <a:lnTo>
                  <a:pt x="4292246" y="325699"/>
                </a:lnTo>
                <a:lnTo>
                  <a:pt x="4292439" y="325699"/>
                </a:lnTo>
                <a:lnTo>
                  <a:pt x="4291866" y="325547"/>
                </a:lnTo>
                <a:close/>
              </a:path>
              <a:path w="5462270" h="574039">
                <a:moveTo>
                  <a:pt x="1332409" y="279485"/>
                </a:moveTo>
                <a:lnTo>
                  <a:pt x="1332142" y="279561"/>
                </a:lnTo>
                <a:lnTo>
                  <a:pt x="1332409" y="279485"/>
                </a:lnTo>
                <a:close/>
              </a:path>
              <a:path w="5462270" h="574039">
                <a:moveTo>
                  <a:pt x="4129724" y="279485"/>
                </a:moveTo>
                <a:lnTo>
                  <a:pt x="4129876" y="279561"/>
                </a:lnTo>
                <a:lnTo>
                  <a:pt x="4129724" y="279485"/>
                </a:lnTo>
                <a:close/>
              </a:path>
              <a:path w="5462270" h="574039">
                <a:moveTo>
                  <a:pt x="1653388" y="223315"/>
                </a:moveTo>
                <a:lnTo>
                  <a:pt x="1653121" y="223391"/>
                </a:lnTo>
                <a:lnTo>
                  <a:pt x="1653388" y="223315"/>
                </a:lnTo>
                <a:close/>
              </a:path>
              <a:path w="5462270" h="574039">
                <a:moveTo>
                  <a:pt x="3509509" y="141377"/>
                </a:moveTo>
                <a:lnTo>
                  <a:pt x="3658880" y="180673"/>
                </a:lnTo>
                <a:lnTo>
                  <a:pt x="3809012" y="223391"/>
                </a:lnTo>
                <a:lnTo>
                  <a:pt x="3808860" y="223315"/>
                </a:lnTo>
                <a:lnTo>
                  <a:pt x="3938404" y="223315"/>
                </a:lnTo>
                <a:lnTo>
                  <a:pt x="3819122" y="188274"/>
                </a:lnTo>
                <a:lnTo>
                  <a:pt x="3668306" y="145481"/>
                </a:lnTo>
                <a:lnTo>
                  <a:pt x="3653014" y="141453"/>
                </a:lnTo>
                <a:lnTo>
                  <a:pt x="3509965" y="141453"/>
                </a:lnTo>
                <a:lnTo>
                  <a:pt x="3509509" y="141377"/>
                </a:lnTo>
                <a:close/>
              </a:path>
              <a:path w="5462270" h="574039">
                <a:moveTo>
                  <a:pt x="1803831" y="180597"/>
                </a:moveTo>
                <a:lnTo>
                  <a:pt x="1803632" y="180597"/>
                </a:lnTo>
                <a:lnTo>
                  <a:pt x="1803252" y="180749"/>
                </a:lnTo>
                <a:lnTo>
                  <a:pt x="1803831" y="180597"/>
                </a:lnTo>
                <a:close/>
              </a:path>
              <a:path w="5462270" h="574039">
                <a:moveTo>
                  <a:pt x="3658500" y="180597"/>
                </a:moveTo>
                <a:lnTo>
                  <a:pt x="3658767" y="180673"/>
                </a:lnTo>
                <a:lnTo>
                  <a:pt x="3658500" y="180597"/>
                </a:lnTo>
                <a:close/>
              </a:path>
              <a:path w="5462270" h="574039">
                <a:moveTo>
                  <a:pt x="1953355" y="141377"/>
                </a:moveTo>
                <a:lnTo>
                  <a:pt x="1952700" y="141529"/>
                </a:lnTo>
                <a:lnTo>
                  <a:pt x="1953355" y="141377"/>
                </a:lnTo>
                <a:close/>
              </a:path>
              <a:path w="5462270" h="574039">
                <a:moveTo>
                  <a:pt x="3518843" y="106108"/>
                </a:moveTo>
                <a:lnTo>
                  <a:pt x="3359985" y="106108"/>
                </a:lnTo>
                <a:lnTo>
                  <a:pt x="3509965" y="141453"/>
                </a:lnTo>
                <a:lnTo>
                  <a:pt x="3653014" y="141453"/>
                </a:lnTo>
                <a:lnTo>
                  <a:pt x="3518843" y="106108"/>
                </a:lnTo>
                <a:close/>
              </a:path>
              <a:path w="5462270" h="574039">
                <a:moveTo>
                  <a:pt x="2102789" y="106716"/>
                </a:moveTo>
                <a:lnTo>
                  <a:pt x="2102162" y="106837"/>
                </a:lnTo>
                <a:lnTo>
                  <a:pt x="2102789" y="106716"/>
                </a:lnTo>
                <a:close/>
              </a:path>
              <a:path w="5462270" h="574039">
                <a:moveTo>
                  <a:pt x="3396405" y="77225"/>
                </a:moveTo>
                <a:lnTo>
                  <a:pt x="3208561" y="77225"/>
                </a:lnTo>
                <a:lnTo>
                  <a:pt x="3209397" y="77377"/>
                </a:lnTo>
                <a:lnTo>
                  <a:pt x="3360745" y="106336"/>
                </a:lnTo>
                <a:lnTo>
                  <a:pt x="3359985" y="106108"/>
                </a:lnTo>
                <a:lnTo>
                  <a:pt x="3518843" y="106108"/>
                </a:lnTo>
                <a:lnTo>
                  <a:pt x="3396405" y="77225"/>
                </a:lnTo>
                <a:close/>
              </a:path>
              <a:path w="5462270" h="574039">
                <a:moveTo>
                  <a:pt x="2253647" y="77833"/>
                </a:moveTo>
                <a:lnTo>
                  <a:pt x="2252811" y="77909"/>
                </a:lnTo>
                <a:lnTo>
                  <a:pt x="2253250" y="77909"/>
                </a:lnTo>
                <a:lnTo>
                  <a:pt x="2253647" y="77833"/>
                </a:lnTo>
                <a:close/>
              </a:path>
              <a:path w="5462270" h="574039">
                <a:moveTo>
                  <a:pt x="3209231" y="77353"/>
                </a:moveTo>
                <a:lnTo>
                  <a:pt x="3209397" y="77377"/>
                </a:lnTo>
                <a:lnTo>
                  <a:pt x="3209231" y="77353"/>
                </a:lnTo>
                <a:close/>
              </a:path>
              <a:path w="5462270" h="574039">
                <a:moveTo>
                  <a:pt x="3287149" y="55106"/>
                </a:moveTo>
                <a:lnTo>
                  <a:pt x="3054325" y="55106"/>
                </a:lnTo>
                <a:lnTo>
                  <a:pt x="3209231" y="77353"/>
                </a:lnTo>
                <a:lnTo>
                  <a:pt x="3208561" y="77225"/>
                </a:lnTo>
                <a:lnTo>
                  <a:pt x="3396405" y="77225"/>
                </a:lnTo>
                <a:lnTo>
                  <a:pt x="3368043" y="70536"/>
                </a:lnTo>
                <a:lnTo>
                  <a:pt x="3287149" y="55106"/>
                </a:lnTo>
                <a:close/>
              </a:path>
              <a:path w="5462270" h="574039">
                <a:moveTo>
                  <a:pt x="2407884" y="55714"/>
                </a:moveTo>
                <a:lnTo>
                  <a:pt x="2406896" y="55790"/>
                </a:lnTo>
                <a:lnTo>
                  <a:pt x="2407353" y="55790"/>
                </a:lnTo>
                <a:lnTo>
                  <a:pt x="2407884" y="55714"/>
                </a:lnTo>
                <a:close/>
              </a:path>
              <a:path w="5462270" h="574039">
                <a:moveTo>
                  <a:pt x="3212379" y="40968"/>
                </a:moveTo>
                <a:lnTo>
                  <a:pt x="2895679" y="40968"/>
                </a:lnTo>
                <a:lnTo>
                  <a:pt x="2896743" y="41044"/>
                </a:lnTo>
                <a:lnTo>
                  <a:pt x="2896528" y="41044"/>
                </a:lnTo>
                <a:lnTo>
                  <a:pt x="3055313" y="55258"/>
                </a:lnTo>
                <a:lnTo>
                  <a:pt x="3054325" y="55106"/>
                </a:lnTo>
                <a:lnTo>
                  <a:pt x="3287149" y="55106"/>
                </a:lnTo>
                <a:lnTo>
                  <a:pt x="3215022" y="41349"/>
                </a:lnTo>
                <a:lnTo>
                  <a:pt x="3212907" y="41044"/>
                </a:lnTo>
                <a:lnTo>
                  <a:pt x="2896433" y="41036"/>
                </a:lnTo>
                <a:lnTo>
                  <a:pt x="3212848" y="41036"/>
                </a:lnTo>
                <a:lnTo>
                  <a:pt x="3212379" y="40968"/>
                </a:lnTo>
                <a:close/>
              </a:path>
              <a:path w="5462270" h="574039">
                <a:moveTo>
                  <a:pt x="2567062" y="41577"/>
                </a:moveTo>
                <a:lnTo>
                  <a:pt x="2565997" y="41653"/>
                </a:lnTo>
                <a:lnTo>
                  <a:pt x="2566317" y="41643"/>
                </a:lnTo>
                <a:lnTo>
                  <a:pt x="2567062" y="41577"/>
                </a:lnTo>
                <a:close/>
              </a:path>
              <a:path w="5462270" h="574039">
                <a:moveTo>
                  <a:pt x="2568438" y="41577"/>
                </a:moveTo>
                <a:lnTo>
                  <a:pt x="2567062" y="41577"/>
                </a:lnTo>
                <a:lnTo>
                  <a:pt x="2566317" y="41643"/>
                </a:lnTo>
                <a:lnTo>
                  <a:pt x="2568438" y="41577"/>
                </a:lnTo>
                <a:close/>
              </a:path>
              <a:path w="5462270" h="574039">
                <a:moveTo>
                  <a:pt x="2895679" y="40968"/>
                </a:moveTo>
                <a:lnTo>
                  <a:pt x="2896433" y="41036"/>
                </a:lnTo>
                <a:lnTo>
                  <a:pt x="2896743" y="41044"/>
                </a:lnTo>
                <a:lnTo>
                  <a:pt x="2895679" y="40968"/>
                </a:lnTo>
                <a:close/>
              </a:path>
              <a:path w="5462270" h="574039">
                <a:moveTo>
                  <a:pt x="3181182" y="36484"/>
                </a:moveTo>
                <a:lnTo>
                  <a:pt x="2731940" y="36484"/>
                </a:lnTo>
                <a:lnTo>
                  <a:pt x="2731441" y="36499"/>
                </a:lnTo>
                <a:lnTo>
                  <a:pt x="2896433" y="41036"/>
                </a:lnTo>
                <a:lnTo>
                  <a:pt x="2895679" y="40968"/>
                </a:lnTo>
                <a:lnTo>
                  <a:pt x="3212379" y="40968"/>
                </a:lnTo>
                <a:lnTo>
                  <a:pt x="3181182" y="36484"/>
                </a:lnTo>
                <a:close/>
              </a:path>
              <a:path w="5462270" h="574039">
                <a:moveTo>
                  <a:pt x="2731940" y="36484"/>
                </a:moveTo>
                <a:lnTo>
                  <a:pt x="2730876" y="36484"/>
                </a:lnTo>
                <a:lnTo>
                  <a:pt x="2731441" y="36499"/>
                </a:lnTo>
                <a:lnTo>
                  <a:pt x="2731940" y="36484"/>
                </a:lnTo>
                <a:close/>
              </a:path>
            </a:pathLst>
          </a:custGeom>
          <a:solidFill>
            <a:srgbClr val="C7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32093" y="3879696"/>
            <a:ext cx="5473700" cy="1346200"/>
          </a:xfrm>
          <a:custGeom>
            <a:avLst/>
            <a:gdLst/>
            <a:ahLst/>
            <a:cxnLst/>
            <a:rect l="l" t="t" r="r" b="b"/>
            <a:pathLst>
              <a:path w="5473700" h="1346200">
                <a:moveTo>
                  <a:pt x="1523513" y="1193800"/>
                </a:moveTo>
                <a:lnTo>
                  <a:pt x="1454567" y="1231900"/>
                </a:lnTo>
                <a:lnTo>
                  <a:pt x="1455935" y="1231900"/>
                </a:lnTo>
                <a:lnTo>
                  <a:pt x="1381819" y="1257300"/>
                </a:lnTo>
                <a:lnTo>
                  <a:pt x="1383112" y="1257300"/>
                </a:lnTo>
                <a:lnTo>
                  <a:pt x="1303295" y="1270000"/>
                </a:lnTo>
                <a:lnTo>
                  <a:pt x="1304587" y="1270000"/>
                </a:lnTo>
                <a:lnTo>
                  <a:pt x="1219069" y="1295400"/>
                </a:lnTo>
                <a:lnTo>
                  <a:pt x="1107401" y="1295400"/>
                </a:lnTo>
                <a:lnTo>
                  <a:pt x="1087333" y="1308100"/>
                </a:lnTo>
                <a:lnTo>
                  <a:pt x="610484" y="1308100"/>
                </a:lnTo>
                <a:lnTo>
                  <a:pt x="553396" y="1320800"/>
                </a:lnTo>
                <a:lnTo>
                  <a:pt x="0" y="1320800"/>
                </a:lnTo>
                <a:lnTo>
                  <a:pt x="0" y="1346200"/>
                </a:lnTo>
                <a:lnTo>
                  <a:pt x="1051378" y="1346200"/>
                </a:lnTo>
                <a:lnTo>
                  <a:pt x="1090450" y="1333500"/>
                </a:lnTo>
                <a:lnTo>
                  <a:pt x="1132715" y="1333500"/>
                </a:lnTo>
                <a:lnTo>
                  <a:pt x="1311733" y="1308100"/>
                </a:lnTo>
                <a:lnTo>
                  <a:pt x="1392842" y="1295400"/>
                </a:lnTo>
                <a:lnTo>
                  <a:pt x="1468250" y="1257300"/>
                </a:lnTo>
                <a:lnTo>
                  <a:pt x="1538564" y="1231900"/>
                </a:lnTo>
                <a:lnTo>
                  <a:pt x="1582299" y="1206500"/>
                </a:lnTo>
                <a:lnTo>
                  <a:pt x="1522297" y="1206500"/>
                </a:lnTo>
                <a:lnTo>
                  <a:pt x="1523513" y="1193800"/>
                </a:lnTo>
                <a:close/>
              </a:path>
              <a:path w="5473700" h="1346200">
                <a:moveTo>
                  <a:pt x="2940199" y="88900"/>
                </a:moveTo>
                <a:lnTo>
                  <a:pt x="2890738" y="88900"/>
                </a:lnTo>
                <a:lnTo>
                  <a:pt x="2931179" y="127000"/>
                </a:lnTo>
                <a:lnTo>
                  <a:pt x="2930038" y="127000"/>
                </a:lnTo>
                <a:lnTo>
                  <a:pt x="2969947" y="165100"/>
                </a:lnTo>
                <a:lnTo>
                  <a:pt x="2969035" y="165100"/>
                </a:lnTo>
                <a:lnTo>
                  <a:pt x="3008943" y="203200"/>
                </a:lnTo>
                <a:lnTo>
                  <a:pt x="3008487" y="203200"/>
                </a:lnTo>
                <a:lnTo>
                  <a:pt x="3048927" y="254000"/>
                </a:lnTo>
                <a:lnTo>
                  <a:pt x="3048395" y="254000"/>
                </a:lnTo>
                <a:lnTo>
                  <a:pt x="3088836" y="304800"/>
                </a:lnTo>
                <a:lnTo>
                  <a:pt x="3088608" y="304800"/>
                </a:lnTo>
                <a:lnTo>
                  <a:pt x="3129656" y="355600"/>
                </a:lnTo>
                <a:lnTo>
                  <a:pt x="3129352" y="355600"/>
                </a:lnTo>
                <a:lnTo>
                  <a:pt x="3213122" y="469900"/>
                </a:lnTo>
                <a:lnTo>
                  <a:pt x="3300845" y="596900"/>
                </a:lnTo>
                <a:lnTo>
                  <a:pt x="3393356" y="723900"/>
                </a:lnTo>
                <a:lnTo>
                  <a:pt x="3470664" y="825500"/>
                </a:lnTo>
                <a:lnTo>
                  <a:pt x="3553446" y="927100"/>
                </a:lnTo>
                <a:lnTo>
                  <a:pt x="3645577" y="1028700"/>
                </a:lnTo>
                <a:lnTo>
                  <a:pt x="3695976" y="1079500"/>
                </a:lnTo>
                <a:lnTo>
                  <a:pt x="3749339" y="1117600"/>
                </a:lnTo>
                <a:lnTo>
                  <a:pt x="3806807" y="1155700"/>
                </a:lnTo>
                <a:lnTo>
                  <a:pt x="3868380" y="1193800"/>
                </a:lnTo>
                <a:lnTo>
                  <a:pt x="3933906" y="1231900"/>
                </a:lnTo>
                <a:lnTo>
                  <a:pt x="4004221" y="1257300"/>
                </a:lnTo>
                <a:lnTo>
                  <a:pt x="4079705" y="1295400"/>
                </a:lnTo>
                <a:lnTo>
                  <a:pt x="4160814" y="1308100"/>
                </a:lnTo>
                <a:lnTo>
                  <a:pt x="4339832" y="1333500"/>
                </a:lnTo>
                <a:lnTo>
                  <a:pt x="4382021" y="1333500"/>
                </a:lnTo>
                <a:lnTo>
                  <a:pt x="4421093" y="1346200"/>
                </a:lnTo>
                <a:lnTo>
                  <a:pt x="5473155" y="1346200"/>
                </a:lnTo>
                <a:lnTo>
                  <a:pt x="5473155" y="1320800"/>
                </a:lnTo>
                <a:lnTo>
                  <a:pt x="4919150" y="1320800"/>
                </a:lnTo>
                <a:lnTo>
                  <a:pt x="4862062" y="1308100"/>
                </a:lnTo>
                <a:lnTo>
                  <a:pt x="4385214" y="1308100"/>
                </a:lnTo>
                <a:lnTo>
                  <a:pt x="4365145" y="1295400"/>
                </a:lnTo>
                <a:lnTo>
                  <a:pt x="4253478" y="1295400"/>
                </a:lnTo>
                <a:lnTo>
                  <a:pt x="4167960" y="1270000"/>
                </a:lnTo>
                <a:lnTo>
                  <a:pt x="4169252" y="1270000"/>
                </a:lnTo>
                <a:lnTo>
                  <a:pt x="4089435" y="1257300"/>
                </a:lnTo>
                <a:lnTo>
                  <a:pt x="4090727" y="1257300"/>
                </a:lnTo>
                <a:lnTo>
                  <a:pt x="4016612" y="1231900"/>
                </a:lnTo>
                <a:lnTo>
                  <a:pt x="4017980" y="1231900"/>
                </a:lnTo>
                <a:lnTo>
                  <a:pt x="3971965" y="1206500"/>
                </a:lnTo>
                <a:lnTo>
                  <a:pt x="3950250" y="1206500"/>
                </a:lnTo>
                <a:lnTo>
                  <a:pt x="3885788" y="1168400"/>
                </a:lnTo>
                <a:lnTo>
                  <a:pt x="3886852" y="1168400"/>
                </a:lnTo>
                <a:lnTo>
                  <a:pt x="3826420" y="1130300"/>
                </a:lnTo>
                <a:lnTo>
                  <a:pt x="3827560" y="1130300"/>
                </a:lnTo>
                <a:lnTo>
                  <a:pt x="3771080" y="1092200"/>
                </a:lnTo>
                <a:lnTo>
                  <a:pt x="3772068" y="1092200"/>
                </a:lnTo>
                <a:lnTo>
                  <a:pt x="3719617" y="1054100"/>
                </a:lnTo>
                <a:lnTo>
                  <a:pt x="3720453" y="1054100"/>
                </a:lnTo>
                <a:lnTo>
                  <a:pt x="3670891" y="1003300"/>
                </a:lnTo>
                <a:lnTo>
                  <a:pt x="3671727" y="1003300"/>
                </a:lnTo>
                <a:lnTo>
                  <a:pt x="3580508" y="901700"/>
                </a:lnTo>
                <a:lnTo>
                  <a:pt x="3581420" y="901700"/>
                </a:lnTo>
                <a:lnTo>
                  <a:pt x="3499323" y="800100"/>
                </a:lnTo>
                <a:lnTo>
                  <a:pt x="3499703" y="800100"/>
                </a:lnTo>
                <a:lnTo>
                  <a:pt x="3422774" y="698500"/>
                </a:lnTo>
                <a:lnTo>
                  <a:pt x="3423002" y="698500"/>
                </a:lnTo>
                <a:lnTo>
                  <a:pt x="3330643" y="571500"/>
                </a:lnTo>
                <a:lnTo>
                  <a:pt x="3242844" y="444500"/>
                </a:lnTo>
                <a:lnTo>
                  <a:pt x="3158847" y="330200"/>
                </a:lnTo>
                <a:lnTo>
                  <a:pt x="3117494" y="279400"/>
                </a:lnTo>
                <a:lnTo>
                  <a:pt x="3035625" y="177800"/>
                </a:lnTo>
                <a:lnTo>
                  <a:pt x="2954135" y="101600"/>
                </a:lnTo>
                <a:lnTo>
                  <a:pt x="2940199" y="88900"/>
                </a:lnTo>
                <a:close/>
              </a:path>
              <a:path w="5473700" h="1346200">
                <a:moveTo>
                  <a:pt x="2736577" y="0"/>
                </a:moveTo>
                <a:lnTo>
                  <a:pt x="2603093" y="38100"/>
                </a:lnTo>
                <a:lnTo>
                  <a:pt x="2560220" y="63500"/>
                </a:lnTo>
                <a:lnTo>
                  <a:pt x="2477515" y="139700"/>
                </a:lnTo>
                <a:lnTo>
                  <a:pt x="2436846" y="177800"/>
                </a:lnTo>
                <a:lnTo>
                  <a:pt x="2314232" y="330200"/>
                </a:lnTo>
                <a:lnTo>
                  <a:pt x="2229626" y="444500"/>
                </a:lnTo>
                <a:lnTo>
                  <a:pt x="2142284" y="571500"/>
                </a:lnTo>
                <a:lnTo>
                  <a:pt x="2142436" y="571500"/>
                </a:lnTo>
                <a:lnTo>
                  <a:pt x="2050076" y="698500"/>
                </a:lnTo>
                <a:lnTo>
                  <a:pt x="2050305" y="698500"/>
                </a:lnTo>
                <a:lnTo>
                  <a:pt x="1973376" y="800100"/>
                </a:lnTo>
                <a:lnTo>
                  <a:pt x="1973832" y="800100"/>
                </a:lnTo>
                <a:lnTo>
                  <a:pt x="1891127" y="901700"/>
                </a:lnTo>
                <a:lnTo>
                  <a:pt x="1892039" y="901700"/>
                </a:lnTo>
                <a:lnTo>
                  <a:pt x="1800820" y="1003300"/>
                </a:lnTo>
                <a:lnTo>
                  <a:pt x="1801656" y="1003300"/>
                </a:lnTo>
                <a:lnTo>
                  <a:pt x="1752018" y="1054100"/>
                </a:lnTo>
                <a:lnTo>
                  <a:pt x="1752854" y="1054100"/>
                </a:lnTo>
                <a:lnTo>
                  <a:pt x="1700403" y="1092200"/>
                </a:lnTo>
                <a:lnTo>
                  <a:pt x="1701391" y="1092200"/>
                </a:lnTo>
                <a:lnTo>
                  <a:pt x="1644987" y="1130300"/>
                </a:lnTo>
                <a:lnTo>
                  <a:pt x="1646051" y="1130300"/>
                </a:lnTo>
                <a:lnTo>
                  <a:pt x="1585618" y="1168400"/>
                </a:lnTo>
                <a:lnTo>
                  <a:pt x="1586683" y="1168400"/>
                </a:lnTo>
                <a:lnTo>
                  <a:pt x="1522297" y="1206500"/>
                </a:lnTo>
                <a:lnTo>
                  <a:pt x="1582299" y="1206500"/>
                </a:lnTo>
                <a:lnTo>
                  <a:pt x="1665663" y="1155700"/>
                </a:lnTo>
                <a:lnTo>
                  <a:pt x="1723207" y="1117600"/>
                </a:lnTo>
                <a:lnTo>
                  <a:pt x="1776495" y="1079500"/>
                </a:lnTo>
                <a:lnTo>
                  <a:pt x="1826969" y="1028700"/>
                </a:lnTo>
                <a:lnTo>
                  <a:pt x="1919025" y="927100"/>
                </a:lnTo>
                <a:lnTo>
                  <a:pt x="2002414" y="825500"/>
                </a:lnTo>
                <a:lnTo>
                  <a:pt x="2079723" y="723900"/>
                </a:lnTo>
                <a:lnTo>
                  <a:pt x="2172234" y="596900"/>
                </a:lnTo>
                <a:lnTo>
                  <a:pt x="2259501" y="469900"/>
                </a:lnTo>
                <a:lnTo>
                  <a:pt x="2259349" y="469900"/>
                </a:lnTo>
                <a:lnTo>
                  <a:pt x="2343726" y="355600"/>
                </a:lnTo>
                <a:lnTo>
                  <a:pt x="2343498" y="355600"/>
                </a:lnTo>
                <a:lnTo>
                  <a:pt x="2384015" y="304800"/>
                </a:lnTo>
                <a:lnTo>
                  <a:pt x="2383635" y="304800"/>
                </a:lnTo>
                <a:lnTo>
                  <a:pt x="2424151" y="254000"/>
                </a:lnTo>
                <a:lnTo>
                  <a:pt x="2423543" y="254000"/>
                </a:lnTo>
                <a:lnTo>
                  <a:pt x="2464060" y="203200"/>
                </a:lnTo>
                <a:lnTo>
                  <a:pt x="2463604" y="203200"/>
                </a:lnTo>
                <a:lnTo>
                  <a:pt x="2503512" y="165100"/>
                </a:lnTo>
                <a:lnTo>
                  <a:pt x="2502448" y="165100"/>
                </a:lnTo>
                <a:lnTo>
                  <a:pt x="2542965" y="127000"/>
                </a:lnTo>
                <a:lnTo>
                  <a:pt x="2541976" y="127000"/>
                </a:lnTo>
                <a:lnTo>
                  <a:pt x="2581885" y="88900"/>
                </a:lnTo>
                <a:lnTo>
                  <a:pt x="2600661" y="88900"/>
                </a:lnTo>
                <a:lnTo>
                  <a:pt x="2621185" y="76200"/>
                </a:lnTo>
                <a:lnTo>
                  <a:pt x="2619285" y="76200"/>
                </a:lnTo>
                <a:lnTo>
                  <a:pt x="2660333" y="50800"/>
                </a:lnTo>
                <a:lnTo>
                  <a:pt x="2657521" y="50800"/>
                </a:lnTo>
                <a:lnTo>
                  <a:pt x="2699178" y="38100"/>
                </a:lnTo>
                <a:lnTo>
                  <a:pt x="2870062" y="38100"/>
                </a:lnTo>
                <a:lnTo>
                  <a:pt x="2736577" y="0"/>
                </a:lnTo>
                <a:close/>
              </a:path>
              <a:path w="5473700" h="1346200">
                <a:moveTo>
                  <a:pt x="3948957" y="1193800"/>
                </a:moveTo>
                <a:lnTo>
                  <a:pt x="3950250" y="1206500"/>
                </a:lnTo>
                <a:lnTo>
                  <a:pt x="3971965" y="1206500"/>
                </a:lnTo>
                <a:lnTo>
                  <a:pt x="3948957" y="1193800"/>
                </a:lnTo>
                <a:close/>
              </a:path>
              <a:path w="5473700" h="1346200">
                <a:moveTo>
                  <a:pt x="2600661" y="88900"/>
                </a:moveTo>
                <a:lnTo>
                  <a:pt x="2581885" y="88900"/>
                </a:lnTo>
                <a:lnTo>
                  <a:pt x="2580136" y="101600"/>
                </a:lnTo>
                <a:lnTo>
                  <a:pt x="2600661" y="88900"/>
                </a:lnTo>
                <a:close/>
              </a:path>
              <a:path w="5473700" h="1346200">
                <a:moveTo>
                  <a:pt x="2870062" y="38100"/>
                </a:moveTo>
                <a:lnTo>
                  <a:pt x="2773901" y="38100"/>
                </a:lnTo>
                <a:lnTo>
                  <a:pt x="2815558" y="50800"/>
                </a:lnTo>
                <a:lnTo>
                  <a:pt x="2812746" y="50800"/>
                </a:lnTo>
                <a:lnTo>
                  <a:pt x="2853794" y="76200"/>
                </a:lnTo>
                <a:lnTo>
                  <a:pt x="2851818" y="76200"/>
                </a:lnTo>
                <a:lnTo>
                  <a:pt x="2892258" y="101600"/>
                </a:lnTo>
                <a:lnTo>
                  <a:pt x="2890738" y="88900"/>
                </a:lnTo>
                <a:lnTo>
                  <a:pt x="2940199" y="88900"/>
                </a:lnTo>
                <a:lnTo>
                  <a:pt x="2912327" y="63500"/>
                </a:lnTo>
                <a:lnTo>
                  <a:pt x="2870062" y="3810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32017" y="2259227"/>
            <a:ext cx="5473700" cy="2971800"/>
          </a:xfrm>
          <a:custGeom>
            <a:avLst/>
            <a:gdLst/>
            <a:ahLst/>
            <a:cxnLst/>
            <a:rect l="l" t="t" r="r" b="b"/>
            <a:pathLst>
              <a:path w="5473700" h="2971800">
                <a:moveTo>
                  <a:pt x="2769416" y="12700"/>
                </a:moveTo>
                <a:lnTo>
                  <a:pt x="2704043" y="12700"/>
                </a:lnTo>
                <a:lnTo>
                  <a:pt x="2691348" y="25400"/>
                </a:lnTo>
                <a:lnTo>
                  <a:pt x="2680098" y="50800"/>
                </a:lnTo>
                <a:lnTo>
                  <a:pt x="2670291" y="63500"/>
                </a:lnTo>
                <a:lnTo>
                  <a:pt x="2660257" y="88900"/>
                </a:lnTo>
                <a:lnTo>
                  <a:pt x="2650831" y="127000"/>
                </a:lnTo>
                <a:lnTo>
                  <a:pt x="2641481" y="152400"/>
                </a:lnTo>
                <a:lnTo>
                  <a:pt x="2632207" y="190500"/>
                </a:lnTo>
                <a:lnTo>
                  <a:pt x="2623542" y="228600"/>
                </a:lnTo>
                <a:lnTo>
                  <a:pt x="2605830" y="317500"/>
                </a:lnTo>
                <a:lnTo>
                  <a:pt x="2588042" y="406400"/>
                </a:lnTo>
                <a:lnTo>
                  <a:pt x="2570938" y="520700"/>
                </a:lnTo>
                <a:lnTo>
                  <a:pt x="2552695" y="635000"/>
                </a:lnTo>
                <a:lnTo>
                  <a:pt x="2534983" y="762000"/>
                </a:lnTo>
                <a:lnTo>
                  <a:pt x="2516131" y="889000"/>
                </a:lnTo>
                <a:lnTo>
                  <a:pt x="2496215" y="1028700"/>
                </a:lnTo>
                <a:lnTo>
                  <a:pt x="2476222" y="1168400"/>
                </a:lnTo>
                <a:lnTo>
                  <a:pt x="2454634" y="1320800"/>
                </a:lnTo>
                <a:lnTo>
                  <a:pt x="2407884" y="1625600"/>
                </a:lnTo>
                <a:lnTo>
                  <a:pt x="2388500" y="1739900"/>
                </a:lnTo>
                <a:lnTo>
                  <a:pt x="2370256" y="1854200"/>
                </a:lnTo>
                <a:lnTo>
                  <a:pt x="2353152" y="1955800"/>
                </a:lnTo>
                <a:lnTo>
                  <a:pt x="2336049" y="2070100"/>
                </a:lnTo>
                <a:lnTo>
                  <a:pt x="2319021" y="2159000"/>
                </a:lnTo>
                <a:lnTo>
                  <a:pt x="2301386" y="2260600"/>
                </a:lnTo>
                <a:lnTo>
                  <a:pt x="2283750" y="2349500"/>
                </a:lnTo>
                <a:lnTo>
                  <a:pt x="2264974" y="2425700"/>
                </a:lnTo>
                <a:lnTo>
                  <a:pt x="2265126" y="2425700"/>
                </a:lnTo>
                <a:lnTo>
                  <a:pt x="2245210" y="2501900"/>
                </a:lnTo>
                <a:lnTo>
                  <a:pt x="2245362" y="2501900"/>
                </a:lnTo>
                <a:lnTo>
                  <a:pt x="2223697" y="2578100"/>
                </a:lnTo>
                <a:lnTo>
                  <a:pt x="2224001" y="2578100"/>
                </a:lnTo>
                <a:lnTo>
                  <a:pt x="2200588" y="2641600"/>
                </a:lnTo>
                <a:lnTo>
                  <a:pt x="2200968" y="2641600"/>
                </a:lnTo>
                <a:lnTo>
                  <a:pt x="2175883" y="2705100"/>
                </a:lnTo>
                <a:lnTo>
                  <a:pt x="2176415" y="2705100"/>
                </a:lnTo>
                <a:lnTo>
                  <a:pt x="2148517" y="2755900"/>
                </a:lnTo>
                <a:lnTo>
                  <a:pt x="2149353" y="2755900"/>
                </a:lnTo>
                <a:lnTo>
                  <a:pt x="2118567" y="2806700"/>
                </a:lnTo>
                <a:lnTo>
                  <a:pt x="2119631" y="2806700"/>
                </a:lnTo>
                <a:lnTo>
                  <a:pt x="2086032" y="2844800"/>
                </a:lnTo>
                <a:lnTo>
                  <a:pt x="2087552" y="2844800"/>
                </a:lnTo>
                <a:lnTo>
                  <a:pt x="2050533" y="2882900"/>
                </a:lnTo>
                <a:lnTo>
                  <a:pt x="2052585" y="2882900"/>
                </a:lnTo>
                <a:lnTo>
                  <a:pt x="2033733" y="2895600"/>
                </a:lnTo>
                <a:lnTo>
                  <a:pt x="2035861" y="2895600"/>
                </a:lnTo>
                <a:lnTo>
                  <a:pt x="2012525" y="2908300"/>
                </a:lnTo>
                <a:lnTo>
                  <a:pt x="1987287" y="2908300"/>
                </a:lnTo>
                <a:lnTo>
                  <a:pt x="1951332" y="2921000"/>
                </a:lnTo>
                <a:lnTo>
                  <a:pt x="1952776" y="2921000"/>
                </a:lnTo>
                <a:lnTo>
                  <a:pt x="1909979" y="2933700"/>
                </a:lnTo>
                <a:lnTo>
                  <a:pt x="1801352" y="2933700"/>
                </a:lnTo>
                <a:lnTo>
                  <a:pt x="1730657" y="2946400"/>
                </a:lnTo>
                <a:lnTo>
                  <a:pt x="0" y="2946400"/>
                </a:lnTo>
                <a:lnTo>
                  <a:pt x="76" y="2971800"/>
                </a:lnTo>
                <a:lnTo>
                  <a:pt x="1916060" y="2971800"/>
                </a:lnTo>
                <a:lnTo>
                  <a:pt x="1960149" y="2959100"/>
                </a:lnTo>
                <a:lnTo>
                  <a:pt x="1997777" y="2946400"/>
                </a:lnTo>
                <a:lnTo>
                  <a:pt x="2054181" y="2921000"/>
                </a:lnTo>
                <a:lnTo>
                  <a:pt x="2114006" y="2870200"/>
                </a:lnTo>
                <a:lnTo>
                  <a:pt x="2148897" y="2819400"/>
                </a:lnTo>
                <a:lnTo>
                  <a:pt x="2180672" y="2768600"/>
                </a:lnTo>
                <a:lnTo>
                  <a:pt x="2209330" y="2717800"/>
                </a:lnTo>
                <a:lnTo>
                  <a:pt x="2234871" y="2654300"/>
                </a:lnTo>
                <a:lnTo>
                  <a:pt x="2258512" y="2590800"/>
                </a:lnTo>
                <a:lnTo>
                  <a:pt x="2280405" y="2514600"/>
                </a:lnTo>
                <a:lnTo>
                  <a:pt x="2300549" y="2438400"/>
                </a:lnTo>
                <a:lnTo>
                  <a:pt x="2319477" y="2349500"/>
                </a:lnTo>
                <a:lnTo>
                  <a:pt x="2354901" y="2171700"/>
                </a:lnTo>
                <a:lnTo>
                  <a:pt x="2372080" y="2070100"/>
                </a:lnTo>
                <a:lnTo>
                  <a:pt x="2389184" y="1968500"/>
                </a:lnTo>
                <a:lnTo>
                  <a:pt x="2406288" y="1854200"/>
                </a:lnTo>
                <a:lnTo>
                  <a:pt x="2424532" y="1739900"/>
                </a:lnTo>
                <a:lnTo>
                  <a:pt x="2443916" y="1625600"/>
                </a:lnTo>
                <a:lnTo>
                  <a:pt x="2490666" y="1320800"/>
                </a:lnTo>
                <a:lnTo>
                  <a:pt x="2512406" y="1181100"/>
                </a:lnTo>
                <a:lnTo>
                  <a:pt x="2532322" y="1028700"/>
                </a:lnTo>
                <a:lnTo>
                  <a:pt x="2552315" y="901700"/>
                </a:lnTo>
                <a:lnTo>
                  <a:pt x="2588802" y="635000"/>
                </a:lnTo>
                <a:lnTo>
                  <a:pt x="2606970" y="520700"/>
                </a:lnTo>
                <a:lnTo>
                  <a:pt x="2624074" y="419100"/>
                </a:lnTo>
                <a:lnTo>
                  <a:pt x="2641709" y="317500"/>
                </a:lnTo>
                <a:lnTo>
                  <a:pt x="2641557" y="317500"/>
                </a:lnTo>
                <a:lnTo>
                  <a:pt x="2659269" y="228600"/>
                </a:lnTo>
                <a:lnTo>
                  <a:pt x="2667783" y="190500"/>
                </a:lnTo>
                <a:lnTo>
                  <a:pt x="2670596" y="190500"/>
                </a:lnTo>
                <a:lnTo>
                  <a:pt x="2676677" y="165100"/>
                </a:lnTo>
                <a:lnTo>
                  <a:pt x="2685723" y="127000"/>
                </a:lnTo>
                <a:lnTo>
                  <a:pt x="2685495" y="127000"/>
                </a:lnTo>
                <a:lnTo>
                  <a:pt x="2694617" y="101600"/>
                </a:lnTo>
                <a:lnTo>
                  <a:pt x="2694160" y="101600"/>
                </a:lnTo>
                <a:lnTo>
                  <a:pt x="2703891" y="88900"/>
                </a:lnTo>
                <a:lnTo>
                  <a:pt x="2703586" y="88900"/>
                </a:lnTo>
                <a:lnTo>
                  <a:pt x="2712708" y="63500"/>
                </a:lnTo>
                <a:lnTo>
                  <a:pt x="2711416" y="63500"/>
                </a:lnTo>
                <a:lnTo>
                  <a:pt x="2721070" y="50800"/>
                </a:lnTo>
                <a:lnTo>
                  <a:pt x="2719398" y="50800"/>
                </a:lnTo>
                <a:lnTo>
                  <a:pt x="2729660" y="38100"/>
                </a:lnTo>
                <a:lnTo>
                  <a:pt x="2786976" y="38100"/>
                </a:lnTo>
                <a:lnTo>
                  <a:pt x="2781503" y="25400"/>
                </a:lnTo>
                <a:lnTo>
                  <a:pt x="2769416" y="12700"/>
                </a:lnTo>
                <a:close/>
              </a:path>
              <a:path w="5473700" h="2971800">
                <a:moveTo>
                  <a:pt x="2840415" y="190500"/>
                </a:moveTo>
                <a:lnTo>
                  <a:pt x="2804992" y="190500"/>
                </a:lnTo>
                <a:lnTo>
                  <a:pt x="2814114" y="228600"/>
                </a:lnTo>
                <a:lnTo>
                  <a:pt x="2813962" y="228600"/>
                </a:lnTo>
                <a:lnTo>
                  <a:pt x="2831065" y="317500"/>
                </a:lnTo>
                <a:lnTo>
                  <a:pt x="2866261" y="520700"/>
                </a:lnTo>
                <a:lnTo>
                  <a:pt x="2883897" y="635000"/>
                </a:lnTo>
                <a:lnTo>
                  <a:pt x="2901532" y="762000"/>
                </a:lnTo>
                <a:lnTo>
                  <a:pt x="2920384" y="901700"/>
                </a:lnTo>
                <a:lnTo>
                  <a:pt x="2939768" y="1028700"/>
                </a:lnTo>
                <a:lnTo>
                  <a:pt x="2960293" y="1181100"/>
                </a:lnTo>
                <a:lnTo>
                  <a:pt x="2981957" y="1320800"/>
                </a:lnTo>
                <a:lnTo>
                  <a:pt x="3028783" y="1625600"/>
                </a:lnTo>
                <a:lnTo>
                  <a:pt x="3048167" y="1739900"/>
                </a:lnTo>
                <a:lnTo>
                  <a:pt x="3066335" y="1854200"/>
                </a:lnTo>
                <a:lnTo>
                  <a:pt x="3083515" y="1968500"/>
                </a:lnTo>
                <a:lnTo>
                  <a:pt x="3117722" y="2171700"/>
                </a:lnTo>
                <a:lnTo>
                  <a:pt x="3135434" y="2260600"/>
                </a:lnTo>
                <a:lnTo>
                  <a:pt x="3153221" y="2349500"/>
                </a:lnTo>
                <a:lnTo>
                  <a:pt x="3172149" y="2438400"/>
                </a:lnTo>
                <a:lnTo>
                  <a:pt x="3192218" y="2514600"/>
                </a:lnTo>
                <a:lnTo>
                  <a:pt x="3214110" y="2590800"/>
                </a:lnTo>
                <a:lnTo>
                  <a:pt x="3237827" y="2654300"/>
                </a:lnTo>
                <a:lnTo>
                  <a:pt x="3263901" y="2717800"/>
                </a:lnTo>
                <a:lnTo>
                  <a:pt x="3291951" y="2768600"/>
                </a:lnTo>
                <a:lnTo>
                  <a:pt x="3323725" y="2819400"/>
                </a:lnTo>
                <a:lnTo>
                  <a:pt x="3358693" y="2870200"/>
                </a:lnTo>
                <a:lnTo>
                  <a:pt x="3397537" y="2908300"/>
                </a:lnTo>
                <a:lnTo>
                  <a:pt x="3443907" y="2933700"/>
                </a:lnTo>
                <a:lnTo>
                  <a:pt x="3512473" y="2959100"/>
                </a:lnTo>
                <a:lnTo>
                  <a:pt x="3556639" y="2971800"/>
                </a:lnTo>
                <a:lnTo>
                  <a:pt x="5473155" y="2971800"/>
                </a:lnTo>
                <a:lnTo>
                  <a:pt x="5473231" y="2946400"/>
                </a:lnTo>
                <a:lnTo>
                  <a:pt x="3742042" y="2946400"/>
                </a:lnTo>
                <a:lnTo>
                  <a:pt x="3671347" y="2933700"/>
                </a:lnTo>
                <a:lnTo>
                  <a:pt x="3562644" y="2933700"/>
                </a:lnTo>
                <a:lnTo>
                  <a:pt x="3519923" y="2921000"/>
                </a:lnTo>
                <a:lnTo>
                  <a:pt x="3521291" y="2921000"/>
                </a:lnTo>
                <a:lnTo>
                  <a:pt x="3485412" y="2908300"/>
                </a:lnTo>
                <a:lnTo>
                  <a:pt x="3460174" y="2908300"/>
                </a:lnTo>
                <a:lnTo>
                  <a:pt x="3436761" y="2895600"/>
                </a:lnTo>
                <a:lnTo>
                  <a:pt x="3438890" y="2895600"/>
                </a:lnTo>
                <a:lnTo>
                  <a:pt x="3420114" y="2882900"/>
                </a:lnTo>
                <a:lnTo>
                  <a:pt x="3422166" y="2882900"/>
                </a:lnTo>
                <a:lnTo>
                  <a:pt x="3385070" y="2844800"/>
                </a:lnTo>
                <a:lnTo>
                  <a:pt x="3386667" y="2844800"/>
                </a:lnTo>
                <a:lnTo>
                  <a:pt x="3352992" y="2806700"/>
                </a:lnTo>
                <a:lnTo>
                  <a:pt x="3354056" y="2806700"/>
                </a:lnTo>
                <a:lnTo>
                  <a:pt x="3323269" y="2755900"/>
                </a:lnTo>
                <a:lnTo>
                  <a:pt x="3324258" y="2755900"/>
                </a:lnTo>
                <a:lnTo>
                  <a:pt x="3296892" y="2705100"/>
                </a:lnTo>
                <a:lnTo>
                  <a:pt x="3297272" y="2705100"/>
                </a:lnTo>
                <a:lnTo>
                  <a:pt x="3271654" y="2641600"/>
                </a:lnTo>
                <a:lnTo>
                  <a:pt x="3272035" y="2641600"/>
                </a:lnTo>
                <a:lnTo>
                  <a:pt x="3248698" y="2578100"/>
                </a:lnTo>
                <a:lnTo>
                  <a:pt x="3248926" y="2578100"/>
                </a:lnTo>
                <a:lnTo>
                  <a:pt x="3227261" y="2501900"/>
                </a:lnTo>
                <a:lnTo>
                  <a:pt x="3227489" y="2501900"/>
                </a:lnTo>
                <a:lnTo>
                  <a:pt x="3207497" y="2425700"/>
                </a:lnTo>
                <a:lnTo>
                  <a:pt x="3207649" y="2425700"/>
                </a:lnTo>
                <a:lnTo>
                  <a:pt x="3188873" y="2349500"/>
                </a:lnTo>
                <a:lnTo>
                  <a:pt x="3171237" y="2260600"/>
                </a:lnTo>
                <a:lnTo>
                  <a:pt x="3153602" y="2159000"/>
                </a:lnTo>
                <a:lnTo>
                  <a:pt x="3136574" y="2070100"/>
                </a:lnTo>
                <a:lnTo>
                  <a:pt x="3119470" y="1955800"/>
                </a:lnTo>
                <a:lnTo>
                  <a:pt x="3102443" y="1854200"/>
                </a:lnTo>
                <a:lnTo>
                  <a:pt x="3084123" y="1739900"/>
                </a:lnTo>
                <a:lnTo>
                  <a:pt x="3064739" y="1625600"/>
                </a:lnTo>
                <a:lnTo>
                  <a:pt x="3018065" y="1320800"/>
                </a:lnTo>
                <a:lnTo>
                  <a:pt x="2996400" y="1168400"/>
                </a:lnTo>
                <a:lnTo>
                  <a:pt x="2975876" y="1028700"/>
                </a:lnTo>
                <a:lnTo>
                  <a:pt x="2956492" y="889000"/>
                </a:lnTo>
                <a:lnTo>
                  <a:pt x="2937716" y="762000"/>
                </a:lnTo>
                <a:lnTo>
                  <a:pt x="2920004" y="635000"/>
                </a:lnTo>
                <a:lnTo>
                  <a:pt x="2884581" y="406400"/>
                </a:lnTo>
                <a:lnTo>
                  <a:pt x="2866869" y="317500"/>
                </a:lnTo>
                <a:lnTo>
                  <a:pt x="2849613" y="228600"/>
                </a:lnTo>
                <a:lnTo>
                  <a:pt x="2840415" y="190500"/>
                </a:lnTo>
                <a:close/>
              </a:path>
              <a:path w="5473700" h="2971800">
                <a:moveTo>
                  <a:pt x="2014425" y="2895600"/>
                </a:moveTo>
                <a:lnTo>
                  <a:pt x="1985387" y="2908300"/>
                </a:lnTo>
                <a:lnTo>
                  <a:pt x="2012525" y="2908300"/>
                </a:lnTo>
                <a:lnTo>
                  <a:pt x="2014425" y="2895600"/>
                </a:lnTo>
                <a:close/>
              </a:path>
              <a:path w="5473700" h="2971800">
                <a:moveTo>
                  <a:pt x="3458198" y="2895600"/>
                </a:moveTo>
                <a:lnTo>
                  <a:pt x="3460174" y="2908300"/>
                </a:lnTo>
                <a:lnTo>
                  <a:pt x="3487312" y="2908300"/>
                </a:lnTo>
                <a:lnTo>
                  <a:pt x="3458198" y="2895600"/>
                </a:lnTo>
                <a:close/>
              </a:path>
              <a:path w="5473700" h="2971800">
                <a:moveTo>
                  <a:pt x="2670596" y="190500"/>
                </a:moveTo>
                <a:lnTo>
                  <a:pt x="2667783" y="190500"/>
                </a:lnTo>
                <a:lnTo>
                  <a:pt x="2667555" y="203200"/>
                </a:lnTo>
                <a:lnTo>
                  <a:pt x="2670596" y="190500"/>
                </a:lnTo>
                <a:close/>
              </a:path>
              <a:path w="5473700" h="2971800">
                <a:moveTo>
                  <a:pt x="2786976" y="38100"/>
                </a:moveTo>
                <a:lnTo>
                  <a:pt x="2743267" y="38100"/>
                </a:lnTo>
                <a:lnTo>
                  <a:pt x="2752921" y="50800"/>
                </a:lnTo>
                <a:lnTo>
                  <a:pt x="2751553" y="50800"/>
                </a:lnTo>
                <a:lnTo>
                  <a:pt x="2761283" y="63500"/>
                </a:lnTo>
                <a:lnTo>
                  <a:pt x="2760142" y="63500"/>
                </a:lnTo>
                <a:lnTo>
                  <a:pt x="2769796" y="88900"/>
                </a:lnTo>
                <a:lnTo>
                  <a:pt x="2769188" y="88900"/>
                </a:lnTo>
                <a:lnTo>
                  <a:pt x="2778310" y="101600"/>
                </a:lnTo>
                <a:lnTo>
                  <a:pt x="2778082" y="101600"/>
                </a:lnTo>
                <a:lnTo>
                  <a:pt x="2787204" y="127000"/>
                </a:lnTo>
                <a:lnTo>
                  <a:pt x="2786976" y="127000"/>
                </a:lnTo>
                <a:lnTo>
                  <a:pt x="2796098" y="165100"/>
                </a:lnTo>
                <a:lnTo>
                  <a:pt x="2795946" y="165100"/>
                </a:lnTo>
                <a:lnTo>
                  <a:pt x="2805068" y="203200"/>
                </a:lnTo>
                <a:lnTo>
                  <a:pt x="2804992" y="190500"/>
                </a:lnTo>
                <a:lnTo>
                  <a:pt x="2840415" y="190500"/>
                </a:lnTo>
                <a:lnTo>
                  <a:pt x="2831141" y="152400"/>
                </a:lnTo>
                <a:lnTo>
                  <a:pt x="2821867" y="127000"/>
                </a:lnTo>
                <a:lnTo>
                  <a:pt x="2812441" y="88900"/>
                </a:lnTo>
                <a:lnTo>
                  <a:pt x="2802939" y="63500"/>
                </a:lnTo>
                <a:lnTo>
                  <a:pt x="2792449" y="50800"/>
                </a:lnTo>
                <a:lnTo>
                  <a:pt x="2786976" y="38100"/>
                </a:lnTo>
                <a:close/>
              </a:path>
              <a:path w="5473700" h="2971800">
                <a:moveTo>
                  <a:pt x="2736501" y="38100"/>
                </a:moveTo>
                <a:lnTo>
                  <a:pt x="2729660" y="38100"/>
                </a:lnTo>
                <a:lnTo>
                  <a:pt x="2726239" y="50800"/>
                </a:lnTo>
                <a:lnTo>
                  <a:pt x="2736501" y="38100"/>
                </a:lnTo>
                <a:close/>
              </a:path>
              <a:path w="5473700" h="2971800">
                <a:moveTo>
                  <a:pt x="2743267" y="38100"/>
                </a:moveTo>
                <a:lnTo>
                  <a:pt x="2736729" y="38100"/>
                </a:lnTo>
                <a:lnTo>
                  <a:pt x="2746992" y="50800"/>
                </a:lnTo>
                <a:lnTo>
                  <a:pt x="2743267" y="38100"/>
                </a:lnTo>
                <a:close/>
              </a:path>
              <a:path w="5473700" h="2971800">
                <a:moveTo>
                  <a:pt x="2736653" y="0"/>
                </a:moveTo>
                <a:lnTo>
                  <a:pt x="2719094" y="12700"/>
                </a:lnTo>
                <a:lnTo>
                  <a:pt x="2754137" y="12700"/>
                </a:lnTo>
                <a:lnTo>
                  <a:pt x="2736653" y="0"/>
                </a:lnTo>
                <a:close/>
              </a:path>
            </a:pathLst>
          </a:custGeom>
          <a:solidFill>
            <a:srgbClr val="1F4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Rezervirano mjesto podnožja 1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1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8045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The </a:t>
            </a:r>
            <a:r>
              <a:rPr sz="4200" spc="-5" dirty="0"/>
              <a:t>normal</a:t>
            </a:r>
            <a:r>
              <a:rPr sz="4200" spc="-70" dirty="0"/>
              <a:t> </a:t>
            </a:r>
            <a:r>
              <a:rPr sz="4200" spc="-5" dirty="0"/>
              <a:t>distribution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45220" cy="318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272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normal distribution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probability distribution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often used  </a:t>
            </a:r>
            <a:r>
              <a:rPr sz="2000" spc="-5" dirty="0">
                <a:latin typeface="Century Gothic"/>
                <a:cs typeface="Century Gothic"/>
              </a:rPr>
              <a:t>in quantitative </a:t>
            </a:r>
            <a:r>
              <a:rPr sz="2000" dirty="0">
                <a:latin typeface="Century Gothic"/>
                <a:cs typeface="Century Gothic"/>
              </a:rPr>
              <a:t>research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model continuous </a:t>
            </a:r>
            <a:r>
              <a:rPr sz="2000" spc="-15" dirty="0">
                <a:latin typeface="Century Gothic"/>
                <a:cs typeface="Century Gothic"/>
              </a:rPr>
              <a:t>(but </a:t>
            </a:r>
            <a:r>
              <a:rPr sz="2000" spc="-5" dirty="0">
                <a:latin typeface="Century Gothic"/>
                <a:cs typeface="Century Gothic"/>
              </a:rPr>
              <a:t>also discrete)  variables</a:t>
            </a:r>
            <a:endParaRPr sz="2000">
              <a:latin typeface="Century Gothic"/>
              <a:cs typeface="Century Gothic"/>
            </a:endParaRPr>
          </a:p>
          <a:p>
            <a:pPr marL="355600" marR="105664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Many phenomena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nature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society </a:t>
            </a:r>
            <a:r>
              <a:rPr sz="2000" spc="-5" dirty="0">
                <a:latin typeface="Century Gothic"/>
                <a:cs typeface="Century Gothic"/>
              </a:rPr>
              <a:t>are approximately  </a:t>
            </a:r>
            <a:r>
              <a:rPr sz="2000" dirty="0">
                <a:latin typeface="Century Gothic"/>
                <a:cs typeface="Century Gothic"/>
              </a:rPr>
              <a:t>normally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distributed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This can partly be explained by a mathematical theorem called</a:t>
            </a:r>
            <a:r>
              <a:rPr sz="2000" spc="-22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i="1" spc="5" dirty="0">
                <a:latin typeface="Century Gothic"/>
                <a:cs typeface="Century Gothic"/>
              </a:rPr>
              <a:t>central </a:t>
            </a:r>
            <a:r>
              <a:rPr sz="2000" i="1" dirty="0">
                <a:latin typeface="Century Gothic"/>
                <a:cs typeface="Century Gothic"/>
              </a:rPr>
              <a:t>limit theorem</a:t>
            </a:r>
            <a:r>
              <a:rPr sz="2000" i="1" spc="-12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(CLT)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sum of </a:t>
            </a:r>
            <a:r>
              <a:rPr sz="2000" i="1" dirty="0">
                <a:latin typeface="Century Gothic"/>
                <a:cs typeface="Century Gothic"/>
              </a:rPr>
              <a:t>k </a:t>
            </a:r>
            <a:r>
              <a:rPr sz="2000" dirty="0">
                <a:latin typeface="Century Gothic"/>
                <a:cs typeface="Century Gothic"/>
              </a:rPr>
              <a:t>variables having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same distribution </a:t>
            </a:r>
            <a:r>
              <a:rPr sz="2000" dirty="0">
                <a:latin typeface="Century Gothic"/>
                <a:cs typeface="Century Gothic"/>
              </a:rPr>
              <a:t>converges </a:t>
            </a:r>
            <a:r>
              <a:rPr sz="2000" spc="5" dirty="0">
                <a:latin typeface="Century Gothic"/>
                <a:cs typeface="Century Gothic"/>
              </a:rPr>
              <a:t>to</a:t>
            </a:r>
            <a:r>
              <a:rPr sz="2000" spc="-22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dirty="0">
                <a:latin typeface="Century Gothic"/>
                <a:cs typeface="Century Gothic"/>
              </a:rPr>
              <a:t>normal </a:t>
            </a:r>
            <a:r>
              <a:rPr sz="2000" spc="-5" dirty="0">
                <a:latin typeface="Century Gothic"/>
                <a:cs typeface="Century Gothic"/>
              </a:rPr>
              <a:t>distribution </a:t>
            </a:r>
            <a:r>
              <a:rPr sz="2000" dirty="0">
                <a:latin typeface="Century Gothic"/>
                <a:cs typeface="Century Gothic"/>
              </a:rPr>
              <a:t>when </a:t>
            </a:r>
            <a:r>
              <a:rPr sz="2000" i="1" dirty="0">
                <a:latin typeface="Century Gothic"/>
                <a:cs typeface="Century Gothic"/>
              </a:rPr>
              <a:t>k </a:t>
            </a:r>
            <a:r>
              <a:rPr sz="2000" dirty="0">
                <a:latin typeface="Century Gothic"/>
                <a:cs typeface="Century Gothic"/>
              </a:rPr>
              <a:t>→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∞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8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8045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The </a:t>
            </a:r>
            <a:r>
              <a:rPr sz="4200" spc="-5" dirty="0"/>
              <a:t>normal</a:t>
            </a:r>
            <a:r>
              <a:rPr sz="4200" spc="-70" dirty="0"/>
              <a:t> </a:t>
            </a:r>
            <a:r>
              <a:rPr sz="4200" spc="-5" dirty="0"/>
              <a:t>distribution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64905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382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normal </a:t>
            </a:r>
            <a:r>
              <a:rPr sz="2000" spc="-5" dirty="0">
                <a:latin typeface="Century Gothic"/>
                <a:cs typeface="Century Gothic"/>
              </a:rPr>
              <a:t>distribution is </a:t>
            </a:r>
            <a:r>
              <a:rPr sz="2000" dirty="0">
                <a:latin typeface="Century Gothic"/>
                <a:cs typeface="Century Gothic"/>
              </a:rPr>
              <a:t>defined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b="1" spc="-5" dirty="0">
                <a:latin typeface="Century Gothic"/>
                <a:cs typeface="Century Gothic"/>
              </a:rPr>
              <a:t>Gaussian </a:t>
            </a:r>
            <a:r>
              <a:rPr sz="2000" dirty="0">
                <a:latin typeface="Century Gothic"/>
                <a:cs typeface="Century Gothic"/>
              </a:rPr>
              <a:t>function </a:t>
            </a:r>
            <a:r>
              <a:rPr sz="2000" spc="-10" dirty="0">
                <a:latin typeface="Century Gothic"/>
                <a:cs typeface="Century Gothic"/>
              </a:rPr>
              <a:t>(after </a:t>
            </a:r>
            <a:r>
              <a:rPr sz="2000" dirty="0">
                <a:latin typeface="Century Gothic"/>
                <a:cs typeface="Century Gothic"/>
              </a:rPr>
              <a:t>Carl  </a:t>
            </a:r>
            <a:r>
              <a:rPr sz="2000" spc="-5" dirty="0">
                <a:latin typeface="Century Gothic"/>
                <a:cs typeface="Century Gothic"/>
              </a:rPr>
              <a:t>Friedrich Gauss),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graph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-5" dirty="0">
                <a:latin typeface="Century Gothic"/>
                <a:cs typeface="Century Gothic"/>
              </a:rPr>
              <a:t>which </a:t>
            </a:r>
            <a:r>
              <a:rPr sz="2000" dirty="0">
                <a:latin typeface="Century Gothic"/>
                <a:cs typeface="Century Gothic"/>
              </a:rPr>
              <a:t>has a characteristic bell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shape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8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probability </a:t>
            </a:r>
            <a:r>
              <a:rPr sz="2000" dirty="0">
                <a:latin typeface="Century Gothic"/>
                <a:cs typeface="Century Gothic"/>
              </a:rPr>
              <a:t>of a normally distributed variable assuming a value</a:t>
            </a:r>
            <a:r>
              <a:rPr sz="2000" spc="-28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in  </a:t>
            </a:r>
            <a:r>
              <a:rPr sz="2000" dirty="0">
                <a:latin typeface="Century Gothic"/>
                <a:cs typeface="Century Gothic"/>
              </a:rPr>
              <a:t>a certain interval equals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i="1" spc="-5" dirty="0">
                <a:latin typeface="Century Gothic"/>
                <a:cs typeface="Century Gothic"/>
              </a:rPr>
              <a:t>area </a:t>
            </a:r>
            <a:r>
              <a:rPr sz="2000" dirty="0">
                <a:latin typeface="Century Gothic"/>
                <a:cs typeface="Century Gothic"/>
              </a:rPr>
              <a:t>under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function </a:t>
            </a:r>
            <a:r>
              <a:rPr sz="2000" spc="5" dirty="0">
                <a:latin typeface="Century Gothic"/>
                <a:cs typeface="Century Gothic"/>
              </a:rPr>
              <a:t>curve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that  interval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8865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Purpose </a:t>
            </a:r>
            <a:r>
              <a:rPr sz="4400" spc="-10" dirty="0"/>
              <a:t>of </a:t>
            </a:r>
            <a:r>
              <a:rPr sz="4400" spc="-5" dirty="0"/>
              <a:t>quantitative</a:t>
            </a:r>
            <a:r>
              <a:rPr sz="4400" spc="-70" dirty="0"/>
              <a:t> </a:t>
            </a:r>
            <a:r>
              <a:rPr sz="4400" dirty="0"/>
              <a:t>methods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82116" y="1944304"/>
            <a:ext cx="8249920" cy="20980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identify </a:t>
            </a:r>
            <a:r>
              <a:rPr sz="2000" dirty="0">
                <a:latin typeface="Century Gothic"/>
                <a:cs typeface="Century Gothic"/>
              </a:rPr>
              <a:t>patterns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a collection of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data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To make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predictions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To compare groups with respect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similarities and</a:t>
            </a:r>
            <a:r>
              <a:rPr sz="2000" spc="-1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differences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To estimate </a:t>
            </a:r>
            <a:r>
              <a:rPr sz="2000" spc="-5" dirty="0">
                <a:latin typeface="Century Gothic"/>
                <a:cs typeface="Century Gothic"/>
              </a:rPr>
              <a:t>population parameters, </a:t>
            </a:r>
            <a:r>
              <a:rPr sz="2000" spc="-10" dirty="0">
                <a:latin typeface="Century Gothic"/>
                <a:cs typeface="Century Gothic"/>
              </a:rPr>
              <a:t>i.e.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tentatively describe </a:t>
            </a:r>
            <a:r>
              <a:rPr sz="2000" dirty="0">
                <a:latin typeface="Century Gothic"/>
                <a:cs typeface="Century Gothic"/>
              </a:rPr>
              <a:t>a  </a:t>
            </a:r>
            <a:r>
              <a:rPr sz="2000" spc="-5" dirty="0">
                <a:latin typeface="Century Gothic"/>
                <a:cs typeface="Century Gothic"/>
              </a:rPr>
              <a:t>population from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samples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9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9053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The </a:t>
            </a:r>
            <a:r>
              <a:rPr sz="4200" spc="-5" dirty="0"/>
              <a:t>68–95–99.7</a:t>
            </a:r>
            <a:r>
              <a:rPr sz="4200" spc="-90" dirty="0"/>
              <a:t> </a:t>
            </a:r>
            <a:r>
              <a:rPr sz="4200" spc="-5" dirty="0"/>
              <a:t>rule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5800471" y="1880743"/>
            <a:ext cx="4138929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probabilities for </a:t>
            </a:r>
            <a:r>
              <a:rPr sz="2000" dirty="0">
                <a:latin typeface="Century Gothic"/>
                <a:cs typeface="Century Gothic"/>
              </a:rPr>
              <a:t>certain  intervals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normal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distribution  </a:t>
            </a:r>
            <a:r>
              <a:rPr sz="2000" dirty="0">
                <a:latin typeface="Century Gothic"/>
                <a:cs typeface="Century Gothic"/>
              </a:rPr>
              <a:t>can easily be computed, given  that we know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 </a:t>
            </a:r>
            <a:r>
              <a:rPr sz="2000" dirty="0">
                <a:latin typeface="Century Gothic"/>
                <a:cs typeface="Century Gothic"/>
              </a:rPr>
              <a:t>mean </a:t>
            </a:r>
            <a:r>
              <a:rPr sz="2000" spc="-15" dirty="0">
                <a:latin typeface="Century Gothic"/>
                <a:cs typeface="Century Gothic"/>
              </a:rPr>
              <a:t>(μ)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 standard deviation</a:t>
            </a:r>
            <a:r>
              <a:rPr sz="2000" spc="-7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(σ)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0471" y="5001005"/>
            <a:ext cx="25634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entury Gothic"/>
                <a:cs typeface="Century Gothic"/>
              </a:rPr>
              <a:t>Image </a:t>
            </a:r>
            <a:r>
              <a:rPr sz="1050" spc="-5" dirty="0">
                <a:latin typeface="Century Gothic"/>
                <a:cs typeface="Century Gothic"/>
              </a:rPr>
              <a:t>credit: </a:t>
            </a:r>
            <a:r>
              <a:rPr sz="1050" dirty="0">
                <a:latin typeface="Century Gothic"/>
                <a:cs typeface="Century Gothic"/>
              </a:rPr>
              <a:t>Melikamp /</a:t>
            </a:r>
            <a:r>
              <a:rPr sz="1050" spc="-11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CC-BY-SA-4.0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6198" y="2507666"/>
            <a:ext cx="0" cy="2961005"/>
          </a:xfrm>
          <a:custGeom>
            <a:avLst/>
            <a:gdLst/>
            <a:ahLst/>
            <a:cxnLst/>
            <a:rect l="l" t="t" r="r" b="b"/>
            <a:pathLst>
              <a:path h="2961004">
                <a:moveTo>
                  <a:pt x="0" y="0"/>
                </a:moveTo>
                <a:lnTo>
                  <a:pt x="0" y="2960812"/>
                </a:lnTo>
              </a:path>
            </a:pathLst>
          </a:custGeom>
          <a:ln w="893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7550" y="2717980"/>
            <a:ext cx="0" cy="2750820"/>
          </a:xfrm>
          <a:custGeom>
            <a:avLst/>
            <a:gdLst/>
            <a:ahLst/>
            <a:cxnLst/>
            <a:rect l="l" t="t" r="r" b="b"/>
            <a:pathLst>
              <a:path h="2750820">
                <a:moveTo>
                  <a:pt x="0" y="0"/>
                </a:moveTo>
                <a:lnTo>
                  <a:pt x="0" y="2750784"/>
                </a:lnTo>
              </a:path>
            </a:pathLst>
          </a:custGeom>
          <a:ln w="893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7817" y="2663695"/>
            <a:ext cx="0" cy="2805430"/>
          </a:xfrm>
          <a:custGeom>
            <a:avLst/>
            <a:gdLst/>
            <a:ahLst/>
            <a:cxnLst/>
            <a:rect l="l" t="t" r="r" b="b"/>
            <a:pathLst>
              <a:path h="2805429">
                <a:moveTo>
                  <a:pt x="0" y="0"/>
                </a:moveTo>
                <a:lnTo>
                  <a:pt x="0" y="2805005"/>
                </a:lnTo>
              </a:path>
            </a:pathLst>
          </a:custGeom>
          <a:ln w="893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8020" y="2708157"/>
            <a:ext cx="0" cy="2760980"/>
          </a:xfrm>
          <a:custGeom>
            <a:avLst/>
            <a:gdLst/>
            <a:ahLst/>
            <a:cxnLst/>
            <a:rect l="l" t="t" r="r" b="b"/>
            <a:pathLst>
              <a:path h="2760979">
                <a:moveTo>
                  <a:pt x="0" y="0"/>
                </a:moveTo>
                <a:lnTo>
                  <a:pt x="0" y="2760582"/>
                </a:lnTo>
              </a:path>
            </a:pathLst>
          </a:custGeom>
          <a:ln w="893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9308" y="2501925"/>
            <a:ext cx="0" cy="2966720"/>
          </a:xfrm>
          <a:custGeom>
            <a:avLst/>
            <a:gdLst/>
            <a:ahLst/>
            <a:cxnLst/>
            <a:rect l="l" t="t" r="r" b="b"/>
            <a:pathLst>
              <a:path h="2966720">
                <a:moveTo>
                  <a:pt x="0" y="0"/>
                </a:moveTo>
                <a:lnTo>
                  <a:pt x="0" y="2966553"/>
                </a:lnTo>
              </a:path>
            </a:pathLst>
          </a:custGeom>
          <a:ln w="893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9639" y="2227055"/>
            <a:ext cx="0" cy="3237230"/>
          </a:xfrm>
          <a:custGeom>
            <a:avLst/>
            <a:gdLst/>
            <a:ahLst/>
            <a:cxnLst/>
            <a:rect l="l" t="t" r="r" b="b"/>
            <a:pathLst>
              <a:path h="3237229">
                <a:moveTo>
                  <a:pt x="0" y="0"/>
                </a:moveTo>
                <a:lnTo>
                  <a:pt x="0" y="3237174"/>
                </a:lnTo>
              </a:path>
            </a:pathLst>
          </a:custGeom>
          <a:ln w="893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4674" y="2293077"/>
            <a:ext cx="0" cy="3175635"/>
          </a:xfrm>
          <a:custGeom>
            <a:avLst/>
            <a:gdLst/>
            <a:ahLst/>
            <a:cxnLst/>
            <a:rect l="l" t="t" r="r" b="b"/>
            <a:pathLst>
              <a:path h="3175635">
                <a:moveTo>
                  <a:pt x="0" y="0"/>
                </a:moveTo>
                <a:lnTo>
                  <a:pt x="0" y="3175120"/>
                </a:lnTo>
              </a:path>
            </a:pathLst>
          </a:custGeom>
          <a:ln w="893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357" y="5335851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520" y="0"/>
                </a:lnTo>
              </a:path>
            </a:pathLst>
          </a:custGeom>
          <a:ln w="26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1411" y="5290678"/>
            <a:ext cx="184150" cy="54610"/>
          </a:xfrm>
          <a:custGeom>
            <a:avLst/>
            <a:gdLst/>
            <a:ahLst/>
            <a:cxnLst/>
            <a:rect l="l" t="t" r="r" b="b"/>
            <a:pathLst>
              <a:path w="184150" h="54610">
                <a:moveTo>
                  <a:pt x="0" y="54207"/>
                </a:moveTo>
                <a:lnTo>
                  <a:pt x="183588" y="54207"/>
                </a:lnTo>
                <a:lnTo>
                  <a:pt x="183588" y="0"/>
                </a:lnTo>
                <a:lnTo>
                  <a:pt x="0" y="0"/>
                </a:lnTo>
                <a:lnTo>
                  <a:pt x="0" y="54207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5000" y="5326816"/>
            <a:ext cx="184150" cy="18415"/>
          </a:xfrm>
          <a:custGeom>
            <a:avLst/>
            <a:gdLst/>
            <a:ahLst/>
            <a:cxnLst/>
            <a:rect l="l" t="t" r="r" b="b"/>
            <a:pathLst>
              <a:path w="184150" h="18414">
                <a:moveTo>
                  <a:pt x="0" y="18069"/>
                </a:moveTo>
                <a:lnTo>
                  <a:pt x="183588" y="18069"/>
                </a:lnTo>
                <a:lnTo>
                  <a:pt x="183588" y="0"/>
                </a:lnTo>
                <a:lnTo>
                  <a:pt x="0" y="0"/>
                </a:lnTo>
                <a:lnTo>
                  <a:pt x="0" y="18069"/>
                </a:lnTo>
                <a:close/>
              </a:path>
            </a:pathLst>
          </a:custGeom>
          <a:solidFill>
            <a:srgbClr val="FF8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0534" y="5322351"/>
            <a:ext cx="193040" cy="27305"/>
          </a:xfrm>
          <a:custGeom>
            <a:avLst/>
            <a:gdLst/>
            <a:ahLst/>
            <a:cxnLst/>
            <a:rect l="l" t="t" r="r" b="b"/>
            <a:pathLst>
              <a:path w="193040" h="27304">
                <a:moveTo>
                  <a:pt x="0" y="26999"/>
                </a:moveTo>
                <a:lnTo>
                  <a:pt x="192520" y="26999"/>
                </a:lnTo>
                <a:lnTo>
                  <a:pt x="192520" y="0"/>
                </a:lnTo>
                <a:lnTo>
                  <a:pt x="0" y="0"/>
                </a:lnTo>
                <a:lnTo>
                  <a:pt x="0" y="2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8588" y="5317781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88" y="0"/>
                </a:lnTo>
              </a:path>
            </a:pathLst>
          </a:custGeom>
          <a:ln w="54207">
            <a:solidFill>
              <a:srgbClr val="FF8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8588" y="5290678"/>
            <a:ext cx="184150" cy="54610"/>
          </a:xfrm>
          <a:custGeom>
            <a:avLst/>
            <a:gdLst/>
            <a:ahLst/>
            <a:cxnLst/>
            <a:rect l="l" t="t" r="r" b="b"/>
            <a:pathLst>
              <a:path w="184150" h="54610">
                <a:moveTo>
                  <a:pt x="0" y="54207"/>
                </a:moveTo>
                <a:lnTo>
                  <a:pt x="183588" y="54207"/>
                </a:lnTo>
                <a:lnTo>
                  <a:pt x="183588" y="0"/>
                </a:lnTo>
                <a:lnTo>
                  <a:pt x="0" y="0"/>
                </a:lnTo>
                <a:lnTo>
                  <a:pt x="0" y="54207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32202" y="5254540"/>
            <a:ext cx="184150" cy="90805"/>
          </a:xfrm>
          <a:custGeom>
            <a:avLst/>
            <a:gdLst/>
            <a:ahLst/>
            <a:cxnLst/>
            <a:rect l="l" t="t" r="r" b="b"/>
            <a:pathLst>
              <a:path w="184150" h="90804">
                <a:moveTo>
                  <a:pt x="0" y="90345"/>
                </a:moveTo>
                <a:lnTo>
                  <a:pt x="183588" y="90345"/>
                </a:lnTo>
                <a:lnTo>
                  <a:pt x="183588" y="0"/>
                </a:lnTo>
                <a:lnTo>
                  <a:pt x="0" y="0"/>
                </a:lnTo>
                <a:lnTo>
                  <a:pt x="0" y="90345"/>
                </a:lnTo>
                <a:close/>
              </a:path>
            </a:pathLst>
          </a:custGeom>
          <a:solidFill>
            <a:srgbClr val="FF8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2202" y="5254540"/>
            <a:ext cx="184150" cy="90805"/>
          </a:xfrm>
          <a:custGeom>
            <a:avLst/>
            <a:gdLst/>
            <a:ahLst/>
            <a:cxnLst/>
            <a:rect l="l" t="t" r="r" b="b"/>
            <a:pathLst>
              <a:path w="184150" h="90804">
                <a:moveTo>
                  <a:pt x="0" y="90345"/>
                </a:moveTo>
                <a:lnTo>
                  <a:pt x="183588" y="90345"/>
                </a:lnTo>
                <a:lnTo>
                  <a:pt x="183588" y="0"/>
                </a:lnTo>
                <a:lnTo>
                  <a:pt x="0" y="0"/>
                </a:lnTo>
                <a:lnTo>
                  <a:pt x="0" y="90345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5752" y="5109986"/>
            <a:ext cx="184150" cy="234950"/>
          </a:xfrm>
          <a:custGeom>
            <a:avLst/>
            <a:gdLst/>
            <a:ahLst/>
            <a:cxnLst/>
            <a:rect l="l" t="t" r="r" b="b"/>
            <a:pathLst>
              <a:path w="184150" h="234950">
                <a:moveTo>
                  <a:pt x="0" y="234899"/>
                </a:moveTo>
                <a:lnTo>
                  <a:pt x="183588" y="234899"/>
                </a:lnTo>
                <a:lnTo>
                  <a:pt x="183588" y="0"/>
                </a:lnTo>
                <a:lnTo>
                  <a:pt x="0" y="0"/>
                </a:lnTo>
                <a:lnTo>
                  <a:pt x="0" y="234899"/>
                </a:lnTo>
                <a:close/>
              </a:path>
            </a:pathLst>
          </a:custGeom>
          <a:solidFill>
            <a:srgbClr val="AA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5752" y="5109986"/>
            <a:ext cx="184150" cy="234950"/>
          </a:xfrm>
          <a:custGeom>
            <a:avLst/>
            <a:gdLst/>
            <a:ahLst/>
            <a:cxnLst/>
            <a:rect l="l" t="t" r="r" b="b"/>
            <a:pathLst>
              <a:path w="184150" h="234950">
                <a:moveTo>
                  <a:pt x="0" y="234899"/>
                </a:moveTo>
                <a:lnTo>
                  <a:pt x="183588" y="234899"/>
                </a:lnTo>
                <a:lnTo>
                  <a:pt x="183588" y="0"/>
                </a:lnTo>
                <a:lnTo>
                  <a:pt x="0" y="0"/>
                </a:lnTo>
                <a:lnTo>
                  <a:pt x="0" y="234899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9366" y="4802807"/>
            <a:ext cx="184150" cy="542290"/>
          </a:xfrm>
          <a:custGeom>
            <a:avLst/>
            <a:gdLst/>
            <a:ahLst/>
            <a:cxnLst/>
            <a:rect l="l" t="t" r="r" b="b"/>
            <a:pathLst>
              <a:path w="184150" h="542289">
                <a:moveTo>
                  <a:pt x="0" y="542078"/>
                </a:moveTo>
                <a:lnTo>
                  <a:pt x="183588" y="542078"/>
                </a:lnTo>
                <a:lnTo>
                  <a:pt x="183588" y="0"/>
                </a:lnTo>
                <a:lnTo>
                  <a:pt x="0" y="0"/>
                </a:lnTo>
                <a:lnTo>
                  <a:pt x="0" y="542078"/>
                </a:lnTo>
                <a:close/>
              </a:path>
            </a:pathLst>
          </a:custGeom>
          <a:solidFill>
            <a:srgbClr val="AA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99366" y="4802807"/>
            <a:ext cx="184150" cy="542290"/>
          </a:xfrm>
          <a:custGeom>
            <a:avLst/>
            <a:gdLst/>
            <a:ahLst/>
            <a:cxnLst/>
            <a:rect l="l" t="t" r="r" b="b"/>
            <a:pathLst>
              <a:path w="184150" h="542289">
                <a:moveTo>
                  <a:pt x="0" y="542078"/>
                </a:moveTo>
                <a:lnTo>
                  <a:pt x="183588" y="542078"/>
                </a:lnTo>
                <a:lnTo>
                  <a:pt x="183588" y="0"/>
                </a:lnTo>
                <a:lnTo>
                  <a:pt x="0" y="0"/>
                </a:lnTo>
                <a:lnTo>
                  <a:pt x="0" y="542078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2916" y="4604032"/>
            <a:ext cx="184150" cy="741045"/>
          </a:xfrm>
          <a:custGeom>
            <a:avLst/>
            <a:gdLst/>
            <a:ahLst/>
            <a:cxnLst/>
            <a:rect l="l" t="t" r="r" b="b"/>
            <a:pathLst>
              <a:path w="184150" h="741045">
                <a:moveTo>
                  <a:pt x="0" y="740853"/>
                </a:moveTo>
                <a:lnTo>
                  <a:pt x="183588" y="740853"/>
                </a:lnTo>
                <a:lnTo>
                  <a:pt x="183588" y="0"/>
                </a:lnTo>
                <a:lnTo>
                  <a:pt x="0" y="0"/>
                </a:lnTo>
                <a:lnTo>
                  <a:pt x="0" y="740853"/>
                </a:lnTo>
                <a:close/>
              </a:path>
            </a:pathLst>
          </a:custGeom>
          <a:solidFill>
            <a:srgbClr val="AA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2915" y="4604032"/>
            <a:ext cx="184150" cy="741045"/>
          </a:xfrm>
          <a:custGeom>
            <a:avLst/>
            <a:gdLst/>
            <a:ahLst/>
            <a:cxnLst/>
            <a:rect l="l" t="t" r="r" b="b"/>
            <a:pathLst>
              <a:path w="184150" h="741045">
                <a:moveTo>
                  <a:pt x="0" y="740853"/>
                </a:moveTo>
                <a:lnTo>
                  <a:pt x="183588" y="740853"/>
                </a:lnTo>
                <a:lnTo>
                  <a:pt x="183588" y="0"/>
                </a:lnTo>
                <a:lnTo>
                  <a:pt x="0" y="0"/>
                </a:lnTo>
                <a:lnTo>
                  <a:pt x="0" y="740853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6529" y="4123632"/>
            <a:ext cx="184150" cy="1221740"/>
          </a:xfrm>
          <a:custGeom>
            <a:avLst/>
            <a:gdLst/>
            <a:ahLst/>
            <a:cxnLst/>
            <a:rect l="l" t="t" r="r" b="b"/>
            <a:pathLst>
              <a:path w="184150" h="1221739">
                <a:moveTo>
                  <a:pt x="0" y="1221254"/>
                </a:moveTo>
                <a:lnTo>
                  <a:pt x="183588" y="1221254"/>
                </a:lnTo>
                <a:lnTo>
                  <a:pt x="183588" y="0"/>
                </a:lnTo>
                <a:lnTo>
                  <a:pt x="0" y="0"/>
                </a:lnTo>
                <a:lnTo>
                  <a:pt x="0" y="1221254"/>
                </a:lnTo>
                <a:close/>
              </a:path>
            </a:pathLst>
          </a:custGeom>
          <a:solidFill>
            <a:srgbClr val="CC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66529" y="4123632"/>
            <a:ext cx="184150" cy="1221740"/>
          </a:xfrm>
          <a:custGeom>
            <a:avLst/>
            <a:gdLst/>
            <a:ahLst/>
            <a:cxnLst/>
            <a:rect l="l" t="t" r="r" b="b"/>
            <a:pathLst>
              <a:path w="184150" h="1221739">
                <a:moveTo>
                  <a:pt x="0" y="1221254"/>
                </a:moveTo>
                <a:lnTo>
                  <a:pt x="183588" y="1221254"/>
                </a:lnTo>
                <a:lnTo>
                  <a:pt x="183588" y="0"/>
                </a:lnTo>
                <a:lnTo>
                  <a:pt x="0" y="0"/>
                </a:lnTo>
                <a:lnTo>
                  <a:pt x="0" y="1221254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50143" y="3429791"/>
            <a:ext cx="184150" cy="1915160"/>
          </a:xfrm>
          <a:custGeom>
            <a:avLst/>
            <a:gdLst/>
            <a:ahLst/>
            <a:cxnLst/>
            <a:rect l="l" t="t" r="r" b="b"/>
            <a:pathLst>
              <a:path w="184150" h="1915160">
                <a:moveTo>
                  <a:pt x="0" y="1915094"/>
                </a:moveTo>
                <a:lnTo>
                  <a:pt x="183588" y="1915094"/>
                </a:lnTo>
                <a:lnTo>
                  <a:pt x="183588" y="0"/>
                </a:lnTo>
                <a:lnTo>
                  <a:pt x="0" y="0"/>
                </a:lnTo>
                <a:lnTo>
                  <a:pt x="0" y="1915094"/>
                </a:lnTo>
                <a:close/>
              </a:path>
            </a:pathLst>
          </a:custGeom>
          <a:solidFill>
            <a:srgbClr val="CC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0143" y="3429791"/>
            <a:ext cx="184150" cy="1915160"/>
          </a:xfrm>
          <a:custGeom>
            <a:avLst/>
            <a:gdLst/>
            <a:ahLst/>
            <a:cxnLst/>
            <a:rect l="l" t="t" r="r" b="b"/>
            <a:pathLst>
              <a:path w="184150" h="1915160">
                <a:moveTo>
                  <a:pt x="0" y="1915094"/>
                </a:moveTo>
                <a:lnTo>
                  <a:pt x="183588" y="1915094"/>
                </a:lnTo>
                <a:lnTo>
                  <a:pt x="183588" y="0"/>
                </a:lnTo>
                <a:lnTo>
                  <a:pt x="0" y="0"/>
                </a:lnTo>
                <a:lnTo>
                  <a:pt x="0" y="1915094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3693" y="2966869"/>
            <a:ext cx="184150" cy="2378075"/>
          </a:xfrm>
          <a:custGeom>
            <a:avLst/>
            <a:gdLst/>
            <a:ahLst/>
            <a:cxnLst/>
            <a:rect l="l" t="t" r="r" b="b"/>
            <a:pathLst>
              <a:path w="184150" h="2378075">
                <a:moveTo>
                  <a:pt x="0" y="2378016"/>
                </a:moveTo>
                <a:lnTo>
                  <a:pt x="183588" y="2378016"/>
                </a:lnTo>
                <a:lnTo>
                  <a:pt x="183588" y="0"/>
                </a:lnTo>
                <a:lnTo>
                  <a:pt x="0" y="0"/>
                </a:lnTo>
                <a:lnTo>
                  <a:pt x="0" y="2378016"/>
                </a:lnTo>
                <a:close/>
              </a:path>
            </a:pathLst>
          </a:custGeom>
          <a:solidFill>
            <a:srgbClr val="CC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3693" y="2966869"/>
            <a:ext cx="184150" cy="2378075"/>
          </a:xfrm>
          <a:custGeom>
            <a:avLst/>
            <a:gdLst/>
            <a:ahLst/>
            <a:cxnLst/>
            <a:rect l="l" t="t" r="r" b="b"/>
            <a:pathLst>
              <a:path w="184150" h="2378075">
                <a:moveTo>
                  <a:pt x="0" y="2378016"/>
                </a:moveTo>
                <a:lnTo>
                  <a:pt x="183588" y="2378016"/>
                </a:lnTo>
                <a:lnTo>
                  <a:pt x="183588" y="0"/>
                </a:lnTo>
                <a:lnTo>
                  <a:pt x="0" y="0"/>
                </a:lnTo>
                <a:lnTo>
                  <a:pt x="0" y="2378016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17307" y="2872077"/>
            <a:ext cx="184150" cy="2473325"/>
          </a:xfrm>
          <a:custGeom>
            <a:avLst/>
            <a:gdLst/>
            <a:ahLst/>
            <a:cxnLst/>
            <a:rect l="l" t="t" r="r" b="b"/>
            <a:pathLst>
              <a:path w="184150" h="2473325">
                <a:moveTo>
                  <a:pt x="0" y="2472808"/>
                </a:moveTo>
                <a:lnTo>
                  <a:pt x="183588" y="2472808"/>
                </a:lnTo>
                <a:lnTo>
                  <a:pt x="183588" y="0"/>
                </a:lnTo>
                <a:lnTo>
                  <a:pt x="0" y="0"/>
                </a:lnTo>
                <a:lnTo>
                  <a:pt x="0" y="2472808"/>
                </a:lnTo>
                <a:close/>
              </a:path>
            </a:pathLst>
          </a:custGeom>
          <a:solidFill>
            <a:srgbClr val="CC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17307" y="2872077"/>
            <a:ext cx="184150" cy="2473325"/>
          </a:xfrm>
          <a:custGeom>
            <a:avLst/>
            <a:gdLst/>
            <a:ahLst/>
            <a:cxnLst/>
            <a:rect l="l" t="t" r="r" b="b"/>
            <a:pathLst>
              <a:path w="184150" h="2473325">
                <a:moveTo>
                  <a:pt x="0" y="2472808"/>
                </a:moveTo>
                <a:lnTo>
                  <a:pt x="183588" y="2472808"/>
                </a:lnTo>
                <a:lnTo>
                  <a:pt x="183588" y="0"/>
                </a:lnTo>
                <a:lnTo>
                  <a:pt x="0" y="0"/>
                </a:lnTo>
                <a:lnTo>
                  <a:pt x="0" y="2472808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0857" y="3181330"/>
            <a:ext cx="184150" cy="2164080"/>
          </a:xfrm>
          <a:custGeom>
            <a:avLst/>
            <a:gdLst/>
            <a:ahLst/>
            <a:cxnLst/>
            <a:rect l="l" t="t" r="r" b="b"/>
            <a:pathLst>
              <a:path w="184150" h="2164079">
                <a:moveTo>
                  <a:pt x="0" y="2163555"/>
                </a:moveTo>
                <a:lnTo>
                  <a:pt x="183588" y="2163555"/>
                </a:lnTo>
                <a:lnTo>
                  <a:pt x="183588" y="0"/>
                </a:lnTo>
                <a:lnTo>
                  <a:pt x="0" y="0"/>
                </a:lnTo>
                <a:lnTo>
                  <a:pt x="0" y="2163555"/>
                </a:lnTo>
                <a:close/>
              </a:path>
            </a:pathLst>
          </a:custGeom>
          <a:solidFill>
            <a:srgbClr val="CC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0857" y="3181330"/>
            <a:ext cx="184150" cy="2164080"/>
          </a:xfrm>
          <a:custGeom>
            <a:avLst/>
            <a:gdLst/>
            <a:ahLst/>
            <a:cxnLst/>
            <a:rect l="l" t="t" r="r" b="b"/>
            <a:pathLst>
              <a:path w="184150" h="2164079">
                <a:moveTo>
                  <a:pt x="0" y="2163555"/>
                </a:moveTo>
                <a:lnTo>
                  <a:pt x="183588" y="2163555"/>
                </a:lnTo>
                <a:lnTo>
                  <a:pt x="183588" y="0"/>
                </a:lnTo>
                <a:lnTo>
                  <a:pt x="0" y="0"/>
                </a:lnTo>
                <a:lnTo>
                  <a:pt x="0" y="2163555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84470" y="3682398"/>
            <a:ext cx="184150" cy="1663064"/>
          </a:xfrm>
          <a:custGeom>
            <a:avLst/>
            <a:gdLst/>
            <a:ahLst/>
            <a:cxnLst/>
            <a:rect l="l" t="t" r="r" b="b"/>
            <a:pathLst>
              <a:path w="184150" h="1663064">
                <a:moveTo>
                  <a:pt x="0" y="1662487"/>
                </a:moveTo>
                <a:lnTo>
                  <a:pt x="183588" y="1662487"/>
                </a:lnTo>
                <a:lnTo>
                  <a:pt x="183588" y="0"/>
                </a:lnTo>
                <a:lnTo>
                  <a:pt x="0" y="0"/>
                </a:lnTo>
                <a:lnTo>
                  <a:pt x="0" y="1662487"/>
                </a:lnTo>
                <a:close/>
              </a:path>
            </a:pathLst>
          </a:custGeom>
          <a:solidFill>
            <a:srgbClr val="CC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84470" y="3682398"/>
            <a:ext cx="184150" cy="1663064"/>
          </a:xfrm>
          <a:custGeom>
            <a:avLst/>
            <a:gdLst/>
            <a:ahLst/>
            <a:cxnLst/>
            <a:rect l="l" t="t" r="r" b="b"/>
            <a:pathLst>
              <a:path w="184150" h="1663064">
                <a:moveTo>
                  <a:pt x="0" y="1662487"/>
                </a:moveTo>
                <a:lnTo>
                  <a:pt x="183588" y="1662487"/>
                </a:lnTo>
                <a:lnTo>
                  <a:pt x="183588" y="0"/>
                </a:lnTo>
                <a:lnTo>
                  <a:pt x="0" y="0"/>
                </a:lnTo>
                <a:lnTo>
                  <a:pt x="0" y="1662487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8020" y="4459420"/>
            <a:ext cx="184150" cy="885825"/>
          </a:xfrm>
          <a:custGeom>
            <a:avLst/>
            <a:gdLst/>
            <a:ahLst/>
            <a:cxnLst/>
            <a:rect l="l" t="t" r="r" b="b"/>
            <a:pathLst>
              <a:path w="184150" h="885825">
                <a:moveTo>
                  <a:pt x="0" y="885464"/>
                </a:moveTo>
                <a:lnTo>
                  <a:pt x="183588" y="885464"/>
                </a:lnTo>
                <a:lnTo>
                  <a:pt x="183588" y="0"/>
                </a:lnTo>
                <a:lnTo>
                  <a:pt x="0" y="0"/>
                </a:lnTo>
                <a:lnTo>
                  <a:pt x="0" y="885464"/>
                </a:lnTo>
                <a:close/>
              </a:path>
            </a:pathLst>
          </a:custGeom>
          <a:solidFill>
            <a:srgbClr val="AA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8020" y="4459420"/>
            <a:ext cx="184150" cy="885825"/>
          </a:xfrm>
          <a:custGeom>
            <a:avLst/>
            <a:gdLst/>
            <a:ahLst/>
            <a:cxnLst/>
            <a:rect l="l" t="t" r="r" b="b"/>
            <a:pathLst>
              <a:path w="184150" h="885825">
                <a:moveTo>
                  <a:pt x="0" y="885464"/>
                </a:moveTo>
                <a:lnTo>
                  <a:pt x="183588" y="885464"/>
                </a:lnTo>
                <a:lnTo>
                  <a:pt x="183588" y="0"/>
                </a:lnTo>
                <a:lnTo>
                  <a:pt x="0" y="0"/>
                </a:lnTo>
                <a:lnTo>
                  <a:pt x="0" y="885464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51634" y="4929296"/>
            <a:ext cx="184150" cy="415925"/>
          </a:xfrm>
          <a:custGeom>
            <a:avLst/>
            <a:gdLst/>
            <a:ahLst/>
            <a:cxnLst/>
            <a:rect l="l" t="t" r="r" b="b"/>
            <a:pathLst>
              <a:path w="184150" h="415925">
                <a:moveTo>
                  <a:pt x="0" y="415589"/>
                </a:moveTo>
                <a:lnTo>
                  <a:pt x="183588" y="415589"/>
                </a:lnTo>
                <a:lnTo>
                  <a:pt x="183588" y="0"/>
                </a:lnTo>
                <a:lnTo>
                  <a:pt x="0" y="0"/>
                </a:lnTo>
                <a:lnTo>
                  <a:pt x="0" y="415589"/>
                </a:lnTo>
                <a:close/>
              </a:path>
            </a:pathLst>
          </a:custGeom>
          <a:solidFill>
            <a:srgbClr val="AA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51634" y="4929296"/>
            <a:ext cx="184150" cy="415925"/>
          </a:xfrm>
          <a:custGeom>
            <a:avLst/>
            <a:gdLst/>
            <a:ahLst/>
            <a:cxnLst/>
            <a:rect l="l" t="t" r="r" b="b"/>
            <a:pathLst>
              <a:path w="184150" h="415925">
                <a:moveTo>
                  <a:pt x="0" y="415589"/>
                </a:moveTo>
                <a:lnTo>
                  <a:pt x="183588" y="415589"/>
                </a:lnTo>
                <a:lnTo>
                  <a:pt x="183588" y="0"/>
                </a:lnTo>
                <a:lnTo>
                  <a:pt x="0" y="0"/>
                </a:lnTo>
                <a:lnTo>
                  <a:pt x="0" y="415589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5248" y="5055778"/>
            <a:ext cx="184150" cy="289560"/>
          </a:xfrm>
          <a:custGeom>
            <a:avLst/>
            <a:gdLst/>
            <a:ahLst/>
            <a:cxnLst/>
            <a:rect l="l" t="t" r="r" b="b"/>
            <a:pathLst>
              <a:path w="184150" h="289560">
                <a:moveTo>
                  <a:pt x="0" y="289107"/>
                </a:moveTo>
                <a:lnTo>
                  <a:pt x="183588" y="289107"/>
                </a:lnTo>
                <a:lnTo>
                  <a:pt x="183588" y="0"/>
                </a:lnTo>
                <a:lnTo>
                  <a:pt x="0" y="0"/>
                </a:lnTo>
                <a:lnTo>
                  <a:pt x="0" y="289107"/>
                </a:lnTo>
                <a:close/>
              </a:path>
            </a:pathLst>
          </a:custGeom>
          <a:solidFill>
            <a:srgbClr val="AA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35248" y="5055778"/>
            <a:ext cx="184150" cy="289560"/>
          </a:xfrm>
          <a:custGeom>
            <a:avLst/>
            <a:gdLst/>
            <a:ahLst/>
            <a:cxnLst/>
            <a:rect l="l" t="t" r="r" b="b"/>
            <a:pathLst>
              <a:path w="184150" h="289560">
                <a:moveTo>
                  <a:pt x="0" y="289107"/>
                </a:moveTo>
                <a:lnTo>
                  <a:pt x="183588" y="289107"/>
                </a:lnTo>
                <a:lnTo>
                  <a:pt x="183588" y="0"/>
                </a:lnTo>
                <a:lnTo>
                  <a:pt x="0" y="0"/>
                </a:lnTo>
                <a:lnTo>
                  <a:pt x="0" y="289107"/>
                </a:lnTo>
                <a:close/>
              </a:path>
            </a:pathLst>
          </a:custGeom>
          <a:ln w="8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18798" y="5326816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88" y="0"/>
                </a:lnTo>
              </a:path>
            </a:pathLst>
          </a:custGeom>
          <a:ln w="36138">
            <a:solidFill>
              <a:srgbClr val="FF8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18798" y="5308747"/>
            <a:ext cx="184150" cy="36195"/>
          </a:xfrm>
          <a:custGeom>
            <a:avLst/>
            <a:gdLst/>
            <a:ahLst/>
            <a:cxnLst/>
            <a:rect l="l" t="t" r="r" b="b"/>
            <a:pathLst>
              <a:path w="184150" h="36195">
                <a:moveTo>
                  <a:pt x="0" y="36138"/>
                </a:moveTo>
                <a:lnTo>
                  <a:pt x="183588" y="36138"/>
                </a:lnTo>
                <a:lnTo>
                  <a:pt x="183588" y="0"/>
                </a:lnTo>
                <a:lnTo>
                  <a:pt x="0" y="0"/>
                </a:lnTo>
                <a:lnTo>
                  <a:pt x="0" y="36138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02412" y="5317781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88" y="0"/>
                </a:lnTo>
              </a:path>
            </a:pathLst>
          </a:custGeom>
          <a:ln w="54207">
            <a:solidFill>
              <a:srgbClr val="FF8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02412" y="5290678"/>
            <a:ext cx="184150" cy="54610"/>
          </a:xfrm>
          <a:custGeom>
            <a:avLst/>
            <a:gdLst/>
            <a:ahLst/>
            <a:cxnLst/>
            <a:rect l="l" t="t" r="r" b="b"/>
            <a:pathLst>
              <a:path w="184150" h="54610">
                <a:moveTo>
                  <a:pt x="0" y="54207"/>
                </a:moveTo>
                <a:lnTo>
                  <a:pt x="183588" y="54207"/>
                </a:lnTo>
                <a:lnTo>
                  <a:pt x="183588" y="0"/>
                </a:lnTo>
                <a:lnTo>
                  <a:pt x="0" y="0"/>
                </a:lnTo>
                <a:lnTo>
                  <a:pt x="0" y="54207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85962" y="5317781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588" y="0"/>
                </a:lnTo>
              </a:path>
            </a:pathLst>
          </a:custGeom>
          <a:ln w="54207">
            <a:solidFill>
              <a:srgbClr val="FF8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85962" y="5290678"/>
            <a:ext cx="184150" cy="54610"/>
          </a:xfrm>
          <a:custGeom>
            <a:avLst/>
            <a:gdLst/>
            <a:ahLst/>
            <a:cxnLst/>
            <a:rect l="l" t="t" r="r" b="b"/>
            <a:pathLst>
              <a:path w="184150" h="54610">
                <a:moveTo>
                  <a:pt x="0" y="54207"/>
                </a:moveTo>
                <a:lnTo>
                  <a:pt x="183588" y="54207"/>
                </a:lnTo>
                <a:lnTo>
                  <a:pt x="183588" y="0"/>
                </a:lnTo>
                <a:lnTo>
                  <a:pt x="0" y="0"/>
                </a:lnTo>
                <a:lnTo>
                  <a:pt x="0" y="54207"/>
                </a:lnTo>
                <a:close/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4885" y="5400313"/>
            <a:ext cx="3303904" cy="0"/>
          </a:xfrm>
          <a:custGeom>
            <a:avLst/>
            <a:gdLst/>
            <a:ahLst/>
            <a:cxnLst/>
            <a:rect l="l" t="t" r="r" b="b"/>
            <a:pathLst>
              <a:path w="3303904">
                <a:moveTo>
                  <a:pt x="0" y="0"/>
                </a:moveTo>
                <a:lnTo>
                  <a:pt x="3303733" y="0"/>
                </a:lnTo>
              </a:path>
            </a:pathLst>
          </a:custGeom>
          <a:ln w="8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23894" y="5451632"/>
            <a:ext cx="262255" cy="1873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spc="305" dirty="0">
                <a:latin typeface="Arial"/>
                <a:cs typeface="Arial"/>
              </a:rPr>
              <a:t>  </a:t>
            </a:r>
            <a:r>
              <a:rPr sz="1050" spc="360" dirty="0"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73728" y="5430205"/>
            <a:ext cx="113664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360" dirty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59807" y="5451632"/>
            <a:ext cx="338455" cy="1873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spc="305" dirty="0">
                <a:latin typeface="Arial"/>
                <a:cs typeface="Arial"/>
              </a:rPr>
              <a:t>   </a:t>
            </a:r>
            <a:r>
              <a:rPr sz="1050" spc="360" dirty="0"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46248" y="5451632"/>
            <a:ext cx="338455" cy="1873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spc="305" dirty="0">
                <a:latin typeface="Arial"/>
                <a:cs typeface="Arial"/>
              </a:rPr>
              <a:t>   </a:t>
            </a:r>
            <a:r>
              <a:rPr sz="1050" spc="360" dirty="0"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50317" y="5451632"/>
            <a:ext cx="908050" cy="1873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81660" algn="l"/>
              </a:tabLst>
            </a:pPr>
            <a:r>
              <a:rPr sz="1050" spc="315" dirty="0">
                <a:latin typeface="Arial"/>
                <a:cs typeface="Arial"/>
              </a:rPr>
              <a:t>  </a:t>
            </a:r>
            <a:r>
              <a:rPr sz="1050" spc="29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305" dirty="0">
                <a:latin typeface="Arial"/>
                <a:cs typeface="Arial"/>
              </a:rPr>
              <a:t> </a:t>
            </a:r>
            <a:r>
              <a:rPr sz="1050" spc="36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050" spc="3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29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360" dirty="0"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7751" y="5451632"/>
            <a:ext cx="416559" cy="1873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spc="315" dirty="0">
                <a:latin typeface="Arial"/>
                <a:cs typeface="Arial"/>
              </a:rPr>
              <a:t>  </a:t>
            </a:r>
            <a:r>
              <a:rPr sz="1050" spc="29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305" dirty="0">
                <a:latin typeface="Arial"/>
                <a:cs typeface="Arial"/>
              </a:rPr>
              <a:t> </a:t>
            </a:r>
            <a:r>
              <a:rPr sz="1050" spc="360" dirty="0"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62455" y="4765752"/>
            <a:ext cx="337185" cy="1854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b="1" spc="30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050" b="1" spc="32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050" b="1" spc="64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91015" y="4765752"/>
            <a:ext cx="337185" cy="1854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b="1" spc="30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050" b="1" spc="30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050" b="1" spc="64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973869" y="3793597"/>
            <a:ext cx="41529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305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sz="105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3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16823" y="3793597"/>
            <a:ext cx="413384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305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sz="105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3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66465" y="2517234"/>
            <a:ext cx="1102360" cy="128270"/>
          </a:xfrm>
          <a:custGeom>
            <a:avLst/>
            <a:gdLst/>
            <a:ahLst/>
            <a:cxnLst/>
            <a:rect l="l" t="t" r="r" b="b"/>
            <a:pathLst>
              <a:path w="1102360" h="128269">
                <a:moveTo>
                  <a:pt x="196820" y="56645"/>
                </a:moveTo>
                <a:lnTo>
                  <a:pt x="152097" y="58558"/>
                </a:lnTo>
                <a:lnTo>
                  <a:pt x="111138" y="62896"/>
                </a:lnTo>
                <a:lnTo>
                  <a:pt x="73751" y="70679"/>
                </a:lnTo>
                <a:lnTo>
                  <a:pt x="16651" y="100277"/>
                </a:lnTo>
                <a:lnTo>
                  <a:pt x="0" y="123305"/>
                </a:lnTo>
                <a:lnTo>
                  <a:pt x="6188" y="127770"/>
                </a:lnTo>
                <a:lnTo>
                  <a:pt x="21810" y="106209"/>
                </a:lnTo>
                <a:lnTo>
                  <a:pt x="21500" y="106209"/>
                </a:lnTo>
                <a:lnTo>
                  <a:pt x="22457" y="105316"/>
                </a:lnTo>
                <a:lnTo>
                  <a:pt x="22805" y="105316"/>
                </a:lnTo>
                <a:lnTo>
                  <a:pt x="45375" y="89879"/>
                </a:lnTo>
                <a:lnTo>
                  <a:pt x="45169" y="89879"/>
                </a:lnTo>
                <a:lnTo>
                  <a:pt x="45935" y="89496"/>
                </a:lnTo>
                <a:lnTo>
                  <a:pt x="46166" y="89496"/>
                </a:lnTo>
                <a:lnTo>
                  <a:pt x="75741" y="78142"/>
                </a:lnTo>
                <a:lnTo>
                  <a:pt x="76239" y="77951"/>
                </a:lnTo>
                <a:lnTo>
                  <a:pt x="76586" y="77951"/>
                </a:lnTo>
                <a:lnTo>
                  <a:pt x="112477" y="70487"/>
                </a:lnTo>
                <a:lnTo>
                  <a:pt x="112094" y="70487"/>
                </a:lnTo>
                <a:lnTo>
                  <a:pt x="152798" y="66213"/>
                </a:lnTo>
                <a:lnTo>
                  <a:pt x="152543" y="66213"/>
                </a:lnTo>
                <a:lnTo>
                  <a:pt x="197053" y="64300"/>
                </a:lnTo>
                <a:lnTo>
                  <a:pt x="429707" y="64300"/>
                </a:lnTo>
                <a:lnTo>
                  <a:pt x="462479" y="61429"/>
                </a:lnTo>
                <a:lnTo>
                  <a:pt x="481411" y="58112"/>
                </a:lnTo>
                <a:lnTo>
                  <a:pt x="381518" y="58112"/>
                </a:lnTo>
                <a:lnTo>
                  <a:pt x="196820" y="56645"/>
                </a:lnTo>
                <a:close/>
              </a:path>
              <a:path w="1102360" h="128269">
                <a:moveTo>
                  <a:pt x="22457" y="105316"/>
                </a:moveTo>
                <a:lnTo>
                  <a:pt x="21500" y="106209"/>
                </a:lnTo>
                <a:lnTo>
                  <a:pt x="22114" y="105789"/>
                </a:lnTo>
                <a:lnTo>
                  <a:pt x="22457" y="105316"/>
                </a:lnTo>
                <a:close/>
              </a:path>
              <a:path w="1102360" h="128269">
                <a:moveTo>
                  <a:pt x="22114" y="105789"/>
                </a:moveTo>
                <a:lnTo>
                  <a:pt x="21500" y="106209"/>
                </a:lnTo>
                <a:lnTo>
                  <a:pt x="21810" y="106209"/>
                </a:lnTo>
                <a:lnTo>
                  <a:pt x="22114" y="105789"/>
                </a:lnTo>
                <a:close/>
              </a:path>
              <a:path w="1102360" h="128269">
                <a:moveTo>
                  <a:pt x="22805" y="105316"/>
                </a:moveTo>
                <a:lnTo>
                  <a:pt x="22457" y="105316"/>
                </a:lnTo>
                <a:lnTo>
                  <a:pt x="22114" y="105789"/>
                </a:lnTo>
                <a:lnTo>
                  <a:pt x="22805" y="105316"/>
                </a:lnTo>
                <a:close/>
              </a:path>
              <a:path w="1102360" h="128269">
                <a:moveTo>
                  <a:pt x="1082585" y="87527"/>
                </a:moveTo>
                <a:lnTo>
                  <a:pt x="1096387" y="103658"/>
                </a:lnTo>
                <a:lnTo>
                  <a:pt x="1102256" y="98682"/>
                </a:lnTo>
                <a:lnTo>
                  <a:pt x="1092966" y="87838"/>
                </a:lnTo>
                <a:lnTo>
                  <a:pt x="1083180" y="87838"/>
                </a:lnTo>
                <a:lnTo>
                  <a:pt x="1082585" y="87527"/>
                </a:lnTo>
                <a:close/>
              </a:path>
              <a:path w="1102360" h="128269">
                <a:moveTo>
                  <a:pt x="45935" y="89496"/>
                </a:moveTo>
                <a:lnTo>
                  <a:pt x="45169" y="89879"/>
                </a:lnTo>
                <a:lnTo>
                  <a:pt x="45639" y="89699"/>
                </a:lnTo>
                <a:lnTo>
                  <a:pt x="45935" y="89496"/>
                </a:lnTo>
                <a:close/>
              </a:path>
              <a:path w="1102360" h="128269">
                <a:moveTo>
                  <a:pt x="45639" y="89699"/>
                </a:moveTo>
                <a:lnTo>
                  <a:pt x="45169" y="89879"/>
                </a:lnTo>
                <a:lnTo>
                  <a:pt x="45375" y="89879"/>
                </a:lnTo>
                <a:lnTo>
                  <a:pt x="45639" y="89699"/>
                </a:lnTo>
                <a:close/>
              </a:path>
              <a:path w="1102360" h="128269">
                <a:moveTo>
                  <a:pt x="46166" y="89496"/>
                </a:moveTo>
                <a:lnTo>
                  <a:pt x="45935" y="89496"/>
                </a:lnTo>
                <a:lnTo>
                  <a:pt x="45639" y="89699"/>
                </a:lnTo>
                <a:lnTo>
                  <a:pt x="46166" y="89496"/>
                </a:lnTo>
                <a:close/>
              </a:path>
              <a:path w="1102360" h="128269">
                <a:moveTo>
                  <a:pt x="1082032" y="86881"/>
                </a:moveTo>
                <a:lnTo>
                  <a:pt x="1082585" y="87527"/>
                </a:lnTo>
                <a:lnTo>
                  <a:pt x="1083180" y="87838"/>
                </a:lnTo>
                <a:lnTo>
                  <a:pt x="1082032" y="86881"/>
                </a:lnTo>
                <a:close/>
              </a:path>
              <a:path w="1102360" h="128269">
                <a:moveTo>
                  <a:pt x="1092146" y="86881"/>
                </a:moveTo>
                <a:lnTo>
                  <a:pt x="1082032" y="86881"/>
                </a:lnTo>
                <a:lnTo>
                  <a:pt x="1083180" y="87838"/>
                </a:lnTo>
                <a:lnTo>
                  <a:pt x="1092966" y="87838"/>
                </a:lnTo>
                <a:lnTo>
                  <a:pt x="1092146" y="86881"/>
                </a:lnTo>
                <a:close/>
              </a:path>
              <a:path w="1102360" h="128269">
                <a:moveTo>
                  <a:pt x="1060651" y="76074"/>
                </a:moveTo>
                <a:lnTo>
                  <a:pt x="1082585" y="87527"/>
                </a:lnTo>
                <a:lnTo>
                  <a:pt x="1082032" y="86881"/>
                </a:lnTo>
                <a:lnTo>
                  <a:pt x="1092146" y="86881"/>
                </a:lnTo>
                <a:lnTo>
                  <a:pt x="1087391" y="81331"/>
                </a:lnTo>
                <a:lnTo>
                  <a:pt x="1077427" y="76164"/>
                </a:lnTo>
                <a:lnTo>
                  <a:pt x="1060978" y="76164"/>
                </a:lnTo>
                <a:lnTo>
                  <a:pt x="1060651" y="76074"/>
                </a:lnTo>
                <a:close/>
              </a:path>
              <a:path w="1102360" h="128269">
                <a:moveTo>
                  <a:pt x="76239" y="77951"/>
                </a:moveTo>
                <a:lnTo>
                  <a:pt x="75665" y="78142"/>
                </a:lnTo>
                <a:lnTo>
                  <a:pt x="75830" y="78108"/>
                </a:lnTo>
                <a:lnTo>
                  <a:pt x="76239" y="77951"/>
                </a:lnTo>
                <a:close/>
              </a:path>
              <a:path w="1102360" h="128269">
                <a:moveTo>
                  <a:pt x="75830" y="78108"/>
                </a:moveTo>
                <a:lnTo>
                  <a:pt x="75665" y="78142"/>
                </a:lnTo>
                <a:lnTo>
                  <a:pt x="75830" y="78108"/>
                </a:lnTo>
                <a:close/>
              </a:path>
              <a:path w="1102360" h="128269">
                <a:moveTo>
                  <a:pt x="76586" y="77951"/>
                </a:moveTo>
                <a:lnTo>
                  <a:pt x="76239" y="77951"/>
                </a:lnTo>
                <a:lnTo>
                  <a:pt x="75830" y="78108"/>
                </a:lnTo>
                <a:lnTo>
                  <a:pt x="76586" y="77951"/>
                </a:lnTo>
                <a:close/>
              </a:path>
              <a:path w="1102360" h="128269">
                <a:moveTo>
                  <a:pt x="1060213" y="75845"/>
                </a:moveTo>
                <a:lnTo>
                  <a:pt x="1060651" y="76074"/>
                </a:lnTo>
                <a:lnTo>
                  <a:pt x="1060978" y="76164"/>
                </a:lnTo>
                <a:lnTo>
                  <a:pt x="1060213" y="75845"/>
                </a:lnTo>
                <a:close/>
              </a:path>
              <a:path w="1102360" h="128269">
                <a:moveTo>
                  <a:pt x="1076812" y="75845"/>
                </a:moveTo>
                <a:lnTo>
                  <a:pt x="1060213" y="75845"/>
                </a:lnTo>
                <a:lnTo>
                  <a:pt x="1060978" y="76164"/>
                </a:lnTo>
                <a:lnTo>
                  <a:pt x="1077427" y="76164"/>
                </a:lnTo>
                <a:lnTo>
                  <a:pt x="1076812" y="75845"/>
                </a:lnTo>
                <a:close/>
              </a:path>
              <a:path w="1102360" h="128269">
                <a:moveTo>
                  <a:pt x="1060164" y="67999"/>
                </a:moveTo>
                <a:lnTo>
                  <a:pt x="1031312" y="67999"/>
                </a:lnTo>
                <a:lnTo>
                  <a:pt x="1031886" y="68127"/>
                </a:lnTo>
                <a:lnTo>
                  <a:pt x="1060651" y="76074"/>
                </a:lnTo>
                <a:lnTo>
                  <a:pt x="1060213" y="75845"/>
                </a:lnTo>
                <a:lnTo>
                  <a:pt x="1076812" y="75845"/>
                </a:lnTo>
                <a:lnTo>
                  <a:pt x="1063403" y="68892"/>
                </a:lnTo>
                <a:lnTo>
                  <a:pt x="1060164" y="67999"/>
                </a:lnTo>
                <a:close/>
              </a:path>
              <a:path w="1102360" h="128269">
                <a:moveTo>
                  <a:pt x="1031689" y="68103"/>
                </a:moveTo>
                <a:lnTo>
                  <a:pt x="1031886" y="68127"/>
                </a:lnTo>
                <a:lnTo>
                  <a:pt x="1031689" y="68103"/>
                </a:lnTo>
                <a:close/>
              </a:path>
              <a:path w="1102360" h="128269">
                <a:moveTo>
                  <a:pt x="1031312" y="67999"/>
                </a:moveTo>
                <a:lnTo>
                  <a:pt x="1031689" y="68103"/>
                </a:lnTo>
                <a:lnTo>
                  <a:pt x="1031886" y="68127"/>
                </a:lnTo>
                <a:lnTo>
                  <a:pt x="1031312" y="67999"/>
                </a:lnTo>
                <a:close/>
              </a:path>
              <a:path w="1102360" h="128269">
                <a:moveTo>
                  <a:pt x="1044896" y="63789"/>
                </a:moveTo>
                <a:lnTo>
                  <a:pt x="995967" y="63789"/>
                </a:lnTo>
                <a:lnTo>
                  <a:pt x="1031689" y="68103"/>
                </a:lnTo>
                <a:lnTo>
                  <a:pt x="1031312" y="67999"/>
                </a:lnTo>
                <a:lnTo>
                  <a:pt x="1060164" y="67999"/>
                </a:lnTo>
                <a:lnTo>
                  <a:pt x="1044896" y="63789"/>
                </a:lnTo>
                <a:close/>
              </a:path>
              <a:path w="1102360" h="128269">
                <a:moveTo>
                  <a:pt x="556514" y="9696"/>
                </a:moveTo>
                <a:lnTo>
                  <a:pt x="554350" y="9696"/>
                </a:lnTo>
                <a:lnTo>
                  <a:pt x="551119" y="15721"/>
                </a:lnTo>
                <a:lnTo>
                  <a:pt x="581209" y="45737"/>
                </a:lnTo>
                <a:lnTo>
                  <a:pt x="644243" y="62386"/>
                </a:lnTo>
                <a:lnTo>
                  <a:pt x="683288" y="65767"/>
                </a:lnTo>
                <a:lnTo>
                  <a:pt x="726544" y="66724"/>
                </a:lnTo>
                <a:lnTo>
                  <a:pt x="819052" y="64810"/>
                </a:lnTo>
                <a:lnTo>
                  <a:pt x="912326" y="61939"/>
                </a:lnTo>
                <a:lnTo>
                  <a:pt x="1038187" y="61939"/>
                </a:lnTo>
                <a:lnTo>
                  <a:pt x="1033098" y="60536"/>
                </a:lnTo>
                <a:lnTo>
                  <a:pt x="1020820" y="59069"/>
                </a:lnTo>
                <a:lnTo>
                  <a:pt x="726480" y="59069"/>
                </a:lnTo>
                <a:lnTo>
                  <a:pt x="683607" y="58112"/>
                </a:lnTo>
                <a:lnTo>
                  <a:pt x="683862" y="58112"/>
                </a:lnTo>
                <a:lnTo>
                  <a:pt x="645804" y="54795"/>
                </a:lnTo>
                <a:lnTo>
                  <a:pt x="645455" y="54795"/>
                </a:lnTo>
                <a:lnTo>
                  <a:pt x="611450" y="48607"/>
                </a:lnTo>
                <a:lnTo>
                  <a:pt x="611734" y="48607"/>
                </a:lnTo>
                <a:lnTo>
                  <a:pt x="585749" y="39230"/>
                </a:lnTo>
                <a:lnTo>
                  <a:pt x="585292" y="39230"/>
                </a:lnTo>
                <a:lnTo>
                  <a:pt x="584335" y="38720"/>
                </a:lnTo>
                <a:lnTo>
                  <a:pt x="584585" y="38720"/>
                </a:lnTo>
                <a:lnTo>
                  <a:pt x="566277" y="25515"/>
                </a:lnTo>
                <a:lnTo>
                  <a:pt x="565770" y="25515"/>
                </a:lnTo>
                <a:lnTo>
                  <a:pt x="564685" y="24367"/>
                </a:lnTo>
                <a:lnTo>
                  <a:pt x="565098" y="24367"/>
                </a:lnTo>
                <a:lnTo>
                  <a:pt x="556514" y="9696"/>
                </a:lnTo>
                <a:close/>
              </a:path>
              <a:path w="1102360" h="128269">
                <a:moveTo>
                  <a:pt x="429707" y="64300"/>
                </a:moveTo>
                <a:lnTo>
                  <a:pt x="197053" y="64300"/>
                </a:lnTo>
                <a:lnTo>
                  <a:pt x="289711" y="64810"/>
                </a:lnTo>
                <a:lnTo>
                  <a:pt x="381582" y="65767"/>
                </a:lnTo>
                <a:lnTo>
                  <a:pt x="423881" y="64810"/>
                </a:lnTo>
                <a:lnTo>
                  <a:pt x="429707" y="64300"/>
                </a:lnTo>
                <a:close/>
              </a:path>
              <a:path w="1102360" h="128269">
                <a:moveTo>
                  <a:pt x="1038187" y="61939"/>
                </a:moveTo>
                <a:lnTo>
                  <a:pt x="956093" y="61939"/>
                </a:lnTo>
                <a:lnTo>
                  <a:pt x="996286" y="63853"/>
                </a:lnTo>
                <a:lnTo>
                  <a:pt x="995967" y="63789"/>
                </a:lnTo>
                <a:lnTo>
                  <a:pt x="1044896" y="63789"/>
                </a:lnTo>
                <a:lnTo>
                  <a:pt x="1038187" y="61939"/>
                </a:lnTo>
                <a:close/>
              </a:path>
              <a:path w="1102360" h="128269">
                <a:moveTo>
                  <a:pt x="726579" y="59067"/>
                </a:moveTo>
                <a:close/>
              </a:path>
              <a:path w="1102360" h="128269">
                <a:moveTo>
                  <a:pt x="956348" y="54285"/>
                </a:moveTo>
                <a:lnTo>
                  <a:pt x="912199" y="54285"/>
                </a:lnTo>
                <a:lnTo>
                  <a:pt x="818797" y="57155"/>
                </a:lnTo>
                <a:lnTo>
                  <a:pt x="726579" y="59067"/>
                </a:lnTo>
                <a:lnTo>
                  <a:pt x="1020820" y="59069"/>
                </a:lnTo>
                <a:lnTo>
                  <a:pt x="996796" y="56198"/>
                </a:lnTo>
                <a:lnTo>
                  <a:pt x="956348" y="54285"/>
                </a:lnTo>
                <a:close/>
              </a:path>
              <a:path w="1102360" h="128269">
                <a:moveTo>
                  <a:pt x="381558" y="58111"/>
                </a:moveTo>
                <a:close/>
              </a:path>
              <a:path w="1102360" h="128269">
                <a:moveTo>
                  <a:pt x="461650" y="53774"/>
                </a:moveTo>
                <a:lnTo>
                  <a:pt x="423370" y="57155"/>
                </a:lnTo>
                <a:lnTo>
                  <a:pt x="423625" y="57155"/>
                </a:lnTo>
                <a:lnTo>
                  <a:pt x="381558" y="58111"/>
                </a:lnTo>
                <a:lnTo>
                  <a:pt x="481416" y="58111"/>
                </a:lnTo>
                <a:lnTo>
                  <a:pt x="495974" y="55560"/>
                </a:lnTo>
                <a:lnTo>
                  <a:pt x="500503" y="53838"/>
                </a:lnTo>
                <a:lnTo>
                  <a:pt x="461331" y="53838"/>
                </a:lnTo>
                <a:lnTo>
                  <a:pt x="461650" y="53774"/>
                </a:lnTo>
                <a:close/>
              </a:path>
              <a:path w="1102360" h="128269">
                <a:moveTo>
                  <a:pt x="645134" y="54736"/>
                </a:moveTo>
                <a:lnTo>
                  <a:pt x="645455" y="54795"/>
                </a:lnTo>
                <a:lnTo>
                  <a:pt x="645804" y="54795"/>
                </a:lnTo>
                <a:lnTo>
                  <a:pt x="645134" y="54736"/>
                </a:lnTo>
                <a:close/>
              </a:path>
              <a:path w="1102360" h="128269">
                <a:moveTo>
                  <a:pt x="645104" y="54731"/>
                </a:moveTo>
                <a:close/>
              </a:path>
              <a:path w="1102360" h="128269">
                <a:moveTo>
                  <a:pt x="493949" y="48161"/>
                </a:moveTo>
                <a:lnTo>
                  <a:pt x="461331" y="53838"/>
                </a:lnTo>
                <a:lnTo>
                  <a:pt x="500503" y="53838"/>
                </a:lnTo>
                <a:lnTo>
                  <a:pt x="515099" y="48288"/>
                </a:lnTo>
                <a:lnTo>
                  <a:pt x="493613" y="48288"/>
                </a:lnTo>
                <a:lnTo>
                  <a:pt x="493949" y="48161"/>
                </a:lnTo>
                <a:close/>
              </a:path>
              <a:path w="1102360" h="128269">
                <a:moveTo>
                  <a:pt x="612024" y="48712"/>
                </a:moveTo>
                <a:lnTo>
                  <a:pt x="612151" y="48735"/>
                </a:lnTo>
                <a:lnTo>
                  <a:pt x="612024" y="48712"/>
                </a:lnTo>
                <a:close/>
              </a:path>
              <a:path w="1102360" h="128269">
                <a:moveTo>
                  <a:pt x="611734" y="48607"/>
                </a:moveTo>
                <a:lnTo>
                  <a:pt x="611450" y="48607"/>
                </a:lnTo>
                <a:lnTo>
                  <a:pt x="612024" y="48712"/>
                </a:lnTo>
                <a:lnTo>
                  <a:pt x="611734" y="48607"/>
                </a:lnTo>
                <a:close/>
              </a:path>
              <a:path w="1102360" h="128269">
                <a:moveTo>
                  <a:pt x="494315" y="48097"/>
                </a:moveTo>
                <a:lnTo>
                  <a:pt x="493949" y="48161"/>
                </a:lnTo>
                <a:lnTo>
                  <a:pt x="493613" y="48288"/>
                </a:lnTo>
                <a:lnTo>
                  <a:pt x="494315" y="48097"/>
                </a:lnTo>
                <a:close/>
              </a:path>
              <a:path w="1102360" h="128269">
                <a:moveTo>
                  <a:pt x="515602" y="48097"/>
                </a:moveTo>
                <a:lnTo>
                  <a:pt x="494315" y="48097"/>
                </a:lnTo>
                <a:lnTo>
                  <a:pt x="493613" y="48288"/>
                </a:lnTo>
                <a:lnTo>
                  <a:pt x="515099" y="48288"/>
                </a:lnTo>
                <a:lnTo>
                  <a:pt x="515602" y="48097"/>
                </a:lnTo>
                <a:close/>
              </a:path>
              <a:path w="1102360" h="128269">
                <a:moveTo>
                  <a:pt x="519401" y="38486"/>
                </a:moveTo>
                <a:lnTo>
                  <a:pt x="493949" y="48161"/>
                </a:lnTo>
                <a:lnTo>
                  <a:pt x="494315" y="48097"/>
                </a:lnTo>
                <a:lnTo>
                  <a:pt x="515602" y="48097"/>
                </a:lnTo>
                <a:lnTo>
                  <a:pt x="523152" y="45226"/>
                </a:lnTo>
                <a:lnTo>
                  <a:pt x="531762" y="38784"/>
                </a:lnTo>
                <a:lnTo>
                  <a:pt x="519005" y="38784"/>
                </a:lnTo>
                <a:lnTo>
                  <a:pt x="519401" y="38486"/>
                </a:lnTo>
                <a:close/>
              </a:path>
              <a:path w="1102360" h="128269">
                <a:moveTo>
                  <a:pt x="584335" y="38720"/>
                </a:moveTo>
                <a:lnTo>
                  <a:pt x="585292" y="39230"/>
                </a:lnTo>
                <a:lnTo>
                  <a:pt x="584835" y="38900"/>
                </a:lnTo>
                <a:lnTo>
                  <a:pt x="584335" y="38720"/>
                </a:lnTo>
                <a:close/>
              </a:path>
              <a:path w="1102360" h="128269">
                <a:moveTo>
                  <a:pt x="584835" y="38900"/>
                </a:moveTo>
                <a:lnTo>
                  <a:pt x="585292" y="39230"/>
                </a:lnTo>
                <a:lnTo>
                  <a:pt x="585749" y="39230"/>
                </a:lnTo>
                <a:lnTo>
                  <a:pt x="584835" y="38900"/>
                </a:lnTo>
                <a:close/>
              </a:path>
              <a:path w="1102360" h="128269">
                <a:moveTo>
                  <a:pt x="584585" y="38720"/>
                </a:moveTo>
                <a:lnTo>
                  <a:pt x="584335" y="38720"/>
                </a:lnTo>
                <a:lnTo>
                  <a:pt x="584835" y="38900"/>
                </a:lnTo>
                <a:lnTo>
                  <a:pt x="584585" y="38720"/>
                </a:lnTo>
                <a:close/>
              </a:path>
              <a:path w="1102360" h="128269">
                <a:moveTo>
                  <a:pt x="519962" y="38273"/>
                </a:moveTo>
                <a:lnTo>
                  <a:pt x="519401" y="38486"/>
                </a:lnTo>
                <a:lnTo>
                  <a:pt x="519005" y="38784"/>
                </a:lnTo>
                <a:lnTo>
                  <a:pt x="519962" y="38273"/>
                </a:lnTo>
                <a:close/>
              </a:path>
              <a:path w="1102360" h="128269">
                <a:moveTo>
                  <a:pt x="532444" y="38273"/>
                </a:moveTo>
                <a:lnTo>
                  <a:pt x="519962" y="38273"/>
                </a:lnTo>
                <a:lnTo>
                  <a:pt x="519005" y="38784"/>
                </a:lnTo>
                <a:lnTo>
                  <a:pt x="531762" y="38784"/>
                </a:lnTo>
                <a:lnTo>
                  <a:pt x="532444" y="38273"/>
                </a:lnTo>
                <a:close/>
              </a:path>
              <a:path w="1102360" h="128269">
                <a:moveTo>
                  <a:pt x="537419" y="24975"/>
                </a:moveTo>
                <a:lnTo>
                  <a:pt x="519401" y="38486"/>
                </a:lnTo>
                <a:lnTo>
                  <a:pt x="519962" y="38273"/>
                </a:lnTo>
                <a:lnTo>
                  <a:pt x="532444" y="38273"/>
                </a:lnTo>
                <a:lnTo>
                  <a:pt x="543440" y="30044"/>
                </a:lnTo>
                <a:lnTo>
                  <a:pt x="545800" y="25643"/>
                </a:lnTo>
                <a:lnTo>
                  <a:pt x="537060" y="25643"/>
                </a:lnTo>
                <a:lnTo>
                  <a:pt x="537419" y="24975"/>
                </a:lnTo>
                <a:close/>
              </a:path>
              <a:path w="1102360" h="128269">
                <a:moveTo>
                  <a:pt x="538145" y="24431"/>
                </a:moveTo>
                <a:lnTo>
                  <a:pt x="537419" y="24975"/>
                </a:lnTo>
                <a:lnTo>
                  <a:pt x="537060" y="25643"/>
                </a:lnTo>
                <a:lnTo>
                  <a:pt x="538145" y="24431"/>
                </a:lnTo>
                <a:close/>
              </a:path>
              <a:path w="1102360" h="128269">
                <a:moveTo>
                  <a:pt x="546450" y="24431"/>
                </a:moveTo>
                <a:lnTo>
                  <a:pt x="538145" y="24431"/>
                </a:lnTo>
                <a:lnTo>
                  <a:pt x="537060" y="25643"/>
                </a:lnTo>
                <a:lnTo>
                  <a:pt x="545800" y="25643"/>
                </a:lnTo>
                <a:lnTo>
                  <a:pt x="546450" y="24431"/>
                </a:lnTo>
                <a:close/>
              </a:path>
              <a:path w="1102360" h="128269">
                <a:moveTo>
                  <a:pt x="564685" y="24367"/>
                </a:moveTo>
                <a:lnTo>
                  <a:pt x="565770" y="25515"/>
                </a:lnTo>
                <a:lnTo>
                  <a:pt x="565399" y="24882"/>
                </a:lnTo>
                <a:lnTo>
                  <a:pt x="564685" y="24367"/>
                </a:lnTo>
                <a:close/>
              </a:path>
              <a:path w="1102360" h="128269">
                <a:moveTo>
                  <a:pt x="565399" y="24882"/>
                </a:moveTo>
                <a:lnTo>
                  <a:pt x="565770" y="25515"/>
                </a:lnTo>
                <a:lnTo>
                  <a:pt x="566277" y="25515"/>
                </a:lnTo>
                <a:lnTo>
                  <a:pt x="565399" y="24882"/>
                </a:lnTo>
                <a:close/>
              </a:path>
              <a:path w="1102360" h="128269">
                <a:moveTo>
                  <a:pt x="550841" y="0"/>
                </a:moveTo>
                <a:lnTo>
                  <a:pt x="537419" y="24975"/>
                </a:lnTo>
                <a:lnTo>
                  <a:pt x="538145" y="24431"/>
                </a:lnTo>
                <a:lnTo>
                  <a:pt x="546450" y="24431"/>
                </a:lnTo>
                <a:lnTo>
                  <a:pt x="551119" y="15721"/>
                </a:lnTo>
                <a:lnTo>
                  <a:pt x="547651" y="9823"/>
                </a:lnTo>
                <a:lnTo>
                  <a:pt x="554350" y="9696"/>
                </a:lnTo>
                <a:lnTo>
                  <a:pt x="556514" y="9696"/>
                </a:lnTo>
                <a:lnTo>
                  <a:pt x="550841" y="0"/>
                </a:lnTo>
                <a:close/>
              </a:path>
              <a:path w="1102360" h="128269">
                <a:moveTo>
                  <a:pt x="565098" y="24367"/>
                </a:moveTo>
                <a:lnTo>
                  <a:pt x="564685" y="24367"/>
                </a:lnTo>
                <a:lnTo>
                  <a:pt x="565399" y="24882"/>
                </a:lnTo>
                <a:lnTo>
                  <a:pt x="565098" y="24367"/>
                </a:lnTo>
                <a:close/>
              </a:path>
              <a:path w="1102360" h="128269">
                <a:moveTo>
                  <a:pt x="554350" y="9696"/>
                </a:moveTo>
                <a:lnTo>
                  <a:pt x="547651" y="9823"/>
                </a:lnTo>
                <a:lnTo>
                  <a:pt x="551119" y="15721"/>
                </a:lnTo>
                <a:lnTo>
                  <a:pt x="554350" y="9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06820" y="2232923"/>
            <a:ext cx="2215515" cy="127000"/>
          </a:xfrm>
          <a:custGeom>
            <a:avLst/>
            <a:gdLst/>
            <a:ahLst/>
            <a:cxnLst/>
            <a:rect l="l" t="t" r="r" b="b"/>
            <a:pathLst>
              <a:path w="2215515" h="127000">
                <a:moveTo>
                  <a:pt x="486659" y="54412"/>
                </a:moveTo>
                <a:lnTo>
                  <a:pt x="393321" y="54859"/>
                </a:lnTo>
                <a:lnTo>
                  <a:pt x="304194" y="56772"/>
                </a:lnTo>
                <a:lnTo>
                  <a:pt x="221255" y="61110"/>
                </a:lnTo>
                <a:lnTo>
                  <a:pt x="146865" y="68765"/>
                </a:lnTo>
                <a:lnTo>
                  <a:pt x="83832" y="80821"/>
                </a:lnTo>
                <a:lnTo>
                  <a:pt x="33813" y="97789"/>
                </a:lnTo>
                <a:lnTo>
                  <a:pt x="0" y="120817"/>
                </a:lnTo>
                <a:lnTo>
                  <a:pt x="4848" y="126686"/>
                </a:lnTo>
                <a:lnTo>
                  <a:pt x="18742" y="115140"/>
                </a:lnTo>
                <a:lnTo>
                  <a:pt x="19203" y="114757"/>
                </a:lnTo>
                <a:lnTo>
                  <a:pt x="19370" y="114757"/>
                </a:lnTo>
                <a:lnTo>
                  <a:pt x="37322" y="104615"/>
                </a:lnTo>
                <a:lnTo>
                  <a:pt x="37518" y="104615"/>
                </a:lnTo>
                <a:lnTo>
                  <a:pt x="59522" y="95875"/>
                </a:lnTo>
                <a:lnTo>
                  <a:pt x="59843" y="95748"/>
                </a:lnTo>
                <a:lnTo>
                  <a:pt x="85590" y="88284"/>
                </a:lnTo>
                <a:lnTo>
                  <a:pt x="115667" y="82097"/>
                </a:lnTo>
                <a:lnTo>
                  <a:pt x="115540" y="82097"/>
                </a:lnTo>
                <a:lnTo>
                  <a:pt x="148077" y="76356"/>
                </a:lnTo>
                <a:lnTo>
                  <a:pt x="147822" y="76356"/>
                </a:lnTo>
                <a:lnTo>
                  <a:pt x="221957" y="68701"/>
                </a:lnTo>
                <a:lnTo>
                  <a:pt x="222983" y="68701"/>
                </a:lnTo>
                <a:lnTo>
                  <a:pt x="304576" y="64427"/>
                </a:lnTo>
                <a:lnTo>
                  <a:pt x="304449" y="64427"/>
                </a:lnTo>
                <a:lnTo>
                  <a:pt x="393448" y="62513"/>
                </a:lnTo>
                <a:lnTo>
                  <a:pt x="486616" y="62067"/>
                </a:lnTo>
                <a:lnTo>
                  <a:pt x="872718" y="62067"/>
                </a:lnTo>
                <a:lnTo>
                  <a:pt x="928021" y="59643"/>
                </a:lnTo>
                <a:lnTo>
                  <a:pt x="963112" y="57282"/>
                </a:lnTo>
                <a:lnTo>
                  <a:pt x="970923" y="56326"/>
                </a:lnTo>
                <a:lnTo>
                  <a:pt x="765589" y="56326"/>
                </a:lnTo>
                <a:lnTo>
                  <a:pt x="581401" y="55369"/>
                </a:lnTo>
                <a:lnTo>
                  <a:pt x="486659" y="54412"/>
                </a:lnTo>
                <a:close/>
              </a:path>
              <a:path w="2215515" h="127000">
                <a:moveTo>
                  <a:pt x="19203" y="114757"/>
                </a:moveTo>
                <a:lnTo>
                  <a:pt x="18693" y="115140"/>
                </a:lnTo>
                <a:lnTo>
                  <a:pt x="18848" y="115052"/>
                </a:lnTo>
                <a:lnTo>
                  <a:pt x="19203" y="114757"/>
                </a:lnTo>
                <a:close/>
              </a:path>
              <a:path w="2215515" h="127000">
                <a:moveTo>
                  <a:pt x="18848" y="115052"/>
                </a:moveTo>
                <a:lnTo>
                  <a:pt x="18693" y="115140"/>
                </a:lnTo>
                <a:lnTo>
                  <a:pt x="18848" y="115052"/>
                </a:lnTo>
                <a:close/>
              </a:path>
              <a:path w="2215515" h="127000">
                <a:moveTo>
                  <a:pt x="19370" y="114757"/>
                </a:moveTo>
                <a:lnTo>
                  <a:pt x="19203" y="114757"/>
                </a:lnTo>
                <a:lnTo>
                  <a:pt x="18848" y="115052"/>
                </a:lnTo>
                <a:lnTo>
                  <a:pt x="19370" y="114757"/>
                </a:lnTo>
                <a:close/>
              </a:path>
              <a:path w="2215515" h="127000">
                <a:moveTo>
                  <a:pt x="37518" y="104615"/>
                </a:moveTo>
                <a:lnTo>
                  <a:pt x="37322" y="104615"/>
                </a:lnTo>
                <a:lnTo>
                  <a:pt x="36875" y="104870"/>
                </a:lnTo>
                <a:lnTo>
                  <a:pt x="37518" y="104615"/>
                </a:lnTo>
                <a:close/>
              </a:path>
              <a:path w="2215515" h="127000">
                <a:moveTo>
                  <a:pt x="2211382" y="93388"/>
                </a:moveTo>
                <a:lnTo>
                  <a:pt x="2198388" y="93388"/>
                </a:lnTo>
                <a:lnTo>
                  <a:pt x="2199026" y="93770"/>
                </a:lnTo>
                <a:lnTo>
                  <a:pt x="2210829" y="102446"/>
                </a:lnTo>
                <a:lnTo>
                  <a:pt x="2215295" y="96258"/>
                </a:lnTo>
                <a:lnTo>
                  <a:pt x="2211382" y="93388"/>
                </a:lnTo>
                <a:close/>
              </a:path>
              <a:path w="2215515" h="127000">
                <a:moveTo>
                  <a:pt x="59690" y="95809"/>
                </a:moveTo>
                <a:lnTo>
                  <a:pt x="59460" y="95875"/>
                </a:lnTo>
                <a:lnTo>
                  <a:pt x="59690" y="95809"/>
                </a:lnTo>
                <a:close/>
              </a:path>
              <a:path w="2215515" h="127000">
                <a:moveTo>
                  <a:pt x="59899" y="95748"/>
                </a:moveTo>
                <a:lnTo>
                  <a:pt x="59690" y="95809"/>
                </a:lnTo>
                <a:lnTo>
                  <a:pt x="59899" y="95748"/>
                </a:lnTo>
                <a:close/>
              </a:path>
              <a:path w="2215515" h="127000">
                <a:moveTo>
                  <a:pt x="2198724" y="93632"/>
                </a:moveTo>
                <a:lnTo>
                  <a:pt x="2198914" y="93770"/>
                </a:lnTo>
                <a:lnTo>
                  <a:pt x="2198724" y="93632"/>
                </a:lnTo>
                <a:close/>
              </a:path>
              <a:path w="2215515" h="127000">
                <a:moveTo>
                  <a:pt x="2198388" y="93388"/>
                </a:moveTo>
                <a:lnTo>
                  <a:pt x="2198724" y="93632"/>
                </a:lnTo>
                <a:lnTo>
                  <a:pt x="2199026" y="93770"/>
                </a:lnTo>
                <a:lnTo>
                  <a:pt x="2198388" y="93388"/>
                </a:lnTo>
                <a:close/>
              </a:path>
              <a:path w="2215515" h="127000">
                <a:moveTo>
                  <a:pt x="2200780" y="86116"/>
                </a:moveTo>
                <a:lnTo>
                  <a:pt x="2182311" y="86116"/>
                </a:lnTo>
                <a:lnTo>
                  <a:pt x="2182694" y="86243"/>
                </a:lnTo>
                <a:lnTo>
                  <a:pt x="2198724" y="93632"/>
                </a:lnTo>
                <a:lnTo>
                  <a:pt x="2198388" y="93388"/>
                </a:lnTo>
                <a:lnTo>
                  <a:pt x="2211382" y="93388"/>
                </a:lnTo>
                <a:lnTo>
                  <a:pt x="2202599" y="86945"/>
                </a:lnTo>
                <a:lnTo>
                  <a:pt x="2200780" y="86116"/>
                </a:lnTo>
                <a:close/>
              </a:path>
              <a:path w="2215515" h="127000">
                <a:moveTo>
                  <a:pt x="85809" y="88221"/>
                </a:moveTo>
                <a:lnTo>
                  <a:pt x="85490" y="88284"/>
                </a:lnTo>
                <a:lnTo>
                  <a:pt x="85809" y="88221"/>
                </a:lnTo>
                <a:close/>
              </a:path>
              <a:path w="2215515" h="127000">
                <a:moveTo>
                  <a:pt x="2182353" y="86135"/>
                </a:moveTo>
                <a:lnTo>
                  <a:pt x="2182590" y="86243"/>
                </a:lnTo>
                <a:lnTo>
                  <a:pt x="2182353" y="86135"/>
                </a:lnTo>
                <a:close/>
              </a:path>
              <a:path w="2215515" h="127000">
                <a:moveTo>
                  <a:pt x="2186365" y="79545"/>
                </a:moveTo>
                <a:lnTo>
                  <a:pt x="2161640" y="79545"/>
                </a:lnTo>
                <a:lnTo>
                  <a:pt x="2182353" y="86135"/>
                </a:lnTo>
                <a:lnTo>
                  <a:pt x="2200780" y="86116"/>
                </a:lnTo>
                <a:lnTo>
                  <a:pt x="2186365" y="79545"/>
                </a:lnTo>
                <a:close/>
              </a:path>
              <a:path w="2215515" h="127000">
                <a:moveTo>
                  <a:pt x="2087118" y="59643"/>
                </a:moveTo>
                <a:lnTo>
                  <a:pt x="1836056" y="59643"/>
                </a:lnTo>
                <a:lnTo>
                  <a:pt x="1924499" y="60153"/>
                </a:lnTo>
                <a:lnTo>
                  <a:pt x="2005779" y="62067"/>
                </a:lnTo>
                <a:lnTo>
                  <a:pt x="2042974" y="63981"/>
                </a:lnTo>
                <a:lnTo>
                  <a:pt x="2077362" y="66341"/>
                </a:lnTo>
                <a:lnTo>
                  <a:pt x="2077234" y="66341"/>
                </a:lnTo>
                <a:lnTo>
                  <a:pt x="2109325" y="69658"/>
                </a:lnTo>
                <a:lnTo>
                  <a:pt x="2109070" y="69658"/>
                </a:lnTo>
                <a:lnTo>
                  <a:pt x="2137269" y="74442"/>
                </a:lnTo>
                <a:lnTo>
                  <a:pt x="2137141" y="74442"/>
                </a:lnTo>
                <a:lnTo>
                  <a:pt x="2162023" y="79673"/>
                </a:lnTo>
                <a:lnTo>
                  <a:pt x="2161640" y="79545"/>
                </a:lnTo>
                <a:lnTo>
                  <a:pt x="2186365" y="79545"/>
                </a:lnTo>
                <a:lnTo>
                  <a:pt x="2185246" y="79035"/>
                </a:lnTo>
                <a:lnTo>
                  <a:pt x="2163809" y="72209"/>
                </a:lnTo>
                <a:lnTo>
                  <a:pt x="2138673" y="66915"/>
                </a:lnTo>
                <a:lnTo>
                  <a:pt x="2110218" y="62067"/>
                </a:lnTo>
                <a:lnTo>
                  <a:pt x="2087118" y="59643"/>
                </a:lnTo>
                <a:close/>
              </a:path>
              <a:path w="2215515" h="127000">
                <a:moveTo>
                  <a:pt x="222983" y="68701"/>
                </a:moveTo>
                <a:lnTo>
                  <a:pt x="221957" y="68701"/>
                </a:lnTo>
                <a:lnTo>
                  <a:pt x="221765" y="68765"/>
                </a:lnTo>
                <a:lnTo>
                  <a:pt x="222983" y="68701"/>
                </a:lnTo>
                <a:close/>
              </a:path>
              <a:path w="2215515" h="127000">
                <a:moveTo>
                  <a:pt x="1114830" y="8420"/>
                </a:moveTo>
                <a:lnTo>
                  <a:pt x="1110805" y="8420"/>
                </a:lnTo>
                <a:lnTo>
                  <a:pt x="1107916" y="12128"/>
                </a:lnTo>
                <a:lnTo>
                  <a:pt x="1148064" y="37444"/>
                </a:lnTo>
                <a:lnTo>
                  <a:pt x="1197508" y="49564"/>
                </a:lnTo>
                <a:lnTo>
                  <a:pt x="1260542" y="57729"/>
                </a:lnTo>
                <a:lnTo>
                  <a:pt x="1375125" y="63981"/>
                </a:lnTo>
                <a:lnTo>
                  <a:pt x="1461828" y="64937"/>
                </a:lnTo>
                <a:lnTo>
                  <a:pt x="1695652" y="62067"/>
                </a:lnTo>
                <a:lnTo>
                  <a:pt x="1836056" y="59643"/>
                </a:lnTo>
                <a:lnTo>
                  <a:pt x="2087118" y="59643"/>
                </a:lnTo>
                <a:lnTo>
                  <a:pt x="2078000" y="58686"/>
                </a:lnTo>
                <a:lnTo>
                  <a:pt x="2057439" y="57283"/>
                </a:lnTo>
                <a:lnTo>
                  <a:pt x="1461828" y="57283"/>
                </a:lnTo>
                <a:lnTo>
                  <a:pt x="1375253" y="56326"/>
                </a:lnTo>
                <a:lnTo>
                  <a:pt x="1375380" y="56326"/>
                </a:lnTo>
                <a:lnTo>
                  <a:pt x="1296461" y="52945"/>
                </a:lnTo>
                <a:lnTo>
                  <a:pt x="1296588" y="52945"/>
                </a:lnTo>
                <a:lnTo>
                  <a:pt x="1261180" y="50074"/>
                </a:lnTo>
                <a:lnTo>
                  <a:pt x="1228260" y="46757"/>
                </a:lnTo>
                <a:lnTo>
                  <a:pt x="1228451" y="46757"/>
                </a:lnTo>
                <a:lnTo>
                  <a:pt x="1199180" y="42037"/>
                </a:lnTo>
                <a:lnTo>
                  <a:pt x="1198912" y="42037"/>
                </a:lnTo>
                <a:lnTo>
                  <a:pt x="1173260" y="36870"/>
                </a:lnTo>
                <a:lnTo>
                  <a:pt x="1172946" y="36870"/>
                </a:lnTo>
                <a:lnTo>
                  <a:pt x="1150488" y="30172"/>
                </a:lnTo>
                <a:lnTo>
                  <a:pt x="1150649" y="30172"/>
                </a:lnTo>
                <a:lnTo>
                  <a:pt x="1133325" y="22453"/>
                </a:lnTo>
                <a:lnTo>
                  <a:pt x="1132752" y="22198"/>
                </a:lnTo>
                <a:lnTo>
                  <a:pt x="1120020" y="14097"/>
                </a:lnTo>
                <a:lnTo>
                  <a:pt x="1119737" y="14097"/>
                </a:lnTo>
                <a:lnTo>
                  <a:pt x="1118908" y="13395"/>
                </a:lnTo>
                <a:lnTo>
                  <a:pt x="1119131" y="13395"/>
                </a:lnTo>
                <a:lnTo>
                  <a:pt x="1114830" y="8420"/>
                </a:lnTo>
                <a:close/>
              </a:path>
              <a:path w="2215515" h="127000">
                <a:moveTo>
                  <a:pt x="872718" y="62067"/>
                </a:moveTo>
                <a:lnTo>
                  <a:pt x="486616" y="62067"/>
                </a:lnTo>
                <a:lnTo>
                  <a:pt x="765652" y="63981"/>
                </a:lnTo>
                <a:lnTo>
                  <a:pt x="850888" y="63024"/>
                </a:lnTo>
                <a:lnTo>
                  <a:pt x="872718" y="62067"/>
                </a:lnTo>
                <a:close/>
              </a:path>
              <a:path w="2215515" h="127000">
                <a:moveTo>
                  <a:pt x="1461870" y="57282"/>
                </a:moveTo>
                <a:close/>
              </a:path>
              <a:path w="2215515" h="127000">
                <a:moveTo>
                  <a:pt x="1836010" y="51988"/>
                </a:moveTo>
                <a:lnTo>
                  <a:pt x="1647866" y="55369"/>
                </a:lnTo>
                <a:lnTo>
                  <a:pt x="1583333" y="56326"/>
                </a:lnTo>
                <a:lnTo>
                  <a:pt x="1461870" y="57282"/>
                </a:lnTo>
                <a:lnTo>
                  <a:pt x="2057439" y="57283"/>
                </a:lnTo>
                <a:lnTo>
                  <a:pt x="2043416" y="56326"/>
                </a:lnTo>
                <a:lnTo>
                  <a:pt x="2006034" y="54412"/>
                </a:lnTo>
                <a:lnTo>
                  <a:pt x="1924563" y="52498"/>
                </a:lnTo>
                <a:lnTo>
                  <a:pt x="1836010" y="51988"/>
                </a:lnTo>
                <a:close/>
              </a:path>
              <a:path w="2215515" h="127000">
                <a:moveTo>
                  <a:pt x="765610" y="56326"/>
                </a:moveTo>
                <a:close/>
              </a:path>
              <a:path w="2215515" h="127000">
                <a:moveTo>
                  <a:pt x="1047644" y="36296"/>
                </a:moveTo>
                <a:lnTo>
                  <a:pt x="1022252" y="41527"/>
                </a:lnTo>
                <a:lnTo>
                  <a:pt x="1022507" y="41527"/>
                </a:lnTo>
                <a:lnTo>
                  <a:pt x="993798" y="45801"/>
                </a:lnTo>
                <a:lnTo>
                  <a:pt x="962281" y="49628"/>
                </a:lnTo>
                <a:lnTo>
                  <a:pt x="962473" y="49628"/>
                </a:lnTo>
                <a:lnTo>
                  <a:pt x="927574" y="51988"/>
                </a:lnTo>
                <a:lnTo>
                  <a:pt x="850633" y="55369"/>
                </a:lnTo>
                <a:lnTo>
                  <a:pt x="850760" y="55369"/>
                </a:lnTo>
                <a:lnTo>
                  <a:pt x="765610" y="56326"/>
                </a:lnTo>
                <a:lnTo>
                  <a:pt x="970925" y="56326"/>
                </a:lnTo>
                <a:lnTo>
                  <a:pt x="1023720" y="49054"/>
                </a:lnTo>
                <a:lnTo>
                  <a:pt x="1070803" y="36934"/>
                </a:lnTo>
                <a:lnTo>
                  <a:pt x="1071952" y="36423"/>
                </a:lnTo>
                <a:lnTo>
                  <a:pt x="1047262" y="36423"/>
                </a:lnTo>
                <a:lnTo>
                  <a:pt x="1047644" y="36296"/>
                </a:lnTo>
                <a:close/>
              </a:path>
              <a:path w="2215515" h="127000">
                <a:moveTo>
                  <a:pt x="1198784" y="41973"/>
                </a:moveTo>
                <a:lnTo>
                  <a:pt x="1198912" y="42037"/>
                </a:lnTo>
                <a:lnTo>
                  <a:pt x="1199180" y="42037"/>
                </a:lnTo>
                <a:lnTo>
                  <a:pt x="1198784" y="41973"/>
                </a:lnTo>
                <a:close/>
              </a:path>
              <a:path w="2215515" h="127000">
                <a:moveTo>
                  <a:pt x="1172627" y="36742"/>
                </a:moveTo>
                <a:lnTo>
                  <a:pt x="1172946" y="36870"/>
                </a:lnTo>
                <a:lnTo>
                  <a:pt x="1173260" y="36870"/>
                </a:lnTo>
                <a:lnTo>
                  <a:pt x="1172627" y="36742"/>
                </a:lnTo>
                <a:close/>
              </a:path>
              <a:path w="2215515" h="127000">
                <a:moveTo>
                  <a:pt x="1087024" y="29726"/>
                </a:moveTo>
                <a:lnTo>
                  <a:pt x="1068315" y="29726"/>
                </a:lnTo>
                <a:lnTo>
                  <a:pt x="1047262" y="36423"/>
                </a:lnTo>
                <a:lnTo>
                  <a:pt x="1071952" y="36423"/>
                </a:lnTo>
                <a:lnTo>
                  <a:pt x="1087024" y="29726"/>
                </a:lnTo>
                <a:close/>
              </a:path>
              <a:path w="2215515" h="127000">
                <a:moveTo>
                  <a:pt x="1150649" y="30172"/>
                </a:moveTo>
                <a:lnTo>
                  <a:pt x="1150488" y="30172"/>
                </a:lnTo>
                <a:lnTo>
                  <a:pt x="1150935" y="30300"/>
                </a:lnTo>
                <a:lnTo>
                  <a:pt x="1150649" y="30172"/>
                </a:lnTo>
                <a:close/>
              </a:path>
              <a:path w="2215515" h="127000">
                <a:moveTo>
                  <a:pt x="1084729" y="22389"/>
                </a:moveTo>
                <a:lnTo>
                  <a:pt x="1067978" y="29833"/>
                </a:lnTo>
                <a:lnTo>
                  <a:pt x="1068315" y="29726"/>
                </a:lnTo>
                <a:lnTo>
                  <a:pt x="1087024" y="29726"/>
                </a:lnTo>
                <a:lnTo>
                  <a:pt x="1088603" y="29024"/>
                </a:lnTo>
                <a:lnTo>
                  <a:pt x="1097735" y="22581"/>
                </a:lnTo>
                <a:lnTo>
                  <a:pt x="1084456" y="22581"/>
                </a:lnTo>
                <a:lnTo>
                  <a:pt x="1084729" y="22389"/>
                </a:lnTo>
                <a:close/>
              </a:path>
              <a:path w="2215515" h="127000">
                <a:moveTo>
                  <a:pt x="1085158" y="22198"/>
                </a:moveTo>
                <a:lnTo>
                  <a:pt x="1084729" y="22389"/>
                </a:lnTo>
                <a:lnTo>
                  <a:pt x="1084456" y="22581"/>
                </a:lnTo>
                <a:lnTo>
                  <a:pt x="1085158" y="22198"/>
                </a:lnTo>
                <a:close/>
              </a:path>
              <a:path w="2215515" h="127000">
                <a:moveTo>
                  <a:pt x="1098278" y="22198"/>
                </a:moveTo>
                <a:lnTo>
                  <a:pt x="1085158" y="22198"/>
                </a:lnTo>
                <a:lnTo>
                  <a:pt x="1084456" y="22581"/>
                </a:lnTo>
                <a:lnTo>
                  <a:pt x="1097735" y="22581"/>
                </a:lnTo>
                <a:lnTo>
                  <a:pt x="1098278" y="22198"/>
                </a:lnTo>
                <a:close/>
              </a:path>
              <a:path w="2215515" h="127000">
                <a:moveTo>
                  <a:pt x="1132752" y="22198"/>
                </a:moveTo>
                <a:lnTo>
                  <a:pt x="1133263" y="22453"/>
                </a:lnTo>
                <a:lnTo>
                  <a:pt x="1133113" y="22359"/>
                </a:lnTo>
                <a:lnTo>
                  <a:pt x="1132752" y="22198"/>
                </a:lnTo>
                <a:close/>
              </a:path>
              <a:path w="2215515" h="127000">
                <a:moveTo>
                  <a:pt x="1133113" y="22359"/>
                </a:moveTo>
                <a:lnTo>
                  <a:pt x="1133263" y="22453"/>
                </a:lnTo>
                <a:lnTo>
                  <a:pt x="1133113" y="22359"/>
                </a:lnTo>
                <a:close/>
              </a:path>
              <a:path w="2215515" h="127000">
                <a:moveTo>
                  <a:pt x="1096988" y="13755"/>
                </a:moveTo>
                <a:lnTo>
                  <a:pt x="1084729" y="22389"/>
                </a:lnTo>
                <a:lnTo>
                  <a:pt x="1085158" y="22198"/>
                </a:lnTo>
                <a:lnTo>
                  <a:pt x="1098278" y="22198"/>
                </a:lnTo>
                <a:lnTo>
                  <a:pt x="1102256" y="19392"/>
                </a:lnTo>
                <a:lnTo>
                  <a:pt x="1106233" y="14288"/>
                </a:lnTo>
                <a:lnTo>
                  <a:pt x="1096578" y="14288"/>
                </a:lnTo>
                <a:lnTo>
                  <a:pt x="1096988" y="13755"/>
                </a:lnTo>
                <a:close/>
              </a:path>
              <a:path w="2215515" h="127000">
                <a:moveTo>
                  <a:pt x="1132858" y="22198"/>
                </a:moveTo>
                <a:lnTo>
                  <a:pt x="1133113" y="22359"/>
                </a:lnTo>
                <a:lnTo>
                  <a:pt x="1132858" y="22198"/>
                </a:lnTo>
                <a:close/>
              </a:path>
              <a:path w="2215515" h="127000">
                <a:moveTo>
                  <a:pt x="1097408" y="13459"/>
                </a:moveTo>
                <a:lnTo>
                  <a:pt x="1096988" y="13755"/>
                </a:lnTo>
                <a:lnTo>
                  <a:pt x="1096578" y="14288"/>
                </a:lnTo>
                <a:lnTo>
                  <a:pt x="1097408" y="13459"/>
                </a:lnTo>
                <a:close/>
              </a:path>
              <a:path w="2215515" h="127000">
                <a:moveTo>
                  <a:pt x="1106879" y="13459"/>
                </a:moveTo>
                <a:lnTo>
                  <a:pt x="1097408" y="13459"/>
                </a:lnTo>
                <a:lnTo>
                  <a:pt x="1096578" y="14288"/>
                </a:lnTo>
                <a:lnTo>
                  <a:pt x="1106233" y="14288"/>
                </a:lnTo>
                <a:lnTo>
                  <a:pt x="1106879" y="13459"/>
                </a:lnTo>
                <a:close/>
              </a:path>
              <a:path w="2215515" h="127000">
                <a:moveTo>
                  <a:pt x="1118908" y="13395"/>
                </a:moveTo>
                <a:lnTo>
                  <a:pt x="1119737" y="14097"/>
                </a:lnTo>
                <a:lnTo>
                  <a:pt x="1119398" y="13705"/>
                </a:lnTo>
                <a:lnTo>
                  <a:pt x="1118908" y="13395"/>
                </a:lnTo>
                <a:close/>
              </a:path>
              <a:path w="2215515" h="127000">
                <a:moveTo>
                  <a:pt x="1119398" y="13705"/>
                </a:moveTo>
                <a:lnTo>
                  <a:pt x="1119737" y="14097"/>
                </a:lnTo>
                <a:lnTo>
                  <a:pt x="1120020" y="14097"/>
                </a:lnTo>
                <a:lnTo>
                  <a:pt x="1119398" y="13705"/>
                </a:lnTo>
                <a:close/>
              </a:path>
              <a:path w="2215515" h="127000">
                <a:moveTo>
                  <a:pt x="1107552" y="0"/>
                </a:moveTo>
                <a:lnTo>
                  <a:pt x="1096988" y="13755"/>
                </a:lnTo>
                <a:lnTo>
                  <a:pt x="1097408" y="13459"/>
                </a:lnTo>
                <a:lnTo>
                  <a:pt x="1106879" y="13459"/>
                </a:lnTo>
                <a:lnTo>
                  <a:pt x="1107916" y="12128"/>
                </a:lnTo>
                <a:lnTo>
                  <a:pt x="1104872" y="8611"/>
                </a:lnTo>
                <a:lnTo>
                  <a:pt x="1110805" y="8420"/>
                </a:lnTo>
                <a:lnTo>
                  <a:pt x="1114830" y="8420"/>
                </a:lnTo>
                <a:lnTo>
                  <a:pt x="1107552" y="0"/>
                </a:lnTo>
                <a:close/>
              </a:path>
              <a:path w="2215515" h="127000">
                <a:moveTo>
                  <a:pt x="1119131" y="13395"/>
                </a:moveTo>
                <a:lnTo>
                  <a:pt x="1118908" y="13395"/>
                </a:lnTo>
                <a:lnTo>
                  <a:pt x="1119398" y="13705"/>
                </a:lnTo>
                <a:lnTo>
                  <a:pt x="1119131" y="13395"/>
                </a:lnTo>
                <a:close/>
              </a:path>
              <a:path w="2215515" h="127000">
                <a:moveTo>
                  <a:pt x="1110805" y="8420"/>
                </a:moveTo>
                <a:lnTo>
                  <a:pt x="1104872" y="8611"/>
                </a:lnTo>
                <a:lnTo>
                  <a:pt x="1107916" y="12128"/>
                </a:lnTo>
                <a:lnTo>
                  <a:pt x="1110805" y="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0990" y="1906384"/>
            <a:ext cx="3294379" cy="126364"/>
          </a:xfrm>
          <a:custGeom>
            <a:avLst/>
            <a:gdLst/>
            <a:ahLst/>
            <a:cxnLst/>
            <a:rect l="l" t="t" r="r" b="b"/>
            <a:pathLst>
              <a:path w="3294379" h="126364">
                <a:moveTo>
                  <a:pt x="722505" y="53200"/>
                </a:moveTo>
                <a:lnTo>
                  <a:pt x="584125" y="53710"/>
                </a:lnTo>
                <a:lnTo>
                  <a:pt x="451104" y="55624"/>
                </a:lnTo>
                <a:lnTo>
                  <a:pt x="328035" y="59898"/>
                </a:lnTo>
                <a:lnTo>
                  <a:pt x="270999" y="63279"/>
                </a:lnTo>
                <a:lnTo>
                  <a:pt x="217790" y="67553"/>
                </a:lnTo>
                <a:lnTo>
                  <a:pt x="168346" y="73358"/>
                </a:lnTo>
                <a:lnTo>
                  <a:pt x="123751" y="79609"/>
                </a:lnTo>
                <a:lnTo>
                  <a:pt x="84259" y="87264"/>
                </a:lnTo>
                <a:lnTo>
                  <a:pt x="21774" y="107166"/>
                </a:lnTo>
                <a:lnTo>
                  <a:pt x="0" y="119222"/>
                </a:lnTo>
                <a:lnTo>
                  <a:pt x="3725" y="125920"/>
                </a:lnTo>
                <a:lnTo>
                  <a:pt x="24912" y="114183"/>
                </a:lnTo>
                <a:lnTo>
                  <a:pt x="24754" y="114183"/>
                </a:lnTo>
                <a:lnTo>
                  <a:pt x="52170" y="103785"/>
                </a:lnTo>
                <a:lnTo>
                  <a:pt x="52506" y="103658"/>
                </a:lnTo>
                <a:lnTo>
                  <a:pt x="85870" y="94791"/>
                </a:lnTo>
                <a:lnTo>
                  <a:pt x="86109" y="94727"/>
                </a:lnTo>
                <a:lnTo>
                  <a:pt x="125090" y="87136"/>
                </a:lnTo>
                <a:lnTo>
                  <a:pt x="124899" y="87136"/>
                </a:lnTo>
                <a:lnTo>
                  <a:pt x="169367" y="80949"/>
                </a:lnTo>
                <a:lnTo>
                  <a:pt x="218556" y="75208"/>
                </a:lnTo>
                <a:lnTo>
                  <a:pt x="218428" y="75208"/>
                </a:lnTo>
                <a:lnTo>
                  <a:pt x="271573" y="70934"/>
                </a:lnTo>
                <a:lnTo>
                  <a:pt x="328418" y="67553"/>
                </a:lnTo>
                <a:lnTo>
                  <a:pt x="388644" y="65193"/>
                </a:lnTo>
                <a:lnTo>
                  <a:pt x="451295" y="63279"/>
                </a:lnTo>
                <a:lnTo>
                  <a:pt x="584252" y="61365"/>
                </a:lnTo>
                <a:lnTo>
                  <a:pt x="722464" y="60855"/>
                </a:lnTo>
                <a:lnTo>
                  <a:pt x="1305330" y="60855"/>
                </a:lnTo>
                <a:lnTo>
                  <a:pt x="1324067" y="60408"/>
                </a:lnTo>
                <a:lnTo>
                  <a:pt x="1379572" y="58495"/>
                </a:lnTo>
                <a:lnTo>
                  <a:pt x="1431377" y="56071"/>
                </a:lnTo>
                <a:lnTo>
                  <a:pt x="1443243" y="55114"/>
                </a:lnTo>
                <a:lnTo>
                  <a:pt x="1138284" y="55114"/>
                </a:lnTo>
                <a:lnTo>
                  <a:pt x="722505" y="53200"/>
                </a:lnTo>
                <a:close/>
              </a:path>
              <a:path w="3294379" h="126364">
                <a:moveTo>
                  <a:pt x="25256" y="113992"/>
                </a:moveTo>
                <a:lnTo>
                  <a:pt x="24754" y="114183"/>
                </a:lnTo>
                <a:lnTo>
                  <a:pt x="24912" y="114183"/>
                </a:lnTo>
                <a:lnTo>
                  <a:pt x="25256" y="113992"/>
                </a:lnTo>
                <a:close/>
              </a:path>
              <a:path w="3294379" h="126364">
                <a:moveTo>
                  <a:pt x="52615" y="103658"/>
                </a:moveTo>
                <a:lnTo>
                  <a:pt x="52249" y="103755"/>
                </a:lnTo>
                <a:lnTo>
                  <a:pt x="52615" y="103658"/>
                </a:lnTo>
                <a:close/>
              </a:path>
              <a:path w="3294379" h="126364">
                <a:moveTo>
                  <a:pt x="3272191" y="92599"/>
                </a:moveTo>
                <a:lnTo>
                  <a:pt x="3290801" y="101617"/>
                </a:lnTo>
                <a:lnTo>
                  <a:pt x="3294119" y="94727"/>
                </a:lnTo>
                <a:lnTo>
                  <a:pt x="3290053" y="92750"/>
                </a:lnTo>
                <a:lnTo>
                  <a:pt x="3272682" y="92750"/>
                </a:lnTo>
                <a:lnTo>
                  <a:pt x="3272191" y="92599"/>
                </a:lnTo>
                <a:close/>
              </a:path>
              <a:path w="3294379" h="126364">
                <a:moveTo>
                  <a:pt x="86181" y="94727"/>
                </a:moveTo>
                <a:lnTo>
                  <a:pt x="85913" y="94779"/>
                </a:lnTo>
                <a:lnTo>
                  <a:pt x="86181" y="94727"/>
                </a:lnTo>
                <a:close/>
              </a:path>
              <a:path w="3294379" h="126364">
                <a:moveTo>
                  <a:pt x="3289660" y="92558"/>
                </a:moveTo>
                <a:lnTo>
                  <a:pt x="3272108" y="92558"/>
                </a:lnTo>
                <a:lnTo>
                  <a:pt x="3272682" y="92750"/>
                </a:lnTo>
                <a:lnTo>
                  <a:pt x="3290053" y="92750"/>
                </a:lnTo>
                <a:lnTo>
                  <a:pt x="3289660" y="92558"/>
                </a:lnTo>
                <a:close/>
              </a:path>
              <a:path w="3294379" h="126364">
                <a:moveTo>
                  <a:pt x="3252190" y="78461"/>
                </a:moveTo>
                <a:lnTo>
                  <a:pt x="3216986" y="78461"/>
                </a:lnTo>
                <a:lnTo>
                  <a:pt x="3248120" y="85159"/>
                </a:lnTo>
                <a:lnTo>
                  <a:pt x="3272191" y="92599"/>
                </a:lnTo>
                <a:lnTo>
                  <a:pt x="3289660" y="92558"/>
                </a:lnTo>
                <a:lnTo>
                  <a:pt x="3275234" y="85542"/>
                </a:lnTo>
                <a:lnTo>
                  <a:pt x="3252190" y="78461"/>
                </a:lnTo>
                <a:close/>
              </a:path>
              <a:path w="3294379" h="126364">
                <a:moveTo>
                  <a:pt x="3247801" y="85095"/>
                </a:moveTo>
                <a:lnTo>
                  <a:pt x="3248008" y="85159"/>
                </a:lnTo>
                <a:lnTo>
                  <a:pt x="3247801" y="85095"/>
                </a:lnTo>
                <a:close/>
              </a:path>
              <a:path w="3294379" h="126364">
                <a:moveTo>
                  <a:pt x="3226808" y="72784"/>
                </a:moveTo>
                <a:lnTo>
                  <a:pt x="3180365" y="72784"/>
                </a:lnTo>
                <a:lnTo>
                  <a:pt x="3217241" y="78525"/>
                </a:lnTo>
                <a:lnTo>
                  <a:pt x="3216986" y="78461"/>
                </a:lnTo>
                <a:lnTo>
                  <a:pt x="3252190" y="78461"/>
                </a:lnTo>
                <a:lnTo>
                  <a:pt x="3249906" y="77759"/>
                </a:lnTo>
                <a:lnTo>
                  <a:pt x="3226808" y="72784"/>
                </a:lnTo>
                <a:close/>
              </a:path>
              <a:path w="3294379" h="126364">
                <a:moveTo>
                  <a:pt x="3104930" y="58495"/>
                </a:moveTo>
                <a:lnTo>
                  <a:pt x="2862773" y="58495"/>
                </a:lnTo>
                <a:lnTo>
                  <a:pt x="2924977" y="58941"/>
                </a:lnTo>
                <a:lnTo>
                  <a:pt x="2983736" y="60408"/>
                </a:lnTo>
                <a:lnTo>
                  <a:pt x="3039688" y="62322"/>
                </a:lnTo>
                <a:lnTo>
                  <a:pt x="3090791" y="65193"/>
                </a:lnTo>
                <a:lnTo>
                  <a:pt x="3138130" y="68510"/>
                </a:lnTo>
                <a:lnTo>
                  <a:pt x="3138002" y="68510"/>
                </a:lnTo>
                <a:lnTo>
                  <a:pt x="3180556" y="72847"/>
                </a:lnTo>
                <a:lnTo>
                  <a:pt x="3180365" y="72784"/>
                </a:lnTo>
                <a:lnTo>
                  <a:pt x="3226808" y="72784"/>
                </a:lnTo>
                <a:lnTo>
                  <a:pt x="3218517" y="70997"/>
                </a:lnTo>
                <a:lnTo>
                  <a:pt x="3181449" y="65193"/>
                </a:lnTo>
                <a:lnTo>
                  <a:pt x="3138704" y="60855"/>
                </a:lnTo>
                <a:lnTo>
                  <a:pt x="3104930" y="58495"/>
                </a:lnTo>
                <a:close/>
              </a:path>
              <a:path w="3294379" h="126364">
                <a:moveTo>
                  <a:pt x="1657628" y="7846"/>
                </a:moveTo>
                <a:lnTo>
                  <a:pt x="1649889" y="7846"/>
                </a:lnTo>
                <a:lnTo>
                  <a:pt x="1647540" y="9820"/>
                </a:lnTo>
                <a:lnTo>
                  <a:pt x="1708711" y="35913"/>
                </a:lnTo>
                <a:lnTo>
                  <a:pt x="1781378" y="48416"/>
                </a:lnTo>
                <a:lnTo>
                  <a:pt x="1825527" y="52754"/>
                </a:lnTo>
                <a:lnTo>
                  <a:pt x="1874461" y="56581"/>
                </a:lnTo>
                <a:lnTo>
                  <a:pt x="1985089" y="61365"/>
                </a:lnTo>
                <a:lnTo>
                  <a:pt x="2108157" y="63279"/>
                </a:lnTo>
                <a:lnTo>
                  <a:pt x="2174253" y="63279"/>
                </a:lnTo>
                <a:lnTo>
                  <a:pt x="2489102" y="60855"/>
                </a:lnTo>
                <a:lnTo>
                  <a:pt x="2592967" y="59452"/>
                </a:lnTo>
                <a:lnTo>
                  <a:pt x="3104930" y="58495"/>
                </a:lnTo>
                <a:lnTo>
                  <a:pt x="3091238" y="57538"/>
                </a:lnTo>
                <a:lnTo>
                  <a:pt x="3057084" y="55624"/>
                </a:lnTo>
                <a:lnTo>
                  <a:pt x="2108221" y="55624"/>
                </a:lnTo>
                <a:lnTo>
                  <a:pt x="1985280" y="53710"/>
                </a:lnTo>
                <a:lnTo>
                  <a:pt x="1985408" y="53710"/>
                </a:lnTo>
                <a:lnTo>
                  <a:pt x="1874844" y="48926"/>
                </a:lnTo>
                <a:lnTo>
                  <a:pt x="1874972" y="48926"/>
                </a:lnTo>
                <a:lnTo>
                  <a:pt x="1826165" y="45099"/>
                </a:lnTo>
                <a:lnTo>
                  <a:pt x="1782855" y="40825"/>
                </a:lnTo>
                <a:lnTo>
                  <a:pt x="1782399" y="40825"/>
                </a:lnTo>
                <a:lnTo>
                  <a:pt x="1743163" y="35084"/>
                </a:lnTo>
                <a:lnTo>
                  <a:pt x="1743354" y="35084"/>
                </a:lnTo>
                <a:lnTo>
                  <a:pt x="1710394" y="28386"/>
                </a:lnTo>
                <a:lnTo>
                  <a:pt x="1683567" y="20986"/>
                </a:lnTo>
                <a:lnTo>
                  <a:pt x="1683383" y="20986"/>
                </a:lnTo>
                <a:lnTo>
                  <a:pt x="1683023" y="20851"/>
                </a:lnTo>
                <a:lnTo>
                  <a:pt x="1663852" y="12375"/>
                </a:lnTo>
                <a:lnTo>
                  <a:pt x="1663605" y="12375"/>
                </a:lnTo>
                <a:lnTo>
                  <a:pt x="1662840" y="11928"/>
                </a:lnTo>
                <a:lnTo>
                  <a:pt x="1663016" y="11928"/>
                </a:lnTo>
                <a:lnTo>
                  <a:pt x="1657628" y="7846"/>
                </a:lnTo>
                <a:close/>
              </a:path>
              <a:path w="3294379" h="126364">
                <a:moveTo>
                  <a:pt x="1305330" y="60855"/>
                </a:moveTo>
                <a:lnTo>
                  <a:pt x="722464" y="60855"/>
                </a:lnTo>
                <a:lnTo>
                  <a:pt x="1138284" y="62769"/>
                </a:lnTo>
                <a:lnTo>
                  <a:pt x="1202912" y="62769"/>
                </a:lnTo>
                <a:lnTo>
                  <a:pt x="1305330" y="60855"/>
                </a:lnTo>
                <a:close/>
              </a:path>
              <a:path w="3294379" h="126364">
                <a:moveTo>
                  <a:pt x="2862773" y="50840"/>
                </a:moveTo>
                <a:lnTo>
                  <a:pt x="2731156" y="50840"/>
                </a:lnTo>
                <a:lnTo>
                  <a:pt x="2310528" y="55114"/>
                </a:lnTo>
                <a:lnTo>
                  <a:pt x="2174189" y="55624"/>
                </a:lnTo>
                <a:lnTo>
                  <a:pt x="3057084" y="55624"/>
                </a:lnTo>
                <a:lnTo>
                  <a:pt x="3040007" y="54667"/>
                </a:lnTo>
                <a:lnTo>
                  <a:pt x="2925041" y="51286"/>
                </a:lnTo>
                <a:lnTo>
                  <a:pt x="2862773" y="50840"/>
                </a:lnTo>
                <a:close/>
              </a:path>
              <a:path w="3294379" h="126364">
                <a:moveTo>
                  <a:pt x="1478205" y="44589"/>
                </a:moveTo>
                <a:lnTo>
                  <a:pt x="1430803" y="48416"/>
                </a:lnTo>
                <a:lnTo>
                  <a:pt x="1430930" y="48416"/>
                </a:lnTo>
                <a:lnTo>
                  <a:pt x="1379253" y="50840"/>
                </a:lnTo>
                <a:lnTo>
                  <a:pt x="1323811" y="52754"/>
                </a:lnTo>
                <a:lnTo>
                  <a:pt x="1264989" y="54157"/>
                </a:lnTo>
                <a:lnTo>
                  <a:pt x="1202848" y="55114"/>
                </a:lnTo>
                <a:lnTo>
                  <a:pt x="1443243" y="55114"/>
                </a:lnTo>
                <a:lnTo>
                  <a:pt x="1478843" y="52243"/>
                </a:lnTo>
                <a:lnTo>
                  <a:pt x="1521525" y="47906"/>
                </a:lnTo>
                <a:lnTo>
                  <a:pt x="1544889" y="44652"/>
                </a:lnTo>
                <a:lnTo>
                  <a:pt x="1478078" y="44652"/>
                </a:lnTo>
                <a:lnTo>
                  <a:pt x="1478205" y="44589"/>
                </a:lnTo>
                <a:close/>
              </a:path>
              <a:path w="3294379" h="126364">
                <a:moveTo>
                  <a:pt x="1558337" y="35084"/>
                </a:moveTo>
                <a:lnTo>
                  <a:pt x="1520568" y="40315"/>
                </a:lnTo>
                <a:lnTo>
                  <a:pt x="1520695" y="40315"/>
                </a:lnTo>
                <a:lnTo>
                  <a:pt x="1478078" y="44652"/>
                </a:lnTo>
                <a:lnTo>
                  <a:pt x="1544889" y="44652"/>
                </a:lnTo>
                <a:lnTo>
                  <a:pt x="1559549" y="42611"/>
                </a:lnTo>
                <a:lnTo>
                  <a:pt x="1591385" y="35913"/>
                </a:lnTo>
                <a:lnTo>
                  <a:pt x="1593949" y="35148"/>
                </a:lnTo>
                <a:lnTo>
                  <a:pt x="1558082" y="35148"/>
                </a:lnTo>
                <a:lnTo>
                  <a:pt x="1558337" y="35084"/>
                </a:lnTo>
                <a:close/>
              </a:path>
              <a:path w="3294379" h="126364">
                <a:moveTo>
                  <a:pt x="1782208" y="40761"/>
                </a:moveTo>
                <a:lnTo>
                  <a:pt x="1782399" y="40825"/>
                </a:lnTo>
                <a:lnTo>
                  <a:pt x="1782855" y="40825"/>
                </a:lnTo>
                <a:lnTo>
                  <a:pt x="1782208" y="40761"/>
                </a:lnTo>
                <a:close/>
              </a:path>
              <a:path w="3294379" h="126364">
                <a:moveTo>
                  <a:pt x="1616388" y="28450"/>
                </a:moveTo>
                <a:lnTo>
                  <a:pt x="1589662" y="28450"/>
                </a:lnTo>
                <a:lnTo>
                  <a:pt x="1558082" y="35148"/>
                </a:lnTo>
                <a:lnTo>
                  <a:pt x="1593949" y="35148"/>
                </a:lnTo>
                <a:lnTo>
                  <a:pt x="1616388" y="28450"/>
                </a:lnTo>
                <a:close/>
              </a:path>
              <a:path w="3294379" h="126364">
                <a:moveTo>
                  <a:pt x="1632478" y="20859"/>
                </a:moveTo>
                <a:lnTo>
                  <a:pt x="1615182" y="20859"/>
                </a:lnTo>
                <a:lnTo>
                  <a:pt x="1614608" y="21050"/>
                </a:lnTo>
                <a:lnTo>
                  <a:pt x="1589343" y="28514"/>
                </a:lnTo>
                <a:lnTo>
                  <a:pt x="1589662" y="28450"/>
                </a:lnTo>
                <a:lnTo>
                  <a:pt x="1616388" y="28450"/>
                </a:lnTo>
                <a:lnTo>
                  <a:pt x="1617670" y="28067"/>
                </a:lnTo>
                <a:lnTo>
                  <a:pt x="1632478" y="20859"/>
                </a:lnTo>
                <a:close/>
              </a:path>
              <a:path w="3294379" h="126364">
                <a:moveTo>
                  <a:pt x="1710461" y="28404"/>
                </a:moveTo>
                <a:lnTo>
                  <a:pt x="1710625" y="28450"/>
                </a:lnTo>
                <a:lnTo>
                  <a:pt x="1710461" y="28404"/>
                </a:lnTo>
                <a:close/>
              </a:path>
              <a:path w="3294379" h="126364">
                <a:moveTo>
                  <a:pt x="1710394" y="28386"/>
                </a:moveTo>
                <a:close/>
              </a:path>
              <a:path w="3294379" h="126364">
                <a:moveTo>
                  <a:pt x="1614721" y="20995"/>
                </a:moveTo>
                <a:lnTo>
                  <a:pt x="1614536" y="21050"/>
                </a:lnTo>
                <a:lnTo>
                  <a:pt x="1614721" y="20995"/>
                </a:lnTo>
                <a:close/>
              </a:path>
              <a:path w="3294379" h="126364">
                <a:moveTo>
                  <a:pt x="1615182" y="20859"/>
                </a:moveTo>
                <a:lnTo>
                  <a:pt x="1614721" y="20995"/>
                </a:lnTo>
                <a:lnTo>
                  <a:pt x="1615182" y="20859"/>
                </a:lnTo>
                <a:close/>
              </a:path>
              <a:path w="3294379" h="126364">
                <a:moveTo>
                  <a:pt x="1632772" y="12248"/>
                </a:moveTo>
                <a:lnTo>
                  <a:pt x="1614721" y="20995"/>
                </a:lnTo>
                <a:lnTo>
                  <a:pt x="1615182" y="20859"/>
                </a:lnTo>
                <a:lnTo>
                  <a:pt x="1632494" y="20851"/>
                </a:lnTo>
                <a:lnTo>
                  <a:pt x="1637065" y="18626"/>
                </a:lnTo>
                <a:lnTo>
                  <a:pt x="1644349" y="12502"/>
                </a:lnTo>
                <a:lnTo>
                  <a:pt x="1632471" y="12502"/>
                </a:lnTo>
                <a:lnTo>
                  <a:pt x="1632772" y="12248"/>
                </a:lnTo>
                <a:close/>
              </a:path>
              <a:path w="3294379" h="126364">
                <a:moveTo>
                  <a:pt x="1682873" y="20795"/>
                </a:moveTo>
                <a:lnTo>
                  <a:pt x="1683383" y="20986"/>
                </a:lnTo>
                <a:lnTo>
                  <a:pt x="1683077" y="20851"/>
                </a:lnTo>
                <a:lnTo>
                  <a:pt x="1682873" y="20795"/>
                </a:lnTo>
                <a:close/>
              </a:path>
              <a:path w="3294379" h="126364">
                <a:moveTo>
                  <a:pt x="1683077" y="20851"/>
                </a:moveTo>
                <a:lnTo>
                  <a:pt x="1683383" y="20986"/>
                </a:lnTo>
                <a:lnTo>
                  <a:pt x="1683567" y="20986"/>
                </a:lnTo>
                <a:lnTo>
                  <a:pt x="1683077" y="20851"/>
                </a:lnTo>
                <a:close/>
              </a:path>
              <a:path w="3294379" h="126364">
                <a:moveTo>
                  <a:pt x="1682949" y="20795"/>
                </a:moveTo>
                <a:lnTo>
                  <a:pt x="1683077" y="20851"/>
                </a:lnTo>
                <a:lnTo>
                  <a:pt x="1682949" y="20795"/>
                </a:lnTo>
                <a:close/>
              </a:path>
              <a:path w="3294379" h="126364">
                <a:moveTo>
                  <a:pt x="1633301" y="11992"/>
                </a:moveTo>
                <a:lnTo>
                  <a:pt x="1632772" y="12248"/>
                </a:lnTo>
                <a:lnTo>
                  <a:pt x="1632471" y="12502"/>
                </a:lnTo>
                <a:lnTo>
                  <a:pt x="1633301" y="11992"/>
                </a:lnTo>
                <a:close/>
              </a:path>
              <a:path w="3294379" h="126364">
                <a:moveTo>
                  <a:pt x="1644956" y="11992"/>
                </a:moveTo>
                <a:lnTo>
                  <a:pt x="1633301" y="11992"/>
                </a:lnTo>
                <a:lnTo>
                  <a:pt x="1632471" y="12502"/>
                </a:lnTo>
                <a:lnTo>
                  <a:pt x="1644349" y="12502"/>
                </a:lnTo>
                <a:lnTo>
                  <a:pt x="1644956" y="11992"/>
                </a:lnTo>
                <a:close/>
              </a:path>
              <a:path w="3294379" h="126364">
                <a:moveTo>
                  <a:pt x="1662840" y="11928"/>
                </a:moveTo>
                <a:lnTo>
                  <a:pt x="1663605" y="12375"/>
                </a:lnTo>
                <a:lnTo>
                  <a:pt x="1663261" y="12114"/>
                </a:lnTo>
                <a:lnTo>
                  <a:pt x="1662840" y="11928"/>
                </a:lnTo>
                <a:close/>
              </a:path>
              <a:path w="3294379" h="126364">
                <a:moveTo>
                  <a:pt x="1663261" y="12114"/>
                </a:moveTo>
                <a:lnTo>
                  <a:pt x="1663605" y="12375"/>
                </a:lnTo>
                <a:lnTo>
                  <a:pt x="1663852" y="12375"/>
                </a:lnTo>
                <a:lnTo>
                  <a:pt x="1663261" y="12114"/>
                </a:lnTo>
                <a:close/>
              </a:path>
              <a:path w="3294379" h="126364">
                <a:moveTo>
                  <a:pt x="1647273" y="0"/>
                </a:moveTo>
                <a:lnTo>
                  <a:pt x="1632772" y="12248"/>
                </a:lnTo>
                <a:lnTo>
                  <a:pt x="1633301" y="11992"/>
                </a:lnTo>
                <a:lnTo>
                  <a:pt x="1644956" y="11992"/>
                </a:lnTo>
                <a:lnTo>
                  <a:pt x="1647540" y="9820"/>
                </a:lnTo>
                <a:lnTo>
                  <a:pt x="1645104" y="7973"/>
                </a:lnTo>
                <a:lnTo>
                  <a:pt x="1649889" y="7846"/>
                </a:lnTo>
                <a:lnTo>
                  <a:pt x="1657628" y="7846"/>
                </a:lnTo>
                <a:lnTo>
                  <a:pt x="1647273" y="0"/>
                </a:lnTo>
                <a:close/>
              </a:path>
              <a:path w="3294379" h="126364">
                <a:moveTo>
                  <a:pt x="1663016" y="11928"/>
                </a:moveTo>
                <a:lnTo>
                  <a:pt x="1662840" y="11928"/>
                </a:lnTo>
                <a:lnTo>
                  <a:pt x="1663261" y="12114"/>
                </a:lnTo>
                <a:lnTo>
                  <a:pt x="1663016" y="11928"/>
                </a:lnTo>
                <a:close/>
              </a:path>
              <a:path w="3294379" h="126364">
                <a:moveTo>
                  <a:pt x="1649889" y="7846"/>
                </a:moveTo>
                <a:lnTo>
                  <a:pt x="1645104" y="7973"/>
                </a:lnTo>
                <a:lnTo>
                  <a:pt x="1647540" y="9820"/>
                </a:lnTo>
                <a:lnTo>
                  <a:pt x="1649889" y="7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505187" y="1688536"/>
            <a:ext cx="979805" cy="1115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05"/>
              </a:spcBef>
            </a:pPr>
            <a:r>
              <a:rPr sz="1200" b="1" spc="335" dirty="0">
                <a:latin typeface="Arial"/>
                <a:cs typeface="Arial"/>
              </a:rPr>
              <a:t> </a:t>
            </a:r>
            <a:r>
              <a:rPr sz="1200" b="1" spc="35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335" dirty="0">
                <a:latin typeface="Arial"/>
                <a:cs typeface="Arial"/>
              </a:rPr>
              <a:t>  </a:t>
            </a:r>
            <a:r>
              <a:rPr sz="1200" b="1" spc="350" dirty="0">
                <a:latin typeface="Arial"/>
                <a:cs typeface="Arial"/>
              </a:rPr>
              <a:t>  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spc="735" dirty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78740" algn="ctr">
              <a:lnSpc>
                <a:spcPct val="100000"/>
              </a:lnSpc>
              <a:spcBef>
                <a:spcPts val="1020"/>
              </a:spcBef>
            </a:pPr>
            <a:r>
              <a:rPr sz="1200" b="1" spc="335" dirty="0">
                <a:latin typeface="Arial"/>
                <a:cs typeface="Arial"/>
              </a:rPr>
              <a:t>  </a:t>
            </a:r>
            <a:r>
              <a:rPr sz="1200" b="1" spc="735" dirty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98425" algn="ctr">
              <a:lnSpc>
                <a:spcPct val="100000"/>
              </a:lnSpc>
              <a:spcBef>
                <a:spcPts val="910"/>
              </a:spcBef>
            </a:pPr>
            <a:r>
              <a:rPr sz="1200" b="1" spc="335" dirty="0">
                <a:latin typeface="Arial"/>
                <a:cs typeface="Arial"/>
              </a:rPr>
              <a:t> </a:t>
            </a:r>
            <a:r>
              <a:rPr sz="1200" b="1" spc="350" dirty="0">
                <a:latin typeface="Arial"/>
                <a:cs typeface="Arial"/>
              </a:rPr>
              <a:t> </a:t>
            </a:r>
            <a:r>
              <a:rPr sz="1200" b="1" spc="735" dirty="0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  <a:tabLst>
                <a:tab pos="566420" algn="l"/>
              </a:tabLst>
            </a:pPr>
            <a:r>
              <a:rPr sz="1050" b="1" spc="30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05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050" b="1" spc="30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050" b="1" spc="6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1050" b="1" spc="305" dirty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sz="105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050" b="1" spc="30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050" b="1" spc="6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sz="1050">
              <a:latin typeface="Arial"/>
              <a:cs typeface="Arial"/>
            </a:endParaRPr>
          </a:p>
        </p:txBody>
      </p:sp>
      <p:sp>
        <p:nvSpPr>
          <p:cNvPr id="65" name="Rezervirano mjesto podnožja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0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8479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A </a:t>
            </a:r>
            <a:r>
              <a:rPr sz="4200" spc="-5" dirty="0"/>
              <a:t>summary </a:t>
            </a:r>
            <a:r>
              <a:rPr sz="4200" dirty="0"/>
              <a:t>of the</a:t>
            </a:r>
            <a:r>
              <a:rPr sz="4200" spc="-110" dirty="0"/>
              <a:t> </a:t>
            </a:r>
            <a:r>
              <a:rPr sz="4200" spc="-5" dirty="0"/>
              <a:t>probabilities</a:t>
            </a:r>
            <a:endParaRPr sz="4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01852" y="2051304"/>
          <a:ext cx="5513705" cy="3103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7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73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units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68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A0E0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Probability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A0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Century Gothic"/>
                          <a:cs typeface="Century Gothic"/>
                        </a:rPr>
                        <a:t>1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15" dirty="0">
                          <a:latin typeface="Century Gothic"/>
                          <a:cs typeface="Century Gothic"/>
                        </a:rPr>
                        <a:t>68.2%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dirty="0">
                          <a:latin typeface="Century Gothic"/>
                          <a:cs typeface="Century Gothic"/>
                        </a:rPr>
                        <a:t>2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spc="-15" dirty="0">
                          <a:latin typeface="Century Gothic"/>
                          <a:cs typeface="Century Gothic"/>
                        </a:rPr>
                        <a:t>95.4%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dirty="0">
                          <a:latin typeface="Century Gothic"/>
                          <a:cs typeface="Century Gothic"/>
                        </a:rPr>
                        <a:t>3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99.7%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32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spc="-15" dirty="0">
                          <a:latin typeface="Century Gothic"/>
                          <a:cs typeface="Century Gothic"/>
                        </a:rPr>
                        <a:t>1.96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95%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175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spc="-15" dirty="0">
                          <a:latin typeface="Century Gothic"/>
                          <a:cs typeface="Century Gothic"/>
                        </a:rPr>
                        <a:t>2.58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87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99%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5492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Sampling</a:t>
            </a:r>
            <a:r>
              <a:rPr sz="4200" spc="-80" dirty="0"/>
              <a:t> </a:t>
            </a:r>
            <a:r>
              <a:rPr sz="4200" spc="-5" dirty="0"/>
              <a:t>distributions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357234" cy="2345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If </a:t>
            </a:r>
            <a:r>
              <a:rPr sz="2000" dirty="0">
                <a:latin typeface="Century Gothic"/>
                <a:cs typeface="Century Gothic"/>
              </a:rPr>
              <a:t>we collect samples of a </a:t>
            </a:r>
            <a:r>
              <a:rPr sz="2000" spc="-5" dirty="0">
                <a:latin typeface="Century Gothic"/>
                <a:cs typeface="Century Gothic"/>
              </a:rPr>
              <a:t>fixed size </a:t>
            </a:r>
            <a:r>
              <a:rPr sz="2000" spc="-15" dirty="0">
                <a:latin typeface="Century Gothic"/>
                <a:cs typeface="Century Gothic"/>
              </a:rPr>
              <a:t>(for </a:t>
            </a:r>
            <a:r>
              <a:rPr sz="2000" spc="-5" dirty="0">
                <a:latin typeface="Century Gothic"/>
                <a:cs typeface="Century Gothic"/>
              </a:rPr>
              <a:t>instance </a:t>
            </a:r>
            <a:r>
              <a:rPr sz="2000" i="1" dirty="0">
                <a:latin typeface="Century Gothic"/>
                <a:cs typeface="Century Gothic"/>
              </a:rPr>
              <a:t>n </a:t>
            </a:r>
            <a:r>
              <a:rPr sz="2000" dirty="0">
                <a:latin typeface="Century Gothic"/>
                <a:cs typeface="Century Gothic"/>
              </a:rPr>
              <a:t>= 30)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dirty="0">
                <a:latin typeface="Century Gothic"/>
                <a:cs typeface="Century Gothic"/>
              </a:rPr>
              <a:t>a  </a:t>
            </a:r>
            <a:r>
              <a:rPr sz="2000" spc="-5" dirty="0">
                <a:latin typeface="Century Gothic"/>
                <a:cs typeface="Century Gothic"/>
              </a:rPr>
              <a:t>population and </a:t>
            </a:r>
            <a:r>
              <a:rPr sz="2000" spc="5" dirty="0">
                <a:latin typeface="Century Gothic"/>
                <a:cs typeface="Century Gothic"/>
              </a:rPr>
              <a:t>compute the </a:t>
            </a:r>
            <a:r>
              <a:rPr sz="2000" dirty="0">
                <a:latin typeface="Century Gothic"/>
                <a:cs typeface="Century Gothic"/>
              </a:rPr>
              <a:t>sample mean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dirty="0">
                <a:latin typeface="Century Gothic"/>
                <a:cs typeface="Century Gothic"/>
              </a:rPr>
              <a:t>each sample,</a:t>
            </a:r>
            <a:r>
              <a:rPr sz="2000" spc="-254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we  </a:t>
            </a:r>
            <a:r>
              <a:rPr sz="2000" dirty="0">
                <a:latin typeface="Century Gothic"/>
                <a:cs typeface="Century Gothic"/>
              </a:rPr>
              <a:t>obtain a ”new” </a:t>
            </a: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population </a:t>
            </a:r>
            <a:r>
              <a:rPr sz="2000" dirty="0">
                <a:solidFill>
                  <a:srgbClr val="C00000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sample </a:t>
            </a:r>
            <a:r>
              <a:rPr sz="2000" dirty="0">
                <a:solidFill>
                  <a:srgbClr val="C00000"/>
                </a:solidFill>
                <a:latin typeface="Century Gothic"/>
                <a:cs typeface="Century Gothic"/>
              </a:rPr>
              <a:t>means</a:t>
            </a:r>
            <a:r>
              <a:rPr sz="2000" dirty="0">
                <a:latin typeface="Century Gothic"/>
                <a:cs typeface="Century Gothic"/>
              </a:rPr>
              <a:t>, having its own  </a:t>
            </a:r>
            <a:r>
              <a:rPr sz="2000" spc="-5" dirty="0">
                <a:latin typeface="Century Gothic"/>
                <a:cs typeface="Century Gothic"/>
              </a:rPr>
              <a:t>probability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distribution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This ”new” </a:t>
            </a:r>
            <a:r>
              <a:rPr sz="2000" spc="-5" dirty="0">
                <a:latin typeface="Century Gothic"/>
                <a:cs typeface="Century Gothic"/>
              </a:rPr>
              <a:t>probability distribution is </a:t>
            </a:r>
            <a:r>
              <a:rPr sz="2000" dirty="0">
                <a:latin typeface="Century Gothic"/>
                <a:cs typeface="Century Gothic"/>
              </a:rPr>
              <a:t>called a </a:t>
            </a:r>
            <a:r>
              <a:rPr sz="2000" b="1" spc="-5" dirty="0">
                <a:latin typeface="Century Gothic"/>
                <a:cs typeface="Century Gothic"/>
              </a:rPr>
              <a:t>sampling</a:t>
            </a:r>
            <a:r>
              <a:rPr sz="2000" b="1" spc="-4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distribution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3000" spc="120" baseline="11111" dirty="0">
                <a:latin typeface="Cambria Math"/>
                <a:cs typeface="Cambria Math"/>
              </a:rPr>
              <a:t>𝜇</a:t>
            </a:r>
            <a:r>
              <a:rPr sz="1450" spc="80" dirty="0">
                <a:latin typeface="Cambria Math"/>
                <a:cs typeface="Cambria Math"/>
              </a:rPr>
              <a:t>𝑠𝑎𝑚𝑝 </a:t>
            </a:r>
            <a:r>
              <a:rPr sz="3000" baseline="11111" dirty="0">
                <a:latin typeface="Cambria Math"/>
                <a:cs typeface="Cambria Math"/>
              </a:rPr>
              <a:t>=</a:t>
            </a:r>
            <a:r>
              <a:rPr sz="3000" spc="-44" baseline="11111" dirty="0">
                <a:latin typeface="Cambria Math"/>
                <a:cs typeface="Cambria Math"/>
              </a:rPr>
              <a:t> </a:t>
            </a:r>
            <a:r>
              <a:rPr sz="3000" spc="89" baseline="11111" dirty="0">
                <a:latin typeface="Cambria Math"/>
                <a:cs typeface="Cambria Math"/>
              </a:rPr>
              <a:t>𝜇</a:t>
            </a:r>
            <a:r>
              <a:rPr sz="1450" spc="60" dirty="0">
                <a:latin typeface="Cambria Math"/>
                <a:cs typeface="Cambria Math"/>
              </a:rPr>
              <a:t>𝑜𝑟𝑖𝑔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9357" y="4947665"/>
            <a:ext cx="5219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60" dirty="0">
                <a:latin typeface="Cambria Math"/>
                <a:cs typeface="Cambria Math"/>
              </a:rPr>
              <a:t>𝑠𝑎</a:t>
            </a:r>
            <a:r>
              <a:rPr sz="1450" spc="155" dirty="0">
                <a:latin typeface="Cambria Math"/>
                <a:cs typeface="Cambria Math"/>
              </a:rPr>
              <a:t>𝑚</a:t>
            </a:r>
            <a:r>
              <a:rPr sz="1450" spc="200" dirty="0">
                <a:latin typeface="Cambria Math"/>
                <a:cs typeface="Cambria Math"/>
              </a:rPr>
              <a:t>𝑝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6770" y="4734305"/>
            <a:ext cx="297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79" baseline="-20833" dirty="0">
                <a:latin typeface="Cambria Math"/>
                <a:cs typeface="Cambria Math"/>
              </a:rPr>
              <a:t>𝜎</a:t>
            </a:r>
            <a:r>
              <a:rPr sz="1450" spc="40" dirty="0">
                <a:latin typeface="Cambria Math"/>
                <a:cs typeface="Cambria Math"/>
              </a:rPr>
              <a:t>2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8477" y="4827270"/>
            <a:ext cx="2206625" cy="37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20"/>
              </a:lnSpc>
              <a:spcBef>
                <a:spcPts val="100"/>
              </a:spcBef>
              <a:tabLst>
                <a:tab pos="815340" algn="l"/>
                <a:tab pos="1454150" algn="l"/>
                <a:tab pos="2044064" algn="l"/>
              </a:tabLst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spc="120" dirty="0">
                <a:latin typeface="Cambria Math"/>
                <a:cs typeface="Cambria Math"/>
              </a:rPr>
              <a:t>𝜎</a:t>
            </a:r>
            <a:r>
              <a:rPr sz="2175" spc="60" baseline="30651" dirty="0">
                <a:latin typeface="Cambria Math"/>
                <a:cs typeface="Cambria Math"/>
              </a:rPr>
              <a:t>2</a:t>
            </a:r>
            <a:r>
              <a:rPr sz="2175" baseline="30651" dirty="0">
                <a:latin typeface="Cambria Math"/>
                <a:cs typeface="Cambria Math"/>
              </a:rPr>
              <a:t>	</a:t>
            </a:r>
            <a:r>
              <a:rPr sz="3000" spc="-127" baseline="2777" dirty="0">
                <a:latin typeface="Cambria Math"/>
                <a:cs typeface="Cambria Math"/>
              </a:rPr>
              <a:t>Τ</a:t>
            </a:r>
            <a:r>
              <a:rPr sz="2000" dirty="0">
                <a:latin typeface="Cambria Math"/>
                <a:cs typeface="Cambria Math"/>
              </a:rPr>
              <a:t>𝑛	</a:t>
            </a:r>
            <a:r>
              <a:rPr sz="2000" dirty="0">
                <a:latin typeface="Century Gothic"/>
                <a:cs typeface="Century Gothic"/>
              </a:rPr>
              <a:t>→	</a:t>
            </a:r>
            <a:r>
              <a:rPr sz="2000" dirty="0">
                <a:latin typeface="Cambria Math"/>
                <a:cs typeface="Cambria Math"/>
              </a:rPr>
              <a:t>𝜎</a:t>
            </a:r>
            <a:endParaRPr sz="2000">
              <a:latin typeface="Cambria Math"/>
              <a:cs typeface="Cambria Math"/>
            </a:endParaRPr>
          </a:p>
          <a:p>
            <a:pPr marL="407034">
              <a:lnSpc>
                <a:spcPts val="1060"/>
              </a:lnSpc>
            </a:pPr>
            <a:r>
              <a:rPr sz="1450" spc="75" dirty="0">
                <a:latin typeface="Cambria Math"/>
                <a:cs typeface="Cambria Math"/>
              </a:rPr>
              <a:t>𝑜𝑟𝑖𝑔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2939" y="4947665"/>
            <a:ext cx="5219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60" dirty="0">
                <a:latin typeface="Cambria Math"/>
                <a:cs typeface="Cambria Math"/>
              </a:rPr>
              <a:t>𝑠𝑎</a:t>
            </a:r>
            <a:r>
              <a:rPr sz="1450" spc="155" dirty="0">
                <a:latin typeface="Cambria Math"/>
                <a:cs typeface="Cambria Math"/>
              </a:rPr>
              <a:t>𝑚</a:t>
            </a:r>
            <a:r>
              <a:rPr sz="1450" spc="200" dirty="0">
                <a:latin typeface="Cambria Math"/>
                <a:cs typeface="Cambria Math"/>
              </a:rPr>
              <a:t>𝑝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5460" y="4816602"/>
            <a:ext cx="166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latin typeface="Cambria Math"/>
                <a:cs typeface="Cambria Math"/>
              </a:rPr>
              <a:t>Τ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2059" y="4827270"/>
            <a:ext cx="436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4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6775" y="4947665"/>
            <a:ext cx="42100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70" dirty="0">
                <a:latin typeface="Cambria Math"/>
                <a:cs typeface="Cambria Math"/>
              </a:rPr>
              <a:t>𝑜</a:t>
            </a:r>
            <a:r>
              <a:rPr sz="1450" spc="175" dirty="0">
                <a:latin typeface="Cambria Math"/>
                <a:cs typeface="Cambria Math"/>
              </a:rPr>
              <a:t>𝑟</a:t>
            </a:r>
            <a:r>
              <a:rPr sz="1450" spc="155" dirty="0">
                <a:latin typeface="Cambria Math"/>
                <a:cs typeface="Cambria Math"/>
              </a:rPr>
              <a:t>𝑖</a:t>
            </a:r>
            <a:r>
              <a:rPr sz="1450" spc="125" dirty="0">
                <a:latin typeface="Cambria Math"/>
                <a:cs typeface="Cambria Math"/>
              </a:rPr>
              <a:t>𝑔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11797" y="4895215"/>
            <a:ext cx="314325" cy="245745"/>
          </a:xfrm>
          <a:custGeom>
            <a:avLst/>
            <a:gdLst/>
            <a:ahLst/>
            <a:cxnLst/>
            <a:rect l="l" t="t" r="r" b="b"/>
            <a:pathLst>
              <a:path w="314325" h="245745">
                <a:moveTo>
                  <a:pt x="49241" y="134620"/>
                </a:moveTo>
                <a:lnTo>
                  <a:pt x="24765" y="134620"/>
                </a:lnTo>
                <a:lnTo>
                  <a:pt x="76326" y="245237"/>
                </a:lnTo>
                <a:lnTo>
                  <a:pt x="88265" y="245237"/>
                </a:lnTo>
                <a:lnTo>
                  <a:pt x="97863" y="212471"/>
                </a:lnTo>
                <a:lnTo>
                  <a:pt x="84581" y="212471"/>
                </a:lnTo>
                <a:lnTo>
                  <a:pt x="49241" y="134620"/>
                </a:lnTo>
                <a:close/>
              </a:path>
              <a:path w="314325" h="245745">
                <a:moveTo>
                  <a:pt x="314071" y="0"/>
                </a:moveTo>
                <a:lnTo>
                  <a:pt x="163195" y="0"/>
                </a:lnTo>
                <a:lnTo>
                  <a:pt x="163195" y="254"/>
                </a:lnTo>
                <a:lnTo>
                  <a:pt x="145923" y="254"/>
                </a:lnTo>
                <a:lnTo>
                  <a:pt x="84581" y="212471"/>
                </a:lnTo>
                <a:lnTo>
                  <a:pt x="97863" y="212471"/>
                </a:lnTo>
                <a:lnTo>
                  <a:pt x="155194" y="16764"/>
                </a:lnTo>
                <a:lnTo>
                  <a:pt x="314071" y="16764"/>
                </a:lnTo>
                <a:lnTo>
                  <a:pt x="314071" y="0"/>
                </a:lnTo>
                <a:close/>
              </a:path>
              <a:path w="314325" h="245745">
                <a:moveTo>
                  <a:pt x="40767" y="115951"/>
                </a:moveTo>
                <a:lnTo>
                  <a:pt x="0" y="134620"/>
                </a:lnTo>
                <a:lnTo>
                  <a:pt x="3809" y="143891"/>
                </a:lnTo>
                <a:lnTo>
                  <a:pt x="24765" y="134620"/>
                </a:lnTo>
                <a:lnTo>
                  <a:pt x="49241" y="134620"/>
                </a:lnTo>
                <a:lnTo>
                  <a:pt x="40767" y="115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63308" y="4827270"/>
            <a:ext cx="171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mbria Math"/>
                <a:cs typeface="Cambria Math"/>
              </a:rPr>
              <a:t>𝑛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Rezervirano mjesto podnožj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26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5492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Sampling</a:t>
            </a:r>
            <a:r>
              <a:rPr sz="4200" spc="-80" dirty="0"/>
              <a:t> </a:t>
            </a:r>
            <a:r>
              <a:rPr sz="4200" spc="-5" dirty="0"/>
              <a:t>distributions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5807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Example: given a </a:t>
            </a:r>
            <a:r>
              <a:rPr sz="2000" spc="-5" dirty="0">
                <a:latin typeface="Century Gothic"/>
                <a:cs typeface="Century Gothic"/>
              </a:rPr>
              <a:t>population </a:t>
            </a:r>
            <a:r>
              <a:rPr sz="2000" dirty="0">
                <a:latin typeface="Century Gothic"/>
                <a:cs typeface="Century Gothic"/>
              </a:rPr>
              <a:t>with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average </a:t>
            </a:r>
            <a:r>
              <a:rPr sz="2000" spc="-5" dirty="0">
                <a:latin typeface="Century Gothic"/>
                <a:cs typeface="Century Gothic"/>
              </a:rPr>
              <a:t>age 42.8 and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spc="-5" dirty="0">
                <a:latin typeface="Century Gothic"/>
                <a:cs typeface="Century Gothic"/>
              </a:rPr>
              <a:t>standard deviation 5.7,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sampling </a:t>
            </a:r>
            <a:r>
              <a:rPr sz="2000" spc="-5" dirty="0">
                <a:latin typeface="Century Gothic"/>
                <a:cs typeface="Century Gothic"/>
              </a:rPr>
              <a:t>distribution for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sample </a:t>
            </a:r>
            <a:r>
              <a:rPr sz="2000" spc="-5" dirty="0">
                <a:latin typeface="Century Gothic"/>
                <a:cs typeface="Century Gothic"/>
              </a:rPr>
              <a:t>size  </a:t>
            </a:r>
            <a:r>
              <a:rPr sz="2000" i="1" dirty="0">
                <a:latin typeface="Century Gothic"/>
                <a:cs typeface="Century Gothic"/>
              </a:rPr>
              <a:t>n </a:t>
            </a:r>
            <a:r>
              <a:rPr sz="2000" dirty="0">
                <a:latin typeface="Century Gothic"/>
                <a:cs typeface="Century Gothic"/>
              </a:rPr>
              <a:t>= 100 has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following </a:t>
            </a:r>
            <a:r>
              <a:rPr sz="2000" spc="-5" dirty="0">
                <a:latin typeface="Century Gothic"/>
                <a:cs typeface="Century Gothic"/>
              </a:rPr>
              <a:t>distribution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parameters: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5269" y="3299840"/>
            <a:ext cx="3969385" cy="975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2450" algn="l"/>
              </a:tabLst>
            </a:pPr>
            <a:r>
              <a:rPr sz="2000" spc="10" dirty="0">
                <a:latin typeface="Century Gothic"/>
                <a:cs typeface="Century Gothic"/>
              </a:rPr>
              <a:t>μ</a:t>
            </a:r>
            <a:r>
              <a:rPr sz="1950" spc="15" baseline="-21367" dirty="0">
                <a:latin typeface="Century Gothic"/>
                <a:cs typeface="Century Gothic"/>
              </a:rPr>
              <a:t>samp</a:t>
            </a:r>
            <a:r>
              <a:rPr sz="1950" spc="315" baseline="-21367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(mean):	</a:t>
            </a:r>
            <a:r>
              <a:rPr sz="2000" spc="-5" dirty="0">
                <a:latin typeface="Century Gothic"/>
                <a:cs typeface="Century Gothic"/>
              </a:rPr>
              <a:t>42.8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463290" algn="l"/>
              </a:tabLst>
            </a:pPr>
            <a:r>
              <a:rPr sz="2000" dirty="0">
                <a:latin typeface="Century Gothic"/>
                <a:cs typeface="Century Gothic"/>
              </a:rPr>
              <a:t>σ</a:t>
            </a:r>
            <a:r>
              <a:rPr sz="1950" spc="22" baseline="-21367" dirty="0">
                <a:latin typeface="Century Gothic"/>
                <a:cs typeface="Century Gothic"/>
              </a:rPr>
              <a:t>sam</a:t>
            </a:r>
            <a:r>
              <a:rPr sz="1950" spc="30" baseline="-21367" dirty="0">
                <a:latin typeface="Century Gothic"/>
                <a:cs typeface="Century Gothic"/>
              </a:rPr>
              <a:t>p</a:t>
            </a:r>
            <a:r>
              <a:rPr sz="1950" baseline="-21367" dirty="0">
                <a:latin typeface="Century Gothic"/>
                <a:cs typeface="Century Gothic"/>
              </a:rPr>
              <a:t> </a:t>
            </a:r>
            <a:r>
              <a:rPr sz="1950" spc="-247" baseline="-21367" dirty="0">
                <a:latin typeface="Century Gothic"/>
                <a:cs typeface="Century Gothic"/>
              </a:rPr>
              <a:t> </a:t>
            </a:r>
            <a:r>
              <a:rPr sz="2000" spc="-45" dirty="0">
                <a:latin typeface="Century Gothic"/>
                <a:cs typeface="Century Gothic"/>
              </a:rPr>
              <a:t>(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dirty="0">
                <a:latin typeface="Century Gothic"/>
                <a:cs typeface="Century Gothic"/>
              </a:rPr>
              <a:t>d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0" dirty="0">
                <a:latin typeface="Century Gothic"/>
                <a:cs typeface="Century Gothic"/>
              </a:rPr>
              <a:t>)</a:t>
            </a:r>
            <a:r>
              <a:rPr sz="2000" dirty="0">
                <a:latin typeface="Century Gothic"/>
                <a:cs typeface="Century Gothic"/>
              </a:rPr>
              <a:t>:	</a:t>
            </a:r>
            <a:r>
              <a:rPr sz="2000" spc="-5" dirty="0">
                <a:latin typeface="Century Gothic"/>
                <a:cs typeface="Century Gothic"/>
              </a:rPr>
              <a:t>5</a:t>
            </a:r>
            <a:r>
              <a:rPr sz="2000" spc="-15" dirty="0">
                <a:latin typeface="Century Gothic"/>
                <a:cs typeface="Century Gothic"/>
              </a:rPr>
              <a:t>.</a:t>
            </a:r>
            <a:r>
              <a:rPr sz="2000" spc="5" dirty="0">
                <a:latin typeface="Century Gothic"/>
                <a:cs typeface="Century Gothic"/>
              </a:rPr>
              <a:t>7</a:t>
            </a:r>
            <a:r>
              <a:rPr sz="3000" spc="-112" baseline="2777" dirty="0">
                <a:latin typeface="Cambria Math"/>
                <a:cs typeface="Cambria Math"/>
              </a:rPr>
              <a:t>Τ</a:t>
            </a:r>
            <a:endParaRPr sz="3000" baseline="2777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4621" y="3980815"/>
            <a:ext cx="587375" cy="245745"/>
          </a:xfrm>
          <a:custGeom>
            <a:avLst/>
            <a:gdLst/>
            <a:ahLst/>
            <a:cxnLst/>
            <a:rect l="l" t="t" r="r" b="b"/>
            <a:pathLst>
              <a:path w="587375" h="245745">
                <a:moveTo>
                  <a:pt x="49241" y="134620"/>
                </a:moveTo>
                <a:lnTo>
                  <a:pt x="24764" y="134620"/>
                </a:lnTo>
                <a:lnTo>
                  <a:pt x="76326" y="245237"/>
                </a:lnTo>
                <a:lnTo>
                  <a:pt x="88264" y="245237"/>
                </a:lnTo>
                <a:lnTo>
                  <a:pt x="97863" y="212471"/>
                </a:lnTo>
                <a:lnTo>
                  <a:pt x="84581" y="212471"/>
                </a:lnTo>
                <a:lnTo>
                  <a:pt x="49241" y="134620"/>
                </a:lnTo>
                <a:close/>
              </a:path>
              <a:path w="587375" h="245745">
                <a:moveTo>
                  <a:pt x="586866" y="0"/>
                </a:moveTo>
                <a:lnTo>
                  <a:pt x="163194" y="0"/>
                </a:lnTo>
                <a:lnTo>
                  <a:pt x="163194" y="254"/>
                </a:lnTo>
                <a:lnTo>
                  <a:pt x="145923" y="254"/>
                </a:lnTo>
                <a:lnTo>
                  <a:pt x="84581" y="212471"/>
                </a:lnTo>
                <a:lnTo>
                  <a:pt x="97863" y="212471"/>
                </a:lnTo>
                <a:lnTo>
                  <a:pt x="155193" y="16764"/>
                </a:lnTo>
                <a:lnTo>
                  <a:pt x="586866" y="16764"/>
                </a:lnTo>
                <a:lnTo>
                  <a:pt x="586866" y="0"/>
                </a:lnTo>
                <a:close/>
              </a:path>
              <a:path w="587375" h="245745">
                <a:moveTo>
                  <a:pt x="40766" y="115951"/>
                </a:moveTo>
                <a:lnTo>
                  <a:pt x="0" y="134620"/>
                </a:lnTo>
                <a:lnTo>
                  <a:pt x="3810" y="143891"/>
                </a:lnTo>
                <a:lnTo>
                  <a:pt x="24764" y="134620"/>
                </a:lnTo>
                <a:lnTo>
                  <a:pt x="49241" y="134620"/>
                </a:lnTo>
                <a:lnTo>
                  <a:pt x="40766" y="115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35878" y="3944188"/>
            <a:ext cx="23761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100 = </a:t>
            </a:r>
            <a:r>
              <a:rPr sz="2000" spc="-15" dirty="0">
                <a:latin typeface="Century Gothic"/>
                <a:cs typeface="Century Gothic"/>
              </a:rPr>
              <a:t>5.7</a:t>
            </a:r>
            <a:r>
              <a:rPr sz="3000" spc="-22" baseline="2777" dirty="0">
                <a:latin typeface="Cambria Math"/>
                <a:cs typeface="Cambria Math"/>
              </a:rPr>
              <a:t>Τ</a:t>
            </a:r>
            <a:r>
              <a:rPr sz="2000" spc="-15" dirty="0">
                <a:latin typeface="Century Gothic"/>
                <a:cs typeface="Century Gothic"/>
              </a:rPr>
              <a:t>10 </a:t>
            </a:r>
            <a:r>
              <a:rPr sz="2000" dirty="0">
                <a:latin typeface="Century Gothic"/>
                <a:cs typeface="Century Gothic"/>
              </a:rPr>
              <a:t>=</a:t>
            </a:r>
            <a:r>
              <a:rPr sz="2000" spc="-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0.57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2116" y="4828794"/>
            <a:ext cx="80816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standard deviation 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sampling </a:t>
            </a:r>
            <a:r>
              <a:rPr sz="2000" spc="-5" dirty="0">
                <a:latin typeface="Century Gothic"/>
                <a:cs typeface="Century Gothic"/>
              </a:rPr>
              <a:t>distribution is </a:t>
            </a:r>
            <a:r>
              <a:rPr sz="2000" dirty="0">
                <a:latin typeface="Century Gothic"/>
                <a:cs typeface="Century Gothic"/>
              </a:rPr>
              <a:t>called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entury Gothic"/>
                <a:cs typeface="Century Gothic"/>
              </a:rPr>
              <a:t>standard error </a:t>
            </a:r>
            <a:r>
              <a:rPr sz="2000" b="1" dirty="0">
                <a:latin typeface="Century Gothic"/>
                <a:cs typeface="Century Gothic"/>
              </a:rPr>
              <a:t>of the mean </a:t>
            </a:r>
            <a:r>
              <a:rPr sz="2000" spc="-20" dirty="0">
                <a:latin typeface="Century Gothic"/>
                <a:cs typeface="Century Gothic"/>
              </a:rPr>
              <a:t>(or </a:t>
            </a:r>
            <a:r>
              <a:rPr sz="2000" spc="-5" dirty="0">
                <a:latin typeface="Century Gothic"/>
                <a:cs typeface="Century Gothic"/>
              </a:rPr>
              <a:t>simply </a:t>
            </a:r>
            <a:r>
              <a:rPr sz="2000" dirty="0">
                <a:latin typeface="Century Gothic"/>
                <a:cs typeface="Century Gothic"/>
              </a:rPr>
              <a:t>”standard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error”)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9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374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Confidence</a:t>
            </a:r>
            <a:r>
              <a:rPr sz="4200" spc="-85" dirty="0"/>
              <a:t> </a:t>
            </a:r>
            <a:r>
              <a:rPr sz="4200" spc="-5" dirty="0"/>
              <a:t>intervals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63000" cy="318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For </a:t>
            </a:r>
            <a:r>
              <a:rPr sz="2000" spc="-5" dirty="0">
                <a:latin typeface="Century Gothic"/>
                <a:cs typeface="Century Gothic"/>
              </a:rPr>
              <a:t>large </a:t>
            </a:r>
            <a:r>
              <a:rPr sz="2000" dirty="0">
                <a:latin typeface="Century Gothic"/>
                <a:cs typeface="Century Gothic"/>
              </a:rPr>
              <a:t>samples </a:t>
            </a:r>
            <a:r>
              <a:rPr sz="2000" spc="-20" dirty="0">
                <a:latin typeface="Century Gothic"/>
                <a:cs typeface="Century Gothic"/>
              </a:rPr>
              <a:t>(</a:t>
            </a:r>
            <a:r>
              <a:rPr sz="2000" i="1" spc="-20" dirty="0">
                <a:latin typeface="Century Gothic"/>
                <a:cs typeface="Century Gothic"/>
              </a:rPr>
              <a:t>n </a:t>
            </a:r>
            <a:r>
              <a:rPr sz="2000" dirty="0">
                <a:latin typeface="Century Gothic"/>
                <a:cs typeface="Century Gothic"/>
              </a:rPr>
              <a:t>&gt; 30) </a:t>
            </a:r>
            <a:r>
              <a:rPr sz="2000" spc="-5" dirty="0">
                <a:latin typeface="Century Gothic"/>
                <a:cs typeface="Century Gothic"/>
              </a:rPr>
              <a:t>it </a:t>
            </a:r>
            <a:r>
              <a:rPr sz="2000" dirty="0">
                <a:latin typeface="Century Gothic"/>
                <a:cs typeface="Century Gothic"/>
              </a:rPr>
              <a:t>can be assumed that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sample</a:t>
            </a:r>
            <a:r>
              <a:rPr sz="2000" spc="-20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means 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normally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distributed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This follows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central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limit</a:t>
            </a:r>
            <a:r>
              <a:rPr sz="2000" u="heavy" spc="-13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theorem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333375" indent="-343535">
              <a:lnSpc>
                <a:spcPct val="100000"/>
              </a:lnSpc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spc="5" dirty="0">
                <a:latin typeface="Century Gothic"/>
                <a:cs typeface="Century Gothic"/>
              </a:rPr>
              <a:t>this </a:t>
            </a:r>
            <a:r>
              <a:rPr sz="2000" dirty="0">
                <a:latin typeface="Century Gothic"/>
                <a:cs typeface="Century Gothic"/>
              </a:rPr>
              <a:t>assumption </a:t>
            </a:r>
            <a:r>
              <a:rPr sz="2000" spc="-5" dirty="0">
                <a:latin typeface="Century Gothic"/>
                <a:cs typeface="Century Gothic"/>
              </a:rPr>
              <a:t>it </a:t>
            </a:r>
            <a:r>
              <a:rPr sz="2000" dirty="0">
                <a:latin typeface="Century Gothic"/>
                <a:cs typeface="Century Gothic"/>
              </a:rPr>
              <a:t>follows that 95% of </a:t>
            </a:r>
            <a:r>
              <a:rPr sz="2000" spc="-5" dirty="0">
                <a:latin typeface="Century Gothic"/>
                <a:cs typeface="Century Gothic"/>
              </a:rPr>
              <a:t>all </a:t>
            </a:r>
            <a:r>
              <a:rPr sz="2000" dirty="0">
                <a:latin typeface="Century Gothic"/>
                <a:cs typeface="Century Gothic"/>
              </a:rPr>
              <a:t>samples </a:t>
            </a:r>
            <a:r>
              <a:rPr sz="2000" spc="-5" dirty="0">
                <a:latin typeface="Century Gothic"/>
                <a:cs typeface="Century Gothic"/>
              </a:rPr>
              <a:t>will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a  sample mean </a:t>
            </a:r>
            <a:r>
              <a:rPr sz="2000" spc="5" dirty="0">
                <a:latin typeface="Century Gothic"/>
                <a:cs typeface="Century Gothic"/>
              </a:rPr>
              <a:t>that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at most ± </a:t>
            </a:r>
            <a:r>
              <a:rPr sz="2000" spc="-5" dirty="0">
                <a:latin typeface="Century Gothic"/>
                <a:cs typeface="Century Gothic"/>
              </a:rPr>
              <a:t>1.96 </a:t>
            </a:r>
            <a:r>
              <a:rPr sz="2000" dirty="0">
                <a:latin typeface="Century Gothic"/>
                <a:cs typeface="Century Gothic"/>
              </a:rPr>
              <a:t>standard errors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2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”true”  </a:t>
            </a:r>
            <a:r>
              <a:rPr sz="2000" spc="-5" dirty="0">
                <a:latin typeface="Century Gothic"/>
                <a:cs typeface="Century Gothic"/>
              </a:rPr>
              <a:t>population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mean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Conversely: with a 95% </a:t>
            </a:r>
            <a:r>
              <a:rPr sz="2000" spc="-5" dirty="0">
                <a:latin typeface="Century Gothic"/>
                <a:cs typeface="Century Gothic"/>
              </a:rPr>
              <a:t>probability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”true” </a:t>
            </a:r>
            <a:r>
              <a:rPr sz="2000" spc="-5" dirty="0">
                <a:latin typeface="Century Gothic"/>
                <a:cs typeface="Century Gothic"/>
              </a:rPr>
              <a:t>population </a:t>
            </a:r>
            <a:r>
              <a:rPr sz="2000" dirty="0">
                <a:latin typeface="Century Gothic"/>
                <a:cs typeface="Century Gothic"/>
              </a:rPr>
              <a:t>mean 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spc="-2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at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most ± </a:t>
            </a:r>
            <a:r>
              <a:rPr sz="2000" spc="-5" dirty="0">
                <a:latin typeface="Century Gothic"/>
                <a:cs typeface="Century Gothic"/>
              </a:rPr>
              <a:t>1.96 standard </a:t>
            </a:r>
            <a:r>
              <a:rPr sz="2000" dirty="0">
                <a:latin typeface="Century Gothic"/>
                <a:cs typeface="Century Gothic"/>
              </a:rPr>
              <a:t>errors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mean of a given</a:t>
            </a:r>
            <a:r>
              <a:rPr sz="2000" spc="-1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sample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6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374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Confidence</a:t>
            </a:r>
            <a:r>
              <a:rPr sz="4200" spc="-85" dirty="0"/>
              <a:t> </a:t>
            </a:r>
            <a:r>
              <a:rPr sz="4200" spc="-5" dirty="0"/>
              <a:t>intervals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3538473" y="3653154"/>
            <a:ext cx="445134" cy="245745"/>
          </a:xfrm>
          <a:custGeom>
            <a:avLst/>
            <a:gdLst/>
            <a:ahLst/>
            <a:cxnLst/>
            <a:rect l="l" t="t" r="r" b="b"/>
            <a:pathLst>
              <a:path w="445135" h="245745">
                <a:moveTo>
                  <a:pt x="49241" y="134620"/>
                </a:moveTo>
                <a:lnTo>
                  <a:pt x="24764" y="134620"/>
                </a:lnTo>
                <a:lnTo>
                  <a:pt x="76326" y="245237"/>
                </a:lnTo>
                <a:lnTo>
                  <a:pt x="88264" y="245237"/>
                </a:lnTo>
                <a:lnTo>
                  <a:pt x="97863" y="212471"/>
                </a:lnTo>
                <a:lnTo>
                  <a:pt x="84581" y="212471"/>
                </a:lnTo>
                <a:lnTo>
                  <a:pt x="49241" y="134620"/>
                </a:lnTo>
                <a:close/>
              </a:path>
              <a:path w="445135" h="245745">
                <a:moveTo>
                  <a:pt x="445135" y="0"/>
                </a:moveTo>
                <a:lnTo>
                  <a:pt x="163195" y="0"/>
                </a:lnTo>
                <a:lnTo>
                  <a:pt x="163195" y="254"/>
                </a:lnTo>
                <a:lnTo>
                  <a:pt x="145923" y="254"/>
                </a:lnTo>
                <a:lnTo>
                  <a:pt x="84581" y="212471"/>
                </a:lnTo>
                <a:lnTo>
                  <a:pt x="97863" y="212471"/>
                </a:lnTo>
                <a:lnTo>
                  <a:pt x="155193" y="16764"/>
                </a:lnTo>
                <a:lnTo>
                  <a:pt x="445135" y="16764"/>
                </a:lnTo>
                <a:lnTo>
                  <a:pt x="445135" y="0"/>
                </a:lnTo>
                <a:close/>
              </a:path>
              <a:path w="445135" h="245745">
                <a:moveTo>
                  <a:pt x="40766" y="115951"/>
                </a:moveTo>
                <a:lnTo>
                  <a:pt x="0" y="134620"/>
                </a:lnTo>
                <a:lnTo>
                  <a:pt x="3810" y="143891"/>
                </a:lnTo>
                <a:lnTo>
                  <a:pt x="24764" y="134620"/>
                </a:lnTo>
                <a:lnTo>
                  <a:pt x="49241" y="134620"/>
                </a:lnTo>
                <a:lnTo>
                  <a:pt x="40766" y="115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2116" y="2080387"/>
            <a:ext cx="8028940" cy="3361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556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Example: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a sample </a:t>
            </a:r>
            <a:r>
              <a:rPr sz="2000" spc="-20" dirty="0">
                <a:latin typeface="Century Gothic"/>
                <a:cs typeface="Century Gothic"/>
              </a:rPr>
              <a:t>(</a:t>
            </a:r>
            <a:r>
              <a:rPr sz="2000" i="1" spc="-20" dirty="0">
                <a:latin typeface="Century Gothic"/>
                <a:cs typeface="Century Gothic"/>
              </a:rPr>
              <a:t>n </a:t>
            </a:r>
            <a:r>
              <a:rPr sz="2000" dirty="0">
                <a:latin typeface="Century Gothic"/>
                <a:cs typeface="Century Gothic"/>
              </a:rPr>
              <a:t>= 50)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average </a:t>
            </a:r>
            <a:r>
              <a:rPr sz="2000" spc="-5" dirty="0">
                <a:latin typeface="Century Gothic"/>
                <a:cs typeface="Century Gothic"/>
              </a:rPr>
              <a:t>age is 45.3 and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dirty="0">
                <a:latin typeface="Century Gothic"/>
                <a:cs typeface="Century Gothic"/>
              </a:rPr>
              <a:t>sample </a:t>
            </a:r>
            <a:r>
              <a:rPr sz="2000" spc="-5" dirty="0">
                <a:latin typeface="Century Gothic"/>
                <a:cs typeface="Century Gothic"/>
              </a:rPr>
              <a:t>standard deviation is</a:t>
            </a:r>
            <a:r>
              <a:rPr sz="2000" spc="-10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5.4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compute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standard </a:t>
            </a:r>
            <a:r>
              <a:rPr sz="2000" dirty="0">
                <a:latin typeface="Century Gothic"/>
                <a:cs typeface="Century Gothic"/>
              </a:rPr>
              <a:t>error, using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sample </a:t>
            </a:r>
            <a:r>
              <a:rPr sz="2000" spc="-5" dirty="0">
                <a:latin typeface="Century Gothic"/>
                <a:cs typeface="Century Gothic"/>
              </a:rPr>
              <a:t>standard  deviation as </a:t>
            </a:r>
            <a:r>
              <a:rPr sz="2000" dirty="0">
                <a:latin typeface="Century Gothic"/>
                <a:cs typeface="Century Gothic"/>
              </a:rPr>
              <a:t>an estimate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standard</a:t>
            </a:r>
            <a:r>
              <a:rPr sz="2000" spc="-1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deviation</a:t>
            </a:r>
            <a:endParaRPr sz="20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1415"/>
              </a:spcBef>
              <a:tabLst>
                <a:tab pos="2519680" algn="l"/>
              </a:tabLst>
            </a:pPr>
            <a:r>
              <a:rPr sz="2000" spc="10" dirty="0">
                <a:latin typeface="Century Gothic"/>
                <a:cs typeface="Century Gothic"/>
              </a:rPr>
              <a:t>σ</a:t>
            </a:r>
            <a:r>
              <a:rPr sz="1950" spc="15" baseline="-21367" dirty="0">
                <a:latin typeface="Century Gothic"/>
                <a:cs typeface="Century Gothic"/>
              </a:rPr>
              <a:t>samp</a:t>
            </a:r>
            <a:r>
              <a:rPr sz="1950" spc="300" baseline="-21367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=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25" dirty="0">
                <a:latin typeface="Century Gothic"/>
                <a:cs typeface="Century Gothic"/>
              </a:rPr>
              <a:t>5.4</a:t>
            </a:r>
            <a:r>
              <a:rPr sz="3000" spc="-37" baseline="2777" dirty="0">
                <a:latin typeface="Cambria Math"/>
                <a:cs typeface="Cambria Math"/>
              </a:rPr>
              <a:t>Τ	</a:t>
            </a:r>
            <a:r>
              <a:rPr sz="2000" dirty="0">
                <a:latin typeface="Century Gothic"/>
                <a:cs typeface="Century Gothic"/>
              </a:rPr>
              <a:t>50 ≈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0.764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Century Gothic"/>
                <a:cs typeface="Century Gothic"/>
              </a:rPr>
              <a:t>With </a:t>
            </a:r>
            <a:r>
              <a:rPr sz="2000" dirty="0">
                <a:latin typeface="Century Gothic"/>
                <a:cs typeface="Century Gothic"/>
              </a:rPr>
              <a:t>a 95% </a:t>
            </a:r>
            <a:r>
              <a:rPr sz="2000" spc="-5" dirty="0">
                <a:latin typeface="Century Gothic"/>
                <a:cs typeface="Century Gothic"/>
              </a:rPr>
              <a:t>probability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</a:t>
            </a:r>
            <a:r>
              <a:rPr sz="2000" dirty="0">
                <a:latin typeface="Century Gothic"/>
                <a:cs typeface="Century Gothic"/>
              </a:rPr>
              <a:t>mean </a:t>
            </a:r>
            <a:r>
              <a:rPr sz="2000" spc="-5" dirty="0">
                <a:latin typeface="Century Gothic"/>
                <a:cs typeface="Century Gothic"/>
              </a:rPr>
              <a:t>is in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interval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45.3 </a:t>
            </a:r>
            <a:r>
              <a:rPr sz="2000" dirty="0">
                <a:latin typeface="Century Gothic"/>
                <a:cs typeface="Century Gothic"/>
              </a:rPr>
              <a:t>± </a:t>
            </a:r>
            <a:r>
              <a:rPr sz="2000" spc="-5" dirty="0">
                <a:latin typeface="Century Gothic"/>
                <a:cs typeface="Century Gothic"/>
              </a:rPr>
              <a:t>1.96 </a:t>
            </a:r>
            <a:r>
              <a:rPr sz="2000" dirty="0">
                <a:latin typeface="Century Gothic"/>
                <a:cs typeface="Century Gothic"/>
              </a:rPr>
              <a:t>× </a:t>
            </a:r>
            <a:r>
              <a:rPr sz="2000" spc="-5" dirty="0">
                <a:latin typeface="Century Gothic"/>
                <a:cs typeface="Century Gothic"/>
              </a:rPr>
              <a:t>0.764 </a:t>
            </a:r>
            <a:r>
              <a:rPr sz="2000" dirty="0">
                <a:latin typeface="Century Gothic"/>
                <a:cs typeface="Century Gothic"/>
              </a:rPr>
              <a:t>≈ </a:t>
            </a:r>
            <a:r>
              <a:rPr sz="2000" spc="-5" dirty="0">
                <a:latin typeface="Century Gothic"/>
                <a:cs typeface="Century Gothic"/>
              </a:rPr>
              <a:t>45.3 </a:t>
            </a:r>
            <a:r>
              <a:rPr sz="2000" dirty="0">
                <a:latin typeface="Century Gothic"/>
                <a:cs typeface="Century Gothic"/>
              </a:rPr>
              <a:t>±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1.5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18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374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Confidence</a:t>
            </a:r>
            <a:r>
              <a:rPr sz="4200" spc="-85" dirty="0"/>
              <a:t> </a:t>
            </a:r>
            <a:r>
              <a:rPr sz="4200" spc="-5" dirty="0"/>
              <a:t>intervals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8642"/>
            <a:ext cx="807085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computation that we performed on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previous slide is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example </a:t>
            </a:r>
            <a:r>
              <a:rPr sz="2000" spc="-5" dirty="0">
                <a:latin typeface="Century Gothic"/>
                <a:cs typeface="Century Gothic"/>
              </a:rPr>
              <a:t>of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b="1" spc="-5" dirty="0">
                <a:latin typeface="Century Gothic"/>
                <a:cs typeface="Century Gothic"/>
              </a:rPr>
              <a:t>confidence interval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mean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In the </a:t>
            </a:r>
            <a:r>
              <a:rPr sz="2000" dirty="0">
                <a:latin typeface="Century Gothic"/>
                <a:cs typeface="Century Gothic"/>
              </a:rPr>
              <a:t>example we used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confidence </a:t>
            </a:r>
            <a:r>
              <a:rPr sz="2000" b="1" dirty="0">
                <a:latin typeface="Century Gothic"/>
                <a:cs typeface="Century Gothic"/>
              </a:rPr>
              <a:t>level</a:t>
            </a:r>
            <a:r>
              <a:rPr sz="2000" b="1" spc="-23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95%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value </a:t>
            </a:r>
            <a:r>
              <a:rPr sz="2000" spc="-5" dirty="0">
                <a:latin typeface="Century Gothic"/>
                <a:cs typeface="Century Gothic"/>
              </a:rPr>
              <a:t>1.96 </a:t>
            </a:r>
            <a:r>
              <a:rPr sz="2000" dirty="0">
                <a:latin typeface="Century Gothic"/>
                <a:cs typeface="Century Gothic"/>
              </a:rPr>
              <a:t>×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standard </a:t>
            </a:r>
            <a:r>
              <a:rPr sz="2000" dirty="0">
                <a:latin typeface="Century Gothic"/>
                <a:cs typeface="Century Gothic"/>
              </a:rPr>
              <a:t>error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called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error</a:t>
            </a:r>
            <a:r>
              <a:rPr sz="2000" b="1" spc="-16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margin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can easily increase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confidence level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e.g. </a:t>
            </a:r>
            <a:r>
              <a:rPr sz="2000" dirty="0">
                <a:latin typeface="Century Gothic"/>
                <a:cs typeface="Century Gothic"/>
              </a:rPr>
              <a:t>99%</a:t>
            </a:r>
            <a:r>
              <a:rPr sz="2000" spc="-8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by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substituting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score 2.58 for 1.96 in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9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calculation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larger confidence </a:t>
            </a:r>
            <a:r>
              <a:rPr sz="2000" spc="5" dirty="0">
                <a:latin typeface="Century Gothic"/>
                <a:cs typeface="Century Gothic"/>
              </a:rPr>
              <a:t>level </a:t>
            </a:r>
            <a:r>
              <a:rPr sz="2000" dirty="0">
                <a:latin typeface="Century Gothic"/>
                <a:cs typeface="Century Gothic"/>
              </a:rPr>
              <a:t>entails a </a:t>
            </a:r>
            <a:r>
              <a:rPr sz="2000" spc="-5" dirty="0">
                <a:latin typeface="Century Gothic"/>
                <a:cs typeface="Century Gothic"/>
              </a:rPr>
              <a:t>wider confidence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interval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7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6158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Hypothesis</a:t>
            </a:r>
            <a:r>
              <a:rPr sz="4200" spc="-9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48065" cy="304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953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Hypothesis </a:t>
            </a:r>
            <a:r>
              <a:rPr sz="2000" dirty="0">
                <a:latin typeface="Century Gothic"/>
                <a:cs typeface="Century Gothic"/>
              </a:rPr>
              <a:t>testing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commonly used </a:t>
            </a:r>
            <a:r>
              <a:rPr sz="2000" spc="-5" dirty="0">
                <a:latin typeface="Century Gothic"/>
                <a:cs typeface="Century Gothic"/>
              </a:rPr>
              <a:t>in quantitative </a:t>
            </a:r>
            <a:r>
              <a:rPr sz="2000" dirty="0">
                <a:latin typeface="Century Gothic"/>
                <a:cs typeface="Century Gothic"/>
              </a:rPr>
              <a:t>research when  one wants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study </a:t>
            </a:r>
            <a:r>
              <a:rPr sz="2000" spc="-5" dirty="0">
                <a:latin typeface="Century Gothic"/>
                <a:cs typeface="Century Gothic"/>
              </a:rPr>
              <a:t>and establish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possible difference </a:t>
            </a:r>
            <a:r>
              <a:rPr sz="2000" spc="-15" dirty="0">
                <a:latin typeface="Century Gothic"/>
                <a:cs typeface="Century Gothic"/>
              </a:rPr>
              <a:t>(for  </a:t>
            </a:r>
            <a:r>
              <a:rPr sz="2000" spc="-5" dirty="0">
                <a:latin typeface="Century Gothic"/>
                <a:cs typeface="Century Gothic"/>
              </a:rPr>
              <a:t>instance </a:t>
            </a:r>
            <a:r>
              <a:rPr sz="2000" dirty="0">
                <a:latin typeface="Century Gothic"/>
                <a:cs typeface="Century Gothic"/>
              </a:rPr>
              <a:t>reading habits) between</a:t>
            </a:r>
            <a:r>
              <a:rPr sz="2000" spc="-1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groups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lr>
                <a:srgbClr val="CA0E0E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Century Gothic"/>
                <a:cs typeface="Century Gothic"/>
              </a:rPr>
              <a:t>Formulate a </a:t>
            </a:r>
            <a:r>
              <a:rPr sz="2000" b="1" spc="-5" dirty="0">
                <a:latin typeface="Century Gothic"/>
                <a:cs typeface="Century Gothic"/>
              </a:rPr>
              <a:t>null hypothesis </a:t>
            </a:r>
            <a:r>
              <a:rPr sz="2000" spc="5" dirty="0">
                <a:latin typeface="Century Gothic"/>
                <a:cs typeface="Century Gothic"/>
              </a:rPr>
              <a:t>H</a:t>
            </a:r>
            <a:r>
              <a:rPr sz="1950" spc="7" baseline="-21367" dirty="0">
                <a:latin typeface="Century Gothic"/>
                <a:cs typeface="Century Gothic"/>
              </a:rPr>
              <a:t>0</a:t>
            </a:r>
            <a:r>
              <a:rPr sz="2000" spc="5" dirty="0">
                <a:latin typeface="Century Gothic"/>
                <a:cs typeface="Century Gothic"/>
              </a:rPr>
              <a:t>. </a:t>
            </a:r>
            <a:r>
              <a:rPr sz="2000" dirty="0">
                <a:latin typeface="Century Gothic"/>
                <a:cs typeface="Century Gothic"/>
              </a:rPr>
              <a:t>This hypothesis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often  characterized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solidFill>
                  <a:srgbClr val="006FC0"/>
                </a:solidFill>
                <a:latin typeface="Century Gothic"/>
                <a:cs typeface="Century Gothic"/>
              </a:rPr>
              <a:t>status quo</a:t>
            </a:r>
            <a:r>
              <a:rPr sz="2000" dirty="0">
                <a:latin typeface="Century Gothic"/>
                <a:cs typeface="Century Gothic"/>
              </a:rPr>
              <a:t>, </a:t>
            </a:r>
            <a:r>
              <a:rPr sz="2000" spc="-5" dirty="0">
                <a:latin typeface="Century Gothic"/>
                <a:cs typeface="Century Gothic"/>
              </a:rPr>
              <a:t>for instance </a:t>
            </a:r>
            <a:r>
              <a:rPr sz="2000" dirty="0">
                <a:latin typeface="Century Gothic"/>
                <a:cs typeface="Century Gothic"/>
              </a:rPr>
              <a:t>"there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no difference"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or  "there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no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effect".</a:t>
            </a:r>
            <a:endParaRPr sz="2000">
              <a:latin typeface="Century Gothic"/>
              <a:cs typeface="Century Gothic"/>
            </a:endParaRPr>
          </a:p>
          <a:p>
            <a:pPr marL="469900" marR="866775" indent="-457200">
              <a:lnSpc>
                <a:spcPct val="100000"/>
              </a:lnSpc>
              <a:spcBef>
                <a:spcPts val="1085"/>
              </a:spcBef>
              <a:buClr>
                <a:srgbClr val="CA0E0E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Century Gothic"/>
                <a:cs typeface="Century Gothic"/>
              </a:rPr>
              <a:t>Formulate an </a:t>
            </a:r>
            <a:r>
              <a:rPr sz="2000" b="1" spc="-5" dirty="0">
                <a:latin typeface="Century Gothic"/>
                <a:cs typeface="Century Gothic"/>
              </a:rPr>
              <a:t>alternative hypothesis </a:t>
            </a:r>
            <a:r>
              <a:rPr sz="2000" spc="5" dirty="0">
                <a:latin typeface="Century Gothic"/>
                <a:cs typeface="Century Gothic"/>
              </a:rPr>
              <a:t>H</a:t>
            </a:r>
            <a:r>
              <a:rPr sz="1950" spc="7" baseline="-21367" dirty="0">
                <a:latin typeface="Century Gothic"/>
                <a:cs typeface="Century Gothic"/>
              </a:rPr>
              <a:t>1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contrast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10" dirty="0">
                <a:latin typeface="Century Gothic"/>
                <a:cs typeface="Century Gothic"/>
              </a:rPr>
              <a:t>H</a:t>
            </a:r>
            <a:r>
              <a:rPr sz="1950" spc="15" baseline="-21367" dirty="0">
                <a:latin typeface="Century Gothic"/>
                <a:cs typeface="Century Gothic"/>
              </a:rPr>
              <a:t>0</a:t>
            </a:r>
            <a:r>
              <a:rPr sz="2000" spc="10" dirty="0">
                <a:latin typeface="Century Gothic"/>
                <a:cs typeface="Century Gothic"/>
              </a:rPr>
              <a:t>. </a:t>
            </a:r>
            <a:r>
              <a:rPr sz="2000" dirty="0">
                <a:latin typeface="Century Gothic"/>
                <a:cs typeface="Century Gothic"/>
              </a:rPr>
              <a:t>The  alternative hypothesis </a:t>
            </a:r>
            <a:r>
              <a:rPr sz="2000" spc="15" dirty="0">
                <a:latin typeface="Century Gothic"/>
                <a:cs typeface="Century Gothic"/>
              </a:rPr>
              <a:t>H</a:t>
            </a:r>
            <a:r>
              <a:rPr sz="1950" spc="22" baseline="-21367" dirty="0">
                <a:latin typeface="Century Gothic"/>
                <a:cs typeface="Century Gothic"/>
              </a:rPr>
              <a:t>1 </a:t>
            </a:r>
            <a:r>
              <a:rPr sz="2000" dirty="0">
                <a:latin typeface="Century Gothic"/>
                <a:cs typeface="Century Gothic"/>
              </a:rPr>
              <a:t>can be directed or</a:t>
            </a:r>
            <a:r>
              <a:rPr sz="2000" spc="-3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undirected.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6158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Hypothesis</a:t>
            </a:r>
            <a:r>
              <a:rPr sz="4200" spc="-9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383905" cy="318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4993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State a </a:t>
            </a:r>
            <a:r>
              <a:rPr sz="2000" b="1" spc="-5" dirty="0">
                <a:latin typeface="Century Gothic"/>
                <a:cs typeface="Century Gothic"/>
              </a:rPr>
              <a:t>significance </a:t>
            </a:r>
            <a:r>
              <a:rPr sz="2000" b="1" dirty="0">
                <a:latin typeface="Century Gothic"/>
                <a:cs typeface="Century Gothic"/>
              </a:rPr>
              <a:t>level</a:t>
            </a:r>
            <a:r>
              <a:rPr sz="2000" dirty="0">
                <a:latin typeface="Century Gothic"/>
                <a:cs typeface="Century Gothic"/>
              </a:rPr>
              <a:t>, </a:t>
            </a:r>
            <a:r>
              <a:rPr sz="2000" spc="-5" dirty="0">
                <a:latin typeface="Century Gothic"/>
                <a:cs typeface="Century Gothic"/>
              </a:rPr>
              <a:t>e.g. </a:t>
            </a:r>
            <a:r>
              <a:rPr sz="2000" dirty="0">
                <a:latin typeface="Century Gothic"/>
                <a:cs typeface="Century Gothic"/>
              </a:rPr>
              <a:t>5% </a:t>
            </a:r>
            <a:r>
              <a:rPr sz="2000" spc="-10" dirty="0">
                <a:latin typeface="Century Gothic"/>
                <a:cs typeface="Century Gothic"/>
              </a:rPr>
              <a:t>(0.05) </a:t>
            </a:r>
            <a:r>
              <a:rPr sz="2000" dirty="0">
                <a:latin typeface="Century Gothic"/>
                <a:cs typeface="Century Gothic"/>
              </a:rPr>
              <a:t>or 1% </a:t>
            </a:r>
            <a:r>
              <a:rPr sz="2000" spc="-10" dirty="0">
                <a:latin typeface="Century Gothic"/>
                <a:cs typeface="Century Gothic"/>
              </a:rPr>
              <a:t>(0.01). </a:t>
            </a:r>
            <a:r>
              <a:rPr sz="2000" dirty="0">
                <a:latin typeface="Century Gothic"/>
                <a:cs typeface="Century Gothic"/>
              </a:rPr>
              <a:t>The  </a:t>
            </a:r>
            <a:r>
              <a:rPr sz="2000" spc="-5" dirty="0">
                <a:latin typeface="Century Gothic"/>
                <a:cs typeface="Century Gothic"/>
              </a:rPr>
              <a:t>significance </a:t>
            </a:r>
            <a:r>
              <a:rPr sz="2000" dirty="0">
                <a:latin typeface="Century Gothic"/>
                <a:cs typeface="Century Gothic"/>
              </a:rPr>
              <a:t>level expresses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accepted </a:t>
            </a:r>
            <a:r>
              <a:rPr sz="2000" spc="-5" dirty="0">
                <a:latin typeface="Century Gothic"/>
                <a:cs typeface="Century Gothic"/>
              </a:rPr>
              <a:t>risk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incorrectly  rejecting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null hypothesis </a:t>
            </a:r>
            <a:r>
              <a:rPr sz="2000" spc="-25" dirty="0">
                <a:latin typeface="Century Gothic"/>
                <a:cs typeface="Century Gothic"/>
              </a:rPr>
              <a:t>(a </a:t>
            </a:r>
            <a:r>
              <a:rPr sz="2000" dirty="0">
                <a:latin typeface="Century Gothic"/>
                <a:cs typeface="Century Gothic"/>
              </a:rPr>
              <a:t>so-called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type I</a:t>
            </a:r>
            <a:r>
              <a:rPr sz="2000" u="heavy" spc="-13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error</a:t>
            </a:r>
            <a:r>
              <a:rPr sz="2000" spc="-5" dirty="0">
                <a:latin typeface="Century Gothic"/>
                <a:cs typeface="Century Gothic"/>
              </a:rPr>
              <a:t>).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Conduct a </a:t>
            </a:r>
            <a:r>
              <a:rPr sz="2000" spc="-5" dirty="0">
                <a:latin typeface="Century Gothic"/>
                <a:cs typeface="Century Gothic"/>
              </a:rPr>
              <a:t>statistical </a:t>
            </a:r>
            <a:r>
              <a:rPr sz="2000" spc="5" dirty="0">
                <a:latin typeface="Century Gothic"/>
                <a:cs typeface="Century Gothic"/>
              </a:rPr>
              <a:t>test to </a:t>
            </a:r>
            <a:r>
              <a:rPr sz="2000" dirty="0">
                <a:latin typeface="Century Gothic"/>
                <a:cs typeface="Century Gothic"/>
              </a:rPr>
              <a:t>establish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probability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265" dirty="0">
                <a:latin typeface="Century Gothic"/>
                <a:cs typeface="Century Gothic"/>
              </a:rPr>
              <a:t> </a:t>
            </a:r>
            <a:r>
              <a:rPr sz="2000" spc="25" dirty="0">
                <a:latin typeface="Century Gothic"/>
                <a:cs typeface="Century Gothic"/>
              </a:rPr>
              <a:t>H</a:t>
            </a:r>
            <a:r>
              <a:rPr sz="1950" spc="37" baseline="-21367" dirty="0">
                <a:latin typeface="Century Gothic"/>
                <a:cs typeface="Century Gothic"/>
              </a:rPr>
              <a:t>0</a:t>
            </a:r>
            <a:endParaRPr sz="1950" baseline="-21367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probability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10" dirty="0">
                <a:latin typeface="Century Gothic"/>
                <a:cs typeface="Century Gothic"/>
              </a:rPr>
              <a:t>H</a:t>
            </a:r>
            <a:r>
              <a:rPr sz="1950" spc="15" baseline="-21367" dirty="0">
                <a:latin typeface="Century Gothic"/>
                <a:cs typeface="Century Gothic"/>
              </a:rPr>
              <a:t>0 </a:t>
            </a:r>
            <a:r>
              <a:rPr sz="2000" spc="-15" dirty="0">
                <a:latin typeface="Century Gothic"/>
                <a:cs typeface="Century Gothic"/>
              </a:rPr>
              <a:t>(as </a:t>
            </a:r>
            <a:r>
              <a:rPr sz="2000" dirty="0">
                <a:latin typeface="Century Gothic"/>
                <a:cs typeface="Century Gothic"/>
              </a:rPr>
              <a:t>returned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statistical </a:t>
            </a:r>
            <a:r>
              <a:rPr sz="2000" dirty="0">
                <a:latin typeface="Century Gothic"/>
                <a:cs typeface="Century Gothic"/>
              </a:rPr>
              <a:t>test) 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spc="-3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often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reported as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p-value </a:t>
            </a:r>
            <a:r>
              <a:rPr sz="2000" dirty="0">
                <a:latin typeface="Century Gothic"/>
                <a:cs typeface="Century Gothic"/>
              </a:rPr>
              <a:t>in </a:t>
            </a:r>
            <a:r>
              <a:rPr sz="2000" spc="-5" dirty="0">
                <a:latin typeface="Century Gothic"/>
                <a:cs typeface="Century Gothic"/>
              </a:rPr>
              <a:t>scientific</a:t>
            </a:r>
            <a:r>
              <a:rPr sz="2000" spc="-1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reports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If the </a:t>
            </a:r>
            <a:r>
              <a:rPr sz="2000" dirty="0">
                <a:latin typeface="Century Gothic"/>
                <a:cs typeface="Century Gothic"/>
              </a:rPr>
              <a:t>p-value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smaller than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stipulated significance </a:t>
            </a:r>
            <a:r>
              <a:rPr sz="2000" spc="5" dirty="0">
                <a:latin typeface="Century Gothic"/>
                <a:cs typeface="Century Gothic"/>
              </a:rPr>
              <a:t>level </a:t>
            </a:r>
            <a:r>
              <a:rPr sz="2000" spc="-5" dirty="0">
                <a:latin typeface="Century Gothic"/>
                <a:cs typeface="Century Gothic"/>
              </a:rPr>
              <a:t>we  </a:t>
            </a:r>
            <a:r>
              <a:rPr sz="2000" dirty="0">
                <a:solidFill>
                  <a:srgbClr val="C00000"/>
                </a:solidFill>
                <a:latin typeface="Century Gothic"/>
                <a:cs typeface="Century Gothic"/>
              </a:rPr>
              <a:t>reject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null hypothesis </a:t>
            </a:r>
            <a:r>
              <a:rPr sz="2000" spc="-5" dirty="0">
                <a:latin typeface="Century Gothic"/>
                <a:cs typeface="Century Gothic"/>
              </a:rPr>
              <a:t>and accept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alternative hypothesis</a:t>
            </a:r>
            <a:r>
              <a:rPr sz="2000" spc="-204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–  otherwise we </a:t>
            </a:r>
            <a:r>
              <a:rPr sz="2000" dirty="0">
                <a:solidFill>
                  <a:srgbClr val="C00000"/>
                </a:solidFill>
                <a:latin typeface="Century Gothic"/>
                <a:cs typeface="Century Gothic"/>
              </a:rPr>
              <a:t>retain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null</a:t>
            </a:r>
            <a:r>
              <a:rPr sz="2000" spc="-1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hypothesis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6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5234"/>
            <a:ext cx="9116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Directed and </a:t>
            </a:r>
            <a:r>
              <a:rPr spc="-5" dirty="0"/>
              <a:t>undirected</a:t>
            </a:r>
            <a:r>
              <a:rPr spc="25" dirty="0"/>
              <a:t> </a:t>
            </a:r>
            <a:r>
              <a:rPr spc="-5" dirty="0"/>
              <a:t>hypotheses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54745" cy="2434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099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b="1" spc="-5" dirty="0">
                <a:latin typeface="Century Gothic"/>
                <a:cs typeface="Century Gothic"/>
              </a:rPr>
              <a:t>directed </a:t>
            </a:r>
            <a:r>
              <a:rPr sz="2000" dirty="0">
                <a:latin typeface="Century Gothic"/>
                <a:cs typeface="Century Gothic"/>
              </a:rPr>
              <a:t>hypothesis states </a:t>
            </a:r>
            <a:r>
              <a:rPr sz="2000" spc="-5" dirty="0">
                <a:latin typeface="Century Gothic"/>
                <a:cs typeface="Century Gothic"/>
              </a:rPr>
              <a:t>in which way </a:t>
            </a:r>
            <a:r>
              <a:rPr sz="2000" dirty="0">
                <a:latin typeface="Century Gothic"/>
                <a:cs typeface="Century Gothic"/>
              </a:rPr>
              <a:t>we assume that two</a:t>
            </a:r>
            <a:r>
              <a:rPr sz="2000" spc="-229" dirty="0">
                <a:latin typeface="Century Gothic"/>
                <a:cs typeface="Century Gothic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(or  </a:t>
            </a:r>
            <a:r>
              <a:rPr sz="2000" dirty="0">
                <a:latin typeface="Century Gothic"/>
                <a:cs typeface="Century Gothic"/>
              </a:rPr>
              <a:t>more) groups </a:t>
            </a:r>
            <a:r>
              <a:rPr sz="2000" spc="-5" dirty="0">
                <a:latin typeface="Century Gothic"/>
                <a:cs typeface="Century Gothic"/>
              </a:rPr>
              <a:t>are different from </a:t>
            </a:r>
            <a:r>
              <a:rPr sz="2000" dirty="0">
                <a:latin typeface="Century Gothic"/>
                <a:cs typeface="Century Gothic"/>
              </a:rPr>
              <a:t>each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other</a:t>
            </a:r>
            <a:endParaRPr sz="2000">
              <a:latin typeface="Century Gothic"/>
              <a:cs typeface="Century Gothic"/>
            </a:endParaRPr>
          </a:p>
          <a:p>
            <a:pPr marL="355600" marR="895985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If </a:t>
            </a:r>
            <a:r>
              <a:rPr sz="2000" dirty="0">
                <a:latin typeface="Century Gothic"/>
                <a:cs typeface="Century Gothic"/>
              </a:rPr>
              <a:t>we assume that a </a:t>
            </a:r>
            <a:r>
              <a:rPr sz="2000" spc="-5" dirty="0">
                <a:latin typeface="Century Gothic"/>
                <a:cs typeface="Century Gothic"/>
              </a:rPr>
              <a:t>project aimed at </a:t>
            </a:r>
            <a:r>
              <a:rPr sz="2000" dirty="0">
                <a:latin typeface="Century Gothic"/>
                <a:cs typeface="Century Gothic"/>
              </a:rPr>
              <a:t>promoting reading</a:t>
            </a:r>
            <a:r>
              <a:rPr sz="2000" spc="-2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also  </a:t>
            </a:r>
            <a:r>
              <a:rPr sz="2000" spc="-5" dirty="0">
                <a:solidFill>
                  <a:srgbClr val="006FC0"/>
                </a:solidFill>
                <a:latin typeface="Century Gothic"/>
                <a:cs typeface="Century Gothic"/>
              </a:rPr>
              <a:t>increases </a:t>
            </a:r>
            <a:r>
              <a:rPr sz="2000" spc="5" dirty="0">
                <a:latin typeface="Century Gothic"/>
                <a:cs typeface="Century Gothic"/>
              </a:rPr>
              <a:t>the volume </a:t>
            </a:r>
            <a:r>
              <a:rPr sz="2000" dirty="0">
                <a:latin typeface="Century Gothic"/>
                <a:cs typeface="Century Gothic"/>
              </a:rPr>
              <a:t>of reading we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stated a directed  hypothesis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An </a:t>
            </a:r>
            <a:r>
              <a:rPr sz="2000" b="1" spc="-5" dirty="0">
                <a:latin typeface="Century Gothic"/>
                <a:cs typeface="Century Gothic"/>
              </a:rPr>
              <a:t>undirected </a:t>
            </a:r>
            <a:r>
              <a:rPr sz="2000" dirty="0">
                <a:latin typeface="Century Gothic"/>
                <a:cs typeface="Century Gothic"/>
              </a:rPr>
              <a:t>hypothesis, consequently, </a:t>
            </a:r>
            <a:r>
              <a:rPr sz="2000" spc="-5" dirty="0">
                <a:latin typeface="Century Gothic"/>
                <a:cs typeface="Century Gothic"/>
              </a:rPr>
              <a:t>does </a:t>
            </a:r>
            <a:r>
              <a:rPr sz="2000" dirty="0">
                <a:latin typeface="Century Gothic"/>
                <a:cs typeface="Century Gothic"/>
              </a:rPr>
              <a:t>not state in what</a:t>
            </a:r>
            <a:r>
              <a:rPr sz="2000" spc="-18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way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groups may </a:t>
            </a:r>
            <a:r>
              <a:rPr sz="2000" spc="-5" dirty="0">
                <a:latin typeface="Century Gothic"/>
                <a:cs typeface="Century Gothic"/>
              </a:rPr>
              <a:t>differ from </a:t>
            </a:r>
            <a:r>
              <a:rPr sz="2000" dirty="0">
                <a:latin typeface="Century Gothic"/>
                <a:cs typeface="Century Gothic"/>
              </a:rPr>
              <a:t>each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other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0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688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Quantitative</a:t>
            </a:r>
            <a:r>
              <a:rPr sz="4200" spc="-90" dirty="0"/>
              <a:t> </a:t>
            </a:r>
            <a:r>
              <a:rPr sz="4200" dirty="0"/>
              <a:t>methods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44304"/>
            <a:ext cx="3256279" cy="22352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Surveys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Structured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observations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Text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mining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Log analysis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Bibliometric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methods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2116" y="5148834"/>
            <a:ext cx="2857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entury Gothic"/>
                <a:cs typeface="Century Gothic"/>
              </a:rPr>
              <a:t>Image </a:t>
            </a:r>
            <a:r>
              <a:rPr sz="1050" spc="-5" dirty="0">
                <a:latin typeface="Century Gothic"/>
                <a:cs typeface="Century Gothic"/>
              </a:rPr>
              <a:t>credit: </a:t>
            </a:r>
            <a:r>
              <a:rPr sz="1050" dirty="0">
                <a:latin typeface="Century Gothic"/>
                <a:cs typeface="Century Gothic"/>
              </a:rPr>
              <a:t>Nicholas Smith /</a:t>
            </a:r>
            <a:r>
              <a:rPr sz="1050" spc="-1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CC-BY-SA-3.0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0177" y="1650985"/>
            <a:ext cx="163068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869" dirty="0">
                <a:latin typeface="Arial"/>
                <a:cs typeface="Arial"/>
              </a:rPr>
              <a:t> </a:t>
            </a:r>
            <a:r>
              <a:rPr sz="1250" b="1" spc="395" dirty="0">
                <a:latin typeface="Arial"/>
                <a:cs typeface="Arial"/>
              </a:rPr>
              <a:t> </a:t>
            </a:r>
            <a:r>
              <a:rPr sz="1250" b="1" spc="405" dirty="0">
                <a:latin typeface="Arial"/>
                <a:cs typeface="Arial"/>
              </a:rPr>
              <a:t> </a:t>
            </a:r>
            <a:r>
              <a:rPr sz="1250" b="1" spc="325" dirty="0">
                <a:latin typeface="Arial"/>
                <a:cs typeface="Arial"/>
              </a:rPr>
              <a:t> </a:t>
            </a:r>
            <a:r>
              <a:rPr sz="1250" b="1" spc="-30" dirty="0">
                <a:latin typeface="Arial"/>
                <a:cs typeface="Arial"/>
              </a:rPr>
              <a:t> </a:t>
            </a:r>
            <a:r>
              <a:rPr sz="1250" b="1" spc="220" dirty="0">
                <a:latin typeface="Arial"/>
                <a:cs typeface="Arial"/>
              </a:rPr>
              <a:t>  </a:t>
            </a:r>
            <a:r>
              <a:rPr sz="1250" b="1" spc="10" dirty="0">
                <a:latin typeface="Arial"/>
                <a:cs typeface="Arial"/>
              </a:rPr>
              <a:t> </a:t>
            </a:r>
            <a:r>
              <a:rPr sz="1250" b="1" spc="580" dirty="0">
                <a:latin typeface="Arial"/>
                <a:cs typeface="Arial"/>
              </a:rPr>
              <a:t> </a:t>
            </a:r>
            <a:r>
              <a:rPr sz="1250" b="1" spc="325" dirty="0">
                <a:latin typeface="Arial"/>
                <a:cs typeface="Arial"/>
              </a:rPr>
              <a:t> </a:t>
            </a:r>
            <a:r>
              <a:rPr sz="1250" b="1" spc="254" dirty="0">
                <a:latin typeface="Arial"/>
                <a:cs typeface="Arial"/>
              </a:rPr>
              <a:t> </a:t>
            </a:r>
            <a:r>
              <a:rPr sz="1250" b="1" spc="260" dirty="0">
                <a:latin typeface="Arial"/>
                <a:cs typeface="Arial"/>
              </a:rPr>
              <a:t> </a:t>
            </a:r>
            <a:r>
              <a:rPr sz="1250" b="1" spc="10" dirty="0">
                <a:latin typeface="Arial"/>
                <a:cs typeface="Arial"/>
              </a:rPr>
              <a:t> </a:t>
            </a:r>
            <a:r>
              <a:rPr sz="1250" b="1" spc="509" dirty="0">
                <a:latin typeface="Arial"/>
                <a:cs typeface="Arial"/>
              </a:rPr>
              <a:t> </a:t>
            </a:r>
            <a:r>
              <a:rPr sz="1250" b="1" spc="395" dirty="0">
                <a:latin typeface="Arial"/>
                <a:cs typeface="Arial"/>
              </a:rPr>
              <a:t> </a:t>
            </a:r>
            <a:r>
              <a:rPr sz="1250" b="1" spc="254" dirty="0">
                <a:latin typeface="Arial"/>
                <a:cs typeface="Arial"/>
              </a:rPr>
              <a:t> </a:t>
            </a:r>
            <a:r>
              <a:rPr sz="1250" b="1" spc="220" dirty="0">
                <a:latin typeface="Arial"/>
                <a:cs typeface="Arial"/>
              </a:rPr>
              <a:t> </a:t>
            </a:r>
            <a:r>
              <a:rPr sz="1250" b="1" spc="360" dirty="0">
                <a:latin typeface="Arial"/>
                <a:cs typeface="Arial"/>
              </a:rPr>
              <a:t>  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0177" y="2177228"/>
            <a:ext cx="215201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65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 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-6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0177" y="2929554"/>
            <a:ext cx="1697355" cy="1574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365" dirty="0">
                <a:latin typeface="Arial"/>
                <a:cs typeface="Arial"/>
              </a:rPr>
              <a:t> 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-6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-60" dirty="0">
                <a:latin typeface="Arial"/>
                <a:cs typeface="Arial"/>
              </a:rPr>
              <a:t> 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220" dirty="0">
                <a:latin typeface="Arial"/>
                <a:cs typeface="Arial"/>
              </a:rPr>
              <a:t> 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95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 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spc="155" dirty="0">
                <a:latin typeface="Arial"/>
                <a:cs typeface="Arial"/>
              </a:rPr>
              <a:t> </a:t>
            </a:r>
            <a:r>
              <a:rPr sz="850" spc="-60" dirty="0">
                <a:latin typeface="Arial"/>
                <a:cs typeface="Arial"/>
              </a:rPr>
              <a:t> </a:t>
            </a:r>
            <a:r>
              <a:rPr sz="850" spc="254" dirty="0">
                <a:latin typeface="Arial"/>
                <a:cs typeface="Arial"/>
              </a:rPr>
              <a:t> 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24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0177" y="3684603"/>
            <a:ext cx="257937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65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spc="-65" dirty="0">
                <a:latin typeface="Arial"/>
                <a:cs typeface="Arial"/>
              </a:rPr>
              <a:t>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 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150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-65" dirty="0">
                <a:latin typeface="Arial"/>
                <a:cs typeface="Arial"/>
              </a:rPr>
              <a:t> </a:t>
            </a:r>
            <a:r>
              <a:rPr sz="850" spc="355" dirty="0">
                <a:latin typeface="Arial"/>
                <a:cs typeface="Arial"/>
              </a:rPr>
              <a:t> </a:t>
            </a:r>
            <a:r>
              <a:rPr sz="850" spc="34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0177" y="4438745"/>
            <a:ext cx="262001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65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 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365" dirty="0">
                <a:latin typeface="Arial"/>
                <a:cs typeface="Arial"/>
              </a:rPr>
              <a:t>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spc="120" dirty="0">
                <a:latin typeface="Arial"/>
                <a:cs typeface="Arial"/>
              </a:rPr>
              <a:t>  </a:t>
            </a:r>
            <a:r>
              <a:rPr sz="850" spc="10" dirty="0">
                <a:latin typeface="Arial"/>
                <a:cs typeface="Arial"/>
              </a:rPr>
              <a:t> 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 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-65" dirty="0">
                <a:latin typeface="Arial"/>
                <a:cs typeface="Arial"/>
              </a:rPr>
              <a:t> </a:t>
            </a:r>
            <a:r>
              <a:rPr sz="850" spc="95" dirty="0">
                <a:latin typeface="Arial"/>
                <a:cs typeface="Arial"/>
              </a:rPr>
              <a:t> </a:t>
            </a:r>
            <a:r>
              <a:rPr sz="850" spc="10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145" dirty="0">
                <a:latin typeface="Arial"/>
                <a:cs typeface="Arial"/>
              </a:rPr>
              <a:t> 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 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23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0177" y="5192887"/>
            <a:ext cx="219265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2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365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19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 </a:t>
            </a:r>
            <a:r>
              <a:rPr sz="850" spc="70" dirty="0">
                <a:latin typeface="Arial"/>
                <a:cs typeface="Arial"/>
              </a:rPr>
              <a:t> </a:t>
            </a:r>
            <a:r>
              <a:rPr sz="850" spc="55" dirty="0">
                <a:latin typeface="Arial"/>
                <a:cs typeface="Arial"/>
              </a:rPr>
              <a:t> </a:t>
            </a:r>
            <a:r>
              <a:rPr sz="850" spc="260" dirty="0">
                <a:latin typeface="Arial"/>
                <a:cs typeface="Arial"/>
              </a:rPr>
              <a:t> </a:t>
            </a:r>
            <a:r>
              <a:rPr sz="850" spc="240" dirty="0">
                <a:latin typeface="Arial"/>
                <a:cs typeface="Arial"/>
              </a:rPr>
              <a:t> </a:t>
            </a:r>
            <a:r>
              <a:rPr sz="850" spc="35" dirty="0">
                <a:latin typeface="Arial"/>
                <a:cs typeface="Arial"/>
              </a:rPr>
              <a:t> </a:t>
            </a:r>
            <a:r>
              <a:rPr sz="850" spc="215" dirty="0">
                <a:latin typeface="Arial"/>
                <a:cs typeface="Arial"/>
              </a:rPr>
              <a:t> </a:t>
            </a:r>
            <a:r>
              <a:rPr sz="850" spc="200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225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 </a:t>
            </a:r>
            <a:r>
              <a:rPr sz="850" spc="204" dirty="0">
                <a:latin typeface="Arial"/>
                <a:cs typeface="Arial"/>
              </a:rPr>
              <a:t>  </a:t>
            </a:r>
            <a:r>
              <a:rPr sz="850" spc="225" dirty="0">
                <a:latin typeface="Arial"/>
                <a:cs typeface="Arial"/>
              </a:rPr>
              <a:t>  </a:t>
            </a:r>
            <a:r>
              <a:rPr sz="850" spc="355" dirty="0">
                <a:latin typeface="Arial"/>
                <a:cs typeface="Arial"/>
              </a:rPr>
              <a:t> </a:t>
            </a:r>
            <a:r>
              <a:rPr sz="850" spc="3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 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37987" y="2385458"/>
            <a:ext cx="2382836" cy="93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41977" y="2467631"/>
            <a:ext cx="270510" cy="200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sz="550" spc="165" dirty="0">
                <a:latin typeface="Arial"/>
                <a:cs typeface="Arial"/>
              </a:rPr>
              <a:t> 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7404" y="2467631"/>
            <a:ext cx="210820" cy="1130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165" dirty="0">
                <a:latin typeface="Arial"/>
                <a:cs typeface="Arial"/>
              </a:rPr>
              <a:t> 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2893" y="2467631"/>
            <a:ext cx="236854" cy="1130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3874" y="2467631"/>
            <a:ext cx="30607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45" dirty="0">
                <a:latin typeface="Arial"/>
                <a:cs typeface="Arial"/>
              </a:rPr>
              <a:t> 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1163" y="2467631"/>
            <a:ext cx="306070" cy="200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0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45" dirty="0">
                <a:latin typeface="Arial"/>
                <a:cs typeface="Arial"/>
              </a:rPr>
              <a:t> 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37987" y="3891927"/>
            <a:ext cx="2382836" cy="93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41977" y="3974100"/>
            <a:ext cx="271145" cy="201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30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160" dirty="0">
                <a:latin typeface="Arial"/>
                <a:cs typeface="Arial"/>
              </a:rPr>
              <a:t> </a:t>
            </a:r>
            <a:r>
              <a:rPr sz="550" spc="125" dirty="0">
                <a:latin typeface="Arial"/>
                <a:cs typeface="Arial"/>
              </a:rPr>
              <a:t> </a:t>
            </a: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135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sz="550" spc="165" dirty="0">
                <a:latin typeface="Arial"/>
                <a:cs typeface="Arial"/>
              </a:rPr>
              <a:t> 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7404" y="3974100"/>
            <a:ext cx="21209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20" dirty="0">
                <a:latin typeface="Arial"/>
                <a:cs typeface="Arial"/>
              </a:rPr>
              <a:t>  </a:t>
            </a:r>
            <a:r>
              <a:rPr sz="550" spc="110" dirty="0">
                <a:latin typeface="Arial"/>
                <a:cs typeface="Arial"/>
              </a:rPr>
              <a:t> </a:t>
            </a:r>
            <a:r>
              <a:rPr sz="550" spc="160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12893" y="3974100"/>
            <a:ext cx="23749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25" dirty="0">
                <a:latin typeface="Arial"/>
                <a:cs typeface="Arial"/>
              </a:rPr>
              <a:t> </a:t>
            </a:r>
            <a:r>
              <a:rPr sz="550" spc="160" dirty="0">
                <a:latin typeface="Arial"/>
                <a:cs typeface="Arial"/>
              </a:rPr>
              <a:t> </a:t>
            </a:r>
            <a:r>
              <a:rPr sz="550" spc="12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3874" y="3974100"/>
            <a:ext cx="30734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80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20" dirty="0">
                <a:latin typeface="Arial"/>
                <a:cs typeface="Arial"/>
              </a:rPr>
              <a:t>  </a:t>
            </a:r>
            <a:r>
              <a:rPr sz="550" spc="110" dirty="0">
                <a:latin typeface="Arial"/>
                <a:cs typeface="Arial"/>
              </a:rPr>
              <a:t> </a:t>
            </a:r>
            <a:r>
              <a:rPr sz="550" spc="160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31163" y="3974100"/>
            <a:ext cx="306070" cy="201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5"/>
              </a:spcBef>
            </a:pPr>
            <a:r>
              <a:rPr sz="550" spc="130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160" dirty="0">
                <a:latin typeface="Arial"/>
                <a:cs typeface="Arial"/>
              </a:rPr>
              <a:t> </a:t>
            </a:r>
            <a:r>
              <a:rPr sz="550" spc="125" dirty="0">
                <a:latin typeface="Arial"/>
                <a:cs typeface="Arial"/>
              </a:rPr>
              <a:t> </a:t>
            </a: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135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45" dirty="0">
                <a:latin typeface="Arial"/>
                <a:cs typeface="Arial"/>
              </a:rPr>
              <a:t> 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33464" y="4645161"/>
            <a:ext cx="2387360" cy="93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41977" y="4729148"/>
            <a:ext cx="270510" cy="200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25"/>
              </a:spcBef>
            </a:pPr>
            <a:r>
              <a:rPr sz="550" spc="120" dirty="0">
                <a:latin typeface="Arial"/>
                <a:cs typeface="Arial"/>
              </a:rPr>
              <a:t>  </a:t>
            </a:r>
            <a:r>
              <a:rPr sz="550" spc="110" dirty="0">
                <a:latin typeface="Arial"/>
                <a:cs typeface="Arial"/>
              </a:rPr>
              <a:t> </a:t>
            </a:r>
            <a:r>
              <a:rPr sz="550" spc="160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47404" y="4729148"/>
            <a:ext cx="210820" cy="1130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165" dirty="0">
                <a:latin typeface="Arial"/>
                <a:cs typeface="Arial"/>
              </a:rPr>
              <a:t> 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12893" y="4729148"/>
            <a:ext cx="236854" cy="1130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53874" y="4729148"/>
            <a:ext cx="30607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45" dirty="0">
                <a:latin typeface="Arial"/>
                <a:cs typeface="Arial"/>
              </a:rPr>
              <a:t> 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31163" y="4729148"/>
            <a:ext cx="307340" cy="200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0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80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20" dirty="0">
                <a:latin typeface="Arial"/>
                <a:cs typeface="Arial"/>
              </a:rPr>
              <a:t>  </a:t>
            </a:r>
            <a:r>
              <a:rPr sz="550" spc="110" dirty="0">
                <a:latin typeface="Arial"/>
                <a:cs typeface="Arial"/>
              </a:rPr>
              <a:t> </a:t>
            </a:r>
            <a:r>
              <a:rPr sz="550" spc="160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37987" y="5398414"/>
            <a:ext cx="2382836" cy="93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41977" y="5483302"/>
            <a:ext cx="270510" cy="200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sz="550" spc="165" dirty="0">
                <a:latin typeface="Arial"/>
                <a:cs typeface="Arial"/>
              </a:rPr>
              <a:t> 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47404" y="5483302"/>
            <a:ext cx="210820" cy="1130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165" dirty="0">
                <a:latin typeface="Arial"/>
                <a:cs typeface="Arial"/>
              </a:rPr>
              <a:t> 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12893" y="5483302"/>
            <a:ext cx="236854" cy="1130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53874" y="5483302"/>
            <a:ext cx="30607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45" dirty="0">
                <a:latin typeface="Arial"/>
                <a:cs typeface="Arial"/>
              </a:rPr>
              <a:t> 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31163" y="5483302"/>
            <a:ext cx="306070" cy="200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0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45" dirty="0">
                <a:latin typeface="Arial"/>
                <a:cs typeface="Arial"/>
              </a:rPr>
              <a:t> 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33464" y="3138693"/>
            <a:ext cx="2387360" cy="938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41977" y="3221773"/>
            <a:ext cx="270510" cy="200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sz="550" spc="165" dirty="0">
                <a:latin typeface="Arial"/>
                <a:cs typeface="Arial"/>
              </a:rPr>
              <a:t> 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47404" y="3221773"/>
            <a:ext cx="210820" cy="1130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165" dirty="0">
                <a:latin typeface="Arial"/>
                <a:cs typeface="Arial"/>
              </a:rPr>
              <a:t> 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12893" y="3221773"/>
            <a:ext cx="236854" cy="1130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53874" y="3221773"/>
            <a:ext cx="306070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45" dirty="0">
                <a:latin typeface="Arial"/>
                <a:cs typeface="Arial"/>
              </a:rPr>
              <a:t> 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31163" y="3221773"/>
            <a:ext cx="306070" cy="200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0"/>
              </a:spcBef>
            </a:pPr>
            <a:r>
              <a:rPr sz="550" spc="65" dirty="0">
                <a:latin typeface="Arial"/>
                <a:cs typeface="Arial"/>
              </a:rPr>
              <a:t> 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130" dirty="0"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50" spc="165" dirty="0">
                <a:latin typeface="Arial"/>
                <a:cs typeface="Arial"/>
              </a:rPr>
              <a:t> 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145" dirty="0">
                <a:latin typeface="Arial"/>
                <a:cs typeface="Arial"/>
              </a:rPr>
              <a:t>  </a:t>
            </a:r>
            <a:r>
              <a:rPr sz="550" spc="16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165" dirty="0">
                <a:latin typeface="Arial"/>
                <a:cs typeface="Arial"/>
              </a:rPr>
              <a:t>  </a:t>
            </a:r>
            <a:endParaRPr sz="550">
              <a:latin typeface="Arial"/>
              <a:cs typeface="Arial"/>
            </a:endParaRPr>
          </a:p>
        </p:txBody>
      </p:sp>
      <p:sp>
        <p:nvSpPr>
          <p:cNvPr id="41" name="Rezervirano mjesto podnožja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1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377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Example: </a:t>
            </a:r>
            <a:r>
              <a:rPr sz="4200" dirty="0"/>
              <a:t>a</a:t>
            </a:r>
            <a:r>
              <a:rPr sz="4200" spc="-90" dirty="0"/>
              <a:t> </a:t>
            </a:r>
            <a:r>
              <a:rPr sz="4200" dirty="0"/>
              <a:t>z-test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20125" cy="1824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Assume that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average number of cited references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2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articles  </a:t>
            </a:r>
            <a:r>
              <a:rPr sz="2000" dirty="0">
                <a:latin typeface="Century Gothic"/>
                <a:cs typeface="Century Gothic"/>
              </a:rPr>
              <a:t>of a certain </a:t>
            </a:r>
            <a:r>
              <a:rPr sz="2000" spc="-5" dirty="0">
                <a:latin typeface="Century Gothic"/>
                <a:cs typeface="Century Gothic"/>
              </a:rPr>
              <a:t>journal is </a:t>
            </a:r>
            <a:r>
              <a:rPr sz="2000" dirty="0">
                <a:latin typeface="Century Gothic"/>
                <a:cs typeface="Century Gothic"/>
              </a:rPr>
              <a:t>μ = </a:t>
            </a:r>
            <a:r>
              <a:rPr sz="2000" spc="-5" dirty="0">
                <a:latin typeface="Century Gothic"/>
                <a:cs typeface="Century Gothic"/>
              </a:rPr>
              <a:t>25.3 and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standard deviation is </a:t>
            </a:r>
            <a:r>
              <a:rPr sz="2000" dirty="0">
                <a:latin typeface="Century Gothic"/>
                <a:cs typeface="Century Gothic"/>
              </a:rPr>
              <a:t>σ =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3.7</a:t>
            </a:r>
            <a:endParaRPr sz="2000">
              <a:latin typeface="Century Gothic"/>
              <a:cs typeface="Century Gothic"/>
            </a:endParaRPr>
          </a:p>
          <a:p>
            <a:pPr marL="355600" marR="555625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spc="5" dirty="0">
                <a:latin typeface="Century Gothic"/>
                <a:cs typeface="Century Gothic"/>
              </a:rPr>
              <a:t>this </a:t>
            </a:r>
            <a:r>
              <a:rPr sz="2000" spc="-5" dirty="0">
                <a:latin typeface="Century Gothic"/>
                <a:cs typeface="Century Gothic"/>
              </a:rPr>
              <a:t>journal </a:t>
            </a:r>
            <a:r>
              <a:rPr sz="2000" dirty="0">
                <a:latin typeface="Century Gothic"/>
                <a:cs typeface="Century Gothic"/>
              </a:rPr>
              <a:t>we generate a </a:t>
            </a:r>
            <a:r>
              <a:rPr sz="2000" spc="-5" dirty="0">
                <a:latin typeface="Century Gothic"/>
                <a:cs typeface="Century Gothic"/>
              </a:rPr>
              <a:t>random </a:t>
            </a:r>
            <a:r>
              <a:rPr sz="2000" dirty="0">
                <a:latin typeface="Century Gothic"/>
                <a:cs typeface="Century Gothic"/>
              </a:rPr>
              <a:t>sample </a:t>
            </a:r>
            <a:r>
              <a:rPr sz="2000" spc="-15" dirty="0">
                <a:latin typeface="Century Gothic"/>
                <a:cs typeface="Century Gothic"/>
              </a:rPr>
              <a:t>(size </a:t>
            </a:r>
            <a:r>
              <a:rPr sz="2000" i="1" dirty="0">
                <a:latin typeface="Century Gothic"/>
                <a:cs typeface="Century Gothic"/>
              </a:rPr>
              <a:t>n </a:t>
            </a:r>
            <a:r>
              <a:rPr sz="2000" dirty="0">
                <a:latin typeface="Century Gothic"/>
                <a:cs typeface="Century Gothic"/>
              </a:rPr>
              <a:t>= 30) </a:t>
            </a:r>
            <a:r>
              <a:rPr sz="2000" spc="-5" dirty="0">
                <a:latin typeface="Century Gothic"/>
                <a:cs typeface="Century Gothic"/>
              </a:rPr>
              <a:t>of  articles </a:t>
            </a:r>
            <a:r>
              <a:rPr sz="2000" dirty="0">
                <a:latin typeface="Century Gothic"/>
                <a:cs typeface="Century Gothic"/>
              </a:rPr>
              <a:t>written within a certain subject</a:t>
            </a:r>
            <a:r>
              <a:rPr sz="2000" spc="-18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field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mean of this sample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spc="-805" dirty="0">
                <a:latin typeface="Century Gothic"/>
                <a:cs typeface="Century Gothic"/>
              </a:rPr>
              <a:t>x</a:t>
            </a:r>
            <a:r>
              <a:rPr sz="3000" spc="-1207" baseline="2777" dirty="0">
                <a:latin typeface="Cambria Math"/>
                <a:cs typeface="Cambria Math"/>
              </a:rPr>
              <a:t>ത</a:t>
            </a:r>
            <a:r>
              <a:rPr sz="3000" spc="232" baseline="2777" dirty="0">
                <a:latin typeface="Cambria Math"/>
                <a:cs typeface="Cambria Math"/>
              </a:rPr>
              <a:t> </a:t>
            </a:r>
            <a:r>
              <a:rPr sz="2000" dirty="0">
                <a:latin typeface="Century Gothic"/>
                <a:cs typeface="Century Gothic"/>
              </a:rPr>
              <a:t>=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27.6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8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377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Example: </a:t>
            </a:r>
            <a:r>
              <a:rPr sz="4200" dirty="0"/>
              <a:t>a</a:t>
            </a:r>
            <a:r>
              <a:rPr sz="4200" spc="-90" dirty="0"/>
              <a:t> </a:t>
            </a:r>
            <a:r>
              <a:rPr sz="4200" dirty="0"/>
              <a:t>z-test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71890" cy="2434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6357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Our </a:t>
            </a:r>
            <a:r>
              <a:rPr sz="2000" dirty="0">
                <a:latin typeface="Century Gothic"/>
                <a:cs typeface="Century Gothic"/>
              </a:rPr>
              <a:t>research question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whether this subject field 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spc="-20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significantly  </a:t>
            </a:r>
            <a:r>
              <a:rPr sz="2000" spc="-5" dirty="0">
                <a:latin typeface="Century Gothic"/>
                <a:cs typeface="Century Gothic"/>
              </a:rPr>
              <a:t>different from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rest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</a:t>
            </a:r>
            <a:r>
              <a:rPr sz="2000" spc="-15" dirty="0">
                <a:latin typeface="Century Gothic"/>
                <a:cs typeface="Century Gothic"/>
              </a:rPr>
              <a:t>(of</a:t>
            </a:r>
            <a:r>
              <a:rPr sz="2000" spc="-9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articles)</a:t>
            </a:r>
            <a:endParaRPr sz="2000">
              <a:latin typeface="Century Gothic"/>
              <a:cs typeface="Century Gothic"/>
            </a:endParaRPr>
          </a:p>
          <a:p>
            <a:pPr marL="355600" marR="61594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Null hypothesis = there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b="1" dirty="0">
                <a:latin typeface="Century Gothic"/>
                <a:cs typeface="Century Gothic"/>
              </a:rPr>
              <a:t>no </a:t>
            </a:r>
            <a:r>
              <a:rPr sz="2000" spc="-5" dirty="0">
                <a:latin typeface="Century Gothic"/>
                <a:cs typeface="Century Gothic"/>
              </a:rPr>
              <a:t>difference between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at </a:t>
            </a:r>
            <a:r>
              <a:rPr sz="2000" dirty="0">
                <a:latin typeface="Century Gothic"/>
                <a:cs typeface="Century Gothic"/>
              </a:rPr>
              <a:t>a  </a:t>
            </a:r>
            <a:r>
              <a:rPr sz="2000" spc="-5" dirty="0">
                <a:latin typeface="Century Gothic"/>
                <a:cs typeface="Century Gothic"/>
              </a:rPr>
              <a:t>whole and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selected subject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field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Alternative hypothesis = there </a:t>
            </a:r>
            <a:r>
              <a:rPr sz="2000" b="1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difference </a:t>
            </a:r>
            <a:r>
              <a:rPr sz="2000" dirty="0">
                <a:latin typeface="Century Gothic"/>
                <a:cs typeface="Century Gothic"/>
              </a:rPr>
              <a:t>between </a:t>
            </a:r>
            <a:r>
              <a:rPr sz="2000" spc="-5" dirty="0">
                <a:latin typeface="Century Gothic"/>
                <a:cs typeface="Century Gothic"/>
              </a:rPr>
              <a:t>population</a:t>
            </a:r>
            <a:r>
              <a:rPr sz="2000" spc="-16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at  whole </a:t>
            </a:r>
            <a:r>
              <a:rPr sz="2000" dirty="0">
                <a:latin typeface="Century Gothic"/>
                <a:cs typeface="Century Gothic"/>
              </a:rPr>
              <a:t>and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selected subject field </a:t>
            </a:r>
            <a:r>
              <a:rPr sz="2000" spc="-10" dirty="0">
                <a:latin typeface="Century Gothic"/>
                <a:cs typeface="Century Gothic"/>
              </a:rPr>
              <a:t>(this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an </a:t>
            </a:r>
            <a:r>
              <a:rPr sz="2000" dirty="0">
                <a:solidFill>
                  <a:srgbClr val="006FC0"/>
                </a:solidFill>
                <a:latin typeface="Century Gothic"/>
                <a:cs typeface="Century Gothic"/>
              </a:rPr>
              <a:t>undirected  </a:t>
            </a:r>
            <a:r>
              <a:rPr sz="2000" dirty="0">
                <a:latin typeface="Century Gothic"/>
                <a:cs typeface="Century Gothic"/>
              </a:rPr>
              <a:t>hypothesis)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72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377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Example: </a:t>
            </a:r>
            <a:r>
              <a:rPr sz="4200" dirty="0"/>
              <a:t>a</a:t>
            </a:r>
            <a:r>
              <a:rPr sz="4200" spc="-90" dirty="0"/>
              <a:t> </a:t>
            </a:r>
            <a:r>
              <a:rPr sz="4200" dirty="0"/>
              <a:t>z-test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69020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2729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begin by </a:t>
            </a:r>
            <a:r>
              <a:rPr sz="2000" dirty="0">
                <a:latin typeface="Century Gothic"/>
                <a:cs typeface="Century Gothic"/>
              </a:rPr>
              <a:t>calculating a </a:t>
            </a:r>
            <a:r>
              <a:rPr sz="2000" spc="-5" dirty="0">
                <a:latin typeface="Century Gothic"/>
                <a:cs typeface="Century Gothic"/>
              </a:rPr>
              <a:t>confidence </a:t>
            </a:r>
            <a:r>
              <a:rPr sz="2000" dirty="0">
                <a:latin typeface="Century Gothic"/>
                <a:cs typeface="Century Gothic"/>
              </a:rPr>
              <a:t>interval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 </a:t>
            </a:r>
            <a:r>
              <a:rPr sz="2000" dirty="0">
                <a:latin typeface="Century Gothic"/>
                <a:cs typeface="Century Gothic"/>
              </a:rPr>
              <a:t>mean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25.3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Since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standard deviation is 3.7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standard </a:t>
            </a:r>
            <a:r>
              <a:rPr sz="2000" dirty="0">
                <a:latin typeface="Century Gothic"/>
                <a:cs typeface="Century Gothic"/>
              </a:rPr>
              <a:t>error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sampling  distribution </a:t>
            </a:r>
            <a:r>
              <a:rPr sz="2000" dirty="0">
                <a:latin typeface="Century Gothic"/>
                <a:cs typeface="Century Gothic"/>
              </a:rPr>
              <a:t>with </a:t>
            </a:r>
            <a:r>
              <a:rPr sz="2000" i="1" dirty="0">
                <a:latin typeface="Century Gothic"/>
                <a:cs typeface="Century Gothic"/>
              </a:rPr>
              <a:t>n </a:t>
            </a:r>
            <a:r>
              <a:rPr sz="2000" dirty="0">
                <a:latin typeface="Century Gothic"/>
                <a:cs typeface="Century Gothic"/>
              </a:rPr>
              <a:t>= 30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given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6770" y="3962476"/>
            <a:ext cx="174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ambria Math"/>
                <a:cs typeface="Cambria Math"/>
              </a:rPr>
              <a:t>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9357" y="4083557"/>
            <a:ext cx="5219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60" dirty="0">
                <a:latin typeface="Cambria Math"/>
                <a:cs typeface="Cambria Math"/>
              </a:rPr>
              <a:t>𝑠𝑎</a:t>
            </a:r>
            <a:r>
              <a:rPr sz="1450" spc="155" dirty="0">
                <a:latin typeface="Cambria Math"/>
                <a:cs typeface="Cambria Math"/>
              </a:rPr>
              <a:t>𝑚</a:t>
            </a:r>
            <a:r>
              <a:rPr sz="1450" spc="200" dirty="0">
                <a:latin typeface="Cambria Math"/>
                <a:cs typeface="Cambria Math"/>
              </a:rPr>
              <a:t>𝑝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8477" y="3962476"/>
            <a:ext cx="2159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2925" y="415683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11754" y="3882008"/>
            <a:ext cx="27940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40" dirty="0">
                <a:latin typeface="Cambria Math"/>
                <a:cs typeface="Cambria Math"/>
              </a:rPr>
              <a:t>3</a:t>
            </a:r>
            <a:r>
              <a:rPr sz="1450" spc="-5" dirty="0">
                <a:latin typeface="Cambria Math"/>
                <a:cs typeface="Cambria Math"/>
              </a:rPr>
              <a:t>.</a:t>
            </a:r>
            <a:r>
              <a:rPr sz="1450" spc="40" dirty="0">
                <a:latin typeface="Cambria Math"/>
                <a:cs typeface="Cambria Math"/>
              </a:rPr>
              <a:t>7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86226" y="4198239"/>
            <a:ext cx="335280" cy="179070"/>
          </a:xfrm>
          <a:custGeom>
            <a:avLst/>
            <a:gdLst/>
            <a:ahLst/>
            <a:cxnLst/>
            <a:rect l="l" t="t" r="r" b="b"/>
            <a:pathLst>
              <a:path w="335279" h="179070">
                <a:moveTo>
                  <a:pt x="35888" y="98043"/>
                </a:moveTo>
                <a:lnTo>
                  <a:pt x="18034" y="98043"/>
                </a:lnTo>
                <a:lnTo>
                  <a:pt x="55625" y="178816"/>
                </a:lnTo>
                <a:lnTo>
                  <a:pt x="64516" y="178816"/>
                </a:lnTo>
                <a:lnTo>
                  <a:pt x="71498" y="154940"/>
                </a:lnTo>
                <a:lnTo>
                  <a:pt x="61722" y="154940"/>
                </a:lnTo>
                <a:lnTo>
                  <a:pt x="35888" y="98043"/>
                </a:lnTo>
                <a:close/>
              </a:path>
              <a:path w="335279" h="179070">
                <a:moveTo>
                  <a:pt x="129793" y="0"/>
                </a:moveTo>
                <a:lnTo>
                  <a:pt x="106553" y="0"/>
                </a:lnTo>
                <a:lnTo>
                  <a:pt x="61722" y="154940"/>
                </a:lnTo>
                <a:lnTo>
                  <a:pt x="71498" y="154940"/>
                </a:lnTo>
                <a:lnTo>
                  <a:pt x="113284" y="12065"/>
                </a:lnTo>
                <a:lnTo>
                  <a:pt x="335025" y="12065"/>
                </a:lnTo>
                <a:lnTo>
                  <a:pt x="335025" y="508"/>
                </a:lnTo>
                <a:lnTo>
                  <a:pt x="129793" y="508"/>
                </a:lnTo>
                <a:lnTo>
                  <a:pt x="129793" y="0"/>
                </a:lnTo>
                <a:close/>
              </a:path>
              <a:path w="335279" h="179070">
                <a:moveTo>
                  <a:pt x="29718" y="84455"/>
                </a:moveTo>
                <a:lnTo>
                  <a:pt x="0" y="98043"/>
                </a:lnTo>
                <a:lnTo>
                  <a:pt x="2793" y="104902"/>
                </a:lnTo>
                <a:lnTo>
                  <a:pt x="18034" y="98043"/>
                </a:lnTo>
                <a:lnTo>
                  <a:pt x="35888" y="98043"/>
                </a:lnTo>
                <a:lnTo>
                  <a:pt x="29718" y="84455"/>
                </a:lnTo>
                <a:close/>
              </a:path>
              <a:path w="335279" h="179070">
                <a:moveTo>
                  <a:pt x="335025" y="12065"/>
                </a:moveTo>
                <a:lnTo>
                  <a:pt x="118618" y="12065"/>
                </a:lnTo>
                <a:lnTo>
                  <a:pt x="118618" y="12700"/>
                </a:lnTo>
                <a:lnTo>
                  <a:pt x="335025" y="12700"/>
                </a:lnTo>
                <a:lnTo>
                  <a:pt x="335025" y="12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92526" y="4159757"/>
            <a:ext cx="24193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40" dirty="0">
                <a:latin typeface="Cambria Math"/>
                <a:cs typeface="Cambria Math"/>
              </a:rPr>
              <a:t>30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7514" y="3962476"/>
            <a:ext cx="8991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≈</a:t>
            </a:r>
            <a:r>
              <a:rPr sz="2000" spc="5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0.676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88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377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Example: </a:t>
            </a:r>
            <a:r>
              <a:rPr sz="4200" dirty="0"/>
              <a:t>a</a:t>
            </a:r>
            <a:r>
              <a:rPr sz="4200" spc="-90" dirty="0"/>
              <a:t> </a:t>
            </a:r>
            <a:r>
              <a:rPr sz="4200" dirty="0"/>
              <a:t>z-test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474710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confidence </a:t>
            </a:r>
            <a:r>
              <a:rPr sz="2000" dirty="0">
                <a:latin typeface="Century Gothic"/>
                <a:cs typeface="Century Gothic"/>
              </a:rPr>
              <a:t>interval on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confidence </a:t>
            </a:r>
            <a:r>
              <a:rPr sz="2000" dirty="0">
                <a:latin typeface="Century Gothic"/>
                <a:cs typeface="Century Gothic"/>
              </a:rPr>
              <a:t>level 95% 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therefore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33045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25.3 </a:t>
            </a:r>
            <a:r>
              <a:rPr sz="2000" dirty="0">
                <a:latin typeface="Cambria Math"/>
                <a:cs typeface="Cambria Math"/>
              </a:rPr>
              <a:t>± </a:t>
            </a:r>
            <a:r>
              <a:rPr sz="2000" spc="-5" dirty="0">
                <a:latin typeface="Century Gothic"/>
                <a:cs typeface="Century Gothic"/>
              </a:rPr>
              <a:t>1.96 </a:t>
            </a:r>
            <a:r>
              <a:rPr sz="2000" dirty="0">
                <a:latin typeface="Cambria Math"/>
                <a:cs typeface="Cambria Math"/>
              </a:rPr>
              <a:t>× </a:t>
            </a:r>
            <a:r>
              <a:rPr sz="2000" spc="-5" dirty="0">
                <a:latin typeface="Century Gothic"/>
                <a:cs typeface="Century Gothic"/>
              </a:rPr>
              <a:t>0.676 </a:t>
            </a:r>
            <a:r>
              <a:rPr sz="2000" dirty="0">
                <a:latin typeface="Century Gothic"/>
                <a:cs typeface="Century Gothic"/>
              </a:rPr>
              <a:t>≈ </a:t>
            </a:r>
            <a:r>
              <a:rPr sz="2000" spc="-10" dirty="0">
                <a:latin typeface="Century Gothic"/>
                <a:cs typeface="Century Gothic"/>
              </a:rPr>
              <a:t>25.3 </a:t>
            </a:r>
            <a:r>
              <a:rPr sz="2000" dirty="0">
                <a:latin typeface="Cambria Math"/>
                <a:cs typeface="Cambria Math"/>
              </a:rPr>
              <a:t>±</a:t>
            </a:r>
            <a:r>
              <a:rPr sz="2000" spc="34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1.3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800"/>
              </a:spcBef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95% of </a:t>
            </a:r>
            <a:r>
              <a:rPr sz="2000" spc="-5" dirty="0">
                <a:latin typeface="Century Gothic"/>
                <a:cs typeface="Century Gothic"/>
              </a:rPr>
              <a:t>all </a:t>
            </a:r>
            <a:r>
              <a:rPr sz="2000" dirty="0">
                <a:latin typeface="Century Gothic"/>
                <a:cs typeface="Century Gothic"/>
              </a:rPr>
              <a:t>samples </a:t>
            </a:r>
            <a:r>
              <a:rPr sz="2000" spc="-5" dirty="0">
                <a:latin typeface="Century Gothic"/>
                <a:cs typeface="Century Gothic"/>
              </a:rPr>
              <a:t>will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a sample mean within this </a:t>
            </a:r>
            <a:r>
              <a:rPr sz="2000" spc="-5" dirty="0">
                <a:latin typeface="Century Gothic"/>
                <a:cs typeface="Century Gothic"/>
              </a:rPr>
              <a:t>confidence  </a:t>
            </a:r>
            <a:r>
              <a:rPr sz="2000" dirty="0">
                <a:latin typeface="Century Gothic"/>
                <a:cs typeface="Century Gothic"/>
              </a:rPr>
              <a:t>interval, and 5% </a:t>
            </a:r>
            <a:r>
              <a:rPr sz="2000" spc="-5" dirty="0">
                <a:latin typeface="Century Gothic"/>
                <a:cs typeface="Century Gothic"/>
              </a:rPr>
              <a:t>of all </a:t>
            </a:r>
            <a:r>
              <a:rPr sz="2000" dirty="0">
                <a:latin typeface="Century Gothic"/>
                <a:cs typeface="Century Gothic"/>
              </a:rPr>
              <a:t>samples </a:t>
            </a:r>
            <a:r>
              <a:rPr sz="2000" spc="-5" dirty="0">
                <a:latin typeface="Century Gothic"/>
                <a:cs typeface="Century Gothic"/>
              </a:rPr>
              <a:t>will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a sample mean outside</a:t>
            </a:r>
            <a:r>
              <a:rPr sz="2000" spc="-29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of  </a:t>
            </a:r>
            <a:r>
              <a:rPr sz="2000" dirty="0">
                <a:latin typeface="Century Gothic"/>
                <a:cs typeface="Century Gothic"/>
              </a:rPr>
              <a:t>this </a:t>
            </a:r>
            <a:r>
              <a:rPr sz="2000" spc="-5" dirty="0">
                <a:latin typeface="Century Gothic"/>
                <a:cs typeface="Century Gothic"/>
              </a:rPr>
              <a:t>confidence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interval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sample mean </a:t>
            </a:r>
            <a:r>
              <a:rPr sz="2000" spc="-5" dirty="0">
                <a:latin typeface="Century Gothic"/>
                <a:cs typeface="Century Gothic"/>
              </a:rPr>
              <a:t>27.6 is </a:t>
            </a:r>
            <a:r>
              <a:rPr sz="2000" b="1" spc="-5" dirty="0">
                <a:latin typeface="Century Gothic"/>
                <a:cs typeface="Century Gothic"/>
              </a:rPr>
              <a:t>outside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confidence</a:t>
            </a:r>
            <a:r>
              <a:rPr sz="2000" spc="-1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interval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0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377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Example: </a:t>
            </a:r>
            <a:r>
              <a:rPr sz="4200" dirty="0"/>
              <a:t>a</a:t>
            </a:r>
            <a:r>
              <a:rPr sz="4200" spc="-90" dirty="0"/>
              <a:t> </a:t>
            </a:r>
            <a:r>
              <a:rPr sz="4200" dirty="0"/>
              <a:t>z-test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03310" cy="2739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9620" indent="-343535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Since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sample mean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outside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confidence </a:t>
            </a:r>
            <a:r>
              <a:rPr sz="2000" dirty="0">
                <a:latin typeface="Century Gothic"/>
                <a:cs typeface="Century Gothic"/>
              </a:rPr>
              <a:t>interval </a:t>
            </a:r>
            <a:r>
              <a:rPr sz="2000" spc="-5" dirty="0">
                <a:latin typeface="Century Gothic"/>
                <a:cs typeface="Century Gothic"/>
              </a:rPr>
              <a:t>it  </a:t>
            </a:r>
            <a:r>
              <a:rPr sz="2000" dirty="0">
                <a:latin typeface="Century Gothic"/>
                <a:cs typeface="Century Gothic"/>
              </a:rPr>
              <a:t>follows that </a:t>
            </a:r>
            <a:r>
              <a:rPr sz="2000" i="1" dirty="0">
                <a:latin typeface="Century Gothic"/>
                <a:cs typeface="Century Gothic"/>
              </a:rPr>
              <a:t>p </a:t>
            </a:r>
            <a:r>
              <a:rPr sz="2000" dirty="0">
                <a:latin typeface="Century Gothic"/>
                <a:cs typeface="Century Gothic"/>
              </a:rPr>
              <a:t>&lt; 5% </a:t>
            </a:r>
            <a:r>
              <a:rPr sz="2000" spc="-10" dirty="0">
                <a:latin typeface="Century Gothic"/>
                <a:cs typeface="Century Gothic"/>
              </a:rPr>
              <a:t>(0.05)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sample </a:t>
            </a:r>
            <a:r>
              <a:rPr sz="2000" spc="-5" dirty="0">
                <a:latin typeface="Century Gothic"/>
                <a:cs typeface="Century Gothic"/>
              </a:rPr>
              <a:t>was drawn from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spc="-5" dirty="0">
                <a:latin typeface="Century Gothic"/>
                <a:cs typeface="Century Gothic"/>
              </a:rPr>
              <a:t>population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articles</a:t>
            </a:r>
            <a:endParaRPr sz="2000">
              <a:latin typeface="Century Gothic"/>
              <a:cs typeface="Century Gothic"/>
            </a:endParaRPr>
          </a:p>
          <a:p>
            <a:pPr marL="355600" marR="5715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If </a:t>
            </a:r>
            <a:r>
              <a:rPr sz="2000" dirty="0">
                <a:latin typeface="Century Gothic"/>
                <a:cs typeface="Century Gothic"/>
              </a:rPr>
              <a:t>we use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confidence </a:t>
            </a:r>
            <a:r>
              <a:rPr sz="2000" spc="5" dirty="0">
                <a:latin typeface="Century Gothic"/>
                <a:cs typeface="Century Gothic"/>
              </a:rPr>
              <a:t>level </a:t>
            </a:r>
            <a:r>
              <a:rPr sz="2000" dirty="0">
                <a:latin typeface="Century Gothic"/>
                <a:cs typeface="Century Gothic"/>
              </a:rPr>
              <a:t>of 5% </a:t>
            </a:r>
            <a:r>
              <a:rPr sz="2000" spc="-10" dirty="0">
                <a:latin typeface="Century Gothic"/>
                <a:cs typeface="Century Gothic"/>
              </a:rPr>
              <a:t>it </a:t>
            </a:r>
            <a:r>
              <a:rPr sz="2000" dirty="0">
                <a:latin typeface="Century Gothic"/>
                <a:cs typeface="Century Gothic"/>
              </a:rPr>
              <a:t>follows that we </a:t>
            </a:r>
            <a:r>
              <a:rPr sz="2000" b="1" dirty="0">
                <a:latin typeface="Century Gothic"/>
                <a:cs typeface="Century Gothic"/>
              </a:rPr>
              <a:t>reject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229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null  hypothesis </a:t>
            </a:r>
            <a:r>
              <a:rPr sz="2000" spc="-5" dirty="0">
                <a:latin typeface="Century Gothic"/>
                <a:cs typeface="Century Gothic"/>
              </a:rPr>
              <a:t>and accept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006FC0"/>
                </a:solidFill>
                <a:latin typeface="Century Gothic"/>
                <a:cs typeface="Century Gothic"/>
              </a:rPr>
              <a:t>alternative</a:t>
            </a:r>
            <a:r>
              <a:rPr sz="2000" spc="-114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6FC0"/>
                </a:solidFill>
                <a:latin typeface="Century Gothic"/>
                <a:cs typeface="Century Gothic"/>
              </a:rPr>
              <a:t>hypothesis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Our conclusion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therefore </a:t>
            </a:r>
            <a:r>
              <a:rPr sz="2000" spc="5" dirty="0">
                <a:latin typeface="Century Gothic"/>
                <a:cs typeface="Century Gothic"/>
              </a:rPr>
              <a:t>that there </a:t>
            </a:r>
            <a:r>
              <a:rPr sz="2000" b="1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significant difference  between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selected subject field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-5" dirty="0">
                <a:latin typeface="Century Gothic"/>
                <a:cs typeface="Century Gothic"/>
              </a:rPr>
              <a:t>articles</a:t>
            </a:r>
            <a:r>
              <a:rPr sz="2000" spc="-2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at  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whole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54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68224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Critical </a:t>
            </a:r>
            <a:r>
              <a:rPr sz="4200" spc="-10" dirty="0"/>
              <a:t>values and</a:t>
            </a:r>
            <a:r>
              <a:rPr sz="4200" spc="-30" dirty="0"/>
              <a:t> </a:t>
            </a:r>
            <a:r>
              <a:rPr sz="4200" spc="-10" dirty="0"/>
              <a:t>regions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646175" y="2115330"/>
            <a:ext cx="8947785" cy="3075940"/>
          </a:xfrm>
          <a:custGeom>
            <a:avLst/>
            <a:gdLst/>
            <a:ahLst/>
            <a:cxnLst/>
            <a:rect l="l" t="t" r="r" b="b"/>
            <a:pathLst>
              <a:path w="8947785" h="3075940">
                <a:moveTo>
                  <a:pt x="0" y="3075413"/>
                </a:moveTo>
                <a:lnTo>
                  <a:pt x="8947394" y="3075413"/>
                </a:lnTo>
                <a:lnTo>
                  <a:pt x="8947394" y="0"/>
                </a:lnTo>
                <a:lnTo>
                  <a:pt x="0" y="0"/>
                </a:lnTo>
                <a:lnTo>
                  <a:pt x="0" y="3075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92536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8" y="27963"/>
                </a:lnTo>
                <a:lnTo>
                  <a:pt x="6998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2629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8" y="27963"/>
                </a:lnTo>
                <a:lnTo>
                  <a:pt x="6998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5272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8" y="27963"/>
                </a:lnTo>
                <a:lnTo>
                  <a:pt x="6998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2818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8" y="27963"/>
                </a:lnTo>
                <a:lnTo>
                  <a:pt x="6998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579" y="5002479"/>
            <a:ext cx="104139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911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8" y="55927"/>
                </a:lnTo>
                <a:lnTo>
                  <a:pt x="6998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300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8" y="27963"/>
                </a:lnTo>
                <a:lnTo>
                  <a:pt x="6998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3099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319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33287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63381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347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3569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366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83756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75518" y="5002479"/>
            <a:ext cx="104139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13851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394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4038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413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4227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64320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94414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24508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5460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4696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76458" y="5002479"/>
            <a:ext cx="104139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14790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44884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74978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507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5166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65260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535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25448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5541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8563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775766" y="5002479"/>
            <a:ext cx="104139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15729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4582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75917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06011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3610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66199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9629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26387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56481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8657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076705" y="5002479"/>
            <a:ext cx="104139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116669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4676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76857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06950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7044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7138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9723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27326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57420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87514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355275" y="5002479"/>
            <a:ext cx="14605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417608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4770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77796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07890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37984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68078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98171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28266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58359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8845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656214" y="5002479"/>
            <a:ext cx="14605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718547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48641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7873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8829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3892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69017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20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99111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2920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59299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89393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955755" y="5002479"/>
            <a:ext cx="14605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019487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19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49581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79675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09768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3986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69956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19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00050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30144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60238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9033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256695" y="5002479"/>
            <a:ext cx="14605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31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320426" y="4981623"/>
            <a:ext cx="7620" cy="56515"/>
          </a:xfrm>
          <a:custGeom>
            <a:avLst/>
            <a:gdLst/>
            <a:ahLst/>
            <a:cxnLst/>
            <a:rect l="l" t="t" r="r" b="b"/>
            <a:pathLst>
              <a:path w="7619" h="56514">
                <a:moveTo>
                  <a:pt x="0" y="55927"/>
                </a:moveTo>
                <a:lnTo>
                  <a:pt x="6997" y="55927"/>
                </a:lnTo>
                <a:lnTo>
                  <a:pt x="6997" y="0"/>
                </a:lnTo>
                <a:lnTo>
                  <a:pt x="0" y="0"/>
                </a:lnTo>
                <a:lnTo>
                  <a:pt x="0" y="5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50520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80614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10708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40802" y="49816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19" h="28575">
                <a:moveTo>
                  <a:pt x="0" y="27963"/>
                </a:moveTo>
                <a:lnTo>
                  <a:pt x="6997" y="27963"/>
                </a:lnTo>
                <a:lnTo>
                  <a:pt x="6997" y="0"/>
                </a:lnTo>
                <a:lnTo>
                  <a:pt x="0" y="0"/>
                </a:lnTo>
                <a:lnTo>
                  <a:pt x="0" y="27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64239" y="2181737"/>
            <a:ext cx="56515" cy="7620"/>
          </a:xfrm>
          <a:custGeom>
            <a:avLst/>
            <a:gdLst/>
            <a:ahLst/>
            <a:cxnLst/>
            <a:rect l="l" t="t" r="r" b="b"/>
            <a:pathLst>
              <a:path w="56514" h="7619">
                <a:moveTo>
                  <a:pt x="0" y="6997"/>
                </a:moveTo>
                <a:lnTo>
                  <a:pt x="55924" y="6997"/>
                </a:lnTo>
                <a:lnTo>
                  <a:pt x="55924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92201" y="2251646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92201" y="2321555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92201" y="2391464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92201" y="2461373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64239" y="2531282"/>
            <a:ext cx="56515" cy="7620"/>
          </a:xfrm>
          <a:custGeom>
            <a:avLst/>
            <a:gdLst/>
            <a:ahLst/>
            <a:cxnLst/>
            <a:rect l="l" t="t" r="r" b="b"/>
            <a:pathLst>
              <a:path w="56514" h="7619">
                <a:moveTo>
                  <a:pt x="0" y="6997"/>
                </a:moveTo>
                <a:lnTo>
                  <a:pt x="55924" y="6997"/>
                </a:lnTo>
                <a:lnTo>
                  <a:pt x="55924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92201" y="2601191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92201" y="2671100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92201" y="2741009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92201" y="2810918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764924" y="2780747"/>
            <a:ext cx="270510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24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240" dirty="0">
                <a:latin typeface="Arial"/>
                <a:cs typeface="Arial"/>
              </a:rPr>
              <a:t> 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064239" y="2880827"/>
            <a:ext cx="56515" cy="7620"/>
          </a:xfrm>
          <a:custGeom>
            <a:avLst/>
            <a:gdLst/>
            <a:ahLst/>
            <a:cxnLst/>
            <a:rect l="l" t="t" r="r" b="b"/>
            <a:pathLst>
              <a:path w="56514" h="7619">
                <a:moveTo>
                  <a:pt x="0" y="6997"/>
                </a:moveTo>
                <a:lnTo>
                  <a:pt x="55924" y="6997"/>
                </a:lnTo>
                <a:lnTo>
                  <a:pt x="55924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92201" y="2950736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92201" y="3020645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92201" y="3090554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92201" y="3160463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064239" y="3230372"/>
            <a:ext cx="56515" cy="7620"/>
          </a:xfrm>
          <a:custGeom>
            <a:avLst/>
            <a:gdLst/>
            <a:ahLst/>
            <a:cxnLst/>
            <a:rect l="l" t="t" r="r" b="b"/>
            <a:pathLst>
              <a:path w="56514" h="7619">
                <a:moveTo>
                  <a:pt x="0" y="6997"/>
                </a:moveTo>
                <a:lnTo>
                  <a:pt x="55924" y="6997"/>
                </a:lnTo>
                <a:lnTo>
                  <a:pt x="55924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92201" y="3300281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92201" y="3370190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92201" y="3440099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92201" y="3510008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4764924" y="3484032"/>
            <a:ext cx="270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4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240" dirty="0">
                <a:latin typeface="Arial"/>
                <a:cs typeface="Arial"/>
              </a:rPr>
              <a:t> 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064239" y="3579917"/>
            <a:ext cx="56515" cy="7620"/>
          </a:xfrm>
          <a:custGeom>
            <a:avLst/>
            <a:gdLst/>
            <a:ahLst/>
            <a:cxnLst/>
            <a:rect l="l" t="t" r="r" b="b"/>
            <a:pathLst>
              <a:path w="56514" h="7620">
                <a:moveTo>
                  <a:pt x="0" y="6997"/>
                </a:moveTo>
                <a:lnTo>
                  <a:pt x="55924" y="6997"/>
                </a:lnTo>
                <a:lnTo>
                  <a:pt x="55924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92201" y="3649826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092201" y="3719735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92201" y="3789644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092201" y="3859553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64239" y="3929462"/>
            <a:ext cx="56515" cy="7620"/>
          </a:xfrm>
          <a:custGeom>
            <a:avLst/>
            <a:gdLst/>
            <a:ahLst/>
            <a:cxnLst/>
            <a:rect l="l" t="t" r="r" b="b"/>
            <a:pathLst>
              <a:path w="56514" h="7620">
                <a:moveTo>
                  <a:pt x="0" y="6997"/>
                </a:moveTo>
                <a:lnTo>
                  <a:pt x="55924" y="6997"/>
                </a:lnTo>
                <a:lnTo>
                  <a:pt x="55924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92201" y="3999370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92201" y="4069280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92201" y="4139189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092201" y="4209098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4764924" y="4184520"/>
            <a:ext cx="270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4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240" dirty="0">
                <a:latin typeface="Arial"/>
                <a:cs typeface="Arial"/>
              </a:rPr>
              <a:t> 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064239" y="4279007"/>
            <a:ext cx="56515" cy="7620"/>
          </a:xfrm>
          <a:custGeom>
            <a:avLst/>
            <a:gdLst/>
            <a:ahLst/>
            <a:cxnLst/>
            <a:rect l="l" t="t" r="r" b="b"/>
            <a:pathLst>
              <a:path w="56514" h="7620">
                <a:moveTo>
                  <a:pt x="0" y="6997"/>
                </a:moveTo>
                <a:lnTo>
                  <a:pt x="55924" y="6997"/>
                </a:lnTo>
                <a:lnTo>
                  <a:pt x="55924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92201" y="4348916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92201" y="4418825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92201" y="4488734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92201" y="4558643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064239" y="4628575"/>
            <a:ext cx="56515" cy="7620"/>
          </a:xfrm>
          <a:custGeom>
            <a:avLst/>
            <a:gdLst/>
            <a:ahLst/>
            <a:cxnLst/>
            <a:rect l="l" t="t" r="r" b="b"/>
            <a:pathLst>
              <a:path w="56514" h="7620">
                <a:moveTo>
                  <a:pt x="0" y="6997"/>
                </a:moveTo>
                <a:lnTo>
                  <a:pt x="55924" y="6997"/>
                </a:lnTo>
                <a:lnTo>
                  <a:pt x="55924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92201" y="4698484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092201" y="4768393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92201" y="4838302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92201" y="4908211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6997"/>
                </a:moveTo>
                <a:lnTo>
                  <a:pt x="27962" y="6997"/>
                </a:lnTo>
                <a:lnTo>
                  <a:pt x="27962" y="0"/>
                </a:lnTo>
                <a:lnTo>
                  <a:pt x="0" y="0"/>
                </a:lnTo>
                <a:lnTo>
                  <a:pt x="0" y="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69323" y="2115330"/>
            <a:ext cx="6288405" cy="2873375"/>
          </a:xfrm>
          <a:custGeom>
            <a:avLst/>
            <a:gdLst/>
            <a:ahLst/>
            <a:cxnLst/>
            <a:rect l="l" t="t" r="r" b="b"/>
            <a:pathLst>
              <a:path w="6288405" h="2873375">
                <a:moveTo>
                  <a:pt x="3154336" y="0"/>
                </a:moveTo>
                <a:lnTo>
                  <a:pt x="3147346" y="0"/>
                </a:lnTo>
                <a:lnTo>
                  <a:pt x="3147346" y="69909"/>
                </a:lnTo>
                <a:lnTo>
                  <a:pt x="3154336" y="69909"/>
                </a:lnTo>
                <a:lnTo>
                  <a:pt x="3154336" y="0"/>
                </a:lnTo>
                <a:close/>
              </a:path>
              <a:path w="6288405" h="2873375">
                <a:moveTo>
                  <a:pt x="0" y="2864544"/>
                </a:moveTo>
                <a:lnTo>
                  <a:pt x="0" y="2871541"/>
                </a:lnTo>
                <a:lnTo>
                  <a:pt x="6287876" y="2873294"/>
                </a:lnTo>
                <a:lnTo>
                  <a:pt x="6287876" y="2866298"/>
                </a:lnTo>
                <a:lnTo>
                  <a:pt x="0" y="2864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20164" y="2192638"/>
            <a:ext cx="0" cy="2782570"/>
          </a:xfrm>
          <a:custGeom>
            <a:avLst/>
            <a:gdLst/>
            <a:ahLst/>
            <a:cxnLst/>
            <a:rect l="l" t="t" r="r" b="b"/>
            <a:pathLst>
              <a:path h="2782570">
                <a:moveTo>
                  <a:pt x="0" y="0"/>
                </a:moveTo>
                <a:lnTo>
                  <a:pt x="0" y="2782395"/>
                </a:lnTo>
              </a:path>
            </a:pathLst>
          </a:custGeom>
          <a:ln w="13981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78410" y="2188968"/>
            <a:ext cx="5793105" cy="2790825"/>
          </a:xfrm>
          <a:custGeom>
            <a:avLst/>
            <a:gdLst/>
            <a:ahLst/>
            <a:cxnLst/>
            <a:rect l="l" t="t" r="r" b="b"/>
            <a:pathLst>
              <a:path w="5793105" h="2790825">
                <a:moveTo>
                  <a:pt x="3136801" y="0"/>
                </a:moveTo>
                <a:lnTo>
                  <a:pt x="3066895" y="13923"/>
                </a:lnTo>
                <a:lnTo>
                  <a:pt x="2996989" y="55228"/>
                </a:lnTo>
                <a:lnTo>
                  <a:pt x="2927083" y="122690"/>
                </a:lnTo>
                <a:lnTo>
                  <a:pt x="2857177" y="214445"/>
                </a:lnTo>
                <a:lnTo>
                  <a:pt x="2787271" y="327698"/>
                </a:lnTo>
                <a:lnTo>
                  <a:pt x="2717365" y="459418"/>
                </a:lnTo>
                <a:lnTo>
                  <a:pt x="2647459" y="606052"/>
                </a:lnTo>
                <a:lnTo>
                  <a:pt x="2577553" y="763755"/>
                </a:lnTo>
                <a:lnTo>
                  <a:pt x="2507647" y="928799"/>
                </a:lnTo>
                <a:lnTo>
                  <a:pt x="2367835" y="1265993"/>
                </a:lnTo>
                <a:lnTo>
                  <a:pt x="2297929" y="1431444"/>
                </a:lnTo>
                <a:lnTo>
                  <a:pt x="2228022" y="1590954"/>
                </a:lnTo>
                <a:lnTo>
                  <a:pt x="2158116" y="1742248"/>
                </a:lnTo>
                <a:lnTo>
                  <a:pt x="2088210" y="1883523"/>
                </a:lnTo>
                <a:lnTo>
                  <a:pt x="2018304" y="2013553"/>
                </a:lnTo>
                <a:lnTo>
                  <a:pt x="1948398" y="2131467"/>
                </a:lnTo>
                <a:lnTo>
                  <a:pt x="1878492" y="2237029"/>
                </a:lnTo>
                <a:lnTo>
                  <a:pt x="1808586" y="2330241"/>
                </a:lnTo>
                <a:lnTo>
                  <a:pt x="1738680" y="2411510"/>
                </a:lnTo>
                <a:lnTo>
                  <a:pt x="1668774" y="2481478"/>
                </a:lnTo>
                <a:lnTo>
                  <a:pt x="1598868" y="2540964"/>
                </a:lnTo>
                <a:lnTo>
                  <a:pt x="1528962" y="2590932"/>
                </a:lnTo>
                <a:lnTo>
                  <a:pt x="1459056" y="2632405"/>
                </a:lnTo>
                <a:lnTo>
                  <a:pt x="1389150" y="2666428"/>
                </a:lnTo>
                <a:lnTo>
                  <a:pt x="1319244" y="2694007"/>
                </a:lnTo>
                <a:lnTo>
                  <a:pt x="1249337" y="2716116"/>
                </a:lnTo>
                <a:lnTo>
                  <a:pt x="1179431" y="2733634"/>
                </a:lnTo>
                <a:lnTo>
                  <a:pt x="1109525" y="2747347"/>
                </a:lnTo>
                <a:lnTo>
                  <a:pt x="1039619" y="2757979"/>
                </a:lnTo>
                <a:lnTo>
                  <a:pt x="969713" y="2766124"/>
                </a:lnTo>
                <a:lnTo>
                  <a:pt x="899807" y="2772299"/>
                </a:lnTo>
                <a:lnTo>
                  <a:pt x="759995" y="2780350"/>
                </a:lnTo>
                <a:lnTo>
                  <a:pt x="620183" y="2784685"/>
                </a:lnTo>
                <a:lnTo>
                  <a:pt x="0" y="2790720"/>
                </a:lnTo>
                <a:lnTo>
                  <a:pt x="5792941" y="2786922"/>
                </a:lnTo>
                <a:lnTo>
                  <a:pt x="5583222" y="2782861"/>
                </a:lnTo>
                <a:lnTo>
                  <a:pt x="5443410" y="2776919"/>
                </a:lnTo>
                <a:lnTo>
                  <a:pt x="5373504" y="2772299"/>
                </a:lnTo>
                <a:lnTo>
                  <a:pt x="5303598" y="2766124"/>
                </a:lnTo>
                <a:lnTo>
                  <a:pt x="5233692" y="2757979"/>
                </a:lnTo>
                <a:lnTo>
                  <a:pt x="5163786" y="2747347"/>
                </a:lnTo>
                <a:lnTo>
                  <a:pt x="5093880" y="2733634"/>
                </a:lnTo>
                <a:lnTo>
                  <a:pt x="5023974" y="2716116"/>
                </a:lnTo>
                <a:lnTo>
                  <a:pt x="4954068" y="2694007"/>
                </a:lnTo>
                <a:lnTo>
                  <a:pt x="4884162" y="2666428"/>
                </a:lnTo>
                <a:lnTo>
                  <a:pt x="4814256" y="2632405"/>
                </a:lnTo>
                <a:lnTo>
                  <a:pt x="4744350" y="2590932"/>
                </a:lnTo>
                <a:lnTo>
                  <a:pt x="4674444" y="2540964"/>
                </a:lnTo>
                <a:lnTo>
                  <a:pt x="4604538" y="2481478"/>
                </a:lnTo>
                <a:lnTo>
                  <a:pt x="4534631" y="2411510"/>
                </a:lnTo>
                <a:lnTo>
                  <a:pt x="4465017" y="2330241"/>
                </a:lnTo>
                <a:lnTo>
                  <a:pt x="4395111" y="2237029"/>
                </a:lnTo>
                <a:lnTo>
                  <a:pt x="4325205" y="2131467"/>
                </a:lnTo>
                <a:lnTo>
                  <a:pt x="4255298" y="2013553"/>
                </a:lnTo>
                <a:lnTo>
                  <a:pt x="4185392" y="1883523"/>
                </a:lnTo>
                <a:lnTo>
                  <a:pt x="4115486" y="1742248"/>
                </a:lnTo>
                <a:lnTo>
                  <a:pt x="4045580" y="1590954"/>
                </a:lnTo>
                <a:lnTo>
                  <a:pt x="3975674" y="1431444"/>
                </a:lnTo>
                <a:lnTo>
                  <a:pt x="3905768" y="1265993"/>
                </a:lnTo>
                <a:lnTo>
                  <a:pt x="3765956" y="928799"/>
                </a:lnTo>
                <a:lnTo>
                  <a:pt x="3696050" y="763755"/>
                </a:lnTo>
                <a:lnTo>
                  <a:pt x="3626144" y="606052"/>
                </a:lnTo>
                <a:lnTo>
                  <a:pt x="3556238" y="459418"/>
                </a:lnTo>
                <a:lnTo>
                  <a:pt x="3486332" y="327698"/>
                </a:lnTo>
                <a:lnTo>
                  <a:pt x="3416426" y="214445"/>
                </a:lnTo>
                <a:lnTo>
                  <a:pt x="3346520" y="122690"/>
                </a:lnTo>
                <a:lnTo>
                  <a:pt x="3276613" y="55228"/>
                </a:lnTo>
                <a:lnTo>
                  <a:pt x="3206707" y="13923"/>
                </a:lnTo>
                <a:lnTo>
                  <a:pt x="3136801" y="0"/>
                </a:lnTo>
                <a:close/>
              </a:path>
            </a:pathLst>
          </a:custGeom>
          <a:solidFill>
            <a:srgbClr val="0066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8352" y="2181860"/>
            <a:ext cx="6291580" cy="2805430"/>
          </a:xfrm>
          <a:custGeom>
            <a:avLst/>
            <a:gdLst/>
            <a:ahLst/>
            <a:cxnLst/>
            <a:rect l="l" t="t" r="r" b="b"/>
            <a:pathLst>
              <a:path w="6291580" h="2805429">
                <a:moveTo>
                  <a:pt x="620183" y="2784801"/>
                </a:moveTo>
                <a:lnTo>
                  <a:pt x="0" y="2790837"/>
                </a:lnTo>
                <a:lnTo>
                  <a:pt x="116" y="2804813"/>
                </a:lnTo>
                <a:lnTo>
                  <a:pt x="620358" y="2798783"/>
                </a:lnTo>
                <a:lnTo>
                  <a:pt x="760345" y="2794443"/>
                </a:lnTo>
                <a:lnTo>
                  <a:pt x="900456" y="2786374"/>
                </a:lnTo>
                <a:lnTo>
                  <a:pt x="918190" y="2784807"/>
                </a:lnTo>
                <a:lnTo>
                  <a:pt x="620008" y="2784807"/>
                </a:lnTo>
                <a:lnTo>
                  <a:pt x="620183" y="2784801"/>
                </a:lnTo>
                <a:close/>
              </a:path>
              <a:path w="6291580" h="2805429">
                <a:moveTo>
                  <a:pt x="3774727" y="938586"/>
                </a:moveTo>
                <a:lnTo>
                  <a:pt x="3759548" y="938586"/>
                </a:lnTo>
                <a:lnTo>
                  <a:pt x="3899360" y="1275780"/>
                </a:lnTo>
                <a:lnTo>
                  <a:pt x="3969324" y="1441290"/>
                </a:lnTo>
                <a:lnTo>
                  <a:pt x="4039230" y="1600916"/>
                </a:lnTo>
                <a:lnTo>
                  <a:pt x="4109253" y="1752385"/>
                </a:lnTo>
                <a:lnTo>
                  <a:pt x="4179217" y="1893834"/>
                </a:lnTo>
                <a:lnTo>
                  <a:pt x="4249240" y="2024098"/>
                </a:lnTo>
                <a:lnTo>
                  <a:pt x="4319321" y="2142302"/>
                </a:lnTo>
                <a:lnTo>
                  <a:pt x="4389460" y="2248156"/>
                </a:lnTo>
                <a:lnTo>
                  <a:pt x="4459599" y="2341718"/>
                </a:lnTo>
                <a:lnTo>
                  <a:pt x="4530029" y="2423395"/>
                </a:lnTo>
                <a:lnTo>
                  <a:pt x="4599935" y="2493723"/>
                </a:lnTo>
                <a:lnTo>
                  <a:pt x="4670424" y="2553583"/>
                </a:lnTo>
                <a:lnTo>
                  <a:pt x="4740913" y="2603900"/>
                </a:lnTo>
                <a:lnTo>
                  <a:pt x="4811401" y="2645671"/>
                </a:lnTo>
                <a:lnTo>
                  <a:pt x="4881890" y="2679938"/>
                </a:lnTo>
                <a:lnTo>
                  <a:pt x="4951796" y="2707709"/>
                </a:lnTo>
                <a:lnTo>
                  <a:pt x="5022285" y="2729952"/>
                </a:lnTo>
                <a:lnTo>
                  <a:pt x="5092921" y="2747592"/>
                </a:lnTo>
                <a:lnTo>
                  <a:pt x="5162679" y="2761341"/>
                </a:lnTo>
                <a:lnTo>
                  <a:pt x="5233168" y="2772019"/>
                </a:lnTo>
                <a:lnTo>
                  <a:pt x="5303074" y="2780187"/>
                </a:lnTo>
                <a:lnTo>
                  <a:pt x="5373650" y="2786380"/>
                </a:lnTo>
                <a:lnTo>
                  <a:pt x="5443469" y="2791006"/>
                </a:lnTo>
                <a:lnTo>
                  <a:pt x="5583281" y="2796954"/>
                </a:lnTo>
                <a:lnTo>
                  <a:pt x="5792999" y="2801020"/>
                </a:lnTo>
                <a:lnTo>
                  <a:pt x="6291080" y="2803065"/>
                </a:lnTo>
                <a:lnTo>
                  <a:pt x="6291080" y="2789083"/>
                </a:lnTo>
                <a:lnTo>
                  <a:pt x="5793582" y="2787038"/>
                </a:lnTo>
                <a:lnTo>
                  <a:pt x="5584164" y="2782983"/>
                </a:lnTo>
                <a:lnTo>
                  <a:pt x="5583863" y="2782983"/>
                </a:lnTo>
                <a:lnTo>
                  <a:pt x="5444325" y="2777053"/>
                </a:lnTo>
                <a:lnTo>
                  <a:pt x="5444051" y="2777053"/>
                </a:lnTo>
                <a:lnTo>
                  <a:pt x="5374145" y="2772427"/>
                </a:lnTo>
                <a:lnTo>
                  <a:pt x="5374596" y="2772427"/>
                </a:lnTo>
                <a:lnTo>
                  <a:pt x="5305020" y="2766287"/>
                </a:lnTo>
                <a:lnTo>
                  <a:pt x="5304672" y="2766269"/>
                </a:lnTo>
                <a:lnTo>
                  <a:pt x="5235216" y="2758177"/>
                </a:lnTo>
                <a:lnTo>
                  <a:pt x="5234916" y="2758177"/>
                </a:lnTo>
                <a:lnTo>
                  <a:pt x="5165009" y="2747545"/>
                </a:lnTo>
                <a:lnTo>
                  <a:pt x="5165354" y="2747545"/>
                </a:lnTo>
                <a:lnTo>
                  <a:pt x="5096102" y="2733960"/>
                </a:lnTo>
                <a:lnTo>
                  <a:pt x="5095686" y="2733960"/>
                </a:lnTo>
                <a:lnTo>
                  <a:pt x="5025780" y="2716436"/>
                </a:lnTo>
                <a:lnTo>
                  <a:pt x="5025994" y="2716436"/>
                </a:lnTo>
                <a:lnTo>
                  <a:pt x="4956456" y="2694450"/>
                </a:lnTo>
                <a:lnTo>
                  <a:pt x="4956625" y="2694450"/>
                </a:lnTo>
                <a:lnTo>
                  <a:pt x="4887133" y="2667034"/>
                </a:lnTo>
                <a:lnTo>
                  <a:pt x="4887272" y="2667034"/>
                </a:lnTo>
                <a:lnTo>
                  <a:pt x="4817809" y="2633227"/>
                </a:lnTo>
                <a:lnTo>
                  <a:pt x="4817940" y="2633227"/>
                </a:lnTo>
                <a:lnTo>
                  <a:pt x="4749036" y="2592353"/>
                </a:lnTo>
                <a:lnTo>
                  <a:pt x="4748486" y="2592353"/>
                </a:lnTo>
                <a:lnTo>
                  <a:pt x="4678580" y="2542380"/>
                </a:lnTo>
                <a:lnTo>
                  <a:pt x="4678731" y="2542380"/>
                </a:lnTo>
                <a:lnTo>
                  <a:pt x="4609256" y="2483260"/>
                </a:lnTo>
                <a:lnTo>
                  <a:pt x="4609455" y="2483260"/>
                </a:lnTo>
                <a:lnTo>
                  <a:pt x="4539933" y="2413666"/>
                </a:lnTo>
                <a:lnTo>
                  <a:pt x="4540163" y="2413666"/>
                </a:lnTo>
                <a:lnTo>
                  <a:pt x="4470376" y="2332804"/>
                </a:lnTo>
                <a:lnTo>
                  <a:pt x="4401023" y="2240292"/>
                </a:lnTo>
                <a:lnTo>
                  <a:pt x="4331281" y="2135020"/>
                </a:lnTo>
                <a:lnTo>
                  <a:pt x="4261357" y="2017049"/>
                </a:lnTo>
                <a:lnTo>
                  <a:pt x="4191751" y="1887542"/>
                </a:lnTo>
                <a:lnTo>
                  <a:pt x="4121836" y="1746385"/>
                </a:lnTo>
                <a:lnTo>
                  <a:pt x="4052069" y="1595265"/>
                </a:lnTo>
                <a:lnTo>
                  <a:pt x="3982166" y="1435814"/>
                </a:lnTo>
                <a:lnTo>
                  <a:pt x="3912259" y="1270421"/>
                </a:lnTo>
                <a:lnTo>
                  <a:pt x="3774727" y="938586"/>
                </a:lnTo>
                <a:close/>
              </a:path>
              <a:path w="6291580" h="2805429">
                <a:moveTo>
                  <a:pt x="967240" y="2780473"/>
                </a:moveTo>
                <a:lnTo>
                  <a:pt x="759645" y="2780478"/>
                </a:lnTo>
                <a:lnTo>
                  <a:pt x="620008" y="2784807"/>
                </a:lnTo>
                <a:lnTo>
                  <a:pt x="918256" y="2784801"/>
                </a:lnTo>
                <a:lnTo>
                  <a:pt x="967240" y="2780473"/>
                </a:lnTo>
                <a:close/>
              </a:path>
              <a:path w="6291580" h="2805429">
                <a:moveTo>
                  <a:pt x="5583863" y="2782978"/>
                </a:moveTo>
                <a:lnTo>
                  <a:pt x="5584164" y="2782983"/>
                </a:lnTo>
                <a:lnTo>
                  <a:pt x="5583863" y="2782978"/>
                </a:lnTo>
                <a:close/>
              </a:path>
              <a:path w="6291580" h="2805429">
                <a:moveTo>
                  <a:pt x="1037108" y="2772427"/>
                </a:moveTo>
                <a:lnTo>
                  <a:pt x="899458" y="2772427"/>
                </a:lnTo>
                <a:lnTo>
                  <a:pt x="759661" y="2780478"/>
                </a:lnTo>
                <a:lnTo>
                  <a:pt x="759820" y="2780473"/>
                </a:lnTo>
                <a:lnTo>
                  <a:pt x="967240" y="2780473"/>
                </a:lnTo>
                <a:lnTo>
                  <a:pt x="970471" y="2780187"/>
                </a:lnTo>
                <a:lnTo>
                  <a:pt x="1037108" y="2772427"/>
                </a:lnTo>
                <a:close/>
              </a:path>
              <a:path w="6291580" h="2805429">
                <a:moveTo>
                  <a:pt x="5444051" y="2777041"/>
                </a:moveTo>
                <a:lnTo>
                  <a:pt x="5444325" y="2777053"/>
                </a:lnTo>
                <a:lnTo>
                  <a:pt x="5444051" y="2777041"/>
                </a:lnTo>
                <a:close/>
              </a:path>
              <a:path w="6291580" h="2805429">
                <a:moveTo>
                  <a:pt x="1078377" y="2766269"/>
                </a:moveTo>
                <a:lnTo>
                  <a:pt x="968956" y="2766287"/>
                </a:lnTo>
                <a:lnTo>
                  <a:pt x="899225" y="2772439"/>
                </a:lnTo>
                <a:lnTo>
                  <a:pt x="899458" y="2772427"/>
                </a:lnTo>
                <a:lnTo>
                  <a:pt x="1037108" y="2772427"/>
                </a:lnTo>
                <a:lnTo>
                  <a:pt x="1040610" y="2772019"/>
                </a:lnTo>
                <a:lnTo>
                  <a:pt x="1078377" y="2766269"/>
                </a:lnTo>
                <a:close/>
              </a:path>
              <a:path w="6291580" h="2805429">
                <a:moveTo>
                  <a:pt x="5374596" y="2772427"/>
                </a:moveTo>
                <a:lnTo>
                  <a:pt x="5374145" y="2772427"/>
                </a:lnTo>
                <a:lnTo>
                  <a:pt x="5374728" y="2772439"/>
                </a:lnTo>
                <a:lnTo>
                  <a:pt x="5374596" y="2772427"/>
                </a:lnTo>
                <a:close/>
              </a:path>
              <a:path w="6291580" h="2805429">
                <a:moveTo>
                  <a:pt x="5304822" y="2766269"/>
                </a:moveTo>
                <a:lnTo>
                  <a:pt x="5305020" y="2766287"/>
                </a:lnTo>
                <a:lnTo>
                  <a:pt x="5304822" y="2766269"/>
                </a:lnTo>
                <a:close/>
              </a:path>
              <a:path w="6291580" h="2805429">
                <a:moveTo>
                  <a:pt x="1127057" y="2758142"/>
                </a:moveTo>
                <a:lnTo>
                  <a:pt x="1038851" y="2758144"/>
                </a:lnTo>
                <a:lnTo>
                  <a:pt x="969029" y="2766278"/>
                </a:lnTo>
                <a:lnTo>
                  <a:pt x="1078377" y="2766269"/>
                </a:lnTo>
                <a:lnTo>
                  <a:pt x="1110749" y="2761341"/>
                </a:lnTo>
                <a:lnTo>
                  <a:pt x="1127057" y="2758142"/>
                </a:lnTo>
                <a:close/>
              </a:path>
              <a:path w="6291580" h="2805429">
                <a:moveTo>
                  <a:pt x="5234916" y="2758142"/>
                </a:moveTo>
                <a:lnTo>
                  <a:pt x="5235216" y="2758177"/>
                </a:lnTo>
                <a:lnTo>
                  <a:pt x="5234916" y="2758142"/>
                </a:lnTo>
                <a:close/>
              </a:path>
              <a:path w="6291580" h="2805429">
                <a:moveTo>
                  <a:pt x="1181074" y="2747545"/>
                </a:moveTo>
                <a:lnTo>
                  <a:pt x="1108535" y="2747545"/>
                </a:lnTo>
                <a:lnTo>
                  <a:pt x="1038848" y="2758144"/>
                </a:lnTo>
                <a:lnTo>
                  <a:pt x="1127057" y="2758142"/>
                </a:lnTo>
                <a:lnTo>
                  <a:pt x="1181074" y="2747545"/>
                </a:lnTo>
                <a:close/>
              </a:path>
              <a:path w="6291580" h="2805429">
                <a:moveTo>
                  <a:pt x="5165354" y="2747545"/>
                </a:moveTo>
                <a:lnTo>
                  <a:pt x="5165009" y="2747545"/>
                </a:lnTo>
                <a:lnTo>
                  <a:pt x="5165592" y="2747592"/>
                </a:lnTo>
                <a:lnTo>
                  <a:pt x="5165354" y="2747545"/>
                </a:lnTo>
                <a:close/>
              </a:path>
              <a:path w="6291580" h="2805429">
                <a:moveTo>
                  <a:pt x="1235641" y="2733878"/>
                </a:moveTo>
                <a:lnTo>
                  <a:pt x="1178150" y="2733878"/>
                </a:lnTo>
                <a:lnTo>
                  <a:pt x="1177800" y="2733960"/>
                </a:lnTo>
                <a:lnTo>
                  <a:pt x="1108296" y="2747582"/>
                </a:lnTo>
                <a:lnTo>
                  <a:pt x="1108535" y="2747545"/>
                </a:lnTo>
                <a:lnTo>
                  <a:pt x="1181074" y="2747545"/>
                </a:lnTo>
                <a:lnTo>
                  <a:pt x="1235641" y="2733878"/>
                </a:lnTo>
                <a:close/>
              </a:path>
              <a:path w="6291580" h="2805429">
                <a:moveTo>
                  <a:pt x="1178039" y="2733900"/>
                </a:moveTo>
                <a:lnTo>
                  <a:pt x="1177734" y="2733960"/>
                </a:lnTo>
                <a:lnTo>
                  <a:pt x="1178039" y="2733900"/>
                </a:lnTo>
                <a:close/>
              </a:path>
              <a:path w="6291580" h="2805429">
                <a:moveTo>
                  <a:pt x="5095686" y="2733878"/>
                </a:moveTo>
                <a:lnTo>
                  <a:pt x="5096102" y="2733960"/>
                </a:lnTo>
                <a:lnTo>
                  <a:pt x="5095686" y="2733878"/>
                </a:lnTo>
                <a:close/>
              </a:path>
              <a:path w="6291580" h="2805429">
                <a:moveTo>
                  <a:pt x="1294044" y="2716436"/>
                </a:moveTo>
                <a:lnTo>
                  <a:pt x="1247706" y="2716436"/>
                </a:lnTo>
                <a:lnTo>
                  <a:pt x="1247299" y="2716552"/>
                </a:lnTo>
                <a:lnTo>
                  <a:pt x="1178039" y="2733900"/>
                </a:lnTo>
                <a:lnTo>
                  <a:pt x="1235641" y="2733878"/>
                </a:lnTo>
                <a:lnTo>
                  <a:pt x="1251318" y="2729952"/>
                </a:lnTo>
                <a:lnTo>
                  <a:pt x="1294044" y="2716436"/>
                </a:lnTo>
                <a:close/>
              </a:path>
              <a:path w="6291580" h="2805429">
                <a:moveTo>
                  <a:pt x="1247517" y="2716483"/>
                </a:moveTo>
                <a:lnTo>
                  <a:pt x="1247242" y="2716552"/>
                </a:lnTo>
                <a:lnTo>
                  <a:pt x="1247517" y="2716483"/>
                </a:lnTo>
                <a:close/>
              </a:path>
              <a:path w="6291580" h="2805429">
                <a:moveTo>
                  <a:pt x="5025994" y="2716436"/>
                </a:moveTo>
                <a:lnTo>
                  <a:pt x="5025780" y="2716436"/>
                </a:lnTo>
                <a:lnTo>
                  <a:pt x="5026362" y="2716552"/>
                </a:lnTo>
                <a:lnTo>
                  <a:pt x="5025994" y="2716436"/>
                </a:lnTo>
                <a:close/>
              </a:path>
              <a:path w="6291580" h="2805429">
                <a:moveTo>
                  <a:pt x="1355231" y="2694450"/>
                </a:moveTo>
                <a:lnTo>
                  <a:pt x="1317205" y="2694450"/>
                </a:lnTo>
                <a:lnTo>
                  <a:pt x="1316739" y="2694613"/>
                </a:lnTo>
                <a:lnTo>
                  <a:pt x="1247517" y="2716483"/>
                </a:lnTo>
                <a:lnTo>
                  <a:pt x="1247706" y="2716436"/>
                </a:lnTo>
                <a:lnTo>
                  <a:pt x="1294044" y="2716436"/>
                </a:lnTo>
                <a:lnTo>
                  <a:pt x="1321632" y="2707709"/>
                </a:lnTo>
                <a:lnTo>
                  <a:pt x="1355231" y="2694450"/>
                </a:lnTo>
                <a:close/>
              </a:path>
              <a:path w="6291580" h="2805429">
                <a:moveTo>
                  <a:pt x="1316940" y="2694533"/>
                </a:moveTo>
                <a:lnTo>
                  <a:pt x="1316689" y="2694613"/>
                </a:lnTo>
                <a:lnTo>
                  <a:pt x="1316940" y="2694533"/>
                </a:lnTo>
                <a:close/>
              </a:path>
              <a:path w="6291580" h="2805429">
                <a:moveTo>
                  <a:pt x="4956625" y="2694450"/>
                </a:moveTo>
                <a:lnTo>
                  <a:pt x="4956456" y="2694450"/>
                </a:lnTo>
                <a:lnTo>
                  <a:pt x="4957039" y="2694613"/>
                </a:lnTo>
                <a:lnTo>
                  <a:pt x="4956625" y="2694450"/>
                </a:lnTo>
                <a:close/>
              </a:path>
              <a:path w="6291580" h="2805429">
                <a:moveTo>
                  <a:pt x="1418526" y="2667034"/>
                </a:moveTo>
                <a:lnTo>
                  <a:pt x="1386645" y="2667034"/>
                </a:lnTo>
                <a:lnTo>
                  <a:pt x="1316940" y="2694533"/>
                </a:lnTo>
                <a:lnTo>
                  <a:pt x="1317205" y="2694450"/>
                </a:lnTo>
                <a:lnTo>
                  <a:pt x="1355231" y="2694450"/>
                </a:lnTo>
                <a:lnTo>
                  <a:pt x="1392004" y="2679938"/>
                </a:lnTo>
                <a:lnTo>
                  <a:pt x="1418526" y="2667034"/>
                </a:lnTo>
                <a:close/>
              </a:path>
              <a:path w="6291580" h="2805429">
                <a:moveTo>
                  <a:pt x="4887272" y="2667034"/>
                </a:moveTo>
                <a:lnTo>
                  <a:pt x="4887133" y="2667034"/>
                </a:lnTo>
                <a:lnTo>
                  <a:pt x="4887715" y="2667249"/>
                </a:lnTo>
                <a:lnTo>
                  <a:pt x="4887272" y="2667034"/>
                </a:lnTo>
                <a:close/>
              </a:path>
              <a:path w="6291580" h="2805429">
                <a:moveTo>
                  <a:pt x="1483416" y="2633227"/>
                </a:moveTo>
                <a:lnTo>
                  <a:pt x="1456026" y="2633227"/>
                </a:lnTo>
                <a:lnTo>
                  <a:pt x="1455560" y="2633495"/>
                </a:lnTo>
                <a:lnTo>
                  <a:pt x="1386215" y="2667203"/>
                </a:lnTo>
                <a:lnTo>
                  <a:pt x="1386645" y="2667034"/>
                </a:lnTo>
                <a:lnTo>
                  <a:pt x="1418526" y="2667034"/>
                </a:lnTo>
                <a:lnTo>
                  <a:pt x="1462434" y="2645671"/>
                </a:lnTo>
                <a:lnTo>
                  <a:pt x="1483416" y="2633227"/>
                </a:lnTo>
                <a:close/>
              </a:path>
              <a:path w="6291580" h="2805429">
                <a:moveTo>
                  <a:pt x="1455947" y="2633265"/>
                </a:moveTo>
                <a:lnTo>
                  <a:pt x="1455476" y="2633495"/>
                </a:lnTo>
                <a:lnTo>
                  <a:pt x="1455947" y="2633265"/>
                </a:lnTo>
                <a:close/>
              </a:path>
              <a:path w="6291580" h="2805429">
                <a:moveTo>
                  <a:pt x="4817940" y="2633227"/>
                </a:moveTo>
                <a:lnTo>
                  <a:pt x="4817809" y="2633227"/>
                </a:lnTo>
                <a:lnTo>
                  <a:pt x="4818392" y="2633495"/>
                </a:lnTo>
                <a:lnTo>
                  <a:pt x="4817940" y="2633227"/>
                </a:lnTo>
                <a:close/>
              </a:path>
              <a:path w="6291580" h="2805429">
                <a:moveTo>
                  <a:pt x="1549470" y="2592027"/>
                </a:moveTo>
                <a:lnTo>
                  <a:pt x="1525466" y="2592027"/>
                </a:lnTo>
                <a:lnTo>
                  <a:pt x="1524942" y="2592353"/>
                </a:lnTo>
                <a:lnTo>
                  <a:pt x="1455947" y="2633265"/>
                </a:lnTo>
                <a:lnTo>
                  <a:pt x="1483416" y="2633227"/>
                </a:lnTo>
                <a:lnTo>
                  <a:pt x="1532865" y="2603900"/>
                </a:lnTo>
                <a:lnTo>
                  <a:pt x="1549470" y="2592027"/>
                </a:lnTo>
                <a:close/>
              </a:path>
              <a:path w="6291580" h="2805429">
                <a:moveTo>
                  <a:pt x="1525067" y="2592264"/>
                </a:moveTo>
                <a:lnTo>
                  <a:pt x="1524916" y="2592353"/>
                </a:lnTo>
                <a:lnTo>
                  <a:pt x="1525067" y="2592264"/>
                </a:lnTo>
                <a:close/>
              </a:path>
              <a:path w="6291580" h="2805429">
                <a:moveTo>
                  <a:pt x="4748486" y="2592027"/>
                </a:moveTo>
                <a:lnTo>
                  <a:pt x="4748486" y="2592353"/>
                </a:lnTo>
                <a:lnTo>
                  <a:pt x="4749036" y="2592353"/>
                </a:lnTo>
                <a:lnTo>
                  <a:pt x="4748486" y="2592027"/>
                </a:lnTo>
                <a:close/>
              </a:path>
              <a:path w="6291580" h="2805429">
                <a:moveTo>
                  <a:pt x="1616396" y="2542380"/>
                </a:moveTo>
                <a:lnTo>
                  <a:pt x="1594848" y="2542380"/>
                </a:lnTo>
                <a:lnTo>
                  <a:pt x="1594382" y="2542747"/>
                </a:lnTo>
                <a:lnTo>
                  <a:pt x="1525067" y="2592264"/>
                </a:lnTo>
                <a:lnTo>
                  <a:pt x="1525466" y="2592027"/>
                </a:lnTo>
                <a:lnTo>
                  <a:pt x="1549470" y="2592027"/>
                </a:lnTo>
                <a:lnTo>
                  <a:pt x="1603237" y="2553583"/>
                </a:lnTo>
                <a:lnTo>
                  <a:pt x="1616396" y="2542380"/>
                </a:lnTo>
                <a:close/>
              </a:path>
              <a:path w="6291580" h="2805429">
                <a:moveTo>
                  <a:pt x="1594631" y="2542535"/>
                </a:moveTo>
                <a:lnTo>
                  <a:pt x="1594335" y="2542747"/>
                </a:lnTo>
                <a:lnTo>
                  <a:pt x="1594631" y="2542535"/>
                </a:lnTo>
                <a:close/>
              </a:path>
              <a:path w="6291580" h="2805429">
                <a:moveTo>
                  <a:pt x="4678731" y="2542380"/>
                </a:moveTo>
                <a:lnTo>
                  <a:pt x="4678580" y="2542380"/>
                </a:lnTo>
                <a:lnTo>
                  <a:pt x="4679162" y="2542747"/>
                </a:lnTo>
                <a:lnTo>
                  <a:pt x="4678731" y="2542380"/>
                </a:lnTo>
                <a:close/>
              </a:path>
              <a:path w="6291580" h="2805429">
                <a:moveTo>
                  <a:pt x="1684012" y="2483260"/>
                </a:moveTo>
                <a:lnTo>
                  <a:pt x="1664288" y="2483260"/>
                </a:lnTo>
                <a:lnTo>
                  <a:pt x="1663880" y="2483645"/>
                </a:lnTo>
                <a:lnTo>
                  <a:pt x="1594631" y="2542535"/>
                </a:lnTo>
                <a:lnTo>
                  <a:pt x="1594848" y="2542380"/>
                </a:lnTo>
                <a:lnTo>
                  <a:pt x="1616396" y="2542380"/>
                </a:lnTo>
                <a:lnTo>
                  <a:pt x="1673551" y="2493723"/>
                </a:lnTo>
                <a:lnTo>
                  <a:pt x="1684012" y="2483260"/>
                </a:lnTo>
                <a:close/>
              </a:path>
              <a:path w="6291580" h="2805429">
                <a:moveTo>
                  <a:pt x="1664130" y="2483395"/>
                </a:moveTo>
                <a:lnTo>
                  <a:pt x="1663836" y="2483645"/>
                </a:lnTo>
                <a:lnTo>
                  <a:pt x="1664130" y="2483395"/>
                </a:lnTo>
                <a:close/>
              </a:path>
              <a:path w="6291580" h="2805429">
                <a:moveTo>
                  <a:pt x="4609455" y="2483260"/>
                </a:moveTo>
                <a:lnTo>
                  <a:pt x="4609256" y="2483260"/>
                </a:lnTo>
                <a:lnTo>
                  <a:pt x="4609839" y="2483645"/>
                </a:lnTo>
                <a:lnTo>
                  <a:pt x="4609455" y="2483260"/>
                </a:lnTo>
                <a:close/>
              </a:path>
              <a:path w="6291580" h="2805429">
                <a:moveTo>
                  <a:pt x="1820750" y="2332804"/>
                </a:moveTo>
                <a:lnTo>
                  <a:pt x="1803343" y="2332804"/>
                </a:lnTo>
                <a:lnTo>
                  <a:pt x="1733437" y="2414074"/>
                </a:lnTo>
                <a:lnTo>
                  <a:pt x="1664130" y="2483395"/>
                </a:lnTo>
                <a:lnTo>
                  <a:pt x="1664288" y="2483260"/>
                </a:lnTo>
                <a:lnTo>
                  <a:pt x="1684012" y="2483260"/>
                </a:lnTo>
                <a:lnTo>
                  <a:pt x="1743865" y="2423395"/>
                </a:lnTo>
                <a:lnTo>
                  <a:pt x="1814062" y="2341718"/>
                </a:lnTo>
                <a:lnTo>
                  <a:pt x="1820750" y="2332804"/>
                </a:lnTo>
                <a:close/>
              </a:path>
              <a:path w="6291580" h="2805429">
                <a:moveTo>
                  <a:pt x="1733787" y="2413666"/>
                </a:moveTo>
                <a:lnTo>
                  <a:pt x="1733379" y="2414074"/>
                </a:lnTo>
                <a:lnTo>
                  <a:pt x="1733787" y="2413666"/>
                </a:lnTo>
                <a:close/>
              </a:path>
              <a:path w="6291580" h="2805429">
                <a:moveTo>
                  <a:pt x="4540163" y="2413666"/>
                </a:moveTo>
                <a:lnTo>
                  <a:pt x="4539933" y="2413666"/>
                </a:lnTo>
                <a:lnTo>
                  <a:pt x="4540515" y="2414074"/>
                </a:lnTo>
                <a:lnTo>
                  <a:pt x="4540163" y="2413666"/>
                </a:lnTo>
                <a:close/>
              </a:path>
              <a:path w="6291580" h="2805429">
                <a:moveTo>
                  <a:pt x="4470598" y="2333062"/>
                </a:moveTo>
                <a:close/>
              </a:path>
              <a:path w="6291580" h="2805429">
                <a:moveTo>
                  <a:pt x="1889702" y="2239942"/>
                </a:moveTo>
                <a:lnTo>
                  <a:pt x="1872958" y="2239942"/>
                </a:lnTo>
                <a:lnTo>
                  <a:pt x="1872725" y="2240292"/>
                </a:lnTo>
                <a:lnTo>
                  <a:pt x="1803116" y="2333069"/>
                </a:lnTo>
                <a:lnTo>
                  <a:pt x="1803343" y="2332804"/>
                </a:lnTo>
                <a:lnTo>
                  <a:pt x="1820750" y="2332804"/>
                </a:lnTo>
                <a:lnTo>
                  <a:pt x="1884259" y="2248156"/>
                </a:lnTo>
                <a:lnTo>
                  <a:pt x="1889702" y="2239942"/>
                </a:lnTo>
                <a:close/>
              </a:path>
              <a:path w="6291580" h="2805429">
                <a:moveTo>
                  <a:pt x="4470405" y="2332804"/>
                </a:moveTo>
                <a:lnTo>
                  <a:pt x="4470598" y="2333062"/>
                </a:lnTo>
                <a:lnTo>
                  <a:pt x="4470405" y="2332804"/>
                </a:lnTo>
                <a:close/>
              </a:path>
              <a:path w="6291580" h="2805429">
                <a:moveTo>
                  <a:pt x="1872945" y="2239960"/>
                </a:moveTo>
                <a:lnTo>
                  <a:pt x="1872696" y="2240292"/>
                </a:lnTo>
                <a:lnTo>
                  <a:pt x="1872945" y="2239960"/>
                </a:lnTo>
                <a:close/>
              </a:path>
              <a:path w="6291580" h="2805429">
                <a:moveTo>
                  <a:pt x="4400775" y="2239960"/>
                </a:moveTo>
                <a:lnTo>
                  <a:pt x="4400994" y="2240292"/>
                </a:lnTo>
                <a:lnTo>
                  <a:pt x="4400775" y="2239960"/>
                </a:lnTo>
                <a:close/>
              </a:path>
              <a:path w="6291580" h="2805429">
                <a:moveTo>
                  <a:pt x="1958885" y="2134729"/>
                </a:moveTo>
                <a:lnTo>
                  <a:pt x="1942631" y="2134729"/>
                </a:lnTo>
                <a:lnTo>
                  <a:pt x="1942456" y="2135020"/>
                </a:lnTo>
                <a:lnTo>
                  <a:pt x="1872945" y="2239960"/>
                </a:lnTo>
                <a:lnTo>
                  <a:pt x="1889702" y="2239942"/>
                </a:lnTo>
                <a:lnTo>
                  <a:pt x="1954398" y="2142302"/>
                </a:lnTo>
                <a:lnTo>
                  <a:pt x="1958885" y="2134729"/>
                </a:lnTo>
                <a:close/>
              </a:path>
              <a:path w="6291580" h="2805429">
                <a:moveTo>
                  <a:pt x="4400763" y="2239942"/>
                </a:moveTo>
                <a:close/>
              </a:path>
              <a:path w="6291580" h="2805429">
                <a:moveTo>
                  <a:pt x="1942610" y="2134760"/>
                </a:moveTo>
                <a:lnTo>
                  <a:pt x="1942438" y="2135020"/>
                </a:lnTo>
                <a:lnTo>
                  <a:pt x="1942610" y="2134760"/>
                </a:lnTo>
                <a:close/>
              </a:path>
              <a:path w="6291580" h="2805429">
                <a:moveTo>
                  <a:pt x="4331109" y="2134760"/>
                </a:moveTo>
                <a:lnTo>
                  <a:pt x="4331263" y="2135020"/>
                </a:lnTo>
                <a:lnTo>
                  <a:pt x="4331109" y="2134760"/>
                </a:lnTo>
                <a:close/>
              </a:path>
              <a:path w="6291580" h="2805429">
                <a:moveTo>
                  <a:pt x="2028213" y="2017049"/>
                </a:moveTo>
                <a:lnTo>
                  <a:pt x="2012362" y="2017049"/>
                </a:lnTo>
                <a:lnTo>
                  <a:pt x="1942610" y="2134760"/>
                </a:lnTo>
                <a:lnTo>
                  <a:pt x="1958885" y="2134729"/>
                </a:lnTo>
                <a:lnTo>
                  <a:pt x="2024421" y="2024098"/>
                </a:lnTo>
                <a:lnTo>
                  <a:pt x="2028213" y="2017049"/>
                </a:lnTo>
                <a:close/>
              </a:path>
              <a:path w="6291580" h="2805429">
                <a:moveTo>
                  <a:pt x="4331090" y="2134729"/>
                </a:moveTo>
                <a:close/>
              </a:path>
              <a:path w="6291580" h="2805429">
                <a:moveTo>
                  <a:pt x="2097729" y="1887309"/>
                </a:moveTo>
                <a:lnTo>
                  <a:pt x="2082094" y="1887309"/>
                </a:lnTo>
                <a:lnTo>
                  <a:pt x="2012187" y="2017340"/>
                </a:lnTo>
                <a:lnTo>
                  <a:pt x="2012362" y="2017049"/>
                </a:lnTo>
                <a:lnTo>
                  <a:pt x="2028213" y="2017049"/>
                </a:lnTo>
                <a:lnTo>
                  <a:pt x="2094502" y="1893834"/>
                </a:lnTo>
                <a:lnTo>
                  <a:pt x="2097729" y="1887309"/>
                </a:lnTo>
                <a:close/>
              </a:path>
              <a:path w="6291580" h="2805429">
                <a:moveTo>
                  <a:pt x="4261375" y="2017049"/>
                </a:moveTo>
                <a:lnTo>
                  <a:pt x="4261532" y="2017340"/>
                </a:lnTo>
                <a:lnTo>
                  <a:pt x="4261375" y="2017049"/>
                </a:lnTo>
                <a:close/>
              </a:path>
              <a:path w="6291580" h="2805429">
                <a:moveTo>
                  <a:pt x="4191626" y="1887309"/>
                </a:moveTo>
                <a:lnTo>
                  <a:pt x="4191684" y="1887542"/>
                </a:lnTo>
                <a:lnTo>
                  <a:pt x="4191626" y="1887309"/>
                </a:lnTo>
                <a:close/>
              </a:path>
              <a:path w="6291580" h="2805429">
                <a:moveTo>
                  <a:pt x="2167292" y="1746268"/>
                </a:moveTo>
                <a:lnTo>
                  <a:pt x="2151883" y="1746268"/>
                </a:lnTo>
                <a:lnTo>
                  <a:pt x="2082078" y="1887337"/>
                </a:lnTo>
                <a:lnTo>
                  <a:pt x="2097729" y="1887309"/>
                </a:lnTo>
                <a:lnTo>
                  <a:pt x="2164466" y="1752385"/>
                </a:lnTo>
                <a:lnTo>
                  <a:pt x="2167292" y="1746268"/>
                </a:lnTo>
                <a:close/>
              </a:path>
              <a:path w="6291580" h="2805429">
                <a:moveTo>
                  <a:pt x="2306734" y="1435756"/>
                </a:moveTo>
                <a:lnTo>
                  <a:pt x="2291579" y="1435756"/>
                </a:lnTo>
                <a:lnTo>
                  <a:pt x="2221673" y="1595265"/>
                </a:lnTo>
                <a:lnTo>
                  <a:pt x="2151825" y="1746385"/>
                </a:lnTo>
                <a:lnTo>
                  <a:pt x="2167292" y="1746268"/>
                </a:lnTo>
                <a:lnTo>
                  <a:pt x="2234430" y="1600916"/>
                </a:lnTo>
                <a:lnTo>
                  <a:pt x="2304395" y="1441290"/>
                </a:lnTo>
                <a:lnTo>
                  <a:pt x="2306734" y="1435756"/>
                </a:lnTo>
                <a:close/>
              </a:path>
              <a:path w="6291580" h="2805429">
                <a:moveTo>
                  <a:pt x="4121841" y="1746268"/>
                </a:moveTo>
                <a:close/>
              </a:path>
              <a:path w="6291580" h="2805429">
                <a:moveTo>
                  <a:pt x="2221731" y="1595090"/>
                </a:moveTo>
                <a:lnTo>
                  <a:pt x="2221650" y="1595265"/>
                </a:lnTo>
                <a:lnTo>
                  <a:pt x="2221731" y="1595090"/>
                </a:lnTo>
                <a:close/>
              </a:path>
              <a:path w="6291580" h="2805429">
                <a:moveTo>
                  <a:pt x="4051988" y="1595090"/>
                </a:moveTo>
                <a:lnTo>
                  <a:pt x="4052047" y="1595265"/>
                </a:lnTo>
                <a:lnTo>
                  <a:pt x="4051988" y="1595090"/>
                </a:lnTo>
                <a:close/>
              </a:path>
              <a:path w="6291580" h="2805429">
                <a:moveTo>
                  <a:pt x="3136860" y="0"/>
                </a:moveTo>
                <a:lnTo>
                  <a:pt x="3064390" y="14389"/>
                </a:lnTo>
                <a:lnTo>
                  <a:pt x="2992795" y="56742"/>
                </a:lnTo>
                <a:lnTo>
                  <a:pt x="2921898" y="125137"/>
                </a:lnTo>
                <a:lnTo>
                  <a:pt x="2851468" y="217591"/>
                </a:lnTo>
                <a:lnTo>
                  <a:pt x="2781271" y="331368"/>
                </a:lnTo>
                <a:lnTo>
                  <a:pt x="2711190" y="463380"/>
                </a:lnTo>
                <a:lnTo>
                  <a:pt x="2641167" y="610189"/>
                </a:lnTo>
                <a:lnTo>
                  <a:pt x="2571203" y="768066"/>
                </a:lnTo>
                <a:lnTo>
                  <a:pt x="2501239" y="933168"/>
                </a:lnTo>
                <a:lnTo>
                  <a:pt x="2361427" y="1270421"/>
                </a:lnTo>
                <a:lnTo>
                  <a:pt x="2291520" y="1435814"/>
                </a:lnTo>
                <a:lnTo>
                  <a:pt x="2306734" y="1435756"/>
                </a:lnTo>
                <a:lnTo>
                  <a:pt x="2374359" y="1275780"/>
                </a:lnTo>
                <a:lnTo>
                  <a:pt x="2514147" y="938644"/>
                </a:lnTo>
                <a:lnTo>
                  <a:pt x="2583970" y="773717"/>
                </a:lnTo>
                <a:lnTo>
                  <a:pt x="2653848" y="616131"/>
                </a:lnTo>
                <a:lnTo>
                  <a:pt x="2723604" y="469788"/>
                </a:lnTo>
                <a:lnTo>
                  <a:pt x="2793288" y="338476"/>
                </a:lnTo>
                <a:lnTo>
                  <a:pt x="2793504" y="338068"/>
                </a:lnTo>
                <a:lnTo>
                  <a:pt x="2862854" y="225747"/>
                </a:lnTo>
                <a:lnTo>
                  <a:pt x="2932054" y="134866"/>
                </a:lnTo>
                <a:lnTo>
                  <a:pt x="2932676" y="134050"/>
                </a:lnTo>
                <a:lnTo>
                  <a:pt x="2932821" y="134050"/>
                </a:lnTo>
                <a:lnTo>
                  <a:pt x="3000857" y="68336"/>
                </a:lnTo>
                <a:lnTo>
                  <a:pt x="3000601" y="68336"/>
                </a:lnTo>
                <a:lnTo>
                  <a:pt x="3001883" y="67345"/>
                </a:lnTo>
                <a:lnTo>
                  <a:pt x="3002277" y="67345"/>
                </a:lnTo>
                <a:lnTo>
                  <a:pt x="3069127" y="27847"/>
                </a:lnTo>
                <a:lnTo>
                  <a:pt x="3068293" y="27847"/>
                </a:lnTo>
                <a:lnTo>
                  <a:pt x="3070507" y="27031"/>
                </a:lnTo>
                <a:lnTo>
                  <a:pt x="3072406" y="27031"/>
                </a:lnTo>
                <a:lnTo>
                  <a:pt x="3136830" y="14253"/>
                </a:lnTo>
                <a:lnTo>
                  <a:pt x="3135461" y="13981"/>
                </a:lnTo>
                <a:lnTo>
                  <a:pt x="3207218" y="13981"/>
                </a:lnTo>
                <a:lnTo>
                  <a:pt x="3136860" y="0"/>
                </a:lnTo>
                <a:close/>
              </a:path>
              <a:path w="6291580" h="2805429">
                <a:moveTo>
                  <a:pt x="3982140" y="1435756"/>
                </a:moveTo>
                <a:close/>
              </a:path>
              <a:path w="6291580" h="2805429">
                <a:moveTo>
                  <a:pt x="2361427" y="1270362"/>
                </a:moveTo>
                <a:close/>
              </a:path>
              <a:path w="6291580" h="2805429">
                <a:moveTo>
                  <a:pt x="3912269" y="1270362"/>
                </a:moveTo>
                <a:close/>
              </a:path>
              <a:path w="6291580" h="2805429">
                <a:moveTo>
                  <a:pt x="2514171" y="938586"/>
                </a:moveTo>
                <a:close/>
              </a:path>
              <a:path w="6291580" h="2805429">
                <a:moveTo>
                  <a:pt x="3565475" y="469555"/>
                </a:moveTo>
                <a:lnTo>
                  <a:pt x="3550004" y="469555"/>
                </a:lnTo>
                <a:lnTo>
                  <a:pt x="3550121" y="469788"/>
                </a:lnTo>
                <a:lnTo>
                  <a:pt x="3619911" y="616131"/>
                </a:lnTo>
                <a:lnTo>
                  <a:pt x="3689700" y="773717"/>
                </a:lnTo>
                <a:lnTo>
                  <a:pt x="3759548" y="938644"/>
                </a:lnTo>
                <a:lnTo>
                  <a:pt x="3774727" y="938586"/>
                </a:lnTo>
                <a:lnTo>
                  <a:pt x="3772481" y="933168"/>
                </a:lnTo>
                <a:lnTo>
                  <a:pt x="3702516" y="768066"/>
                </a:lnTo>
                <a:lnTo>
                  <a:pt x="3632552" y="610189"/>
                </a:lnTo>
                <a:lnTo>
                  <a:pt x="3565475" y="469555"/>
                </a:lnTo>
                <a:close/>
              </a:path>
              <a:path w="6291580" h="2805429">
                <a:moveTo>
                  <a:pt x="2584071" y="773601"/>
                </a:moveTo>
                <a:close/>
              </a:path>
              <a:path w="6291580" h="2805429">
                <a:moveTo>
                  <a:pt x="3689642" y="773601"/>
                </a:moveTo>
                <a:close/>
              </a:path>
              <a:path w="6291580" h="2805429">
                <a:moveTo>
                  <a:pt x="2653925" y="615956"/>
                </a:moveTo>
                <a:lnTo>
                  <a:pt x="2653809" y="616131"/>
                </a:lnTo>
                <a:lnTo>
                  <a:pt x="2653925" y="615956"/>
                </a:lnTo>
                <a:close/>
              </a:path>
              <a:path w="6291580" h="2805429">
                <a:moveTo>
                  <a:pt x="3619794" y="615956"/>
                </a:moveTo>
                <a:lnTo>
                  <a:pt x="3619871" y="616131"/>
                </a:lnTo>
                <a:lnTo>
                  <a:pt x="3619794" y="615956"/>
                </a:lnTo>
                <a:close/>
              </a:path>
              <a:path w="6291580" h="2805429">
                <a:moveTo>
                  <a:pt x="3550068" y="469688"/>
                </a:moveTo>
                <a:close/>
              </a:path>
              <a:path w="6291580" h="2805429">
                <a:moveTo>
                  <a:pt x="3496005" y="338068"/>
                </a:moveTo>
                <a:lnTo>
                  <a:pt x="3480215" y="338068"/>
                </a:lnTo>
                <a:lnTo>
                  <a:pt x="3480448" y="338476"/>
                </a:lnTo>
                <a:lnTo>
                  <a:pt x="3550068" y="469688"/>
                </a:lnTo>
                <a:lnTo>
                  <a:pt x="3550004" y="469555"/>
                </a:lnTo>
                <a:lnTo>
                  <a:pt x="3565475" y="469555"/>
                </a:lnTo>
                <a:lnTo>
                  <a:pt x="3562529" y="463380"/>
                </a:lnTo>
                <a:lnTo>
                  <a:pt x="3496005" y="338068"/>
                </a:lnTo>
                <a:close/>
              </a:path>
              <a:path w="6291580" h="2805429">
                <a:moveTo>
                  <a:pt x="2793390" y="338284"/>
                </a:moveTo>
                <a:lnTo>
                  <a:pt x="2793271" y="338476"/>
                </a:lnTo>
                <a:lnTo>
                  <a:pt x="2793390" y="338284"/>
                </a:lnTo>
                <a:close/>
              </a:path>
              <a:path w="6291580" h="2805429">
                <a:moveTo>
                  <a:pt x="3480330" y="338284"/>
                </a:moveTo>
                <a:lnTo>
                  <a:pt x="3480431" y="338476"/>
                </a:lnTo>
                <a:lnTo>
                  <a:pt x="3480330" y="338284"/>
                </a:lnTo>
                <a:close/>
              </a:path>
              <a:path w="6291580" h="2805429">
                <a:moveTo>
                  <a:pt x="2793523" y="338068"/>
                </a:moveTo>
                <a:lnTo>
                  <a:pt x="2793390" y="338284"/>
                </a:lnTo>
                <a:lnTo>
                  <a:pt x="2793523" y="338068"/>
                </a:lnTo>
                <a:close/>
              </a:path>
              <a:path w="6291580" h="2805429">
                <a:moveTo>
                  <a:pt x="3426960" y="225223"/>
                </a:moveTo>
                <a:lnTo>
                  <a:pt x="3410542" y="225223"/>
                </a:lnTo>
                <a:lnTo>
                  <a:pt x="3410891" y="225747"/>
                </a:lnTo>
                <a:lnTo>
                  <a:pt x="3480330" y="338284"/>
                </a:lnTo>
                <a:lnTo>
                  <a:pt x="3480215" y="338068"/>
                </a:lnTo>
                <a:lnTo>
                  <a:pt x="3496005" y="338068"/>
                </a:lnTo>
                <a:lnTo>
                  <a:pt x="3492448" y="331368"/>
                </a:lnTo>
                <a:lnTo>
                  <a:pt x="3426960" y="225223"/>
                </a:lnTo>
                <a:close/>
              </a:path>
              <a:path w="6291580" h="2805429">
                <a:moveTo>
                  <a:pt x="2863177" y="225223"/>
                </a:moveTo>
                <a:lnTo>
                  <a:pt x="2862770" y="225747"/>
                </a:lnTo>
                <a:lnTo>
                  <a:pt x="2863177" y="225223"/>
                </a:lnTo>
                <a:close/>
              </a:path>
              <a:path w="6291580" h="2805429">
                <a:moveTo>
                  <a:pt x="3410755" y="225569"/>
                </a:moveTo>
                <a:lnTo>
                  <a:pt x="3410865" y="225747"/>
                </a:lnTo>
                <a:lnTo>
                  <a:pt x="3410755" y="225569"/>
                </a:lnTo>
                <a:close/>
              </a:path>
              <a:path w="6291580" h="2805429">
                <a:moveTo>
                  <a:pt x="3410542" y="225223"/>
                </a:moveTo>
                <a:lnTo>
                  <a:pt x="3410755" y="225569"/>
                </a:lnTo>
                <a:lnTo>
                  <a:pt x="3410891" y="225747"/>
                </a:lnTo>
                <a:lnTo>
                  <a:pt x="3410542" y="225223"/>
                </a:lnTo>
                <a:close/>
              </a:path>
              <a:path w="6291580" h="2805429">
                <a:moveTo>
                  <a:pt x="3358611" y="134050"/>
                </a:moveTo>
                <a:lnTo>
                  <a:pt x="3340985" y="134050"/>
                </a:lnTo>
                <a:lnTo>
                  <a:pt x="3341684" y="134866"/>
                </a:lnTo>
                <a:lnTo>
                  <a:pt x="3410755" y="225569"/>
                </a:lnTo>
                <a:lnTo>
                  <a:pt x="3410542" y="225223"/>
                </a:lnTo>
                <a:lnTo>
                  <a:pt x="3426960" y="225223"/>
                </a:lnTo>
                <a:lnTo>
                  <a:pt x="3422251" y="217591"/>
                </a:lnTo>
                <a:lnTo>
                  <a:pt x="3358611" y="134050"/>
                </a:lnTo>
                <a:close/>
              </a:path>
              <a:path w="6291580" h="2805429">
                <a:moveTo>
                  <a:pt x="2932676" y="134050"/>
                </a:moveTo>
                <a:lnTo>
                  <a:pt x="2931977" y="134866"/>
                </a:lnTo>
                <a:lnTo>
                  <a:pt x="2932270" y="134583"/>
                </a:lnTo>
                <a:lnTo>
                  <a:pt x="2932676" y="134050"/>
                </a:lnTo>
                <a:close/>
              </a:path>
              <a:path w="6291580" h="2805429">
                <a:moveTo>
                  <a:pt x="2932270" y="134583"/>
                </a:moveTo>
                <a:lnTo>
                  <a:pt x="2931977" y="134866"/>
                </a:lnTo>
                <a:lnTo>
                  <a:pt x="2932270" y="134583"/>
                </a:lnTo>
                <a:close/>
              </a:path>
              <a:path w="6291580" h="2805429">
                <a:moveTo>
                  <a:pt x="3341391" y="134583"/>
                </a:moveTo>
                <a:lnTo>
                  <a:pt x="3341607" y="134866"/>
                </a:lnTo>
                <a:lnTo>
                  <a:pt x="3341391" y="134583"/>
                </a:lnTo>
                <a:close/>
              </a:path>
              <a:path w="6291580" h="2805429">
                <a:moveTo>
                  <a:pt x="3340985" y="134050"/>
                </a:moveTo>
                <a:lnTo>
                  <a:pt x="3341391" y="134583"/>
                </a:lnTo>
                <a:lnTo>
                  <a:pt x="3341684" y="134866"/>
                </a:lnTo>
                <a:lnTo>
                  <a:pt x="3340985" y="134050"/>
                </a:lnTo>
                <a:close/>
              </a:path>
              <a:path w="6291580" h="2805429">
                <a:moveTo>
                  <a:pt x="2932821" y="134050"/>
                </a:moveTo>
                <a:lnTo>
                  <a:pt x="2932676" y="134050"/>
                </a:lnTo>
                <a:lnTo>
                  <a:pt x="2932270" y="134583"/>
                </a:lnTo>
                <a:lnTo>
                  <a:pt x="2932821" y="134050"/>
                </a:lnTo>
                <a:close/>
              </a:path>
              <a:path w="6291580" h="2805429">
                <a:moveTo>
                  <a:pt x="3272308" y="67857"/>
                </a:moveTo>
                <a:lnTo>
                  <a:pt x="3341391" y="134583"/>
                </a:lnTo>
                <a:lnTo>
                  <a:pt x="3340985" y="134050"/>
                </a:lnTo>
                <a:lnTo>
                  <a:pt x="3358611" y="134050"/>
                </a:lnTo>
                <a:lnTo>
                  <a:pt x="3351821" y="125137"/>
                </a:lnTo>
                <a:lnTo>
                  <a:pt x="3292942" y="68336"/>
                </a:lnTo>
                <a:lnTo>
                  <a:pt x="3273118" y="68336"/>
                </a:lnTo>
                <a:lnTo>
                  <a:pt x="3272308" y="67857"/>
                </a:lnTo>
                <a:close/>
              </a:path>
              <a:path w="6291580" h="2805429">
                <a:moveTo>
                  <a:pt x="3001883" y="67345"/>
                </a:moveTo>
                <a:lnTo>
                  <a:pt x="3000601" y="68336"/>
                </a:lnTo>
                <a:lnTo>
                  <a:pt x="3001261" y="67946"/>
                </a:lnTo>
                <a:lnTo>
                  <a:pt x="3001883" y="67345"/>
                </a:lnTo>
                <a:close/>
              </a:path>
              <a:path w="6291580" h="2805429">
                <a:moveTo>
                  <a:pt x="3001261" y="67946"/>
                </a:moveTo>
                <a:lnTo>
                  <a:pt x="3000601" y="68336"/>
                </a:lnTo>
                <a:lnTo>
                  <a:pt x="3000857" y="68336"/>
                </a:lnTo>
                <a:lnTo>
                  <a:pt x="3001261" y="67946"/>
                </a:lnTo>
                <a:close/>
              </a:path>
              <a:path w="6291580" h="2805429">
                <a:moveTo>
                  <a:pt x="3271778" y="67345"/>
                </a:moveTo>
                <a:lnTo>
                  <a:pt x="3272308" y="67857"/>
                </a:lnTo>
                <a:lnTo>
                  <a:pt x="3273118" y="68336"/>
                </a:lnTo>
                <a:lnTo>
                  <a:pt x="3271778" y="67345"/>
                </a:lnTo>
                <a:close/>
              </a:path>
              <a:path w="6291580" h="2805429">
                <a:moveTo>
                  <a:pt x="3291915" y="67345"/>
                </a:moveTo>
                <a:lnTo>
                  <a:pt x="3271778" y="67345"/>
                </a:lnTo>
                <a:lnTo>
                  <a:pt x="3273118" y="68336"/>
                </a:lnTo>
                <a:lnTo>
                  <a:pt x="3292942" y="68336"/>
                </a:lnTo>
                <a:lnTo>
                  <a:pt x="3291915" y="67345"/>
                </a:lnTo>
                <a:close/>
              </a:path>
              <a:path w="6291580" h="2805429">
                <a:moveTo>
                  <a:pt x="3002277" y="67345"/>
                </a:moveTo>
                <a:lnTo>
                  <a:pt x="3001883" y="67345"/>
                </a:lnTo>
                <a:lnTo>
                  <a:pt x="3001261" y="67946"/>
                </a:lnTo>
                <a:lnTo>
                  <a:pt x="3002277" y="67345"/>
                </a:lnTo>
                <a:close/>
              </a:path>
              <a:path w="6291580" h="2805429">
                <a:moveTo>
                  <a:pt x="3204201" y="27615"/>
                </a:moveTo>
                <a:lnTo>
                  <a:pt x="3272308" y="67857"/>
                </a:lnTo>
                <a:lnTo>
                  <a:pt x="3271778" y="67345"/>
                </a:lnTo>
                <a:lnTo>
                  <a:pt x="3291915" y="67345"/>
                </a:lnTo>
                <a:lnTo>
                  <a:pt x="3280924" y="56742"/>
                </a:lnTo>
                <a:lnTo>
                  <a:pt x="3232038" y="27847"/>
                </a:lnTo>
                <a:lnTo>
                  <a:pt x="3205368" y="27847"/>
                </a:lnTo>
                <a:lnTo>
                  <a:pt x="3204201" y="27615"/>
                </a:lnTo>
                <a:close/>
              </a:path>
              <a:path w="6291580" h="2805429">
                <a:moveTo>
                  <a:pt x="3070507" y="27031"/>
                </a:moveTo>
                <a:lnTo>
                  <a:pt x="3068293" y="27847"/>
                </a:lnTo>
                <a:lnTo>
                  <a:pt x="3069548" y="27598"/>
                </a:lnTo>
                <a:lnTo>
                  <a:pt x="3070507" y="27031"/>
                </a:lnTo>
                <a:close/>
              </a:path>
              <a:path w="6291580" h="2805429">
                <a:moveTo>
                  <a:pt x="3069548" y="27598"/>
                </a:moveTo>
                <a:lnTo>
                  <a:pt x="3068293" y="27847"/>
                </a:lnTo>
                <a:lnTo>
                  <a:pt x="3069127" y="27847"/>
                </a:lnTo>
                <a:lnTo>
                  <a:pt x="3069548" y="27598"/>
                </a:lnTo>
                <a:close/>
              </a:path>
              <a:path w="6291580" h="2805429">
                <a:moveTo>
                  <a:pt x="3203212" y="27031"/>
                </a:moveTo>
                <a:lnTo>
                  <a:pt x="3204201" y="27615"/>
                </a:lnTo>
                <a:lnTo>
                  <a:pt x="3205368" y="27847"/>
                </a:lnTo>
                <a:lnTo>
                  <a:pt x="3203212" y="27031"/>
                </a:lnTo>
                <a:close/>
              </a:path>
              <a:path w="6291580" h="2805429">
                <a:moveTo>
                  <a:pt x="3230658" y="27031"/>
                </a:moveTo>
                <a:lnTo>
                  <a:pt x="3203212" y="27031"/>
                </a:lnTo>
                <a:lnTo>
                  <a:pt x="3205368" y="27847"/>
                </a:lnTo>
                <a:lnTo>
                  <a:pt x="3232038" y="27847"/>
                </a:lnTo>
                <a:lnTo>
                  <a:pt x="3230658" y="27031"/>
                </a:lnTo>
                <a:close/>
              </a:path>
              <a:path w="6291580" h="2805429">
                <a:moveTo>
                  <a:pt x="3207218" y="13981"/>
                </a:moveTo>
                <a:lnTo>
                  <a:pt x="3138199" y="13981"/>
                </a:lnTo>
                <a:lnTo>
                  <a:pt x="3136830" y="14253"/>
                </a:lnTo>
                <a:lnTo>
                  <a:pt x="3204201" y="27615"/>
                </a:lnTo>
                <a:lnTo>
                  <a:pt x="3203212" y="27031"/>
                </a:lnTo>
                <a:lnTo>
                  <a:pt x="3230658" y="27031"/>
                </a:lnTo>
                <a:lnTo>
                  <a:pt x="3209271" y="14389"/>
                </a:lnTo>
                <a:lnTo>
                  <a:pt x="3207218" y="13981"/>
                </a:lnTo>
                <a:close/>
              </a:path>
              <a:path w="6291580" h="2805429">
                <a:moveTo>
                  <a:pt x="3072406" y="27031"/>
                </a:moveTo>
                <a:lnTo>
                  <a:pt x="3070507" y="27031"/>
                </a:lnTo>
                <a:lnTo>
                  <a:pt x="3069548" y="27598"/>
                </a:lnTo>
                <a:lnTo>
                  <a:pt x="3072406" y="27031"/>
                </a:lnTo>
                <a:close/>
              </a:path>
              <a:path w="6291580" h="2805429">
                <a:moveTo>
                  <a:pt x="3138199" y="13981"/>
                </a:moveTo>
                <a:lnTo>
                  <a:pt x="3135461" y="13981"/>
                </a:lnTo>
                <a:lnTo>
                  <a:pt x="3136830" y="14253"/>
                </a:lnTo>
                <a:lnTo>
                  <a:pt x="3138199" y="13981"/>
                </a:lnTo>
                <a:close/>
              </a:path>
            </a:pathLst>
          </a:custGeom>
          <a:solidFill>
            <a:srgbClr val="0066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481584" y="496339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38"/>
                </a:lnTo>
                <a:lnTo>
                  <a:pt x="582" y="14185"/>
                </a:lnTo>
                <a:lnTo>
                  <a:pt x="14563" y="1394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81584" y="4935500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44"/>
                </a:lnTo>
                <a:lnTo>
                  <a:pt x="0" y="14191"/>
                </a:lnTo>
                <a:lnTo>
                  <a:pt x="13981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81002" y="4907612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44"/>
                </a:lnTo>
                <a:lnTo>
                  <a:pt x="0" y="14185"/>
                </a:lnTo>
                <a:lnTo>
                  <a:pt x="13981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80419" y="487972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38"/>
                </a:lnTo>
                <a:lnTo>
                  <a:pt x="0" y="14185"/>
                </a:lnTo>
                <a:lnTo>
                  <a:pt x="13981" y="1394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79837" y="4851830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44"/>
                </a:lnTo>
                <a:lnTo>
                  <a:pt x="582" y="14191"/>
                </a:lnTo>
                <a:lnTo>
                  <a:pt x="13981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79254" y="482394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44"/>
                </a:lnTo>
                <a:lnTo>
                  <a:pt x="582" y="14185"/>
                </a:lnTo>
                <a:lnTo>
                  <a:pt x="14563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78672" y="4796055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44"/>
                </a:lnTo>
                <a:lnTo>
                  <a:pt x="582" y="14185"/>
                </a:lnTo>
                <a:lnTo>
                  <a:pt x="14563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78672" y="476816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38"/>
                </a:lnTo>
                <a:lnTo>
                  <a:pt x="0" y="14185"/>
                </a:lnTo>
                <a:lnTo>
                  <a:pt x="13981" y="1394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089" y="474027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44"/>
                </a:lnTo>
                <a:lnTo>
                  <a:pt x="0" y="14191"/>
                </a:lnTo>
                <a:lnTo>
                  <a:pt x="13981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77507" y="471238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44"/>
                </a:lnTo>
                <a:lnTo>
                  <a:pt x="0" y="14185"/>
                </a:lnTo>
                <a:lnTo>
                  <a:pt x="13981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76924" y="468449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38"/>
                </a:lnTo>
                <a:lnTo>
                  <a:pt x="582" y="14185"/>
                </a:lnTo>
                <a:lnTo>
                  <a:pt x="13981" y="1394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76342" y="465660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38"/>
                </a:lnTo>
                <a:lnTo>
                  <a:pt x="582" y="14185"/>
                </a:lnTo>
                <a:lnTo>
                  <a:pt x="14563" y="1394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75759" y="462871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44"/>
                </a:lnTo>
                <a:lnTo>
                  <a:pt x="582" y="14191"/>
                </a:lnTo>
                <a:lnTo>
                  <a:pt x="14563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75759" y="460082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33"/>
                </a:lnTo>
                <a:lnTo>
                  <a:pt x="0" y="14185"/>
                </a:lnTo>
                <a:lnTo>
                  <a:pt x="13981" y="13946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75177" y="457292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233"/>
                </a:lnTo>
                <a:lnTo>
                  <a:pt x="0" y="14214"/>
                </a:lnTo>
                <a:lnTo>
                  <a:pt x="13981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90906" y="4593021"/>
            <a:ext cx="953769" cy="384175"/>
          </a:xfrm>
          <a:custGeom>
            <a:avLst/>
            <a:gdLst/>
            <a:ahLst/>
            <a:cxnLst/>
            <a:rect l="l" t="t" r="r" b="b"/>
            <a:pathLst>
              <a:path w="953770" h="384175">
                <a:moveTo>
                  <a:pt x="0" y="0"/>
                </a:moveTo>
                <a:lnTo>
                  <a:pt x="0" y="21998"/>
                </a:lnTo>
                <a:lnTo>
                  <a:pt x="322" y="47369"/>
                </a:lnTo>
                <a:lnTo>
                  <a:pt x="1154" y="101016"/>
                </a:lnTo>
                <a:lnTo>
                  <a:pt x="2378" y="176370"/>
                </a:lnTo>
                <a:lnTo>
                  <a:pt x="5825" y="383980"/>
                </a:lnTo>
                <a:lnTo>
                  <a:pt x="337646" y="384147"/>
                </a:lnTo>
                <a:lnTo>
                  <a:pt x="950687" y="383093"/>
                </a:lnTo>
                <a:lnTo>
                  <a:pt x="953635" y="382932"/>
                </a:lnTo>
                <a:lnTo>
                  <a:pt x="895012" y="379632"/>
                </a:lnTo>
                <a:lnTo>
                  <a:pt x="837255" y="375300"/>
                </a:lnTo>
                <a:lnTo>
                  <a:pt x="781372" y="370032"/>
                </a:lnTo>
                <a:lnTo>
                  <a:pt x="728369" y="363925"/>
                </a:lnTo>
                <a:lnTo>
                  <a:pt x="679253" y="357077"/>
                </a:lnTo>
                <a:lnTo>
                  <a:pt x="622236" y="347333"/>
                </a:lnTo>
                <a:lnTo>
                  <a:pt x="567593" y="335907"/>
                </a:lnTo>
                <a:lnTo>
                  <a:pt x="515174" y="322734"/>
                </a:lnTo>
                <a:lnTo>
                  <a:pt x="464832" y="307754"/>
                </a:lnTo>
                <a:lnTo>
                  <a:pt x="416415" y="290902"/>
                </a:lnTo>
                <a:lnTo>
                  <a:pt x="369773" y="272115"/>
                </a:lnTo>
                <a:lnTo>
                  <a:pt x="324759" y="251332"/>
                </a:lnTo>
                <a:lnTo>
                  <a:pt x="281220" y="228488"/>
                </a:lnTo>
                <a:lnTo>
                  <a:pt x="239009" y="203522"/>
                </a:lnTo>
                <a:lnTo>
                  <a:pt x="197975" y="176370"/>
                </a:lnTo>
                <a:lnTo>
                  <a:pt x="157968" y="146969"/>
                </a:lnTo>
                <a:lnTo>
                  <a:pt x="118840" y="115256"/>
                </a:lnTo>
                <a:lnTo>
                  <a:pt x="60803" y="62646"/>
                </a:lnTo>
                <a:lnTo>
                  <a:pt x="32085" y="34545"/>
                </a:lnTo>
                <a:lnTo>
                  <a:pt x="9320" y="10835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44412" y="496655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22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81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44121" y="493859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43888" y="4910630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43655" y="488266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8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43364" y="485470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8"/>
                </a:lnTo>
                <a:lnTo>
                  <a:pt x="174" y="14109"/>
                </a:lnTo>
                <a:lnTo>
                  <a:pt x="14155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743131" y="4826745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742898" y="4798781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42665" y="477081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742373" y="474285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74" y="14104"/>
                </a:lnTo>
                <a:lnTo>
                  <a:pt x="14155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42140" y="4714890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8"/>
                </a:lnTo>
                <a:lnTo>
                  <a:pt x="116" y="14109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41908" y="468693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75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741675" y="465896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741383" y="463100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22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741150" y="4603042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16"/>
                </a:lnTo>
                <a:lnTo>
                  <a:pt x="116" y="14104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740917" y="457507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3981" y="0"/>
                </a:moveTo>
                <a:lnTo>
                  <a:pt x="0" y="116"/>
                </a:lnTo>
                <a:lnTo>
                  <a:pt x="116" y="14098"/>
                </a:lnTo>
                <a:lnTo>
                  <a:pt x="14097" y="13981"/>
                </a:lnTo>
                <a:lnTo>
                  <a:pt x="13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711609" y="4581079"/>
            <a:ext cx="1032510" cy="398780"/>
          </a:xfrm>
          <a:custGeom>
            <a:avLst/>
            <a:gdLst/>
            <a:ahLst/>
            <a:cxnLst/>
            <a:rect l="l" t="t" r="r" b="b"/>
            <a:pathLst>
              <a:path w="1032510" h="398779">
                <a:moveTo>
                  <a:pt x="1028260" y="0"/>
                </a:moveTo>
                <a:lnTo>
                  <a:pt x="1023133" y="5592"/>
                </a:lnTo>
                <a:lnTo>
                  <a:pt x="1017016" y="12700"/>
                </a:lnTo>
                <a:lnTo>
                  <a:pt x="1009809" y="20632"/>
                </a:lnTo>
                <a:lnTo>
                  <a:pt x="968898" y="62545"/>
                </a:lnTo>
                <a:lnTo>
                  <a:pt x="932517" y="97941"/>
                </a:lnTo>
                <a:lnTo>
                  <a:pt x="899108" y="127246"/>
                </a:lnTo>
                <a:lnTo>
                  <a:pt x="865859" y="154650"/>
                </a:lnTo>
                <a:lnTo>
                  <a:pt x="830775" y="180569"/>
                </a:lnTo>
                <a:lnTo>
                  <a:pt x="795312" y="205262"/>
                </a:lnTo>
                <a:lnTo>
                  <a:pt x="760461" y="226691"/>
                </a:lnTo>
                <a:lnTo>
                  <a:pt x="725501" y="246789"/>
                </a:lnTo>
                <a:lnTo>
                  <a:pt x="689448" y="265013"/>
                </a:lnTo>
                <a:lnTo>
                  <a:pt x="653315" y="281969"/>
                </a:lnTo>
                <a:lnTo>
                  <a:pt x="578398" y="311196"/>
                </a:lnTo>
                <a:lnTo>
                  <a:pt x="537289" y="324637"/>
                </a:lnTo>
                <a:lnTo>
                  <a:pt x="494628" y="336825"/>
                </a:lnTo>
                <a:lnTo>
                  <a:pt x="450227" y="347798"/>
                </a:lnTo>
                <a:lnTo>
                  <a:pt x="403897" y="357598"/>
                </a:lnTo>
                <a:lnTo>
                  <a:pt x="355448" y="366265"/>
                </a:lnTo>
                <a:lnTo>
                  <a:pt x="304692" y="373838"/>
                </a:lnTo>
                <a:lnTo>
                  <a:pt x="251440" y="380357"/>
                </a:lnTo>
                <a:lnTo>
                  <a:pt x="195503" y="385862"/>
                </a:lnTo>
                <a:lnTo>
                  <a:pt x="154929" y="388855"/>
                </a:lnTo>
                <a:lnTo>
                  <a:pt x="41164" y="395711"/>
                </a:lnTo>
                <a:lnTo>
                  <a:pt x="0" y="397642"/>
                </a:lnTo>
                <a:lnTo>
                  <a:pt x="3457" y="397760"/>
                </a:lnTo>
                <a:lnTo>
                  <a:pt x="1032163" y="398626"/>
                </a:lnTo>
                <a:lnTo>
                  <a:pt x="1032042" y="357598"/>
                </a:lnTo>
                <a:lnTo>
                  <a:pt x="1031933" y="336825"/>
                </a:lnTo>
                <a:lnTo>
                  <a:pt x="1030732" y="194727"/>
                </a:lnTo>
                <a:lnTo>
                  <a:pt x="1030071" y="127246"/>
                </a:lnTo>
                <a:lnTo>
                  <a:pt x="1029379" y="62545"/>
                </a:lnTo>
                <a:lnTo>
                  <a:pt x="1028836" y="18052"/>
                </a:lnTo>
                <a:lnTo>
                  <a:pt x="1028493" y="233"/>
                </a:lnTo>
                <a:lnTo>
                  <a:pt x="102826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68845" y="4025646"/>
            <a:ext cx="291465" cy="622300"/>
          </a:xfrm>
          <a:custGeom>
            <a:avLst/>
            <a:gdLst/>
            <a:ahLst/>
            <a:cxnLst/>
            <a:rect l="l" t="t" r="r" b="b"/>
            <a:pathLst>
              <a:path w="291465" h="622300">
                <a:moveTo>
                  <a:pt x="291083" y="476249"/>
                </a:moveTo>
                <a:lnTo>
                  <a:pt x="0" y="476249"/>
                </a:lnTo>
                <a:lnTo>
                  <a:pt x="145542" y="621791"/>
                </a:lnTo>
                <a:lnTo>
                  <a:pt x="291083" y="476249"/>
                </a:lnTo>
                <a:close/>
              </a:path>
              <a:path w="291465" h="622300">
                <a:moveTo>
                  <a:pt x="218312" y="0"/>
                </a:moveTo>
                <a:lnTo>
                  <a:pt x="72771" y="0"/>
                </a:lnTo>
                <a:lnTo>
                  <a:pt x="72771" y="476249"/>
                </a:lnTo>
                <a:lnTo>
                  <a:pt x="218312" y="476249"/>
                </a:lnTo>
                <a:lnTo>
                  <a:pt x="218312" y="0"/>
                </a:lnTo>
                <a:close/>
              </a:path>
            </a:pathLst>
          </a:custGeom>
          <a:solidFill>
            <a:srgbClr val="CA0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68845" y="4025646"/>
            <a:ext cx="291465" cy="622300"/>
          </a:xfrm>
          <a:custGeom>
            <a:avLst/>
            <a:gdLst/>
            <a:ahLst/>
            <a:cxnLst/>
            <a:rect l="l" t="t" r="r" b="b"/>
            <a:pathLst>
              <a:path w="291465" h="622300">
                <a:moveTo>
                  <a:pt x="0" y="476249"/>
                </a:moveTo>
                <a:lnTo>
                  <a:pt x="72771" y="476249"/>
                </a:lnTo>
                <a:lnTo>
                  <a:pt x="72771" y="0"/>
                </a:lnTo>
                <a:lnTo>
                  <a:pt x="218312" y="0"/>
                </a:lnTo>
                <a:lnTo>
                  <a:pt x="218312" y="476249"/>
                </a:lnTo>
                <a:lnTo>
                  <a:pt x="291083" y="476249"/>
                </a:lnTo>
                <a:lnTo>
                  <a:pt x="145542" y="621791"/>
                </a:lnTo>
                <a:lnTo>
                  <a:pt x="0" y="476249"/>
                </a:lnTo>
                <a:close/>
              </a:path>
            </a:pathLst>
          </a:custGeom>
          <a:ln w="19812">
            <a:solidFill>
              <a:srgbClr val="94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6384797" y="3570223"/>
            <a:ext cx="153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critical</a:t>
            </a:r>
            <a:r>
              <a:rPr sz="1800" spc="-10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region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3138677" y="4025646"/>
            <a:ext cx="292735" cy="622300"/>
          </a:xfrm>
          <a:custGeom>
            <a:avLst/>
            <a:gdLst/>
            <a:ahLst/>
            <a:cxnLst/>
            <a:rect l="l" t="t" r="r" b="b"/>
            <a:pathLst>
              <a:path w="292735" h="622300">
                <a:moveTo>
                  <a:pt x="292608" y="475487"/>
                </a:moveTo>
                <a:lnTo>
                  <a:pt x="0" y="475487"/>
                </a:lnTo>
                <a:lnTo>
                  <a:pt x="146304" y="621791"/>
                </a:lnTo>
                <a:lnTo>
                  <a:pt x="292608" y="475487"/>
                </a:lnTo>
                <a:close/>
              </a:path>
              <a:path w="292735" h="622300">
                <a:moveTo>
                  <a:pt x="219456" y="0"/>
                </a:moveTo>
                <a:lnTo>
                  <a:pt x="73152" y="0"/>
                </a:lnTo>
                <a:lnTo>
                  <a:pt x="73152" y="475487"/>
                </a:lnTo>
                <a:lnTo>
                  <a:pt x="219456" y="475487"/>
                </a:lnTo>
                <a:lnTo>
                  <a:pt x="219456" y="0"/>
                </a:lnTo>
                <a:close/>
              </a:path>
            </a:pathLst>
          </a:custGeom>
          <a:solidFill>
            <a:srgbClr val="CA0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138677" y="4025646"/>
            <a:ext cx="292735" cy="622300"/>
          </a:xfrm>
          <a:custGeom>
            <a:avLst/>
            <a:gdLst/>
            <a:ahLst/>
            <a:cxnLst/>
            <a:rect l="l" t="t" r="r" b="b"/>
            <a:pathLst>
              <a:path w="292735" h="622300">
                <a:moveTo>
                  <a:pt x="0" y="475487"/>
                </a:moveTo>
                <a:lnTo>
                  <a:pt x="73152" y="475487"/>
                </a:lnTo>
                <a:lnTo>
                  <a:pt x="73152" y="0"/>
                </a:lnTo>
                <a:lnTo>
                  <a:pt x="219456" y="0"/>
                </a:lnTo>
                <a:lnTo>
                  <a:pt x="219456" y="475487"/>
                </a:lnTo>
                <a:lnTo>
                  <a:pt x="292608" y="475487"/>
                </a:lnTo>
                <a:lnTo>
                  <a:pt x="146304" y="621791"/>
                </a:lnTo>
                <a:lnTo>
                  <a:pt x="0" y="475487"/>
                </a:lnTo>
                <a:close/>
              </a:path>
            </a:pathLst>
          </a:custGeom>
          <a:ln w="19812">
            <a:solidFill>
              <a:srgbClr val="94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2294635" y="3570223"/>
            <a:ext cx="153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critical</a:t>
            </a:r>
            <a:r>
              <a:rPr sz="1800" spc="-10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region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7" name="Rezervirano mjesto podnožja 1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68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2081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The</a:t>
            </a:r>
            <a:r>
              <a:rPr sz="4200" spc="-80" dirty="0"/>
              <a:t> </a:t>
            </a:r>
            <a:r>
              <a:rPr sz="4200" i="1" spc="-5" dirty="0">
                <a:latin typeface="Century Gothic"/>
                <a:cs typeface="Century Gothic"/>
              </a:rPr>
              <a:t>t</a:t>
            </a:r>
            <a:r>
              <a:rPr sz="4200" spc="-5" dirty="0"/>
              <a:t>-distribution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5924" y="1493480"/>
            <a:ext cx="4432935" cy="4432935"/>
          </a:xfrm>
          <a:custGeom>
            <a:avLst/>
            <a:gdLst/>
            <a:ahLst/>
            <a:cxnLst/>
            <a:rect l="l" t="t" r="r" b="b"/>
            <a:pathLst>
              <a:path w="4432935" h="4432935">
                <a:moveTo>
                  <a:pt x="0" y="4432673"/>
                </a:moveTo>
                <a:lnTo>
                  <a:pt x="4432390" y="4432673"/>
                </a:lnTo>
                <a:lnTo>
                  <a:pt x="4432390" y="0"/>
                </a:lnTo>
                <a:lnTo>
                  <a:pt x="0" y="0"/>
                </a:lnTo>
                <a:lnTo>
                  <a:pt x="0" y="4432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5924" y="1493479"/>
            <a:ext cx="4432935" cy="4432935"/>
          </a:xfrm>
          <a:custGeom>
            <a:avLst/>
            <a:gdLst/>
            <a:ahLst/>
            <a:cxnLst/>
            <a:rect l="l" t="t" r="r" b="b"/>
            <a:pathLst>
              <a:path w="4432935" h="4432935">
                <a:moveTo>
                  <a:pt x="0" y="4432673"/>
                </a:moveTo>
                <a:lnTo>
                  <a:pt x="4432389" y="4432673"/>
                </a:lnTo>
                <a:lnTo>
                  <a:pt x="4432389" y="0"/>
                </a:lnTo>
                <a:lnTo>
                  <a:pt x="0" y="0"/>
                </a:lnTo>
                <a:lnTo>
                  <a:pt x="0" y="4432673"/>
                </a:lnTo>
                <a:close/>
              </a:path>
            </a:pathLst>
          </a:custGeom>
          <a:ln w="15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9430" y="1803762"/>
            <a:ext cx="3502025" cy="3546475"/>
          </a:xfrm>
          <a:custGeom>
            <a:avLst/>
            <a:gdLst/>
            <a:ahLst/>
            <a:cxnLst/>
            <a:rect l="l" t="t" r="r" b="b"/>
            <a:pathLst>
              <a:path w="3502025" h="3546475">
                <a:moveTo>
                  <a:pt x="0" y="3546138"/>
                </a:moveTo>
                <a:lnTo>
                  <a:pt x="3501568" y="3546138"/>
                </a:lnTo>
                <a:lnTo>
                  <a:pt x="3501568" y="0"/>
                </a:lnTo>
                <a:lnTo>
                  <a:pt x="0" y="0"/>
                </a:lnTo>
                <a:lnTo>
                  <a:pt x="0" y="3546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9430" y="1813353"/>
            <a:ext cx="3497579" cy="3535679"/>
          </a:xfrm>
          <a:custGeom>
            <a:avLst/>
            <a:gdLst/>
            <a:ahLst/>
            <a:cxnLst/>
            <a:rect l="l" t="t" r="r" b="b"/>
            <a:pathLst>
              <a:path w="3497579" h="3535679">
                <a:moveTo>
                  <a:pt x="0" y="3535364"/>
                </a:moveTo>
                <a:lnTo>
                  <a:pt x="153190" y="3532026"/>
                </a:lnTo>
                <a:lnTo>
                  <a:pt x="249456" y="3526688"/>
                </a:lnTo>
                <a:lnTo>
                  <a:pt x="323906" y="3519146"/>
                </a:lnTo>
                <a:lnTo>
                  <a:pt x="380754" y="3510171"/>
                </a:lnTo>
                <a:lnTo>
                  <a:pt x="433273" y="3498425"/>
                </a:lnTo>
                <a:lnTo>
                  <a:pt x="477136" y="3485295"/>
                </a:lnTo>
                <a:lnTo>
                  <a:pt x="516477" y="3470211"/>
                </a:lnTo>
                <a:lnTo>
                  <a:pt x="555914" y="3451396"/>
                </a:lnTo>
                <a:lnTo>
                  <a:pt x="590927" y="3430954"/>
                </a:lnTo>
                <a:lnTo>
                  <a:pt x="625940" y="3406415"/>
                </a:lnTo>
                <a:lnTo>
                  <a:pt x="660953" y="3377239"/>
                </a:lnTo>
                <a:lnTo>
                  <a:pt x="691541" y="3347361"/>
                </a:lnTo>
                <a:lnTo>
                  <a:pt x="722225" y="3312980"/>
                </a:lnTo>
                <a:lnTo>
                  <a:pt x="752813" y="3273656"/>
                </a:lnTo>
                <a:lnTo>
                  <a:pt x="783498" y="3228915"/>
                </a:lnTo>
                <a:lnTo>
                  <a:pt x="814086" y="3178326"/>
                </a:lnTo>
                <a:lnTo>
                  <a:pt x="844770" y="3121437"/>
                </a:lnTo>
                <a:lnTo>
                  <a:pt x="875358" y="3057948"/>
                </a:lnTo>
                <a:lnTo>
                  <a:pt x="910371" y="2976663"/>
                </a:lnTo>
                <a:lnTo>
                  <a:pt x="945384" y="2885758"/>
                </a:lnTo>
                <a:lnTo>
                  <a:pt x="980493" y="2784946"/>
                </a:lnTo>
                <a:lnTo>
                  <a:pt x="1015505" y="2674129"/>
                </a:lnTo>
                <a:lnTo>
                  <a:pt x="1054847" y="2537339"/>
                </a:lnTo>
                <a:lnTo>
                  <a:pt x="1094284" y="2388333"/>
                </a:lnTo>
                <a:lnTo>
                  <a:pt x="1138050" y="2209122"/>
                </a:lnTo>
                <a:lnTo>
                  <a:pt x="1186145" y="1997492"/>
                </a:lnTo>
                <a:lnTo>
                  <a:pt x="1243089" y="1731801"/>
                </a:lnTo>
                <a:lnTo>
                  <a:pt x="1343702" y="1241494"/>
                </a:lnTo>
                <a:lnTo>
                  <a:pt x="1418153" y="886919"/>
                </a:lnTo>
                <a:lnTo>
                  <a:pt x="1466247" y="673269"/>
                </a:lnTo>
                <a:lnTo>
                  <a:pt x="1505685" y="513105"/>
                </a:lnTo>
                <a:lnTo>
                  <a:pt x="1540697" y="384588"/>
                </a:lnTo>
                <a:lnTo>
                  <a:pt x="1571382" y="284930"/>
                </a:lnTo>
                <a:lnTo>
                  <a:pt x="1597641" y="209897"/>
                </a:lnTo>
                <a:lnTo>
                  <a:pt x="1623901" y="145447"/>
                </a:lnTo>
                <a:lnTo>
                  <a:pt x="1645736" y="100235"/>
                </a:lnTo>
                <a:lnTo>
                  <a:pt x="1667667" y="63104"/>
                </a:lnTo>
                <a:lnTo>
                  <a:pt x="1702680" y="21162"/>
                </a:lnTo>
                <a:lnTo>
                  <a:pt x="1746446" y="0"/>
                </a:lnTo>
                <a:lnTo>
                  <a:pt x="1759527" y="480"/>
                </a:lnTo>
                <a:lnTo>
                  <a:pt x="1798965" y="21162"/>
                </a:lnTo>
                <a:lnTo>
                  <a:pt x="1833978" y="63104"/>
                </a:lnTo>
                <a:lnTo>
                  <a:pt x="1873319" y="135731"/>
                </a:lnTo>
                <a:lnTo>
                  <a:pt x="1895250" y="187195"/>
                </a:lnTo>
                <a:lnTo>
                  <a:pt x="1921510" y="258765"/>
                </a:lnTo>
                <a:lnTo>
                  <a:pt x="1947769" y="340338"/>
                </a:lnTo>
                <a:lnTo>
                  <a:pt x="1978357" y="447018"/>
                </a:lnTo>
                <a:lnTo>
                  <a:pt x="2013370" y="582365"/>
                </a:lnTo>
                <a:lnTo>
                  <a:pt x="2052808" y="748975"/>
                </a:lnTo>
                <a:lnTo>
                  <a:pt x="2100998" y="968300"/>
                </a:lnTo>
                <a:lnTo>
                  <a:pt x="2171024" y="1305657"/>
                </a:lnTo>
                <a:lnTo>
                  <a:pt x="2293569" y="1897064"/>
                </a:lnTo>
                <a:lnTo>
                  <a:pt x="2350417" y="2152847"/>
                </a:lnTo>
                <a:lnTo>
                  <a:pt x="2398607" y="2353607"/>
                </a:lnTo>
                <a:lnTo>
                  <a:pt x="2442373" y="2521467"/>
                </a:lnTo>
                <a:lnTo>
                  <a:pt x="2481715" y="2659507"/>
                </a:lnTo>
                <a:lnTo>
                  <a:pt x="2521152" y="2784946"/>
                </a:lnTo>
                <a:lnTo>
                  <a:pt x="2556165" y="2885758"/>
                </a:lnTo>
                <a:lnTo>
                  <a:pt x="2591178" y="2976663"/>
                </a:lnTo>
                <a:lnTo>
                  <a:pt x="2626191" y="3057948"/>
                </a:lnTo>
                <a:lnTo>
                  <a:pt x="2661203" y="3129998"/>
                </a:lnTo>
                <a:lnTo>
                  <a:pt x="2696216" y="3193400"/>
                </a:lnTo>
                <a:lnTo>
                  <a:pt x="2726900" y="3242267"/>
                </a:lnTo>
                <a:lnTo>
                  <a:pt x="2757489" y="3285430"/>
                </a:lnTo>
                <a:lnTo>
                  <a:pt x="2788173" y="3323293"/>
                </a:lnTo>
                <a:lnTo>
                  <a:pt x="2818761" y="3356336"/>
                </a:lnTo>
                <a:lnTo>
                  <a:pt x="2853774" y="3388763"/>
                </a:lnTo>
                <a:lnTo>
                  <a:pt x="2888787" y="3416130"/>
                </a:lnTo>
                <a:lnTo>
                  <a:pt x="2923799" y="3439063"/>
                </a:lnTo>
                <a:lnTo>
                  <a:pt x="2958812" y="3458120"/>
                </a:lnTo>
                <a:lnTo>
                  <a:pt x="2998250" y="3475618"/>
                </a:lnTo>
                <a:lnTo>
                  <a:pt x="3042016" y="3490961"/>
                </a:lnTo>
                <a:lnTo>
                  <a:pt x="3090110" y="3503803"/>
                </a:lnTo>
                <a:lnTo>
                  <a:pt x="3142629" y="3514019"/>
                </a:lnTo>
                <a:lnTo>
                  <a:pt x="3203998" y="3522253"/>
                </a:lnTo>
                <a:lnTo>
                  <a:pt x="3278352" y="3528535"/>
                </a:lnTo>
                <a:lnTo>
                  <a:pt x="3374637" y="3532921"/>
                </a:lnTo>
                <a:lnTo>
                  <a:pt x="3497182" y="3535316"/>
                </a:lnTo>
              </a:path>
            </a:pathLst>
          </a:custGeom>
          <a:ln w="3078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9430" y="2091453"/>
            <a:ext cx="3497579" cy="3177540"/>
          </a:xfrm>
          <a:custGeom>
            <a:avLst/>
            <a:gdLst/>
            <a:ahLst/>
            <a:cxnLst/>
            <a:rect l="l" t="t" r="r" b="b"/>
            <a:pathLst>
              <a:path w="3497579" h="3177540">
                <a:moveTo>
                  <a:pt x="0" y="3177220"/>
                </a:moveTo>
                <a:lnTo>
                  <a:pt x="91918" y="3161194"/>
                </a:lnTo>
                <a:lnTo>
                  <a:pt x="175083" y="3143321"/>
                </a:lnTo>
                <a:lnTo>
                  <a:pt x="249456" y="3123928"/>
                </a:lnTo>
                <a:lnTo>
                  <a:pt x="319482" y="3102044"/>
                </a:lnTo>
                <a:lnTo>
                  <a:pt x="380754" y="3079370"/>
                </a:lnTo>
                <a:lnTo>
                  <a:pt x="437698" y="3054793"/>
                </a:lnTo>
                <a:lnTo>
                  <a:pt x="490217" y="3028551"/>
                </a:lnTo>
                <a:lnTo>
                  <a:pt x="542736" y="2998307"/>
                </a:lnTo>
                <a:lnTo>
                  <a:pt x="590927" y="2966514"/>
                </a:lnTo>
                <a:lnTo>
                  <a:pt x="634693" y="2933683"/>
                </a:lnTo>
                <a:lnTo>
                  <a:pt x="678459" y="2896600"/>
                </a:lnTo>
                <a:lnTo>
                  <a:pt x="722225" y="2854687"/>
                </a:lnTo>
                <a:lnTo>
                  <a:pt x="761566" y="2812265"/>
                </a:lnTo>
                <a:lnTo>
                  <a:pt x="801004" y="2764937"/>
                </a:lnTo>
                <a:lnTo>
                  <a:pt x="840345" y="2712126"/>
                </a:lnTo>
                <a:lnTo>
                  <a:pt x="879783" y="2653062"/>
                </a:lnTo>
                <a:lnTo>
                  <a:pt x="919124" y="2587265"/>
                </a:lnTo>
                <a:lnTo>
                  <a:pt x="958562" y="2513964"/>
                </a:lnTo>
                <a:lnTo>
                  <a:pt x="997903" y="2432391"/>
                </a:lnTo>
                <a:lnTo>
                  <a:pt x="1037340" y="2341967"/>
                </a:lnTo>
                <a:lnTo>
                  <a:pt x="1076778" y="2242117"/>
                </a:lnTo>
                <a:lnTo>
                  <a:pt x="1116119" y="2132069"/>
                </a:lnTo>
                <a:lnTo>
                  <a:pt x="1155557" y="2011537"/>
                </a:lnTo>
                <a:lnTo>
                  <a:pt x="1194898" y="1880230"/>
                </a:lnTo>
                <a:lnTo>
                  <a:pt x="1238664" y="1721989"/>
                </a:lnTo>
                <a:lnTo>
                  <a:pt x="1286855" y="1533831"/>
                </a:lnTo>
                <a:lnTo>
                  <a:pt x="1339374" y="1314026"/>
                </a:lnTo>
                <a:lnTo>
                  <a:pt x="1418153" y="967146"/>
                </a:lnTo>
                <a:lnTo>
                  <a:pt x="1496931" y="623921"/>
                </a:lnTo>
                <a:lnTo>
                  <a:pt x="1540697" y="448173"/>
                </a:lnTo>
                <a:lnTo>
                  <a:pt x="1575710" y="321580"/>
                </a:lnTo>
                <a:lnTo>
                  <a:pt x="1606395" y="224230"/>
                </a:lnTo>
                <a:lnTo>
                  <a:pt x="1632654" y="152757"/>
                </a:lnTo>
                <a:lnTo>
                  <a:pt x="1654489" y="102640"/>
                </a:lnTo>
                <a:lnTo>
                  <a:pt x="1676420" y="61853"/>
                </a:lnTo>
                <a:lnTo>
                  <a:pt x="1711433" y="17507"/>
                </a:lnTo>
                <a:lnTo>
                  <a:pt x="1750774" y="0"/>
                </a:lnTo>
                <a:lnTo>
                  <a:pt x="1763952" y="1923"/>
                </a:lnTo>
                <a:lnTo>
                  <a:pt x="1803293" y="31071"/>
                </a:lnTo>
                <a:lnTo>
                  <a:pt x="1838306" y="85132"/>
                </a:lnTo>
                <a:lnTo>
                  <a:pt x="1860237" y="131594"/>
                </a:lnTo>
                <a:lnTo>
                  <a:pt x="1882072" y="187003"/>
                </a:lnTo>
                <a:lnTo>
                  <a:pt x="1908332" y="264248"/>
                </a:lnTo>
                <a:lnTo>
                  <a:pt x="1939016" y="367369"/>
                </a:lnTo>
                <a:lnTo>
                  <a:pt x="1974029" y="499156"/>
                </a:lnTo>
                <a:lnTo>
                  <a:pt x="2017795" y="679426"/>
                </a:lnTo>
                <a:lnTo>
                  <a:pt x="2083396" y="967146"/>
                </a:lnTo>
                <a:lnTo>
                  <a:pt x="2179777" y="1388769"/>
                </a:lnTo>
                <a:lnTo>
                  <a:pt x="2232296" y="1603862"/>
                </a:lnTo>
                <a:lnTo>
                  <a:pt x="2280391" y="1786825"/>
                </a:lnTo>
                <a:lnTo>
                  <a:pt x="2324157" y="1939871"/>
                </a:lnTo>
                <a:lnTo>
                  <a:pt x="2363595" y="2066368"/>
                </a:lnTo>
                <a:lnTo>
                  <a:pt x="2402936" y="2182283"/>
                </a:lnTo>
                <a:lnTo>
                  <a:pt x="2442373" y="2287713"/>
                </a:lnTo>
                <a:lnTo>
                  <a:pt x="2481715" y="2383331"/>
                </a:lnTo>
                <a:lnTo>
                  <a:pt x="2521152" y="2469714"/>
                </a:lnTo>
                <a:lnTo>
                  <a:pt x="2560493" y="2547440"/>
                </a:lnTo>
                <a:lnTo>
                  <a:pt x="2599931" y="2617374"/>
                </a:lnTo>
                <a:lnTo>
                  <a:pt x="2639272" y="2680093"/>
                </a:lnTo>
                <a:lnTo>
                  <a:pt x="2678710" y="2736367"/>
                </a:lnTo>
                <a:lnTo>
                  <a:pt x="2718147" y="2786677"/>
                </a:lnTo>
                <a:lnTo>
                  <a:pt x="2757489" y="2831697"/>
                </a:lnTo>
                <a:lnTo>
                  <a:pt x="2801255" y="2876283"/>
                </a:lnTo>
                <a:lnTo>
                  <a:pt x="2845021" y="2915704"/>
                </a:lnTo>
                <a:lnTo>
                  <a:pt x="2888787" y="2950584"/>
                </a:lnTo>
                <a:lnTo>
                  <a:pt x="2936977" y="2984378"/>
                </a:lnTo>
                <a:lnTo>
                  <a:pt x="2985072" y="3013977"/>
                </a:lnTo>
                <a:lnTo>
                  <a:pt x="3037591" y="3042143"/>
                </a:lnTo>
                <a:lnTo>
                  <a:pt x="3094535" y="3068491"/>
                </a:lnTo>
                <a:lnTo>
                  <a:pt x="3155807" y="3092761"/>
                </a:lnTo>
                <a:lnTo>
                  <a:pt x="3221408" y="3114838"/>
                </a:lnTo>
                <a:lnTo>
                  <a:pt x="3291530" y="3134644"/>
                </a:lnTo>
                <a:lnTo>
                  <a:pt x="3370309" y="3153181"/>
                </a:lnTo>
                <a:lnTo>
                  <a:pt x="3457841" y="3170015"/>
                </a:lnTo>
                <a:lnTo>
                  <a:pt x="3497182" y="3176528"/>
                </a:lnTo>
              </a:path>
            </a:pathLst>
          </a:custGeom>
          <a:ln w="307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9430" y="2527987"/>
            <a:ext cx="3497579" cy="2656205"/>
          </a:xfrm>
          <a:custGeom>
            <a:avLst/>
            <a:gdLst/>
            <a:ahLst/>
            <a:cxnLst/>
            <a:rect l="l" t="t" r="r" b="b"/>
            <a:pathLst>
              <a:path w="3497579" h="2656204">
                <a:moveTo>
                  <a:pt x="0" y="2655919"/>
                </a:moveTo>
                <a:lnTo>
                  <a:pt x="105048" y="2635497"/>
                </a:lnTo>
                <a:lnTo>
                  <a:pt x="201342" y="2613363"/>
                </a:lnTo>
                <a:lnTo>
                  <a:pt x="288894" y="2589775"/>
                </a:lnTo>
                <a:lnTo>
                  <a:pt x="367672" y="2565034"/>
                </a:lnTo>
                <a:lnTo>
                  <a:pt x="442123" y="2538032"/>
                </a:lnTo>
                <a:lnTo>
                  <a:pt x="507724" y="2510645"/>
                </a:lnTo>
                <a:lnTo>
                  <a:pt x="568996" y="2481508"/>
                </a:lnTo>
                <a:lnTo>
                  <a:pt x="625940" y="2450850"/>
                </a:lnTo>
                <a:lnTo>
                  <a:pt x="678459" y="2418923"/>
                </a:lnTo>
                <a:lnTo>
                  <a:pt x="730978" y="2382946"/>
                </a:lnTo>
                <a:lnTo>
                  <a:pt x="779073" y="2345911"/>
                </a:lnTo>
                <a:lnTo>
                  <a:pt x="827264" y="2304355"/>
                </a:lnTo>
                <a:lnTo>
                  <a:pt x="871030" y="2262029"/>
                </a:lnTo>
                <a:lnTo>
                  <a:pt x="914796" y="2214797"/>
                </a:lnTo>
                <a:lnTo>
                  <a:pt x="954137" y="2167565"/>
                </a:lnTo>
                <a:lnTo>
                  <a:pt x="993574" y="2115139"/>
                </a:lnTo>
                <a:lnTo>
                  <a:pt x="1032916" y="2057037"/>
                </a:lnTo>
                <a:lnTo>
                  <a:pt x="1072353" y="1992586"/>
                </a:lnTo>
                <a:lnTo>
                  <a:pt x="1111791" y="1920825"/>
                </a:lnTo>
                <a:lnTo>
                  <a:pt x="1151132" y="1840983"/>
                </a:lnTo>
                <a:lnTo>
                  <a:pt x="1186145" y="1762680"/>
                </a:lnTo>
                <a:lnTo>
                  <a:pt x="1221158" y="1676681"/>
                </a:lnTo>
                <a:lnTo>
                  <a:pt x="1260595" y="1570193"/>
                </a:lnTo>
                <a:lnTo>
                  <a:pt x="1299936" y="1452643"/>
                </a:lnTo>
                <a:lnTo>
                  <a:pt x="1339374" y="1323741"/>
                </a:lnTo>
                <a:lnTo>
                  <a:pt x="1378715" y="1183681"/>
                </a:lnTo>
                <a:lnTo>
                  <a:pt x="1422481" y="1015917"/>
                </a:lnTo>
                <a:lnTo>
                  <a:pt x="1479425" y="783509"/>
                </a:lnTo>
                <a:lnTo>
                  <a:pt x="1571382" y="406136"/>
                </a:lnTo>
                <a:lnTo>
                  <a:pt x="1606395" y="277138"/>
                </a:lnTo>
                <a:lnTo>
                  <a:pt x="1632654" y="191716"/>
                </a:lnTo>
                <a:lnTo>
                  <a:pt x="1654489" y="130248"/>
                </a:lnTo>
                <a:lnTo>
                  <a:pt x="1676420" y="79264"/>
                </a:lnTo>
                <a:lnTo>
                  <a:pt x="1711433" y="22702"/>
                </a:lnTo>
                <a:lnTo>
                  <a:pt x="1750774" y="0"/>
                </a:lnTo>
                <a:lnTo>
                  <a:pt x="1763952" y="2501"/>
                </a:lnTo>
                <a:lnTo>
                  <a:pt x="1803293" y="40017"/>
                </a:lnTo>
                <a:lnTo>
                  <a:pt x="1838306" y="108508"/>
                </a:lnTo>
                <a:lnTo>
                  <a:pt x="1860237" y="166032"/>
                </a:lnTo>
                <a:lnTo>
                  <a:pt x="1882072" y="232984"/>
                </a:lnTo>
                <a:lnTo>
                  <a:pt x="1908332" y="323792"/>
                </a:lnTo>
                <a:lnTo>
                  <a:pt x="1943345" y="457696"/>
                </a:lnTo>
                <a:lnTo>
                  <a:pt x="2000289" y="692028"/>
                </a:lnTo>
                <a:lnTo>
                  <a:pt x="2083396" y="1033136"/>
                </a:lnTo>
                <a:lnTo>
                  <a:pt x="2131587" y="1215714"/>
                </a:lnTo>
                <a:lnTo>
                  <a:pt x="2175353" y="1367991"/>
                </a:lnTo>
                <a:lnTo>
                  <a:pt x="2214790" y="1493045"/>
                </a:lnTo>
                <a:lnTo>
                  <a:pt x="2254131" y="1606844"/>
                </a:lnTo>
                <a:lnTo>
                  <a:pt x="2293569" y="1709869"/>
                </a:lnTo>
                <a:lnTo>
                  <a:pt x="2332910" y="1802793"/>
                </a:lnTo>
                <a:lnTo>
                  <a:pt x="2372348" y="1886387"/>
                </a:lnTo>
                <a:lnTo>
                  <a:pt x="2411689" y="1961611"/>
                </a:lnTo>
                <a:lnTo>
                  <a:pt x="2451127" y="2029237"/>
                </a:lnTo>
                <a:lnTo>
                  <a:pt x="2490468" y="2090128"/>
                </a:lnTo>
                <a:lnTo>
                  <a:pt x="2529905" y="2144959"/>
                </a:lnTo>
                <a:lnTo>
                  <a:pt x="2569247" y="2194404"/>
                </a:lnTo>
                <a:lnTo>
                  <a:pt x="2613109" y="2243752"/>
                </a:lnTo>
                <a:lnTo>
                  <a:pt x="2656875" y="2287905"/>
                </a:lnTo>
                <a:lnTo>
                  <a:pt x="2700641" y="2327634"/>
                </a:lnTo>
                <a:lnTo>
                  <a:pt x="2748735" y="2366689"/>
                </a:lnTo>
                <a:lnTo>
                  <a:pt x="2796926" y="2401512"/>
                </a:lnTo>
                <a:lnTo>
                  <a:pt x="2849445" y="2435373"/>
                </a:lnTo>
                <a:lnTo>
                  <a:pt x="2906293" y="2467829"/>
                </a:lnTo>
                <a:lnTo>
                  <a:pt x="2967565" y="2498611"/>
                </a:lnTo>
                <a:lnTo>
                  <a:pt x="3033262" y="2527499"/>
                </a:lnTo>
                <a:lnTo>
                  <a:pt x="3103288" y="2554385"/>
                </a:lnTo>
                <a:lnTo>
                  <a:pt x="3177642" y="2579232"/>
                </a:lnTo>
                <a:lnTo>
                  <a:pt x="3260846" y="2603214"/>
                </a:lnTo>
                <a:lnTo>
                  <a:pt x="3348378" y="2624896"/>
                </a:lnTo>
                <a:lnTo>
                  <a:pt x="3444663" y="2645290"/>
                </a:lnTo>
                <a:lnTo>
                  <a:pt x="3497182" y="2655140"/>
                </a:lnTo>
              </a:path>
            </a:pathLst>
          </a:custGeom>
          <a:ln w="1539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9430" y="2215545"/>
            <a:ext cx="3497579" cy="3018790"/>
          </a:xfrm>
          <a:custGeom>
            <a:avLst/>
            <a:gdLst/>
            <a:ahLst/>
            <a:cxnLst/>
            <a:rect l="l" t="t" r="r" b="b"/>
            <a:pathLst>
              <a:path w="3497579" h="3018790">
                <a:moveTo>
                  <a:pt x="0" y="3018277"/>
                </a:moveTo>
                <a:lnTo>
                  <a:pt x="96294" y="2999500"/>
                </a:lnTo>
                <a:lnTo>
                  <a:pt x="183836" y="2978904"/>
                </a:lnTo>
                <a:lnTo>
                  <a:pt x="262634" y="2956818"/>
                </a:lnTo>
                <a:lnTo>
                  <a:pt x="332660" y="2933702"/>
                </a:lnTo>
                <a:lnTo>
                  <a:pt x="398261" y="2908451"/>
                </a:lnTo>
                <a:lnTo>
                  <a:pt x="459629" y="2881160"/>
                </a:lnTo>
                <a:lnTo>
                  <a:pt x="516477" y="2851994"/>
                </a:lnTo>
                <a:lnTo>
                  <a:pt x="568996" y="2821269"/>
                </a:lnTo>
                <a:lnTo>
                  <a:pt x="617187" y="2789361"/>
                </a:lnTo>
                <a:lnTo>
                  <a:pt x="665281" y="2753346"/>
                </a:lnTo>
                <a:lnTo>
                  <a:pt x="709047" y="2716551"/>
                </a:lnTo>
                <a:lnTo>
                  <a:pt x="752813" y="2675380"/>
                </a:lnTo>
                <a:lnTo>
                  <a:pt x="796579" y="2629110"/>
                </a:lnTo>
                <a:lnTo>
                  <a:pt x="836017" y="2582647"/>
                </a:lnTo>
                <a:lnTo>
                  <a:pt x="875358" y="2531183"/>
                </a:lnTo>
                <a:lnTo>
                  <a:pt x="914796" y="2473947"/>
                </a:lnTo>
                <a:lnTo>
                  <a:pt x="954137" y="2410362"/>
                </a:lnTo>
                <a:lnTo>
                  <a:pt x="993574" y="2339755"/>
                </a:lnTo>
                <a:lnTo>
                  <a:pt x="1032916" y="2261356"/>
                </a:lnTo>
                <a:lnTo>
                  <a:pt x="1072353" y="2174684"/>
                </a:lnTo>
                <a:lnTo>
                  <a:pt x="1111791" y="2078681"/>
                </a:lnTo>
                <a:lnTo>
                  <a:pt x="1151132" y="1972962"/>
                </a:lnTo>
                <a:lnTo>
                  <a:pt x="1190569" y="1856951"/>
                </a:lnTo>
                <a:lnTo>
                  <a:pt x="1229911" y="1730262"/>
                </a:lnTo>
                <a:lnTo>
                  <a:pt x="1273677" y="1576927"/>
                </a:lnTo>
                <a:lnTo>
                  <a:pt x="1317443" y="1411086"/>
                </a:lnTo>
                <a:lnTo>
                  <a:pt x="1369962" y="1197629"/>
                </a:lnTo>
                <a:lnTo>
                  <a:pt x="1444412" y="878069"/>
                </a:lnTo>
                <a:lnTo>
                  <a:pt x="1523191" y="542925"/>
                </a:lnTo>
                <a:lnTo>
                  <a:pt x="1562629" y="389301"/>
                </a:lnTo>
                <a:lnTo>
                  <a:pt x="1593217" y="281755"/>
                </a:lnTo>
                <a:lnTo>
                  <a:pt x="1619476" y="200278"/>
                </a:lnTo>
                <a:lnTo>
                  <a:pt x="1641407" y="141406"/>
                </a:lnTo>
                <a:lnTo>
                  <a:pt x="1663242" y="91673"/>
                </a:lnTo>
                <a:lnTo>
                  <a:pt x="1698255" y="33572"/>
                </a:lnTo>
                <a:lnTo>
                  <a:pt x="1737693" y="2116"/>
                </a:lnTo>
                <a:lnTo>
                  <a:pt x="1750774" y="0"/>
                </a:lnTo>
                <a:lnTo>
                  <a:pt x="1763952" y="2116"/>
                </a:lnTo>
                <a:lnTo>
                  <a:pt x="1803293" y="33572"/>
                </a:lnTo>
                <a:lnTo>
                  <a:pt x="1838306" y="91673"/>
                </a:lnTo>
                <a:lnTo>
                  <a:pt x="1860237" y="141406"/>
                </a:lnTo>
                <a:lnTo>
                  <a:pt x="1882072" y="200278"/>
                </a:lnTo>
                <a:lnTo>
                  <a:pt x="1908332" y="281755"/>
                </a:lnTo>
                <a:lnTo>
                  <a:pt x="1939016" y="389301"/>
                </a:lnTo>
                <a:lnTo>
                  <a:pt x="1974029" y="525225"/>
                </a:lnTo>
                <a:lnTo>
                  <a:pt x="2022123" y="726562"/>
                </a:lnTo>
                <a:lnTo>
                  <a:pt x="2171024" y="1359045"/>
                </a:lnTo>
                <a:lnTo>
                  <a:pt x="2219119" y="1544798"/>
                </a:lnTo>
                <a:lnTo>
                  <a:pt x="2262885" y="1700634"/>
                </a:lnTo>
                <a:lnTo>
                  <a:pt x="2306651" y="1843388"/>
                </a:lnTo>
                <a:lnTo>
                  <a:pt x="2346088" y="1960649"/>
                </a:lnTo>
                <a:lnTo>
                  <a:pt x="2385429" y="2067426"/>
                </a:lnTo>
                <a:lnTo>
                  <a:pt x="2424867" y="2164391"/>
                </a:lnTo>
                <a:lnTo>
                  <a:pt x="2464208" y="2252217"/>
                </a:lnTo>
                <a:lnTo>
                  <a:pt x="2503646" y="2331386"/>
                </a:lnTo>
                <a:lnTo>
                  <a:pt x="2542987" y="2402859"/>
                </a:lnTo>
                <a:lnTo>
                  <a:pt x="2582425" y="2467213"/>
                </a:lnTo>
                <a:lnTo>
                  <a:pt x="2621862" y="2525123"/>
                </a:lnTo>
                <a:lnTo>
                  <a:pt x="2661203" y="2577260"/>
                </a:lnTo>
                <a:lnTo>
                  <a:pt x="2700641" y="2624204"/>
                </a:lnTo>
                <a:lnTo>
                  <a:pt x="2744407" y="2670955"/>
                </a:lnTo>
                <a:lnTo>
                  <a:pt x="2788173" y="2712607"/>
                </a:lnTo>
                <a:lnTo>
                  <a:pt x="2831939" y="2749854"/>
                </a:lnTo>
                <a:lnTo>
                  <a:pt x="2880033" y="2786273"/>
                </a:lnTo>
                <a:lnTo>
                  <a:pt x="2928224" y="2818518"/>
                </a:lnTo>
                <a:lnTo>
                  <a:pt x="2980743" y="2849589"/>
                </a:lnTo>
                <a:lnTo>
                  <a:pt x="3037591" y="2879054"/>
                </a:lnTo>
                <a:lnTo>
                  <a:pt x="3098863" y="2906633"/>
                </a:lnTo>
                <a:lnTo>
                  <a:pt x="3164560" y="2932134"/>
                </a:lnTo>
                <a:lnTo>
                  <a:pt x="3234586" y="2955471"/>
                </a:lnTo>
                <a:lnTo>
                  <a:pt x="3309036" y="2976644"/>
                </a:lnTo>
                <a:lnTo>
                  <a:pt x="3392144" y="2996643"/>
                </a:lnTo>
                <a:lnTo>
                  <a:pt x="3484100" y="3015122"/>
                </a:lnTo>
                <a:lnTo>
                  <a:pt x="3497182" y="3017498"/>
                </a:lnTo>
              </a:path>
            </a:pathLst>
          </a:custGeom>
          <a:ln w="1539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9430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9430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7681" y="548823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599" y="0"/>
                </a:lnTo>
              </a:path>
            </a:pathLst>
          </a:custGeom>
          <a:ln w="1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888" y="5411485"/>
            <a:ext cx="98112" cy="134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7128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7128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07669" y="549063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599" y="0"/>
                </a:lnTo>
              </a:path>
            </a:pathLst>
          </a:custGeom>
          <a:ln w="1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6954" y="5411466"/>
            <a:ext cx="88590" cy="13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4788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4788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47157" y="549063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599" y="0"/>
                </a:lnTo>
              </a:path>
            </a:pathLst>
          </a:custGeom>
          <a:ln w="1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5865" y="5411466"/>
            <a:ext cx="85512" cy="137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82545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82545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4143" y="548823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599" y="0"/>
                </a:lnTo>
              </a:path>
            </a:pathLst>
          </a:custGeom>
          <a:ln w="15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39585" y="5411485"/>
            <a:ext cx="80221" cy="134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0205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0205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85865" y="5411466"/>
            <a:ext cx="93110" cy="13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7961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57961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38050" y="5411485"/>
            <a:ext cx="80125" cy="134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95621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5621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6379" y="5411466"/>
            <a:ext cx="85415" cy="1370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3281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3281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03174" y="5411466"/>
            <a:ext cx="88590" cy="13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71037" y="528833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64"/>
                </a:moveTo>
                <a:lnTo>
                  <a:pt x="0" y="0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1037" y="1803733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564"/>
                </a:lnTo>
              </a:path>
            </a:pathLst>
          </a:custGeom>
          <a:ln w="13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31022" y="5411485"/>
            <a:ext cx="98112" cy="1346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76631" y="5628155"/>
            <a:ext cx="97920" cy="1010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69430" y="53499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9476" y="53499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33126" y="5280044"/>
            <a:ext cx="93062" cy="13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8191" y="5394208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5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09335" y="5280044"/>
            <a:ext cx="93062" cy="13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6830" y="5280044"/>
            <a:ext cx="93062" cy="13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69430" y="4906605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09476" y="4906605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36974" y="4836767"/>
            <a:ext cx="93062" cy="1397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62039" y="4950941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5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3182" y="4836767"/>
            <a:ext cx="93062" cy="1397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32755" y="4839172"/>
            <a:ext cx="87118" cy="1373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9430" y="4463337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09476" y="4463337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33126" y="4393500"/>
            <a:ext cx="93062" cy="139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8191" y="4507664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5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17443" y="4395904"/>
            <a:ext cx="80163" cy="1346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26830" y="4393500"/>
            <a:ext cx="93062" cy="139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69430" y="402007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09476" y="402007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36974" y="3950232"/>
            <a:ext cx="93062" cy="139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62039" y="4064397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5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21291" y="3952637"/>
            <a:ext cx="80163" cy="1346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32755" y="3952637"/>
            <a:ext cx="87118" cy="1372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69430" y="3576802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09476" y="357680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33126" y="3506965"/>
            <a:ext cx="93062" cy="139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8191" y="3621129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5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10691" y="3506965"/>
            <a:ext cx="85473" cy="1370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26830" y="3506965"/>
            <a:ext cx="93062" cy="139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69430" y="3133535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09476" y="3133535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36974" y="3063698"/>
            <a:ext cx="93062" cy="139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62039" y="3177862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14539" y="3063698"/>
            <a:ext cx="85473" cy="1370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32755" y="3066102"/>
            <a:ext cx="87118" cy="1372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69430" y="2690268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9476" y="269026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33126" y="2620430"/>
            <a:ext cx="93062" cy="1396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58191" y="2734595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11239" y="2620430"/>
            <a:ext cx="88618" cy="1396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26830" y="2620430"/>
            <a:ext cx="93062" cy="1396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69430" y="22470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09476" y="22470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36974" y="2177163"/>
            <a:ext cx="93062" cy="139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62039" y="2291327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15087" y="2177163"/>
            <a:ext cx="88618" cy="1396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32755" y="2179568"/>
            <a:ext cx="87118" cy="1372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69430" y="1803733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6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09476" y="180373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560" y="0"/>
                </a:moveTo>
                <a:lnTo>
                  <a:pt x="0" y="0"/>
                </a:lnTo>
              </a:path>
            </a:pathLst>
          </a:custGeom>
          <a:ln w="13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33126" y="1733896"/>
            <a:ext cx="93062" cy="139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58191" y="1848060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0" y="22913"/>
                </a:moveTo>
                <a:lnTo>
                  <a:pt x="19045" y="22913"/>
                </a:lnTo>
                <a:lnTo>
                  <a:pt x="19045" y="0"/>
                </a:lnTo>
                <a:lnTo>
                  <a:pt x="0" y="0"/>
                </a:lnTo>
                <a:lnTo>
                  <a:pt x="0" y="2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06189" y="1736300"/>
            <a:ext cx="98112" cy="13467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26830" y="1733896"/>
            <a:ext cx="93062" cy="139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9352" y="3613068"/>
            <a:ext cx="134645" cy="869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3869" y="3549483"/>
            <a:ext cx="165100" cy="41910"/>
          </a:xfrm>
          <a:custGeom>
            <a:avLst/>
            <a:gdLst/>
            <a:ahLst/>
            <a:cxnLst/>
            <a:rect l="l" t="t" r="r" b="b"/>
            <a:pathLst>
              <a:path w="165100" h="41910">
                <a:moveTo>
                  <a:pt x="0" y="0"/>
                </a:moveTo>
                <a:lnTo>
                  <a:pt x="0" y="14429"/>
                </a:lnTo>
                <a:lnTo>
                  <a:pt x="10579" y="20793"/>
                </a:lnTo>
                <a:lnTo>
                  <a:pt x="51839" y="37630"/>
                </a:lnTo>
                <a:lnTo>
                  <a:pt x="82155" y="41363"/>
                </a:lnTo>
                <a:lnTo>
                  <a:pt x="92271" y="40947"/>
                </a:lnTo>
                <a:lnTo>
                  <a:pt x="133090" y="30878"/>
                </a:lnTo>
                <a:lnTo>
                  <a:pt x="148050" y="23856"/>
                </a:lnTo>
                <a:lnTo>
                  <a:pt x="82155" y="23856"/>
                </a:lnTo>
                <a:lnTo>
                  <a:pt x="71758" y="23479"/>
                </a:lnTo>
                <a:lnTo>
                  <a:pt x="30851" y="14650"/>
                </a:lnTo>
                <a:lnTo>
                  <a:pt x="10232" y="5609"/>
                </a:lnTo>
                <a:lnTo>
                  <a:pt x="0" y="0"/>
                </a:lnTo>
                <a:close/>
              </a:path>
              <a:path w="165100" h="41910">
                <a:moveTo>
                  <a:pt x="164483" y="0"/>
                </a:moveTo>
                <a:lnTo>
                  <a:pt x="123391" y="17892"/>
                </a:lnTo>
                <a:lnTo>
                  <a:pt x="82155" y="23856"/>
                </a:lnTo>
                <a:lnTo>
                  <a:pt x="148050" y="23856"/>
                </a:lnTo>
                <a:lnTo>
                  <a:pt x="153925" y="20778"/>
                </a:lnTo>
                <a:lnTo>
                  <a:pt x="164483" y="14429"/>
                </a:lnTo>
                <a:lnTo>
                  <a:pt x="164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2999" y="3431452"/>
            <a:ext cx="100998" cy="9792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03869" y="3369214"/>
            <a:ext cx="165100" cy="41910"/>
          </a:xfrm>
          <a:custGeom>
            <a:avLst/>
            <a:gdLst/>
            <a:ahLst/>
            <a:cxnLst/>
            <a:rect l="l" t="t" r="r" b="b"/>
            <a:pathLst>
              <a:path w="165100" h="41910">
                <a:moveTo>
                  <a:pt x="82155" y="0"/>
                </a:moveTo>
                <a:lnTo>
                  <a:pt x="41669" y="6733"/>
                </a:lnTo>
                <a:lnTo>
                  <a:pt x="0" y="26934"/>
                </a:lnTo>
                <a:lnTo>
                  <a:pt x="0" y="41363"/>
                </a:lnTo>
                <a:lnTo>
                  <a:pt x="10334" y="35754"/>
                </a:lnTo>
                <a:lnTo>
                  <a:pt x="20618" y="30902"/>
                </a:lnTo>
                <a:lnTo>
                  <a:pt x="61457" y="19058"/>
                </a:lnTo>
                <a:lnTo>
                  <a:pt x="82155" y="17603"/>
                </a:lnTo>
                <a:lnTo>
                  <a:pt x="148161" y="17603"/>
                </a:lnTo>
                <a:lnTo>
                  <a:pt x="143461" y="15138"/>
                </a:lnTo>
                <a:lnTo>
                  <a:pt x="102419" y="1671"/>
                </a:lnTo>
                <a:lnTo>
                  <a:pt x="92271" y="416"/>
                </a:lnTo>
                <a:lnTo>
                  <a:pt x="82155" y="0"/>
                </a:lnTo>
                <a:close/>
              </a:path>
              <a:path w="165100" h="41910">
                <a:moveTo>
                  <a:pt x="148161" y="17603"/>
                </a:moveTo>
                <a:lnTo>
                  <a:pt x="82155" y="17603"/>
                </a:lnTo>
                <a:lnTo>
                  <a:pt x="92534" y="17965"/>
                </a:lnTo>
                <a:lnTo>
                  <a:pt x="102866" y="19058"/>
                </a:lnTo>
                <a:lnTo>
                  <a:pt x="143879" y="30902"/>
                </a:lnTo>
                <a:lnTo>
                  <a:pt x="164483" y="41363"/>
                </a:lnTo>
                <a:lnTo>
                  <a:pt x="164483" y="26934"/>
                </a:lnTo>
                <a:lnTo>
                  <a:pt x="153925" y="20626"/>
                </a:lnTo>
                <a:lnTo>
                  <a:pt x="148161" y="17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69430" y="1796038"/>
            <a:ext cx="3502025" cy="15875"/>
          </a:xfrm>
          <a:custGeom>
            <a:avLst/>
            <a:gdLst/>
            <a:ahLst/>
            <a:cxnLst/>
            <a:rect l="l" t="t" r="r" b="b"/>
            <a:pathLst>
              <a:path w="3502025" h="15875">
                <a:moveTo>
                  <a:pt x="0" y="15391"/>
                </a:moveTo>
                <a:lnTo>
                  <a:pt x="3501607" y="15391"/>
                </a:lnTo>
                <a:lnTo>
                  <a:pt x="3501607" y="0"/>
                </a:lnTo>
                <a:lnTo>
                  <a:pt x="0" y="0"/>
                </a:lnTo>
                <a:lnTo>
                  <a:pt x="0" y="15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71037" y="1803733"/>
            <a:ext cx="0" cy="3546475"/>
          </a:xfrm>
          <a:custGeom>
            <a:avLst/>
            <a:gdLst/>
            <a:ahLst/>
            <a:cxnLst/>
            <a:rect l="l" t="t" r="r" b="b"/>
            <a:pathLst>
              <a:path h="3546475">
                <a:moveTo>
                  <a:pt x="0" y="3546167"/>
                </a:moveTo>
                <a:lnTo>
                  <a:pt x="0" y="0"/>
                </a:lnTo>
              </a:path>
            </a:pathLst>
          </a:custGeom>
          <a:ln w="15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69430" y="5349901"/>
            <a:ext cx="3502025" cy="0"/>
          </a:xfrm>
          <a:custGeom>
            <a:avLst/>
            <a:gdLst/>
            <a:ahLst/>
            <a:cxnLst/>
            <a:rect l="l" t="t" r="r" b="b"/>
            <a:pathLst>
              <a:path w="3502025">
                <a:moveTo>
                  <a:pt x="0" y="0"/>
                </a:moveTo>
                <a:lnTo>
                  <a:pt x="3501607" y="0"/>
                </a:lnTo>
              </a:path>
            </a:pathLst>
          </a:custGeom>
          <a:ln w="15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69430" y="1803733"/>
            <a:ext cx="0" cy="3546475"/>
          </a:xfrm>
          <a:custGeom>
            <a:avLst/>
            <a:gdLst/>
            <a:ahLst/>
            <a:cxnLst/>
            <a:rect l="l" t="t" r="r" b="b"/>
            <a:pathLst>
              <a:path h="3546475">
                <a:moveTo>
                  <a:pt x="0" y="3546167"/>
                </a:moveTo>
                <a:lnTo>
                  <a:pt x="0" y="0"/>
                </a:lnTo>
              </a:path>
            </a:pathLst>
          </a:custGeom>
          <a:ln w="15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936741" y="5037582"/>
            <a:ext cx="21913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entury Gothic"/>
                <a:cs typeface="Century Gothic"/>
              </a:rPr>
              <a:t>Image </a:t>
            </a:r>
            <a:r>
              <a:rPr sz="1000" spc="-5" dirty="0">
                <a:latin typeface="Century Gothic"/>
                <a:cs typeface="Century Gothic"/>
              </a:rPr>
              <a:t>credit: Skbkekas /</a:t>
            </a:r>
            <a:r>
              <a:rPr sz="1000" spc="-40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CC-BY-3.0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5" name="Rezervirano mjesto podnožja 10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Johan Eklund,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85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2081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The</a:t>
            </a:r>
            <a:r>
              <a:rPr sz="4200" spc="-80" dirty="0"/>
              <a:t> </a:t>
            </a:r>
            <a:r>
              <a:rPr sz="4200" i="1" spc="-5" dirty="0">
                <a:latin typeface="Century Gothic"/>
                <a:cs typeface="Century Gothic"/>
              </a:rPr>
              <a:t>t</a:t>
            </a:r>
            <a:r>
              <a:rPr sz="4200" spc="-5" dirty="0"/>
              <a:t>-distribution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416925" cy="2739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525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Test statistics based on estimates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standard  deviation from </a:t>
            </a:r>
            <a:r>
              <a:rPr sz="2000" dirty="0">
                <a:latin typeface="Century Gothic"/>
                <a:cs typeface="Century Gothic"/>
              </a:rPr>
              <a:t>samples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actually </a:t>
            </a:r>
            <a:r>
              <a:rPr sz="2000" b="1" spc="-5" dirty="0">
                <a:latin typeface="Century Gothic"/>
                <a:cs typeface="Century Gothic"/>
              </a:rPr>
              <a:t>not </a:t>
            </a:r>
            <a:r>
              <a:rPr sz="2000" dirty="0">
                <a:latin typeface="Century Gothic"/>
                <a:cs typeface="Century Gothic"/>
              </a:rPr>
              <a:t>truly normally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distributed</a:t>
            </a:r>
            <a:endParaRPr sz="2000">
              <a:latin typeface="Century Gothic"/>
              <a:cs typeface="Century Gothic"/>
            </a:endParaRPr>
          </a:p>
          <a:p>
            <a:pPr marL="355600" marR="142875" indent="-343535" algn="just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Since </a:t>
            </a:r>
            <a:r>
              <a:rPr sz="2000" dirty="0">
                <a:latin typeface="Century Gothic"/>
                <a:cs typeface="Century Gothic"/>
              </a:rPr>
              <a:t>we normally do not know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population parameters, </a:t>
            </a:r>
            <a:r>
              <a:rPr sz="2000" dirty="0">
                <a:latin typeface="Century Gothic"/>
                <a:cs typeface="Century Gothic"/>
              </a:rPr>
              <a:t>how  </a:t>
            </a:r>
            <a:r>
              <a:rPr sz="2000" spc="-5" dirty="0">
                <a:latin typeface="Century Gothic"/>
                <a:cs typeface="Century Gothic"/>
              </a:rPr>
              <a:t>should </a:t>
            </a:r>
            <a:r>
              <a:rPr sz="2000" dirty="0">
                <a:latin typeface="Century Gothic"/>
                <a:cs typeface="Century Gothic"/>
              </a:rPr>
              <a:t>we conduct </a:t>
            </a:r>
            <a:r>
              <a:rPr sz="2000" spc="-5" dirty="0">
                <a:latin typeface="Century Gothic"/>
                <a:cs typeface="Century Gothic"/>
              </a:rPr>
              <a:t>statistical </a:t>
            </a:r>
            <a:r>
              <a:rPr sz="2000" dirty="0">
                <a:latin typeface="Century Gothic"/>
                <a:cs typeface="Century Gothic"/>
              </a:rPr>
              <a:t>tests involving </a:t>
            </a:r>
            <a:r>
              <a:rPr sz="2000" spc="-5" dirty="0">
                <a:latin typeface="Century Gothic"/>
                <a:cs typeface="Century Gothic"/>
              </a:rPr>
              <a:t>confidence </a:t>
            </a:r>
            <a:r>
              <a:rPr sz="2000" dirty="0">
                <a:latin typeface="Century Gothic"/>
                <a:cs typeface="Century Gothic"/>
              </a:rPr>
              <a:t>intervals  </a:t>
            </a:r>
            <a:r>
              <a:rPr sz="2000" spc="-5" dirty="0">
                <a:latin typeface="Century Gothic"/>
                <a:cs typeface="Century Gothic"/>
              </a:rPr>
              <a:t>and/or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hypotheses?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At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beginning </a:t>
            </a:r>
            <a:r>
              <a:rPr sz="2000" spc="-5" dirty="0">
                <a:latin typeface="Century Gothic"/>
                <a:cs typeface="Century Gothic"/>
              </a:rPr>
              <a:t>of </a:t>
            </a:r>
            <a:r>
              <a:rPr sz="2000" spc="5" dirty="0">
                <a:latin typeface="Century Gothic"/>
                <a:cs typeface="Century Gothic"/>
              </a:rPr>
              <a:t>the 20th century </a:t>
            </a:r>
            <a:r>
              <a:rPr sz="2000" spc="-10" dirty="0">
                <a:latin typeface="Century Gothic"/>
                <a:cs typeface="Century Gothic"/>
              </a:rPr>
              <a:t>William </a:t>
            </a:r>
            <a:r>
              <a:rPr sz="2000" dirty="0">
                <a:latin typeface="Century Gothic"/>
                <a:cs typeface="Century Gothic"/>
              </a:rPr>
              <a:t>"Student" </a:t>
            </a:r>
            <a:r>
              <a:rPr sz="2000" spc="-5" dirty="0">
                <a:latin typeface="Century Gothic"/>
                <a:cs typeface="Century Gothic"/>
              </a:rPr>
              <a:t>Gosset  published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statistical finding </a:t>
            </a:r>
            <a:r>
              <a:rPr sz="2000" dirty="0">
                <a:latin typeface="Century Gothic"/>
                <a:cs typeface="Century Gothic"/>
              </a:rPr>
              <a:t>having an enormous </a:t>
            </a:r>
            <a:r>
              <a:rPr sz="2000" spc="-5" dirty="0">
                <a:latin typeface="Century Gothic"/>
                <a:cs typeface="Century Gothic"/>
              </a:rPr>
              <a:t>importance for  </a:t>
            </a:r>
            <a:r>
              <a:rPr sz="2000" dirty="0">
                <a:latin typeface="Century Gothic"/>
                <a:cs typeface="Century Gothic"/>
              </a:rPr>
              <a:t>inferential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statistics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2081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The</a:t>
            </a:r>
            <a:r>
              <a:rPr sz="4200" spc="-80" dirty="0"/>
              <a:t> </a:t>
            </a:r>
            <a:r>
              <a:rPr sz="4200" i="1" spc="-5" dirty="0">
                <a:latin typeface="Century Gothic"/>
                <a:cs typeface="Century Gothic"/>
              </a:rPr>
              <a:t>t</a:t>
            </a:r>
            <a:r>
              <a:rPr sz="4200" spc="-5" dirty="0"/>
              <a:t>-distribution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78240" cy="2434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8892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There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"similar" distribution </a:t>
            </a:r>
            <a:r>
              <a:rPr sz="2000" dirty="0">
                <a:latin typeface="Century Gothic"/>
                <a:cs typeface="Century Gothic"/>
              </a:rPr>
              <a:t>called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i="1" spc="-5" dirty="0">
                <a:latin typeface="Century Gothic"/>
                <a:cs typeface="Century Gothic"/>
              </a:rPr>
              <a:t>t</a:t>
            </a:r>
            <a:r>
              <a:rPr sz="2000" b="1" spc="-5" dirty="0">
                <a:latin typeface="Century Gothic"/>
                <a:cs typeface="Century Gothic"/>
              </a:rPr>
              <a:t>-distribution </a:t>
            </a:r>
            <a:r>
              <a:rPr sz="2000" dirty="0">
                <a:latin typeface="Century Gothic"/>
                <a:cs typeface="Century Gothic"/>
              </a:rPr>
              <a:t>that correctly  models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statistics involved when we </a:t>
            </a:r>
            <a:r>
              <a:rPr sz="2000" spc="-5" dirty="0">
                <a:latin typeface="Century Gothic"/>
                <a:cs typeface="Century Gothic"/>
              </a:rPr>
              <a:t>estimate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standard  deviation from </a:t>
            </a:r>
            <a:r>
              <a:rPr sz="2000" dirty="0">
                <a:latin typeface="Century Gothic"/>
                <a:cs typeface="Century Gothic"/>
              </a:rPr>
              <a:t>samples </a:t>
            </a:r>
            <a:r>
              <a:rPr sz="2000" spc="-10" dirty="0">
                <a:latin typeface="Century Gothic"/>
                <a:cs typeface="Century Gothic"/>
              </a:rPr>
              <a:t>(which </a:t>
            </a:r>
            <a:r>
              <a:rPr sz="200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did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previously)</a:t>
            </a:r>
            <a:endParaRPr sz="2000">
              <a:latin typeface="Century Gothic"/>
              <a:cs typeface="Century Gothic"/>
            </a:endParaRPr>
          </a:p>
          <a:p>
            <a:pPr marL="355600" marR="464184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i="1" spc="-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-distribution </a:t>
            </a:r>
            <a:r>
              <a:rPr sz="2000" dirty="0">
                <a:latin typeface="Century Gothic"/>
                <a:cs typeface="Century Gothic"/>
              </a:rPr>
              <a:t>resembles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normal </a:t>
            </a:r>
            <a:r>
              <a:rPr sz="2000" spc="-5" dirty="0">
                <a:latin typeface="Century Gothic"/>
                <a:cs typeface="Century Gothic"/>
              </a:rPr>
              <a:t>distribution and is "virtually  </a:t>
            </a:r>
            <a:r>
              <a:rPr sz="2000" dirty="0">
                <a:latin typeface="Century Gothic"/>
                <a:cs typeface="Century Gothic"/>
              </a:rPr>
              <a:t>equal" </a:t>
            </a:r>
            <a:r>
              <a:rPr sz="2000" spc="5" dirty="0">
                <a:latin typeface="Century Gothic"/>
                <a:cs typeface="Century Gothic"/>
              </a:rPr>
              <a:t>to the </a:t>
            </a:r>
            <a:r>
              <a:rPr sz="2000" dirty="0">
                <a:latin typeface="Century Gothic"/>
                <a:cs typeface="Century Gothic"/>
              </a:rPr>
              <a:t>normal </a:t>
            </a:r>
            <a:r>
              <a:rPr sz="2000" spc="-5" dirty="0">
                <a:latin typeface="Century Gothic"/>
                <a:cs typeface="Century Gothic"/>
              </a:rPr>
              <a:t>distribution for large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samples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i="1" spc="-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-distribution is </a:t>
            </a:r>
            <a:r>
              <a:rPr sz="2000" dirty="0">
                <a:latin typeface="Century Gothic"/>
                <a:cs typeface="Century Gothic"/>
              </a:rPr>
              <a:t>not determined by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standard deviation, but</a:t>
            </a:r>
            <a:r>
              <a:rPr sz="2000" spc="-229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by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degree of freedom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9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sample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2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2345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The</a:t>
            </a:r>
            <a:r>
              <a:rPr sz="4200" spc="-80" dirty="0"/>
              <a:t> </a:t>
            </a:r>
            <a:r>
              <a:rPr sz="4200" i="1" spc="-5" dirty="0">
                <a:latin typeface="Century Gothic"/>
                <a:cs typeface="Century Gothic"/>
              </a:rPr>
              <a:t>t</a:t>
            </a:r>
            <a:r>
              <a:rPr sz="4200" spc="-5" dirty="0"/>
              <a:t>-test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6" y="2080386"/>
            <a:ext cx="8750935" cy="313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1750" spc="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entury Gothic"/>
                <a:cs typeface="Century Gothic"/>
              </a:rPr>
              <a:t>Statistical </a:t>
            </a:r>
            <a:r>
              <a:rPr sz="2200" dirty="0">
                <a:latin typeface="Century Gothic"/>
                <a:cs typeface="Century Gothic"/>
              </a:rPr>
              <a:t>tests </a:t>
            </a:r>
            <a:r>
              <a:rPr sz="2200" spc="-10" dirty="0">
                <a:latin typeface="Century Gothic"/>
                <a:cs typeface="Century Gothic"/>
              </a:rPr>
              <a:t>based </a:t>
            </a:r>
            <a:r>
              <a:rPr sz="2200" spc="-5" dirty="0">
                <a:latin typeface="Century Gothic"/>
                <a:cs typeface="Century Gothic"/>
              </a:rPr>
              <a:t>on </a:t>
            </a:r>
            <a:r>
              <a:rPr sz="2200" dirty="0">
                <a:latin typeface="Century Gothic"/>
                <a:cs typeface="Century Gothic"/>
              </a:rPr>
              <a:t>the </a:t>
            </a:r>
            <a:r>
              <a:rPr sz="2200" spc="-5" dirty="0">
                <a:latin typeface="Century Gothic"/>
                <a:cs typeface="Century Gothic"/>
              </a:rPr>
              <a:t>assumption that the test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statistics</a:t>
            </a:r>
            <a:endParaRPr sz="22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200" spc="-5" dirty="0">
                <a:latin typeface="Century Gothic"/>
                <a:cs typeface="Century Gothic"/>
              </a:rPr>
              <a:t>are </a:t>
            </a:r>
            <a:r>
              <a:rPr sz="2200" i="1" spc="-5" dirty="0">
                <a:latin typeface="Century Gothic"/>
                <a:cs typeface="Century Gothic"/>
              </a:rPr>
              <a:t>t</a:t>
            </a:r>
            <a:r>
              <a:rPr sz="2200" spc="-5" dirty="0">
                <a:latin typeface="Century Gothic"/>
                <a:cs typeface="Century Gothic"/>
              </a:rPr>
              <a:t>-distributed are </a:t>
            </a:r>
            <a:r>
              <a:rPr sz="2200" spc="-10" dirty="0">
                <a:latin typeface="Century Gothic"/>
                <a:cs typeface="Century Gothic"/>
              </a:rPr>
              <a:t>(consequently) </a:t>
            </a:r>
            <a:r>
              <a:rPr sz="2200" spc="-5" dirty="0">
                <a:latin typeface="Century Gothic"/>
                <a:cs typeface="Century Gothic"/>
              </a:rPr>
              <a:t>called</a:t>
            </a:r>
            <a:r>
              <a:rPr sz="2200" spc="55" dirty="0">
                <a:latin typeface="Century Gothic"/>
                <a:cs typeface="Century Gothic"/>
              </a:rPr>
              <a:t> </a:t>
            </a:r>
            <a:r>
              <a:rPr sz="2200" b="1" i="1" spc="-5" dirty="0">
                <a:latin typeface="Century Gothic"/>
                <a:cs typeface="Century Gothic"/>
              </a:rPr>
              <a:t>t</a:t>
            </a:r>
            <a:r>
              <a:rPr sz="2200" b="1" spc="-5" dirty="0">
                <a:latin typeface="Century Gothic"/>
                <a:cs typeface="Century Gothic"/>
              </a:rPr>
              <a:t>-tests</a:t>
            </a:r>
            <a:endParaRPr sz="2200">
              <a:latin typeface="Century Gothic"/>
              <a:cs typeface="Century Gothic"/>
            </a:endParaRPr>
          </a:p>
          <a:p>
            <a:pPr marL="355600" marR="967740" indent="-343535">
              <a:lnSpc>
                <a:spcPct val="100000"/>
              </a:lnSpc>
              <a:spcBef>
                <a:spcPts val="1120"/>
              </a:spcBef>
              <a:tabLst>
                <a:tab pos="355600" algn="l"/>
              </a:tabLst>
            </a:pPr>
            <a:r>
              <a:rPr sz="1750" spc="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entury Gothic"/>
                <a:cs typeface="Century Gothic"/>
              </a:rPr>
              <a:t>The </a:t>
            </a:r>
            <a:r>
              <a:rPr sz="2200" i="1" dirty="0">
                <a:latin typeface="Century Gothic"/>
                <a:cs typeface="Century Gothic"/>
              </a:rPr>
              <a:t>t</a:t>
            </a:r>
            <a:r>
              <a:rPr sz="2200" dirty="0">
                <a:latin typeface="Century Gothic"/>
                <a:cs typeface="Century Gothic"/>
              </a:rPr>
              <a:t>-test is </a:t>
            </a:r>
            <a:r>
              <a:rPr sz="2200" spc="-5" dirty="0">
                <a:latin typeface="Century Gothic"/>
                <a:cs typeface="Century Gothic"/>
              </a:rPr>
              <a:t>the most common/popular of all inferential,  parametric </a:t>
            </a:r>
            <a:r>
              <a:rPr sz="2200" dirty="0">
                <a:latin typeface="Century Gothic"/>
                <a:cs typeface="Century Gothic"/>
              </a:rPr>
              <a:t>tests</a:t>
            </a:r>
            <a:r>
              <a:rPr sz="2200" spc="-4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available</a:t>
            </a:r>
            <a:endParaRPr sz="2200">
              <a:latin typeface="Century Gothic"/>
              <a:cs typeface="Century Gothic"/>
            </a:endParaRPr>
          </a:p>
          <a:p>
            <a:pPr marL="355600" marR="947419" indent="-343535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750" spc="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entury Gothic"/>
                <a:cs typeface="Century Gothic"/>
              </a:rPr>
              <a:t>It can </a:t>
            </a:r>
            <a:r>
              <a:rPr sz="2200" spc="-10" dirty="0">
                <a:latin typeface="Century Gothic"/>
                <a:cs typeface="Century Gothic"/>
              </a:rPr>
              <a:t>be </a:t>
            </a:r>
            <a:r>
              <a:rPr sz="2200" spc="-5" dirty="0">
                <a:latin typeface="Century Gothic"/>
                <a:cs typeface="Century Gothic"/>
              </a:rPr>
              <a:t>used for comparing a sample mean </a:t>
            </a:r>
            <a:r>
              <a:rPr sz="2200" dirty="0">
                <a:latin typeface="Century Gothic"/>
                <a:cs typeface="Century Gothic"/>
              </a:rPr>
              <a:t>with </a:t>
            </a:r>
            <a:r>
              <a:rPr sz="2200" spc="-5" dirty="0">
                <a:latin typeface="Century Gothic"/>
                <a:cs typeface="Century Gothic"/>
              </a:rPr>
              <a:t>a  population mean, or for comparing two sample</a:t>
            </a:r>
            <a:r>
              <a:rPr sz="2200" spc="-2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means</a:t>
            </a:r>
            <a:endParaRPr sz="22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750" spc="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entury Gothic"/>
                <a:cs typeface="Century Gothic"/>
              </a:rPr>
              <a:t>If </a:t>
            </a:r>
            <a:r>
              <a:rPr sz="2200" spc="-10" dirty="0">
                <a:latin typeface="Century Gothic"/>
                <a:cs typeface="Century Gothic"/>
              </a:rPr>
              <a:t>we </a:t>
            </a:r>
            <a:r>
              <a:rPr sz="2200" spc="-5" dirty="0">
                <a:latin typeface="Century Gothic"/>
                <a:cs typeface="Century Gothic"/>
              </a:rPr>
              <a:t>need </a:t>
            </a:r>
            <a:r>
              <a:rPr sz="2200" dirty="0">
                <a:latin typeface="Century Gothic"/>
                <a:cs typeface="Century Gothic"/>
              </a:rPr>
              <a:t>to </a:t>
            </a:r>
            <a:r>
              <a:rPr sz="2200" spc="-5" dirty="0">
                <a:latin typeface="Century Gothic"/>
                <a:cs typeface="Century Gothic"/>
              </a:rPr>
              <a:t>compare more than two groups </a:t>
            </a:r>
            <a:r>
              <a:rPr sz="2200" spc="-10" dirty="0">
                <a:latin typeface="Century Gothic"/>
                <a:cs typeface="Century Gothic"/>
              </a:rPr>
              <a:t>we </a:t>
            </a:r>
            <a:r>
              <a:rPr sz="2200" dirty="0">
                <a:latin typeface="Century Gothic"/>
                <a:cs typeface="Century Gothic"/>
              </a:rPr>
              <a:t>have to </a:t>
            </a:r>
            <a:r>
              <a:rPr sz="2200" spc="-5" dirty="0">
                <a:latin typeface="Century Gothic"/>
                <a:cs typeface="Century Gothic"/>
              </a:rPr>
              <a:t>use  another </a:t>
            </a:r>
            <a:r>
              <a:rPr sz="2200" dirty="0">
                <a:latin typeface="Century Gothic"/>
                <a:cs typeface="Century Gothic"/>
              </a:rPr>
              <a:t>test, like </a:t>
            </a:r>
            <a:r>
              <a:rPr sz="2200" spc="-10" dirty="0">
                <a:latin typeface="Century Gothic"/>
                <a:cs typeface="Century Gothic"/>
              </a:rPr>
              <a:t>ANOVA (ANalysis </a:t>
            </a:r>
            <a:r>
              <a:rPr sz="2200" spc="-5" dirty="0">
                <a:latin typeface="Century Gothic"/>
                <a:cs typeface="Century Gothic"/>
              </a:rPr>
              <a:t>Of</a:t>
            </a:r>
            <a:r>
              <a:rPr sz="2200" spc="25" dirty="0">
                <a:latin typeface="Century Gothic"/>
                <a:cs typeface="Century Gothic"/>
              </a:rPr>
              <a:t> </a:t>
            </a:r>
            <a:r>
              <a:rPr sz="2200" spc="-10" dirty="0">
                <a:latin typeface="Century Gothic"/>
                <a:cs typeface="Century Gothic"/>
              </a:rPr>
              <a:t>VAriance)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37369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Quantification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028940" cy="3315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Century Gothic"/>
                <a:cs typeface="Century Gothic"/>
              </a:rPr>
              <a:t>When </a:t>
            </a:r>
            <a:r>
              <a:rPr sz="2000" dirty="0">
                <a:latin typeface="Century Gothic"/>
                <a:cs typeface="Century Gothic"/>
              </a:rPr>
              <a:t>we use </a:t>
            </a:r>
            <a:r>
              <a:rPr sz="2000" spc="-5" dirty="0">
                <a:latin typeface="Century Gothic"/>
                <a:cs typeface="Century Gothic"/>
              </a:rPr>
              <a:t>quantitative </a:t>
            </a:r>
            <a:r>
              <a:rPr sz="2000" dirty="0">
                <a:latin typeface="Century Gothic"/>
                <a:cs typeface="Century Gothic"/>
              </a:rPr>
              <a:t>methods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we: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1760"/>
              </a:spcBef>
              <a:buClr>
                <a:srgbClr val="CA0E0E"/>
              </a:buClr>
              <a:buSzPct val="80555"/>
              <a:buAutoNum type="arabicPeriod"/>
              <a:tabLst>
                <a:tab pos="812800" algn="l"/>
                <a:tab pos="813435" algn="l"/>
              </a:tabLst>
            </a:pPr>
            <a:r>
              <a:rPr sz="1800" spc="-5" dirty="0">
                <a:latin typeface="Century Gothic"/>
                <a:cs typeface="Century Gothic"/>
              </a:rPr>
              <a:t>describe study objects </a:t>
            </a:r>
            <a:r>
              <a:rPr sz="1800" dirty="0">
                <a:latin typeface="Century Gothic"/>
                <a:cs typeface="Century Gothic"/>
              </a:rPr>
              <a:t>using </a:t>
            </a:r>
            <a:r>
              <a:rPr sz="1800" spc="-5" dirty="0">
                <a:latin typeface="Century Gothic"/>
                <a:cs typeface="Century Gothic"/>
              </a:rPr>
              <a:t>numerical </a:t>
            </a:r>
            <a:r>
              <a:rPr sz="1800" spc="-10" dirty="0">
                <a:latin typeface="Century Gothic"/>
                <a:cs typeface="Century Gothic"/>
              </a:rPr>
              <a:t>attributes,</a:t>
            </a:r>
            <a:r>
              <a:rPr sz="1800" spc="7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and</a:t>
            </a:r>
            <a:endParaRPr sz="1800">
              <a:latin typeface="Century Gothic"/>
              <a:cs typeface="Century Gothic"/>
            </a:endParaRPr>
          </a:p>
          <a:p>
            <a:pPr marL="812800" marR="5080" indent="-342900">
              <a:lnSpc>
                <a:spcPct val="100000"/>
              </a:lnSpc>
              <a:spcBef>
                <a:spcPts val="1030"/>
              </a:spcBef>
              <a:buClr>
                <a:srgbClr val="CA0E0E"/>
              </a:buClr>
              <a:buSzPct val="80555"/>
              <a:buAutoNum type="arabicPeriod"/>
              <a:tabLst>
                <a:tab pos="812800" algn="l"/>
                <a:tab pos="813435" algn="l"/>
                <a:tab pos="1898014" algn="l"/>
              </a:tabLst>
            </a:pPr>
            <a:r>
              <a:rPr sz="1800" spc="-5" dirty="0">
                <a:latin typeface="Century Gothic"/>
                <a:cs typeface="Century Gothic"/>
              </a:rPr>
              <a:t>conduct	</a:t>
            </a:r>
            <a:r>
              <a:rPr sz="1800" b="1" dirty="0">
                <a:latin typeface="Century Gothic"/>
                <a:cs typeface="Century Gothic"/>
              </a:rPr>
              <a:t>summarizing </a:t>
            </a:r>
            <a:r>
              <a:rPr sz="1800" b="1" spc="-5" dirty="0">
                <a:latin typeface="Century Gothic"/>
                <a:cs typeface="Century Gothic"/>
              </a:rPr>
              <a:t>calculations </a:t>
            </a:r>
            <a:r>
              <a:rPr sz="1800" spc="5" dirty="0">
                <a:latin typeface="Century Gothic"/>
                <a:cs typeface="Century Gothic"/>
              </a:rPr>
              <a:t>over </a:t>
            </a:r>
            <a:r>
              <a:rPr sz="1800" spc="-10" dirty="0">
                <a:latin typeface="Century Gothic"/>
                <a:cs typeface="Century Gothic"/>
              </a:rPr>
              <a:t>these </a:t>
            </a:r>
            <a:r>
              <a:rPr sz="1800" spc="-5" dirty="0">
                <a:latin typeface="Century Gothic"/>
                <a:cs typeface="Century Gothic"/>
              </a:rPr>
              <a:t>attributes, within </a:t>
            </a:r>
            <a:r>
              <a:rPr sz="1800" dirty="0">
                <a:latin typeface="Century Gothic"/>
                <a:cs typeface="Century Gothic"/>
              </a:rPr>
              <a:t>a  collection of </a:t>
            </a:r>
            <a:r>
              <a:rPr sz="1800" spc="-5" dirty="0">
                <a:latin typeface="Century Gothic"/>
                <a:cs typeface="Century Gothic"/>
              </a:rPr>
              <a:t>study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objects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55600" marR="106045" indent="-343535">
              <a:lnSpc>
                <a:spcPct val="100000"/>
              </a:lnSpc>
              <a:spcBef>
                <a:spcPts val="1739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Mathematical </a:t>
            </a:r>
            <a:r>
              <a:rPr sz="2000" dirty="0">
                <a:latin typeface="Century Gothic"/>
                <a:cs typeface="Century Gothic"/>
              </a:rPr>
              <a:t>operations like </a:t>
            </a:r>
            <a:r>
              <a:rPr sz="2000" spc="-5" dirty="0">
                <a:latin typeface="Century Gothic"/>
                <a:cs typeface="Century Gothic"/>
              </a:rPr>
              <a:t>addition and </a:t>
            </a:r>
            <a:r>
              <a:rPr sz="2000" dirty="0">
                <a:latin typeface="Century Gothic"/>
                <a:cs typeface="Century Gothic"/>
              </a:rPr>
              <a:t>subtraction </a:t>
            </a:r>
            <a:r>
              <a:rPr sz="2000" spc="5" dirty="0">
                <a:latin typeface="Century Gothic"/>
                <a:cs typeface="Century Gothic"/>
              </a:rPr>
              <a:t>have  </a:t>
            </a:r>
            <a:r>
              <a:rPr sz="2000" spc="-5" dirty="0">
                <a:latin typeface="Century Gothic"/>
                <a:cs typeface="Century Gothic"/>
              </a:rPr>
              <a:t>properties </a:t>
            </a:r>
            <a:r>
              <a:rPr sz="2000" dirty="0">
                <a:latin typeface="Century Gothic"/>
                <a:cs typeface="Century Gothic"/>
              </a:rPr>
              <a:t>that make </a:t>
            </a:r>
            <a:r>
              <a:rPr sz="2000" spc="5" dirty="0">
                <a:latin typeface="Century Gothic"/>
                <a:cs typeface="Century Gothic"/>
              </a:rPr>
              <a:t>them </a:t>
            </a:r>
            <a:r>
              <a:rPr sz="2000" dirty="0">
                <a:latin typeface="Century Gothic"/>
                <a:cs typeface="Century Gothic"/>
              </a:rPr>
              <a:t>suitable </a:t>
            </a:r>
            <a:r>
              <a:rPr sz="2000" spc="-5" dirty="0">
                <a:latin typeface="Century Gothic"/>
                <a:cs typeface="Century Gothic"/>
              </a:rPr>
              <a:t>for summarization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large  quantities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data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2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49045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How </a:t>
            </a:r>
            <a:r>
              <a:rPr sz="4200" dirty="0"/>
              <a:t>to handle nominal</a:t>
            </a:r>
            <a:r>
              <a:rPr sz="4200" spc="-100" dirty="0"/>
              <a:t> </a:t>
            </a:r>
            <a:r>
              <a:rPr sz="4200" spc="-5" dirty="0"/>
              <a:t>data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456295" cy="1992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Nominal data, such </a:t>
            </a:r>
            <a:r>
              <a:rPr sz="2000" spc="-5" dirty="0">
                <a:latin typeface="Century Gothic"/>
                <a:cs typeface="Century Gothic"/>
              </a:rPr>
              <a:t>as </a:t>
            </a:r>
            <a:r>
              <a:rPr sz="2000" dirty="0">
                <a:latin typeface="Century Gothic"/>
                <a:cs typeface="Century Gothic"/>
              </a:rPr>
              <a:t>categories </a:t>
            </a:r>
            <a:r>
              <a:rPr sz="2000" spc="-5" dirty="0">
                <a:latin typeface="Century Gothic"/>
                <a:cs typeface="Century Gothic"/>
              </a:rPr>
              <a:t>and proper </a:t>
            </a:r>
            <a:r>
              <a:rPr sz="2000" dirty="0">
                <a:latin typeface="Century Gothic"/>
                <a:cs typeface="Century Gothic"/>
              </a:rPr>
              <a:t>nouns, </a:t>
            </a:r>
            <a:r>
              <a:rPr sz="2000" spc="-5" dirty="0">
                <a:latin typeface="Century Gothic"/>
                <a:cs typeface="Century Gothic"/>
              </a:rPr>
              <a:t>are by  definition </a:t>
            </a:r>
            <a:r>
              <a:rPr sz="2000" dirty="0">
                <a:latin typeface="Century Gothic"/>
                <a:cs typeface="Century Gothic"/>
              </a:rPr>
              <a:t>non-numerical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cannot </a:t>
            </a:r>
            <a:r>
              <a:rPr sz="2000" spc="-5" dirty="0">
                <a:latin typeface="Century Gothic"/>
                <a:cs typeface="Century Gothic"/>
              </a:rPr>
              <a:t>(immediately) </a:t>
            </a:r>
            <a:r>
              <a:rPr sz="2000" dirty="0">
                <a:latin typeface="Century Gothic"/>
                <a:cs typeface="Century Gothic"/>
              </a:rPr>
              <a:t>be processed  using numerical operations such </a:t>
            </a:r>
            <a:r>
              <a:rPr sz="2000" spc="-5" dirty="0">
                <a:latin typeface="Century Gothic"/>
                <a:cs typeface="Century Gothic"/>
              </a:rPr>
              <a:t>as addition and</a:t>
            </a:r>
            <a:r>
              <a:rPr sz="2000" spc="-1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multiplication</a:t>
            </a:r>
            <a:endParaRPr sz="2000">
              <a:latin typeface="Century Gothic"/>
              <a:cs typeface="Century Gothic"/>
            </a:endParaRPr>
          </a:p>
          <a:p>
            <a:pPr marL="355600" marR="31115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Century Gothic"/>
                <a:cs typeface="Century Gothic"/>
              </a:rPr>
              <a:t>What </a:t>
            </a:r>
            <a:r>
              <a:rPr sz="2000" dirty="0">
                <a:latin typeface="Century Gothic"/>
                <a:cs typeface="Century Gothic"/>
              </a:rPr>
              <a:t>we need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do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order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turn nominal data into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something  that could be treated with </a:t>
            </a:r>
            <a:r>
              <a:rPr sz="2000" spc="-5" dirty="0">
                <a:latin typeface="Century Gothic"/>
                <a:cs typeface="Century Gothic"/>
              </a:rPr>
              <a:t>statistical </a:t>
            </a:r>
            <a:r>
              <a:rPr sz="2000" dirty="0">
                <a:latin typeface="Century Gothic"/>
                <a:cs typeface="Century Gothic"/>
              </a:rPr>
              <a:t>methods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count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b="1" dirty="0">
                <a:latin typeface="Century Gothic"/>
                <a:cs typeface="Century Gothic"/>
              </a:rPr>
              <a:t>frequency </a:t>
            </a:r>
            <a:r>
              <a:rPr sz="2000" dirty="0">
                <a:latin typeface="Century Gothic"/>
                <a:cs typeface="Century Gothic"/>
              </a:rPr>
              <a:t>of each value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variable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5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4989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Frequency</a:t>
            </a:r>
            <a:r>
              <a:rPr sz="4200" spc="-65" dirty="0"/>
              <a:t> </a:t>
            </a:r>
            <a:r>
              <a:rPr sz="4200" dirty="0"/>
              <a:t>tables</a:t>
            </a:r>
            <a:endParaRPr sz="4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42488" y="1690116"/>
          <a:ext cx="1146810" cy="4073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Answer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3937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0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No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No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No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No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23688" y="1690116"/>
          <a:ext cx="3106420" cy="118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382">
                <a:tc>
                  <a:txBody>
                    <a:bodyPr/>
                    <a:lstStyle/>
                    <a:p>
                      <a:pPr marR="5549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An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wer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387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0E0E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Frequency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0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R="56134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10" dirty="0"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sz="2000" dirty="0">
                          <a:latin typeface="Century Gothic"/>
                          <a:cs typeface="Century Gothic"/>
                        </a:rPr>
                        <a:t>es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latin typeface="Century Gothic"/>
                          <a:cs typeface="Century Gothic"/>
                        </a:rPr>
                        <a:t>6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09">
                <a:tc>
                  <a:txBody>
                    <a:bodyPr/>
                    <a:lstStyle/>
                    <a:p>
                      <a:pPr marR="591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5" dirty="0">
                          <a:latin typeface="Century Gothic"/>
                          <a:cs typeface="Century Gothic"/>
                        </a:rPr>
                        <a:t>No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latin typeface="Century Gothic"/>
                          <a:cs typeface="Century Gothic"/>
                        </a:rPr>
                        <a:t>4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9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1960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Cross</a:t>
            </a:r>
            <a:r>
              <a:rPr sz="4200" spc="-80" dirty="0"/>
              <a:t> </a:t>
            </a:r>
            <a:r>
              <a:rPr sz="4200" spc="-5" dirty="0"/>
              <a:t>tabulation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17585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Century Gothic"/>
                <a:cs typeface="Century Gothic"/>
              </a:rPr>
              <a:t>When </a:t>
            </a:r>
            <a:r>
              <a:rPr sz="200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interested </a:t>
            </a:r>
            <a:r>
              <a:rPr sz="2000" spc="-5" dirty="0">
                <a:latin typeface="Century Gothic"/>
                <a:cs typeface="Century Gothic"/>
              </a:rPr>
              <a:t>in finding </a:t>
            </a:r>
            <a:r>
              <a:rPr sz="2000" dirty="0">
                <a:latin typeface="Century Gothic"/>
                <a:cs typeface="Century Gothic"/>
              </a:rPr>
              <a:t>out </a:t>
            </a:r>
            <a:r>
              <a:rPr sz="2000" spc="-5" dirty="0">
                <a:latin typeface="Century Gothic"/>
                <a:cs typeface="Century Gothic"/>
              </a:rPr>
              <a:t>about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relationship  between </a:t>
            </a:r>
            <a:r>
              <a:rPr sz="2000" b="1" dirty="0">
                <a:latin typeface="Century Gothic"/>
                <a:cs typeface="Century Gothic"/>
              </a:rPr>
              <a:t>two </a:t>
            </a:r>
            <a:r>
              <a:rPr sz="2000" spc="-15" dirty="0">
                <a:latin typeface="Century Gothic"/>
                <a:cs typeface="Century Gothic"/>
              </a:rPr>
              <a:t>(or </a:t>
            </a:r>
            <a:r>
              <a:rPr sz="2000" dirty="0">
                <a:latin typeface="Century Gothic"/>
                <a:cs typeface="Century Gothic"/>
              </a:rPr>
              <a:t>more) nominal/categorical variables a </a:t>
            </a:r>
            <a:r>
              <a:rPr sz="2000" spc="-5" dirty="0">
                <a:latin typeface="Century Gothic"/>
                <a:cs typeface="Century Gothic"/>
              </a:rPr>
              <a:t>simple, yet  powerful </a:t>
            </a:r>
            <a:r>
              <a:rPr sz="2000" spc="5" dirty="0">
                <a:latin typeface="Century Gothic"/>
                <a:cs typeface="Century Gothic"/>
              </a:rPr>
              <a:t>method </a:t>
            </a:r>
            <a:r>
              <a:rPr sz="2000" dirty="0">
                <a:latin typeface="Century Gothic"/>
                <a:cs typeface="Century Gothic"/>
              </a:rPr>
              <a:t>that we can use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cross</a:t>
            </a:r>
            <a:r>
              <a:rPr sz="2000" spc="-1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tabulation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resulting structure of frequencies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called a </a:t>
            </a:r>
            <a:r>
              <a:rPr sz="2000" b="1" spc="-5" dirty="0">
                <a:latin typeface="Century Gothic"/>
                <a:cs typeface="Century Gothic"/>
              </a:rPr>
              <a:t>contingency</a:t>
            </a:r>
            <a:r>
              <a:rPr sz="2000" b="1" spc="-204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table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1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2284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Cross-tabulation</a:t>
            </a:r>
            <a:endParaRPr sz="4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71827" y="1851660"/>
          <a:ext cx="3066414" cy="407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Question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A0E0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Question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A0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6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31891" y="2491739"/>
          <a:ext cx="3953509" cy="279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Century Gothic"/>
                          <a:cs typeface="Century Gothic"/>
                        </a:rPr>
                        <a:t>Q6: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Century Gothic"/>
                          <a:cs typeface="Century Gothic"/>
                        </a:rPr>
                        <a:t>Yes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Century Gothic"/>
                          <a:cs typeface="Century Gothic"/>
                        </a:rPr>
                        <a:t>Q6: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Century Gothic"/>
                          <a:cs typeface="Century Gothic"/>
                        </a:rPr>
                        <a:t>No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421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dirty="0">
                          <a:latin typeface="Century Gothic"/>
                          <a:cs typeface="Century Gothic"/>
                        </a:rPr>
                        <a:t>Q5: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Century Gothic"/>
                          <a:cs typeface="Century Gothic"/>
                        </a:rPr>
                        <a:t>Yes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635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dirty="0">
                          <a:latin typeface="Century Gothic"/>
                          <a:cs typeface="Century Gothic"/>
                        </a:rPr>
                        <a:t>4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dirty="0">
                          <a:latin typeface="Century Gothic"/>
                          <a:cs typeface="Century Gothic"/>
                        </a:rPr>
                        <a:t>3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b="1" dirty="0">
                          <a:latin typeface="Century Gothic"/>
                          <a:cs typeface="Century Gothic"/>
                        </a:rPr>
                        <a:t>7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94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-5" dirty="0">
                          <a:latin typeface="Century Gothic"/>
                          <a:cs typeface="Century Gothic"/>
                        </a:rPr>
                        <a:t>Q5: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5" dirty="0">
                          <a:latin typeface="Century Gothic"/>
                          <a:cs typeface="Century Gothic"/>
                        </a:rPr>
                        <a:t>No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000" dirty="0">
                          <a:latin typeface="Century Gothic"/>
                          <a:cs typeface="Century Gothic"/>
                        </a:rPr>
                        <a:t>1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000" dirty="0">
                          <a:latin typeface="Century Gothic"/>
                          <a:cs typeface="Century Gothic"/>
                        </a:rPr>
                        <a:t>2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b="1" dirty="0">
                          <a:latin typeface="Century Gothic"/>
                          <a:cs typeface="Century Gothic"/>
                        </a:rPr>
                        <a:t>3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b="1" dirty="0">
                          <a:latin typeface="Century Gothic"/>
                          <a:cs typeface="Century Gothic"/>
                        </a:rPr>
                        <a:t>5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b="1" dirty="0">
                          <a:latin typeface="Century Gothic"/>
                          <a:cs typeface="Century Gothic"/>
                        </a:rPr>
                        <a:t>5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b="1" spc="5" dirty="0">
                          <a:latin typeface="Century Gothic"/>
                          <a:cs typeface="Century Gothic"/>
                        </a:rPr>
                        <a:t>10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90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91027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Observed vs expected</a:t>
            </a:r>
            <a:r>
              <a:rPr sz="4200" spc="-70" dirty="0"/>
              <a:t> </a:t>
            </a:r>
            <a:r>
              <a:rPr sz="4200" spc="-5" dirty="0"/>
              <a:t>frequencies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2567558" y="263690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39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9398" y="263690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39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7558" y="300774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39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9398" y="300774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39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7558" y="3378580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39" h="370839">
                <a:moveTo>
                  <a:pt x="0" y="370840"/>
                </a:moveTo>
                <a:lnTo>
                  <a:pt x="751814" y="370840"/>
                </a:lnTo>
                <a:lnTo>
                  <a:pt x="751814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9398" y="3378580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39" h="370839">
                <a:moveTo>
                  <a:pt x="0" y="370840"/>
                </a:moveTo>
                <a:lnTo>
                  <a:pt x="751814" y="370840"/>
                </a:lnTo>
                <a:lnTo>
                  <a:pt x="751814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7558" y="374942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39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9398" y="374942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39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566416" y="2636520"/>
          <a:ext cx="3002280" cy="1477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68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12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80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24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Century Gothic"/>
                          <a:cs typeface="Century Gothic"/>
                        </a:rPr>
                        <a:t>60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84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92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72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164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495410" y="263690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40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95410" y="300774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40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95410" y="3378580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40" h="370839">
                <a:moveTo>
                  <a:pt x="0" y="370840"/>
                </a:moveTo>
                <a:lnTo>
                  <a:pt x="751814" y="370840"/>
                </a:lnTo>
                <a:lnTo>
                  <a:pt x="751814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95410" y="3749421"/>
            <a:ext cx="751840" cy="370840"/>
          </a:xfrm>
          <a:custGeom>
            <a:avLst/>
            <a:gdLst/>
            <a:ahLst/>
            <a:cxnLst/>
            <a:rect l="l" t="t" r="r" b="b"/>
            <a:pathLst>
              <a:path w="751840" h="370839">
                <a:moveTo>
                  <a:pt x="0" y="370839"/>
                </a:moveTo>
                <a:lnTo>
                  <a:pt x="751814" y="370839"/>
                </a:lnTo>
                <a:lnTo>
                  <a:pt x="75181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239255" y="2636520"/>
          <a:ext cx="3002280" cy="1477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9525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latin typeface="Century Gothic"/>
                          <a:cs typeface="Century Gothic"/>
                        </a:rPr>
                        <a:t>Yes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Century Gothic"/>
                          <a:cs typeface="Century Gothic"/>
                        </a:rPr>
                        <a:t>44.9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Century Gothic"/>
                          <a:cs typeface="Century Gothic"/>
                        </a:rPr>
                        <a:t>35.1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80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latin typeface="Century Gothic"/>
                          <a:cs typeface="Century Gothic"/>
                        </a:rPr>
                        <a:t>No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9525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Century Gothic"/>
                          <a:cs typeface="Century Gothic"/>
                        </a:rPr>
                        <a:t>47.1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Century Gothic"/>
                          <a:cs typeface="Century Gothic"/>
                        </a:rPr>
                        <a:t>36.9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84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12700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92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72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12700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164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CA0E0E"/>
                      </a:solidFill>
                      <a:prstDash val="solid"/>
                    </a:lnL>
                    <a:lnR w="9525">
                      <a:solidFill>
                        <a:srgbClr val="CA0E0E"/>
                      </a:solidFill>
                      <a:prstDash val="solid"/>
                    </a:lnR>
                    <a:lnT w="12700">
                      <a:solidFill>
                        <a:srgbClr val="CA0E0E"/>
                      </a:solidFill>
                      <a:prstDash val="solid"/>
                    </a:lnT>
                    <a:lnB w="9525">
                      <a:solidFill>
                        <a:srgbClr val="CA0E0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3453129" y="2089785"/>
            <a:ext cx="1235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entury Gothic"/>
                <a:cs typeface="Century Gothic"/>
              </a:rPr>
              <a:t>Observed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2733" y="2089785"/>
            <a:ext cx="1202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entury Gothic"/>
                <a:cs typeface="Century Gothic"/>
              </a:rPr>
              <a:t>Expected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1898" y="4506974"/>
            <a:ext cx="7491095" cy="150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sz="2200" spc="-10" dirty="0">
                <a:latin typeface="Century Gothic"/>
                <a:cs typeface="Century Gothic"/>
              </a:rPr>
              <a:t>The </a:t>
            </a:r>
            <a:r>
              <a:rPr sz="2200" spc="-5" dirty="0">
                <a:latin typeface="Century Gothic"/>
                <a:cs typeface="Century Gothic"/>
              </a:rPr>
              <a:t>expected frequency </a:t>
            </a:r>
            <a:r>
              <a:rPr sz="2200" dirty="0">
                <a:latin typeface="Century Gothic"/>
                <a:cs typeface="Century Gothic"/>
              </a:rPr>
              <a:t>in </a:t>
            </a:r>
            <a:r>
              <a:rPr sz="2200" spc="-5" dirty="0">
                <a:latin typeface="Century Gothic"/>
                <a:cs typeface="Century Gothic"/>
              </a:rPr>
              <a:t>row </a:t>
            </a:r>
            <a:r>
              <a:rPr sz="2200" b="1" dirty="0">
                <a:latin typeface="Century Gothic"/>
                <a:cs typeface="Century Gothic"/>
              </a:rPr>
              <a:t>r</a:t>
            </a:r>
            <a:r>
              <a:rPr sz="2200" dirty="0">
                <a:latin typeface="Century Gothic"/>
                <a:cs typeface="Century Gothic"/>
              </a:rPr>
              <a:t>, </a:t>
            </a:r>
            <a:r>
              <a:rPr sz="2200" spc="-5" dirty="0">
                <a:latin typeface="Century Gothic"/>
                <a:cs typeface="Century Gothic"/>
              </a:rPr>
              <a:t>column </a:t>
            </a:r>
            <a:r>
              <a:rPr sz="2200" b="1" spc="-5" dirty="0">
                <a:latin typeface="Century Gothic"/>
                <a:cs typeface="Century Gothic"/>
              </a:rPr>
              <a:t>c </a:t>
            </a:r>
            <a:r>
              <a:rPr sz="2200" spc="-5" dirty="0">
                <a:latin typeface="Century Gothic"/>
                <a:cs typeface="Century Gothic"/>
              </a:rPr>
              <a:t>equals </a:t>
            </a:r>
            <a:r>
              <a:rPr sz="2200" dirty="0">
                <a:latin typeface="Century Gothic"/>
                <a:cs typeface="Century Gothic"/>
              </a:rPr>
              <a:t>the  </a:t>
            </a:r>
            <a:r>
              <a:rPr sz="2200" spc="-10" dirty="0">
                <a:latin typeface="Century Gothic"/>
                <a:cs typeface="Century Gothic"/>
              </a:rPr>
              <a:t>sum </a:t>
            </a:r>
            <a:r>
              <a:rPr sz="2200" spc="-5" dirty="0">
                <a:latin typeface="Century Gothic"/>
                <a:cs typeface="Century Gothic"/>
              </a:rPr>
              <a:t>of row </a:t>
            </a:r>
            <a:r>
              <a:rPr sz="2200" b="1" spc="-5" dirty="0">
                <a:latin typeface="Century Gothic"/>
                <a:cs typeface="Century Gothic"/>
              </a:rPr>
              <a:t>r </a:t>
            </a:r>
            <a:r>
              <a:rPr sz="2200" spc="-5" dirty="0">
                <a:latin typeface="Century Gothic"/>
                <a:cs typeface="Century Gothic"/>
              </a:rPr>
              <a:t>multiplied by the </a:t>
            </a:r>
            <a:r>
              <a:rPr sz="2200" spc="-10" dirty="0">
                <a:latin typeface="Century Gothic"/>
                <a:cs typeface="Century Gothic"/>
              </a:rPr>
              <a:t>sum </a:t>
            </a:r>
            <a:r>
              <a:rPr sz="2200" spc="-5" dirty="0">
                <a:latin typeface="Century Gothic"/>
                <a:cs typeface="Century Gothic"/>
              </a:rPr>
              <a:t>of column </a:t>
            </a:r>
            <a:r>
              <a:rPr sz="2200" b="1" spc="-5" dirty="0">
                <a:latin typeface="Century Gothic"/>
                <a:cs typeface="Century Gothic"/>
              </a:rPr>
              <a:t>c</a:t>
            </a:r>
            <a:r>
              <a:rPr sz="2200" spc="-5" dirty="0">
                <a:latin typeface="Century Gothic"/>
                <a:cs typeface="Century Gothic"/>
              </a:rPr>
              <a:t>, </a:t>
            </a:r>
            <a:r>
              <a:rPr sz="2200" dirty="0">
                <a:latin typeface="Century Gothic"/>
                <a:cs typeface="Century Gothic"/>
              </a:rPr>
              <a:t>divided  </a:t>
            </a:r>
            <a:r>
              <a:rPr sz="2200" spc="-5" dirty="0">
                <a:latin typeface="Century Gothic"/>
                <a:cs typeface="Century Gothic"/>
              </a:rPr>
              <a:t>by the </a:t>
            </a:r>
            <a:r>
              <a:rPr sz="2200" dirty="0">
                <a:latin typeface="Century Gothic"/>
                <a:cs typeface="Century Gothic"/>
              </a:rPr>
              <a:t>total </a:t>
            </a:r>
            <a:r>
              <a:rPr sz="2200" spc="-5" dirty="0">
                <a:latin typeface="Century Gothic"/>
                <a:cs typeface="Century Gothic"/>
              </a:rPr>
              <a:t>frequency for all cells </a:t>
            </a:r>
            <a:r>
              <a:rPr sz="2200" spc="-15" dirty="0">
                <a:latin typeface="Century Gothic"/>
                <a:cs typeface="Century Gothic"/>
              </a:rPr>
              <a:t>(164 </a:t>
            </a:r>
            <a:r>
              <a:rPr sz="2200" dirty="0">
                <a:latin typeface="Century Gothic"/>
                <a:cs typeface="Century Gothic"/>
              </a:rPr>
              <a:t>in </a:t>
            </a:r>
            <a:r>
              <a:rPr sz="2200" spc="-5" dirty="0">
                <a:latin typeface="Century Gothic"/>
                <a:cs typeface="Century Gothic"/>
              </a:rPr>
              <a:t>the example  above)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7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5317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hypothesis</a:t>
            </a:r>
            <a:r>
              <a:rPr sz="4200" spc="-11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07425" cy="2434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2865" indent="-343535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Assume that we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performed </a:t>
            </a:r>
            <a:r>
              <a:rPr sz="2000" spc="-5" dirty="0">
                <a:latin typeface="Century Gothic"/>
                <a:cs typeface="Century Gothic"/>
              </a:rPr>
              <a:t>some </a:t>
            </a:r>
            <a:r>
              <a:rPr sz="2000" dirty="0">
                <a:latin typeface="Century Gothic"/>
                <a:cs typeface="Century Gothic"/>
              </a:rPr>
              <a:t>measurements </a:t>
            </a:r>
            <a:r>
              <a:rPr sz="2000" spc="-5" dirty="0">
                <a:latin typeface="Century Gothic"/>
                <a:cs typeface="Century Gothic"/>
              </a:rPr>
              <a:t>and wish </a:t>
            </a:r>
            <a:r>
              <a:rPr sz="2000" spc="5" dirty="0">
                <a:latin typeface="Century Gothic"/>
                <a:cs typeface="Century Gothic"/>
              </a:rPr>
              <a:t>to  </a:t>
            </a:r>
            <a:r>
              <a:rPr sz="2000" dirty="0">
                <a:latin typeface="Century Gothic"/>
                <a:cs typeface="Century Gothic"/>
              </a:rPr>
              <a:t>compare these </a:t>
            </a:r>
            <a:r>
              <a:rPr sz="2000" spc="-5" dirty="0">
                <a:latin typeface="Century Gothic"/>
                <a:cs typeface="Century Gothic"/>
              </a:rPr>
              <a:t>measurements </a:t>
            </a:r>
            <a:r>
              <a:rPr sz="2000" dirty="0">
                <a:latin typeface="Century Gothic"/>
                <a:cs typeface="Century Gothic"/>
              </a:rPr>
              <a:t>with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numbers we would</a:t>
            </a:r>
            <a:r>
              <a:rPr sz="2000" spc="-15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expect 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observe, given a null</a:t>
            </a:r>
            <a:r>
              <a:rPr sz="2000" spc="-1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hypothesis</a:t>
            </a:r>
            <a:endParaRPr sz="2000">
              <a:latin typeface="Century Gothic"/>
              <a:cs typeface="Century Gothic"/>
            </a:endParaRPr>
          </a:p>
          <a:p>
            <a:pPr marL="355600" marR="732155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will </a:t>
            </a:r>
            <a:r>
              <a:rPr sz="2000" dirty="0">
                <a:latin typeface="Century Gothic"/>
                <a:cs typeface="Century Gothic"/>
              </a:rPr>
              <a:t>most </a:t>
            </a:r>
            <a:r>
              <a:rPr sz="2000" spc="-5" dirty="0">
                <a:latin typeface="Century Gothic"/>
                <a:cs typeface="Century Gothic"/>
              </a:rPr>
              <a:t>probably </a:t>
            </a:r>
            <a:r>
              <a:rPr sz="2000" dirty="0">
                <a:latin typeface="Century Gothic"/>
                <a:cs typeface="Century Gothic"/>
              </a:rPr>
              <a:t>notice </a:t>
            </a:r>
            <a:r>
              <a:rPr sz="2000" spc="-5" dirty="0">
                <a:latin typeface="Century Gothic"/>
                <a:cs typeface="Century Gothic"/>
              </a:rPr>
              <a:t>some differences, </a:t>
            </a:r>
            <a:r>
              <a:rPr sz="2000" dirty="0">
                <a:latin typeface="Century Gothic"/>
                <a:cs typeface="Century Gothic"/>
              </a:rPr>
              <a:t>but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these  </a:t>
            </a:r>
            <a:r>
              <a:rPr sz="2000" spc="-5" dirty="0">
                <a:latin typeface="Century Gothic"/>
                <a:cs typeface="Century Gothic"/>
              </a:rPr>
              <a:t>significant?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these </a:t>
            </a:r>
            <a:r>
              <a:rPr sz="2000" dirty="0">
                <a:latin typeface="Century Gothic"/>
                <a:cs typeface="Century Gothic"/>
              </a:rPr>
              <a:t>kinds </a:t>
            </a:r>
            <a:r>
              <a:rPr sz="2000" spc="-5" dirty="0">
                <a:latin typeface="Century Gothic"/>
                <a:cs typeface="Century Gothic"/>
              </a:rPr>
              <a:t>of problems </a:t>
            </a:r>
            <a:r>
              <a:rPr sz="2000" dirty="0">
                <a:latin typeface="Century Gothic"/>
                <a:cs typeface="Century Gothic"/>
              </a:rPr>
              <a:t>we can use a hypothesis test called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20" dirty="0">
                <a:latin typeface="Cambria Math"/>
                <a:cs typeface="Cambria Math"/>
              </a:rPr>
              <a:t>χ</a:t>
            </a:r>
            <a:r>
              <a:rPr sz="2175" spc="30" baseline="28735" dirty="0">
                <a:latin typeface="Cambria Math"/>
                <a:cs typeface="Cambria Math"/>
              </a:rPr>
              <a:t>2 </a:t>
            </a:r>
            <a:r>
              <a:rPr sz="2000" spc="-5" dirty="0">
                <a:latin typeface="Century Gothic"/>
                <a:cs typeface="Century Gothic"/>
              </a:rPr>
              <a:t>(chi-square)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test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5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5317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hypothesis</a:t>
            </a:r>
            <a:r>
              <a:rPr sz="4200" spc="-11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6"/>
            <a:ext cx="8576310" cy="313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1750" spc="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entury Gothic"/>
                <a:cs typeface="Century Gothic"/>
              </a:rPr>
              <a:t>Assume </a:t>
            </a:r>
            <a:r>
              <a:rPr sz="2200" spc="-5" dirty="0">
                <a:latin typeface="Century Gothic"/>
                <a:cs typeface="Century Gothic"/>
              </a:rPr>
              <a:t>that there </a:t>
            </a:r>
            <a:r>
              <a:rPr sz="2200" dirty="0">
                <a:latin typeface="Century Gothic"/>
                <a:cs typeface="Century Gothic"/>
              </a:rPr>
              <a:t>exist </a:t>
            </a:r>
            <a:r>
              <a:rPr sz="2200" spc="-5" dirty="0">
                <a:latin typeface="Century Gothic"/>
                <a:cs typeface="Century Gothic"/>
              </a:rPr>
              <a:t>three different species of fish </a:t>
            </a:r>
            <a:r>
              <a:rPr sz="2200" dirty="0">
                <a:latin typeface="Century Gothic"/>
                <a:cs typeface="Century Gothic"/>
              </a:rPr>
              <a:t>in</a:t>
            </a:r>
            <a:r>
              <a:rPr sz="2200" spc="-25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a</a:t>
            </a:r>
            <a:endParaRPr sz="22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Century Gothic"/>
                <a:cs typeface="Century Gothic"/>
              </a:rPr>
              <a:t>particular lake: </a:t>
            </a:r>
            <a:r>
              <a:rPr sz="2200" dirty="0">
                <a:latin typeface="Century Gothic"/>
                <a:cs typeface="Century Gothic"/>
              </a:rPr>
              <a:t>pike, </a:t>
            </a:r>
            <a:r>
              <a:rPr sz="2200" spc="-5" dirty="0">
                <a:latin typeface="Century Gothic"/>
                <a:cs typeface="Century Gothic"/>
              </a:rPr>
              <a:t>perch, and common</a:t>
            </a:r>
            <a:r>
              <a:rPr sz="2200" spc="-3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roach</a:t>
            </a:r>
            <a:endParaRPr sz="2200">
              <a:latin typeface="Century Gothic"/>
              <a:cs typeface="Century Gothic"/>
            </a:endParaRPr>
          </a:p>
          <a:p>
            <a:pPr marL="355600" marR="633095" indent="-343535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750" spc="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entury Gothic"/>
                <a:cs typeface="Century Gothic"/>
              </a:rPr>
              <a:t>Our </a:t>
            </a:r>
            <a:r>
              <a:rPr sz="2200" b="1" spc="-10" dirty="0">
                <a:latin typeface="Century Gothic"/>
                <a:cs typeface="Century Gothic"/>
              </a:rPr>
              <a:t>null hypothesis </a:t>
            </a:r>
            <a:r>
              <a:rPr sz="2200" dirty="0">
                <a:latin typeface="Century Gothic"/>
                <a:cs typeface="Century Gothic"/>
              </a:rPr>
              <a:t>is </a:t>
            </a:r>
            <a:r>
              <a:rPr sz="2200" spc="-5" dirty="0">
                <a:latin typeface="Century Gothic"/>
                <a:cs typeface="Century Gothic"/>
              </a:rPr>
              <a:t>that these species of fish </a:t>
            </a:r>
            <a:r>
              <a:rPr sz="2200" spc="-10" dirty="0">
                <a:latin typeface="Century Gothic"/>
                <a:cs typeface="Century Gothic"/>
              </a:rPr>
              <a:t>appear </a:t>
            </a:r>
            <a:r>
              <a:rPr sz="2200" dirty="0">
                <a:latin typeface="Century Gothic"/>
                <a:cs typeface="Century Gothic"/>
              </a:rPr>
              <a:t>in  </a:t>
            </a:r>
            <a:r>
              <a:rPr sz="2200" spc="-5" dirty="0">
                <a:solidFill>
                  <a:srgbClr val="006FC0"/>
                </a:solidFill>
                <a:latin typeface="Century Gothic"/>
                <a:cs typeface="Century Gothic"/>
              </a:rPr>
              <a:t>equal</a:t>
            </a:r>
            <a:r>
              <a:rPr sz="220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proportion</a:t>
            </a:r>
            <a:endParaRPr sz="22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750" spc="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entury Gothic"/>
                <a:cs typeface="Century Gothic"/>
              </a:rPr>
              <a:t>A sample of </a:t>
            </a:r>
            <a:r>
              <a:rPr sz="2200" i="1" spc="-5" dirty="0">
                <a:latin typeface="Century Gothic"/>
                <a:cs typeface="Century Gothic"/>
              </a:rPr>
              <a:t>n </a:t>
            </a:r>
            <a:r>
              <a:rPr sz="2200" spc="-5" dirty="0">
                <a:latin typeface="Century Gothic"/>
                <a:cs typeface="Century Gothic"/>
              </a:rPr>
              <a:t>= </a:t>
            </a:r>
            <a:r>
              <a:rPr sz="2200" spc="-10" dirty="0">
                <a:latin typeface="Century Gothic"/>
                <a:cs typeface="Century Gothic"/>
              </a:rPr>
              <a:t>300 </a:t>
            </a:r>
            <a:r>
              <a:rPr sz="2200" spc="-5" dirty="0">
                <a:latin typeface="Century Gothic"/>
                <a:cs typeface="Century Gothic"/>
              </a:rPr>
              <a:t>fishes obtained from </a:t>
            </a:r>
            <a:r>
              <a:rPr sz="2200" dirty="0">
                <a:latin typeface="Century Gothic"/>
                <a:cs typeface="Century Gothic"/>
              </a:rPr>
              <a:t>the </a:t>
            </a:r>
            <a:r>
              <a:rPr sz="2200" spc="-10" dirty="0">
                <a:latin typeface="Century Gothic"/>
                <a:cs typeface="Century Gothic"/>
              </a:rPr>
              <a:t>lake </a:t>
            </a:r>
            <a:r>
              <a:rPr sz="2200" dirty="0">
                <a:latin typeface="Century Gothic"/>
                <a:cs typeface="Century Gothic"/>
              </a:rPr>
              <a:t>is </a:t>
            </a:r>
            <a:r>
              <a:rPr sz="2200" spc="-10" dirty="0">
                <a:latin typeface="Century Gothic"/>
                <a:cs typeface="Century Gothic"/>
              </a:rPr>
              <a:t>analyzed  and we </a:t>
            </a:r>
            <a:r>
              <a:rPr sz="2200" spc="-5" dirty="0">
                <a:latin typeface="Century Gothic"/>
                <a:cs typeface="Century Gothic"/>
              </a:rPr>
              <a:t>find </a:t>
            </a:r>
            <a:r>
              <a:rPr sz="2200" dirty="0">
                <a:latin typeface="Century Gothic"/>
                <a:cs typeface="Century Gothic"/>
              </a:rPr>
              <a:t>that it consists </a:t>
            </a:r>
            <a:r>
              <a:rPr sz="2200" spc="-5" dirty="0">
                <a:latin typeface="Century Gothic"/>
                <a:cs typeface="Century Gothic"/>
              </a:rPr>
              <a:t>of 89 pikes, 91 </a:t>
            </a:r>
            <a:r>
              <a:rPr sz="2200" spc="-10" dirty="0">
                <a:latin typeface="Century Gothic"/>
                <a:cs typeface="Century Gothic"/>
              </a:rPr>
              <a:t>perches </a:t>
            </a:r>
            <a:r>
              <a:rPr sz="2200" spc="-5" dirty="0">
                <a:latin typeface="Century Gothic"/>
                <a:cs typeface="Century Gothic"/>
              </a:rPr>
              <a:t>och </a:t>
            </a:r>
            <a:r>
              <a:rPr sz="2200" spc="-10" dirty="0">
                <a:latin typeface="Century Gothic"/>
                <a:cs typeface="Century Gothic"/>
              </a:rPr>
              <a:t>120  </a:t>
            </a:r>
            <a:r>
              <a:rPr sz="2200" spc="-5" dirty="0">
                <a:latin typeface="Century Gothic"/>
                <a:cs typeface="Century Gothic"/>
              </a:rPr>
              <a:t>roaches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750" spc="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entury Gothic"/>
                <a:cs typeface="Century Gothic"/>
              </a:rPr>
              <a:t>Does </a:t>
            </a:r>
            <a:r>
              <a:rPr sz="2200" dirty="0">
                <a:latin typeface="Century Gothic"/>
                <a:cs typeface="Century Gothic"/>
              </a:rPr>
              <a:t>the </a:t>
            </a:r>
            <a:r>
              <a:rPr sz="2200" spc="-5" dirty="0">
                <a:latin typeface="Century Gothic"/>
                <a:cs typeface="Century Gothic"/>
              </a:rPr>
              <a:t>null hypothesis hold, </a:t>
            </a:r>
            <a:r>
              <a:rPr sz="2200" dirty="0">
                <a:latin typeface="Century Gothic"/>
                <a:cs typeface="Century Gothic"/>
              </a:rPr>
              <a:t>given this</a:t>
            </a:r>
            <a:r>
              <a:rPr sz="2200" spc="-10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sample?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5317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hypothesis</a:t>
            </a:r>
            <a:r>
              <a:rPr sz="4200" spc="-11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461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For each species of </a:t>
            </a:r>
            <a:r>
              <a:rPr sz="2000" spc="-5" dirty="0">
                <a:latin typeface="Century Gothic"/>
                <a:cs typeface="Century Gothic"/>
              </a:rPr>
              <a:t>fish </a:t>
            </a:r>
            <a:r>
              <a:rPr sz="2000" dirty="0">
                <a:latin typeface="Century Gothic"/>
                <a:cs typeface="Century Gothic"/>
              </a:rPr>
              <a:t>we calculate a normalized measure of</a:t>
            </a:r>
            <a:r>
              <a:rPr sz="2000" spc="-2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how  </a:t>
            </a:r>
            <a:r>
              <a:rPr sz="2000" dirty="0">
                <a:latin typeface="Century Gothic"/>
                <a:cs typeface="Century Gothic"/>
              </a:rPr>
              <a:t>much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observed frequencies deviate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expected  frequencies. For example,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roaches </a:t>
            </a:r>
            <a:r>
              <a:rPr sz="2000" dirty="0">
                <a:latin typeface="Century Gothic"/>
                <a:cs typeface="Century Gothic"/>
              </a:rPr>
              <a:t>we obtain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following  </a:t>
            </a:r>
            <a:r>
              <a:rPr sz="2000" spc="-5" dirty="0">
                <a:latin typeface="Century Gothic"/>
                <a:cs typeface="Century Gothic"/>
              </a:rPr>
              <a:t>deviation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value: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4653" y="3990721"/>
            <a:ext cx="1480185" cy="0"/>
          </a:xfrm>
          <a:custGeom>
            <a:avLst/>
            <a:gdLst/>
            <a:ahLst/>
            <a:cxnLst/>
            <a:rect l="l" t="t" r="r" b="b"/>
            <a:pathLst>
              <a:path w="1480185">
                <a:moveTo>
                  <a:pt x="0" y="0"/>
                </a:moveTo>
                <a:lnTo>
                  <a:pt x="1479803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92622" y="3796360"/>
            <a:ext cx="2159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5165" y="3990721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672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2715" y="3604640"/>
            <a:ext cx="2256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3085" algn="l"/>
              </a:tabLst>
            </a:pPr>
            <a:r>
              <a:rPr sz="2000" spc="-5" dirty="0">
                <a:latin typeface="Cambria Math"/>
                <a:cs typeface="Cambria Math"/>
              </a:rPr>
              <a:t>(</a:t>
            </a:r>
            <a:r>
              <a:rPr sz="2000" spc="-10" dirty="0">
                <a:latin typeface="Cambria Math"/>
                <a:cs typeface="Cambria Math"/>
              </a:rPr>
              <a:t>12</a:t>
            </a:r>
            <a:r>
              <a:rPr sz="2000" dirty="0">
                <a:latin typeface="Cambria Math"/>
                <a:cs typeface="Cambria Math"/>
              </a:rPr>
              <a:t>0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10</a:t>
            </a:r>
            <a:r>
              <a:rPr sz="2000" spc="15" dirty="0">
                <a:latin typeface="Cambria Math"/>
                <a:cs typeface="Cambria Math"/>
              </a:rPr>
              <a:t>0</a:t>
            </a:r>
            <a:r>
              <a:rPr sz="2000" spc="-5" dirty="0">
                <a:latin typeface="Cambria Math"/>
                <a:cs typeface="Cambria Math"/>
              </a:rPr>
              <a:t>)</a:t>
            </a:r>
            <a:r>
              <a:rPr sz="2175" spc="60" baseline="28735" dirty="0">
                <a:latin typeface="Cambria Math"/>
                <a:cs typeface="Cambria Math"/>
              </a:rPr>
              <a:t>2</a:t>
            </a:r>
            <a:r>
              <a:rPr sz="2175" baseline="28735" dirty="0">
                <a:latin typeface="Cambria Math"/>
                <a:cs typeface="Cambria Math"/>
              </a:rPr>
              <a:t>	</a:t>
            </a:r>
            <a:r>
              <a:rPr sz="2000" spc="-10" dirty="0">
                <a:latin typeface="Cambria Math"/>
                <a:cs typeface="Cambria Math"/>
              </a:rPr>
              <a:t>400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0019" y="3967048"/>
            <a:ext cx="172973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95400" algn="l"/>
              </a:tabLst>
            </a:pPr>
            <a:r>
              <a:rPr sz="2000" spc="-10" dirty="0">
                <a:latin typeface="Cambria Math"/>
                <a:cs typeface="Cambria Math"/>
              </a:rPr>
              <a:t>10</a:t>
            </a:r>
            <a:r>
              <a:rPr sz="2000" dirty="0">
                <a:latin typeface="Cambria Math"/>
                <a:cs typeface="Cambria Math"/>
              </a:rPr>
              <a:t>0	</a:t>
            </a:r>
            <a:r>
              <a:rPr sz="2000" spc="-10" dirty="0">
                <a:latin typeface="Cambria Math"/>
                <a:cs typeface="Cambria Math"/>
              </a:rPr>
              <a:t>100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7257" y="3796360"/>
            <a:ext cx="622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4.0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935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5317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hypothesis</a:t>
            </a:r>
            <a:r>
              <a:rPr sz="4200" spc="-11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514080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If </a:t>
            </a:r>
            <a:r>
              <a:rPr sz="200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add </a:t>
            </a:r>
            <a:r>
              <a:rPr sz="2000" dirty="0">
                <a:latin typeface="Century Gothic"/>
                <a:cs typeface="Century Gothic"/>
              </a:rPr>
              <a:t>up </a:t>
            </a:r>
            <a:r>
              <a:rPr sz="2000" spc="-5" dirty="0">
                <a:latin typeface="Century Gothic"/>
                <a:cs typeface="Century Gothic"/>
              </a:rPr>
              <a:t>all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squared </a:t>
            </a:r>
            <a:r>
              <a:rPr sz="2000" dirty="0">
                <a:latin typeface="Century Gothic"/>
                <a:cs typeface="Century Gothic"/>
              </a:rPr>
              <a:t>deviations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three species of</a:t>
            </a:r>
            <a:r>
              <a:rPr sz="2000" spc="-29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fish  </a:t>
            </a:r>
            <a:r>
              <a:rPr sz="2000" dirty="0">
                <a:latin typeface="Century Gothic"/>
                <a:cs typeface="Century Gothic"/>
              </a:rPr>
              <a:t>we get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following</a:t>
            </a:r>
            <a:r>
              <a:rPr sz="2000" spc="-7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sum: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R="60325" algn="ctr">
              <a:lnSpc>
                <a:spcPct val="100000"/>
              </a:lnSpc>
            </a:pPr>
            <a:r>
              <a:rPr sz="2000" spc="20" dirty="0">
                <a:latin typeface="Cambria Math"/>
                <a:cs typeface="Cambria Math"/>
              </a:rPr>
              <a:t>χ</a:t>
            </a:r>
            <a:r>
              <a:rPr sz="2175" spc="30" baseline="28735" dirty="0">
                <a:latin typeface="Cambria Math"/>
                <a:cs typeface="Cambria Math"/>
              </a:rPr>
              <a:t>2 </a:t>
            </a:r>
            <a:r>
              <a:rPr sz="2000" dirty="0">
                <a:latin typeface="Cambria Math"/>
                <a:cs typeface="Cambria Math"/>
              </a:rPr>
              <a:t>= </a:t>
            </a:r>
            <a:r>
              <a:rPr sz="2000" spc="-5" dirty="0">
                <a:latin typeface="Cambria Math"/>
                <a:cs typeface="Cambria Math"/>
              </a:rPr>
              <a:t>1.21 </a:t>
            </a:r>
            <a:r>
              <a:rPr sz="2000" dirty="0">
                <a:latin typeface="Cambria Math"/>
                <a:cs typeface="Cambria Math"/>
              </a:rPr>
              <a:t>+ </a:t>
            </a:r>
            <a:r>
              <a:rPr sz="2000" spc="-5" dirty="0">
                <a:latin typeface="Cambria Math"/>
                <a:cs typeface="Cambria Math"/>
              </a:rPr>
              <a:t>0.81 </a:t>
            </a:r>
            <a:r>
              <a:rPr sz="2000" dirty="0">
                <a:latin typeface="Cambria Math"/>
                <a:cs typeface="Cambria Math"/>
              </a:rPr>
              <a:t>+ </a:t>
            </a:r>
            <a:r>
              <a:rPr sz="2000" spc="5" dirty="0">
                <a:latin typeface="Cambria Math"/>
                <a:cs typeface="Cambria Math"/>
              </a:rPr>
              <a:t>4.0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3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6.02</a:t>
            </a:r>
            <a:endParaRPr sz="20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call </a:t>
            </a:r>
            <a:r>
              <a:rPr sz="2000" spc="5" dirty="0">
                <a:latin typeface="Century Gothic"/>
                <a:cs typeface="Century Gothic"/>
              </a:rPr>
              <a:t>this </a:t>
            </a:r>
            <a:r>
              <a:rPr sz="2000" dirty="0">
                <a:latin typeface="Century Gothic"/>
                <a:cs typeface="Century Gothic"/>
              </a:rPr>
              <a:t>sum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chi-square value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frequencies</a:t>
            </a:r>
            <a:r>
              <a:rPr sz="2000" spc="-1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involved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0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5317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hypothesis</a:t>
            </a:r>
            <a:r>
              <a:rPr sz="4200" spc="-11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54110" cy="2739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290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finally calculate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sum of </a:t>
            </a:r>
            <a:r>
              <a:rPr sz="2000" spc="-5" dirty="0">
                <a:latin typeface="Century Gothic"/>
                <a:cs typeface="Century Gothic"/>
              </a:rPr>
              <a:t>all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deviation </a:t>
            </a:r>
            <a:r>
              <a:rPr sz="2000" dirty="0">
                <a:latin typeface="Century Gothic"/>
                <a:cs typeface="Century Gothic"/>
              </a:rPr>
              <a:t>values,</a:t>
            </a:r>
            <a:r>
              <a:rPr sz="2000" spc="-1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obtaining 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chi-square value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dirty="0">
                <a:latin typeface="Century Gothic"/>
                <a:cs typeface="Century Gothic"/>
              </a:rPr>
              <a:t>these</a:t>
            </a:r>
            <a:r>
              <a:rPr sz="2000" spc="-9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frequencies: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675255">
              <a:lnSpc>
                <a:spcPct val="100000"/>
              </a:lnSpc>
            </a:pPr>
            <a:r>
              <a:rPr sz="2000" spc="20" dirty="0">
                <a:latin typeface="Cambria Math"/>
                <a:cs typeface="Cambria Math"/>
              </a:rPr>
              <a:t>χ</a:t>
            </a:r>
            <a:r>
              <a:rPr sz="2175" spc="30" baseline="28735" dirty="0">
                <a:latin typeface="Cambria Math"/>
                <a:cs typeface="Cambria Math"/>
              </a:rPr>
              <a:t>2 </a:t>
            </a:r>
            <a:r>
              <a:rPr sz="2000" dirty="0">
                <a:latin typeface="Cambria Math"/>
                <a:cs typeface="Cambria Math"/>
              </a:rPr>
              <a:t>= </a:t>
            </a:r>
            <a:r>
              <a:rPr sz="2000" spc="-5" dirty="0">
                <a:latin typeface="Cambria Math"/>
                <a:cs typeface="Cambria Math"/>
              </a:rPr>
              <a:t>𝑑</a:t>
            </a:r>
            <a:r>
              <a:rPr sz="2175" spc="-7" baseline="-15325" dirty="0">
                <a:latin typeface="Cambria Math"/>
                <a:cs typeface="Cambria Math"/>
              </a:rPr>
              <a:t>1 </a:t>
            </a:r>
            <a:r>
              <a:rPr sz="2000" dirty="0">
                <a:latin typeface="Cambria Math"/>
                <a:cs typeface="Cambria Math"/>
              </a:rPr>
              <a:t>+ </a:t>
            </a:r>
            <a:r>
              <a:rPr sz="2000" spc="20" dirty="0">
                <a:latin typeface="Cambria Math"/>
                <a:cs typeface="Cambria Math"/>
              </a:rPr>
              <a:t>𝑑</a:t>
            </a:r>
            <a:r>
              <a:rPr sz="2175" spc="30" baseline="-15325" dirty="0">
                <a:latin typeface="Cambria Math"/>
                <a:cs typeface="Cambria Math"/>
              </a:rPr>
              <a:t>2 </a:t>
            </a:r>
            <a:r>
              <a:rPr sz="2000" dirty="0">
                <a:latin typeface="Cambria Math"/>
                <a:cs typeface="Cambria Math"/>
              </a:rPr>
              <a:t>+ </a:t>
            </a:r>
            <a:r>
              <a:rPr sz="2000" spc="20" dirty="0">
                <a:latin typeface="Cambria Math"/>
                <a:cs typeface="Cambria Math"/>
              </a:rPr>
              <a:t>𝑑</a:t>
            </a:r>
            <a:r>
              <a:rPr sz="2175" spc="30" baseline="-15325" dirty="0">
                <a:latin typeface="Cambria Math"/>
                <a:cs typeface="Cambria Math"/>
              </a:rPr>
              <a:t>3 </a:t>
            </a:r>
            <a:r>
              <a:rPr sz="2000" dirty="0">
                <a:latin typeface="Cambria Math"/>
                <a:cs typeface="Cambria Math"/>
              </a:rPr>
              <a:t>+ … +</a:t>
            </a:r>
            <a:r>
              <a:rPr sz="2000" spc="245" dirty="0">
                <a:latin typeface="Cambria Math"/>
                <a:cs typeface="Cambria Math"/>
              </a:rPr>
              <a:t> </a:t>
            </a:r>
            <a:r>
              <a:rPr sz="2000" spc="60" dirty="0">
                <a:latin typeface="Cambria Math"/>
                <a:cs typeface="Cambria Math"/>
              </a:rPr>
              <a:t>𝑑</a:t>
            </a:r>
            <a:r>
              <a:rPr sz="2175" spc="89" baseline="-15325" dirty="0">
                <a:latin typeface="Cambria Math"/>
                <a:cs typeface="Cambria Math"/>
              </a:rPr>
              <a:t>𝑛</a:t>
            </a:r>
            <a:endParaRPr sz="2175" baseline="-15325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57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To use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chi-square </a:t>
            </a:r>
            <a:r>
              <a:rPr sz="2000" dirty="0">
                <a:latin typeface="Century Gothic"/>
                <a:cs typeface="Century Gothic"/>
              </a:rPr>
              <a:t>value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dirty="0">
                <a:latin typeface="Century Gothic"/>
                <a:cs typeface="Century Gothic"/>
              </a:rPr>
              <a:t>hypothesis testing we proceed </a:t>
            </a:r>
            <a:r>
              <a:rPr sz="2000" spc="-5" dirty="0">
                <a:latin typeface="Century Gothic"/>
                <a:cs typeface="Century Gothic"/>
              </a:rPr>
              <a:t>by  identifying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006FC0"/>
                </a:solidFill>
                <a:latin typeface="Century Gothic"/>
                <a:cs typeface="Century Gothic"/>
              </a:rPr>
              <a:t>degrees </a:t>
            </a:r>
            <a:r>
              <a:rPr sz="2000" dirty="0">
                <a:solidFill>
                  <a:srgbClr val="006FC0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006FC0"/>
                </a:solidFill>
                <a:latin typeface="Century Gothic"/>
                <a:cs typeface="Century Gothic"/>
              </a:rPr>
              <a:t>freedom </a:t>
            </a:r>
            <a:r>
              <a:rPr sz="2000" spc="-15" dirty="0">
                <a:latin typeface="Century Gothic"/>
                <a:cs typeface="Century Gothic"/>
              </a:rPr>
              <a:t>(df)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dirty="0">
                <a:latin typeface="Century Gothic"/>
                <a:cs typeface="Century Gothic"/>
              </a:rPr>
              <a:t>this sum which equals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dirty="0">
                <a:latin typeface="Century Gothic"/>
                <a:cs typeface="Century Gothic"/>
              </a:rPr>
              <a:t>number of elements </a:t>
            </a:r>
            <a:r>
              <a:rPr sz="2000" spc="-5" dirty="0">
                <a:latin typeface="Century Gothic"/>
                <a:cs typeface="Century Gothic"/>
              </a:rPr>
              <a:t>added, </a:t>
            </a:r>
            <a:r>
              <a:rPr sz="2000" dirty="0">
                <a:latin typeface="Century Gothic"/>
                <a:cs typeface="Century Gothic"/>
              </a:rPr>
              <a:t>minus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180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5100" algn="l"/>
              </a:tabLst>
            </a:pPr>
            <a:r>
              <a:rPr sz="4200" spc="-5" dirty="0"/>
              <a:t>Importan</a:t>
            </a:r>
            <a:r>
              <a:rPr sz="4200" dirty="0"/>
              <a:t>t	con</a:t>
            </a:r>
            <a:r>
              <a:rPr sz="4200" spc="-15" dirty="0"/>
              <a:t>c</a:t>
            </a:r>
            <a:r>
              <a:rPr sz="4200" dirty="0"/>
              <a:t>epts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33985"/>
            <a:ext cx="7869555" cy="291973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Two central </a:t>
            </a:r>
            <a:r>
              <a:rPr sz="2000" spc="-5" dirty="0">
                <a:latin typeface="Century Gothic"/>
                <a:cs typeface="Century Gothic"/>
              </a:rPr>
              <a:t>and important </a:t>
            </a:r>
            <a:r>
              <a:rPr sz="2000" dirty="0">
                <a:latin typeface="Century Gothic"/>
                <a:cs typeface="Century Gothic"/>
              </a:rPr>
              <a:t>concepts 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statistics:</a:t>
            </a:r>
            <a:endParaRPr sz="20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40"/>
              </a:spcBef>
            </a:pPr>
            <a:r>
              <a:rPr sz="1450" spc="-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Population =</a:t>
            </a:r>
            <a:r>
              <a:rPr sz="1800" spc="-10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everyone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spc="-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Sample </a:t>
            </a:r>
            <a:r>
              <a:rPr sz="1800" dirty="0">
                <a:latin typeface="Century Gothic"/>
                <a:cs typeface="Century Gothic"/>
              </a:rPr>
              <a:t>=</a:t>
            </a:r>
            <a:r>
              <a:rPr sz="1800" spc="-8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some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Unit of observation </a:t>
            </a:r>
            <a:r>
              <a:rPr sz="2000" dirty="0">
                <a:latin typeface="Century Gothic"/>
                <a:cs typeface="Century Gothic"/>
              </a:rPr>
              <a:t>= a </a:t>
            </a:r>
            <a:r>
              <a:rPr sz="2000" spc="-5" dirty="0">
                <a:latin typeface="Century Gothic"/>
                <a:cs typeface="Century Gothic"/>
              </a:rPr>
              <a:t>single </a:t>
            </a:r>
            <a:r>
              <a:rPr sz="2000" spc="5" dirty="0">
                <a:latin typeface="Century Gothic"/>
                <a:cs typeface="Century Gothic"/>
              </a:rPr>
              <a:t>study </a:t>
            </a:r>
            <a:r>
              <a:rPr sz="2000" spc="-5" dirty="0">
                <a:latin typeface="Century Gothic"/>
                <a:cs typeface="Century Gothic"/>
              </a:rPr>
              <a:t>object </a:t>
            </a:r>
            <a:r>
              <a:rPr sz="2000" spc="-15" dirty="0">
                <a:latin typeface="Century Gothic"/>
                <a:cs typeface="Century Gothic"/>
              </a:rPr>
              <a:t>(e.g. </a:t>
            </a:r>
            <a:r>
              <a:rPr sz="2000" dirty="0">
                <a:latin typeface="Century Gothic"/>
                <a:cs typeface="Century Gothic"/>
              </a:rPr>
              <a:t>an</a:t>
            </a:r>
            <a:r>
              <a:rPr sz="2000" spc="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indidivual)</a:t>
            </a:r>
            <a:endParaRPr sz="2000">
              <a:latin typeface="Century Gothic"/>
              <a:cs typeface="Century Gothic"/>
            </a:endParaRPr>
          </a:p>
          <a:p>
            <a:pPr marL="355600" marR="395605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Unit of analysis </a:t>
            </a:r>
            <a:r>
              <a:rPr sz="2000" dirty="0">
                <a:latin typeface="Century Gothic"/>
                <a:cs typeface="Century Gothic"/>
              </a:rPr>
              <a:t>=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entity that </a:t>
            </a:r>
            <a:r>
              <a:rPr sz="2000" spc="-5" dirty="0">
                <a:latin typeface="Century Gothic"/>
                <a:cs typeface="Century Gothic"/>
              </a:rPr>
              <a:t>is analyzed and described  </a:t>
            </a:r>
            <a:r>
              <a:rPr sz="2000" spc="-25" dirty="0">
                <a:latin typeface="Century Gothic"/>
                <a:cs typeface="Century Gothic"/>
              </a:rPr>
              <a:t>(a </a:t>
            </a:r>
            <a:r>
              <a:rPr sz="2000" dirty="0">
                <a:latin typeface="Century Gothic"/>
                <a:cs typeface="Century Gothic"/>
              </a:rPr>
              <a:t>sample or 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population)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529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5317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hypothesis</a:t>
            </a:r>
            <a:r>
              <a:rPr sz="4200" spc="-11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368030" cy="29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entury Gothic"/>
                <a:cs typeface="Century Gothic"/>
              </a:rPr>
              <a:t>Since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6.02 </a:t>
            </a:r>
            <a:r>
              <a:rPr sz="2000" dirty="0">
                <a:latin typeface="Century Gothic"/>
                <a:cs typeface="Century Gothic"/>
              </a:rPr>
              <a:t>= </a:t>
            </a:r>
            <a:r>
              <a:rPr sz="2000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1 </a:t>
            </a:r>
            <a:r>
              <a:rPr sz="2000" dirty="0">
                <a:latin typeface="Century Gothic"/>
                <a:cs typeface="Century Gothic"/>
              </a:rPr>
              <a:t>+ </a:t>
            </a:r>
            <a:r>
              <a:rPr sz="2000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2 </a:t>
            </a:r>
            <a:r>
              <a:rPr sz="2000" dirty="0">
                <a:latin typeface="Century Gothic"/>
                <a:cs typeface="Century Gothic"/>
              </a:rPr>
              <a:t>+</a:t>
            </a:r>
            <a:r>
              <a:rPr sz="2000" spc="-38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3</a:t>
            </a:r>
            <a:endParaRPr sz="1950" baseline="-21367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our example involving </a:t>
            </a:r>
            <a:r>
              <a:rPr sz="2000" spc="-5" dirty="0">
                <a:latin typeface="Century Gothic"/>
                <a:cs typeface="Century Gothic"/>
              </a:rPr>
              <a:t>fish </a:t>
            </a:r>
            <a:r>
              <a:rPr sz="2000" dirty="0">
                <a:latin typeface="Century Gothic"/>
                <a:cs typeface="Century Gothic"/>
              </a:rPr>
              <a:t>species, we </a:t>
            </a:r>
            <a:r>
              <a:rPr sz="2000" spc="-5" dirty="0">
                <a:latin typeface="Century Gothic"/>
                <a:cs typeface="Century Gothic"/>
              </a:rPr>
              <a:t>quickly </a:t>
            </a:r>
            <a:r>
              <a:rPr sz="2000" dirty="0">
                <a:latin typeface="Century Gothic"/>
                <a:cs typeface="Century Gothic"/>
              </a:rPr>
              <a:t>realize that </a:t>
            </a:r>
            <a:r>
              <a:rPr sz="2000" spc="-5" dirty="0">
                <a:latin typeface="Century Gothic"/>
                <a:cs typeface="Century Gothic"/>
              </a:rPr>
              <a:t>if </a:t>
            </a:r>
            <a:r>
              <a:rPr sz="2000" dirty="0">
                <a:latin typeface="Century Gothic"/>
                <a:cs typeface="Century Gothic"/>
              </a:rPr>
              <a:t>two</a:t>
            </a:r>
            <a:r>
              <a:rPr sz="2000" spc="-2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 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variables </a:t>
            </a:r>
            <a:r>
              <a:rPr sz="2000" spc="-10" dirty="0">
                <a:latin typeface="Century Gothic"/>
                <a:cs typeface="Century Gothic"/>
              </a:rPr>
              <a:t>(e.g. </a:t>
            </a:r>
            <a:r>
              <a:rPr sz="2000" i="1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1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i="1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2</a:t>
            </a:r>
            <a:r>
              <a:rPr sz="2000" spc="5" dirty="0">
                <a:latin typeface="Century Gothic"/>
                <a:cs typeface="Century Gothic"/>
              </a:rPr>
              <a:t>) </a:t>
            </a:r>
            <a:r>
              <a:rPr sz="2000" spc="-5" dirty="0">
                <a:latin typeface="Century Gothic"/>
                <a:cs typeface="Century Gothic"/>
              </a:rPr>
              <a:t>are established, </a:t>
            </a:r>
            <a:r>
              <a:rPr sz="2000" dirty="0">
                <a:latin typeface="Century Gothic"/>
                <a:cs typeface="Century Gothic"/>
              </a:rPr>
              <a:t>then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value of </a:t>
            </a:r>
            <a:r>
              <a:rPr sz="2000" i="1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3 </a:t>
            </a:r>
            <a:r>
              <a:rPr sz="2000" spc="-5" dirty="0">
                <a:latin typeface="Century Gothic"/>
                <a:cs typeface="Century Gothic"/>
              </a:rPr>
              <a:t>is  </a:t>
            </a:r>
            <a:r>
              <a:rPr sz="2000" dirty="0">
                <a:latin typeface="Century Gothic"/>
                <a:cs typeface="Century Gothic"/>
              </a:rPr>
              <a:t>determined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other variables,</a:t>
            </a:r>
            <a:r>
              <a:rPr sz="2000" spc="-16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i.e.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3 </a:t>
            </a:r>
            <a:r>
              <a:rPr sz="2000" dirty="0">
                <a:latin typeface="Century Gothic"/>
                <a:cs typeface="Century Gothic"/>
              </a:rPr>
              <a:t>= </a:t>
            </a:r>
            <a:r>
              <a:rPr sz="2000" spc="-5" dirty="0">
                <a:latin typeface="Century Gothic"/>
                <a:cs typeface="Century Gothic"/>
              </a:rPr>
              <a:t>6.02 </a:t>
            </a:r>
            <a:r>
              <a:rPr sz="2000" dirty="0">
                <a:latin typeface="Century Gothic"/>
                <a:cs typeface="Century Gothic"/>
              </a:rPr>
              <a:t>- </a:t>
            </a:r>
            <a:r>
              <a:rPr sz="2000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1 </a:t>
            </a:r>
            <a:r>
              <a:rPr sz="2000" dirty="0">
                <a:latin typeface="Century Gothic"/>
                <a:cs typeface="Century Gothic"/>
              </a:rPr>
              <a:t>+</a:t>
            </a:r>
            <a:r>
              <a:rPr sz="2000" spc="-37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d</a:t>
            </a:r>
            <a:r>
              <a:rPr sz="1950" spc="7" baseline="-21367" dirty="0">
                <a:latin typeface="Century Gothic"/>
                <a:cs typeface="Century Gothic"/>
              </a:rPr>
              <a:t>2</a:t>
            </a:r>
            <a:endParaRPr sz="1950" baseline="-21367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4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5317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hypothesis</a:t>
            </a:r>
            <a:r>
              <a:rPr sz="4200" spc="-11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58555" cy="167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Since </a:t>
            </a:r>
            <a:r>
              <a:rPr sz="2000" b="1" dirty="0">
                <a:latin typeface="Century Gothic"/>
                <a:cs typeface="Century Gothic"/>
              </a:rPr>
              <a:t>two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variables can vary freely, whereas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third</a:t>
            </a:r>
            <a:r>
              <a:rPr sz="2000" spc="-2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variable 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determined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other two, we conclude that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degree </a:t>
            </a:r>
            <a:r>
              <a:rPr sz="2000" dirty="0">
                <a:latin typeface="Century Gothic"/>
                <a:cs typeface="Century Gothic"/>
              </a:rPr>
              <a:t>of  </a:t>
            </a:r>
            <a:r>
              <a:rPr sz="2000" spc="-5" dirty="0">
                <a:latin typeface="Century Gothic"/>
                <a:cs typeface="Century Gothic"/>
              </a:rPr>
              <a:t>freedom in </a:t>
            </a:r>
            <a:r>
              <a:rPr sz="2000" dirty="0">
                <a:latin typeface="Century Gothic"/>
                <a:cs typeface="Century Gothic"/>
              </a:rPr>
              <a:t>this example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R="303530" algn="ctr">
              <a:lnSpc>
                <a:spcPct val="100000"/>
              </a:lnSpc>
            </a:pPr>
            <a:r>
              <a:rPr sz="2800" spc="-5" dirty="0">
                <a:latin typeface="Century Gothic"/>
                <a:cs typeface="Century Gothic"/>
              </a:rPr>
              <a:t>df =</a:t>
            </a:r>
            <a:r>
              <a:rPr sz="280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2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8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5317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hypothesis</a:t>
            </a:r>
            <a:r>
              <a:rPr sz="4200" spc="-110" dirty="0"/>
              <a:t> </a:t>
            </a:r>
            <a:r>
              <a:rPr sz="4200" dirty="0"/>
              <a:t>testing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398510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obtained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chi-square value </a:t>
            </a:r>
            <a:r>
              <a:rPr sz="2000" spc="-5" dirty="0">
                <a:latin typeface="Century Gothic"/>
                <a:cs typeface="Century Gothic"/>
              </a:rPr>
              <a:t>as </a:t>
            </a:r>
            <a:r>
              <a:rPr sz="2000" dirty="0">
                <a:latin typeface="Century Gothic"/>
                <a:cs typeface="Century Gothic"/>
              </a:rPr>
              <a:t>well </a:t>
            </a:r>
            <a:r>
              <a:rPr sz="2000" spc="-5" dirty="0">
                <a:latin typeface="Century Gothic"/>
                <a:cs typeface="Century Gothic"/>
              </a:rPr>
              <a:t>as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degrees</a:t>
            </a:r>
            <a:r>
              <a:rPr sz="2000" spc="-19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of  </a:t>
            </a:r>
            <a:r>
              <a:rPr sz="2000" spc="-5" dirty="0">
                <a:latin typeface="Century Gothic"/>
                <a:cs typeface="Century Gothic"/>
              </a:rPr>
              <a:t>freedom</a:t>
            </a:r>
            <a:endParaRPr sz="2000">
              <a:latin typeface="Century Gothic"/>
              <a:cs typeface="Century Gothic"/>
            </a:endParaRPr>
          </a:p>
          <a:p>
            <a:pPr marL="355600" marR="325120" indent="-343535" algn="just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can now </a:t>
            </a:r>
            <a:r>
              <a:rPr sz="2000" spc="-5" dirty="0">
                <a:latin typeface="Century Gothic"/>
                <a:cs typeface="Century Gothic"/>
              </a:rPr>
              <a:t>perform </a:t>
            </a:r>
            <a:r>
              <a:rPr sz="2000" dirty="0">
                <a:latin typeface="Century Gothic"/>
                <a:cs typeface="Century Gothic"/>
              </a:rPr>
              <a:t>hypothesis testing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latin typeface="Century Gothic"/>
                <a:cs typeface="Century Gothic"/>
              </a:rPr>
              <a:t>comparing </a:t>
            </a:r>
            <a:r>
              <a:rPr sz="2000" spc="5" dirty="0">
                <a:latin typeface="Century Gothic"/>
                <a:cs typeface="Century Gothic"/>
              </a:rPr>
              <a:t>the chi-  </a:t>
            </a:r>
            <a:r>
              <a:rPr sz="2000" spc="-5" dirty="0">
                <a:latin typeface="Century Gothic"/>
                <a:cs typeface="Century Gothic"/>
              </a:rPr>
              <a:t>square </a:t>
            </a:r>
            <a:r>
              <a:rPr sz="2000" dirty="0">
                <a:latin typeface="Century Gothic"/>
                <a:cs typeface="Century Gothic"/>
              </a:rPr>
              <a:t>value with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b="1" spc="-5" dirty="0">
                <a:latin typeface="Century Gothic"/>
                <a:cs typeface="Century Gothic"/>
              </a:rPr>
              <a:t>critical value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degrees of</a:t>
            </a:r>
            <a:r>
              <a:rPr sz="2000" spc="-204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freedom  </a:t>
            </a:r>
            <a:r>
              <a:rPr sz="2000" spc="-15" dirty="0">
                <a:latin typeface="Century Gothic"/>
                <a:cs typeface="Century Gothic"/>
              </a:rPr>
              <a:t>(df </a:t>
            </a:r>
            <a:r>
              <a:rPr sz="2000" dirty="0">
                <a:latin typeface="Century Gothic"/>
                <a:cs typeface="Century Gothic"/>
              </a:rPr>
              <a:t>= </a:t>
            </a:r>
            <a:r>
              <a:rPr sz="2000" spc="-5" dirty="0">
                <a:latin typeface="Century Gothic"/>
                <a:cs typeface="Century Gothic"/>
              </a:rPr>
              <a:t>2) on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selected </a:t>
            </a:r>
            <a:r>
              <a:rPr sz="2000" spc="-5" dirty="0">
                <a:latin typeface="Century Gothic"/>
                <a:cs typeface="Century Gothic"/>
              </a:rPr>
              <a:t>significance </a:t>
            </a:r>
            <a:r>
              <a:rPr sz="2000" dirty="0">
                <a:latin typeface="Century Gothic"/>
                <a:cs typeface="Century Gothic"/>
              </a:rPr>
              <a:t>level </a:t>
            </a:r>
            <a:r>
              <a:rPr sz="2000" spc="-10" dirty="0">
                <a:latin typeface="Century Gothic"/>
                <a:cs typeface="Century Gothic"/>
              </a:rPr>
              <a:t>(e.g.</a:t>
            </a:r>
            <a:r>
              <a:rPr sz="2000" spc="-5" dirty="0">
                <a:latin typeface="Century Gothic"/>
                <a:cs typeface="Century Gothic"/>
              </a:rPr>
              <a:t> 5%)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31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8815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Chi-square </a:t>
            </a:r>
            <a:r>
              <a:rPr sz="4200" dirty="0"/>
              <a:t>for </a:t>
            </a:r>
            <a:r>
              <a:rPr sz="4200" spc="-5" dirty="0"/>
              <a:t>contingency</a:t>
            </a:r>
            <a:r>
              <a:rPr sz="4200" spc="-70" dirty="0"/>
              <a:t> </a:t>
            </a:r>
            <a:r>
              <a:rPr sz="4200" dirty="0"/>
              <a:t>tables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76335" cy="2434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463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spc="-5" dirty="0">
                <a:latin typeface="Century Gothic"/>
                <a:cs typeface="Century Gothic"/>
              </a:rPr>
              <a:t>perform </a:t>
            </a:r>
            <a:r>
              <a:rPr sz="2000" dirty="0">
                <a:latin typeface="Century Gothic"/>
                <a:cs typeface="Century Gothic"/>
              </a:rPr>
              <a:t>hypothesis tests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relationship </a:t>
            </a:r>
            <a:r>
              <a:rPr sz="2000" spc="-5" dirty="0">
                <a:latin typeface="Century Gothic"/>
                <a:cs typeface="Century Gothic"/>
              </a:rPr>
              <a:t>between </a:t>
            </a:r>
            <a:r>
              <a:rPr sz="2000" dirty="0">
                <a:latin typeface="Century Gothic"/>
                <a:cs typeface="Century Gothic"/>
              </a:rPr>
              <a:t>two  categorical </a:t>
            </a:r>
            <a:r>
              <a:rPr sz="2000" spc="-5" dirty="0">
                <a:latin typeface="Century Gothic"/>
                <a:cs typeface="Century Gothic"/>
              </a:rPr>
              <a:t>variables by </a:t>
            </a:r>
            <a:r>
              <a:rPr sz="2000" dirty="0">
                <a:latin typeface="Century Gothic"/>
                <a:cs typeface="Century Gothic"/>
              </a:rPr>
              <a:t>computing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deviation </a:t>
            </a:r>
            <a:r>
              <a:rPr sz="2000" dirty="0">
                <a:latin typeface="Century Gothic"/>
                <a:cs typeface="Century Gothic"/>
              </a:rPr>
              <a:t>of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observed  frequencies </a:t>
            </a:r>
            <a:r>
              <a:rPr sz="2000" spc="-5" dirty="0">
                <a:latin typeface="Century Gothic"/>
                <a:cs typeface="Century Gothic"/>
              </a:rPr>
              <a:t>from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expected</a:t>
            </a:r>
            <a:r>
              <a:rPr sz="2000" spc="-114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frequencies,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compare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resulting chi-square value </a:t>
            </a:r>
            <a:r>
              <a:rPr sz="2000" spc="-5" dirty="0">
                <a:latin typeface="Century Gothic"/>
                <a:cs typeface="Century Gothic"/>
              </a:rPr>
              <a:t>against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critical </a:t>
            </a:r>
            <a:r>
              <a:rPr sz="2000" dirty="0">
                <a:latin typeface="Century Gothic"/>
                <a:cs typeface="Century Gothic"/>
              </a:rPr>
              <a:t>value  </a:t>
            </a:r>
            <a:r>
              <a:rPr sz="2000" spc="-5" dirty="0">
                <a:latin typeface="Century Gothic"/>
                <a:cs typeface="Century Gothic"/>
              </a:rPr>
              <a:t>for df </a:t>
            </a:r>
            <a:r>
              <a:rPr sz="2000" dirty="0">
                <a:latin typeface="Century Gothic"/>
                <a:cs typeface="Century Gothic"/>
              </a:rPr>
              <a:t>= </a:t>
            </a:r>
            <a:r>
              <a:rPr sz="2000" spc="-15" dirty="0">
                <a:latin typeface="Century Gothic"/>
                <a:cs typeface="Century Gothic"/>
              </a:rPr>
              <a:t>(rows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1) </a:t>
            </a:r>
            <a:r>
              <a:rPr sz="2000" dirty="0">
                <a:latin typeface="Century Gothic"/>
                <a:cs typeface="Century Gothic"/>
              </a:rPr>
              <a:t>× </a:t>
            </a:r>
            <a:r>
              <a:rPr sz="2000" spc="-10" dirty="0">
                <a:latin typeface="Century Gothic"/>
                <a:cs typeface="Century Gothic"/>
              </a:rPr>
              <a:t>(cols </a:t>
            </a:r>
            <a:r>
              <a:rPr sz="2000" dirty="0">
                <a:latin typeface="Century Gothic"/>
                <a:cs typeface="Century Gothic"/>
              </a:rPr>
              <a:t>–</a:t>
            </a:r>
            <a:r>
              <a:rPr sz="2000" spc="6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1)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dirty="0">
                <a:latin typeface="Century Gothic"/>
                <a:cs typeface="Century Gothic"/>
              </a:rPr>
              <a:t>a 2 × 2 contingency table </a:t>
            </a:r>
            <a:r>
              <a:rPr sz="2000" spc="-15" dirty="0">
                <a:latin typeface="Century Gothic"/>
                <a:cs typeface="Century Gothic"/>
              </a:rPr>
              <a:t>(i.e. </a:t>
            </a:r>
            <a:r>
              <a:rPr sz="2000" dirty="0">
                <a:latin typeface="Century Gothic"/>
                <a:cs typeface="Century Gothic"/>
              </a:rPr>
              <a:t>when both </a:t>
            </a:r>
            <a:r>
              <a:rPr sz="2000" spc="-5" dirty="0">
                <a:latin typeface="Century Gothic"/>
                <a:cs typeface="Century Gothic"/>
              </a:rPr>
              <a:t>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variables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are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binary/dichotomous)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df </a:t>
            </a:r>
            <a:r>
              <a:rPr sz="2000" dirty="0">
                <a:latin typeface="Century Gothic"/>
                <a:cs typeface="Century Gothic"/>
              </a:rPr>
              <a:t>=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1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1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5234"/>
            <a:ext cx="9107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Parametric </a:t>
            </a:r>
            <a:r>
              <a:rPr spc="-10" dirty="0"/>
              <a:t>and </a:t>
            </a:r>
            <a:r>
              <a:rPr spc="-5" dirty="0"/>
              <a:t>non-parametric</a:t>
            </a:r>
            <a:r>
              <a:rPr spc="25" dirty="0"/>
              <a:t> </a:t>
            </a:r>
            <a:r>
              <a:rPr spc="-5" dirty="0"/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378190" cy="318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859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In the </a:t>
            </a:r>
            <a:r>
              <a:rPr sz="2000" spc="-5" dirty="0">
                <a:latin typeface="Century Gothic"/>
                <a:cs typeface="Century Gothic"/>
              </a:rPr>
              <a:t>previous </a:t>
            </a:r>
            <a:r>
              <a:rPr sz="2000" dirty="0">
                <a:latin typeface="Century Gothic"/>
                <a:cs typeface="Century Gothic"/>
              </a:rPr>
              <a:t>examples we </a:t>
            </a:r>
            <a:r>
              <a:rPr sz="2000" spc="5" dirty="0">
                <a:latin typeface="Century Gothic"/>
                <a:cs typeface="Century Gothic"/>
              </a:rPr>
              <a:t>have </a:t>
            </a:r>
            <a:r>
              <a:rPr sz="2000" dirty="0">
                <a:latin typeface="Century Gothic"/>
                <a:cs typeface="Century Gothic"/>
              </a:rPr>
              <a:t>used </a:t>
            </a:r>
            <a:r>
              <a:rPr sz="2000" spc="5" dirty="0">
                <a:latin typeface="Century Gothic"/>
                <a:cs typeface="Century Gothic"/>
              </a:rPr>
              <a:t>the z-test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305" dirty="0">
                <a:latin typeface="Century Gothic"/>
                <a:cs typeface="Century Gothic"/>
              </a:rPr>
              <a:t> </a:t>
            </a:r>
            <a:r>
              <a:rPr sz="2000" i="1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-test,  </a:t>
            </a:r>
            <a:r>
              <a:rPr sz="2000" spc="-5" dirty="0">
                <a:latin typeface="Century Gothic"/>
                <a:cs typeface="Century Gothic"/>
              </a:rPr>
              <a:t>which are </a:t>
            </a:r>
            <a:r>
              <a:rPr sz="2000" dirty="0">
                <a:latin typeface="Century Gothic"/>
                <a:cs typeface="Century Gothic"/>
              </a:rPr>
              <a:t>so-called </a:t>
            </a:r>
            <a:r>
              <a:rPr sz="2000" b="1" spc="-5" dirty="0">
                <a:latin typeface="Century Gothic"/>
                <a:cs typeface="Century Gothic"/>
              </a:rPr>
              <a:t>parametric </a:t>
            </a:r>
            <a:r>
              <a:rPr sz="2000" dirty="0">
                <a:latin typeface="Century Gothic"/>
                <a:cs typeface="Century Gothic"/>
              </a:rPr>
              <a:t>tests, because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underlying  </a:t>
            </a:r>
            <a:r>
              <a:rPr sz="2000" dirty="0">
                <a:latin typeface="Century Gothic"/>
                <a:cs typeface="Century Gothic"/>
              </a:rPr>
              <a:t>assumption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variable of interest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normally</a:t>
            </a:r>
            <a:r>
              <a:rPr sz="2000" spc="-2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distributed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normal </a:t>
            </a:r>
            <a:r>
              <a:rPr sz="2000" spc="-5" dirty="0">
                <a:latin typeface="Century Gothic"/>
                <a:cs typeface="Century Gothic"/>
              </a:rPr>
              <a:t>distribution is </a:t>
            </a:r>
            <a:r>
              <a:rPr sz="2000" dirty="0">
                <a:latin typeface="Century Gothic"/>
                <a:cs typeface="Century Gothic"/>
              </a:rPr>
              <a:t>“defined”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latin typeface="Century Gothic"/>
                <a:cs typeface="Century Gothic"/>
              </a:rPr>
              <a:t>two </a:t>
            </a:r>
            <a:r>
              <a:rPr sz="2000" spc="-5" dirty="0">
                <a:latin typeface="Century Gothic"/>
                <a:cs typeface="Century Gothic"/>
              </a:rPr>
              <a:t>parameters: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mean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standard</a:t>
            </a:r>
            <a:r>
              <a:rPr sz="2000" spc="-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deviation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If this </a:t>
            </a:r>
            <a:r>
              <a:rPr sz="2000" dirty="0">
                <a:latin typeface="Century Gothic"/>
                <a:cs typeface="Century Gothic"/>
              </a:rPr>
              <a:t>normality </a:t>
            </a:r>
            <a:r>
              <a:rPr sz="2000" spc="-5" dirty="0">
                <a:latin typeface="Century Gothic"/>
                <a:cs typeface="Century Gothic"/>
              </a:rPr>
              <a:t>assumption does </a:t>
            </a:r>
            <a:r>
              <a:rPr sz="2000" dirty="0">
                <a:latin typeface="Century Gothic"/>
                <a:cs typeface="Century Gothic"/>
              </a:rPr>
              <a:t>not seem reasonable, we</a:t>
            </a:r>
            <a:r>
              <a:rPr sz="2000" spc="-2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should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instead </a:t>
            </a:r>
            <a:r>
              <a:rPr sz="2000" spc="-5" dirty="0">
                <a:latin typeface="Century Gothic"/>
                <a:cs typeface="Century Gothic"/>
              </a:rPr>
              <a:t>choose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b="1" spc="-5" dirty="0">
                <a:latin typeface="Century Gothic"/>
                <a:cs typeface="Century Gothic"/>
              </a:rPr>
              <a:t>non-parametric</a:t>
            </a:r>
            <a:r>
              <a:rPr sz="2000" b="1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test</a:t>
            </a:r>
            <a:endParaRPr sz="2000">
              <a:latin typeface="Century Gothic"/>
              <a:cs typeface="Century Gothic"/>
            </a:endParaRPr>
          </a:p>
          <a:p>
            <a:pPr marL="355600" marR="22225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Examples of </a:t>
            </a:r>
            <a:r>
              <a:rPr sz="2000" spc="-5" dirty="0">
                <a:latin typeface="Century Gothic"/>
                <a:cs typeface="Century Gothic"/>
              </a:rPr>
              <a:t>such </a:t>
            </a:r>
            <a:r>
              <a:rPr sz="2000" dirty="0">
                <a:latin typeface="Century Gothic"/>
                <a:cs typeface="Century Gothic"/>
              </a:rPr>
              <a:t>tests </a:t>
            </a:r>
            <a:r>
              <a:rPr sz="2000" spc="-5" dirty="0">
                <a:latin typeface="Century Gothic"/>
                <a:cs typeface="Century Gothic"/>
              </a:rPr>
              <a:t>are Mann-Whitney </a:t>
            </a:r>
            <a:r>
              <a:rPr sz="2000" spc="-10" dirty="0">
                <a:latin typeface="Century Gothic"/>
                <a:cs typeface="Century Gothic"/>
              </a:rPr>
              <a:t>U, Wilcoxon's </a:t>
            </a:r>
            <a:r>
              <a:rPr sz="2000" spc="5" dirty="0">
                <a:latin typeface="Century Gothic"/>
                <a:cs typeface="Century Gothic"/>
              </a:rPr>
              <a:t>test </a:t>
            </a:r>
            <a:r>
              <a:rPr sz="2000" spc="-5" dirty="0">
                <a:latin typeface="Century Gothic"/>
                <a:cs typeface="Century Gothic"/>
              </a:rPr>
              <a:t>and  Kruskal-Wallis’ </a:t>
            </a:r>
            <a:r>
              <a:rPr sz="2000" dirty="0">
                <a:latin typeface="Century Gothic"/>
                <a:cs typeface="Century Gothic"/>
              </a:rPr>
              <a:t>test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580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8704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Regression</a:t>
            </a:r>
            <a:r>
              <a:rPr sz="4200" spc="-70" dirty="0"/>
              <a:t> </a:t>
            </a:r>
            <a:r>
              <a:rPr sz="4200" spc="-5" dirty="0"/>
              <a:t>analysis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2423160" y="1772411"/>
            <a:ext cx="657910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Johan Eklund,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59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8704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Regression</a:t>
            </a:r>
            <a:r>
              <a:rPr sz="4200" spc="-70" dirty="0"/>
              <a:t> </a:t>
            </a:r>
            <a:r>
              <a:rPr sz="4200" spc="-5" dirty="0"/>
              <a:t>analysis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12200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Another </a:t>
            </a:r>
            <a:r>
              <a:rPr sz="2000" spc="-5" dirty="0">
                <a:latin typeface="Century Gothic"/>
                <a:cs typeface="Century Gothic"/>
              </a:rPr>
              <a:t>important </a:t>
            </a:r>
            <a:r>
              <a:rPr sz="2000" dirty="0">
                <a:latin typeface="Century Gothic"/>
                <a:cs typeface="Century Gothic"/>
              </a:rPr>
              <a:t>family of methods </a:t>
            </a:r>
            <a:r>
              <a:rPr sz="2000" spc="-5" dirty="0">
                <a:latin typeface="Century Gothic"/>
                <a:cs typeface="Century Gothic"/>
              </a:rPr>
              <a:t>in </a:t>
            </a:r>
            <a:r>
              <a:rPr sz="2000" dirty="0">
                <a:latin typeface="Century Gothic"/>
                <a:cs typeface="Century Gothic"/>
              </a:rPr>
              <a:t>inferential statistics</a:t>
            </a:r>
            <a:r>
              <a:rPr sz="2000" spc="-204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000" b="1" spc="-5" dirty="0">
                <a:latin typeface="Century Gothic"/>
                <a:cs typeface="Century Gothic"/>
              </a:rPr>
              <a:t>regression</a:t>
            </a:r>
            <a:r>
              <a:rPr sz="2000" b="1" spc="-3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analysis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7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purpose </a:t>
            </a:r>
            <a:r>
              <a:rPr sz="2000" dirty="0">
                <a:latin typeface="Century Gothic"/>
                <a:cs typeface="Century Gothic"/>
              </a:rPr>
              <a:t>of regression </a:t>
            </a:r>
            <a:r>
              <a:rPr sz="2000" spc="-5" dirty="0">
                <a:latin typeface="Century Gothic"/>
                <a:cs typeface="Century Gothic"/>
              </a:rPr>
              <a:t>analysis is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find </a:t>
            </a:r>
            <a:r>
              <a:rPr sz="2000" dirty="0">
                <a:latin typeface="Century Gothic"/>
                <a:cs typeface="Century Gothic"/>
              </a:rPr>
              <a:t>a mathematical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function  that </a:t>
            </a:r>
            <a:r>
              <a:rPr sz="2000" spc="-5" dirty="0">
                <a:latin typeface="Century Gothic"/>
                <a:cs typeface="Century Gothic"/>
              </a:rPr>
              <a:t>adequately describes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relationship </a:t>
            </a:r>
            <a:r>
              <a:rPr sz="2000" dirty="0">
                <a:latin typeface="Century Gothic"/>
                <a:cs typeface="Century Gothic"/>
              </a:rPr>
              <a:t>between one or more  </a:t>
            </a:r>
            <a:r>
              <a:rPr sz="2000" spc="-5" dirty="0">
                <a:latin typeface="Century Gothic"/>
                <a:cs typeface="Century Gothic"/>
              </a:rPr>
              <a:t>independent </a:t>
            </a:r>
            <a:r>
              <a:rPr sz="2000" dirty="0">
                <a:latin typeface="Century Gothic"/>
                <a:cs typeface="Century Gothic"/>
              </a:rPr>
              <a:t>variables </a:t>
            </a:r>
            <a:r>
              <a:rPr sz="2000" spc="-5" dirty="0">
                <a:latin typeface="Century Gothic"/>
                <a:cs typeface="Century Gothic"/>
              </a:rPr>
              <a:t>(predictors) and </a:t>
            </a:r>
            <a:r>
              <a:rPr sz="2000" dirty="0">
                <a:latin typeface="Century Gothic"/>
                <a:cs typeface="Century Gothic"/>
              </a:rPr>
              <a:t>an </a:t>
            </a:r>
            <a:r>
              <a:rPr sz="2000" spc="-5" dirty="0">
                <a:latin typeface="Century Gothic"/>
                <a:cs typeface="Century Gothic"/>
              </a:rPr>
              <a:t>dependent</a:t>
            </a:r>
            <a:r>
              <a:rPr sz="2000" spc="-7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variable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Simplest variant: </a:t>
            </a:r>
            <a:r>
              <a:rPr sz="2000" spc="-5" dirty="0">
                <a:latin typeface="Century Gothic"/>
                <a:cs typeface="Century Gothic"/>
              </a:rPr>
              <a:t>linear </a:t>
            </a:r>
            <a:r>
              <a:rPr sz="2000" dirty="0">
                <a:latin typeface="Century Gothic"/>
                <a:cs typeface="Century Gothic"/>
              </a:rPr>
              <a:t>regression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analysis</a:t>
            </a:r>
            <a:endParaRPr sz="2000">
              <a:latin typeface="Century Gothic"/>
              <a:cs typeface="Century Gothic"/>
            </a:endParaRPr>
          </a:p>
          <a:p>
            <a:pPr marL="355600" marR="1115695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Regression analysis is </a:t>
            </a:r>
            <a:r>
              <a:rPr sz="2000" dirty="0">
                <a:latin typeface="Century Gothic"/>
                <a:cs typeface="Century Gothic"/>
              </a:rPr>
              <a:t>commonly used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b="1" dirty="0">
                <a:latin typeface="Century Gothic"/>
                <a:cs typeface="Century Gothic"/>
              </a:rPr>
              <a:t>forecasting </a:t>
            </a:r>
            <a:r>
              <a:rPr sz="2000" spc="-5" dirty="0">
                <a:latin typeface="Century Gothic"/>
                <a:cs typeface="Century Gothic"/>
              </a:rPr>
              <a:t>(trend  prediction)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36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8704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Regression</a:t>
            </a:r>
            <a:r>
              <a:rPr sz="4200" spc="-70" dirty="0"/>
              <a:t> </a:t>
            </a:r>
            <a:r>
              <a:rPr sz="4200" spc="-5" dirty="0"/>
              <a:t>analysis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5883909" y="1892046"/>
            <a:ext cx="36004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entury Gothic"/>
                <a:cs typeface="Century Gothic"/>
              </a:rPr>
              <a:t>We </a:t>
            </a:r>
            <a:r>
              <a:rPr sz="1800" dirty="0">
                <a:latin typeface="Century Gothic"/>
                <a:cs typeface="Century Gothic"/>
              </a:rPr>
              <a:t>aim </a:t>
            </a:r>
            <a:r>
              <a:rPr sz="1800" spc="-10" dirty="0">
                <a:latin typeface="Century Gothic"/>
                <a:cs typeface="Century Gothic"/>
              </a:rPr>
              <a:t>to </a:t>
            </a:r>
            <a:r>
              <a:rPr sz="1800" dirty="0">
                <a:latin typeface="Century Gothic"/>
                <a:cs typeface="Century Gothic"/>
              </a:rPr>
              <a:t>investigate </a:t>
            </a:r>
            <a:r>
              <a:rPr sz="1800" spc="-10" dirty="0">
                <a:latin typeface="Century Gothic"/>
                <a:cs typeface="Century Gothic"/>
              </a:rPr>
              <a:t>the  </a:t>
            </a:r>
            <a:r>
              <a:rPr sz="1800" spc="-5" dirty="0">
                <a:latin typeface="Century Gothic"/>
                <a:cs typeface="Century Gothic"/>
              </a:rPr>
              <a:t>relationship </a:t>
            </a:r>
            <a:r>
              <a:rPr sz="1800" spc="-10" dirty="0">
                <a:latin typeface="Century Gothic"/>
                <a:cs typeface="Century Gothic"/>
              </a:rPr>
              <a:t>between the </a:t>
            </a:r>
            <a:r>
              <a:rPr sz="1800" i="1" spc="-5" dirty="0">
                <a:latin typeface="Century Gothic"/>
                <a:cs typeface="Century Gothic"/>
              </a:rPr>
              <a:t>age </a:t>
            </a:r>
            <a:r>
              <a:rPr sz="1800" dirty="0">
                <a:latin typeface="Century Gothic"/>
                <a:cs typeface="Century Gothic"/>
              </a:rPr>
              <a:t>of  </a:t>
            </a:r>
            <a:r>
              <a:rPr sz="1800" spc="-5" dirty="0">
                <a:latin typeface="Century Gothic"/>
                <a:cs typeface="Century Gothic"/>
              </a:rPr>
              <a:t>an </a:t>
            </a:r>
            <a:r>
              <a:rPr sz="1800" dirty="0">
                <a:latin typeface="Century Gothic"/>
                <a:cs typeface="Century Gothic"/>
              </a:rPr>
              <a:t>article </a:t>
            </a:r>
            <a:r>
              <a:rPr sz="1800" spc="-15" dirty="0">
                <a:latin typeface="Century Gothic"/>
                <a:cs typeface="Century Gothic"/>
              </a:rPr>
              <a:t>(the </a:t>
            </a:r>
            <a:r>
              <a:rPr sz="1800" spc="-5" dirty="0">
                <a:latin typeface="Century Gothic"/>
                <a:cs typeface="Century Gothic"/>
              </a:rPr>
              <a:t>number </a:t>
            </a:r>
            <a:r>
              <a:rPr sz="1800" dirty="0">
                <a:latin typeface="Century Gothic"/>
                <a:cs typeface="Century Gothic"/>
              </a:rPr>
              <a:t>of </a:t>
            </a:r>
            <a:r>
              <a:rPr sz="1800" spc="-5" dirty="0">
                <a:latin typeface="Century Gothic"/>
                <a:cs typeface="Century Gothic"/>
              </a:rPr>
              <a:t>years  </a:t>
            </a:r>
            <a:r>
              <a:rPr sz="1800" dirty="0">
                <a:latin typeface="Century Gothic"/>
                <a:cs typeface="Century Gothic"/>
              </a:rPr>
              <a:t>since </a:t>
            </a:r>
            <a:r>
              <a:rPr sz="1800" spc="-5" dirty="0">
                <a:latin typeface="Century Gothic"/>
                <a:cs typeface="Century Gothic"/>
              </a:rPr>
              <a:t>publication) and </a:t>
            </a:r>
            <a:r>
              <a:rPr sz="1800" spc="-10" dirty="0">
                <a:latin typeface="Century Gothic"/>
                <a:cs typeface="Century Gothic"/>
              </a:rPr>
              <a:t>the  </a:t>
            </a:r>
            <a:r>
              <a:rPr sz="1800" i="1" spc="-5" dirty="0">
                <a:latin typeface="Century Gothic"/>
                <a:cs typeface="Century Gothic"/>
              </a:rPr>
              <a:t>number </a:t>
            </a:r>
            <a:r>
              <a:rPr sz="1800" i="1" dirty="0">
                <a:latin typeface="Century Gothic"/>
                <a:cs typeface="Century Gothic"/>
              </a:rPr>
              <a:t>of </a:t>
            </a:r>
            <a:r>
              <a:rPr sz="1800" i="1" spc="-5" dirty="0">
                <a:latin typeface="Century Gothic"/>
                <a:cs typeface="Century Gothic"/>
              </a:rPr>
              <a:t>citations </a:t>
            </a:r>
            <a:r>
              <a:rPr sz="1800" spc="-10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article  </a:t>
            </a:r>
            <a:r>
              <a:rPr sz="1800" spc="-10" dirty="0">
                <a:latin typeface="Century Gothic"/>
                <a:cs typeface="Century Gothic"/>
              </a:rPr>
              <a:t>has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received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708" y="1853223"/>
            <a:ext cx="4751070" cy="3528060"/>
          </a:xfrm>
          <a:custGeom>
            <a:avLst/>
            <a:gdLst/>
            <a:ahLst/>
            <a:cxnLst/>
            <a:rect l="l" t="t" r="r" b="b"/>
            <a:pathLst>
              <a:path w="4751070" h="3528060">
                <a:moveTo>
                  <a:pt x="0" y="3527570"/>
                </a:moveTo>
                <a:lnTo>
                  <a:pt x="4750472" y="3527570"/>
                </a:lnTo>
                <a:lnTo>
                  <a:pt x="4750472" y="0"/>
                </a:lnTo>
                <a:lnTo>
                  <a:pt x="0" y="0"/>
                </a:lnTo>
                <a:lnTo>
                  <a:pt x="0" y="3527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708" y="1853223"/>
            <a:ext cx="4751070" cy="3528060"/>
          </a:xfrm>
          <a:custGeom>
            <a:avLst/>
            <a:gdLst/>
            <a:ahLst/>
            <a:cxnLst/>
            <a:rect l="l" t="t" r="r" b="b"/>
            <a:pathLst>
              <a:path w="4751070" h="3528060">
                <a:moveTo>
                  <a:pt x="0" y="3527570"/>
                </a:moveTo>
                <a:lnTo>
                  <a:pt x="4750472" y="3527570"/>
                </a:lnTo>
                <a:lnTo>
                  <a:pt x="4750472" y="0"/>
                </a:lnTo>
                <a:lnTo>
                  <a:pt x="0" y="0"/>
                </a:lnTo>
                <a:lnTo>
                  <a:pt x="0" y="3527570"/>
                </a:lnTo>
                <a:close/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713" y="1896195"/>
            <a:ext cx="4445000" cy="3231515"/>
          </a:xfrm>
          <a:custGeom>
            <a:avLst/>
            <a:gdLst/>
            <a:ahLst/>
            <a:cxnLst/>
            <a:rect l="l" t="t" r="r" b="b"/>
            <a:pathLst>
              <a:path w="4445000" h="3231515">
                <a:moveTo>
                  <a:pt x="0" y="3231303"/>
                </a:moveTo>
                <a:lnTo>
                  <a:pt x="4444504" y="3231303"/>
                </a:lnTo>
                <a:lnTo>
                  <a:pt x="4444504" y="0"/>
                </a:lnTo>
                <a:lnTo>
                  <a:pt x="0" y="0"/>
                </a:lnTo>
                <a:lnTo>
                  <a:pt x="0" y="323130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713" y="4580044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>
                <a:moveTo>
                  <a:pt x="0" y="0"/>
                </a:moveTo>
                <a:lnTo>
                  <a:pt x="4444499" y="0"/>
                </a:lnTo>
              </a:path>
            </a:pathLst>
          </a:custGeom>
          <a:ln w="6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4713" y="3689871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>
                <a:moveTo>
                  <a:pt x="0" y="0"/>
                </a:moveTo>
                <a:lnTo>
                  <a:pt x="4444499" y="0"/>
                </a:lnTo>
              </a:path>
            </a:pathLst>
          </a:custGeom>
          <a:ln w="6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4713" y="2799699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>
                <a:moveTo>
                  <a:pt x="0" y="0"/>
                </a:moveTo>
                <a:lnTo>
                  <a:pt x="4444499" y="0"/>
                </a:lnTo>
              </a:path>
            </a:pathLst>
          </a:custGeom>
          <a:ln w="6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4713" y="1909526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>
                <a:moveTo>
                  <a:pt x="0" y="0"/>
                </a:moveTo>
                <a:lnTo>
                  <a:pt x="4444499" y="0"/>
                </a:lnTo>
              </a:path>
            </a:pathLst>
          </a:custGeom>
          <a:ln w="6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4068" y="1896199"/>
            <a:ext cx="0" cy="3231515"/>
          </a:xfrm>
          <a:custGeom>
            <a:avLst/>
            <a:gdLst/>
            <a:ahLst/>
            <a:cxnLst/>
            <a:rect l="l" t="t" r="r" b="b"/>
            <a:pathLst>
              <a:path h="3231515">
                <a:moveTo>
                  <a:pt x="0" y="3231298"/>
                </a:moveTo>
                <a:lnTo>
                  <a:pt x="0" y="0"/>
                </a:lnTo>
              </a:path>
            </a:pathLst>
          </a:custGeom>
          <a:ln w="6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7315" y="1896199"/>
            <a:ext cx="0" cy="3231515"/>
          </a:xfrm>
          <a:custGeom>
            <a:avLst/>
            <a:gdLst/>
            <a:ahLst/>
            <a:cxnLst/>
            <a:rect l="l" t="t" r="r" b="b"/>
            <a:pathLst>
              <a:path h="3231515">
                <a:moveTo>
                  <a:pt x="0" y="3231298"/>
                </a:moveTo>
                <a:lnTo>
                  <a:pt x="0" y="0"/>
                </a:lnTo>
              </a:path>
            </a:pathLst>
          </a:custGeom>
          <a:ln w="6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0562" y="1896199"/>
            <a:ext cx="0" cy="3231515"/>
          </a:xfrm>
          <a:custGeom>
            <a:avLst/>
            <a:gdLst/>
            <a:ahLst/>
            <a:cxnLst/>
            <a:rect l="l" t="t" r="r" b="b"/>
            <a:pathLst>
              <a:path h="3231515">
                <a:moveTo>
                  <a:pt x="0" y="3231298"/>
                </a:moveTo>
                <a:lnTo>
                  <a:pt x="0" y="0"/>
                </a:lnTo>
              </a:path>
            </a:pathLst>
          </a:custGeom>
          <a:ln w="6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4713" y="5025130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>
                <a:moveTo>
                  <a:pt x="0" y="0"/>
                </a:moveTo>
                <a:lnTo>
                  <a:pt x="4444499" y="0"/>
                </a:lnTo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4713" y="4134933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>
                <a:moveTo>
                  <a:pt x="0" y="0"/>
                </a:moveTo>
                <a:lnTo>
                  <a:pt x="4444499" y="0"/>
                </a:lnTo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4713" y="3244760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>
                <a:moveTo>
                  <a:pt x="0" y="0"/>
                </a:moveTo>
                <a:lnTo>
                  <a:pt x="4444499" y="0"/>
                </a:lnTo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4713" y="2354637"/>
            <a:ext cx="4445000" cy="0"/>
          </a:xfrm>
          <a:custGeom>
            <a:avLst/>
            <a:gdLst/>
            <a:ahLst/>
            <a:cxnLst/>
            <a:rect l="l" t="t" r="r" b="b"/>
            <a:pathLst>
              <a:path w="4445000">
                <a:moveTo>
                  <a:pt x="0" y="0"/>
                </a:moveTo>
                <a:lnTo>
                  <a:pt x="4444499" y="0"/>
                </a:lnTo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426" y="1896199"/>
            <a:ext cx="0" cy="3231515"/>
          </a:xfrm>
          <a:custGeom>
            <a:avLst/>
            <a:gdLst/>
            <a:ahLst/>
            <a:cxnLst/>
            <a:rect l="l" t="t" r="r" b="b"/>
            <a:pathLst>
              <a:path h="3231515">
                <a:moveTo>
                  <a:pt x="0" y="3231298"/>
                </a:moveTo>
                <a:lnTo>
                  <a:pt x="0" y="0"/>
                </a:lnTo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0716" y="1896199"/>
            <a:ext cx="0" cy="3231515"/>
          </a:xfrm>
          <a:custGeom>
            <a:avLst/>
            <a:gdLst/>
            <a:ahLst/>
            <a:cxnLst/>
            <a:rect l="l" t="t" r="r" b="b"/>
            <a:pathLst>
              <a:path h="3231515">
                <a:moveTo>
                  <a:pt x="0" y="3231298"/>
                </a:moveTo>
                <a:lnTo>
                  <a:pt x="0" y="0"/>
                </a:lnTo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23963" y="1896199"/>
            <a:ext cx="0" cy="3231515"/>
          </a:xfrm>
          <a:custGeom>
            <a:avLst/>
            <a:gdLst/>
            <a:ahLst/>
            <a:cxnLst/>
            <a:rect l="l" t="t" r="r" b="b"/>
            <a:pathLst>
              <a:path h="3231515">
                <a:moveTo>
                  <a:pt x="0" y="3231298"/>
                </a:moveTo>
                <a:lnTo>
                  <a:pt x="0" y="0"/>
                </a:lnTo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7210" y="1896199"/>
            <a:ext cx="0" cy="3231515"/>
          </a:xfrm>
          <a:custGeom>
            <a:avLst/>
            <a:gdLst/>
            <a:ahLst/>
            <a:cxnLst/>
            <a:rect l="l" t="t" r="r" b="b"/>
            <a:pathLst>
              <a:path h="3231515">
                <a:moveTo>
                  <a:pt x="0" y="3231298"/>
                </a:moveTo>
                <a:lnTo>
                  <a:pt x="0" y="0"/>
                </a:lnTo>
              </a:path>
            </a:pathLst>
          </a:custGeom>
          <a:ln w="83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4869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72"/>
                </a:lnTo>
                <a:lnTo>
                  <a:pt x="0" y="27889"/>
                </a:lnTo>
                <a:lnTo>
                  <a:pt x="8704" y="48779"/>
                </a:lnTo>
                <a:lnTo>
                  <a:pt x="27853" y="55742"/>
                </a:lnTo>
                <a:lnTo>
                  <a:pt x="47002" y="48779"/>
                </a:lnTo>
                <a:lnTo>
                  <a:pt x="55706" y="27889"/>
                </a:lnTo>
                <a:lnTo>
                  <a:pt x="47002" y="697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4869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89"/>
                </a:moveTo>
                <a:lnTo>
                  <a:pt x="47002" y="48779"/>
                </a:lnTo>
                <a:lnTo>
                  <a:pt x="27853" y="55742"/>
                </a:lnTo>
                <a:lnTo>
                  <a:pt x="8704" y="48779"/>
                </a:lnTo>
                <a:lnTo>
                  <a:pt x="0" y="27889"/>
                </a:lnTo>
                <a:lnTo>
                  <a:pt x="8704" y="6972"/>
                </a:lnTo>
                <a:lnTo>
                  <a:pt x="27853" y="0"/>
                </a:lnTo>
                <a:lnTo>
                  <a:pt x="47002" y="6972"/>
                </a:lnTo>
                <a:lnTo>
                  <a:pt x="55706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4869" y="437411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72"/>
                </a:lnTo>
                <a:lnTo>
                  <a:pt x="0" y="27889"/>
                </a:lnTo>
                <a:lnTo>
                  <a:pt x="8704" y="48779"/>
                </a:lnTo>
                <a:lnTo>
                  <a:pt x="27853" y="55742"/>
                </a:lnTo>
                <a:lnTo>
                  <a:pt x="47002" y="48779"/>
                </a:lnTo>
                <a:lnTo>
                  <a:pt x="55706" y="27889"/>
                </a:lnTo>
                <a:lnTo>
                  <a:pt x="47002" y="697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4869" y="437411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89"/>
                </a:moveTo>
                <a:lnTo>
                  <a:pt x="47002" y="48779"/>
                </a:lnTo>
                <a:lnTo>
                  <a:pt x="27853" y="55742"/>
                </a:lnTo>
                <a:lnTo>
                  <a:pt x="8704" y="48779"/>
                </a:lnTo>
                <a:lnTo>
                  <a:pt x="0" y="27889"/>
                </a:lnTo>
                <a:lnTo>
                  <a:pt x="8704" y="6972"/>
                </a:lnTo>
                <a:lnTo>
                  <a:pt x="27853" y="0"/>
                </a:lnTo>
                <a:lnTo>
                  <a:pt x="47002" y="6972"/>
                </a:lnTo>
                <a:lnTo>
                  <a:pt x="55706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8116" y="348397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8116" y="348397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24160" y="450765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24160" y="450765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0098" y="361749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0098" y="361749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02790" y="375099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2790" y="375099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38777" y="4552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38777" y="4552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66851" y="450765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851" y="450765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06191" y="4552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06191" y="4552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2790" y="406255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2790" y="406255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2790" y="415157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02790" y="415157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7561" y="419610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7561" y="419610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3450" y="419610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902" y="0"/>
                </a:moveTo>
                <a:lnTo>
                  <a:pt x="8719" y="6963"/>
                </a:lnTo>
                <a:lnTo>
                  <a:pt x="0" y="27853"/>
                </a:lnTo>
                <a:lnTo>
                  <a:pt x="8719" y="48770"/>
                </a:lnTo>
                <a:lnTo>
                  <a:pt x="27902" y="55742"/>
                </a:lnTo>
                <a:lnTo>
                  <a:pt x="47084" y="48770"/>
                </a:lnTo>
                <a:lnTo>
                  <a:pt x="55804" y="27853"/>
                </a:lnTo>
                <a:lnTo>
                  <a:pt x="47084" y="6963"/>
                </a:lnTo>
                <a:lnTo>
                  <a:pt x="27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63450" y="419610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804" y="27853"/>
                </a:moveTo>
                <a:lnTo>
                  <a:pt x="47084" y="48770"/>
                </a:lnTo>
                <a:lnTo>
                  <a:pt x="27902" y="55742"/>
                </a:lnTo>
                <a:lnTo>
                  <a:pt x="8719" y="48770"/>
                </a:lnTo>
                <a:lnTo>
                  <a:pt x="0" y="27853"/>
                </a:lnTo>
                <a:lnTo>
                  <a:pt x="8719" y="6963"/>
                </a:lnTo>
                <a:lnTo>
                  <a:pt x="27902" y="0"/>
                </a:lnTo>
                <a:lnTo>
                  <a:pt x="47084" y="6963"/>
                </a:lnTo>
                <a:lnTo>
                  <a:pt x="55804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4869" y="464117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72"/>
                </a:lnTo>
                <a:lnTo>
                  <a:pt x="0" y="27889"/>
                </a:lnTo>
                <a:lnTo>
                  <a:pt x="8704" y="48779"/>
                </a:lnTo>
                <a:lnTo>
                  <a:pt x="27853" y="55742"/>
                </a:lnTo>
                <a:lnTo>
                  <a:pt x="47002" y="48779"/>
                </a:lnTo>
                <a:lnTo>
                  <a:pt x="55706" y="27889"/>
                </a:lnTo>
                <a:lnTo>
                  <a:pt x="47002" y="697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84869" y="464117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89"/>
                </a:moveTo>
                <a:lnTo>
                  <a:pt x="47002" y="48779"/>
                </a:lnTo>
                <a:lnTo>
                  <a:pt x="27853" y="55742"/>
                </a:lnTo>
                <a:lnTo>
                  <a:pt x="8704" y="48779"/>
                </a:lnTo>
                <a:lnTo>
                  <a:pt x="0" y="27889"/>
                </a:lnTo>
                <a:lnTo>
                  <a:pt x="8704" y="6972"/>
                </a:lnTo>
                <a:lnTo>
                  <a:pt x="27853" y="0"/>
                </a:lnTo>
                <a:lnTo>
                  <a:pt x="47002" y="6972"/>
                </a:lnTo>
                <a:lnTo>
                  <a:pt x="55706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02790" y="424060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02790" y="424060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4160" y="42851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42"/>
                </a:lnTo>
                <a:lnTo>
                  <a:pt x="27877" y="55706"/>
                </a:lnTo>
                <a:lnTo>
                  <a:pt x="47043" y="48742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24160" y="42851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42"/>
                </a:lnTo>
                <a:lnTo>
                  <a:pt x="27877" y="55706"/>
                </a:lnTo>
                <a:lnTo>
                  <a:pt x="8711" y="48742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88222" y="47747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88222" y="47747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88222" y="437411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72"/>
                </a:lnTo>
                <a:lnTo>
                  <a:pt x="0" y="27889"/>
                </a:lnTo>
                <a:lnTo>
                  <a:pt x="8704" y="48779"/>
                </a:lnTo>
                <a:lnTo>
                  <a:pt x="27853" y="55742"/>
                </a:lnTo>
                <a:lnTo>
                  <a:pt x="47002" y="48779"/>
                </a:lnTo>
                <a:lnTo>
                  <a:pt x="55706" y="27889"/>
                </a:lnTo>
                <a:lnTo>
                  <a:pt x="47002" y="697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8222" y="437411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89"/>
                </a:moveTo>
                <a:lnTo>
                  <a:pt x="47002" y="48779"/>
                </a:lnTo>
                <a:lnTo>
                  <a:pt x="27853" y="55742"/>
                </a:lnTo>
                <a:lnTo>
                  <a:pt x="8704" y="48779"/>
                </a:lnTo>
                <a:lnTo>
                  <a:pt x="0" y="27889"/>
                </a:lnTo>
                <a:lnTo>
                  <a:pt x="8704" y="6972"/>
                </a:lnTo>
                <a:lnTo>
                  <a:pt x="27853" y="0"/>
                </a:lnTo>
                <a:lnTo>
                  <a:pt x="47002" y="6972"/>
                </a:lnTo>
                <a:lnTo>
                  <a:pt x="55706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4869" y="468570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4869" y="468570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84869" y="47747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84869" y="47747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24160" y="437411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24160" y="437411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66851" y="441863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66851" y="441863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63450" y="441863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902" y="0"/>
                </a:moveTo>
                <a:lnTo>
                  <a:pt x="8719" y="6963"/>
                </a:lnTo>
                <a:lnTo>
                  <a:pt x="0" y="27853"/>
                </a:lnTo>
                <a:lnTo>
                  <a:pt x="8719" y="48770"/>
                </a:lnTo>
                <a:lnTo>
                  <a:pt x="27902" y="55742"/>
                </a:lnTo>
                <a:lnTo>
                  <a:pt x="47084" y="48770"/>
                </a:lnTo>
                <a:lnTo>
                  <a:pt x="55804" y="27853"/>
                </a:lnTo>
                <a:lnTo>
                  <a:pt x="47084" y="6963"/>
                </a:lnTo>
                <a:lnTo>
                  <a:pt x="27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63450" y="441863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804" y="27853"/>
                </a:moveTo>
                <a:lnTo>
                  <a:pt x="47084" y="48770"/>
                </a:lnTo>
                <a:lnTo>
                  <a:pt x="27902" y="55742"/>
                </a:lnTo>
                <a:lnTo>
                  <a:pt x="8719" y="48770"/>
                </a:lnTo>
                <a:lnTo>
                  <a:pt x="0" y="27853"/>
                </a:lnTo>
                <a:lnTo>
                  <a:pt x="8719" y="6963"/>
                </a:lnTo>
                <a:lnTo>
                  <a:pt x="27902" y="0"/>
                </a:lnTo>
                <a:lnTo>
                  <a:pt x="47084" y="6963"/>
                </a:lnTo>
                <a:lnTo>
                  <a:pt x="55804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66851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66851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66851" y="450765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66851" y="450765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63450" y="4552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902" y="0"/>
                </a:moveTo>
                <a:lnTo>
                  <a:pt x="8719" y="6972"/>
                </a:lnTo>
                <a:lnTo>
                  <a:pt x="0" y="27889"/>
                </a:lnTo>
                <a:lnTo>
                  <a:pt x="8719" y="48779"/>
                </a:lnTo>
                <a:lnTo>
                  <a:pt x="27902" y="55742"/>
                </a:lnTo>
                <a:lnTo>
                  <a:pt x="47084" y="48779"/>
                </a:lnTo>
                <a:lnTo>
                  <a:pt x="55804" y="27889"/>
                </a:lnTo>
                <a:lnTo>
                  <a:pt x="47084" y="6972"/>
                </a:lnTo>
                <a:lnTo>
                  <a:pt x="27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63450" y="4552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804" y="27889"/>
                </a:moveTo>
                <a:lnTo>
                  <a:pt x="47084" y="48779"/>
                </a:lnTo>
                <a:lnTo>
                  <a:pt x="27902" y="55742"/>
                </a:lnTo>
                <a:lnTo>
                  <a:pt x="8719" y="48779"/>
                </a:lnTo>
                <a:lnTo>
                  <a:pt x="0" y="27889"/>
                </a:lnTo>
                <a:lnTo>
                  <a:pt x="8719" y="6972"/>
                </a:lnTo>
                <a:lnTo>
                  <a:pt x="27902" y="0"/>
                </a:lnTo>
                <a:lnTo>
                  <a:pt x="47084" y="6972"/>
                </a:lnTo>
                <a:lnTo>
                  <a:pt x="55804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88222" y="468570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88222" y="468570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24160" y="468570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24160" y="468570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88222" y="47301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72"/>
                </a:lnTo>
                <a:lnTo>
                  <a:pt x="0" y="27889"/>
                </a:lnTo>
                <a:lnTo>
                  <a:pt x="8704" y="48779"/>
                </a:lnTo>
                <a:lnTo>
                  <a:pt x="27853" y="55742"/>
                </a:lnTo>
                <a:lnTo>
                  <a:pt x="47002" y="48779"/>
                </a:lnTo>
                <a:lnTo>
                  <a:pt x="55706" y="27889"/>
                </a:lnTo>
                <a:lnTo>
                  <a:pt x="47002" y="697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88222" y="47301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89"/>
                </a:moveTo>
                <a:lnTo>
                  <a:pt x="47002" y="48779"/>
                </a:lnTo>
                <a:lnTo>
                  <a:pt x="27853" y="55742"/>
                </a:lnTo>
                <a:lnTo>
                  <a:pt x="8704" y="48779"/>
                </a:lnTo>
                <a:lnTo>
                  <a:pt x="0" y="27889"/>
                </a:lnTo>
                <a:lnTo>
                  <a:pt x="8704" y="6972"/>
                </a:lnTo>
                <a:lnTo>
                  <a:pt x="27853" y="0"/>
                </a:lnTo>
                <a:lnTo>
                  <a:pt x="47002" y="6972"/>
                </a:lnTo>
                <a:lnTo>
                  <a:pt x="55706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88222" y="47301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72"/>
                </a:lnTo>
                <a:lnTo>
                  <a:pt x="0" y="27889"/>
                </a:lnTo>
                <a:lnTo>
                  <a:pt x="8704" y="48779"/>
                </a:lnTo>
                <a:lnTo>
                  <a:pt x="27853" y="55742"/>
                </a:lnTo>
                <a:lnTo>
                  <a:pt x="47002" y="48779"/>
                </a:lnTo>
                <a:lnTo>
                  <a:pt x="55706" y="27889"/>
                </a:lnTo>
                <a:lnTo>
                  <a:pt x="47002" y="697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88222" y="47301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89"/>
                </a:moveTo>
                <a:lnTo>
                  <a:pt x="47002" y="48779"/>
                </a:lnTo>
                <a:lnTo>
                  <a:pt x="27853" y="55742"/>
                </a:lnTo>
                <a:lnTo>
                  <a:pt x="8704" y="48779"/>
                </a:lnTo>
                <a:lnTo>
                  <a:pt x="0" y="27889"/>
                </a:lnTo>
                <a:lnTo>
                  <a:pt x="8704" y="6972"/>
                </a:lnTo>
                <a:lnTo>
                  <a:pt x="27853" y="0"/>
                </a:lnTo>
                <a:lnTo>
                  <a:pt x="47002" y="6972"/>
                </a:lnTo>
                <a:lnTo>
                  <a:pt x="55706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66851" y="47301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66851" y="47301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63450" y="47301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902" y="0"/>
                </a:moveTo>
                <a:lnTo>
                  <a:pt x="8719" y="6972"/>
                </a:lnTo>
                <a:lnTo>
                  <a:pt x="0" y="27889"/>
                </a:lnTo>
                <a:lnTo>
                  <a:pt x="8719" y="48779"/>
                </a:lnTo>
                <a:lnTo>
                  <a:pt x="27902" y="55742"/>
                </a:lnTo>
                <a:lnTo>
                  <a:pt x="47084" y="48779"/>
                </a:lnTo>
                <a:lnTo>
                  <a:pt x="55804" y="27889"/>
                </a:lnTo>
                <a:lnTo>
                  <a:pt x="47084" y="6972"/>
                </a:lnTo>
                <a:lnTo>
                  <a:pt x="27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3450" y="473019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804" y="27889"/>
                </a:moveTo>
                <a:lnTo>
                  <a:pt x="47084" y="48779"/>
                </a:lnTo>
                <a:lnTo>
                  <a:pt x="27902" y="55742"/>
                </a:lnTo>
                <a:lnTo>
                  <a:pt x="8719" y="48779"/>
                </a:lnTo>
                <a:lnTo>
                  <a:pt x="0" y="27889"/>
                </a:lnTo>
                <a:lnTo>
                  <a:pt x="8719" y="6972"/>
                </a:lnTo>
                <a:lnTo>
                  <a:pt x="27902" y="0"/>
                </a:lnTo>
                <a:lnTo>
                  <a:pt x="47084" y="6972"/>
                </a:lnTo>
                <a:lnTo>
                  <a:pt x="55804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45458" y="4771292"/>
            <a:ext cx="62609" cy="240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7561" y="47747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27561" y="47747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45530" y="47747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45530" y="477472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27561" y="48192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72"/>
                </a:lnTo>
                <a:lnTo>
                  <a:pt x="0" y="27889"/>
                </a:lnTo>
                <a:lnTo>
                  <a:pt x="8704" y="48779"/>
                </a:lnTo>
                <a:lnTo>
                  <a:pt x="27853" y="55742"/>
                </a:lnTo>
                <a:lnTo>
                  <a:pt x="47002" y="48779"/>
                </a:lnTo>
                <a:lnTo>
                  <a:pt x="55706" y="27889"/>
                </a:lnTo>
                <a:lnTo>
                  <a:pt x="47002" y="697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27561" y="48192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89"/>
                </a:moveTo>
                <a:lnTo>
                  <a:pt x="47002" y="48779"/>
                </a:lnTo>
                <a:lnTo>
                  <a:pt x="27853" y="55742"/>
                </a:lnTo>
                <a:lnTo>
                  <a:pt x="8704" y="48779"/>
                </a:lnTo>
                <a:lnTo>
                  <a:pt x="0" y="27889"/>
                </a:lnTo>
                <a:lnTo>
                  <a:pt x="8704" y="6972"/>
                </a:lnTo>
                <a:lnTo>
                  <a:pt x="27853" y="0"/>
                </a:lnTo>
                <a:lnTo>
                  <a:pt x="47002" y="6972"/>
                </a:lnTo>
                <a:lnTo>
                  <a:pt x="55706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42129" y="48192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42129" y="48192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56746" y="397353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56746" y="397353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88222" y="486374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2"/>
                </a:lnTo>
                <a:lnTo>
                  <a:pt x="0" y="27849"/>
                </a:lnTo>
                <a:lnTo>
                  <a:pt x="8704" y="48758"/>
                </a:lnTo>
                <a:lnTo>
                  <a:pt x="27853" y="55728"/>
                </a:lnTo>
                <a:lnTo>
                  <a:pt x="47002" y="48758"/>
                </a:lnTo>
                <a:lnTo>
                  <a:pt x="55706" y="27849"/>
                </a:lnTo>
                <a:lnTo>
                  <a:pt x="47002" y="696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88222" y="486374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49"/>
                </a:moveTo>
                <a:lnTo>
                  <a:pt x="47002" y="48758"/>
                </a:lnTo>
                <a:lnTo>
                  <a:pt x="27853" y="55728"/>
                </a:lnTo>
                <a:lnTo>
                  <a:pt x="8704" y="48758"/>
                </a:lnTo>
                <a:lnTo>
                  <a:pt x="0" y="27849"/>
                </a:lnTo>
                <a:lnTo>
                  <a:pt x="8704" y="6962"/>
                </a:lnTo>
                <a:lnTo>
                  <a:pt x="27853" y="0"/>
                </a:lnTo>
                <a:lnTo>
                  <a:pt x="47002" y="6962"/>
                </a:lnTo>
                <a:lnTo>
                  <a:pt x="55706" y="2784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06191" y="486374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2"/>
                </a:lnTo>
                <a:lnTo>
                  <a:pt x="0" y="27849"/>
                </a:lnTo>
                <a:lnTo>
                  <a:pt x="8711" y="48758"/>
                </a:lnTo>
                <a:lnTo>
                  <a:pt x="27877" y="55728"/>
                </a:lnTo>
                <a:lnTo>
                  <a:pt x="47043" y="48758"/>
                </a:lnTo>
                <a:lnTo>
                  <a:pt x="55755" y="27849"/>
                </a:lnTo>
                <a:lnTo>
                  <a:pt x="47043" y="696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06191" y="486374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49"/>
                </a:moveTo>
                <a:lnTo>
                  <a:pt x="47043" y="48758"/>
                </a:lnTo>
                <a:lnTo>
                  <a:pt x="27877" y="55728"/>
                </a:lnTo>
                <a:lnTo>
                  <a:pt x="8711" y="48758"/>
                </a:lnTo>
                <a:lnTo>
                  <a:pt x="0" y="27849"/>
                </a:lnTo>
                <a:lnTo>
                  <a:pt x="8711" y="6962"/>
                </a:lnTo>
                <a:lnTo>
                  <a:pt x="27877" y="0"/>
                </a:lnTo>
                <a:lnTo>
                  <a:pt x="47043" y="6962"/>
                </a:lnTo>
                <a:lnTo>
                  <a:pt x="55755" y="2784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02790" y="486374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2"/>
                </a:lnTo>
                <a:lnTo>
                  <a:pt x="0" y="27849"/>
                </a:lnTo>
                <a:lnTo>
                  <a:pt x="8711" y="48758"/>
                </a:lnTo>
                <a:lnTo>
                  <a:pt x="27877" y="55728"/>
                </a:lnTo>
                <a:lnTo>
                  <a:pt x="47043" y="48758"/>
                </a:lnTo>
                <a:lnTo>
                  <a:pt x="55755" y="27849"/>
                </a:lnTo>
                <a:lnTo>
                  <a:pt x="47043" y="696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02790" y="486374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49"/>
                </a:moveTo>
                <a:lnTo>
                  <a:pt x="47043" y="48758"/>
                </a:lnTo>
                <a:lnTo>
                  <a:pt x="27877" y="55728"/>
                </a:lnTo>
                <a:lnTo>
                  <a:pt x="8711" y="48758"/>
                </a:lnTo>
                <a:lnTo>
                  <a:pt x="0" y="27849"/>
                </a:lnTo>
                <a:lnTo>
                  <a:pt x="8711" y="6962"/>
                </a:lnTo>
                <a:lnTo>
                  <a:pt x="27877" y="0"/>
                </a:lnTo>
                <a:lnTo>
                  <a:pt x="47043" y="6962"/>
                </a:lnTo>
                <a:lnTo>
                  <a:pt x="55755" y="2784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20808" y="379552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42"/>
                </a:lnTo>
                <a:lnTo>
                  <a:pt x="27877" y="55706"/>
                </a:lnTo>
                <a:lnTo>
                  <a:pt x="47043" y="48742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20808" y="379552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42"/>
                </a:lnTo>
                <a:lnTo>
                  <a:pt x="27877" y="55706"/>
                </a:lnTo>
                <a:lnTo>
                  <a:pt x="8711" y="48742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20808" y="370650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20808" y="370650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17407" y="375099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17407" y="375099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88222" y="490822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9"/>
                </a:lnTo>
                <a:lnTo>
                  <a:pt x="0" y="27878"/>
                </a:lnTo>
                <a:lnTo>
                  <a:pt x="8704" y="48774"/>
                </a:lnTo>
                <a:lnTo>
                  <a:pt x="27853" y="55739"/>
                </a:lnTo>
                <a:lnTo>
                  <a:pt x="47002" y="48774"/>
                </a:lnTo>
                <a:lnTo>
                  <a:pt x="55706" y="27878"/>
                </a:lnTo>
                <a:lnTo>
                  <a:pt x="47002" y="6969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88222" y="490822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78"/>
                </a:moveTo>
                <a:lnTo>
                  <a:pt x="47002" y="48774"/>
                </a:lnTo>
                <a:lnTo>
                  <a:pt x="27853" y="55739"/>
                </a:lnTo>
                <a:lnTo>
                  <a:pt x="8704" y="48774"/>
                </a:lnTo>
                <a:lnTo>
                  <a:pt x="0" y="27878"/>
                </a:lnTo>
                <a:lnTo>
                  <a:pt x="8704" y="6969"/>
                </a:lnTo>
                <a:lnTo>
                  <a:pt x="27853" y="0"/>
                </a:lnTo>
                <a:lnTo>
                  <a:pt x="47002" y="6969"/>
                </a:lnTo>
                <a:lnTo>
                  <a:pt x="55706" y="27878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27561" y="490822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9"/>
                </a:lnTo>
                <a:lnTo>
                  <a:pt x="0" y="27878"/>
                </a:lnTo>
                <a:lnTo>
                  <a:pt x="8704" y="48774"/>
                </a:lnTo>
                <a:lnTo>
                  <a:pt x="27853" y="55739"/>
                </a:lnTo>
                <a:lnTo>
                  <a:pt x="47002" y="48774"/>
                </a:lnTo>
                <a:lnTo>
                  <a:pt x="55706" y="27878"/>
                </a:lnTo>
                <a:lnTo>
                  <a:pt x="47002" y="6969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27561" y="490822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78"/>
                </a:moveTo>
                <a:lnTo>
                  <a:pt x="47002" y="48774"/>
                </a:lnTo>
                <a:lnTo>
                  <a:pt x="27853" y="55739"/>
                </a:lnTo>
                <a:lnTo>
                  <a:pt x="8704" y="48774"/>
                </a:lnTo>
                <a:lnTo>
                  <a:pt x="0" y="27878"/>
                </a:lnTo>
                <a:lnTo>
                  <a:pt x="8704" y="6969"/>
                </a:lnTo>
                <a:lnTo>
                  <a:pt x="27853" y="0"/>
                </a:lnTo>
                <a:lnTo>
                  <a:pt x="47002" y="6969"/>
                </a:lnTo>
                <a:lnTo>
                  <a:pt x="55706" y="27878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45530" y="490822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9"/>
                </a:lnTo>
                <a:lnTo>
                  <a:pt x="0" y="27878"/>
                </a:lnTo>
                <a:lnTo>
                  <a:pt x="8704" y="48774"/>
                </a:lnTo>
                <a:lnTo>
                  <a:pt x="27853" y="55739"/>
                </a:lnTo>
                <a:lnTo>
                  <a:pt x="47002" y="48774"/>
                </a:lnTo>
                <a:lnTo>
                  <a:pt x="55706" y="27878"/>
                </a:lnTo>
                <a:lnTo>
                  <a:pt x="47002" y="6969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45530" y="490822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78"/>
                </a:moveTo>
                <a:lnTo>
                  <a:pt x="47002" y="48774"/>
                </a:lnTo>
                <a:lnTo>
                  <a:pt x="27853" y="55739"/>
                </a:lnTo>
                <a:lnTo>
                  <a:pt x="8704" y="48774"/>
                </a:lnTo>
                <a:lnTo>
                  <a:pt x="0" y="27878"/>
                </a:lnTo>
                <a:lnTo>
                  <a:pt x="8704" y="6969"/>
                </a:lnTo>
                <a:lnTo>
                  <a:pt x="27853" y="0"/>
                </a:lnTo>
                <a:lnTo>
                  <a:pt x="47002" y="6969"/>
                </a:lnTo>
                <a:lnTo>
                  <a:pt x="55706" y="27878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45530" y="490822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9"/>
                </a:lnTo>
                <a:lnTo>
                  <a:pt x="0" y="27878"/>
                </a:lnTo>
                <a:lnTo>
                  <a:pt x="8704" y="48774"/>
                </a:lnTo>
                <a:lnTo>
                  <a:pt x="27853" y="55739"/>
                </a:lnTo>
                <a:lnTo>
                  <a:pt x="47002" y="48774"/>
                </a:lnTo>
                <a:lnTo>
                  <a:pt x="55706" y="27878"/>
                </a:lnTo>
                <a:lnTo>
                  <a:pt x="47002" y="6969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45530" y="490822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78"/>
                </a:moveTo>
                <a:lnTo>
                  <a:pt x="47002" y="48774"/>
                </a:lnTo>
                <a:lnTo>
                  <a:pt x="27853" y="55739"/>
                </a:lnTo>
                <a:lnTo>
                  <a:pt x="8704" y="48774"/>
                </a:lnTo>
                <a:lnTo>
                  <a:pt x="0" y="27878"/>
                </a:lnTo>
                <a:lnTo>
                  <a:pt x="8704" y="6969"/>
                </a:lnTo>
                <a:lnTo>
                  <a:pt x="27853" y="0"/>
                </a:lnTo>
                <a:lnTo>
                  <a:pt x="47002" y="6969"/>
                </a:lnTo>
                <a:lnTo>
                  <a:pt x="55706" y="27878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42129" y="419610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42129" y="419610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6685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6685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84869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84869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263450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902" y="0"/>
                </a:moveTo>
                <a:lnTo>
                  <a:pt x="8719" y="6972"/>
                </a:lnTo>
                <a:lnTo>
                  <a:pt x="0" y="27889"/>
                </a:lnTo>
                <a:lnTo>
                  <a:pt x="8719" y="48779"/>
                </a:lnTo>
                <a:lnTo>
                  <a:pt x="27902" y="55742"/>
                </a:lnTo>
                <a:lnTo>
                  <a:pt x="47084" y="48779"/>
                </a:lnTo>
                <a:lnTo>
                  <a:pt x="55804" y="27889"/>
                </a:lnTo>
                <a:lnTo>
                  <a:pt x="47084" y="6972"/>
                </a:lnTo>
                <a:lnTo>
                  <a:pt x="27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263450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804" y="27889"/>
                </a:moveTo>
                <a:lnTo>
                  <a:pt x="47084" y="48779"/>
                </a:lnTo>
                <a:lnTo>
                  <a:pt x="27902" y="55742"/>
                </a:lnTo>
                <a:lnTo>
                  <a:pt x="8719" y="48779"/>
                </a:lnTo>
                <a:lnTo>
                  <a:pt x="0" y="27889"/>
                </a:lnTo>
                <a:lnTo>
                  <a:pt x="8719" y="6972"/>
                </a:lnTo>
                <a:lnTo>
                  <a:pt x="27902" y="0"/>
                </a:lnTo>
                <a:lnTo>
                  <a:pt x="47084" y="6972"/>
                </a:lnTo>
                <a:lnTo>
                  <a:pt x="55804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2756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88222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6685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56685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56685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56685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56685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6685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845530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64"/>
                </a:lnTo>
                <a:lnTo>
                  <a:pt x="0" y="27856"/>
                </a:lnTo>
                <a:lnTo>
                  <a:pt x="8704" y="48765"/>
                </a:lnTo>
                <a:lnTo>
                  <a:pt x="27853" y="55735"/>
                </a:lnTo>
                <a:lnTo>
                  <a:pt x="47002" y="48765"/>
                </a:lnTo>
                <a:lnTo>
                  <a:pt x="55706" y="27856"/>
                </a:lnTo>
                <a:lnTo>
                  <a:pt x="47002" y="6964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45530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56"/>
                </a:moveTo>
                <a:lnTo>
                  <a:pt x="47002" y="48765"/>
                </a:lnTo>
                <a:lnTo>
                  <a:pt x="27853" y="55735"/>
                </a:lnTo>
                <a:lnTo>
                  <a:pt x="8704" y="48765"/>
                </a:lnTo>
                <a:lnTo>
                  <a:pt x="0" y="27856"/>
                </a:lnTo>
                <a:lnTo>
                  <a:pt x="8704" y="6964"/>
                </a:lnTo>
                <a:lnTo>
                  <a:pt x="27853" y="0"/>
                </a:lnTo>
                <a:lnTo>
                  <a:pt x="47002" y="6964"/>
                </a:lnTo>
                <a:lnTo>
                  <a:pt x="55706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706191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84869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53" y="0"/>
                </a:moveTo>
                <a:lnTo>
                  <a:pt x="8704" y="6972"/>
                </a:lnTo>
                <a:lnTo>
                  <a:pt x="0" y="27889"/>
                </a:lnTo>
                <a:lnTo>
                  <a:pt x="8704" y="48779"/>
                </a:lnTo>
                <a:lnTo>
                  <a:pt x="27853" y="55742"/>
                </a:lnTo>
                <a:lnTo>
                  <a:pt x="47002" y="48779"/>
                </a:lnTo>
                <a:lnTo>
                  <a:pt x="55706" y="27889"/>
                </a:lnTo>
                <a:lnTo>
                  <a:pt x="47002" y="6972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84869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06" y="27889"/>
                </a:moveTo>
                <a:lnTo>
                  <a:pt x="47002" y="48779"/>
                </a:lnTo>
                <a:lnTo>
                  <a:pt x="27853" y="55742"/>
                </a:lnTo>
                <a:lnTo>
                  <a:pt x="8704" y="48779"/>
                </a:lnTo>
                <a:lnTo>
                  <a:pt x="0" y="27889"/>
                </a:lnTo>
                <a:lnTo>
                  <a:pt x="8704" y="6972"/>
                </a:lnTo>
                <a:lnTo>
                  <a:pt x="27853" y="0"/>
                </a:lnTo>
                <a:lnTo>
                  <a:pt x="47002" y="6972"/>
                </a:lnTo>
                <a:lnTo>
                  <a:pt x="55706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124160" y="459664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807"/>
                </a:lnTo>
                <a:lnTo>
                  <a:pt x="27877" y="55779"/>
                </a:lnTo>
                <a:lnTo>
                  <a:pt x="47043" y="48807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124160" y="459664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807"/>
                </a:lnTo>
                <a:lnTo>
                  <a:pt x="27877" y="55779"/>
                </a:lnTo>
                <a:lnTo>
                  <a:pt x="8711" y="48807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42129" y="348397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542129" y="348397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02790" y="43296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402790" y="43296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402790" y="375099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402790" y="375099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681468" y="4552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681468" y="4552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542129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4"/>
                </a:lnTo>
                <a:lnTo>
                  <a:pt x="0" y="27856"/>
                </a:lnTo>
                <a:lnTo>
                  <a:pt x="8711" y="48765"/>
                </a:lnTo>
                <a:lnTo>
                  <a:pt x="27877" y="55735"/>
                </a:lnTo>
                <a:lnTo>
                  <a:pt x="47043" y="48765"/>
                </a:lnTo>
                <a:lnTo>
                  <a:pt x="55755" y="27856"/>
                </a:lnTo>
                <a:lnTo>
                  <a:pt x="47043" y="6964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542129" y="495274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6"/>
                </a:moveTo>
                <a:lnTo>
                  <a:pt x="47043" y="48765"/>
                </a:lnTo>
                <a:lnTo>
                  <a:pt x="27877" y="55735"/>
                </a:lnTo>
                <a:lnTo>
                  <a:pt x="8711" y="48765"/>
                </a:lnTo>
                <a:lnTo>
                  <a:pt x="0" y="27856"/>
                </a:lnTo>
                <a:lnTo>
                  <a:pt x="8711" y="6964"/>
                </a:lnTo>
                <a:lnTo>
                  <a:pt x="27877" y="0"/>
                </a:lnTo>
                <a:lnTo>
                  <a:pt x="47043" y="6964"/>
                </a:lnTo>
                <a:lnTo>
                  <a:pt x="55755" y="278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681468" y="464117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681468" y="464117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81468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81468" y="446313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681468" y="437411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681468" y="437411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820808" y="441863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820808" y="441863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238777" y="410708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238777" y="410708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78116" y="201518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853" y="0"/>
                </a:moveTo>
                <a:lnTo>
                  <a:pt x="8704" y="6963"/>
                </a:lnTo>
                <a:lnTo>
                  <a:pt x="0" y="27853"/>
                </a:lnTo>
                <a:lnTo>
                  <a:pt x="8704" y="48770"/>
                </a:lnTo>
                <a:lnTo>
                  <a:pt x="27853" y="55742"/>
                </a:lnTo>
                <a:lnTo>
                  <a:pt x="47002" y="48770"/>
                </a:lnTo>
                <a:lnTo>
                  <a:pt x="55706" y="27853"/>
                </a:lnTo>
                <a:lnTo>
                  <a:pt x="47002" y="6963"/>
                </a:lnTo>
                <a:lnTo>
                  <a:pt x="27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78116" y="201518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55706" y="27853"/>
                </a:moveTo>
                <a:lnTo>
                  <a:pt x="47002" y="48770"/>
                </a:lnTo>
                <a:lnTo>
                  <a:pt x="27853" y="55742"/>
                </a:lnTo>
                <a:lnTo>
                  <a:pt x="8704" y="48770"/>
                </a:lnTo>
                <a:lnTo>
                  <a:pt x="0" y="27853"/>
                </a:lnTo>
                <a:lnTo>
                  <a:pt x="8704" y="6963"/>
                </a:lnTo>
                <a:lnTo>
                  <a:pt x="27853" y="0"/>
                </a:lnTo>
                <a:lnTo>
                  <a:pt x="47002" y="6963"/>
                </a:lnTo>
                <a:lnTo>
                  <a:pt x="55706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17407" y="397353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517407" y="397353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517407" y="43296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517407" y="43296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517407" y="43296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77" y="0"/>
                </a:moveTo>
                <a:lnTo>
                  <a:pt x="8711" y="6972"/>
                </a:lnTo>
                <a:lnTo>
                  <a:pt x="0" y="27889"/>
                </a:lnTo>
                <a:lnTo>
                  <a:pt x="8711" y="48779"/>
                </a:lnTo>
                <a:lnTo>
                  <a:pt x="27877" y="55742"/>
                </a:lnTo>
                <a:lnTo>
                  <a:pt x="47043" y="48779"/>
                </a:lnTo>
                <a:lnTo>
                  <a:pt x="55755" y="27889"/>
                </a:lnTo>
                <a:lnTo>
                  <a:pt x="47043" y="6972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517407" y="432962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55" y="27889"/>
                </a:moveTo>
                <a:lnTo>
                  <a:pt x="47043" y="48779"/>
                </a:lnTo>
                <a:lnTo>
                  <a:pt x="27877" y="55742"/>
                </a:lnTo>
                <a:lnTo>
                  <a:pt x="8711" y="48779"/>
                </a:lnTo>
                <a:lnTo>
                  <a:pt x="0" y="27889"/>
                </a:lnTo>
                <a:lnTo>
                  <a:pt x="8711" y="6972"/>
                </a:lnTo>
                <a:lnTo>
                  <a:pt x="27877" y="0"/>
                </a:lnTo>
                <a:lnTo>
                  <a:pt x="47043" y="6972"/>
                </a:lnTo>
                <a:lnTo>
                  <a:pt x="55755" y="27889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89332" y="357299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77" y="0"/>
                </a:moveTo>
                <a:lnTo>
                  <a:pt x="8711" y="6963"/>
                </a:lnTo>
                <a:lnTo>
                  <a:pt x="0" y="27853"/>
                </a:lnTo>
                <a:lnTo>
                  <a:pt x="8711" y="48770"/>
                </a:lnTo>
                <a:lnTo>
                  <a:pt x="27877" y="55742"/>
                </a:lnTo>
                <a:lnTo>
                  <a:pt x="47043" y="48770"/>
                </a:lnTo>
                <a:lnTo>
                  <a:pt x="55755" y="27853"/>
                </a:lnTo>
                <a:lnTo>
                  <a:pt x="47043" y="6963"/>
                </a:lnTo>
                <a:lnTo>
                  <a:pt x="27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189332" y="357299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755" y="27853"/>
                </a:moveTo>
                <a:lnTo>
                  <a:pt x="47043" y="48770"/>
                </a:lnTo>
                <a:lnTo>
                  <a:pt x="27877" y="55742"/>
                </a:lnTo>
                <a:lnTo>
                  <a:pt x="8711" y="48770"/>
                </a:lnTo>
                <a:lnTo>
                  <a:pt x="0" y="27853"/>
                </a:lnTo>
                <a:lnTo>
                  <a:pt x="8711" y="6963"/>
                </a:lnTo>
                <a:lnTo>
                  <a:pt x="27877" y="0"/>
                </a:lnTo>
                <a:lnTo>
                  <a:pt x="47043" y="6963"/>
                </a:lnTo>
                <a:lnTo>
                  <a:pt x="55755" y="27853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00551" y="5000227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16104" y="0"/>
                </a:moveTo>
                <a:lnTo>
                  <a:pt x="1618" y="11699"/>
                </a:lnTo>
                <a:lnTo>
                  <a:pt x="583" y="14732"/>
                </a:lnTo>
                <a:lnTo>
                  <a:pt x="0" y="19416"/>
                </a:lnTo>
                <a:lnTo>
                  <a:pt x="0" y="34511"/>
                </a:lnTo>
                <a:lnTo>
                  <a:pt x="1621" y="41218"/>
                </a:lnTo>
                <a:lnTo>
                  <a:pt x="5141" y="45598"/>
                </a:lnTo>
                <a:lnTo>
                  <a:pt x="7594" y="48719"/>
                </a:lnTo>
                <a:lnTo>
                  <a:pt x="11327" y="50405"/>
                </a:lnTo>
                <a:lnTo>
                  <a:pt x="16104" y="50434"/>
                </a:lnTo>
                <a:lnTo>
                  <a:pt x="19690" y="50405"/>
                </a:lnTo>
                <a:lnTo>
                  <a:pt x="22689" y="49454"/>
                </a:lnTo>
                <a:lnTo>
                  <a:pt x="27436" y="45598"/>
                </a:lnTo>
                <a:lnTo>
                  <a:pt x="27537" y="45441"/>
                </a:lnTo>
                <a:lnTo>
                  <a:pt x="13321" y="45441"/>
                </a:lnTo>
                <a:lnTo>
                  <a:pt x="10994" y="44128"/>
                </a:lnTo>
                <a:lnTo>
                  <a:pt x="7197" y="38768"/>
                </a:lnTo>
                <a:lnTo>
                  <a:pt x="6246" y="33350"/>
                </a:lnTo>
                <a:lnTo>
                  <a:pt x="6257" y="17089"/>
                </a:lnTo>
                <a:lnTo>
                  <a:pt x="7285" y="11606"/>
                </a:lnTo>
                <a:lnTo>
                  <a:pt x="9367" y="8544"/>
                </a:lnTo>
                <a:lnTo>
                  <a:pt x="11023" y="6217"/>
                </a:lnTo>
                <a:lnTo>
                  <a:pt x="13228" y="5021"/>
                </a:lnTo>
                <a:lnTo>
                  <a:pt x="27255" y="5021"/>
                </a:lnTo>
                <a:lnTo>
                  <a:pt x="26731" y="4198"/>
                </a:lnTo>
                <a:lnTo>
                  <a:pt x="25080" y="2665"/>
                </a:lnTo>
                <a:lnTo>
                  <a:pt x="23086" y="1592"/>
                </a:lnTo>
                <a:lnTo>
                  <a:pt x="21067" y="553"/>
                </a:lnTo>
                <a:lnTo>
                  <a:pt x="18740" y="34"/>
                </a:lnTo>
                <a:lnTo>
                  <a:pt x="16104" y="0"/>
                </a:lnTo>
                <a:close/>
              </a:path>
              <a:path w="32384" h="50800">
                <a:moveTo>
                  <a:pt x="27255" y="5021"/>
                </a:moveTo>
                <a:lnTo>
                  <a:pt x="18862" y="5021"/>
                </a:lnTo>
                <a:lnTo>
                  <a:pt x="21248" y="6369"/>
                </a:lnTo>
                <a:lnTo>
                  <a:pt x="25045" y="11699"/>
                </a:lnTo>
                <a:lnTo>
                  <a:pt x="25883" y="16447"/>
                </a:lnTo>
                <a:lnTo>
                  <a:pt x="25990" y="33350"/>
                </a:lnTo>
                <a:lnTo>
                  <a:pt x="25045" y="38705"/>
                </a:lnTo>
                <a:lnTo>
                  <a:pt x="21248" y="44094"/>
                </a:lnTo>
                <a:lnTo>
                  <a:pt x="18892" y="45441"/>
                </a:lnTo>
                <a:lnTo>
                  <a:pt x="27537" y="45441"/>
                </a:lnTo>
                <a:lnTo>
                  <a:pt x="29210" y="42840"/>
                </a:lnTo>
                <a:lnTo>
                  <a:pt x="31601" y="35706"/>
                </a:lnTo>
                <a:lnTo>
                  <a:pt x="32184" y="31023"/>
                </a:lnTo>
                <a:lnTo>
                  <a:pt x="32097" y="19416"/>
                </a:lnTo>
                <a:lnTo>
                  <a:pt x="31816" y="16447"/>
                </a:lnTo>
                <a:lnTo>
                  <a:pt x="31081" y="13566"/>
                </a:lnTo>
                <a:lnTo>
                  <a:pt x="30312" y="10690"/>
                </a:lnTo>
                <a:lnTo>
                  <a:pt x="29303" y="8240"/>
                </a:lnTo>
                <a:lnTo>
                  <a:pt x="27255" y="5021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1355" y="4110093"/>
            <a:ext cx="33020" cy="49530"/>
          </a:xfrm>
          <a:custGeom>
            <a:avLst/>
            <a:gdLst/>
            <a:ahLst/>
            <a:cxnLst/>
            <a:rect l="l" t="t" r="r" b="b"/>
            <a:pathLst>
              <a:path w="33019" h="49529">
                <a:moveTo>
                  <a:pt x="29599" y="4997"/>
                </a:moveTo>
                <a:lnTo>
                  <a:pt x="19842" y="4997"/>
                </a:lnTo>
                <a:lnTo>
                  <a:pt x="22076" y="5830"/>
                </a:lnTo>
                <a:lnTo>
                  <a:pt x="25506" y="9112"/>
                </a:lnTo>
                <a:lnTo>
                  <a:pt x="26363" y="11170"/>
                </a:lnTo>
                <a:lnTo>
                  <a:pt x="26363" y="15825"/>
                </a:lnTo>
                <a:lnTo>
                  <a:pt x="25413" y="18274"/>
                </a:lnTo>
                <a:lnTo>
                  <a:pt x="21679" y="23419"/>
                </a:lnTo>
                <a:lnTo>
                  <a:pt x="18064" y="26946"/>
                </a:lnTo>
                <a:lnTo>
                  <a:pt x="9163" y="34197"/>
                </a:lnTo>
                <a:lnTo>
                  <a:pt x="6550" y="36647"/>
                </a:lnTo>
                <a:lnTo>
                  <a:pt x="0" y="48063"/>
                </a:lnTo>
                <a:lnTo>
                  <a:pt x="58" y="49532"/>
                </a:lnTo>
                <a:lnTo>
                  <a:pt x="32703" y="49532"/>
                </a:lnTo>
                <a:lnTo>
                  <a:pt x="32703" y="43751"/>
                </a:lnTo>
                <a:lnTo>
                  <a:pt x="8480" y="43751"/>
                </a:lnTo>
                <a:lnTo>
                  <a:pt x="9122" y="42673"/>
                </a:lnTo>
                <a:lnTo>
                  <a:pt x="9980" y="41546"/>
                </a:lnTo>
                <a:lnTo>
                  <a:pt x="11023" y="40469"/>
                </a:lnTo>
                <a:lnTo>
                  <a:pt x="12062" y="39342"/>
                </a:lnTo>
                <a:lnTo>
                  <a:pt x="14389" y="37284"/>
                </a:lnTo>
                <a:lnTo>
                  <a:pt x="18121" y="34148"/>
                </a:lnTo>
                <a:lnTo>
                  <a:pt x="22380" y="30523"/>
                </a:lnTo>
                <a:lnTo>
                  <a:pt x="32580" y="15825"/>
                </a:lnTo>
                <a:lnTo>
                  <a:pt x="32527" y="9602"/>
                </a:lnTo>
                <a:lnTo>
                  <a:pt x="31233" y="6565"/>
                </a:lnTo>
                <a:lnTo>
                  <a:pt x="29599" y="4997"/>
                </a:lnTo>
                <a:close/>
              </a:path>
              <a:path w="33019" h="49529">
                <a:moveTo>
                  <a:pt x="21954" y="0"/>
                </a:moveTo>
                <a:lnTo>
                  <a:pt x="12522" y="0"/>
                </a:lnTo>
                <a:lnTo>
                  <a:pt x="8784" y="1224"/>
                </a:lnTo>
                <a:lnTo>
                  <a:pt x="6031" y="3674"/>
                </a:lnTo>
                <a:lnTo>
                  <a:pt x="3214" y="6124"/>
                </a:lnTo>
                <a:lnTo>
                  <a:pt x="1621" y="9602"/>
                </a:lnTo>
                <a:lnTo>
                  <a:pt x="1224" y="14257"/>
                </a:lnTo>
                <a:lnTo>
                  <a:pt x="7437" y="14894"/>
                </a:lnTo>
                <a:lnTo>
                  <a:pt x="7437" y="11807"/>
                </a:lnTo>
                <a:lnTo>
                  <a:pt x="8329" y="9357"/>
                </a:lnTo>
                <a:lnTo>
                  <a:pt x="10102" y="7643"/>
                </a:lnTo>
                <a:lnTo>
                  <a:pt x="11846" y="5879"/>
                </a:lnTo>
                <a:lnTo>
                  <a:pt x="14174" y="4997"/>
                </a:lnTo>
                <a:lnTo>
                  <a:pt x="29599" y="4997"/>
                </a:lnTo>
                <a:lnTo>
                  <a:pt x="25721" y="1322"/>
                </a:lnTo>
                <a:lnTo>
                  <a:pt x="21954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00546" y="4110093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18740" y="0"/>
                </a:moveTo>
                <a:lnTo>
                  <a:pt x="12493" y="0"/>
                </a:lnTo>
                <a:lnTo>
                  <a:pt x="9524" y="979"/>
                </a:lnTo>
                <a:lnTo>
                  <a:pt x="4776" y="4801"/>
                </a:lnTo>
                <a:lnTo>
                  <a:pt x="2969" y="7594"/>
                </a:lnTo>
                <a:lnTo>
                  <a:pt x="1623" y="11660"/>
                </a:lnTo>
                <a:lnTo>
                  <a:pt x="583" y="14698"/>
                </a:lnTo>
                <a:lnTo>
                  <a:pt x="0" y="19401"/>
                </a:lnTo>
                <a:lnTo>
                  <a:pt x="0" y="34491"/>
                </a:lnTo>
                <a:lnTo>
                  <a:pt x="1621" y="41203"/>
                </a:lnTo>
                <a:lnTo>
                  <a:pt x="5130" y="45564"/>
                </a:lnTo>
                <a:lnTo>
                  <a:pt x="7594" y="48700"/>
                </a:lnTo>
                <a:lnTo>
                  <a:pt x="11332" y="50365"/>
                </a:lnTo>
                <a:lnTo>
                  <a:pt x="16109" y="50414"/>
                </a:lnTo>
                <a:lnTo>
                  <a:pt x="19690" y="50365"/>
                </a:lnTo>
                <a:lnTo>
                  <a:pt x="22689" y="49434"/>
                </a:lnTo>
                <a:lnTo>
                  <a:pt x="25080" y="47524"/>
                </a:lnTo>
                <a:lnTo>
                  <a:pt x="27436" y="45564"/>
                </a:lnTo>
                <a:lnTo>
                  <a:pt x="27532" y="45417"/>
                </a:lnTo>
                <a:lnTo>
                  <a:pt x="13321" y="45417"/>
                </a:lnTo>
                <a:lnTo>
                  <a:pt x="10994" y="44094"/>
                </a:lnTo>
                <a:lnTo>
                  <a:pt x="7197" y="38754"/>
                </a:lnTo>
                <a:lnTo>
                  <a:pt x="6246" y="33315"/>
                </a:lnTo>
                <a:lnTo>
                  <a:pt x="6265" y="17049"/>
                </a:lnTo>
                <a:lnTo>
                  <a:pt x="7290" y="11562"/>
                </a:lnTo>
                <a:lnTo>
                  <a:pt x="9372" y="8524"/>
                </a:lnTo>
                <a:lnTo>
                  <a:pt x="11023" y="6173"/>
                </a:lnTo>
                <a:lnTo>
                  <a:pt x="13228" y="4997"/>
                </a:lnTo>
                <a:lnTo>
                  <a:pt x="27265" y="4997"/>
                </a:lnTo>
                <a:lnTo>
                  <a:pt x="26731" y="4164"/>
                </a:lnTo>
                <a:lnTo>
                  <a:pt x="25080" y="2645"/>
                </a:lnTo>
                <a:lnTo>
                  <a:pt x="23090" y="1567"/>
                </a:lnTo>
                <a:lnTo>
                  <a:pt x="21067" y="538"/>
                </a:lnTo>
                <a:lnTo>
                  <a:pt x="18740" y="0"/>
                </a:lnTo>
                <a:close/>
              </a:path>
              <a:path w="32384" h="50800">
                <a:moveTo>
                  <a:pt x="27265" y="4997"/>
                </a:moveTo>
                <a:lnTo>
                  <a:pt x="18862" y="4997"/>
                </a:lnTo>
                <a:lnTo>
                  <a:pt x="21253" y="6369"/>
                </a:lnTo>
                <a:lnTo>
                  <a:pt x="25050" y="11660"/>
                </a:lnTo>
                <a:lnTo>
                  <a:pt x="25884" y="16413"/>
                </a:lnTo>
                <a:lnTo>
                  <a:pt x="25996" y="33315"/>
                </a:lnTo>
                <a:lnTo>
                  <a:pt x="25050" y="38705"/>
                </a:lnTo>
                <a:lnTo>
                  <a:pt x="21253" y="44094"/>
                </a:lnTo>
                <a:lnTo>
                  <a:pt x="18892" y="45417"/>
                </a:lnTo>
                <a:lnTo>
                  <a:pt x="27532" y="45417"/>
                </a:lnTo>
                <a:lnTo>
                  <a:pt x="29215" y="42820"/>
                </a:lnTo>
                <a:lnTo>
                  <a:pt x="31601" y="35667"/>
                </a:lnTo>
                <a:lnTo>
                  <a:pt x="32184" y="31013"/>
                </a:lnTo>
                <a:lnTo>
                  <a:pt x="32096" y="19401"/>
                </a:lnTo>
                <a:lnTo>
                  <a:pt x="31816" y="16413"/>
                </a:lnTo>
                <a:lnTo>
                  <a:pt x="31081" y="13522"/>
                </a:lnTo>
                <a:lnTo>
                  <a:pt x="30317" y="10680"/>
                </a:lnTo>
                <a:lnTo>
                  <a:pt x="29303" y="8230"/>
                </a:lnTo>
                <a:lnTo>
                  <a:pt x="27265" y="499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0219" y="3220067"/>
            <a:ext cx="34290" cy="49530"/>
          </a:xfrm>
          <a:custGeom>
            <a:avLst/>
            <a:gdLst/>
            <a:ahLst/>
            <a:cxnLst/>
            <a:rect l="l" t="t" r="r" b="b"/>
            <a:pathLst>
              <a:path w="34290" h="49529">
                <a:moveTo>
                  <a:pt x="27471" y="37578"/>
                </a:moveTo>
                <a:lnTo>
                  <a:pt x="21405" y="37578"/>
                </a:lnTo>
                <a:lnTo>
                  <a:pt x="21405" y="49385"/>
                </a:lnTo>
                <a:lnTo>
                  <a:pt x="27471" y="49385"/>
                </a:lnTo>
                <a:lnTo>
                  <a:pt x="27471" y="37578"/>
                </a:lnTo>
                <a:close/>
              </a:path>
              <a:path w="34290" h="49529">
                <a:moveTo>
                  <a:pt x="27471" y="0"/>
                </a:moveTo>
                <a:lnTo>
                  <a:pt x="22537" y="0"/>
                </a:lnTo>
                <a:lnTo>
                  <a:pt x="0" y="31993"/>
                </a:lnTo>
                <a:lnTo>
                  <a:pt x="0" y="37578"/>
                </a:lnTo>
                <a:lnTo>
                  <a:pt x="34144" y="37578"/>
                </a:lnTo>
                <a:lnTo>
                  <a:pt x="34144" y="31993"/>
                </a:lnTo>
                <a:lnTo>
                  <a:pt x="5942" y="31993"/>
                </a:lnTo>
                <a:lnTo>
                  <a:pt x="21405" y="9749"/>
                </a:lnTo>
                <a:lnTo>
                  <a:pt x="27471" y="9749"/>
                </a:lnTo>
                <a:lnTo>
                  <a:pt x="27471" y="0"/>
                </a:lnTo>
                <a:close/>
              </a:path>
              <a:path w="34290" h="49529">
                <a:moveTo>
                  <a:pt x="27471" y="9749"/>
                </a:moveTo>
                <a:lnTo>
                  <a:pt x="21405" y="9749"/>
                </a:lnTo>
                <a:lnTo>
                  <a:pt x="21405" y="31993"/>
                </a:lnTo>
                <a:lnTo>
                  <a:pt x="27471" y="31993"/>
                </a:lnTo>
                <a:lnTo>
                  <a:pt x="27471" y="974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00546" y="3219872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16109" y="0"/>
                </a:moveTo>
                <a:lnTo>
                  <a:pt x="12493" y="48"/>
                </a:lnTo>
                <a:lnTo>
                  <a:pt x="9524" y="979"/>
                </a:lnTo>
                <a:lnTo>
                  <a:pt x="7167" y="2939"/>
                </a:lnTo>
                <a:lnTo>
                  <a:pt x="4776" y="4850"/>
                </a:lnTo>
                <a:lnTo>
                  <a:pt x="2969" y="7594"/>
                </a:lnTo>
                <a:lnTo>
                  <a:pt x="1623" y="11709"/>
                </a:lnTo>
                <a:lnTo>
                  <a:pt x="583" y="14747"/>
                </a:lnTo>
                <a:lnTo>
                  <a:pt x="0" y="19401"/>
                </a:lnTo>
                <a:lnTo>
                  <a:pt x="0" y="34540"/>
                </a:lnTo>
                <a:lnTo>
                  <a:pt x="1621" y="41203"/>
                </a:lnTo>
                <a:lnTo>
                  <a:pt x="5130" y="45613"/>
                </a:lnTo>
                <a:lnTo>
                  <a:pt x="7594" y="48749"/>
                </a:lnTo>
                <a:lnTo>
                  <a:pt x="11332" y="50414"/>
                </a:lnTo>
                <a:lnTo>
                  <a:pt x="16109" y="50463"/>
                </a:lnTo>
                <a:lnTo>
                  <a:pt x="19690" y="50414"/>
                </a:lnTo>
                <a:lnTo>
                  <a:pt x="22689" y="49483"/>
                </a:lnTo>
                <a:lnTo>
                  <a:pt x="27436" y="45613"/>
                </a:lnTo>
                <a:lnTo>
                  <a:pt x="27532" y="45466"/>
                </a:lnTo>
                <a:lnTo>
                  <a:pt x="13321" y="45466"/>
                </a:lnTo>
                <a:lnTo>
                  <a:pt x="10994" y="44143"/>
                </a:lnTo>
                <a:lnTo>
                  <a:pt x="7197" y="38754"/>
                </a:lnTo>
                <a:lnTo>
                  <a:pt x="6246" y="33364"/>
                </a:lnTo>
                <a:lnTo>
                  <a:pt x="6255" y="17098"/>
                </a:lnTo>
                <a:lnTo>
                  <a:pt x="7290" y="11611"/>
                </a:lnTo>
                <a:lnTo>
                  <a:pt x="9372" y="8573"/>
                </a:lnTo>
                <a:lnTo>
                  <a:pt x="11023" y="6222"/>
                </a:lnTo>
                <a:lnTo>
                  <a:pt x="13228" y="5046"/>
                </a:lnTo>
                <a:lnTo>
                  <a:pt x="27264" y="5046"/>
                </a:lnTo>
                <a:lnTo>
                  <a:pt x="26731" y="4213"/>
                </a:lnTo>
                <a:lnTo>
                  <a:pt x="25080" y="2694"/>
                </a:lnTo>
                <a:lnTo>
                  <a:pt x="21067" y="538"/>
                </a:lnTo>
                <a:lnTo>
                  <a:pt x="18740" y="48"/>
                </a:lnTo>
                <a:lnTo>
                  <a:pt x="16109" y="0"/>
                </a:lnTo>
                <a:close/>
              </a:path>
              <a:path w="32384" h="50800">
                <a:moveTo>
                  <a:pt x="27264" y="5046"/>
                </a:moveTo>
                <a:lnTo>
                  <a:pt x="18862" y="5046"/>
                </a:lnTo>
                <a:lnTo>
                  <a:pt x="21253" y="6369"/>
                </a:lnTo>
                <a:lnTo>
                  <a:pt x="23149" y="9063"/>
                </a:lnTo>
                <a:lnTo>
                  <a:pt x="25050" y="11709"/>
                </a:lnTo>
                <a:lnTo>
                  <a:pt x="25884" y="16461"/>
                </a:lnTo>
                <a:lnTo>
                  <a:pt x="25987" y="33364"/>
                </a:lnTo>
                <a:lnTo>
                  <a:pt x="25050" y="38705"/>
                </a:lnTo>
                <a:lnTo>
                  <a:pt x="21253" y="44094"/>
                </a:lnTo>
                <a:lnTo>
                  <a:pt x="18892" y="45466"/>
                </a:lnTo>
                <a:lnTo>
                  <a:pt x="27532" y="45466"/>
                </a:lnTo>
                <a:lnTo>
                  <a:pt x="29215" y="42869"/>
                </a:lnTo>
                <a:lnTo>
                  <a:pt x="30588" y="38705"/>
                </a:lnTo>
                <a:lnTo>
                  <a:pt x="31601" y="35716"/>
                </a:lnTo>
                <a:lnTo>
                  <a:pt x="32184" y="31013"/>
                </a:lnTo>
                <a:lnTo>
                  <a:pt x="32095" y="19401"/>
                </a:lnTo>
                <a:lnTo>
                  <a:pt x="31816" y="16461"/>
                </a:lnTo>
                <a:lnTo>
                  <a:pt x="30317" y="10680"/>
                </a:lnTo>
                <a:lnTo>
                  <a:pt x="29303" y="8230"/>
                </a:lnTo>
                <a:lnTo>
                  <a:pt x="27264" y="5046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1904" y="2329699"/>
            <a:ext cx="33020" cy="50800"/>
          </a:xfrm>
          <a:custGeom>
            <a:avLst/>
            <a:gdLst/>
            <a:ahLst/>
            <a:cxnLst/>
            <a:rect l="l" t="t" r="r" b="b"/>
            <a:pathLst>
              <a:path w="33019" h="50800">
                <a:moveTo>
                  <a:pt x="17730" y="0"/>
                </a:moveTo>
                <a:lnTo>
                  <a:pt x="12522" y="48"/>
                </a:lnTo>
                <a:lnTo>
                  <a:pt x="8358" y="1910"/>
                </a:lnTo>
                <a:lnTo>
                  <a:pt x="1744" y="10043"/>
                </a:lnTo>
                <a:lnTo>
                  <a:pt x="0" y="17000"/>
                </a:lnTo>
                <a:lnTo>
                  <a:pt x="0" y="35030"/>
                </a:lnTo>
                <a:lnTo>
                  <a:pt x="1592" y="41154"/>
                </a:lnTo>
                <a:lnTo>
                  <a:pt x="4889" y="44976"/>
                </a:lnTo>
                <a:lnTo>
                  <a:pt x="7961" y="48602"/>
                </a:lnTo>
                <a:lnTo>
                  <a:pt x="12096" y="50414"/>
                </a:lnTo>
                <a:lnTo>
                  <a:pt x="17177" y="50463"/>
                </a:lnTo>
                <a:lnTo>
                  <a:pt x="20116" y="50414"/>
                </a:lnTo>
                <a:lnTo>
                  <a:pt x="22752" y="49728"/>
                </a:lnTo>
                <a:lnTo>
                  <a:pt x="25109" y="48357"/>
                </a:lnTo>
                <a:lnTo>
                  <a:pt x="27436" y="46936"/>
                </a:lnTo>
                <a:lnTo>
                  <a:pt x="28749" y="45466"/>
                </a:lnTo>
                <a:lnTo>
                  <a:pt x="15281" y="45466"/>
                </a:lnTo>
                <a:lnTo>
                  <a:pt x="13625" y="44976"/>
                </a:lnTo>
                <a:lnTo>
                  <a:pt x="12032" y="43947"/>
                </a:lnTo>
                <a:lnTo>
                  <a:pt x="10440" y="42967"/>
                </a:lnTo>
                <a:lnTo>
                  <a:pt x="9186" y="41546"/>
                </a:lnTo>
                <a:lnTo>
                  <a:pt x="7412" y="37725"/>
                </a:lnTo>
                <a:lnTo>
                  <a:pt x="6981" y="35716"/>
                </a:lnTo>
                <a:lnTo>
                  <a:pt x="6981" y="30425"/>
                </a:lnTo>
                <a:lnTo>
                  <a:pt x="7932" y="27877"/>
                </a:lnTo>
                <a:lnTo>
                  <a:pt x="9828" y="25868"/>
                </a:lnTo>
                <a:lnTo>
                  <a:pt x="11582" y="24105"/>
                </a:lnTo>
                <a:lnTo>
                  <a:pt x="6065" y="24105"/>
                </a:lnTo>
                <a:lnTo>
                  <a:pt x="6115" y="19058"/>
                </a:lnTo>
                <a:lnTo>
                  <a:pt x="6643" y="15384"/>
                </a:lnTo>
                <a:lnTo>
                  <a:pt x="7780" y="12738"/>
                </a:lnTo>
                <a:lnTo>
                  <a:pt x="8848" y="10043"/>
                </a:lnTo>
                <a:lnTo>
                  <a:pt x="17363" y="4997"/>
                </a:lnTo>
                <a:lnTo>
                  <a:pt x="29213" y="4997"/>
                </a:lnTo>
                <a:lnTo>
                  <a:pt x="27284" y="3282"/>
                </a:lnTo>
                <a:lnTo>
                  <a:pt x="24805" y="1126"/>
                </a:lnTo>
                <a:lnTo>
                  <a:pt x="21621" y="48"/>
                </a:lnTo>
                <a:lnTo>
                  <a:pt x="17730" y="0"/>
                </a:lnTo>
                <a:close/>
              </a:path>
              <a:path w="33019" h="50800">
                <a:moveTo>
                  <a:pt x="29197" y="22929"/>
                </a:moveTo>
                <a:lnTo>
                  <a:pt x="16844" y="22929"/>
                </a:lnTo>
                <a:lnTo>
                  <a:pt x="19568" y="22978"/>
                </a:lnTo>
                <a:lnTo>
                  <a:pt x="21866" y="23958"/>
                </a:lnTo>
                <a:lnTo>
                  <a:pt x="23703" y="25868"/>
                </a:lnTo>
                <a:lnTo>
                  <a:pt x="25506" y="27877"/>
                </a:lnTo>
                <a:lnTo>
                  <a:pt x="26349" y="30425"/>
                </a:lnTo>
                <a:lnTo>
                  <a:pt x="26318" y="37725"/>
                </a:lnTo>
                <a:lnTo>
                  <a:pt x="25476" y="40322"/>
                </a:lnTo>
                <a:lnTo>
                  <a:pt x="23669" y="42379"/>
                </a:lnTo>
                <a:lnTo>
                  <a:pt x="21802" y="44437"/>
                </a:lnTo>
                <a:lnTo>
                  <a:pt x="19597" y="45466"/>
                </a:lnTo>
                <a:lnTo>
                  <a:pt x="28749" y="45466"/>
                </a:lnTo>
                <a:lnTo>
                  <a:pt x="29274" y="44878"/>
                </a:lnTo>
                <a:lnTo>
                  <a:pt x="30621" y="42232"/>
                </a:lnTo>
                <a:lnTo>
                  <a:pt x="31939" y="39538"/>
                </a:lnTo>
                <a:lnTo>
                  <a:pt x="32610" y="36696"/>
                </a:lnTo>
                <a:lnTo>
                  <a:pt x="32610" y="28857"/>
                </a:lnTo>
                <a:lnTo>
                  <a:pt x="31174" y="24986"/>
                </a:lnTo>
                <a:lnTo>
                  <a:pt x="29197" y="22929"/>
                </a:lnTo>
                <a:close/>
              </a:path>
              <a:path w="33019" h="50800">
                <a:moveTo>
                  <a:pt x="22047" y="17588"/>
                </a:moveTo>
                <a:lnTo>
                  <a:pt x="15707" y="17588"/>
                </a:lnTo>
                <a:lnTo>
                  <a:pt x="13502" y="18127"/>
                </a:lnTo>
                <a:lnTo>
                  <a:pt x="9279" y="20283"/>
                </a:lnTo>
                <a:lnTo>
                  <a:pt x="7501" y="21900"/>
                </a:lnTo>
                <a:lnTo>
                  <a:pt x="6065" y="24105"/>
                </a:lnTo>
                <a:lnTo>
                  <a:pt x="11582" y="24105"/>
                </a:lnTo>
                <a:lnTo>
                  <a:pt x="11729" y="23958"/>
                </a:lnTo>
                <a:lnTo>
                  <a:pt x="14056" y="22978"/>
                </a:lnTo>
                <a:lnTo>
                  <a:pt x="16844" y="22929"/>
                </a:lnTo>
                <a:lnTo>
                  <a:pt x="29197" y="22929"/>
                </a:lnTo>
                <a:lnTo>
                  <a:pt x="25476" y="19058"/>
                </a:lnTo>
                <a:lnTo>
                  <a:pt x="22047" y="17588"/>
                </a:lnTo>
                <a:close/>
              </a:path>
              <a:path w="33019" h="50800">
                <a:moveTo>
                  <a:pt x="29213" y="4997"/>
                </a:moveTo>
                <a:lnTo>
                  <a:pt x="17363" y="4997"/>
                </a:lnTo>
                <a:lnTo>
                  <a:pt x="19749" y="5046"/>
                </a:lnTo>
                <a:lnTo>
                  <a:pt x="21773" y="5879"/>
                </a:lnTo>
                <a:lnTo>
                  <a:pt x="23424" y="7594"/>
                </a:lnTo>
                <a:lnTo>
                  <a:pt x="24403" y="8671"/>
                </a:lnTo>
                <a:lnTo>
                  <a:pt x="25173" y="10435"/>
                </a:lnTo>
                <a:lnTo>
                  <a:pt x="25721" y="12787"/>
                </a:lnTo>
                <a:lnTo>
                  <a:pt x="31753" y="12297"/>
                </a:lnTo>
                <a:lnTo>
                  <a:pt x="31233" y="8475"/>
                </a:lnTo>
                <a:lnTo>
                  <a:pt x="29763" y="5487"/>
                </a:lnTo>
                <a:lnTo>
                  <a:pt x="29213" y="4997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00546" y="2329699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16109" y="0"/>
                </a:moveTo>
                <a:lnTo>
                  <a:pt x="12493" y="48"/>
                </a:lnTo>
                <a:lnTo>
                  <a:pt x="9524" y="979"/>
                </a:lnTo>
                <a:lnTo>
                  <a:pt x="7167" y="2939"/>
                </a:lnTo>
                <a:lnTo>
                  <a:pt x="4776" y="4850"/>
                </a:lnTo>
                <a:lnTo>
                  <a:pt x="2969" y="7594"/>
                </a:lnTo>
                <a:lnTo>
                  <a:pt x="1623" y="11709"/>
                </a:lnTo>
                <a:lnTo>
                  <a:pt x="583" y="14747"/>
                </a:lnTo>
                <a:lnTo>
                  <a:pt x="0" y="19450"/>
                </a:lnTo>
                <a:lnTo>
                  <a:pt x="0" y="34540"/>
                </a:lnTo>
                <a:lnTo>
                  <a:pt x="1621" y="41252"/>
                </a:lnTo>
                <a:lnTo>
                  <a:pt x="5130" y="45613"/>
                </a:lnTo>
                <a:lnTo>
                  <a:pt x="7594" y="48749"/>
                </a:lnTo>
                <a:lnTo>
                  <a:pt x="11332" y="50414"/>
                </a:lnTo>
                <a:lnTo>
                  <a:pt x="16109" y="50463"/>
                </a:lnTo>
                <a:lnTo>
                  <a:pt x="19690" y="50414"/>
                </a:lnTo>
                <a:lnTo>
                  <a:pt x="22689" y="49483"/>
                </a:lnTo>
                <a:lnTo>
                  <a:pt x="27436" y="45613"/>
                </a:lnTo>
                <a:lnTo>
                  <a:pt x="27532" y="45466"/>
                </a:lnTo>
                <a:lnTo>
                  <a:pt x="13321" y="45466"/>
                </a:lnTo>
                <a:lnTo>
                  <a:pt x="10994" y="44143"/>
                </a:lnTo>
                <a:lnTo>
                  <a:pt x="7197" y="38803"/>
                </a:lnTo>
                <a:lnTo>
                  <a:pt x="6246" y="33364"/>
                </a:lnTo>
                <a:lnTo>
                  <a:pt x="6255" y="17098"/>
                </a:lnTo>
                <a:lnTo>
                  <a:pt x="7290" y="11611"/>
                </a:lnTo>
                <a:lnTo>
                  <a:pt x="9372" y="8573"/>
                </a:lnTo>
                <a:lnTo>
                  <a:pt x="11023" y="6222"/>
                </a:lnTo>
                <a:lnTo>
                  <a:pt x="13228" y="5046"/>
                </a:lnTo>
                <a:lnTo>
                  <a:pt x="27265" y="5046"/>
                </a:lnTo>
                <a:lnTo>
                  <a:pt x="26731" y="4213"/>
                </a:lnTo>
                <a:lnTo>
                  <a:pt x="25080" y="2694"/>
                </a:lnTo>
                <a:lnTo>
                  <a:pt x="23090" y="1616"/>
                </a:lnTo>
                <a:lnTo>
                  <a:pt x="21067" y="587"/>
                </a:lnTo>
                <a:lnTo>
                  <a:pt x="18740" y="48"/>
                </a:lnTo>
                <a:lnTo>
                  <a:pt x="16109" y="0"/>
                </a:lnTo>
                <a:close/>
              </a:path>
              <a:path w="32384" h="50800">
                <a:moveTo>
                  <a:pt x="27265" y="5046"/>
                </a:moveTo>
                <a:lnTo>
                  <a:pt x="18862" y="5046"/>
                </a:lnTo>
                <a:lnTo>
                  <a:pt x="21253" y="6369"/>
                </a:lnTo>
                <a:lnTo>
                  <a:pt x="23149" y="9063"/>
                </a:lnTo>
                <a:lnTo>
                  <a:pt x="25050" y="11709"/>
                </a:lnTo>
                <a:lnTo>
                  <a:pt x="25884" y="16461"/>
                </a:lnTo>
                <a:lnTo>
                  <a:pt x="25987" y="33364"/>
                </a:lnTo>
                <a:lnTo>
                  <a:pt x="25050" y="38705"/>
                </a:lnTo>
                <a:lnTo>
                  <a:pt x="21253" y="44094"/>
                </a:lnTo>
                <a:lnTo>
                  <a:pt x="18892" y="45466"/>
                </a:lnTo>
                <a:lnTo>
                  <a:pt x="27532" y="45466"/>
                </a:lnTo>
                <a:lnTo>
                  <a:pt x="29215" y="42869"/>
                </a:lnTo>
                <a:lnTo>
                  <a:pt x="31601" y="35716"/>
                </a:lnTo>
                <a:lnTo>
                  <a:pt x="32184" y="31062"/>
                </a:lnTo>
                <a:lnTo>
                  <a:pt x="32100" y="19450"/>
                </a:lnTo>
                <a:lnTo>
                  <a:pt x="31816" y="16461"/>
                </a:lnTo>
                <a:lnTo>
                  <a:pt x="31081" y="13571"/>
                </a:lnTo>
                <a:lnTo>
                  <a:pt x="30317" y="10729"/>
                </a:lnTo>
                <a:lnTo>
                  <a:pt x="29303" y="8279"/>
                </a:lnTo>
                <a:lnTo>
                  <a:pt x="27265" y="5046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53249" y="502513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64" y="0"/>
                </a:lnTo>
              </a:path>
            </a:pathLst>
          </a:custGeom>
          <a:ln w="8364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53249" y="413493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64" y="0"/>
                </a:lnTo>
              </a:path>
            </a:pathLst>
          </a:custGeom>
          <a:ln w="8364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53249" y="324476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64" y="0"/>
                </a:lnTo>
              </a:path>
            </a:pathLst>
          </a:custGeom>
          <a:ln w="8364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53249" y="235463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64" y="0"/>
                </a:lnTo>
              </a:path>
            </a:pathLst>
          </a:custGeom>
          <a:ln w="8364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37426" y="5127499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464"/>
                </a:moveTo>
                <a:lnTo>
                  <a:pt x="0" y="0"/>
                </a:lnTo>
              </a:path>
            </a:pathLst>
          </a:custGeom>
          <a:ln w="8364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30716" y="5127499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464"/>
                </a:moveTo>
                <a:lnTo>
                  <a:pt x="0" y="0"/>
                </a:lnTo>
              </a:path>
            </a:pathLst>
          </a:custGeom>
          <a:ln w="8364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823963" y="5127499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464"/>
                </a:moveTo>
                <a:lnTo>
                  <a:pt x="0" y="0"/>
                </a:lnTo>
              </a:path>
            </a:pathLst>
          </a:custGeom>
          <a:ln w="8364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17210" y="5127499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464"/>
                </a:moveTo>
                <a:lnTo>
                  <a:pt x="0" y="0"/>
                </a:lnTo>
              </a:path>
            </a:pathLst>
          </a:custGeom>
          <a:ln w="8364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21106" y="516595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16109" y="0"/>
                </a:moveTo>
                <a:lnTo>
                  <a:pt x="1618" y="11699"/>
                </a:lnTo>
                <a:lnTo>
                  <a:pt x="583" y="14727"/>
                </a:lnTo>
                <a:lnTo>
                  <a:pt x="0" y="19416"/>
                </a:lnTo>
                <a:lnTo>
                  <a:pt x="0" y="34511"/>
                </a:lnTo>
                <a:lnTo>
                  <a:pt x="1621" y="41218"/>
                </a:lnTo>
                <a:lnTo>
                  <a:pt x="5138" y="45593"/>
                </a:lnTo>
                <a:lnTo>
                  <a:pt x="7594" y="48719"/>
                </a:lnTo>
                <a:lnTo>
                  <a:pt x="11332" y="50405"/>
                </a:lnTo>
                <a:lnTo>
                  <a:pt x="16109" y="50434"/>
                </a:lnTo>
                <a:lnTo>
                  <a:pt x="19690" y="50405"/>
                </a:lnTo>
                <a:lnTo>
                  <a:pt x="22689" y="49454"/>
                </a:lnTo>
                <a:lnTo>
                  <a:pt x="27436" y="45593"/>
                </a:lnTo>
                <a:lnTo>
                  <a:pt x="27534" y="45441"/>
                </a:lnTo>
                <a:lnTo>
                  <a:pt x="13321" y="45441"/>
                </a:lnTo>
                <a:lnTo>
                  <a:pt x="10994" y="44124"/>
                </a:lnTo>
                <a:lnTo>
                  <a:pt x="7197" y="38768"/>
                </a:lnTo>
                <a:lnTo>
                  <a:pt x="6246" y="33345"/>
                </a:lnTo>
                <a:lnTo>
                  <a:pt x="6257" y="17089"/>
                </a:lnTo>
                <a:lnTo>
                  <a:pt x="7290" y="11606"/>
                </a:lnTo>
                <a:lnTo>
                  <a:pt x="9372" y="8544"/>
                </a:lnTo>
                <a:lnTo>
                  <a:pt x="11023" y="6217"/>
                </a:lnTo>
                <a:lnTo>
                  <a:pt x="13228" y="5021"/>
                </a:lnTo>
                <a:lnTo>
                  <a:pt x="27258" y="5021"/>
                </a:lnTo>
                <a:lnTo>
                  <a:pt x="26731" y="4193"/>
                </a:lnTo>
                <a:lnTo>
                  <a:pt x="25080" y="2665"/>
                </a:lnTo>
                <a:lnTo>
                  <a:pt x="23090" y="1592"/>
                </a:lnTo>
                <a:lnTo>
                  <a:pt x="21067" y="553"/>
                </a:lnTo>
                <a:lnTo>
                  <a:pt x="18740" y="29"/>
                </a:lnTo>
                <a:lnTo>
                  <a:pt x="16109" y="0"/>
                </a:lnTo>
                <a:close/>
              </a:path>
              <a:path w="32384" h="50800">
                <a:moveTo>
                  <a:pt x="27258" y="5021"/>
                </a:moveTo>
                <a:lnTo>
                  <a:pt x="18862" y="5021"/>
                </a:lnTo>
                <a:lnTo>
                  <a:pt x="21253" y="6369"/>
                </a:lnTo>
                <a:lnTo>
                  <a:pt x="25050" y="11699"/>
                </a:lnTo>
                <a:lnTo>
                  <a:pt x="25882" y="16442"/>
                </a:lnTo>
                <a:lnTo>
                  <a:pt x="25991" y="33345"/>
                </a:lnTo>
                <a:lnTo>
                  <a:pt x="25050" y="38705"/>
                </a:lnTo>
                <a:lnTo>
                  <a:pt x="21253" y="44094"/>
                </a:lnTo>
                <a:lnTo>
                  <a:pt x="18892" y="45441"/>
                </a:lnTo>
                <a:lnTo>
                  <a:pt x="27534" y="45441"/>
                </a:lnTo>
                <a:lnTo>
                  <a:pt x="29215" y="42840"/>
                </a:lnTo>
                <a:lnTo>
                  <a:pt x="31601" y="35706"/>
                </a:lnTo>
                <a:lnTo>
                  <a:pt x="32184" y="31018"/>
                </a:lnTo>
                <a:lnTo>
                  <a:pt x="32097" y="19416"/>
                </a:lnTo>
                <a:lnTo>
                  <a:pt x="31816" y="16442"/>
                </a:lnTo>
                <a:lnTo>
                  <a:pt x="30317" y="10685"/>
                </a:lnTo>
                <a:lnTo>
                  <a:pt x="29303" y="8235"/>
                </a:lnTo>
                <a:lnTo>
                  <a:pt x="27258" y="5021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399850" y="5165954"/>
            <a:ext cx="18415" cy="50165"/>
          </a:xfrm>
          <a:custGeom>
            <a:avLst/>
            <a:gdLst/>
            <a:ahLst/>
            <a:cxnLst/>
            <a:rect l="l" t="t" r="r" b="b"/>
            <a:pathLst>
              <a:path w="18414" h="50164">
                <a:moveTo>
                  <a:pt x="18176" y="10930"/>
                </a:moveTo>
                <a:lnTo>
                  <a:pt x="12101" y="10930"/>
                </a:lnTo>
                <a:lnTo>
                  <a:pt x="12101" y="49577"/>
                </a:lnTo>
                <a:lnTo>
                  <a:pt x="18176" y="49577"/>
                </a:lnTo>
                <a:lnTo>
                  <a:pt x="18176" y="10930"/>
                </a:lnTo>
                <a:close/>
              </a:path>
              <a:path w="18414" h="50164">
                <a:moveTo>
                  <a:pt x="18176" y="0"/>
                </a:moveTo>
                <a:lnTo>
                  <a:pt x="14306" y="0"/>
                </a:lnTo>
                <a:lnTo>
                  <a:pt x="13228" y="2145"/>
                </a:lnTo>
                <a:lnTo>
                  <a:pt x="11415" y="4350"/>
                </a:lnTo>
                <a:lnTo>
                  <a:pt x="8867" y="6614"/>
                </a:lnTo>
                <a:lnTo>
                  <a:pt x="6320" y="8912"/>
                </a:lnTo>
                <a:lnTo>
                  <a:pt x="3331" y="10842"/>
                </a:lnTo>
                <a:lnTo>
                  <a:pt x="125" y="12341"/>
                </a:lnTo>
                <a:lnTo>
                  <a:pt x="0" y="18250"/>
                </a:lnTo>
                <a:lnTo>
                  <a:pt x="1861" y="17579"/>
                </a:lnTo>
                <a:lnTo>
                  <a:pt x="4017" y="16535"/>
                </a:lnTo>
                <a:lnTo>
                  <a:pt x="8720" y="13718"/>
                </a:lnTo>
                <a:lnTo>
                  <a:pt x="10631" y="12341"/>
                </a:lnTo>
                <a:lnTo>
                  <a:pt x="12101" y="10930"/>
                </a:lnTo>
                <a:lnTo>
                  <a:pt x="18176" y="10930"/>
                </a:lnTo>
                <a:lnTo>
                  <a:pt x="18176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33558" y="516595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16070" y="0"/>
                </a:moveTo>
                <a:lnTo>
                  <a:pt x="12493" y="29"/>
                </a:lnTo>
                <a:lnTo>
                  <a:pt x="9504" y="979"/>
                </a:lnTo>
                <a:lnTo>
                  <a:pt x="7153" y="2910"/>
                </a:lnTo>
                <a:lnTo>
                  <a:pt x="4752" y="4840"/>
                </a:lnTo>
                <a:lnTo>
                  <a:pt x="2939" y="7594"/>
                </a:lnTo>
                <a:lnTo>
                  <a:pt x="1623" y="11699"/>
                </a:lnTo>
                <a:lnTo>
                  <a:pt x="587" y="14727"/>
                </a:lnTo>
                <a:lnTo>
                  <a:pt x="0" y="19416"/>
                </a:lnTo>
                <a:lnTo>
                  <a:pt x="0" y="34511"/>
                </a:lnTo>
                <a:lnTo>
                  <a:pt x="1616" y="41218"/>
                </a:lnTo>
                <a:lnTo>
                  <a:pt x="5138" y="45593"/>
                </a:lnTo>
                <a:lnTo>
                  <a:pt x="7594" y="48719"/>
                </a:lnTo>
                <a:lnTo>
                  <a:pt x="11317" y="50405"/>
                </a:lnTo>
                <a:lnTo>
                  <a:pt x="16070" y="50434"/>
                </a:lnTo>
                <a:lnTo>
                  <a:pt x="19695" y="50405"/>
                </a:lnTo>
                <a:lnTo>
                  <a:pt x="22684" y="49454"/>
                </a:lnTo>
                <a:lnTo>
                  <a:pt x="25085" y="47524"/>
                </a:lnTo>
                <a:lnTo>
                  <a:pt x="27436" y="45593"/>
                </a:lnTo>
                <a:lnTo>
                  <a:pt x="27534" y="45441"/>
                </a:lnTo>
                <a:lnTo>
                  <a:pt x="13326" y="45441"/>
                </a:lnTo>
                <a:lnTo>
                  <a:pt x="10974" y="44124"/>
                </a:lnTo>
                <a:lnTo>
                  <a:pt x="7202" y="38768"/>
                </a:lnTo>
                <a:lnTo>
                  <a:pt x="6222" y="33345"/>
                </a:lnTo>
                <a:lnTo>
                  <a:pt x="6233" y="17089"/>
                </a:lnTo>
                <a:lnTo>
                  <a:pt x="7251" y="11606"/>
                </a:lnTo>
                <a:lnTo>
                  <a:pt x="9357" y="8544"/>
                </a:lnTo>
                <a:lnTo>
                  <a:pt x="11023" y="6217"/>
                </a:lnTo>
                <a:lnTo>
                  <a:pt x="13228" y="5021"/>
                </a:lnTo>
                <a:lnTo>
                  <a:pt x="27243" y="5021"/>
                </a:lnTo>
                <a:lnTo>
                  <a:pt x="26701" y="4193"/>
                </a:lnTo>
                <a:lnTo>
                  <a:pt x="25085" y="2665"/>
                </a:lnTo>
                <a:lnTo>
                  <a:pt x="23076" y="1592"/>
                </a:lnTo>
                <a:lnTo>
                  <a:pt x="21067" y="553"/>
                </a:lnTo>
                <a:lnTo>
                  <a:pt x="18715" y="29"/>
                </a:lnTo>
                <a:lnTo>
                  <a:pt x="16070" y="0"/>
                </a:lnTo>
                <a:close/>
              </a:path>
              <a:path w="32385" h="50800">
                <a:moveTo>
                  <a:pt x="27243" y="5021"/>
                </a:moveTo>
                <a:lnTo>
                  <a:pt x="18862" y="5021"/>
                </a:lnTo>
                <a:lnTo>
                  <a:pt x="21214" y="6369"/>
                </a:lnTo>
                <a:lnTo>
                  <a:pt x="25036" y="11699"/>
                </a:lnTo>
                <a:lnTo>
                  <a:pt x="25855" y="16442"/>
                </a:lnTo>
                <a:lnTo>
                  <a:pt x="25961" y="33345"/>
                </a:lnTo>
                <a:lnTo>
                  <a:pt x="25036" y="38705"/>
                </a:lnTo>
                <a:lnTo>
                  <a:pt x="21214" y="44094"/>
                </a:lnTo>
                <a:lnTo>
                  <a:pt x="18862" y="45441"/>
                </a:lnTo>
                <a:lnTo>
                  <a:pt x="27534" y="45441"/>
                </a:lnTo>
                <a:lnTo>
                  <a:pt x="29200" y="42840"/>
                </a:lnTo>
                <a:lnTo>
                  <a:pt x="30567" y="38705"/>
                </a:lnTo>
                <a:lnTo>
                  <a:pt x="31601" y="35706"/>
                </a:lnTo>
                <a:lnTo>
                  <a:pt x="32189" y="31018"/>
                </a:lnTo>
                <a:lnTo>
                  <a:pt x="32096" y="19416"/>
                </a:lnTo>
                <a:lnTo>
                  <a:pt x="31797" y="16442"/>
                </a:lnTo>
                <a:lnTo>
                  <a:pt x="31062" y="13566"/>
                </a:lnTo>
                <a:lnTo>
                  <a:pt x="30278" y="10685"/>
                </a:lnTo>
                <a:lnTo>
                  <a:pt x="29298" y="8235"/>
                </a:lnTo>
                <a:lnTo>
                  <a:pt x="28024" y="6217"/>
                </a:lnTo>
                <a:lnTo>
                  <a:pt x="27243" y="5021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87609" y="5165954"/>
            <a:ext cx="33020" cy="50165"/>
          </a:xfrm>
          <a:custGeom>
            <a:avLst/>
            <a:gdLst/>
            <a:ahLst/>
            <a:cxnLst/>
            <a:rect l="l" t="t" r="r" b="b"/>
            <a:pathLst>
              <a:path w="33020" h="50164">
                <a:moveTo>
                  <a:pt x="29571" y="5021"/>
                </a:moveTo>
                <a:lnTo>
                  <a:pt x="19842" y="5021"/>
                </a:lnTo>
                <a:lnTo>
                  <a:pt x="22047" y="5849"/>
                </a:lnTo>
                <a:lnTo>
                  <a:pt x="23811" y="7500"/>
                </a:lnTo>
                <a:lnTo>
                  <a:pt x="25476" y="9156"/>
                </a:lnTo>
                <a:lnTo>
                  <a:pt x="26358" y="11175"/>
                </a:lnTo>
                <a:lnTo>
                  <a:pt x="26358" y="15864"/>
                </a:lnTo>
                <a:lnTo>
                  <a:pt x="9141" y="34237"/>
                </a:lnTo>
                <a:lnTo>
                  <a:pt x="6516" y="36652"/>
                </a:lnTo>
                <a:lnTo>
                  <a:pt x="2890" y="40973"/>
                </a:lnTo>
                <a:lnTo>
                  <a:pt x="1567" y="43144"/>
                </a:lnTo>
                <a:lnTo>
                  <a:pt x="244" y="46696"/>
                </a:lnTo>
                <a:lnTo>
                  <a:pt x="0" y="48107"/>
                </a:lnTo>
                <a:lnTo>
                  <a:pt x="48" y="49577"/>
                </a:lnTo>
                <a:lnTo>
                  <a:pt x="32679" y="49577"/>
                </a:lnTo>
                <a:lnTo>
                  <a:pt x="32679" y="43756"/>
                </a:lnTo>
                <a:lnTo>
                  <a:pt x="8475" y="43756"/>
                </a:lnTo>
                <a:lnTo>
                  <a:pt x="9112" y="42688"/>
                </a:lnTo>
                <a:lnTo>
                  <a:pt x="9945" y="41586"/>
                </a:lnTo>
                <a:lnTo>
                  <a:pt x="11023" y="40483"/>
                </a:lnTo>
                <a:lnTo>
                  <a:pt x="12052" y="39381"/>
                </a:lnTo>
                <a:lnTo>
                  <a:pt x="14355" y="37299"/>
                </a:lnTo>
                <a:lnTo>
                  <a:pt x="18104" y="34173"/>
                </a:lnTo>
                <a:lnTo>
                  <a:pt x="22341" y="30562"/>
                </a:lnTo>
                <a:lnTo>
                  <a:pt x="32549" y="15864"/>
                </a:lnTo>
                <a:lnTo>
                  <a:pt x="32504" y="9646"/>
                </a:lnTo>
                <a:lnTo>
                  <a:pt x="31209" y="6584"/>
                </a:lnTo>
                <a:lnTo>
                  <a:pt x="29571" y="5021"/>
                </a:lnTo>
                <a:close/>
              </a:path>
              <a:path w="33020" h="50164">
                <a:moveTo>
                  <a:pt x="17196" y="0"/>
                </a:moveTo>
                <a:lnTo>
                  <a:pt x="12493" y="29"/>
                </a:lnTo>
                <a:lnTo>
                  <a:pt x="8769" y="1254"/>
                </a:lnTo>
                <a:lnTo>
                  <a:pt x="6026" y="3674"/>
                </a:lnTo>
                <a:lnTo>
                  <a:pt x="3184" y="6124"/>
                </a:lnTo>
                <a:lnTo>
                  <a:pt x="1725" y="9401"/>
                </a:lnTo>
                <a:lnTo>
                  <a:pt x="1601" y="9828"/>
                </a:lnTo>
                <a:lnTo>
                  <a:pt x="1224" y="14271"/>
                </a:lnTo>
                <a:lnTo>
                  <a:pt x="7398" y="14913"/>
                </a:lnTo>
                <a:lnTo>
                  <a:pt x="7398" y="11822"/>
                </a:lnTo>
                <a:lnTo>
                  <a:pt x="8329" y="9401"/>
                </a:lnTo>
                <a:lnTo>
                  <a:pt x="10092" y="7657"/>
                </a:lnTo>
                <a:lnTo>
                  <a:pt x="11807" y="5908"/>
                </a:lnTo>
                <a:lnTo>
                  <a:pt x="14159" y="5021"/>
                </a:lnTo>
                <a:lnTo>
                  <a:pt x="29571" y="5021"/>
                </a:lnTo>
                <a:lnTo>
                  <a:pt x="25721" y="1347"/>
                </a:lnTo>
                <a:lnTo>
                  <a:pt x="21949" y="29"/>
                </a:lnTo>
                <a:lnTo>
                  <a:pt x="17196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26805" y="516595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16070" y="0"/>
                </a:moveTo>
                <a:lnTo>
                  <a:pt x="12493" y="29"/>
                </a:lnTo>
                <a:lnTo>
                  <a:pt x="9504" y="979"/>
                </a:lnTo>
                <a:lnTo>
                  <a:pt x="7153" y="2910"/>
                </a:lnTo>
                <a:lnTo>
                  <a:pt x="4752" y="4840"/>
                </a:lnTo>
                <a:lnTo>
                  <a:pt x="2939" y="7594"/>
                </a:lnTo>
                <a:lnTo>
                  <a:pt x="1574" y="11699"/>
                </a:lnTo>
                <a:lnTo>
                  <a:pt x="538" y="14727"/>
                </a:lnTo>
                <a:lnTo>
                  <a:pt x="0" y="19416"/>
                </a:lnTo>
                <a:lnTo>
                  <a:pt x="0" y="34511"/>
                </a:lnTo>
                <a:lnTo>
                  <a:pt x="1616" y="41218"/>
                </a:lnTo>
                <a:lnTo>
                  <a:pt x="5138" y="45593"/>
                </a:lnTo>
                <a:lnTo>
                  <a:pt x="7594" y="48719"/>
                </a:lnTo>
                <a:lnTo>
                  <a:pt x="11317" y="50405"/>
                </a:lnTo>
                <a:lnTo>
                  <a:pt x="16070" y="50434"/>
                </a:lnTo>
                <a:lnTo>
                  <a:pt x="19646" y="50405"/>
                </a:lnTo>
                <a:lnTo>
                  <a:pt x="22684" y="49454"/>
                </a:lnTo>
                <a:lnTo>
                  <a:pt x="25036" y="47524"/>
                </a:lnTo>
                <a:lnTo>
                  <a:pt x="27436" y="45593"/>
                </a:lnTo>
                <a:lnTo>
                  <a:pt x="27534" y="45441"/>
                </a:lnTo>
                <a:lnTo>
                  <a:pt x="13277" y="45441"/>
                </a:lnTo>
                <a:lnTo>
                  <a:pt x="10974" y="44124"/>
                </a:lnTo>
                <a:lnTo>
                  <a:pt x="7153" y="38768"/>
                </a:lnTo>
                <a:lnTo>
                  <a:pt x="6222" y="33345"/>
                </a:lnTo>
                <a:lnTo>
                  <a:pt x="6233" y="17089"/>
                </a:lnTo>
                <a:lnTo>
                  <a:pt x="7251" y="11606"/>
                </a:lnTo>
                <a:lnTo>
                  <a:pt x="9357" y="8544"/>
                </a:lnTo>
                <a:lnTo>
                  <a:pt x="11023" y="6217"/>
                </a:lnTo>
                <a:lnTo>
                  <a:pt x="13228" y="5021"/>
                </a:lnTo>
                <a:lnTo>
                  <a:pt x="27223" y="5021"/>
                </a:lnTo>
                <a:lnTo>
                  <a:pt x="26701" y="4193"/>
                </a:lnTo>
                <a:lnTo>
                  <a:pt x="25036" y="2665"/>
                </a:lnTo>
                <a:lnTo>
                  <a:pt x="23076" y="1592"/>
                </a:lnTo>
                <a:lnTo>
                  <a:pt x="21067" y="553"/>
                </a:lnTo>
                <a:lnTo>
                  <a:pt x="18715" y="29"/>
                </a:lnTo>
                <a:lnTo>
                  <a:pt x="16070" y="0"/>
                </a:lnTo>
                <a:close/>
              </a:path>
              <a:path w="32385" h="50800">
                <a:moveTo>
                  <a:pt x="27223" y="5021"/>
                </a:moveTo>
                <a:lnTo>
                  <a:pt x="18862" y="5021"/>
                </a:lnTo>
                <a:lnTo>
                  <a:pt x="21214" y="6369"/>
                </a:lnTo>
                <a:lnTo>
                  <a:pt x="25036" y="11699"/>
                </a:lnTo>
                <a:lnTo>
                  <a:pt x="25855" y="16442"/>
                </a:lnTo>
                <a:lnTo>
                  <a:pt x="25961" y="33345"/>
                </a:lnTo>
                <a:lnTo>
                  <a:pt x="25036" y="38705"/>
                </a:lnTo>
                <a:lnTo>
                  <a:pt x="21214" y="44094"/>
                </a:lnTo>
                <a:lnTo>
                  <a:pt x="18862" y="45441"/>
                </a:lnTo>
                <a:lnTo>
                  <a:pt x="27534" y="45441"/>
                </a:lnTo>
                <a:lnTo>
                  <a:pt x="29200" y="42840"/>
                </a:lnTo>
                <a:lnTo>
                  <a:pt x="30567" y="38705"/>
                </a:lnTo>
                <a:lnTo>
                  <a:pt x="31601" y="35706"/>
                </a:lnTo>
                <a:lnTo>
                  <a:pt x="32140" y="31018"/>
                </a:lnTo>
                <a:lnTo>
                  <a:pt x="32059" y="19416"/>
                </a:lnTo>
                <a:lnTo>
                  <a:pt x="31797" y="16442"/>
                </a:lnTo>
                <a:lnTo>
                  <a:pt x="31062" y="13566"/>
                </a:lnTo>
                <a:lnTo>
                  <a:pt x="30278" y="10685"/>
                </a:lnTo>
                <a:lnTo>
                  <a:pt x="29298" y="8235"/>
                </a:lnTo>
                <a:lnTo>
                  <a:pt x="27975" y="6217"/>
                </a:lnTo>
                <a:lnTo>
                  <a:pt x="27223" y="5021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81738" y="516595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6075" y="35736"/>
                </a:moveTo>
                <a:lnTo>
                  <a:pt x="0" y="36529"/>
                </a:lnTo>
                <a:lnTo>
                  <a:pt x="391" y="40665"/>
                </a:lnTo>
                <a:lnTo>
                  <a:pt x="2008" y="44035"/>
                </a:lnTo>
                <a:lnTo>
                  <a:pt x="4899" y="46608"/>
                </a:lnTo>
                <a:lnTo>
                  <a:pt x="7741" y="49180"/>
                </a:lnTo>
                <a:lnTo>
                  <a:pt x="11317" y="50434"/>
                </a:lnTo>
                <a:lnTo>
                  <a:pt x="15678" y="50463"/>
                </a:lnTo>
                <a:lnTo>
                  <a:pt x="20479" y="50434"/>
                </a:lnTo>
                <a:lnTo>
                  <a:pt x="24497" y="48964"/>
                </a:lnTo>
                <a:lnTo>
                  <a:pt x="28196" y="45441"/>
                </a:lnTo>
                <a:lnTo>
                  <a:pt x="13277" y="45441"/>
                </a:lnTo>
                <a:lnTo>
                  <a:pt x="11268" y="44707"/>
                </a:lnTo>
                <a:lnTo>
                  <a:pt x="7937" y="41674"/>
                </a:lnTo>
                <a:lnTo>
                  <a:pt x="6761" y="39195"/>
                </a:lnTo>
                <a:lnTo>
                  <a:pt x="6075" y="35736"/>
                </a:lnTo>
                <a:close/>
              </a:path>
              <a:path w="32385" h="50800">
                <a:moveTo>
                  <a:pt x="28735" y="25540"/>
                </a:moveTo>
                <a:lnTo>
                  <a:pt x="16217" y="25540"/>
                </a:lnTo>
                <a:lnTo>
                  <a:pt x="19009" y="25569"/>
                </a:lnTo>
                <a:lnTo>
                  <a:pt x="21312" y="26456"/>
                </a:lnTo>
                <a:lnTo>
                  <a:pt x="23174" y="28264"/>
                </a:lnTo>
                <a:lnTo>
                  <a:pt x="24987" y="30072"/>
                </a:lnTo>
                <a:lnTo>
                  <a:pt x="25868" y="32365"/>
                </a:lnTo>
                <a:lnTo>
                  <a:pt x="25868" y="38063"/>
                </a:lnTo>
                <a:lnTo>
                  <a:pt x="24889" y="40513"/>
                </a:lnTo>
                <a:lnTo>
                  <a:pt x="20969" y="44462"/>
                </a:lnTo>
                <a:lnTo>
                  <a:pt x="18519" y="45441"/>
                </a:lnTo>
                <a:lnTo>
                  <a:pt x="28196" y="45441"/>
                </a:lnTo>
                <a:lnTo>
                  <a:pt x="30768" y="42992"/>
                </a:lnTo>
                <a:lnTo>
                  <a:pt x="32336" y="39347"/>
                </a:lnTo>
                <a:lnTo>
                  <a:pt x="32336" y="31846"/>
                </a:lnTo>
                <a:lnTo>
                  <a:pt x="31503" y="29180"/>
                </a:lnTo>
                <a:lnTo>
                  <a:pt x="28735" y="25540"/>
                </a:lnTo>
                <a:close/>
              </a:path>
              <a:path w="32385" h="50800">
                <a:moveTo>
                  <a:pt x="12640" y="20886"/>
                </a:moveTo>
                <a:lnTo>
                  <a:pt x="11954" y="26211"/>
                </a:lnTo>
                <a:lnTo>
                  <a:pt x="13620" y="25785"/>
                </a:lnTo>
                <a:lnTo>
                  <a:pt x="15090" y="25569"/>
                </a:lnTo>
                <a:lnTo>
                  <a:pt x="16217" y="25540"/>
                </a:lnTo>
                <a:lnTo>
                  <a:pt x="28735" y="25540"/>
                </a:lnTo>
                <a:lnTo>
                  <a:pt x="28269" y="24928"/>
                </a:lnTo>
                <a:lnTo>
                  <a:pt x="26015" y="23517"/>
                </a:lnTo>
                <a:lnTo>
                  <a:pt x="23076" y="22845"/>
                </a:lnTo>
                <a:lnTo>
                  <a:pt x="25329" y="21802"/>
                </a:lnTo>
                <a:lnTo>
                  <a:pt x="26331" y="20974"/>
                </a:lnTo>
                <a:lnTo>
                  <a:pt x="13326" y="20974"/>
                </a:lnTo>
                <a:lnTo>
                  <a:pt x="12640" y="20886"/>
                </a:lnTo>
                <a:close/>
              </a:path>
              <a:path w="32385" h="50800">
                <a:moveTo>
                  <a:pt x="13620" y="20944"/>
                </a:moveTo>
                <a:lnTo>
                  <a:pt x="13326" y="20974"/>
                </a:lnTo>
                <a:lnTo>
                  <a:pt x="16168" y="20974"/>
                </a:lnTo>
                <a:lnTo>
                  <a:pt x="13620" y="20944"/>
                </a:lnTo>
                <a:close/>
              </a:path>
              <a:path w="32385" h="50800">
                <a:moveTo>
                  <a:pt x="27204" y="4992"/>
                </a:moveTo>
                <a:lnTo>
                  <a:pt x="15580" y="4992"/>
                </a:lnTo>
                <a:lnTo>
                  <a:pt x="17931" y="5021"/>
                </a:lnTo>
                <a:lnTo>
                  <a:pt x="19891" y="5756"/>
                </a:lnTo>
                <a:lnTo>
                  <a:pt x="21439" y="7226"/>
                </a:lnTo>
                <a:lnTo>
                  <a:pt x="22880" y="8667"/>
                </a:lnTo>
                <a:lnTo>
                  <a:pt x="23664" y="10504"/>
                </a:lnTo>
                <a:lnTo>
                  <a:pt x="23664" y="15526"/>
                </a:lnTo>
                <a:lnTo>
                  <a:pt x="22586" y="17608"/>
                </a:lnTo>
                <a:lnTo>
                  <a:pt x="18519" y="20303"/>
                </a:lnTo>
                <a:lnTo>
                  <a:pt x="16168" y="20974"/>
                </a:lnTo>
                <a:lnTo>
                  <a:pt x="26331" y="20974"/>
                </a:lnTo>
                <a:lnTo>
                  <a:pt x="26995" y="20425"/>
                </a:lnTo>
                <a:lnTo>
                  <a:pt x="29298" y="16932"/>
                </a:lnTo>
                <a:lnTo>
                  <a:pt x="29886" y="14972"/>
                </a:lnTo>
                <a:lnTo>
                  <a:pt x="29860" y="10504"/>
                </a:lnTo>
                <a:lnTo>
                  <a:pt x="29298" y="8480"/>
                </a:lnTo>
                <a:lnTo>
                  <a:pt x="27204" y="4992"/>
                </a:lnTo>
                <a:close/>
              </a:path>
              <a:path w="32385" h="50800">
                <a:moveTo>
                  <a:pt x="15482" y="0"/>
                </a:moveTo>
                <a:lnTo>
                  <a:pt x="587" y="12802"/>
                </a:lnTo>
                <a:lnTo>
                  <a:pt x="6663" y="13870"/>
                </a:lnTo>
                <a:lnTo>
                  <a:pt x="7104" y="10930"/>
                </a:lnTo>
                <a:lnTo>
                  <a:pt x="8056" y="8760"/>
                </a:lnTo>
                <a:lnTo>
                  <a:pt x="9732" y="7197"/>
                </a:lnTo>
                <a:lnTo>
                  <a:pt x="11268" y="5756"/>
                </a:lnTo>
                <a:lnTo>
                  <a:pt x="13228" y="5021"/>
                </a:lnTo>
                <a:lnTo>
                  <a:pt x="15580" y="4992"/>
                </a:lnTo>
                <a:lnTo>
                  <a:pt x="27204" y="4992"/>
                </a:lnTo>
                <a:lnTo>
                  <a:pt x="26897" y="4473"/>
                </a:lnTo>
                <a:lnTo>
                  <a:pt x="25182" y="2910"/>
                </a:lnTo>
                <a:lnTo>
                  <a:pt x="22929" y="1744"/>
                </a:lnTo>
                <a:lnTo>
                  <a:pt x="20626" y="612"/>
                </a:lnTo>
                <a:lnTo>
                  <a:pt x="18176" y="29"/>
                </a:lnTo>
                <a:lnTo>
                  <a:pt x="15482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220051" y="516595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16119" y="0"/>
                </a:moveTo>
                <a:lnTo>
                  <a:pt x="1623" y="11699"/>
                </a:lnTo>
                <a:lnTo>
                  <a:pt x="587" y="14727"/>
                </a:lnTo>
                <a:lnTo>
                  <a:pt x="0" y="19416"/>
                </a:lnTo>
                <a:lnTo>
                  <a:pt x="0" y="34511"/>
                </a:lnTo>
                <a:lnTo>
                  <a:pt x="1616" y="41218"/>
                </a:lnTo>
                <a:lnTo>
                  <a:pt x="5138" y="45593"/>
                </a:lnTo>
                <a:lnTo>
                  <a:pt x="7594" y="48719"/>
                </a:lnTo>
                <a:lnTo>
                  <a:pt x="11317" y="50405"/>
                </a:lnTo>
                <a:lnTo>
                  <a:pt x="16119" y="50434"/>
                </a:lnTo>
                <a:lnTo>
                  <a:pt x="19695" y="50405"/>
                </a:lnTo>
                <a:lnTo>
                  <a:pt x="22684" y="49454"/>
                </a:lnTo>
                <a:lnTo>
                  <a:pt x="25085" y="47524"/>
                </a:lnTo>
                <a:lnTo>
                  <a:pt x="27436" y="45593"/>
                </a:lnTo>
                <a:lnTo>
                  <a:pt x="27534" y="45441"/>
                </a:lnTo>
                <a:lnTo>
                  <a:pt x="13326" y="45441"/>
                </a:lnTo>
                <a:lnTo>
                  <a:pt x="10974" y="44124"/>
                </a:lnTo>
                <a:lnTo>
                  <a:pt x="9091" y="41399"/>
                </a:lnTo>
                <a:lnTo>
                  <a:pt x="7202" y="38768"/>
                </a:lnTo>
                <a:lnTo>
                  <a:pt x="6271" y="33345"/>
                </a:lnTo>
                <a:lnTo>
                  <a:pt x="13228" y="5021"/>
                </a:lnTo>
                <a:lnTo>
                  <a:pt x="27272" y="5021"/>
                </a:lnTo>
                <a:lnTo>
                  <a:pt x="26750" y="4193"/>
                </a:lnTo>
                <a:lnTo>
                  <a:pt x="25085" y="2665"/>
                </a:lnTo>
                <a:lnTo>
                  <a:pt x="23076" y="1592"/>
                </a:lnTo>
                <a:lnTo>
                  <a:pt x="21067" y="553"/>
                </a:lnTo>
                <a:lnTo>
                  <a:pt x="18764" y="29"/>
                </a:lnTo>
                <a:lnTo>
                  <a:pt x="16119" y="0"/>
                </a:lnTo>
                <a:close/>
              </a:path>
              <a:path w="32385" h="50800">
                <a:moveTo>
                  <a:pt x="27272" y="5021"/>
                </a:moveTo>
                <a:lnTo>
                  <a:pt x="18862" y="5021"/>
                </a:lnTo>
                <a:lnTo>
                  <a:pt x="21263" y="6369"/>
                </a:lnTo>
                <a:lnTo>
                  <a:pt x="23174" y="9034"/>
                </a:lnTo>
                <a:lnTo>
                  <a:pt x="25036" y="11699"/>
                </a:lnTo>
                <a:lnTo>
                  <a:pt x="25898" y="16442"/>
                </a:lnTo>
                <a:lnTo>
                  <a:pt x="26010" y="33345"/>
                </a:lnTo>
                <a:lnTo>
                  <a:pt x="25036" y="38705"/>
                </a:lnTo>
                <a:lnTo>
                  <a:pt x="23153" y="41429"/>
                </a:lnTo>
                <a:lnTo>
                  <a:pt x="21263" y="44094"/>
                </a:lnTo>
                <a:lnTo>
                  <a:pt x="18911" y="45441"/>
                </a:lnTo>
                <a:lnTo>
                  <a:pt x="27534" y="45441"/>
                </a:lnTo>
                <a:lnTo>
                  <a:pt x="29200" y="42840"/>
                </a:lnTo>
                <a:lnTo>
                  <a:pt x="30608" y="38705"/>
                </a:lnTo>
                <a:lnTo>
                  <a:pt x="31601" y="35706"/>
                </a:lnTo>
                <a:lnTo>
                  <a:pt x="32189" y="31018"/>
                </a:lnTo>
                <a:lnTo>
                  <a:pt x="32096" y="19416"/>
                </a:lnTo>
                <a:lnTo>
                  <a:pt x="31797" y="16442"/>
                </a:lnTo>
                <a:lnTo>
                  <a:pt x="30327" y="10685"/>
                </a:lnTo>
                <a:lnTo>
                  <a:pt x="29298" y="8235"/>
                </a:lnTo>
                <a:lnTo>
                  <a:pt x="27272" y="5021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8148" y="5274481"/>
            <a:ext cx="137183" cy="6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4639" y="3357006"/>
            <a:ext cx="62743" cy="309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Rezervirano mjesto podnožja 2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609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6151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Regressionsanalys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4622038" y="1882266"/>
            <a:ext cx="37890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Century Gothic"/>
                <a:cs typeface="Century Gothic"/>
              </a:rPr>
              <a:t>If </a:t>
            </a:r>
            <a:r>
              <a:rPr sz="1800" spc="-20" dirty="0">
                <a:latin typeface="Century Gothic"/>
                <a:cs typeface="Century Gothic"/>
              </a:rPr>
              <a:t>we </a:t>
            </a:r>
            <a:r>
              <a:rPr sz="1800" spc="-5" dirty="0">
                <a:latin typeface="Century Gothic"/>
                <a:cs typeface="Century Gothic"/>
              </a:rPr>
              <a:t>produce </a:t>
            </a:r>
            <a:r>
              <a:rPr sz="1800" dirty="0">
                <a:latin typeface="Century Gothic"/>
                <a:cs typeface="Century Gothic"/>
              </a:rPr>
              <a:t>a plot of </a:t>
            </a:r>
            <a:r>
              <a:rPr sz="1800" spc="-10" dirty="0">
                <a:latin typeface="Century Gothic"/>
                <a:cs typeface="Century Gothic"/>
              </a:rPr>
              <a:t>the  </a:t>
            </a:r>
            <a:r>
              <a:rPr sz="1800" spc="-5" dirty="0">
                <a:latin typeface="Century Gothic"/>
                <a:cs typeface="Century Gothic"/>
              </a:rPr>
              <a:t>estimated density function  (probability function) </a:t>
            </a:r>
            <a:r>
              <a:rPr sz="1800" dirty="0">
                <a:latin typeface="Century Gothic"/>
                <a:cs typeface="Century Gothic"/>
              </a:rPr>
              <a:t>for </a:t>
            </a:r>
            <a:r>
              <a:rPr sz="1800" spc="-5" dirty="0">
                <a:latin typeface="Century Gothic"/>
                <a:cs typeface="Century Gothic"/>
              </a:rPr>
              <a:t>our </a:t>
            </a:r>
            <a:r>
              <a:rPr sz="1800" spc="-10" dirty="0">
                <a:latin typeface="Century Gothic"/>
                <a:cs typeface="Century Gothic"/>
              </a:rPr>
              <a:t>data,  </a:t>
            </a:r>
            <a:r>
              <a:rPr sz="1800" spc="-20" dirty="0">
                <a:latin typeface="Century Gothic"/>
                <a:cs typeface="Century Gothic"/>
              </a:rPr>
              <a:t>we </a:t>
            </a:r>
            <a:r>
              <a:rPr sz="1800" spc="-5" dirty="0">
                <a:latin typeface="Century Gothic"/>
                <a:cs typeface="Century Gothic"/>
              </a:rPr>
              <a:t>can </a:t>
            </a:r>
            <a:r>
              <a:rPr sz="1800" dirty="0">
                <a:latin typeface="Century Gothic"/>
                <a:cs typeface="Century Gothic"/>
              </a:rPr>
              <a:t>discern a </a:t>
            </a:r>
            <a:r>
              <a:rPr sz="1800" spc="-5" dirty="0">
                <a:latin typeface="Century Gothic"/>
                <a:cs typeface="Century Gothic"/>
              </a:rPr>
              <a:t>certain </a:t>
            </a:r>
            <a:r>
              <a:rPr sz="1800" dirty="0">
                <a:latin typeface="Century Gothic"/>
                <a:cs typeface="Century Gothic"/>
              </a:rPr>
              <a:t>linear  </a:t>
            </a:r>
            <a:r>
              <a:rPr sz="1800" spc="-10" dirty="0">
                <a:latin typeface="Century Gothic"/>
                <a:cs typeface="Century Gothic"/>
              </a:rPr>
              <a:t>trend that </a:t>
            </a:r>
            <a:r>
              <a:rPr sz="1800" spc="-5" dirty="0">
                <a:latin typeface="Century Gothic"/>
                <a:cs typeface="Century Gothic"/>
              </a:rPr>
              <a:t>should be explored  </a:t>
            </a:r>
            <a:r>
              <a:rPr sz="1800" dirty="0">
                <a:latin typeface="Century Gothic"/>
                <a:cs typeface="Century Gothic"/>
              </a:rPr>
              <a:t>more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closely!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0788" y="1917192"/>
            <a:ext cx="3456432" cy="3377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361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8704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Regression</a:t>
            </a:r>
            <a:r>
              <a:rPr sz="4200" spc="-70" dirty="0"/>
              <a:t> </a:t>
            </a:r>
            <a:r>
              <a:rPr sz="4200" spc="-5" dirty="0"/>
              <a:t>analysis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899160" y="1853192"/>
            <a:ext cx="4427855" cy="3287395"/>
          </a:xfrm>
          <a:custGeom>
            <a:avLst/>
            <a:gdLst/>
            <a:ahLst/>
            <a:cxnLst/>
            <a:rect l="l" t="t" r="r" b="b"/>
            <a:pathLst>
              <a:path w="4427855" h="3287395">
                <a:moveTo>
                  <a:pt x="0" y="3286840"/>
                </a:moveTo>
                <a:lnTo>
                  <a:pt x="4427404" y="3286840"/>
                </a:lnTo>
                <a:lnTo>
                  <a:pt x="4427404" y="0"/>
                </a:lnTo>
                <a:lnTo>
                  <a:pt x="0" y="0"/>
                </a:lnTo>
                <a:lnTo>
                  <a:pt x="0" y="3286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160" y="1853191"/>
            <a:ext cx="4427855" cy="3287395"/>
          </a:xfrm>
          <a:custGeom>
            <a:avLst/>
            <a:gdLst/>
            <a:ahLst/>
            <a:cxnLst/>
            <a:rect l="l" t="t" r="r" b="b"/>
            <a:pathLst>
              <a:path w="4427855" h="3287395">
                <a:moveTo>
                  <a:pt x="0" y="3286840"/>
                </a:moveTo>
                <a:lnTo>
                  <a:pt x="4427404" y="3286840"/>
                </a:lnTo>
                <a:lnTo>
                  <a:pt x="4427404" y="0"/>
                </a:lnTo>
                <a:lnTo>
                  <a:pt x="0" y="0"/>
                </a:lnTo>
                <a:lnTo>
                  <a:pt x="0" y="3286840"/>
                </a:lnTo>
                <a:close/>
              </a:path>
            </a:pathLst>
          </a:custGeom>
          <a:ln w="7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4279" y="1893231"/>
            <a:ext cx="4142740" cy="3011170"/>
          </a:xfrm>
          <a:custGeom>
            <a:avLst/>
            <a:gdLst/>
            <a:ahLst/>
            <a:cxnLst/>
            <a:rect l="l" t="t" r="r" b="b"/>
            <a:pathLst>
              <a:path w="4142740" h="3011170">
                <a:moveTo>
                  <a:pt x="0" y="3010791"/>
                </a:moveTo>
                <a:lnTo>
                  <a:pt x="4142244" y="3010791"/>
                </a:lnTo>
                <a:lnTo>
                  <a:pt x="4142244" y="0"/>
                </a:lnTo>
                <a:lnTo>
                  <a:pt x="0" y="0"/>
                </a:lnTo>
                <a:lnTo>
                  <a:pt x="0" y="3010791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4279" y="4332619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239" y="0"/>
                </a:lnTo>
              </a:path>
            </a:pathLst>
          </a:custGeom>
          <a:ln w="63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4279" y="3524695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239" y="0"/>
                </a:lnTo>
              </a:path>
            </a:pathLst>
          </a:custGeom>
          <a:ln w="63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4279" y="2716772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239" y="0"/>
                </a:lnTo>
              </a:path>
            </a:pathLst>
          </a:custGeom>
          <a:ln w="63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279" y="1908894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239" y="0"/>
                </a:lnTo>
              </a:path>
            </a:pathLst>
          </a:custGeom>
          <a:ln w="63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1992" y="1893235"/>
            <a:ext cx="0" cy="3011170"/>
          </a:xfrm>
          <a:custGeom>
            <a:avLst/>
            <a:gdLst/>
            <a:ahLst/>
            <a:cxnLst/>
            <a:rect l="l" t="t" r="r" b="b"/>
            <a:pathLst>
              <a:path h="3011170">
                <a:moveTo>
                  <a:pt x="0" y="3010787"/>
                </a:moveTo>
                <a:lnTo>
                  <a:pt x="0" y="0"/>
                </a:lnTo>
              </a:path>
            </a:pathLst>
          </a:custGeom>
          <a:ln w="6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0487" y="1893235"/>
            <a:ext cx="0" cy="3011170"/>
          </a:xfrm>
          <a:custGeom>
            <a:avLst/>
            <a:gdLst/>
            <a:ahLst/>
            <a:cxnLst/>
            <a:rect l="l" t="t" r="r" b="b"/>
            <a:pathLst>
              <a:path h="3011170">
                <a:moveTo>
                  <a:pt x="0" y="3010787"/>
                </a:moveTo>
                <a:lnTo>
                  <a:pt x="0" y="0"/>
                </a:lnTo>
              </a:path>
            </a:pathLst>
          </a:custGeom>
          <a:ln w="6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8982" y="1893235"/>
            <a:ext cx="0" cy="3011170"/>
          </a:xfrm>
          <a:custGeom>
            <a:avLst/>
            <a:gdLst/>
            <a:ahLst/>
            <a:cxnLst/>
            <a:rect l="l" t="t" r="r" b="b"/>
            <a:pathLst>
              <a:path h="3011170">
                <a:moveTo>
                  <a:pt x="0" y="3010787"/>
                </a:moveTo>
                <a:lnTo>
                  <a:pt x="0" y="0"/>
                </a:lnTo>
              </a:path>
            </a:pathLst>
          </a:custGeom>
          <a:ln w="6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4279" y="4736599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239" y="0"/>
                </a:lnTo>
              </a:path>
            </a:pathLst>
          </a:custGeom>
          <a:ln w="77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4279" y="3928657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239" y="0"/>
                </a:lnTo>
              </a:path>
            </a:pathLst>
          </a:custGeom>
          <a:ln w="77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4279" y="3120779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239" y="0"/>
                </a:lnTo>
              </a:path>
            </a:pathLst>
          </a:custGeom>
          <a:ln w="77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4279" y="2312855"/>
            <a:ext cx="4142740" cy="0"/>
          </a:xfrm>
          <a:custGeom>
            <a:avLst/>
            <a:gdLst/>
            <a:ahLst/>
            <a:cxnLst/>
            <a:rect l="l" t="t" r="r" b="b"/>
            <a:pathLst>
              <a:path w="4142740">
                <a:moveTo>
                  <a:pt x="0" y="0"/>
                </a:moveTo>
                <a:lnTo>
                  <a:pt x="4142239" y="0"/>
                </a:lnTo>
              </a:path>
            </a:pathLst>
          </a:custGeom>
          <a:ln w="77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2726" y="1893235"/>
            <a:ext cx="0" cy="3011170"/>
          </a:xfrm>
          <a:custGeom>
            <a:avLst/>
            <a:gdLst/>
            <a:ahLst/>
            <a:cxnLst/>
            <a:rect l="l" t="t" r="r" b="b"/>
            <a:pathLst>
              <a:path h="3011170">
                <a:moveTo>
                  <a:pt x="0" y="3010787"/>
                </a:moveTo>
                <a:lnTo>
                  <a:pt x="0" y="0"/>
                </a:lnTo>
              </a:path>
            </a:pathLst>
          </a:custGeom>
          <a:ln w="7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1263" y="1893235"/>
            <a:ext cx="0" cy="3011170"/>
          </a:xfrm>
          <a:custGeom>
            <a:avLst/>
            <a:gdLst/>
            <a:ahLst/>
            <a:cxnLst/>
            <a:rect l="l" t="t" r="r" b="b"/>
            <a:pathLst>
              <a:path h="3011170">
                <a:moveTo>
                  <a:pt x="0" y="3010787"/>
                </a:moveTo>
                <a:lnTo>
                  <a:pt x="0" y="0"/>
                </a:lnTo>
              </a:path>
            </a:pathLst>
          </a:custGeom>
          <a:ln w="7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9757" y="1893235"/>
            <a:ext cx="0" cy="3011170"/>
          </a:xfrm>
          <a:custGeom>
            <a:avLst/>
            <a:gdLst/>
            <a:ahLst/>
            <a:cxnLst/>
            <a:rect l="l" t="t" r="r" b="b"/>
            <a:pathLst>
              <a:path h="3011170">
                <a:moveTo>
                  <a:pt x="0" y="3010787"/>
                </a:moveTo>
                <a:lnTo>
                  <a:pt x="0" y="0"/>
                </a:lnTo>
              </a:path>
            </a:pathLst>
          </a:custGeom>
          <a:ln w="7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8253" y="1893235"/>
            <a:ext cx="0" cy="3011170"/>
          </a:xfrm>
          <a:custGeom>
            <a:avLst/>
            <a:gdLst/>
            <a:ahLst/>
            <a:cxnLst/>
            <a:rect l="l" t="t" r="r" b="b"/>
            <a:pathLst>
              <a:path h="3011170">
                <a:moveTo>
                  <a:pt x="0" y="3010787"/>
                </a:moveTo>
                <a:lnTo>
                  <a:pt x="0" y="0"/>
                </a:lnTo>
              </a:path>
            </a:pathLst>
          </a:custGeom>
          <a:ln w="77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5737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5737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5737" y="41450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5737" y="41450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84232" y="333715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4232" y="333715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554" y="426627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5554" y="426627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4642" y="345834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4642" y="345834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75235" y="357954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16"/>
                </a:lnTo>
                <a:lnTo>
                  <a:pt x="25981" y="51904"/>
                </a:lnTo>
                <a:lnTo>
                  <a:pt x="43844" y="45416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75235" y="357954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16"/>
                </a:lnTo>
                <a:lnTo>
                  <a:pt x="25981" y="51904"/>
                </a:lnTo>
                <a:lnTo>
                  <a:pt x="8119" y="45416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54369" y="43066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54369" y="43066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96147" y="426627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6147" y="426627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6010" y="43066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6010" y="43066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75235" y="386230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75235" y="386230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75235" y="394307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76"/>
                </a:lnTo>
                <a:lnTo>
                  <a:pt x="25981" y="51973"/>
                </a:lnTo>
                <a:lnTo>
                  <a:pt x="43844" y="45476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75235" y="394307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76"/>
                </a:lnTo>
                <a:lnTo>
                  <a:pt x="25981" y="51973"/>
                </a:lnTo>
                <a:lnTo>
                  <a:pt x="8119" y="45476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6329" y="398347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66329" y="398347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45372" y="398347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6004" y="0"/>
                </a:moveTo>
                <a:lnTo>
                  <a:pt x="8126" y="6496"/>
                </a:lnTo>
                <a:lnTo>
                  <a:pt x="0" y="25986"/>
                </a:lnTo>
                <a:lnTo>
                  <a:pt x="8126" y="45450"/>
                </a:lnTo>
                <a:lnTo>
                  <a:pt x="26004" y="51938"/>
                </a:lnTo>
                <a:lnTo>
                  <a:pt x="43882" y="45450"/>
                </a:lnTo>
                <a:lnTo>
                  <a:pt x="52009" y="25986"/>
                </a:lnTo>
                <a:lnTo>
                  <a:pt x="43882" y="6496"/>
                </a:lnTo>
                <a:lnTo>
                  <a:pt x="26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45372" y="398347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2009" y="25986"/>
                </a:moveTo>
                <a:lnTo>
                  <a:pt x="43882" y="45450"/>
                </a:lnTo>
                <a:lnTo>
                  <a:pt x="26004" y="51938"/>
                </a:lnTo>
                <a:lnTo>
                  <a:pt x="8126" y="45450"/>
                </a:lnTo>
                <a:lnTo>
                  <a:pt x="0" y="25986"/>
                </a:lnTo>
                <a:lnTo>
                  <a:pt x="8126" y="6496"/>
                </a:lnTo>
                <a:lnTo>
                  <a:pt x="26004" y="0"/>
                </a:lnTo>
                <a:lnTo>
                  <a:pt x="43882" y="6496"/>
                </a:lnTo>
                <a:lnTo>
                  <a:pt x="52009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85737" y="438746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85737" y="438746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75235" y="4023873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75235" y="4023873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15554" y="406426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15554" y="406426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36466" y="45086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36466" y="45086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36466" y="41450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36466" y="41450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85737" y="442783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85737" y="442783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85737" y="45086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85737" y="45086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15554" y="41450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15554" y="41450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147" y="418547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147" y="418547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45372" y="418547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6004" y="0"/>
                </a:moveTo>
                <a:lnTo>
                  <a:pt x="8126" y="6496"/>
                </a:lnTo>
                <a:lnTo>
                  <a:pt x="0" y="25986"/>
                </a:lnTo>
                <a:lnTo>
                  <a:pt x="8126" y="45450"/>
                </a:lnTo>
                <a:lnTo>
                  <a:pt x="26004" y="51938"/>
                </a:lnTo>
                <a:lnTo>
                  <a:pt x="43882" y="45450"/>
                </a:lnTo>
                <a:lnTo>
                  <a:pt x="52009" y="25986"/>
                </a:lnTo>
                <a:lnTo>
                  <a:pt x="43882" y="6496"/>
                </a:lnTo>
                <a:lnTo>
                  <a:pt x="26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45372" y="418547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2009" y="25986"/>
                </a:moveTo>
                <a:lnTo>
                  <a:pt x="43882" y="45450"/>
                </a:lnTo>
                <a:lnTo>
                  <a:pt x="26004" y="51938"/>
                </a:lnTo>
                <a:lnTo>
                  <a:pt x="8126" y="45450"/>
                </a:lnTo>
                <a:lnTo>
                  <a:pt x="0" y="25986"/>
                </a:lnTo>
                <a:lnTo>
                  <a:pt x="8126" y="6496"/>
                </a:lnTo>
                <a:lnTo>
                  <a:pt x="26004" y="0"/>
                </a:lnTo>
                <a:lnTo>
                  <a:pt x="43882" y="6496"/>
                </a:lnTo>
                <a:lnTo>
                  <a:pt x="52009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96147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96147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96147" y="426627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96147" y="426627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45372" y="43066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6004" y="0"/>
                </a:moveTo>
                <a:lnTo>
                  <a:pt x="8126" y="6488"/>
                </a:lnTo>
                <a:lnTo>
                  <a:pt x="0" y="25952"/>
                </a:lnTo>
                <a:lnTo>
                  <a:pt x="8126" y="45442"/>
                </a:lnTo>
                <a:lnTo>
                  <a:pt x="26004" y="51938"/>
                </a:lnTo>
                <a:lnTo>
                  <a:pt x="43882" y="45442"/>
                </a:lnTo>
                <a:lnTo>
                  <a:pt x="52009" y="25952"/>
                </a:lnTo>
                <a:lnTo>
                  <a:pt x="43882" y="6488"/>
                </a:lnTo>
                <a:lnTo>
                  <a:pt x="26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45372" y="43066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2009" y="25952"/>
                </a:moveTo>
                <a:lnTo>
                  <a:pt x="43882" y="45442"/>
                </a:lnTo>
                <a:lnTo>
                  <a:pt x="26004" y="51938"/>
                </a:lnTo>
                <a:lnTo>
                  <a:pt x="8126" y="45442"/>
                </a:lnTo>
                <a:lnTo>
                  <a:pt x="0" y="25952"/>
                </a:lnTo>
                <a:lnTo>
                  <a:pt x="8126" y="6488"/>
                </a:lnTo>
                <a:lnTo>
                  <a:pt x="26004" y="0"/>
                </a:lnTo>
                <a:lnTo>
                  <a:pt x="43882" y="6488"/>
                </a:lnTo>
                <a:lnTo>
                  <a:pt x="52009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36466" y="442783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36466" y="442783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15554" y="442783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15554" y="442783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36466" y="44682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36466" y="44682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36466" y="44682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36466" y="44682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96147" y="44682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96147" y="44682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45372" y="44682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6004" y="0"/>
                </a:moveTo>
                <a:lnTo>
                  <a:pt x="8126" y="6496"/>
                </a:lnTo>
                <a:lnTo>
                  <a:pt x="0" y="25986"/>
                </a:lnTo>
                <a:lnTo>
                  <a:pt x="8126" y="45450"/>
                </a:lnTo>
                <a:lnTo>
                  <a:pt x="26004" y="51938"/>
                </a:lnTo>
                <a:lnTo>
                  <a:pt x="43882" y="45450"/>
                </a:lnTo>
                <a:lnTo>
                  <a:pt x="52009" y="25986"/>
                </a:lnTo>
                <a:lnTo>
                  <a:pt x="43882" y="6496"/>
                </a:lnTo>
                <a:lnTo>
                  <a:pt x="26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45372" y="44682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2009" y="25986"/>
                </a:moveTo>
                <a:lnTo>
                  <a:pt x="43882" y="45450"/>
                </a:lnTo>
                <a:lnTo>
                  <a:pt x="26004" y="51938"/>
                </a:lnTo>
                <a:lnTo>
                  <a:pt x="8126" y="45450"/>
                </a:lnTo>
                <a:lnTo>
                  <a:pt x="0" y="25986"/>
                </a:lnTo>
                <a:lnTo>
                  <a:pt x="8126" y="6496"/>
                </a:lnTo>
                <a:lnTo>
                  <a:pt x="26004" y="0"/>
                </a:lnTo>
                <a:lnTo>
                  <a:pt x="43882" y="6496"/>
                </a:lnTo>
                <a:lnTo>
                  <a:pt x="52009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03412" y="4505440"/>
            <a:ext cx="58350" cy="21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66329" y="45086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66329" y="45086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55874" y="45086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6"/>
                </a:lnTo>
                <a:lnTo>
                  <a:pt x="0" y="25986"/>
                </a:lnTo>
                <a:lnTo>
                  <a:pt x="8112" y="45450"/>
                </a:lnTo>
                <a:lnTo>
                  <a:pt x="25958" y="51938"/>
                </a:lnTo>
                <a:lnTo>
                  <a:pt x="43805" y="45450"/>
                </a:lnTo>
                <a:lnTo>
                  <a:pt x="51917" y="25986"/>
                </a:lnTo>
                <a:lnTo>
                  <a:pt x="43805" y="6496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55874" y="450863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86"/>
                </a:moveTo>
                <a:lnTo>
                  <a:pt x="43805" y="45450"/>
                </a:lnTo>
                <a:lnTo>
                  <a:pt x="25958" y="51938"/>
                </a:lnTo>
                <a:lnTo>
                  <a:pt x="8112" y="45450"/>
                </a:lnTo>
                <a:lnTo>
                  <a:pt x="0" y="25986"/>
                </a:lnTo>
                <a:lnTo>
                  <a:pt x="8112" y="6496"/>
                </a:lnTo>
                <a:lnTo>
                  <a:pt x="25958" y="0"/>
                </a:lnTo>
                <a:lnTo>
                  <a:pt x="43805" y="6496"/>
                </a:lnTo>
                <a:lnTo>
                  <a:pt x="51917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66329" y="45490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66329" y="45490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05098" y="45490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05098" y="45490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43913" y="378151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43913" y="378151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6466" y="45894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36466" y="45894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26010" y="45894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26010" y="45894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75235" y="45894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75235" y="458942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64825" y="361994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64825" y="361994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64825" y="353914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64825" y="353914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14049" y="357954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16"/>
                </a:lnTo>
                <a:lnTo>
                  <a:pt x="25981" y="51904"/>
                </a:lnTo>
                <a:lnTo>
                  <a:pt x="43844" y="45416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14049" y="357954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63" y="25952"/>
                </a:moveTo>
                <a:lnTo>
                  <a:pt x="43844" y="45416"/>
                </a:lnTo>
                <a:lnTo>
                  <a:pt x="25981" y="51904"/>
                </a:lnTo>
                <a:lnTo>
                  <a:pt x="8119" y="45416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6466" y="46298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36466" y="46298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66329" y="46298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66329" y="46298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55874" y="46298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55874" y="46298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55874" y="46298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55874" y="462982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05098" y="398347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05098" y="398347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9614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9614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8573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8573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345372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6004" y="0"/>
                </a:moveTo>
                <a:lnTo>
                  <a:pt x="8126" y="6488"/>
                </a:lnTo>
                <a:lnTo>
                  <a:pt x="0" y="25952"/>
                </a:lnTo>
                <a:lnTo>
                  <a:pt x="8126" y="45442"/>
                </a:lnTo>
                <a:lnTo>
                  <a:pt x="26004" y="51938"/>
                </a:lnTo>
                <a:lnTo>
                  <a:pt x="43882" y="45442"/>
                </a:lnTo>
                <a:lnTo>
                  <a:pt x="52009" y="25952"/>
                </a:lnTo>
                <a:lnTo>
                  <a:pt x="43882" y="6488"/>
                </a:lnTo>
                <a:lnTo>
                  <a:pt x="26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45372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2009" y="25952"/>
                </a:moveTo>
                <a:lnTo>
                  <a:pt x="43882" y="45442"/>
                </a:lnTo>
                <a:lnTo>
                  <a:pt x="26004" y="51938"/>
                </a:lnTo>
                <a:lnTo>
                  <a:pt x="8126" y="45442"/>
                </a:lnTo>
                <a:lnTo>
                  <a:pt x="0" y="25952"/>
                </a:lnTo>
                <a:lnTo>
                  <a:pt x="8126" y="6488"/>
                </a:lnTo>
                <a:lnTo>
                  <a:pt x="26004" y="0"/>
                </a:lnTo>
                <a:lnTo>
                  <a:pt x="43882" y="6488"/>
                </a:lnTo>
                <a:lnTo>
                  <a:pt x="52009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66329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36466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9614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69614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69614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9614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9614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96147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55874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90"/>
                </a:lnTo>
                <a:lnTo>
                  <a:pt x="0" y="25962"/>
                </a:lnTo>
                <a:lnTo>
                  <a:pt x="8112" y="45432"/>
                </a:lnTo>
                <a:lnTo>
                  <a:pt x="25958" y="51921"/>
                </a:lnTo>
                <a:lnTo>
                  <a:pt x="43805" y="45432"/>
                </a:lnTo>
                <a:lnTo>
                  <a:pt x="51917" y="25962"/>
                </a:lnTo>
                <a:lnTo>
                  <a:pt x="43805" y="6490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55874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62"/>
                </a:moveTo>
                <a:lnTo>
                  <a:pt x="43805" y="45432"/>
                </a:lnTo>
                <a:lnTo>
                  <a:pt x="25958" y="51921"/>
                </a:lnTo>
                <a:lnTo>
                  <a:pt x="8112" y="45432"/>
                </a:lnTo>
                <a:lnTo>
                  <a:pt x="0" y="25962"/>
                </a:lnTo>
                <a:lnTo>
                  <a:pt x="8112" y="6490"/>
                </a:lnTo>
                <a:lnTo>
                  <a:pt x="25958" y="0"/>
                </a:lnTo>
                <a:lnTo>
                  <a:pt x="43805" y="6490"/>
                </a:lnTo>
                <a:lnTo>
                  <a:pt x="51917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26010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085737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085737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215554" y="43470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215554" y="43470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05098" y="333715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05098" y="333715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475235" y="41046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75235" y="41046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475235" y="357954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16"/>
                </a:lnTo>
                <a:lnTo>
                  <a:pt x="25981" y="51904"/>
                </a:lnTo>
                <a:lnTo>
                  <a:pt x="43844" y="45416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475235" y="357954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16"/>
                </a:lnTo>
                <a:lnTo>
                  <a:pt x="25981" y="51904"/>
                </a:lnTo>
                <a:lnTo>
                  <a:pt x="8119" y="45416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734961" y="43066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734961" y="430666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605098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0"/>
                </a:lnTo>
                <a:lnTo>
                  <a:pt x="0" y="25962"/>
                </a:lnTo>
                <a:lnTo>
                  <a:pt x="8119" y="45432"/>
                </a:lnTo>
                <a:lnTo>
                  <a:pt x="25981" y="51921"/>
                </a:lnTo>
                <a:lnTo>
                  <a:pt x="43844" y="45432"/>
                </a:lnTo>
                <a:lnTo>
                  <a:pt x="51963" y="25962"/>
                </a:lnTo>
                <a:lnTo>
                  <a:pt x="43844" y="6490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05098" y="46702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62"/>
                </a:moveTo>
                <a:lnTo>
                  <a:pt x="43844" y="45432"/>
                </a:lnTo>
                <a:lnTo>
                  <a:pt x="25981" y="51921"/>
                </a:lnTo>
                <a:lnTo>
                  <a:pt x="8119" y="45432"/>
                </a:lnTo>
                <a:lnTo>
                  <a:pt x="0" y="25962"/>
                </a:lnTo>
                <a:lnTo>
                  <a:pt x="8119" y="6490"/>
                </a:lnTo>
                <a:lnTo>
                  <a:pt x="25981" y="0"/>
                </a:lnTo>
                <a:lnTo>
                  <a:pt x="43844" y="6490"/>
                </a:lnTo>
                <a:lnTo>
                  <a:pt x="51963" y="2596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34961" y="438746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734961" y="438746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734961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734961" y="422586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734961" y="41450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34961" y="41450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64825" y="418547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864825" y="418547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254369" y="390270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254369" y="390270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84232" y="200409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25958" y="0"/>
                </a:moveTo>
                <a:lnTo>
                  <a:pt x="8112" y="6488"/>
                </a:lnTo>
                <a:lnTo>
                  <a:pt x="0" y="25952"/>
                </a:lnTo>
                <a:lnTo>
                  <a:pt x="8112" y="45442"/>
                </a:lnTo>
                <a:lnTo>
                  <a:pt x="25958" y="51938"/>
                </a:lnTo>
                <a:lnTo>
                  <a:pt x="43805" y="45442"/>
                </a:lnTo>
                <a:lnTo>
                  <a:pt x="51917" y="25952"/>
                </a:lnTo>
                <a:lnTo>
                  <a:pt x="43805" y="6488"/>
                </a:lnTo>
                <a:lnTo>
                  <a:pt x="2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84232" y="200409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51917" y="25952"/>
                </a:moveTo>
                <a:lnTo>
                  <a:pt x="43805" y="45442"/>
                </a:lnTo>
                <a:lnTo>
                  <a:pt x="25958" y="51938"/>
                </a:lnTo>
                <a:lnTo>
                  <a:pt x="8112" y="45442"/>
                </a:lnTo>
                <a:lnTo>
                  <a:pt x="0" y="25952"/>
                </a:lnTo>
                <a:lnTo>
                  <a:pt x="8112" y="6488"/>
                </a:lnTo>
                <a:lnTo>
                  <a:pt x="25958" y="0"/>
                </a:lnTo>
                <a:lnTo>
                  <a:pt x="43805" y="6488"/>
                </a:lnTo>
                <a:lnTo>
                  <a:pt x="51917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514049" y="378151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14049" y="378151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514049" y="41046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514049" y="41046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514049" y="41046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81" y="0"/>
                </a:moveTo>
                <a:lnTo>
                  <a:pt x="8119" y="6496"/>
                </a:lnTo>
                <a:lnTo>
                  <a:pt x="0" y="25986"/>
                </a:lnTo>
                <a:lnTo>
                  <a:pt x="8119" y="45450"/>
                </a:lnTo>
                <a:lnTo>
                  <a:pt x="25981" y="51938"/>
                </a:lnTo>
                <a:lnTo>
                  <a:pt x="43844" y="45450"/>
                </a:lnTo>
                <a:lnTo>
                  <a:pt x="51963" y="25986"/>
                </a:lnTo>
                <a:lnTo>
                  <a:pt x="43844" y="6496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514049" y="41046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63" y="25986"/>
                </a:moveTo>
                <a:lnTo>
                  <a:pt x="43844" y="45450"/>
                </a:lnTo>
                <a:lnTo>
                  <a:pt x="25981" y="51938"/>
                </a:lnTo>
                <a:lnTo>
                  <a:pt x="8119" y="45450"/>
                </a:lnTo>
                <a:lnTo>
                  <a:pt x="0" y="25986"/>
                </a:lnTo>
                <a:lnTo>
                  <a:pt x="8119" y="6496"/>
                </a:lnTo>
                <a:lnTo>
                  <a:pt x="25981" y="0"/>
                </a:lnTo>
                <a:lnTo>
                  <a:pt x="43844" y="6496"/>
                </a:lnTo>
                <a:lnTo>
                  <a:pt x="51963" y="25986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72271" y="341794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81" y="0"/>
                </a:moveTo>
                <a:lnTo>
                  <a:pt x="8119" y="6488"/>
                </a:lnTo>
                <a:lnTo>
                  <a:pt x="0" y="25952"/>
                </a:lnTo>
                <a:lnTo>
                  <a:pt x="8119" y="45442"/>
                </a:lnTo>
                <a:lnTo>
                  <a:pt x="25981" y="51938"/>
                </a:lnTo>
                <a:lnTo>
                  <a:pt x="43844" y="45442"/>
                </a:lnTo>
                <a:lnTo>
                  <a:pt x="51963" y="25952"/>
                </a:lnTo>
                <a:lnTo>
                  <a:pt x="43844" y="6488"/>
                </a:lnTo>
                <a:lnTo>
                  <a:pt x="25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72271" y="341794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963" y="25952"/>
                </a:moveTo>
                <a:lnTo>
                  <a:pt x="43844" y="45442"/>
                </a:lnTo>
                <a:lnTo>
                  <a:pt x="25981" y="51938"/>
                </a:lnTo>
                <a:lnTo>
                  <a:pt x="8119" y="45442"/>
                </a:lnTo>
                <a:lnTo>
                  <a:pt x="0" y="25952"/>
                </a:lnTo>
                <a:lnTo>
                  <a:pt x="8119" y="6488"/>
                </a:lnTo>
                <a:lnTo>
                  <a:pt x="25981" y="0"/>
                </a:lnTo>
                <a:lnTo>
                  <a:pt x="43844" y="6488"/>
                </a:lnTo>
                <a:lnTo>
                  <a:pt x="51963" y="25952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32580" y="2792871"/>
            <a:ext cx="3766185" cy="1974850"/>
          </a:xfrm>
          <a:custGeom>
            <a:avLst/>
            <a:gdLst/>
            <a:ahLst/>
            <a:cxnLst/>
            <a:rect l="l" t="t" r="r" b="b"/>
            <a:pathLst>
              <a:path w="3766185" h="1974850">
                <a:moveTo>
                  <a:pt x="3765672" y="0"/>
                </a:moveTo>
                <a:lnTo>
                  <a:pt x="1191650" y="1311586"/>
                </a:lnTo>
                <a:lnTo>
                  <a:pt x="905668" y="1448811"/>
                </a:lnTo>
                <a:lnTo>
                  <a:pt x="715028" y="1536552"/>
                </a:lnTo>
                <a:lnTo>
                  <a:pt x="524343" y="1620640"/>
                </a:lnTo>
                <a:lnTo>
                  <a:pt x="333658" y="1701213"/>
                </a:lnTo>
                <a:lnTo>
                  <a:pt x="0" y="1835883"/>
                </a:lnTo>
                <a:lnTo>
                  <a:pt x="0" y="1974281"/>
                </a:lnTo>
                <a:lnTo>
                  <a:pt x="285986" y="1834970"/>
                </a:lnTo>
                <a:lnTo>
                  <a:pt x="476671" y="1745129"/>
                </a:lnTo>
                <a:lnTo>
                  <a:pt x="667311" y="1658713"/>
                </a:lnTo>
                <a:lnTo>
                  <a:pt x="857996" y="1575994"/>
                </a:lnTo>
                <a:lnTo>
                  <a:pt x="1096307" y="1477160"/>
                </a:lnTo>
                <a:lnTo>
                  <a:pt x="2049642" y="1106250"/>
                </a:lnTo>
                <a:lnTo>
                  <a:pt x="3765672" y="460888"/>
                </a:lnTo>
                <a:lnTo>
                  <a:pt x="3765672" y="0"/>
                </a:lnTo>
                <a:close/>
              </a:path>
            </a:pathLst>
          </a:custGeom>
          <a:solidFill>
            <a:srgbClr val="999999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32580" y="3023315"/>
            <a:ext cx="3766185" cy="1675130"/>
          </a:xfrm>
          <a:custGeom>
            <a:avLst/>
            <a:gdLst/>
            <a:ahLst/>
            <a:cxnLst/>
            <a:rect l="l" t="t" r="r" b="b"/>
            <a:pathLst>
              <a:path w="3766185" h="1675129">
                <a:moveTo>
                  <a:pt x="0" y="1674649"/>
                </a:moveTo>
                <a:lnTo>
                  <a:pt x="95301" y="1632235"/>
                </a:lnTo>
                <a:lnTo>
                  <a:pt x="143018" y="1611054"/>
                </a:lnTo>
                <a:lnTo>
                  <a:pt x="285986" y="1547462"/>
                </a:lnTo>
                <a:lnTo>
                  <a:pt x="333658" y="1526235"/>
                </a:lnTo>
                <a:lnTo>
                  <a:pt x="429000" y="1483871"/>
                </a:lnTo>
                <a:lnTo>
                  <a:pt x="476671" y="1462689"/>
                </a:lnTo>
                <a:lnTo>
                  <a:pt x="524343" y="1441507"/>
                </a:lnTo>
                <a:lnTo>
                  <a:pt x="667311" y="1377871"/>
                </a:lnTo>
                <a:lnTo>
                  <a:pt x="715028" y="1356689"/>
                </a:lnTo>
                <a:lnTo>
                  <a:pt x="905668" y="1271916"/>
                </a:lnTo>
                <a:lnTo>
                  <a:pt x="953339" y="1250688"/>
                </a:lnTo>
                <a:lnTo>
                  <a:pt x="1096307" y="1187097"/>
                </a:lnTo>
                <a:lnTo>
                  <a:pt x="1144024" y="1165915"/>
                </a:lnTo>
                <a:lnTo>
                  <a:pt x="1286992" y="1102324"/>
                </a:lnTo>
                <a:lnTo>
                  <a:pt x="1334664" y="1081096"/>
                </a:lnTo>
                <a:lnTo>
                  <a:pt x="1477632" y="1017505"/>
                </a:lnTo>
                <a:lnTo>
                  <a:pt x="1525349" y="996323"/>
                </a:lnTo>
                <a:lnTo>
                  <a:pt x="1668317" y="932686"/>
                </a:lnTo>
                <a:lnTo>
                  <a:pt x="1715988" y="911504"/>
                </a:lnTo>
                <a:lnTo>
                  <a:pt x="1763660" y="890322"/>
                </a:lnTo>
                <a:lnTo>
                  <a:pt x="1906674" y="826731"/>
                </a:lnTo>
                <a:lnTo>
                  <a:pt x="1954345" y="805549"/>
                </a:lnTo>
                <a:lnTo>
                  <a:pt x="2097313" y="741958"/>
                </a:lnTo>
                <a:lnTo>
                  <a:pt x="2145030" y="720731"/>
                </a:lnTo>
                <a:lnTo>
                  <a:pt x="2287999" y="657139"/>
                </a:lnTo>
                <a:lnTo>
                  <a:pt x="2335670" y="635958"/>
                </a:lnTo>
                <a:lnTo>
                  <a:pt x="2478638" y="572366"/>
                </a:lnTo>
                <a:lnTo>
                  <a:pt x="2526355" y="551139"/>
                </a:lnTo>
                <a:lnTo>
                  <a:pt x="2669323" y="487548"/>
                </a:lnTo>
                <a:lnTo>
                  <a:pt x="2716995" y="466366"/>
                </a:lnTo>
                <a:lnTo>
                  <a:pt x="2860009" y="402774"/>
                </a:lnTo>
                <a:lnTo>
                  <a:pt x="2907680" y="381547"/>
                </a:lnTo>
                <a:lnTo>
                  <a:pt x="3002977" y="339183"/>
                </a:lnTo>
                <a:lnTo>
                  <a:pt x="3050648" y="318001"/>
                </a:lnTo>
                <a:lnTo>
                  <a:pt x="3098319" y="296819"/>
                </a:lnTo>
                <a:lnTo>
                  <a:pt x="3145991" y="275592"/>
                </a:lnTo>
                <a:lnTo>
                  <a:pt x="3289005" y="212001"/>
                </a:lnTo>
                <a:lnTo>
                  <a:pt x="3336676" y="190819"/>
                </a:lnTo>
                <a:lnTo>
                  <a:pt x="3479644" y="127228"/>
                </a:lnTo>
                <a:lnTo>
                  <a:pt x="3527361" y="106000"/>
                </a:lnTo>
                <a:lnTo>
                  <a:pt x="3670329" y="42409"/>
                </a:lnTo>
                <a:lnTo>
                  <a:pt x="3718001" y="21227"/>
                </a:lnTo>
                <a:lnTo>
                  <a:pt x="3765672" y="0"/>
                </a:lnTo>
              </a:path>
            </a:pathLst>
          </a:custGeom>
          <a:ln w="15587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75160" y="4713400"/>
            <a:ext cx="30480" cy="46990"/>
          </a:xfrm>
          <a:custGeom>
            <a:avLst/>
            <a:gdLst/>
            <a:ahLst/>
            <a:cxnLst/>
            <a:rect l="l" t="t" r="r" b="b"/>
            <a:pathLst>
              <a:path w="30480" h="46989">
                <a:moveTo>
                  <a:pt x="15009" y="0"/>
                </a:moveTo>
                <a:lnTo>
                  <a:pt x="1510" y="10896"/>
                </a:lnTo>
                <a:lnTo>
                  <a:pt x="543" y="13722"/>
                </a:lnTo>
                <a:lnTo>
                  <a:pt x="0" y="18086"/>
                </a:lnTo>
                <a:lnTo>
                  <a:pt x="0" y="32156"/>
                </a:lnTo>
                <a:lnTo>
                  <a:pt x="1511" y="38401"/>
                </a:lnTo>
                <a:lnTo>
                  <a:pt x="4792" y="42482"/>
                </a:lnTo>
                <a:lnTo>
                  <a:pt x="7077" y="45390"/>
                </a:lnTo>
                <a:lnTo>
                  <a:pt x="10557" y="46960"/>
                </a:lnTo>
                <a:lnTo>
                  <a:pt x="15009" y="46992"/>
                </a:lnTo>
                <a:lnTo>
                  <a:pt x="18351" y="46960"/>
                </a:lnTo>
                <a:lnTo>
                  <a:pt x="21146" y="46079"/>
                </a:lnTo>
                <a:lnTo>
                  <a:pt x="25570" y="42482"/>
                </a:lnTo>
                <a:lnTo>
                  <a:pt x="25661" y="42340"/>
                </a:lnTo>
                <a:lnTo>
                  <a:pt x="12415" y="42340"/>
                </a:lnTo>
                <a:lnTo>
                  <a:pt x="10246" y="41112"/>
                </a:lnTo>
                <a:lnTo>
                  <a:pt x="6707" y="36118"/>
                </a:lnTo>
                <a:lnTo>
                  <a:pt x="5821" y="31069"/>
                </a:lnTo>
                <a:lnTo>
                  <a:pt x="5945" y="15320"/>
                </a:lnTo>
                <a:lnTo>
                  <a:pt x="6789" y="10810"/>
                </a:lnTo>
                <a:lnTo>
                  <a:pt x="8730" y="7956"/>
                </a:lnTo>
                <a:lnTo>
                  <a:pt x="10273" y="5793"/>
                </a:lnTo>
                <a:lnTo>
                  <a:pt x="12328" y="4679"/>
                </a:lnTo>
                <a:lnTo>
                  <a:pt x="25404" y="4679"/>
                </a:lnTo>
                <a:lnTo>
                  <a:pt x="24913" y="3907"/>
                </a:lnTo>
                <a:lnTo>
                  <a:pt x="23374" y="2483"/>
                </a:lnTo>
                <a:lnTo>
                  <a:pt x="21516" y="1483"/>
                </a:lnTo>
                <a:lnTo>
                  <a:pt x="19634" y="511"/>
                </a:lnTo>
                <a:lnTo>
                  <a:pt x="17465" y="27"/>
                </a:lnTo>
                <a:lnTo>
                  <a:pt x="15009" y="0"/>
                </a:lnTo>
                <a:close/>
              </a:path>
              <a:path w="30480" h="46989">
                <a:moveTo>
                  <a:pt x="25404" y="4679"/>
                </a:moveTo>
                <a:lnTo>
                  <a:pt x="17579" y="4679"/>
                </a:lnTo>
                <a:lnTo>
                  <a:pt x="19803" y="5934"/>
                </a:lnTo>
                <a:lnTo>
                  <a:pt x="23342" y="10896"/>
                </a:lnTo>
                <a:lnTo>
                  <a:pt x="24122" y="15320"/>
                </a:lnTo>
                <a:lnTo>
                  <a:pt x="24223" y="31069"/>
                </a:lnTo>
                <a:lnTo>
                  <a:pt x="23342" y="36063"/>
                </a:lnTo>
                <a:lnTo>
                  <a:pt x="19803" y="41085"/>
                </a:lnTo>
                <a:lnTo>
                  <a:pt x="17607" y="42340"/>
                </a:lnTo>
                <a:lnTo>
                  <a:pt x="25661" y="42340"/>
                </a:lnTo>
                <a:lnTo>
                  <a:pt x="27223" y="39916"/>
                </a:lnTo>
                <a:lnTo>
                  <a:pt x="29452" y="33265"/>
                </a:lnTo>
                <a:lnTo>
                  <a:pt x="29995" y="28901"/>
                </a:lnTo>
                <a:lnTo>
                  <a:pt x="29914" y="18086"/>
                </a:lnTo>
                <a:lnTo>
                  <a:pt x="29653" y="15320"/>
                </a:lnTo>
                <a:lnTo>
                  <a:pt x="28251" y="9956"/>
                </a:lnTo>
                <a:lnTo>
                  <a:pt x="27310" y="7673"/>
                </a:lnTo>
                <a:lnTo>
                  <a:pt x="25404" y="46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38630" y="3905467"/>
            <a:ext cx="30480" cy="46355"/>
          </a:xfrm>
          <a:custGeom>
            <a:avLst/>
            <a:gdLst/>
            <a:ahLst/>
            <a:cxnLst/>
            <a:rect l="l" t="t" r="r" b="b"/>
            <a:pathLst>
              <a:path w="30480" h="46354">
                <a:moveTo>
                  <a:pt x="27607" y="4702"/>
                </a:moveTo>
                <a:lnTo>
                  <a:pt x="18493" y="4702"/>
                </a:lnTo>
                <a:lnTo>
                  <a:pt x="20575" y="5432"/>
                </a:lnTo>
                <a:lnTo>
                  <a:pt x="22200" y="6984"/>
                </a:lnTo>
                <a:lnTo>
                  <a:pt x="23771" y="8536"/>
                </a:lnTo>
                <a:lnTo>
                  <a:pt x="24570" y="10408"/>
                </a:lnTo>
                <a:lnTo>
                  <a:pt x="24570" y="14790"/>
                </a:lnTo>
                <a:lnTo>
                  <a:pt x="23684" y="17073"/>
                </a:lnTo>
                <a:lnTo>
                  <a:pt x="20205" y="21866"/>
                </a:lnTo>
                <a:lnTo>
                  <a:pt x="16835" y="25107"/>
                </a:lnTo>
                <a:lnTo>
                  <a:pt x="11840" y="29170"/>
                </a:lnTo>
                <a:lnTo>
                  <a:pt x="8539" y="31909"/>
                </a:lnTo>
                <a:lnTo>
                  <a:pt x="0" y="44828"/>
                </a:lnTo>
                <a:lnTo>
                  <a:pt x="54" y="46198"/>
                </a:lnTo>
                <a:lnTo>
                  <a:pt x="30479" y="46198"/>
                </a:lnTo>
                <a:lnTo>
                  <a:pt x="30479" y="40765"/>
                </a:lnTo>
                <a:lnTo>
                  <a:pt x="7904" y="40765"/>
                </a:lnTo>
                <a:lnTo>
                  <a:pt x="8502" y="39761"/>
                </a:lnTo>
                <a:lnTo>
                  <a:pt x="16889" y="31864"/>
                </a:lnTo>
                <a:lnTo>
                  <a:pt x="20858" y="28485"/>
                </a:lnTo>
                <a:lnTo>
                  <a:pt x="30364" y="14790"/>
                </a:lnTo>
                <a:lnTo>
                  <a:pt x="30316" y="8993"/>
                </a:lnTo>
                <a:lnTo>
                  <a:pt x="29109" y="6117"/>
                </a:lnTo>
                <a:lnTo>
                  <a:pt x="27607" y="4702"/>
                </a:lnTo>
                <a:close/>
              </a:path>
              <a:path w="30480" h="46354">
                <a:moveTo>
                  <a:pt x="16063" y="0"/>
                </a:moveTo>
                <a:lnTo>
                  <a:pt x="1141" y="13284"/>
                </a:lnTo>
                <a:lnTo>
                  <a:pt x="6931" y="13877"/>
                </a:lnTo>
                <a:lnTo>
                  <a:pt x="6931" y="11001"/>
                </a:lnTo>
                <a:lnTo>
                  <a:pt x="7762" y="8764"/>
                </a:lnTo>
                <a:lnTo>
                  <a:pt x="11041" y="5523"/>
                </a:lnTo>
                <a:lnTo>
                  <a:pt x="13210" y="4702"/>
                </a:lnTo>
                <a:lnTo>
                  <a:pt x="27607" y="4702"/>
                </a:lnTo>
                <a:lnTo>
                  <a:pt x="23972" y="1278"/>
                </a:lnTo>
                <a:lnTo>
                  <a:pt x="20461" y="45"/>
                </a:lnTo>
                <a:lnTo>
                  <a:pt x="16063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75155" y="3905467"/>
            <a:ext cx="30480" cy="46990"/>
          </a:xfrm>
          <a:custGeom>
            <a:avLst/>
            <a:gdLst/>
            <a:ahLst/>
            <a:cxnLst/>
            <a:rect l="l" t="t" r="r" b="b"/>
            <a:pathLst>
              <a:path w="30480" h="46989">
                <a:moveTo>
                  <a:pt x="15013" y="0"/>
                </a:moveTo>
                <a:lnTo>
                  <a:pt x="1512" y="10910"/>
                </a:lnTo>
                <a:lnTo>
                  <a:pt x="543" y="13740"/>
                </a:lnTo>
                <a:lnTo>
                  <a:pt x="0" y="18077"/>
                </a:lnTo>
                <a:lnTo>
                  <a:pt x="0" y="32137"/>
                </a:lnTo>
                <a:lnTo>
                  <a:pt x="1511" y="38392"/>
                </a:lnTo>
                <a:lnTo>
                  <a:pt x="4817" y="42500"/>
                </a:lnTo>
                <a:lnTo>
                  <a:pt x="7077" y="45376"/>
                </a:lnTo>
                <a:lnTo>
                  <a:pt x="10561" y="46974"/>
                </a:lnTo>
                <a:lnTo>
                  <a:pt x="18351" y="46974"/>
                </a:lnTo>
                <a:lnTo>
                  <a:pt x="21146" y="46061"/>
                </a:lnTo>
                <a:lnTo>
                  <a:pt x="25570" y="42500"/>
                </a:lnTo>
                <a:lnTo>
                  <a:pt x="25658" y="42363"/>
                </a:lnTo>
                <a:lnTo>
                  <a:pt x="12415" y="42363"/>
                </a:lnTo>
                <a:lnTo>
                  <a:pt x="10246" y="41131"/>
                </a:lnTo>
                <a:lnTo>
                  <a:pt x="6707" y="36109"/>
                </a:lnTo>
                <a:lnTo>
                  <a:pt x="5821" y="31088"/>
                </a:lnTo>
                <a:lnTo>
                  <a:pt x="5942" y="15338"/>
                </a:lnTo>
                <a:lnTo>
                  <a:pt x="6794" y="10819"/>
                </a:lnTo>
                <a:lnTo>
                  <a:pt x="8735" y="7943"/>
                </a:lnTo>
                <a:lnTo>
                  <a:pt x="10273" y="5797"/>
                </a:lnTo>
                <a:lnTo>
                  <a:pt x="12328" y="4702"/>
                </a:lnTo>
                <a:lnTo>
                  <a:pt x="25410" y="4702"/>
                </a:lnTo>
                <a:lnTo>
                  <a:pt x="24913" y="3925"/>
                </a:lnTo>
                <a:lnTo>
                  <a:pt x="23374" y="2465"/>
                </a:lnTo>
                <a:lnTo>
                  <a:pt x="21520" y="1506"/>
                </a:lnTo>
                <a:lnTo>
                  <a:pt x="19634" y="502"/>
                </a:lnTo>
                <a:lnTo>
                  <a:pt x="17465" y="45"/>
                </a:lnTo>
                <a:lnTo>
                  <a:pt x="15013" y="0"/>
                </a:lnTo>
                <a:close/>
              </a:path>
              <a:path w="30480" h="46989">
                <a:moveTo>
                  <a:pt x="25410" y="4702"/>
                </a:moveTo>
                <a:lnTo>
                  <a:pt x="17579" y="4702"/>
                </a:lnTo>
                <a:lnTo>
                  <a:pt x="19808" y="5934"/>
                </a:lnTo>
                <a:lnTo>
                  <a:pt x="23347" y="10910"/>
                </a:lnTo>
                <a:lnTo>
                  <a:pt x="24124" y="15338"/>
                </a:lnTo>
                <a:lnTo>
                  <a:pt x="24220" y="31088"/>
                </a:lnTo>
                <a:lnTo>
                  <a:pt x="23347" y="36063"/>
                </a:lnTo>
                <a:lnTo>
                  <a:pt x="19808" y="41085"/>
                </a:lnTo>
                <a:lnTo>
                  <a:pt x="17607" y="42363"/>
                </a:lnTo>
                <a:lnTo>
                  <a:pt x="25658" y="42363"/>
                </a:lnTo>
                <a:lnTo>
                  <a:pt x="27228" y="39898"/>
                </a:lnTo>
                <a:lnTo>
                  <a:pt x="29452" y="33279"/>
                </a:lnTo>
                <a:lnTo>
                  <a:pt x="29995" y="28896"/>
                </a:lnTo>
                <a:lnTo>
                  <a:pt x="29913" y="18077"/>
                </a:lnTo>
                <a:lnTo>
                  <a:pt x="29653" y="15338"/>
                </a:lnTo>
                <a:lnTo>
                  <a:pt x="28255" y="9951"/>
                </a:lnTo>
                <a:lnTo>
                  <a:pt x="27310" y="7669"/>
                </a:lnTo>
                <a:lnTo>
                  <a:pt x="25410" y="470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37571" y="3097726"/>
            <a:ext cx="32384" cy="46355"/>
          </a:xfrm>
          <a:custGeom>
            <a:avLst/>
            <a:gdLst/>
            <a:ahLst/>
            <a:cxnLst/>
            <a:rect l="l" t="t" r="r" b="b"/>
            <a:pathLst>
              <a:path w="32384" h="46355">
                <a:moveTo>
                  <a:pt x="25602" y="35013"/>
                </a:moveTo>
                <a:lnTo>
                  <a:pt x="19949" y="35013"/>
                </a:lnTo>
                <a:lnTo>
                  <a:pt x="19949" y="46015"/>
                </a:lnTo>
                <a:lnTo>
                  <a:pt x="25602" y="46015"/>
                </a:lnTo>
                <a:lnTo>
                  <a:pt x="25602" y="35013"/>
                </a:lnTo>
                <a:close/>
              </a:path>
              <a:path w="32384" h="46355">
                <a:moveTo>
                  <a:pt x="25602" y="0"/>
                </a:moveTo>
                <a:lnTo>
                  <a:pt x="21004" y="0"/>
                </a:lnTo>
                <a:lnTo>
                  <a:pt x="0" y="29809"/>
                </a:lnTo>
                <a:lnTo>
                  <a:pt x="0" y="35013"/>
                </a:lnTo>
                <a:lnTo>
                  <a:pt x="31821" y="35013"/>
                </a:lnTo>
                <a:lnTo>
                  <a:pt x="31821" y="29809"/>
                </a:lnTo>
                <a:lnTo>
                  <a:pt x="5538" y="29809"/>
                </a:lnTo>
                <a:lnTo>
                  <a:pt x="19949" y="9084"/>
                </a:lnTo>
                <a:lnTo>
                  <a:pt x="25602" y="9084"/>
                </a:lnTo>
                <a:lnTo>
                  <a:pt x="25602" y="0"/>
                </a:lnTo>
                <a:close/>
              </a:path>
              <a:path w="32384" h="46355">
                <a:moveTo>
                  <a:pt x="25602" y="9084"/>
                </a:moveTo>
                <a:lnTo>
                  <a:pt x="19949" y="9084"/>
                </a:lnTo>
                <a:lnTo>
                  <a:pt x="19949" y="29809"/>
                </a:lnTo>
                <a:lnTo>
                  <a:pt x="25602" y="29809"/>
                </a:lnTo>
                <a:lnTo>
                  <a:pt x="25602" y="9084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75155" y="3097543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80" h="47625">
                <a:moveTo>
                  <a:pt x="15013" y="0"/>
                </a:moveTo>
                <a:lnTo>
                  <a:pt x="11643" y="45"/>
                </a:lnTo>
                <a:lnTo>
                  <a:pt x="8876" y="913"/>
                </a:lnTo>
                <a:lnTo>
                  <a:pt x="6680" y="2739"/>
                </a:lnTo>
                <a:lnTo>
                  <a:pt x="4452" y="4519"/>
                </a:lnTo>
                <a:lnTo>
                  <a:pt x="2767" y="7075"/>
                </a:lnTo>
                <a:lnTo>
                  <a:pt x="1512" y="10910"/>
                </a:lnTo>
                <a:lnTo>
                  <a:pt x="543" y="13740"/>
                </a:lnTo>
                <a:lnTo>
                  <a:pt x="0" y="18123"/>
                </a:lnTo>
                <a:lnTo>
                  <a:pt x="0" y="32183"/>
                </a:lnTo>
                <a:lnTo>
                  <a:pt x="1511" y="38437"/>
                </a:lnTo>
                <a:lnTo>
                  <a:pt x="4781" y="42500"/>
                </a:lnTo>
                <a:lnTo>
                  <a:pt x="7077" y="45422"/>
                </a:lnTo>
                <a:lnTo>
                  <a:pt x="10561" y="46974"/>
                </a:lnTo>
                <a:lnTo>
                  <a:pt x="15013" y="47020"/>
                </a:lnTo>
                <a:lnTo>
                  <a:pt x="18351" y="46974"/>
                </a:lnTo>
                <a:lnTo>
                  <a:pt x="21146" y="46107"/>
                </a:lnTo>
                <a:lnTo>
                  <a:pt x="25570" y="42500"/>
                </a:lnTo>
                <a:lnTo>
                  <a:pt x="25659" y="42363"/>
                </a:lnTo>
                <a:lnTo>
                  <a:pt x="12415" y="42363"/>
                </a:lnTo>
                <a:lnTo>
                  <a:pt x="10246" y="41131"/>
                </a:lnTo>
                <a:lnTo>
                  <a:pt x="6707" y="36155"/>
                </a:lnTo>
                <a:lnTo>
                  <a:pt x="5821" y="31088"/>
                </a:lnTo>
                <a:lnTo>
                  <a:pt x="5942" y="15338"/>
                </a:lnTo>
                <a:lnTo>
                  <a:pt x="6794" y="10819"/>
                </a:lnTo>
                <a:lnTo>
                  <a:pt x="8735" y="7988"/>
                </a:lnTo>
                <a:lnTo>
                  <a:pt x="10273" y="5797"/>
                </a:lnTo>
                <a:lnTo>
                  <a:pt x="12328" y="4702"/>
                </a:lnTo>
                <a:lnTo>
                  <a:pt x="25411" y="4702"/>
                </a:lnTo>
                <a:lnTo>
                  <a:pt x="24913" y="3925"/>
                </a:lnTo>
                <a:lnTo>
                  <a:pt x="23374" y="2510"/>
                </a:lnTo>
                <a:lnTo>
                  <a:pt x="21520" y="1506"/>
                </a:lnTo>
                <a:lnTo>
                  <a:pt x="19634" y="547"/>
                </a:lnTo>
                <a:lnTo>
                  <a:pt x="17465" y="45"/>
                </a:lnTo>
                <a:lnTo>
                  <a:pt x="15013" y="0"/>
                </a:lnTo>
                <a:close/>
              </a:path>
              <a:path w="30480" h="47625">
                <a:moveTo>
                  <a:pt x="25411" y="4702"/>
                </a:moveTo>
                <a:lnTo>
                  <a:pt x="17579" y="4702"/>
                </a:lnTo>
                <a:lnTo>
                  <a:pt x="19808" y="5934"/>
                </a:lnTo>
                <a:lnTo>
                  <a:pt x="21575" y="8445"/>
                </a:lnTo>
                <a:lnTo>
                  <a:pt x="23347" y="10910"/>
                </a:lnTo>
                <a:lnTo>
                  <a:pt x="24124" y="15338"/>
                </a:lnTo>
                <a:lnTo>
                  <a:pt x="24220" y="31088"/>
                </a:lnTo>
                <a:lnTo>
                  <a:pt x="23347" y="36063"/>
                </a:lnTo>
                <a:lnTo>
                  <a:pt x="19808" y="41085"/>
                </a:lnTo>
                <a:lnTo>
                  <a:pt x="17607" y="42363"/>
                </a:lnTo>
                <a:lnTo>
                  <a:pt x="25659" y="42363"/>
                </a:lnTo>
                <a:lnTo>
                  <a:pt x="27228" y="39944"/>
                </a:lnTo>
                <a:lnTo>
                  <a:pt x="29452" y="33279"/>
                </a:lnTo>
                <a:lnTo>
                  <a:pt x="29995" y="28942"/>
                </a:lnTo>
                <a:lnTo>
                  <a:pt x="29917" y="18123"/>
                </a:lnTo>
                <a:lnTo>
                  <a:pt x="29653" y="15338"/>
                </a:lnTo>
                <a:lnTo>
                  <a:pt x="28968" y="12645"/>
                </a:lnTo>
                <a:lnTo>
                  <a:pt x="28255" y="9997"/>
                </a:lnTo>
                <a:lnTo>
                  <a:pt x="27310" y="7714"/>
                </a:lnTo>
                <a:lnTo>
                  <a:pt x="25411" y="470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39141" y="2289619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80" h="47625">
                <a:moveTo>
                  <a:pt x="16525" y="0"/>
                </a:moveTo>
                <a:lnTo>
                  <a:pt x="11671" y="45"/>
                </a:lnTo>
                <a:lnTo>
                  <a:pt x="7789" y="1780"/>
                </a:lnTo>
                <a:lnTo>
                  <a:pt x="1625" y="9358"/>
                </a:lnTo>
                <a:lnTo>
                  <a:pt x="0" y="15840"/>
                </a:lnTo>
                <a:lnTo>
                  <a:pt x="0" y="32640"/>
                </a:lnTo>
                <a:lnTo>
                  <a:pt x="1484" y="38346"/>
                </a:lnTo>
                <a:lnTo>
                  <a:pt x="4556" y="41907"/>
                </a:lnTo>
                <a:lnTo>
                  <a:pt x="7420" y="45285"/>
                </a:lnTo>
                <a:lnTo>
                  <a:pt x="11273" y="46974"/>
                </a:lnTo>
                <a:lnTo>
                  <a:pt x="16009" y="47020"/>
                </a:lnTo>
                <a:lnTo>
                  <a:pt x="18748" y="46974"/>
                </a:lnTo>
                <a:lnTo>
                  <a:pt x="21205" y="46335"/>
                </a:lnTo>
                <a:lnTo>
                  <a:pt x="23401" y="45057"/>
                </a:lnTo>
                <a:lnTo>
                  <a:pt x="25570" y="43733"/>
                </a:lnTo>
                <a:lnTo>
                  <a:pt x="26793" y="42363"/>
                </a:lnTo>
                <a:lnTo>
                  <a:pt x="14242" y="42363"/>
                </a:lnTo>
                <a:lnTo>
                  <a:pt x="12698" y="41907"/>
                </a:lnTo>
                <a:lnTo>
                  <a:pt x="11214" y="40948"/>
                </a:lnTo>
                <a:lnTo>
                  <a:pt x="9730" y="40035"/>
                </a:lnTo>
                <a:lnTo>
                  <a:pt x="8561" y="38711"/>
                </a:lnTo>
                <a:lnTo>
                  <a:pt x="6908" y="35150"/>
                </a:lnTo>
                <a:lnTo>
                  <a:pt x="6506" y="33279"/>
                </a:lnTo>
                <a:lnTo>
                  <a:pt x="6506" y="28349"/>
                </a:lnTo>
                <a:lnTo>
                  <a:pt x="7392" y="25975"/>
                </a:lnTo>
                <a:lnTo>
                  <a:pt x="9159" y="24103"/>
                </a:lnTo>
                <a:lnTo>
                  <a:pt x="10795" y="22460"/>
                </a:lnTo>
                <a:lnTo>
                  <a:pt x="5652" y="22460"/>
                </a:lnTo>
                <a:lnTo>
                  <a:pt x="5700" y="17758"/>
                </a:lnTo>
                <a:lnTo>
                  <a:pt x="6191" y="14334"/>
                </a:lnTo>
                <a:lnTo>
                  <a:pt x="7251" y="11869"/>
                </a:lnTo>
                <a:lnTo>
                  <a:pt x="8246" y="9358"/>
                </a:lnTo>
                <a:lnTo>
                  <a:pt x="16182" y="4656"/>
                </a:lnTo>
                <a:lnTo>
                  <a:pt x="27226" y="4656"/>
                </a:lnTo>
                <a:lnTo>
                  <a:pt x="25429" y="3058"/>
                </a:lnTo>
                <a:lnTo>
                  <a:pt x="23118" y="1049"/>
                </a:lnTo>
                <a:lnTo>
                  <a:pt x="20150" y="45"/>
                </a:lnTo>
                <a:lnTo>
                  <a:pt x="16525" y="0"/>
                </a:lnTo>
                <a:close/>
              </a:path>
              <a:path w="30480" h="47625">
                <a:moveTo>
                  <a:pt x="27211" y="21364"/>
                </a:moveTo>
                <a:lnTo>
                  <a:pt x="15698" y="21364"/>
                </a:lnTo>
                <a:lnTo>
                  <a:pt x="18237" y="21410"/>
                </a:lnTo>
                <a:lnTo>
                  <a:pt x="20379" y="22323"/>
                </a:lnTo>
                <a:lnTo>
                  <a:pt x="22091" y="24103"/>
                </a:lnTo>
                <a:lnTo>
                  <a:pt x="23771" y="25975"/>
                </a:lnTo>
                <a:lnTo>
                  <a:pt x="24557" y="28349"/>
                </a:lnTo>
                <a:lnTo>
                  <a:pt x="24528" y="35150"/>
                </a:lnTo>
                <a:lnTo>
                  <a:pt x="23744" y="37570"/>
                </a:lnTo>
                <a:lnTo>
                  <a:pt x="22059" y="39487"/>
                </a:lnTo>
                <a:lnTo>
                  <a:pt x="20319" y="41405"/>
                </a:lnTo>
                <a:lnTo>
                  <a:pt x="18264" y="42363"/>
                </a:lnTo>
                <a:lnTo>
                  <a:pt x="26793" y="42363"/>
                </a:lnTo>
                <a:lnTo>
                  <a:pt x="27283" y="41815"/>
                </a:lnTo>
                <a:lnTo>
                  <a:pt x="28538" y="39350"/>
                </a:lnTo>
                <a:lnTo>
                  <a:pt x="29767" y="36840"/>
                </a:lnTo>
                <a:lnTo>
                  <a:pt x="30392" y="34192"/>
                </a:lnTo>
                <a:lnTo>
                  <a:pt x="30392" y="26888"/>
                </a:lnTo>
                <a:lnTo>
                  <a:pt x="29054" y="23281"/>
                </a:lnTo>
                <a:lnTo>
                  <a:pt x="27211" y="21364"/>
                </a:lnTo>
                <a:close/>
              </a:path>
              <a:path w="30480" h="47625">
                <a:moveTo>
                  <a:pt x="20547" y="16388"/>
                </a:moveTo>
                <a:lnTo>
                  <a:pt x="14639" y="16388"/>
                </a:lnTo>
                <a:lnTo>
                  <a:pt x="12584" y="16890"/>
                </a:lnTo>
                <a:lnTo>
                  <a:pt x="8648" y="18899"/>
                </a:lnTo>
                <a:lnTo>
                  <a:pt x="6990" y="20405"/>
                </a:lnTo>
                <a:lnTo>
                  <a:pt x="5652" y="22460"/>
                </a:lnTo>
                <a:lnTo>
                  <a:pt x="10795" y="22460"/>
                </a:lnTo>
                <a:lnTo>
                  <a:pt x="10931" y="22323"/>
                </a:lnTo>
                <a:lnTo>
                  <a:pt x="13100" y="21410"/>
                </a:lnTo>
                <a:lnTo>
                  <a:pt x="15698" y="21364"/>
                </a:lnTo>
                <a:lnTo>
                  <a:pt x="27211" y="21364"/>
                </a:lnTo>
                <a:lnTo>
                  <a:pt x="23744" y="17758"/>
                </a:lnTo>
                <a:lnTo>
                  <a:pt x="20547" y="16388"/>
                </a:lnTo>
                <a:close/>
              </a:path>
              <a:path w="30480" h="47625">
                <a:moveTo>
                  <a:pt x="27226" y="4656"/>
                </a:moveTo>
                <a:lnTo>
                  <a:pt x="16182" y="4656"/>
                </a:lnTo>
                <a:lnTo>
                  <a:pt x="18406" y="4702"/>
                </a:lnTo>
                <a:lnTo>
                  <a:pt x="20292" y="5478"/>
                </a:lnTo>
                <a:lnTo>
                  <a:pt x="21831" y="7075"/>
                </a:lnTo>
                <a:lnTo>
                  <a:pt x="22744" y="8080"/>
                </a:lnTo>
                <a:lnTo>
                  <a:pt x="23461" y="9723"/>
                </a:lnTo>
                <a:lnTo>
                  <a:pt x="23972" y="11914"/>
                </a:lnTo>
                <a:lnTo>
                  <a:pt x="29593" y="11458"/>
                </a:lnTo>
                <a:lnTo>
                  <a:pt x="29109" y="7897"/>
                </a:lnTo>
                <a:lnTo>
                  <a:pt x="27739" y="5112"/>
                </a:lnTo>
                <a:lnTo>
                  <a:pt x="27226" y="4656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75155" y="2289619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80" h="47625">
                <a:moveTo>
                  <a:pt x="15013" y="0"/>
                </a:moveTo>
                <a:lnTo>
                  <a:pt x="11643" y="45"/>
                </a:lnTo>
                <a:lnTo>
                  <a:pt x="8876" y="913"/>
                </a:lnTo>
                <a:lnTo>
                  <a:pt x="6680" y="2739"/>
                </a:lnTo>
                <a:lnTo>
                  <a:pt x="4452" y="4519"/>
                </a:lnTo>
                <a:lnTo>
                  <a:pt x="2767" y="7075"/>
                </a:lnTo>
                <a:lnTo>
                  <a:pt x="1512" y="10910"/>
                </a:lnTo>
                <a:lnTo>
                  <a:pt x="543" y="13740"/>
                </a:lnTo>
                <a:lnTo>
                  <a:pt x="0" y="18123"/>
                </a:lnTo>
                <a:lnTo>
                  <a:pt x="0" y="32183"/>
                </a:lnTo>
                <a:lnTo>
                  <a:pt x="1511" y="38437"/>
                </a:lnTo>
                <a:lnTo>
                  <a:pt x="4781" y="42500"/>
                </a:lnTo>
                <a:lnTo>
                  <a:pt x="7077" y="45422"/>
                </a:lnTo>
                <a:lnTo>
                  <a:pt x="10561" y="46974"/>
                </a:lnTo>
                <a:lnTo>
                  <a:pt x="15013" y="47020"/>
                </a:lnTo>
                <a:lnTo>
                  <a:pt x="18351" y="46974"/>
                </a:lnTo>
                <a:lnTo>
                  <a:pt x="21146" y="46107"/>
                </a:lnTo>
                <a:lnTo>
                  <a:pt x="25570" y="42500"/>
                </a:lnTo>
                <a:lnTo>
                  <a:pt x="25659" y="42363"/>
                </a:lnTo>
                <a:lnTo>
                  <a:pt x="12415" y="42363"/>
                </a:lnTo>
                <a:lnTo>
                  <a:pt x="10246" y="41131"/>
                </a:lnTo>
                <a:lnTo>
                  <a:pt x="6707" y="36155"/>
                </a:lnTo>
                <a:lnTo>
                  <a:pt x="5821" y="31088"/>
                </a:lnTo>
                <a:lnTo>
                  <a:pt x="5942" y="15338"/>
                </a:lnTo>
                <a:lnTo>
                  <a:pt x="6794" y="10819"/>
                </a:lnTo>
                <a:lnTo>
                  <a:pt x="8735" y="7988"/>
                </a:lnTo>
                <a:lnTo>
                  <a:pt x="10273" y="5797"/>
                </a:lnTo>
                <a:lnTo>
                  <a:pt x="12328" y="4702"/>
                </a:lnTo>
                <a:lnTo>
                  <a:pt x="25411" y="4702"/>
                </a:lnTo>
                <a:lnTo>
                  <a:pt x="24913" y="3925"/>
                </a:lnTo>
                <a:lnTo>
                  <a:pt x="23374" y="2510"/>
                </a:lnTo>
                <a:lnTo>
                  <a:pt x="21520" y="1506"/>
                </a:lnTo>
                <a:lnTo>
                  <a:pt x="19634" y="547"/>
                </a:lnTo>
                <a:lnTo>
                  <a:pt x="17465" y="45"/>
                </a:lnTo>
                <a:lnTo>
                  <a:pt x="15013" y="0"/>
                </a:lnTo>
                <a:close/>
              </a:path>
              <a:path w="30480" h="47625">
                <a:moveTo>
                  <a:pt x="25411" y="4702"/>
                </a:moveTo>
                <a:lnTo>
                  <a:pt x="17579" y="4702"/>
                </a:lnTo>
                <a:lnTo>
                  <a:pt x="19808" y="5934"/>
                </a:lnTo>
                <a:lnTo>
                  <a:pt x="21575" y="8445"/>
                </a:lnTo>
                <a:lnTo>
                  <a:pt x="23347" y="10910"/>
                </a:lnTo>
                <a:lnTo>
                  <a:pt x="24124" y="15338"/>
                </a:lnTo>
                <a:lnTo>
                  <a:pt x="24220" y="31088"/>
                </a:lnTo>
                <a:lnTo>
                  <a:pt x="23347" y="36063"/>
                </a:lnTo>
                <a:lnTo>
                  <a:pt x="19808" y="41085"/>
                </a:lnTo>
                <a:lnTo>
                  <a:pt x="17607" y="42363"/>
                </a:lnTo>
                <a:lnTo>
                  <a:pt x="25659" y="42363"/>
                </a:lnTo>
                <a:lnTo>
                  <a:pt x="27228" y="39944"/>
                </a:lnTo>
                <a:lnTo>
                  <a:pt x="29452" y="33279"/>
                </a:lnTo>
                <a:lnTo>
                  <a:pt x="29995" y="28942"/>
                </a:lnTo>
                <a:lnTo>
                  <a:pt x="29917" y="18123"/>
                </a:lnTo>
                <a:lnTo>
                  <a:pt x="29653" y="15338"/>
                </a:lnTo>
                <a:lnTo>
                  <a:pt x="28968" y="12645"/>
                </a:lnTo>
                <a:lnTo>
                  <a:pt x="28255" y="9997"/>
                </a:lnTo>
                <a:lnTo>
                  <a:pt x="27310" y="7714"/>
                </a:lnTo>
                <a:lnTo>
                  <a:pt x="25411" y="470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24274" y="4736599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004" y="0"/>
                </a:lnTo>
              </a:path>
            </a:pathLst>
          </a:custGeom>
          <a:ln w="7793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24274" y="3928657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004" y="0"/>
                </a:lnTo>
              </a:path>
            </a:pathLst>
          </a:custGeom>
          <a:ln w="7793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24274" y="3120779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004" y="0"/>
                </a:lnTo>
              </a:path>
            </a:pathLst>
          </a:custGeom>
          <a:ln w="7793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24274" y="2312855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004" y="0"/>
                </a:lnTo>
              </a:path>
            </a:pathLst>
          </a:custGeom>
          <a:ln w="7793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202726" y="4904023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99"/>
                </a:moveTo>
                <a:lnTo>
                  <a:pt x="0" y="0"/>
                </a:lnTo>
              </a:path>
            </a:pathLst>
          </a:custGeom>
          <a:ln w="779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501263" y="4904023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99"/>
                </a:moveTo>
                <a:lnTo>
                  <a:pt x="0" y="0"/>
                </a:lnTo>
              </a:path>
            </a:pathLst>
          </a:custGeom>
          <a:ln w="779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799757" y="4904023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99"/>
                </a:moveTo>
                <a:lnTo>
                  <a:pt x="0" y="0"/>
                </a:lnTo>
              </a:path>
            </a:pathLst>
          </a:custGeom>
          <a:ln w="779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98253" y="4904023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99"/>
                </a:moveTo>
                <a:lnTo>
                  <a:pt x="0" y="0"/>
                </a:lnTo>
              </a:path>
            </a:pathLst>
          </a:custGeom>
          <a:ln w="779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87516" y="4939854"/>
            <a:ext cx="30480" cy="46990"/>
          </a:xfrm>
          <a:custGeom>
            <a:avLst/>
            <a:gdLst/>
            <a:ahLst/>
            <a:cxnLst/>
            <a:rect l="l" t="t" r="r" b="b"/>
            <a:pathLst>
              <a:path w="30480" h="46989">
                <a:moveTo>
                  <a:pt x="15013" y="0"/>
                </a:moveTo>
                <a:lnTo>
                  <a:pt x="1508" y="10901"/>
                </a:lnTo>
                <a:lnTo>
                  <a:pt x="543" y="13722"/>
                </a:lnTo>
                <a:lnTo>
                  <a:pt x="0" y="18091"/>
                </a:lnTo>
                <a:lnTo>
                  <a:pt x="0" y="32156"/>
                </a:lnTo>
                <a:lnTo>
                  <a:pt x="1511" y="38405"/>
                </a:lnTo>
                <a:lnTo>
                  <a:pt x="4788" y="42482"/>
                </a:lnTo>
                <a:lnTo>
                  <a:pt x="7077" y="45394"/>
                </a:lnTo>
                <a:lnTo>
                  <a:pt x="10561" y="46965"/>
                </a:lnTo>
                <a:lnTo>
                  <a:pt x="15013" y="46992"/>
                </a:lnTo>
                <a:lnTo>
                  <a:pt x="18351" y="46965"/>
                </a:lnTo>
                <a:lnTo>
                  <a:pt x="21146" y="46079"/>
                </a:lnTo>
                <a:lnTo>
                  <a:pt x="25570" y="42482"/>
                </a:lnTo>
                <a:lnTo>
                  <a:pt x="25662" y="42340"/>
                </a:lnTo>
                <a:lnTo>
                  <a:pt x="12415" y="42340"/>
                </a:lnTo>
                <a:lnTo>
                  <a:pt x="10246" y="41112"/>
                </a:lnTo>
                <a:lnTo>
                  <a:pt x="6707" y="36123"/>
                </a:lnTo>
                <a:lnTo>
                  <a:pt x="5821" y="31069"/>
                </a:lnTo>
                <a:lnTo>
                  <a:pt x="5945" y="15320"/>
                </a:lnTo>
                <a:lnTo>
                  <a:pt x="6794" y="10814"/>
                </a:lnTo>
                <a:lnTo>
                  <a:pt x="8735" y="7961"/>
                </a:lnTo>
                <a:lnTo>
                  <a:pt x="10273" y="5793"/>
                </a:lnTo>
                <a:lnTo>
                  <a:pt x="12328" y="4679"/>
                </a:lnTo>
                <a:lnTo>
                  <a:pt x="25404" y="4679"/>
                </a:lnTo>
                <a:lnTo>
                  <a:pt x="24913" y="3907"/>
                </a:lnTo>
                <a:lnTo>
                  <a:pt x="23374" y="2483"/>
                </a:lnTo>
                <a:lnTo>
                  <a:pt x="21520" y="1483"/>
                </a:lnTo>
                <a:lnTo>
                  <a:pt x="19634" y="515"/>
                </a:lnTo>
                <a:lnTo>
                  <a:pt x="17465" y="27"/>
                </a:lnTo>
                <a:lnTo>
                  <a:pt x="15013" y="0"/>
                </a:lnTo>
                <a:close/>
              </a:path>
              <a:path w="30480" h="46989">
                <a:moveTo>
                  <a:pt x="25404" y="4679"/>
                </a:moveTo>
                <a:lnTo>
                  <a:pt x="17579" y="4679"/>
                </a:lnTo>
                <a:lnTo>
                  <a:pt x="19808" y="5934"/>
                </a:lnTo>
                <a:lnTo>
                  <a:pt x="23347" y="10901"/>
                </a:lnTo>
                <a:lnTo>
                  <a:pt x="24122" y="15320"/>
                </a:lnTo>
                <a:lnTo>
                  <a:pt x="24223" y="31069"/>
                </a:lnTo>
                <a:lnTo>
                  <a:pt x="23347" y="36063"/>
                </a:lnTo>
                <a:lnTo>
                  <a:pt x="19808" y="41085"/>
                </a:lnTo>
                <a:lnTo>
                  <a:pt x="17607" y="42340"/>
                </a:lnTo>
                <a:lnTo>
                  <a:pt x="25662" y="42340"/>
                </a:lnTo>
                <a:lnTo>
                  <a:pt x="27228" y="39916"/>
                </a:lnTo>
                <a:lnTo>
                  <a:pt x="29452" y="33270"/>
                </a:lnTo>
                <a:lnTo>
                  <a:pt x="29995" y="28901"/>
                </a:lnTo>
                <a:lnTo>
                  <a:pt x="29914" y="18091"/>
                </a:lnTo>
                <a:lnTo>
                  <a:pt x="29653" y="15320"/>
                </a:lnTo>
                <a:lnTo>
                  <a:pt x="28255" y="9956"/>
                </a:lnTo>
                <a:lnTo>
                  <a:pt x="27310" y="7673"/>
                </a:lnTo>
                <a:lnTo>
                  <a:pt x="25404" y="46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72495" y="4939854"/>
            <a:ext cx="17145" cy="46355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16940" y="10184"/>
                </a:moveTo>
                <a:lnTo>
                  <a:pt x="11278" y="10184"/>
                </a:lnTo>
                <a:lnTo>
                  <a:pt x="11278" y="46193"/>
                </a:lnTo>
                <a:lnTo>
                  <a:pt x="16940" y="46193"/>
                </a:lnTo>
                <a:lnTo>
                  <a:pt x="16940" y="10184"/>
                </a:lnTo>
                <a:close/>
              </a:path>
              <a:path w="17144" h="46354">
                <a:moveTo>
                  <a:pt x="16940" y="0"/>
                </a:moveTo>
                <a:lnTo>
                  <a:pt x="13333" y="0"/>
                </a:lnTo>
                <a:lnTo>
                  <a:pt x="12328" y="1999"/>
                </a:lnTo>
                <a:lnTo>
                  <a:pt x="10639" y="4053"/>
                </a:lnTo>
                <a:lnTo>
                  <a:pt x="5890" y="8303"/>
                </a:lnTo>
                <a:lnTo>
                  <a:pt x="3105" y="10102"/>
                </a:lnTo>
                <a:lnTo>
                  <a:pt x="117" y="11499"/>
                </a:lnTo>
                <a:lnTo>
                  <a:pt x="0" y="17004"/>
                </a:lnTo>
                <a:lnTo>
                  <a:pt x="11278" y="10184"/>
                </a:lnTo>
                <a:lnTo>
                  <a:pt x="16940" y="10184"/>
                </a:lnTo>
                <a:lnTo>
                  <a:pt x="16940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503911" y="4939854"/>
            <a:ext cx="30480" cy="46990"/>
          </a:xfrm>
          <a:custGeom>
            <a:avLst/>
            <a:gdLst/>
            <a:ahLst/>
            <a:cxnLst/>
            <a:rect l="l" t="t" r="r" b="b"/>
            <a:pathLst>
              <a:path w="30480" h="46989">
                <a:moveTo>
                  <a:pt x="14977" y="0"/>
                </a:moveTo>
                <a:lnTo>
                  <a:pt x="11643" y="27"/>
                </a:lnTo>
                <a:lnTo>
                  <a:pt x="8858" y="913"/>
                </a:lnTo>
                <a:lnTo>
                  <a:pt x="6666" y="2711"/>
                </a:lnTo>
                <a:lnTo>
                  <a:pt x="4429" y="4510"/>
                </a:lnTo>
                <a:lnTo>
                  <a:pt x="2739" y="7075"/>
                </a:lnTo>
                <a:lnTo>
                  <a:pt x="1513" y="10901"/>
                </a:lnTo>
                <a:lnTo>
                  <a:pt x="547" y="13722"/>
                </a:lnTo>
                <a:lnTo>
                  <a:pt x="0" y="18091"/>
                </a:lnTo>
                <a:lnTo>
                  <a:pt x="0" y="32156"/>
                </a:lnTo>
                <a:lnTo>
                  <a:pt x="1506" y="38405"/>
                </a:lnTo>
                <a:lnTo>
                  <a:pt x="4788" y="42482"/>
                </a:lnTo>
                <a:lnTo>
                  <a:pt x="7077" y="45394"/>
                </a:lnTo>
                <a:lnTo>
                  <a:pt x="10547" y="46965"/>
                </a:lnTo>
                <a:lnTo>
                  <a:pt x="14977" y="46992"/>
                </a:lnTo>
                <a:lnTo>
                  <a:pt x="18356" y="46965"/>
                </a:lnTo>
                <a:lnTo>
                  <a:pt x="21141" y="46079"/>
                </a:lnTo>
                <a:lnTo>
                  <a:pt x="23379" y="44281"/>
                </a:lnTo>
                <a:lnTo>
                  <a:pt x="25570" y="42482"/>
                </a:lnTo>
                <a:lnTo>
                  <a:pt x="25661" y="42340"/>
                </a:lnTo>
                <a:lnTo>
                  <a:pt x="12420" y="42340"/>
                </a:lnTo>
                <a:lnTo>
                  <a:pt x="10228" y="41112"/>
                </a:lnTo>
                <a:lnTo>
                  <a:pt x="6712" y="36123"/>
                </a:lnTo>
                <a:lnTo>
                  <a:pt x="5799" y="31069"/>
                </a:lnTo>
                <a:lnTo>
                  <a:pt x="5921" y="15320"/>
                </a:lnTo>
                <a:lnTo>
                  <a:pt x="6758" y="10814"/>
                </a:lnTo>
                <a:lnTo>
                  <a:pt x="8721" y="7961"/>
                </a:lnTo>
                <a:lnTo>
                  <a:pt x="10273" y="5793"/>
                </a:lnTo>
                <a:lnTo>
                  <a:pt x="12328" y="4679"/>
                </a:lnTo>
                <a:lnTo>
                  <a:pt x="25390" y="4679"/>
                </a:lnTo>
                <a:lnTo>
                  <a:pt x="24885" y="3907"/>
                </a:lnTo>
                <a:lnTo>
                  <a:pt x="23379" y="2483"/>
                </a:lnTo>
                <a:lnTo>
                  <a:pt x="21506" y="1483"/>
                </a:lnTo>
                <a:lnTo>
                  <a:pt x="19634" y="515"/>
                </a:lnTo>
                <a:lnTo>
                  <a:pt x="17442" y="27"/>
                </a:lnTo>
                <a:lnTo>
                  <a:pt x="14977" y="0"/>
                </a:lnTo>
                <a:close/>
              </a:path>
              <a:path w="30480" h="46989">
                <a:moveTo>
                  <a:pt x="25390" y="4679"/>
                </a:moveTo>
                <a:lnTo>
                  <a:pt x="17579" y="4679"/>
                </a:lnTo>
                <a:lnTo>
                  <a:pt x="19771" y="5934"/>
                </a:lnTo>
                <a:lnTo>
                  <a:pt x="23333" y="10901"/>
                </a:lnTo>
                <a:lnTo>
                  <a:pt x="24096" y="15320"/>
                </a:lnTo>
                <a:lnTo>
                  <a:pt x="24196" y="31069"/>
                </a:lnTo>
                <a:lnTo>
                  <a:pt x="23333" y="36063"/>
                </a:lnTo>
                <a:lnTo>
                  <a:pt x="19771" y="41085"/>
                </a:lnTo>
                <a:lnTo>
                  <a:pt x="17579" y="42340"/>
                </a:lnTo>
                <a:lnTo>
                  <a:pt x="25661" y="42340"/>
                </a:lnTo>
                <a:lnTo>
                  <a:pt x="27214" y="39916"/>
                </a:lnTo>
                <a:lnTo>
                  <a:pt x="28488" y="36063"/>
                </a:lnTo>
                <a:lnTo>
                  <a:pt x="29452" y="33270"/>
                </a:lnTo>
                <a:lnTo>
                  <a:pt x="30000" y="28901"/>
                </a:lnTo>
                <a:lnTo>
                  <a:pt x="29914" y="18091"/>
                </a:lnTo>
                <a:lnTo>
                  <a:pt x="29634" y="15320"/>
                </a:lnTo>
                <a:lnTo>
                  <a:pt x="28949" y="12640"/>
                </a:lnTo>
                <a:lnTo>
                  <a:pt x="28219" y="9956"/>
                </a:lnTo>
                <a:lnTo>
                  <a:pt x="27305" y="7673"/>
                </a:lnTo>
                <a:lnTo>
                  <a:pt x="26118" y="5793"/>
                </a:lnTo>
                <a:lnTo>
                  <a:pt x="25390" y="46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765876" y="4939854"/>
            <a:ext cx="30480" cy="46355"/>
          </a:xfrm>
          <a:custGeom>
            <a:avLst/>
            <a:gdLst/>
            <a:ahLst/>
            <a:cxnLst/>
            <a:rect l="l" t="t" r="r" b="b"/>
            <a:pathLst>
              <a:path w="30479" h="46354">
                <a:moveTo>
                  <a:pt x="27560" y="4679"/>
                </a:moveTo>
                <a:lnTo>
                  <a:pt x="18493" y="4679"/>
                </a:lnTo>
                <a:lnTo>
                  <a:pt x="20547" y="5450"/>
                </a:lnTo>
                <a:lnTo>
                  <a:pt x="22191" y="6989"/>
                </a:lnTo>
                <a:lnTo>
                  <a:pt x="23744" y="8532"/>
                </a:lnTo>
                <a:lnTo>
                  <a:pt x="24566" y="10412"/>
                </a:lnTo>
                <a:lnTo>
                  <a:pt x="24566" y="14781"/>
                </a:lnTo>
                <a:lnTo>
                  <a:pt x="8519" y="31900"/>
                </a:lnTo>
                <a:lnTo>
                  <a:pt x="6073" y="34151"/>
                </a:lnTo>
                <a:lnTo>
                  <a:pt x="2694" y="38177"/>
                </a:lnTo>
                <a:lnTo>
                  <a:pt x="1461" y="40199"/>
                </a:lnTo>
                <a:lnTo>
                  <a:pt x="228" y="43509"/>
                </a:lnTo>
                <a:lnTo>
                  <a:pt x="0" y="44824"/>
                </a:lnTo>
                <a:lnTo>
                  <a:pt x="45" y="46193"/>
                </a:lnTo>
                <a:lnTo>
                  <a:pt x="30456" y="46193"/>
                </a:lnTo>
                <a:lnTo>
                  <a:pt x="30456" y="40770"/>
                </a:lnTo>
                <a:lnTo>
                  <a:pt x="7899" y="40770"/>
                </a:lnTo>
                <a:lnTo>
                  <a:pt x="8493" y="39775"/>
                </a:lnTo>
                <a:lnTo>
                  <a:pt x="9269" y="38748"/>
                </a:lnTo>
                <a:lnTo>
                  <a:pt x="10273" y="37721"/>
                </a:lnTo>
                <a:lnTo>
                  <a:pt x="11232" y="36693"/>
                </a:lnTo>
                <a:lnTo>
                  <a:pt x="13379" y="34753"/>
                </a:lnTo>
                <a:lnTo>
                  <a:pt x="16873" y="31841"/>
                </a:lnTo>
                <a:lnTo>
                  <a:pt x="20821" y="28476"/>
                </a:lnTo>
                <a:lnTo>
                  <a:pt x="30335" y="14781"/>
                </a:lnTo>
                <a:lnTo>
                  <a:pt x="30293" y="8988"/>
                </a:lnTo>
                <a:lnTo>
                  <a:pt x="29086" y="6135"/>
                </a:lnTo>
                <a:lnTo>
                  <a:pt x="27560" y="4679"/>
                </a:lnTo>
                <a:close/>
              </a:path>
              <a:path w="30479" h="46354">
                <a:moveTo>
                  <a:pt x="16027" y="0"/>
                </a:moveTo>
                <a:lnTo>
                  <a:pt x="11643" y="27"/>
                </a:lnTo>
                <a:lnTo>
                  <a:pt x="8173" y="1168"/>
                </a:lnTo>
                <a:lnTo>
                  <a:pt x="5616" y="3423"/>
                </a:lnTo>
                <a:lnTo>
                  <a:pt x="2968" y="5706"/>
                </a:lnTo>
                <a:lnTo>
                  <a:pt x="1506" y="8988"/>
                </a:lnTo>
                <a:lnTo>
                  <a:pt x="1141" y="13298"/>
                </a:lnTo>
                <a:lnTo>
                  <a:pt x="6894" y="13896"/>
                </a:lnTo>
                <a:lnTo>
                  <a:pt x="6894" y="11015"/>
                </a:lnTo>
                <a:lnTo>
                  <a:pt x="7762" y="8760"/>
                </a:lnTo>
                <a:lnTo>
                  <a:pt x="9406" y="7135"/>
                </a:lnTo>
                <a:lnTo>
                  <a:pt x="11004" y="5505"/>
                </a:lnTo>
                <a:lnTo>
                  <a:pt x="13196" y="4679"/>
                </a:lnTo>
                <a:lnTo>
                  <a:pt x="27560" y="4679"/>
                </a:lnTo>
                <a:lnTo>
                  <a:pt x="23972" y="1255"/>
                </a:lnTo>
                <a:lnTo>
                  <a:pt x="20456" y="27"/>
                </a:lnTo>
                <a:lnTo>
                  <a:pt x="16027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02406" y="4939854"/>
            <a:ext cx="30480" cy="46990"/>
          </a:xfrm>
          <a:custGeom>
            <a:avLst/>
            <a:gdLst/>
            <a:ahLst/>
            <a:cxnLst/>
            <a:rect l="l" t="t" r="r" b="b"/>
            <a:pathLst>
              <a:path w="30479" h="46989">
                <a:moveTo>
                  <a:pt x="14977" y="0"/>
                </a:moveTo>
                <a:lnTo>
                  <a:pt x="11643" y="27"/>
                </a:lnTo>
                <a:lnTo>
                  <a:pt x="8858" y="913"/>
                </a:lnTo>
                <a:lnTo>
                  <a:pt x="6666" y="2711"/>
                </a:lnTo>
                <a:lnTo>
                  <a:pt x="4429" y="4510"/>
                </a:lnTo>
                <a:lnTo>
                  <a:pt x="2739" y="7075"/>
                </a:lnTo>
                <a:lnTo>
                  <a:pt x="1467" y="10901"/>
                </a:lnTo>
                <a:lnTo>
                  <a:pt x="502" y="13722"/>
                </a:lnTo>
                <a:lnTo>
                  <a:pt x="0" y="18091"/>
                </a:lnTo>
                <a:lnTo>
                  <a:pt x="0" y="32156"/>
                </a:lnTo>
                <a:lnTo>
                  <a:pt x="1506" y="38405"/>
                </a:lnTo>
                <a:lnTo>
                  <a:pt x="4788" y="42482"/>
                </a:lnTo>
                <a:lnTo>
                  <a:pt x="7077" y="45394"/>
                </a:lnTo>
                <a:lnTo>
                  <a:pt x="10547" y="46965"/>
                </a:lnTo>
                <a:lnTo>
                  <a:pt x="14977" y="46992"/>
                </a:lnTo>
                <a:lnTo>
                  <a:pt x="18310" y="46965"/>
                </a:lnTo>
                <a:lnTo>
                  <a:pt x="21141" y="46079"/>
                </a:lnTo>
                <a:lnTo>
                  <a:pt x="23333" y="44281"/>
                </a:lnTo>
                <a:lnTo>
                  <a:pt x="25570" y="42482"/>
                </a:lnTo>
                <a:lnTo>
                  <a:pt x="25661" y="42340"/>
                </a:lnTo>
                <a:lnTo>
                  <a:pt x="12374" y="42340"/>
                </a:lnTo>
                <a:lnTo>
                  <a:pt x="10228" y="41112"/>
                </a:lnTo>
                <a:lnTo>
                  <a:pt x="6666" y="36123"/>
                </a:lnTo>
                <a:lnTo>
                  <a:pt x="5799" y="31069"/>
                </a:lnTo>
                <a:lnTo>
                  <a:pt x="5921" y="15320"/>
                </a:lnTo>
                <a:lnTo>
                  <a:pt x="6758" y="10814"/>
                </a:lnTo>
                <a:lnTo>
                  <a:pt x="8721" y="7961"/>
                </a:lnTo>
                <a:lnTo>
                  <a:pt x="10273" y="5793"/>
                </a:lnTo>
                <a:lnTo>
                  <a:pt x="12328" y="4679"/>
                </a:lnTo>
                <a:lnTo>
                  <a:pt x="25371" y="4679"/>
                </a:lnTo>
                <a:lnTo>
                  <a:pt x="24885" y="3907"/>
                </a:lnTo>
                <a:lnTo>
                  <a:pt x="23333" y="2483"/>
                </a:lnTo>
                <a:lnTo>
                  <a:pt x="21506" y="1483"/>
                </a:lnTo>
                <a:lnTo>
                  <a:pt x="19634" y="515"/>
                </a:lnTo>
                <a:lnTo>
                  <a:pt x="17442" y="27"/>
                </a:lnTo>
                <a:lnTo>
                  <a:pt x="14977" y="0"/>
                </a:lnTo>
                <a:close/>
              </a:path>
              <a:path w="30479" h="46989">
                <a:moveTo>
                  <a:pt x="25371" y="4679"/>
                </a:moveTo>
                <a:lnTo>
                  <a:pt x="17579" y="4679"/>
                </a:lnTo>
                <a:lnTo>
                  <a:pt x="19771" y="5934"/>
                </a:lnTo>
                <a:lnTo>
                  <a:pt x="23333" y="10901"/>
                </a:lnTo>
                <a:lnTo>
                  <a:pt x="24096" y="15320"/>
                </a:lnTo>
                <a:lnTo>
                  <a:pt x="24196" y="31069"/>
                </a:lnTo>
                <a:lnTo>
                  <a:pt x="23333" y="36063"/>
                </a:lnTo>
                <a:lnTo>
                  <a:pt x="19771" y="41085"/>
                </a:lnTo>
                <a:lnTo>
                  <a:pt x="17579" y="42340"/>
                </a:lnTo>
                <a:lnTo>
                  <a:pt x="25661" y="42340"/>
                </a:lnTo>
                <a:lnTo>
                  <a:pt x="27214" y="39916"/>
                </a:lnTo>
                <a:lnTo>
                  <a:pt x="28488" y="36063"/>
                </a:lnTo>
                <a:lnTo>
                  <a:pt x="29452" y="33270"/>
                </a:lnTo>
                <a:lnTo>
                  <a:pt x="29954" y="28901"/>
                </a:lnTo>
                <a:lnTo>
                  <a:pt x="29879" y="18091"/>
                </a:lnTo>
                <a:lnTo>
                  <a:pt x="29634" y="15320"/>
                </a:lnTo>
                <a:lnTo>
                  <a:pt x="28949" y="12640"/>
                </a:lnTo>
                <a:lnTo>
                  <a:pt x="28219" y="9956"/>
                </a:lnTo>
                <a:lnTo>
                  <a:pt x="27305" y="7673"/>
                </a:lnTo>
                <a:lnTo>
                  <a:pt x="26073" y="5793"/>
                </a:lnTo>
                <a:lnTo>
                  <a:pt x="25371" y="46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65193" y="4939854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79" h="47625">
                <a:moveTo>
                  <a:pt x="5662" y="33297"/>
                </a:moveTo>
                <a:lnTo>
                  <a:pt x="0" y="34037"/>
                </a:lnTo>
                <a:lnTo>
                  <a:pt x="365" y="37889"/>
                </a:lnTo>
                <a:lnTo>
                  <a:pt x="1872" y="41030"/>
                </a:lnTo>
                <a:lnTo>
                  <a:pt x="4566" y="43427"/>
                </a:lnTo>
                <a:lnTo>
                  <a:pt x="7214" y="45824"/>
                </a:lnTo>
                <a:lnTo>
                  <a:pt x="10547" y="46992"/>
                </a:lnTo>
                <a:lnTo>
                  <a:pt x="14611" y="47020"/>
                </a:lnTo>
                <a:lnTo>
                  <a:pt x="19086" y="46992"/>
                </a:lnTo>
                <a:lnTo>
                  <a:pt x="22831" y="45623"/>
                </a:lnTo>
                <a:lnTo>
                  <a:pt x="26278" y="42340"/>
                </a:lnTo>
                <a:lnTo>
                  <a:pt x="12374" y="42340"/>
                </a:lnTo>
                <a:lnTo>
                  <a:pt x="10502" y="41656"/>
                </a:lnTo>
                <a:lnTo>
                  <a:pt x="7397" y="38830"/>
                </a:lnTo>
                <a:lnTo>
                  <a:pt x="6301" y="36520"/>
                </a:lnTo>
                <a:lnTo>
                  <a:pt x="5662" y="33297"/>
                </a:lnTo>
                <a:close/>
              </a:path>
              <a:path w="30479" h="47625">
                <a:moveTo>
                  <a:pt x="26781" y="23797"/>
                </a:moveTo>
                <a:lnTo>
                  <a:pt x="15114" y="23797"/>
                </a:lnTo>
                <a:lnTo>
                  <a:pt x="17716" y="23825"/>
                </a:lnTo>
                <a:lnTo>
                  <a:pt x="19863" y="24651"/>
                </a:lnTo>
                <a:lnTo>
                  <a:pt x="21598" y="26335"/>
                </a:lnTo>
                <a:lnTo>
                  <a:pt x="23287" y="28020"/>
                </a:lnTo>
                <a:lnTo>
                  <a:pt x="24109" y="30156"/>
                </a:lnTo>
                <a:lnTo>
                  <a:pt x="24109" y="35465"/>
                </a:lnTo>
                <a:lnTo>
                  <a:pt x="23196" y="37748"/>
                </a:lnTo>
                <a:lnTo>
                  <a:pt x="19543" y="41427"/>
                </a:lnTo>
                <a:lnTo>
                  <a:pt x="17260" y="42340"/>
                </a:lnTo>
                <a:lnTo>
                  <a:pt x="26278" y="42340"/>
                </a:lnTo>
                <a:lnTo>
                  <a:pt x="28675" y="40058"/>
                </a:lnTo>
                <a:lnTo>
                  <a:pt x="30137" y="36661"/>
                </a:lnTo>
                <a:lnTo>
                  <a:pt x="30137" y="29672"/>
                </a:lnTo>
                <a:lnTo>
                  <a:pt x="29360" y="27189"/>
                </a:lnTo>
                <a:lnTo>
                  <a:pt x="26781" y="23797"/>
                </a:lnTo>
                <a:close/>
              </a:path>
              <a:path w="30479" h="47625">
                <a:moveTo>
                  <a:pt x="11780" y="19460"/>
                </a:moveTo>
                <a:lnTo>
                  <a:pt x="11141" y="24423"/>
                </a:lnTo>
                <a:lnTo>
                  <a:pt x="12694" y="24025"/>
                </a:lnTo>
                <a:lnTo>
                  <a:pt x="14063" y="23825"/>
                </a:lnTo>
                <a:lnTo>
                  <a:pt x="15114" y="23797"/>
                </a:lnTo>
                <a:lnTo>
                  <a:pt x="26781" y="23797"/>
                </a:lnTo>
                <a:lnTo>
                  <a:pt x="26347" y="23227"/>
                </a:lnTo>
                <a:lnTo>
                  <a:pt x="24246" y="21912"/>
                </a:lnTo>
                <a:lnTo>
                  <a:pt x="21506" y="21286"/>
                </a:lnTo>
                <a:lnTo>
                  <a:pt x="23607" y="20314"/>
                </a:lnTo>
                <a:lnTo>
                  <a:pt x="24541" y="19543"/>
                </a:lnTo>
                <a:lnTo>
                  <a:pt x="12420" y="19543"/>
                </a:lnTo>
                <a:lnTo>
                  <a:pt x="11780" y="19460"/>
                </a:lnTo>
                <a:close/>
              </a:path>
              <a:path w="30479" h="47625">
                <a:moveTo>
                  <a:pt x="12694" y="19515"/>
                </a:moveTo>
                <a:lnTo>
                  <a:pt x="12420" y="19543"/>
                </a:lnTo>
                <a:lnTo>
                  <a:pt x="15068" y="19543"/>
                </a:lnTo>
                <a:lnTo>
                  <a:pt x="12694" y="19515"/>
                </a:lnTo>
                <a:close/>
              </a:path>
              <a:path w="30479" h="47625">
                <a:moveTo>
                  <a:pt x="25358" y="4651"/>
                </a:moveTo>
                <a:lnTo>
                  <a:pt x="14520" y="4651"/>
                </a:lnTo>
                <a:lnTo>
                  <a:pt x="16712" y="4679"/>
                </a:lnTo>
                <a:lnTo>
                  <a:pt x="18538" y="5363"/>
                </a:lnTo>
                <a:lnTo>
                  <a:pt x="19981" y="6733"/>
                </a:lnTo>
                <a:lnTo>
                  <a:pt x="21324" y="8075"/>
                </a:lnTo>
                <a:lnTo>
                  <a:pt x="22054" y="9787"/>
                </a:lnTo>
                <a:lnTo>
                  <a:pt x="22054" y="14466"/>
                </a:lnTo>
                <a:lnTo>
                  <a:pt x="21050" y="16406"/>
                </a:lnTo>
                <a:lnTo>
                  <a:pt x="17260" y="18917"/>
                </a:lnTo>
                <a:lnTo>
                  <a:pt x="15068" y="19543"/>
                </a:lnTo>
                <a:lnTo>
                  <a:pt x="24541" y="19543"/>
                </a:lnTo>
                <a:lnTo>
                  <a:pt x="25159" y="19031"/>
                </a:lnTo>
                <a:lnTo>
                  <a:pt x="27305" y="15776"/>
                </a:lnTo>
                <a:lnTo>
                  <a:pt x="27853" y="13950"/>
                </a:lnTo>
                <a:lnTo>
                  <a:pt x="27829" y="9787"/>
                </a:lnTo>
                <a:lnTo>
                  <a:pt x="27305" y="7902"/>
                </a:lnTo>
                <a:lnTo>
                  <a:pt x="25358" y="4651"/>
                </a:lnTo>
                <a:close/>
              </a:path>
              <a:path w="30479" h="47625">
                <a:moveTo>
                  <a:pt x="14429" y="0"/>
                </a:moveTo>
                <a:lnTo>
                  <a:pt x="547" y="11928"/>
                </a:lnTo>
                <a:lnTo>
                  <a:pt x="6210" y="12923"/>
                </a:lnTo>
                <a:lnTo>
                  <a:pt x="6621" y="10184"/>
                </a:lnTo>
                <a:lnTo>
                  <a:pt x="7508" y="8162"/>
                </a:lnTo>
                <a:lnTo>
                  <a:pt x="9070" y="6706"/>
                </a:lnTo>
                <a:lnTo>
                  <a:pt x="10502" y="5363"/>
                </a:lnTo>
                <a:lnTo>
                  <a:pt x="12328" y="4679"/>
                </a:lnTo>
                <a:lnTo>
                  <a:pt x="14520" y="4651"/>
                </a:lnTo>
                <a:lnTo>
                  <a:pt x="25358" y="4651"/>
                </a:lnTo>
                <a:lnTo>
                  <a:pt x="25068" y="4167"/>
                </a:lnTo>
                <a:lnTo>
                  <a:pt x="23470" y="2711"/>
                </a:lnTo>
                <a:lnTo>
                  <a:pt x="21369" y="1625"/>
                </a:lnTo>
                <a:lnTo>
                  <a:pt x="19223" y="570"/>
                </a:lnTo>
                <a:lnTo>
                  <a:pt x="16940" y="27"/>
                </a:lnTo>
                <a:lnTo>
                  <a:pt x="14429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00901" y="4939854"/>
            <a:ext cx="30480" cy="46990"/>
          </a:xfrm>
          <a:custGeom>
            <a:avLst/>
            <a:gdLst/>
            <a:ahLst/>
            <a:cxnLst/>
            <a:rect l="l" t="t" r="r" b="b"/>
            <a:pathLst>
              <a:path w="30479" h="46989">
                <a:moveTo>
                  <a:pt x="15022" y="0"/>
                </a:moveTo>
                <a:lnTo>
                  <a:pt x="1513" y="10901"/>
                </a:lnTo>
                <a:lnTo>
                  <a:pt x="547" y="13722"/>
                </a:lnTo>
                <a:lnTo>
                  <a:pt x="0" y="18091"/>
                </a:lnTo>
                <a:lnTo>
                  <a:pt x="0" y="32156"/>
                </a:lnTo>
                <a:lnTo>
                  <a:pt x="1506" y="38405"/>
                </a:lnTo>
                <a:lnTo>
                  <a:pt x="4788" y="42482"/>
                </a:lnTo>
                <a:lnTo>
                  <a:pt x="7077" y="45394"/>
                </a:lnTo>
                <a:lnTo>
                  <a:pt x="10547" y="46965"/>
                </a:lnTo>
                <a:lnTo>
                  <a:pt x="15022" y="46992"/>
                </a:lnTo>
                <a:lnTo>
                  <a:pt x="18356" y="46965"/>
                </a:lnTo>
                <a:lnTo>
                  <a:pt x="21141" y="46079"/>
                </a:lnTo>
                <a:lnTo>
                  <a:pt x="23379" y="44281"/>
                </a:lnTo>
                <a:lnTo>
                  <a:pt x="25570" y="42482"/>
                </a:lnTo>
                <a:lnTo>
                  <a:pt x="25661" y="42340"/>
                </a:lnTo>
                <a:lnTo>
                  <a:pt x="12420" y="42340"/>
                </a:lnTo>
                <a:lnTo>
                  <a:pt x="10228" y="41112"/>
                </a:lnTo>
                <a:lnTo>
                  <a:pt x="8352" y="38405"/>
                </a:lnTo>
                <a:lnTo>
                  <a:pt x="6712" y="36123"/>
                </a:lnTo>
                <a:lnTo>
                  <a:pt x="5844" y="31069"/>
                </a:lnTo>
                <a:lnTo>
                  <a:pt x="12328" y="4679"/>
                </a:lnTo>
                <a:lnTo>
                  <a:pt x="25417" y="4679"/>
                </a:lnTo>
                <a:lnTo>
                  <a:pt x="24931" y="3907"/>
                </a:lnTo>
                <a:lnTo>
                  <a:pt x="23379" y="2483"/>
                </a:lnTo>
                <a:lnTo>
                  <a:pt x="21506" y="1483"/>
                </a:lnTo>
                <a:lnTo>
                  <a:pt x="19634" y="515"/>
                </a:lnTo>
                <a:lnTo>
                  <a:pt x="17488" y="27"/>
                </a:lnTo>
                <a:lnTo>
                  <a:pt x="15022" y="0"/>
                </a:lnTo>
                <a:close/>
              </a:path>
              <a:path w="30479" h="46989">
                <a:moveTo>
                  <a:pt x="25417" y="4679"/>
                </a:moveTo>
                <a:lnTo>
                  <a:pt x="17579" y="4679"/>
                </a:lnTo>
                <a:lnTo>
                  <a:pt x="19817" y="5934"/>
                </a:lnTo>
                <a:lnTo>
                  <a:pt x="21598" y="8417"/>
                </a:lnTo>
                <a:lnTo>
                  <a:pt x="23333" y="10901"/>
                </a:lnTo>
                <a:lnTo>
                  <a:pt x="24137" y="15320"/>
                </a:lnTo>
                <a:lnTo>
                  <a:pt x="24241" y="31069"/>
                </a:lnTo>
                <a:lnTo>
                  <a:pt x="23333" y="36063"/>
                </a:lnTo>
                <a:lnTo>
                  <a:pt x="21578" y="38602"/>
                </a:lnTo>
                <a:lnTo>
                  <a:pt x="19817" y="41085"/>
                </a:lnTo>
                <a:lnTo>
                  <a:pt x="17625" y="42340"/>
                </a:lnTo>
                <a:lnTo>
                  <a:pt x="25661" y="42340"/>
                </a:lnTo>
                <a:lnTo>
                  <a:pt x="27214" y="39916"/>
                </a:lnTo>
                <a:lnTo>
                  <a:pt x="28527" y="36063"/>
                </a:lnTo>
                <a:lnTo>
                  <a:pt x="29452" y="33270"/>
                </a:lnTo>
                <a:lnTo>
                  <a:pt x="30000" y="28901"/>
                </a:lnTo>
                <a:lnTo>
                  <a:pt x="29914" y="18091"/>
                </a:lnTo>
                <a:lnTo>
                  <a:pt x="29634" y="15320"/>
                </a:lnTo>
                <a:lnTo>
                  <a:pt x="28264" y="9956"/>
                </a:lnTo>
                <a:lnTo>
                  <a:pt x="27305" y="7673"/>
                </a:lnTo>
                <a:lnTo>
                  <a:pt x="25417" y="467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51264" y="5040974"/>
            <a:ext cx="38735" cy="43815"/>
          </a:xfrm>
          <a:custGeom>
            <a:avLst/>
            <a:gdLst/>
            <a:ahLst/>
            <a:cxnLst/>
            <a:rect l="l" t="t" r="r" b="b"/>
            <a:pathLst>
              <a:path w="38735" h="43814">
                <a:moveTo>
                  <a:pt x="34693" y="5847"/>
                </a:moveTo>
                <a:lnTo>
                  <a:pt x="18995" y="5847"/>
                </a:lnTo>
                <a:lnTo>
                  <a:pt x="22511" y="5875"/>
                </a:lnTo>
                <a:lnTo>
                  <a:pt x="25205" y="6674"/>
                </a:lnTo>
                <a:lnTo>
                  <a:pt x="27032" y="8244"/>
                </a:lnTo>
                <a:lnTo>
                  <a:pt x="28356" y="9413"/>
                </a:lnTo>
                <a:lnTo>
                  <a:pt x="29041" y="11440"/>
                </a:lnTo>
                <a:lnTo>
                  <a:pt x="28995" y="16146"/>
                </a:lnTo>
                <a:lnTo>
                  <a:pt x="26255" y="17118"/>
                </a:lnTo>
                <a:lnTo>
                  <a:pt x="22054" y="17945"/>
                </a:lnTo>
                <a:lnTo>
                  <a:pt x="16392" y="18575"/>
                </a:lnTo>
                <a:lnTo>
                  <a:pt x="13561" y="18944"/>
                </a:lnTo>
                <a:lnTo>
                  <a:pt x="11461" y="19287"/>
                </a:lnTo>
                <a:lnTo>
                  <a:pt x="8219" y="20172"/>
                </a:lnTo>
                <a:lnTo>
                  <a:pt x="6529" y="20939"/>
                </a:lnTo>
                <a:lnTo>
                  <a:pt x="5022" y="21967"/>
                </a:lnTo>
                <a:lnTo>
                  <a:pt x="3470" y="22994"/>
                </a:lnTo>
                <a:lnTo>
                  <a:pt x="0" y="35123"/>
                </a:lnTo>
                <a:lnTo>
                  <a:pt x="1232" y="37976"/>
                </a:lnTo>
                <a:lnTo>
                  <a:pt x="6164" y="42427"/>
                </a:lnTo>
                <a:lnTo>
                  <a:pt x="9634" y="43536"/>
                </a:lnTo>
                <a:lnTo>
                  <a:pt x="17031" y="43536"/>
                </a:lnTo>
                <a:lnTo>
                  <a:pt x="19634" y="43080"/>
                </a:lnTo>
                <a:lnTo>
                  <a:pt x="24429" y="41254"/>
                </a:lnTo>
                <a:lnTo>
                  <a:pt x="26940" y="39688"/>
                </a:lnTo>
                <a:lnTo>
                  <a:pt x="28910" y="38031"/>
                </a:lnTo>
                <a:lnTo>
                  <a:pt x="13196" y="38031"/>
                </a:lnTo>
                <a:lnTo>
                  <a:pt x="11095" y="37406"/>
                </a:lnTo>
                <a:lnTo>
                  <a:pt x="9680" y="36118"/>
                </a:lnTo>
                <a:lnTo>
                  <a:pt x="8264" y="34895"/>
                </a:lnTo>
                <a:lnTo>
                  <a:pt x="7587" y="33439"/>
                </a:lnTo>
                <a:lnTo>
                  <a:pt x="22602" y="23624"/>
                </a:lnTo>
                <a:lnTo>
                  <a:pt x="26392" y="22738"/>
                </a:lnTo>
                <a:lnTo>
                  <a:pt x="28995" y="21684"/>
                </a:lnTo>
                <a:lnTo>
                  <a:pt x="36118" y="21684"/>
                </a:lnTo>
                <a:lnTo>
                  <a:pt x="36027" y="10412"/>
                </a:lnTo>
                <a:lnTo>
                  <a:pt x="35388" y="7276"/>
                </a:lnTo>
                <a:lnTo>
                  <a:pt x="34693" y="5847"/>
                </a:lnTo>
                <a:close/>
              </a:path>
              <a:path w="38735" h="43814">
                <a:moveTo>
                  <a:pt x="36553" y="37460"/>
                </a:moveTo>
                <a:lnTo>
                  <a:pt x="29589" y="37460"/>
                </a:lnTo>
                <a:lnTo>
                  <a:pt x="29764" y="39346"/>
                </a:lnTo>
                <a:lnTo>
                  <a:pt x="30232" y="40998"/>
                </a:lnTo>
                <a:lnTo>
                  <a:pt x="30331" y="41254"/>
                </a:lnTo>
                <a:lnTo>
                  <a:pt x="31004" y="42596"/>
                </a:lnTo>
                <a:lnTo>
                  <a:pt x="38356" y="42596"/>
                </a:lnTo>
                <a:lnTo>
                  <a:pt x="37488" y="40998"/>
                </a:lnTo>
                <a:lnTo>
                  <a:pt x="36895" y="39346"/>
                </a:lnTo>
                <a:lnTo>
                  <a:pt x="36553" y="37460"/>
                </a:lnTo>
                <a:close/>
              </a:path>
              <a:path w="38735" h="43814">
                <a:moveTo>
                  <a:pt x="15936" y="38004"/>
                </a:moveTo>
                <a:lnTo>
                  <a:pt x="13196" y="38031"/>
                </a:lnTo>
                <a:lnTo>
                  <a:pt x="18630" y="38031"/>
                </a:lnTo>
                <a:lnTo>
                  <a:pt x="15936" y="38004"/>
                </a:lnTo>
                <a:close/>
              </a:path>
              <a:path w="38735" h="43814">
                <a:moveTo>
                  <a:pt x="36118" y="21684"/>
                </a:moveTo>
                <a:lnTo>
                  <a:pt x="28995" y="21684"/>
                </a:lnTo>
                <a:lnTo>
                  <a:pt x="28881" y="28075"/>
                </a:lnTo>
                <a:lnTo>
                  <a:pt x="28584" y="29786"/>
                </a:lnTo>
                <a:lnTo>
                  <a:pt x="26849" y="33439"/>
                </a:lnTo>
                <a:lnTo>
                  <a:pt x="25296" y="35064"/>
                </a:lnTo>
                <a:lnTo>
                  <a:pt x="21050" y="37433"/>
                </a:lnTo>
                <a:lnTo>
                  <a:pt x="18630" y="38031"/>
                </a:lnTo>
                <a:lnTo>
                  <a:pt x="28910" y="38031"/>
                </a:lnTo>
                <a:lnTo>
                  <a:pt x="29589" y="37460"/>
                </a:lnTo>
                <a:lnTo>
                  <a:pt x="36553" y="37460"/>
                </a:lnTo>
                <a:lnTo>
                  <a:pt x="36341" y="36118"/>
                </a:lnTo>
                <a:lnTo>
                  <a:pt x="36258" y="34895"/>
                </a:lnTo>
                <a:lnTo>
                  <a:pt x="36190" y="33324"/>
                </a:lnTo>
                <a:lnTo>
                  <a:pt x="36118" y="21684"/>
                </a:lnTo>
                <a:close/>
              </a:path>
              <a:path w="38735" h="43814">
                <a:moveTo>
                  <a:pt x="20000" y="0"/>
                </a:moveTo>
                <a:lnTo>
                  <a:pt x="1187" y="12809"/>
                </a:lnTo>
                <a:lnTo>
                  <a:pt x="8127" y="13749"/>
                </a:lnTo>
                <a:lnTo>
                  <a:pt x="8858" y="10814"/>
                </a:lnTo>
                <a:lnTo>
                  <a:pt x="10045" y="8760"/>
                </a:lnTo>
                <a:lnTo>
                  <a:pt x="13196" y="6445"/>
                </a:lnTo>
                <a:lnTo>
                  <a:pt x="15662" y="5875"/>
                </a:lnTo>
                <a:lnTo>
                  <a:pt x="34693" y="5847"/>
                </a:lnTo>
                <a:lnTo>
                  <a:pt x="34611" y="5678"/>
                </a:lnTo>
                <a:lnTo>
                  <a:pt x="23561" y="27"/>
                </a:lnTo>
                <a:lnTo>
                  <a:pt x="20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95647" y="5040974"/>
            <a:ext cx="36830" cy="59690"/>
          </a:xfrm>
          <a:custGeom>
            <a:avLst/>
            <a:gdLst/>
            <a:ahLst/>
            <a:cxnLst/>
            <a:rect l="l" t="t" r="r" b="b"/>
            <a:pathLst>
              <a:path w="36830" h="59689">
                <a:moveTo>
                  <a:pt x="1415" y="46047"/>
                </a:moveTo>
                <a:lnTo>
                  <a:pt x="17899" y="59516"/>
                </a:lnTo>
                <a:lnTo>
                  <a:pt x="22054" y="59488"/>
                </a:lnTo>
                <a:lnTo>
                  <a:pt x="25570" y="58717"/>
                </a:lnTo>
                <a:lnTo>
                  <a:pt x="31324" y="55579"/>
                </a:lnTo>
                <a:lnTo>
                  <a:pt x="33200" y="53666"/>
                </a:lnTo>
                <a:lnTo>
                  <a:pt x="17853" y="53666"/>
                </a:lnTo>
                <a:lnTo>
                  <a:pt x="14794" y="53639"/>
                </a:lnTo>
                <a:lnTo>
                  <a:pt x="12420" y="52982"/>
                </a:lnTo>
                <a:lnTo>
                  <a:pt x="9360" y="50699"/>
                </a:lnTo>
                <a:lnTo>
                  <a:pt x="8584" y="49161"/>
                </a:lnTo>
                <a:lnTo>
                  <a:pt x="8264" y="47074"/>
                </a:lnTo>
                <a:lnTo>
                  <a:pt x="1415" y="46047"/>
                </a:lnTo>
                <a:close/>
              </a:path>
              <a:path w="36830" h="59689">
                <a:moveTo>
                  <a:pt x="36756" y="37145"/>
                </a:moveTo>
                <a:lnTo>
                  <a:pt x="29543" y="37145"/>
                </a:lnTo>
                <a:lnTo>
                  <a:pt x="29488" y="43422"/>
                </a:lnTo>
                <a:lnTo>
                  <a:pt x="29406" y="44764"/>
                </a:lnTo>
                <a:lnTo>
                  <a:pt x="17853" y="53666"/>
                </a:lnTo>
                <a:lnTo>
                  <a:pt x="33200" y="53666"/>
                </a:lnTo>
                <a:lnTo>
                  <a:pt x="33424" y="53438"/>
                </a:lnTo>
                <a:lnTo>
                  <a:pt x="36073" y="48019"/>
                </a:lnTo>
                <a:lnTo>
                  <a:pt x="36712" y="43422"/>
                </a:lnTo>
                <a:lnTo>
                  <a:pt x="36756" y="37145"/>
                </a:lnTo>
                <a:close/>
              </a:path>
              <a:path w="36830" h="59689">
                <a:moveTo>
                  <a:pt x="18036" y="0"/>
                </a:moveTo>
                <a:lnTo>
                  <a:pt x="0" y="17575"/>
                </a:lnTo>
                <a:lnTo>
                  <a:pt x="0" y="27330"/>
                </a:lnTo>
                <a:lnTo>
                  <a:pt x="1552" y="32297"/>
                </a:lnTo>
                <a:lnTo>
                  <a:pt x="4980" y="36776"/>
                </a:lnTo>
                <a:lnTo>
                  <a:pt x="7808" y="40542"/>
                </a:lnTo>
                <a:lnTo>
                  <a:pt x="12237" y="42596"/>
                </a:lnTo>
                <a:lnTo>
                  <a:pt x="22602" y="42596"/>
                </a:lnTo>
                <a:lnTo>
                  <a:pt x="26438" y="40797"/>
                </a:lnTo>
                <a:lnTo>
                  <a:pt x="29543" y="37145"/>
                </a:lnTo>
                <a:lnTo>
                  <a:pt x="36756" y="37145"/>
                </a:lnTo>
                <a:lnTo>
                  <a:pt x="36758" y="36776"/>
                </a:lnTo>
                <a:lnTo>
                  <a:pt x="15388" y="36776"/>
                </a:lnTo>
                <a:lnTo>
                  <a:pt x="12694" y="35520"/>
                </a:lnTo>
                <a:lnTo>
                  <a:pt x="8356" y="30499"/>
                </a:lnTo>
                <a:lnTo>
                  <a:pt x="7284" y="26591"/>
                </a:lnTo>
                <a:lnTo>
                  <a:pt x="7260" y="16005"/>
                </a:lnTo>
                <a:lnTo>
                  <a:pt x="8356" y="12238"/>
                </a:lnTo>
                <a:lnTo>
                  <a:pt x="10547" y="9673"/>
                </a:lnTo>
                <a:lnTo>
                  <a:pt x="12739" y="7162"/>
                </a:lnTo>
                <a:lnTo>
                  <a:pt x="15433" y="5875"/>
                </a:lnTo>
                <a:lnTo>
                  <a:pt x="30135" y="5847"/>
                </a:lnTo>
                <a:lnTo>
                  <a:pt x="26986" y="1994"/>
                </a:lnTo>
                <a:lnTo>
                  <a:pt x="22968" y="27"/>
                </a:lnTo>
                <a:lnTo>
                  <a:pt x="18036" y="0"/>
                </a:lnTo>
                <a:close/>
              </a:path>
              <a:path w="36830" h="59689">
                <a:moveTo>
                  <a:pt x="18675" y="36748"/>
                </a:moveTo>
                <a:lnTo>
                  <a:pt x="15388" y="36776"/>
                </a:lnTo>
                <a:lnTo>
                  <a:pt x="21917" y="36776"/>
                </a:lnTo>
                <a:lnTo>
                  <a:pt x="18675" y="36748"/>
                </a:lnTo>
                <a:close/>
              </a:path>
              <a:path w="36830" h="59689">
                <a:moveTo>
                  <a:pt x="30135" y="5847"/>
                </a:moveTo>
                <a:lnTo>
                  <a:pt x="18538" y="5847"/>
                </a:lnTo>
                <a:lnTo>
                  <a:pt x="21735" y="5875"/>
                </a:lnTo>
                <a:lnTo>
                  <a:pt x="24474" y="7162"/>
                </a:lnTo>
                <a:lnTo>
                  <a:pt x="26758" y="9728"/>
                </a:lnTo>
                <a:lnTo>
                  <a:pt x="28995" y="12325"/>
                </a:lnTo>
                <a:lnTo>
                  <a:pt x="30085" y="16005"/>
                </a:lnTo>
                <a:lnTo>
                  <a:pt x="30137" y="26591"/>
                </a:lnTo>
                <a:lnTo>
                  <a:pt x="28995" y="30499"/>
                </a:lnTo>
                <a:lnTo>
                  <a:pt x="26849" y="33009"/>
                </a:lnTo>
                <a:lnTo>
                  <a:pt x="24611" y="35520"/>
                </a:lnTo>
                <a:lnTo>
                  <a:pt x="21917" y="36776"/>
                </a:lnTo>
                <a:lnTo>
                  <a:pt x="36758" y="36776"/>
                </a:lnTo>
                <a:lnTo>
                  <a:pt x="36758" y="5961"/>
                </a:lnTo>
                <a:lnTo>
                  <a:pt x="30228" y="5961"/>
                </a:lnTo>
                <a:close/>
              </a:path>
              <a:path w="36830" h="59689">
                <a:moveTo>
                  <a:pt x="36758" y="940"/>
                </a:moveTo>
                <a:lnTo>
                  <a:pt x="30228" y="940"/>
                </a:lnTo>
                <a:lnTo>
                  <a:pt x="30228" y="5961"/>
                </a:lnTo>
                <a:lnTo>
                  <a:pt x="36758" y="5961"/>
                </a:lnTo>
                <a:lnTo>
                  <a:pt x="36758" y="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240763" y="5040974"/>
            <a:ext cx="38735" cy="43815"/>
          </a:xfrm>
          <a:custGeom>
            <a:avLst/>
            <a:gdLst/>
            <a:ahLst/>
            <a:cxnLst/>
            <a:rect l="l" t="t" r="r" b="b"/>
            <a:pathLst>
              <a:path w="38735" h="43814">
                <a:moveTo>
                  <a:pt x="19404" y="0"/>
                </a:moveTo>
                <a:lnTo>
                  <a:pt x="13651" y="27"/>
                </a:lnTo>
                <a:lnTo>
                  <a:pt x="8948" y="1967"/>
                </a:lnTo>
                <a:lnTo>
                  <a:pt x="1687" y="9700"/>
                </a:lnTo>
                <a:lnTo>
                  <a:pt x="0" y="14836"/>
                </a:lnTo>
                <a:lnTo>
                  <a:pt x="4" y="29188"/>
                </a:lnTo>
                <a:lnTo>
                  <a:pt x="1687" y="34178"/>
                </a:lnTo>
                <a:lnTo>
                  <a:pt x="8811" y="41683"/>
                </a:lnTo>
                <a:lnTo>
                  <a:pt x="13651" y="43536"/>
                </a:lnTo>
                <a:lnTo>
                  <a:pt x="24610" y="43536"/>
                </a:lnTo>
                <a:lnTo>
                  <a:pt x="28582" y="42368"/>
                </a:lnTo>
                <a:lnTo>
                  <a:pt x="34677" y="37775"/>
                </a:lnTo>
                <a:lnTo>
                  <a:pt x="16299" y="37775"/>
                </a:lnTo>
                <a:lnTo>
                  <a:pt x="13422" y="36547"/>
                </a:lnTo>
                <a:lnTo>
                  <a:pt x="11139" y="34096"/>
                </a:lnTo>
                <a:lnTo>
                  <a:pt x="8765" y="31667"/>
                </a:lnTo>
                <a:lnTo>
                  <a:pt x="7486" y="28161"/>
                </a:lnTo>
                <a:lnTo>
                  <a:pt x="7258" y="23564"/>
                </a:lnTo>
                <a:lnTo>
                  <a:pt x="38308" y="23564"/>
                </a:lnTo>
                <a:lnTo>
                  <a:pt x="38354" y="17776"/>
                </a:lnTo>
                <a:lnTo>
                  <a:pt x="7623" y="17776"/>
                </a:lnTo>
                <a:lnTo>
                  <a:pt x="7852" y="14124"/>
                </a:lnTo>
                <a:lnTo>
                  <a:pt x="9085" y="11211"/>
                </a:lnTo>
                <a:lnTo>
                  <a:pt x="13468" y="6874"/>
                </a:lnTo>
                <a:lnTo>
                  <a:pt x="16208" y="5793"/>
                </a:lnTo>
                <a:lnTo>
                  <a:pt x="33138" y="5793"/>
                </a:lnTo>
                <a:lnTo>
                  <a:pt x="29496" y="1912"/>
                </a:lnTo>
                <a:lnTo>
                  <a:pt x="24929" y="27"/>
                </a:lnTo>
                <a:lnTo>
                  <a:pt x="19404" y="0"/>
                </a:lnTo>
                <a:close/>
              </a:path>
              <a:path w="38735" h="43814">
                <a:moveTo>
                  <a:pt x="19815" y="37748"/>
                </a:moveTo>
                <a:lnTo>
                  <a:pt x="16299" y="37775"/>
                </a:lnTo>
                <a:lnTo>
                  <a:pt x="22372" y="37775"/>
                </a:lnTo>
                <a:lnTo>
                  <a:pt x="19815" y="37748"/>
                </a:lnTo>
                <a:close/>
              </a:path>
              <a:path w="38735" h="43814">
                <a:moveTo>
                  <a:pt x="30820" y="29188"/>
                </a:moveTo>
                <a:lnTo>
                  <a:pt x="29724" y="32183"/>
                </a:lnTo>
                <a:lnTo>
                  <a:pt x="28263" y="34352"/>
                </a:lnTo>
                <a:lnTo>
                  <a:pt x="26436" y="35694"/>
                </a:lnTo>
                <a:lnTo>
                  <a:pt x="24610" y="37091"/>
                </a:lnTo>
                <a:lnTo>
                  <a:pt x="22372" y="37775"/>
                </a:lnTo>
                <a:lnTo>
                  <a:pt x="34677" y="37775"/>
                </a:lnTo>
                <a:lnTo>
                  <a:pt x="36939" y="34379"/>
                </a:lnTo>
                <a:lnTo>
                  <a:pt x="38126" y="30070"/>
                </a:lnTo>
                <a:lnTo>
                  <a:pt x="30820" y="29188"/>
                </a:lnTo>
                <a:close/>
              </a:path>
              <a:path w="38735" h="43814">
                <a:moveTo>
                  <a:pt x="33138" y="5793"/>
                </a:moveTo>
                <a:lnTo>
                  <a:pt x="23012" y="5793"/>
                </a:lnTo>
                <a:lnTo>
                  <a:pt x="25934" y="7162"/>
                </a:lnTo>
                <a:lnTo>
                  <a:pt x="28217" y="9869"/>
                </a:lnTo>
                <a:lnTo>
                  <a:pt x="29678" y="11640"/>
                </a:lnTo>
                <a:lnTo>
                  <a:pt x="30542" y="14124"/>
                </a:lnTo>
                <a:lnTo>
                  <a:pt x="30669" y="15119"/>
                </a:lnTo>
                <a:lnTo>
                  <a:pt x="30911" y="17776"/>
                </a:lnTo>
                <a:lnTo>
                  <a:pt x="38354" y="17776"/>
                </a:lnTo>
                <a:lnTo>
                  <a:pt x="38354" y="14836"/>
                </a:lnTo>
                <a:lnTo>
                  <a:pt x="36573" y="9499"/>
                </a:lnTo>
                <a:lnTo>
                  <a:pt x="33138" y="5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39171" y="3254353"/>
            <a:ext cx="58476" cy="288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5592826" y="1882266"/>
            <a:ext cx="38131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entury Gothic"/>
                <a:cs typeface="Century Gothic"/>
              </a:rPr>
              <a:t>We </a:t>
            </a:r>
            <a:r>
              <a:rPr sz="1800" spc="-5" dirty="0">
                <a:latin typeface="Century Gothic"/>
                <a:cs typeface="Century Gothic"/>
              </a:rPr>
              <a:t>choose </a:t>
            </a:r>
            <a:r>
              <a:rPr sz="1800" spc="-10" dirty="0">
                <a:latin typeface="Century Gothic"/>
                <a:cs typeface="Century Gothic"/>
              </a:rPr>
              <a:t>to </a:t>
            </a:r>
            <a:r>
              <a:rPr sz="1800" spc="-5" dirty="0">
                <a:latin typeface="Century Gothic"/>
                <a:cs typeface="Century Gothic"/>
              </a:rPr>
              <a:t>perform 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b="1" dirty="0">
                <a:latin typeface="Century Gothic"/>
                <a:cs typeface="Century Gothic"/>
              </a:rPr>
              <a:t>linear  </a:t>
            </a:r>
            <a:r>
              <a:rPr sz="1800" spc="-5" dirty="0">
                <a:latin typeface="Century Gothic"/>
                <a:cs typeface="Century Gothic"/>
              </a:rPr>
              <a:t>regression analysis </a:t>
            </a:r>
            <a:r>
              <a:rPr sz="1800" spc="-10" dirty="0">
                <a:latin typeface="Century Gothic"/>
                <a:cs typeface="Century Gothic"/>
              </a:rPr>
              <a:t>and </a:t>
            </a:r>
            <a:r>
              <a:rPr sz="1800" dirty="0">
                <a:latin typeface="Century Gothic"/>
                <a:cs typeface="Century Gothic"/>
              </a:rPr>
              <a:t>plot </a:t>
            </a:r>
            <a:r>
              <a:rPr sz="1800" spc="-5" dirty="0">
                <a:latin typeface="Century Gothic"/>
                <a:cs typeface="Century Gothic"/>
              </a:rPr>
              <a:t>the  resulting regression </a:t>
            </a:r>
            <a:r>
              <a:rPr sz="1800" spc="5" dirty="0">
                <a:latin typeface="Century Gothic"/>
                <a:cs typeface="Century Gothic"/>
              </a:rPr>
              <a:t>line </a:t>
            </a:r>
            <a:r>
              <a:rPr sz="1800" spc="-15" dirty="0">
                <a:latin typeface="Century Gothic"/>
                <a:cs typeface="Century Gothic"/>
              </a:rPr>
              <a:t>(trend </a:t>
            </a:r>
            <a:r>
              <a:rPr sz="1800" dirty="0">
                <a:latin typeface="Century Gothic"/>
                <a:cs typeface="Century Gothic"/>
              </a:rPr>
              <a:t>line)  </a:t>
            </a:r>
            <a:r>
              <a:rPr sz="1800" spc="-10" dirty="0">
                <a:latin typeface="Century Gothic"/>
                <a:cs typeface="Century Gothic"/>
              </a:rPr>
              <a:t>with </a:t>
            </a:r>
            <a:r>
              <a:rPr sz="1800" dirty="0">
                <a:latin typeface="Century Gothic"/>
                <a:cs typeface="Century Gothic"/>
              </a:rPr>
              <a:t>its </a:t>
            </a:r>
            <a:r>
              <a:rPr sz="1800" spc="-5" dirty="0">
                <a:latin typeface="Century Gothic"/>
                <a:cs typeface="Century Gothic"/>
              </a:rPr>
              <a:t>confidence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interval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41" name="Rezervirano mjesto podnožja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78371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0845" algn="l"/>
              </a:tabLst>
            </a:pPr>
            <a:r>
              <a:rPr sz="4200" dirty="0"/>
              <a:t>The</a:t>
            </a:r>
            <a:r>
              <a:rPr sz="4200" spc="-15" dirty="0"/>
              <a:t> </a:t>
            </a:r>
            <a:r>
              <a:rPr sz="4200" dirty="0"/>
              <a:t>rationale</a:t>
            </a:r>
            <a:r>
              <a:rPr sz="4200" spc="5" dirty="0"/>
              <a:t> </a:t>
            </a:r>
            <a:r>
              <a:rPr sz="4200" spc="-5" dirty="0"/>
              <a:t>behi</a:t>
            </a:r>
            <a:r>
              <a:rPr sz="4200" spc="-15" dirty="0"/>
              <a:t>n</a:t>
            </a:r>
            <a:r>
              <a:rPr sz="4200" dirty="0"/>
              <a:t>d	</a:t>
            </a:r>
            <a:r>
              <a:rPr sz="4200" spc="-5" dirty="0"/>
              <a:t>sampling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761095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63855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It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often </a:t>
            </a:r>
            <a:r>
              <a:rPr sz="2000" spc="-5" dirty="0">
                <a:latin typeface="Century Gothic"/>
                <a:cs typeface="Century Gothic"/>
              </a:rPr>
              <a:t>infeasible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study an entire </a:t>
            </a:r>
            <a:r>
              <a:rPr sz="2000" spc="-5" dirty="0">
                <a:latin typeface="Century Gothic"/>
                <a:cs typeface="Century Gothic"/>
              </a:rPr>
              <a:t>population, since it is </a:t>
            </a:r>
            <a:r>
              <a:rPr sz="2000" dirty="0">
                <a:latin typeface="Century Gothic"/>
                <a:cs typeface="Century Gothic"/>
              </a:rPr>
              <a:t>usually  </a:t>
            </a:r>
            <a:r>
              <a:rPr sz="2000" spc="5" dirty="0">
                <a:latin typeface="Century Gothic"/>
                <a:cs typeface="Century Gothic"/>
              </a:rPr>
              <a:t>very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large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 complete study of a </a:t>
            </a:r>
            <a:r>
              <a:rPr sz="2000" spc="-5" dirty="0">
                <a:latin typeface="Century Gothic"/>
                <a:cs typeface="Century Gothic"/>
              </a:rPr>
              <a:t>population is </a:t>
            </a:r>
            <a:r>
              <a:rPr sz="2000" dirty="0">
                <a:latin typeface="Century Gothic"/>
                <a:cs typeface="Century Gothic"/>
              </a:rPr>
              <a:t>called a</a:t>
            </a:r>
            <a:r>
              <a:rPr sz="2000" spc="-15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census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If </a:t>
            </a:r>
            <a:r>
              <a:rPr sz="2000" dirty="0">
                <a:latin typeface="Century Gothic"/>
                <a:cs typeface="Century Gothic"/>
              </a:rPr>
              <a:t>we can generate smaller subsets that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similar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to the</a:t>
            </a:r>
            <a:r>
              <a:rPr sz="2000" spc="-26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population,  </a:t>
            </a:r>
            <a:r>
              <a:rPr sz="2000" dirty="0">
                <a:latin typeface="Century Gothic"/>
                <a:cs typeface="Century Gothic"/>
              </a:rPr>
              <a:t>then we can study those subsets instead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dirty="0">
                <a:latin typeface="Century Gothic"/>
                <a:cs typeface="Century Gothic"/>
              </a:rPr>
              <a:t>make inferences  </a:t>
            </a:r>
            <a:r>
              <a:rPr sz="2000" spc="-5" dirty="0">
                <a:latin typeface="Century Gothic"/>
                <a:cs typeface="Century Gothic"/>
              </a:rPr>
              <a:t>about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population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05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8704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Regression</a:t>
            </a:r>
            <a:r>
              <a:rPr sz="4200" spc="-70" dirty="0"/>
              <a:t> </a:t>
            </a:r>
            <a:r>
              <a:rPr sz="4200" spc="-5" dirty="0"/>
              <a:t>analysis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387080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861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latin typeface="Century Gothic"/>
                <a:cs typeface="Century Gothic"/>
              </a:rPr>
              <a:t>We </a:t>
            </a:r>
            <a:r>
              <a:rPr sz="2000" dirty="0">
                <a:latin typeface="Century Gothic"/>
                <a:cs typeface="Century Gothic"/>
              </a:rPr>
              <a:t>obtain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coefficients from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regression </a:t>
            </a:r>
            <a:r>
              <a:rPr sz="2000" spc="-5" dirty="0">
                <a:latin typeface="Century Gothic"/>
                <a:cs typeface="Century Gothic"/>
              </a:rPr>
              <a:t>analysis and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dirty="0">
                <a:latin typeface="Century Gothic"/>
                <a:cs typeface="Century Gothic"/>
              </a:rPr>
              <a:t>value of </a:t>
            </a:r>
            <a:r>
              <a:rPr sz="2000" spc="-5" dirty="0">
                <a:latin typeface="Century Gothic"/>
                <a:cs typeface="Century Gothic"/>
              </a:rPr>
              <a:t>R²,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determination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coefficient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Century Gothic"/>
                <a:cs typeface="Century Gothic"/>
              </a:rPr>
              <a:t>Linear </a:t>
            </a:r>
            <a:r>
              <a:rPr sz="2000" dirty="0">
                <a:latin typeface="Century Gothic"/>
                <a:cs typeface="Century Gothic"/>
              </a:rPr>
              <a:t>equation </a:t>
            </a:r>
            <a:r>
              <a:rPr sz="2000" spc="-5" dirty="0">
                <a:latin typeface="Century Gothic"/>
                <a:cs typeface="Century Gothic"/>
              </a:rPr>
              <a:t>for </a:t>
            </a: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relationship: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citations = </a:t>
            </a:r>
            <a:r>
              <a:rPr sz="2000" spc="-5" dirty="0">
                <a:latin typeface="Century Gothic"/>
                <a:cs typeface="Century Gothic"/>
              </a:rPr>
              <a:t>1.42 </a:t>
            </a:r>
            <a:r>
              <a:rPr sz="2000" dirty="0">
                <a:latin typeface="Century Gothic"/>
                <a:cs typeface="Century Gothic"/>
              </a:rPr>
              <a:t>× </a:t>
            </a:r>
            <a:r>
              <a:rPr sz="2000" spc="-5" dirty="0">
                <a:latin typeface="Century Gothic"/>
                <a:cs typeface="Century Gothic"/>
              </a:rPr>
              <a:t>age </a:t>
            </a:r>
            <a:r>
              <a:rPr sz="2000" dirty="0">
                <a:latin typeface="Century Gothic"/>
                <a:cs typeface="Century Gothic"/>
              </a:rPr>
              <a:t>-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0.47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Example: </a:t>
            </a:r>
            <a:r>
              <a:rPr sz="2000" spc="-5" dirty="0">
                <a:latin typeface="Century Gothic"/>
                <a:cs typeface="Century Gothic"/>
              </a:rPr>
              <a:t>An article </a:t>
            </a:r>
            <a:r>
              <a:rPr sz="2000" dirty="0">
                <a:latin typeface="Century Gothic"/>
                <a:cs typeface="Century Gothic"/>
              </a:rPr>
              <a:t>that </a:t>
            </a:r>
            <a:r>
              <a:rPr sz="2000" spc="-5" dirty="0">
                <a:latin typeface="Century Gothic"/>
                <a:cs typeface="Century Gothic"/>
              </a:rPr>
              <a:t>is 30 </a:t>
            </a:r>
            <a:r>
              <a:rPr sz="2000" dirty="0">
                <a:latin typeface="Century Gothic"/>
                <a:cs typeface="Century Gothic"/>
              </a:rPr>
              <a:t>years old </a:t>
            </a:r>
            <a:r>
              <a:rPr sz="2000" spc="-5" dirty="0">
                <a:latin typeface="Century Gothic"/>
                <a:cs typeface="Century Gothic"/>
              </a:rPr>
              <a:t>should </a:t>
            </a:r>
            <a:r>
              <a:rPr sz="2000" spc="5" dirty="0">
                <a:latin typeface="Century Gothic"/>
                <a:cs typeface="Century Gothic"/>
              </a:rPr>
              <a:t>have</a:t>
            </a:r>
            <a:r>
              <a:rPr sz="2000" spc="-1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received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1.42 </a:t>
            </a:r>
            <a:r>
              <a:rPr sz="2000" dirty="0">
                <a:latin typeface="Century Gothic"/>
                <a:cs typeface="Century Gothic"/>
              </a:rPr>
              <a:t>× 30 - </a:t>
            </a:r>
            <a:r>
              <a:rPr sz="2000" spc="-5" dirty="0">
                <a:latin typeface="Century Gothic"/>
                <a:cs typeface="Century Gothic"/>
              </a:rPr>
              <a:t>0.47 </a:t>
            </a:r>
            <a:r>
              <a:rPr sz="2000" dirty="0">
                <a:latin typeface="Century Gothic"/>
                <a:cs typeface="Century Gothic"/>
              </a:rPr>
              <a:t>≈ </a:t>
            </a:r>
            <a:r>
              <a:rPr sz="2000" spc="-5" dirty="0">
                <a:latin typeface="Century Gothic"/>
                <a:cs typeface="Century Gothic"/>
              </a:rPr>
              <a:t>42 citations according </a:t>
            </a:r>
            <a:r>
              <a:rPr sz="2000" spc="5" dirty="0">
                <a:latin typeface="Century Gothic"/>
                <a:cs typeface="Century Gothic"/>
              </a:rPr>
              <a:t>to the</a:t>
            </a:r>
            <a:r>
              <a:rPr sz="2000" spc="-7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model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  <a:tab pos="1520825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R²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=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0.56	</a:t>
            </a:r>
            <a:r>
              <a:rPr sz="2000" dirty="0">
                <a:latin typeface="Century Gothic"/>
                <a:cs typeface="Century Gothic"/>
              </a:rPr>
              <a:t>←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model can "explain" </a:t>
            </a:r>
            <a:r>
              <a:rPr sz="2000" spc="-5" dirty="0">
                <a:latin typeface="Century Gothic"/>
                <a:cs typeface="Century Gothic"/>
              </a:rPr>
              <a:t>about </a:t>
            </a:r>
            <a:r>
              <a:rPr sz="2000" dirty="0">
                <a:latin typeface="Century Gothic"/>
                <a:cs typeface="Century Gothic"/>
              </a:rPr>
              <a:t>56% of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spc="-5" dirty="0">
                <a:latin typeface="Century Gothic"/>
                <a:cs typeface="Century Gothic"/>
              </a:rPr>
              <a:t>variation</a:t>
            </a:r>
            <a:r>
              <a:rPr sz="2000" spc="-2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Century Gothic"/>
                <a:cs typeface="Century Gothic"/>
              </a:rPr>
              <a:t>the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data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70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535718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90017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Descriptive and inferential</a:t>
            </a:r>
            <a:r>
              <a:rPr sz="4200" spc="-20" dirty="0"/>
              <a:t> </a:t>
            </a:r>
            <a:r>
              <a:rPr sz="4200" spc="-5" dirty="0"/>
              <a:t>statistics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587740" cy="263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Descriptive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statistics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used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describe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objects that </a:t>
            </a:r>
            <a:r>
              <a:rPr sz="2000" spc="5" dirty="0">
                <a:latin typeface="Century Gothic"/>
                <a:cs typeface="Century Gothic"/>
              </a:rPr>
              <a:t>have</a:t>
            </a:r>
            <a:r>
              <a:rPr sz="2000" spc="-2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been  </a:t>
            </a:r>
            <a:r>
              <a:rPr sz="2000" b="1" spc="-5" dirty="0">
                <a:latin typeface="Century Gothic"/>
                <a:cs typeface="Century Gothic"/>
              </a:rPr>
              <a:t>observed </a:t>
            </a:r>
            <a:r>
              <a:rPr sz="2000" spc="-5" dirty="0">
                <a:latin typeface="Century Gothic"/>
                <a:cs typeface="Century Gothic"/>
              </a:rPr>
              <a:t>(typically from </a:t>
            </a:r>
            <a:r>
              <a:rPr sz="2000" dirty="0">
                <a:latin typeface="Century Gothic"/>
                <a:cs typeface="Century Gothic"/>
              </a:rPr>
              <a:t>a sample) </a:t>
            </a:r>
            <a:r>
              <a:rPr sz="2000" spc="-5" dirty="0">
                <a:latin typeface="Century Gothic"/>
                <a:cs typeface="Century Gothic"/>
              </a:rPr>
              <a:t>and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estimate population  parameters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Inferential</a:t>
            </a:r>
            <a:r>
              <a:rPr sz="2000" dirty="0">
                <a:latin typeface="Century Gothic"/>
                <a:cs typeface="Century Gothic"/>
              </a:rPr>
              <a:t> statistics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used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to</a:t>
            </a:r>
            <a:endParaRPr sz="20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40"/>
              </a:spcBef>
            </a:pPr>
            <a:r>
              <a:rPr sz="1450" spc="-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draw tentative conclusions about </a:t>
            </a:r>
            <a:r>
              <a:rPr sz="1800" spc="-10" dirty="0">
                <a:latin typeface="Century Gothic"/>
                <a:cs typeface="Century Gothic"/>
              </a:rPr>
              <a:t>the </a:t>
            </a:r>
            <a:r>
              <a:rPr sz="1800" spc="-5" dirty="0">
                <a:latin typeface="Century Gothic"/>
                <a:cs typeface="Century Gothic"/>
              </a:rPr>
              <a:t>(</a:t>
            </a:r>
            <a:r>
              <a:rPr sz="1800" b="1" spc="-5" dirty="0">
                <a:latin typeface="Century Gothic"/>
                <a:cs typeface="Century Gothic"/>
              </a:rPr>
              <a:t>unobserved</a:t>
            </a:r>
            <a:r>
              <a:rPr sz="1800" spc="-5" dirty="0">
                <a:latin typeface="Century Gothic"/>
                <a:cs typeface="Century Gothic"/>
              </a:rPr>
              <a:t>)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population</a:t>
            </a:r>
            <a:endParaRPr sz="1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1035"/>
              </a:spcBef>
            </a:pPr>
            <a:r>
              <a:rPr sz="1450" spc="-10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CA0E0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estimate </a:t>
            </a:r>
            <a:r>
              <a:rPr sz="1800" spc="-10" dirty="0">
                <a:latin typeface="Century Gothic"/>
                <a:cs typeface="Century Gothic"/>
              </a:rPr>
              <a:t>the </a:t>
            </a:r>
            <a:r>
              <a:rPr sz="1800" spc="-5" dirty="0">
                <a:latin typeface="Century Gothic"/>
                <a:cs typeface="Century Gothic"/>
              </a:rPr>
              <a:t>error </a:t>
            </a:r>
            <a:r>
              <a:rPr sz="1800" dirty="0">
                <a:latin typeface="Century Gothic"/>
                <a:cs typeface="Century Gothic"/>
              </a:rPr>
              <a:t>involved </a:t>
            </a:r>
            <a:r>
              <a:rPr sz="1800" spc="10" dirty="0">
                <a:latin typeface="Century Gothic"/>
                <a:cs typeface="Century Gothic"/>
              </a:rPr>
              <a:t>in </a:t>
            </a:r>
            <a:r>
              <a:rPr sz="1800" spc="-5" dirty="0">
                <a:latin typeface="Century Gothic"/>
                <a:cs typeface="Century Gothic"/>
              </a:rPr>
              <a:t>describing </a:t>
            </a:r>
            <a:r>
              <a:rPr sz="1800" spc="-10" dirty="0">
                <a:latin typeface="Century Gothic"/>
                <a:cs typeface="Century Gothic"/>
              </a:rPr>
              <a:t>the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population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8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50025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Representativeness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8636635" cy="2571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Common requirement: </a:t>
            </a: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samples </a:t>
            </a:r>
            <a:r>
              <a:rPr sz="2000" spc="-5" dirty="0">
                <a:latin typeface="Century Gothic"/>
                <a:cs typeface="Century Gothic"/>
              </a:rPr>
              <a:t>should </a:t>
            </a:r>
            <a:r>
              <a:rPr sz="2000" dirty="0">
                <a:latin typeface="Century Gothic"/>
                <a:cs typeface="Century Gothic"/>
              </a:rPr>
              <a:t>be </a:t>
            </a:r>
            <a:r>
              <a:rPr sz="2000" b="1" spc="-5" dirty="0">
                <a:latin typeface="Century Gothic"/>
                <a:cs typeface="Century Gothic"/>
              </a:rPr>
              <a:t>representative </a:t>
            </a:r>
            <a:r>
              <a:rPr sz="2000" dirty="0">
                <a:latin typeface="Century Gothic"/>
                <a:cs typeface="Century Gothic"/>
              </a:rPr>
              <a:t>of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the  </a:t>
            </a:r>
            <a:r>
              <a:rPr sz="2000" dirty="0">
                <a:latin typeface="Century Gothic"/>
                <a:cs typeface="Century Gothic"/>
              </a:rPr>
              <a:t>entire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population</a:t>
            </a:r>
            <a:endParaRPr sz="2000">
              <a:latin typeface="Century Gothic"/>
              <a:cs typeface="Century Gothic"/>
            </a:endParaRPr>
          </a:p>
          <a:p>
            <a:pPr marL="355600" marR="443865" indent="-343535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Representative samples </a:t>
            </a:r>
            <a:r>
              <a:rPr sz="2000" spc="-5" dirty="0">
                <a:latin typeface="Century Gothic"/>
                <a:cs typeface="Century Gothic"/>
              </a:rPr>
              <a:t>are </a:t>
            </a:r>
            <a:r>
              <a:rPr sz="2000" dirty="0">
                <a:latin typeface="Century Gothic"/>
                <a:cs typeface="Century Gothic"/>
              </a:rPr>
              <a:t>generated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latin typeface="Century Gothic"/>
                <a:cs typeface="Century Gothic"/>
              </a:rPr>
              <a:t>established</a:t>
            </a:r>
            <a:r>
              <a:rPr sz="2000" spc="-1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sampling  </a:t>
            </a:r>
            <a:r>
              <a:rPr sz="2000" dirty="0">
                <a:latin typeface="Century Gothic"/>
                <a:cs typeface="Century Gothic"/>
              </a:rPr>
              <a:t>methods such </a:t>
            </a:r>
            <a:r>
              <a:rPr sz="2000" spc="-5" dirty="0">
                <a:latin typeface="Century Gothic"/>
                <a:cs typeface="Century Gothic"/>
              </a:rPr>
              <a:t>as simple </a:t>
            </a:r>
            <a:r>
              <a:rPr sz="2000" dirty="0">
                <a:latin typeface="Century Gothic"/>
                <a:cs typeface="Century Gothic"/>
              </a:rPr>
              <a:t>random</a:t>
            </a:r>
            <a:r>
              <a:rPr sz="2000" spc="-9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sampling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Century Gothic"/>
                <a:cs typeface="Century Gothic"/>
              </a:rPr>
              <a:t>If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sampling </a:t>
            </a:r>
            <a:r>
              <a:rPr sz="2000" dirty="0">
                <a:latin typeface="Century Gothic"/>
                <a:cs typeface="Century Gothic"/>
              </a:rPr>
              <a:t>process </a:t>
            </a:r>
            <a:r>
              <a:rPr sz="2000" spc="-5" dirty="0">
                <a:latin typeface="Century Gothic"/>
                <a:cs typeface="Century Gothic"/>
              </a:rPr>
              <a:t>is </a:t>
            </a:r>
            <a:r>
              <a:rPr sz="2000" dirty="0">
                <a:latin typeface="Century Gothic"/>
                <a:cs typeface="Century Gothic"/>
              </a:rPr>
              <a:t>affected </a:t>
            </a:r>
            <a:r>
              <a:rPr sz="2000" spc="-5" dirty="0">
                <a:latin typeface="Century Gothic"/>
                <a:cs typeface="Century Gothic"/>
              </a:rPr>
              <a:t>by 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systematic </a:t>
            </a:r>
            <a:r>
              <a:rPr sz="2000" dirty="0">
                <a:latin typeface="Century Gothic"/>
                <a:cs typeface="Century Gothic"/>
              </a:rPr>
              <a:t>error that</a:t>
            </a:r>
            <a:r>
              <a:rPr sz="2000" spc="-17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makes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Century Gothic"/>
                <a:cs typeface="Century Gothic"/>
              </a:rPr>
              <a:t>the </a:t>
            </a:r>
            <a:r>
              <a:rPr sz="2000" dirty="0">
                <a:latin typeface="Century Gothic"/>
                <a:cs typeface="Century Gothic"/>
              </a:rPr>
              <a:t>samples skewed </a:t>
            </a:r>
            <a:r>
              <a:rPr sz="2000" spc="-5" dirty="0">
                <a:latin typeface="Century Gothic"/>
                <a:cs typeface="Century Gothic"/>
              </a:rPr>
              <a:t>it is said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dirty="0">
                <a:latin typeface="Century Gothic"/>
                <a:cs typeface="Century Gothic"/>
              </a:rPr>
              <a:t>be</a:t>
            </a:r>
            <a:r>
              <a:rPr sz="2000" spc="-18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biased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CA0E0E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CA0E0E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Random </a:t>
            </a:r>
            <a:r>
              <a:rPr sz="2000" spc="-5" dirty="0">
                <a:latin typeface="Century Gothic"/>
                <a:cs typeface="Century Gothic"/>
              </a:rPr>
              <a:t>processes </a:t>
            </a:r>
            <a:r>
              <a:rPr sz="2000" dirty="0">
                <a:latin typeface="Century Gothic"/>
                <a:cs typeface="Century Gothic"/>
              </a:rPr>
              <a:t>tend </a:t>
            </a:r>
            <a:r>
              <a:rPr sz="2000" spc="5" dirty="0">
                <a:latin typeface="Century Gothic"/>
                <a:cs typeface="Century Gothic"/>
              </a:rPr>
              <a:t>to </a:t>
            </a:r>
            <a:r>
              <a:rPr sz="2000" spc="-5" dirty="0">
                <a:latin typeface="Century Gothic"/>
                <a:cs typeface="Century Gothic"/>
              </a:rPr>
              <a:t>produce unbiased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samples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9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schemas.microsoft.com/office/2006/documentManagement/types"/>
    <ds:schemaRef ds:uri="http://www.w3.org/XML/1998/namespace"/>
    <ds:schemaRef ds:uri="http://purl.org/dc/dcmitype/"/>
    <ds:schemaRef ds:uri="4873beb7-5857-4685-be1f-d57550cc96cc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1095</Words>
  <Application>Microsoft Office PowerPoint</Application>
  <PresentationFormat>Široki zaslon</PresentationFormat>
  <Paragraphs>677</Paragraphs>
  <Slides>71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71</vt:i4>
      </vt:variant>
    </vt:vector>
  </HeadingPairs>
  <TitlesOfParts>
    <vt:vector size="80" baseType="lpstr">
      <vt:lpstr>Century Gothic</vt:lpstr>
      <vt:lpstr>Calibri</vt:lpstr>
      <vt:lpstr>Arial</vt:lpstr>
      <vt:lpstr>Wingdings 3</vt:lpstr>
      <vt:lpstr>Cambria Math</vt:lpstr>
      <vt:lpstr>Times New Roman</vt:lpstr>
      <vt:lpstr>Fjalla One</vt:lpstr>
      <vt:lpstr>Raleway</vt:lpstr>
      <vt:lpstr>Ion</vt:lpstr>
      <vt:lpstr>The Logic of Sampling and  Statistical Tests</vt:lpstr>
      <vt:lpstr>Toward a scientific theory</vt:lpstr>
      <vt:lpstr>Purpose of quantitative methods</vt:lpstr>
      <vt:lpstr>Quantitative methods</vt:lpstr>
      <vt:lpstr>Quantification</vt:lpstr>
      <vt:lpstr>Important concepts</vt:lpstr>
      <vt:lpstr>The rationale behind sampling</vt:lpstr>
      <vt:lpstr>Descriptive and inferential statistics</vt:lpstr>
      <vt:lpstr>Representativeness</vt:lpstr>
      <vt:lpstr>PowerPoint prezentacija</vt:lpstr>
      <vt:lpstr>Sampling frame</vt:lpstr>
      <vt:lpstr>Sampling methods</vt:lpstr>
      <vt:lpstr>Variables</vt:lpstr>
      <vt:lpstr>Dependency among variables</vt:lpstr>
      <vt:lpstr>Levels of measurement</vt:lpstr>
      <vt:lpstr>Discrete and continuous</vt:lpstr>
      <vt:lpstr>Probability distributions</vt:lpstr>
      <vt:lpstr>Probability distributions</vt:lpstr>
      <vt:lpstr>Probability distributions</vt:lpstr>
      <vt:lpstr>Continuous probabilities</vt:lpstr>
      <vt:lpstr>Descriptive measures</vt:lpstr>
      <vt:lpstr>Example</vt:lpstr>
      <vt:lpstr>Example</vt:lpstr>
      <vt:lpstr>Arithmetic mean</vt:lpstr>
      <vt:lpstr>Variance</vt:lpstr>
      <vt:lpstr>Standard deviation</vt:lpstr>
      <vt:lpstr>The normal distribution</vt:lpstr>
      <vt:lpstr>The normal distribution</vt:lpstr>
      <vt:lpstr>The normal distribution</vt:lpstr>
      <vt:lpstr>The 68–95–99.7 rule</vt:lpstr>
      <vt:lpstr>A summary of the probabilities</vt:lpstr>
      <vt:lpstr>Sampling distributions</vt:lpstr>
      <vt:lpstr>Sampling distributions</vt:lpstr>
      <vt:lpstr>Confidence intervals</vt:lpstr>
      <vt:lpstr>Confidence intervals</vt:lpstr>
      <vt:lpstr>Confidence intervals</vt:lpstr>
      <vt:lpstr>Hypothesis testing</vt:lpstr>
      <vt:lpstr>Hypothesis testing</vt:lpstr>
      <vt:lpstr>Directed and undirected hypotheses</vt:lpstr>
      <vt:lpstr>Example: a z-test</vt:lpstr>
      <vt:lpstr>Example: a z-test</vt:lpstr>
      <vt:lpstr>Example: a z-test</vt:lpstr>
      <vt:lpstr>Example: a z-test</vt:lpstr>
      <vt:lpstr>Example: a z-test</vt:lpstr>
      <vt:lpstr>Critical values and regions</vt:lpstr>
      <vt:lpstr>The t-distribution</vt:lpstr>
      <vt:lpstr>The t-distribution</vt:lpstr>
      <vt:lpstr>The t-distribution</vt:lpstr>
      <vt:lpstr>The t-test</vt:lpstr>
      <vt:lpstr>How to handle nominal data</vt:lpstr>
      <vt:lpstr>Frequency tables</vt:lpstr>
      <vt:lpstr>Cross tabulation</vt:lpstr>
      <vt:lpstr>Cross-tabulation</vt:lpstr>
      <vt:lpstr>Observed vs expected frequencies</vt:lpstr>
      <vt:lpstr>Chi-square hypothesis testing</vt:lpstr>
      <vt:lpstr>Chi-square hypothesis testing</vt:lpstr>
      <vt:lpstr>Chi-square hypothesis testing</vt:lpstr>
      <vt:lpstr>Chi-square hypothesis testing</vt:lpstr>
      <vt:lpstr>Chi-square hypothesis testing</vt:lpstr>
      <vt:lpstr>Chi-square hypothesis testing</vt:lpstr>
      <vt:lpstr>Chi-square hypothesis testing</vt:lpstr>
      <vt:lpstr>Chi-square hypothesis testing</vt:lpstr>
      <vt:lpstr>Chi-square for contingency tables</vt:lpstr>
      <vt:lpstr>Parametric and non-parametric tests</vt:lpstr>
      <vt:lpstr>Regression analysis</vt:lpstr>
      <vt:lpstr>Regression analysis</vt:lpstr>
      <vt:lpstr>Regression analysis</vt:lpstr>
      <vt:lpstr>Regressionsanalys</vt:lpstr>
      <vt:lpstr>Regression analysis</vt:lpstr>
      <vt:lpstr>Regression analysis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2018-11-14T17:24:04Z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