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media/image10.jpg" ContentType="image/jpg"/>
  <Override PartName="/ppt/media/image47.jpg" ContentType="image/jpg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removePersonalInfoOnSave="1" embedTrueTypeFonts="1" autoCompressPictures="0">
  <p:sldMasterIdLst>
    <p:sldMasterId id="2147483680" r:id="rId4"/>
  </p:sldMasterIdLst>
  <p:notesMasterIdLst>
    <p:notesMasterId r:id="rId76"/>
  </p:notesMasterIdLst>
  <p:handoutMasterIdLst>
    <p:handoutMasterId r:id="rId77"/>
  </p:handoutMasterIdLst>
  <p:sldIdLst>
    <p:sldId id="256" r:id="rId5"/>
    <p:sldId id="281" r:id="rId6"/>
    <p:sldId id="282" r:id="rId7"/>
    <p:sldId id="283" r:id="rId8"/>
    <p:sldId id="284" r:id="rId9"/>
    <p:sldId id="285" r:id="rId10"/>
    <p:sldId id="286" r:id="rId11"/>
    <p:sldId id="287" r:id="rId12"/>
    <p:sldId id="288" r:id="rId13"/>
    <p:sldId id="289" r:id="rId14"/>
    <p:sldId id="290" r:id="rId15"/>
    <p:sldId id="291" r:id="rId16"/>
    <p:sldId id="292" r:id="rId17"/>
    <p:sldId id="293" r:id="rId18"/>
    <p:sldId id="294" r:id="rId19"/>
    <p:sldId id="295" r:id="rId20"/>
    <p:sldId id="296" r:id="rId21"/>
    <p:sldId id="297" r:id="rId22"/>
    <p:sldId id="298" r:id="rId23"/>
    <p:sldId id="299" r:id="rId24"/>
    <p:sldId id="300" r:id="rId25"/>
    <p:sldId id="301" r:id="rId26"/>
    <p:sldId id="302" r:id="rId27"/>
    <p:sldId id="303" r:id="rId28"/>
    <p:sldId id="304" r:id="rId29"/>
    <p:sldId id="305" r:id="rId30"/>
    <p:sldId id="306" r:id="rId31"/>
    <p:sldId id="307" r:id="rId32"/>
    <p:sldId id="308" r:id="rId33"/>
    <p:sldId id="309" r:id="rId34"/>
    <p:sldId id="310" r:id="rId35"/>
    <p:sldId id="311" r:id="rId36"/>
    <p:sldId id="312" r:id="rId37"/>
    <p:sldId id="313" r:id="rId38"/>
    <p:sldId id="314" r:id="rId39"/>
    <p:sldId id="315" r:id="rId40"/>
    <p:sldId id="316" r:id="rId41"/>
    <p:sldId id="317" r:id="rId42"/>
    <p:sldId id="318" r:id="rId43"/>
    <p:sldId id="319" r:id="rId44"/>
    <p:sldId id="320" r:id="rId45"/>
    <p:sldId id="321" r:id="rId46"/>
    <p:sldId id="322" r:id="rId47"/>
    <p:sldId id="323" r:id="rId48"/>
    <p:sldId id="324" r:id="rId49"/>
    <p:sldId id="325" r:id="rId50"/>
    <p:sldId id="326" r:id="rId51"/>
    <p:sldId id="327" r:id="rId52"/>
    <p:sldId id="328" r:id="rId53"/>
    <p:sldId id="329" r:id="rId54"/>
    <p:sldId id="330" r:id="rId55"/>
    <p:sldId id="331" r:id="rId56"/>
    <p:sldId id="332" r:id="rId57"/>
    <p:sldId id="333" r:id="rId58"/>
    <p:sldId id="334" r:id="rId59"/>
    <p:sldId id="335" r:id="rId60"/>
    <p:sldId id="336" r:id="rId61"/>
    <p:sldId id="337" r:id="rId62"/>
    <p:sldId id="338" r:id="rId63"/>
    <p:sldId id="339" r:id="rId64"/>
    <p:sldId id="340" r:id="rId65"/>
    <p:sldId id="341" r:id="rId66"/>
    <p:sldId id="342" r:id="rId67"/>
    <p:sldId id="343" r:id="rId68"/>
    <p:sldId id="344" r:id="rId69"/>
    <p:sldId id="345" r:id="rId70"/>
    <p:sldId id="346" r:id="rId71"/>
    <p:sldId id="347" r:id="rId72"/>
    <p:sldId id="348" r:id="rId73"/>
    <p:sldId id="349" r:id="rId74"/>
    <p:sldId id="276" r:id="rId75"/>
  </p:sldIdLst>
  <p:sldSz cx="12192000" cy="6858000"/>
  <p:notesSz cx="7023100" cy="9309100"/>
  <p:embeddedFontLst>
    <p:embeddedFont>
      <p:font typeface="Century Gothic" panose="020B0502020202020204" pitchFamily="34" charset="0"/>
      <p:regular r:id="rId78"/>
      <p:bold r:id="rId79"/>
      <p:italic r:id="rId80"/>
      <p:boldItalic r:id="rId81"/>
    </p:embeddedFont>
    <p:embeddedFont>
      <p:font typeface="Calibri" panose="020F0502020204030204" pitchFamily="34" charset="0"/>
      <p:regular r:id="rId82"/>
      <p:bold r:id="rId83"/>
      <p:italic r:id="rId84"/>
      <p:boldItalic r:id="rId85"/>
    </p:embeddedFont>
    <p:embeddedFont>
      <p:font typeface="Wingdings 3" panose="05040102010807070707" pitchFamily="18" charset="2"/>
      <p:regular r:id="rId86"/>
    </p:embeddedFont>
    <p:embeddedFont>
      <p:font typeface="Cambria Math" panose="02040503050406030204" pitchFamily="18" charset="0"/>
      <p:regular r:id="rId87"/>
    </p:embeddedFont>
    <p:embeddedFont>
      <p:font typeface="Fjalla One" panose="020B0604020202020204" charset="0"/>
      <p:regular r:id="rId88"/>
    </p:embeddedFont>
    <p:embeddedFont>
      <p:font typeface="Raleway" panose="020B0604020202020204" charset="-18"/>
      <p:regular r:id="rId89"/>
      <p:bold r:id="rId90"/>
      <p:italic r:id="rId91"/>
      <p:boldItalic r:id="rId92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B0F0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3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69" autoAdjust="0"/>
    <p:restoredTop sz="94660"/>
  </p:normalViewPr>
  <p:slideViewPr>
    <p:cSldViewPr snapToGrid="0" showGuides="1">
      <p:cViewPr varScale="1">
        <p:scale>
          <a:sx n="65" d="100"/>
          <a:sy n="65" d="100"/>
        </p:scale>
        <p:origin x="684" y="22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63" d="100"/>
          <a:sy n="63" d="100"/>
        </p:scale>
        <p:origin x="2808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63" Type="http://schemas.openxmlformats.org/officeDocument/2006/relationships/slide" Target="slides/slide59.xml"/><Relationship Id="rId68" Type="http://schemas.openxmlformats.org/officeDocument/2006/relationships/slide" Target="slides/slide64.xml"/><Relationship Id="rId84" Type="http://schemas.openxmlformats.org/officeDocument/2006/relationships/font" Target="fonts/font7.fntdata"/><Relationship Id="rId89" Type="http://schemas.openxmlformats.org/officeDocument/2006/relationships/font" Target="fonts/font12.fntdata"/><Relationship Id="rId16" Type="http://schemas.openxmlformats.org/officeDocument/2006/relationships/slide" Target="slides/slide12.xml"/><Relationship Id="rId11" Type="http://schemas.openxmlformats.org/officeDocument/2006/relationships/slide" Target="slides/slide7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53" Type="http://schemas.openxmlformats.org/officeDocument/2006/relationships/slide" Target="slides/slide49.xml"/><Relationship Id="rId58" Type="http://schemas.openxmlformats.org/officeDocument/2006/relationships/slide" Target="slides/slide54.xml"/><Relationship Id="rId74" Type="http://schemas.openxmlformats.org/officeDocument/2006/relationships/slide" Target="slides/slide70.xml"/><Relationship Id="rId79" Type="http://schemas.openxmlformats.org/officeDocument/2006/relationships/font" Target="fonts/font2.fntdata"/><Relationship Id="rId5" Type="http://schemas.openxmlformats.org/officeDocument/2006/relationships/slide" Target="slides/slide1.xml"/><Relationship Id="rId90" Type="http://schemas.openxmlformats.org/officeDocument/2006/relationships/font" Target="fonts/font13.fntdata"/><Relationship Id="rId95" Type="http://schemas.openxmlformats.org/officeDocument/2006/relationships/theme" Target="theme/theme1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64" Type="http://schemas.openxmlformats.org/officeDocument/2006/relationships/slide" Target="slides/slide60.xml"/><Relationship Id="rId69" Type="http://schemas.openxmlformats.org/officeDocument/2006/relationships/slide" Target="slides/slide65.xml"/><Relationship Id="rId80" Type="http://schemas.openxmlformats.org/officeDocument/2006/relationships/font" Target="fonts/font3.fntdata"/><Relationship Id="rId85" Type="http://schemas.openxmlformats.org/officeDocument/2006/relationships/font" Target="fonts/font8.fntdata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openxmlformats.org/officeDocument/2006/relationships/slide" Target="slides/slide55.xml"/><Relationship Id="rId67" Type="http://schemas.openxmlformats.org/officeDocument/2006/relationships/slide" Target="slides/slide63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slide" Target="slides/slide50.xml"/><Relationship Id="rId62" Type="http://schemas.openxmlformats.org/officeDocument/2006/relationships/slide" Target="slides/slide58.xml"/><Relationship Id="rId70" Type="http://schemas.openxmlformats.org/officeDocument/2006/relationships/slide" Target="slides/slide66.xml"/><Relationship Id="rId75" Type="http://schemas.openxmlformats.org/officeDocument/2006/relationships/slide" Target="slides/slide71.xml"/><Relationship Id="rId83" Type="http://schemas.openxmlformats.org/officeDocument/2006/relationships/font" Target="fonts/font6.fntdata"/><Relationship Id="rId88" Type="http://schemas.openxmlformats.org/officeDocument/2006/relationships/font" Target="fonts/font11.fntdata"/><Relationship Id="rId91" Type="http://schemas.openxmlformats.org/officeDocument/2006/relationships/font" Target="fonts/font14.fntdata"/><Relationship Id="rId9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slide" Target="slides/slide53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openxmlformats.org/officeDocument/2006/relationships/slide" Target="slides/slide56.xml"/><Relationship Id="rId65" Type="http://schemas.openxmlformats.org/officeDocument/2006/relationships/slide" Target="slides/slide61.xml"/><Relationship Id="rId73" Type="http://schemas.openxmlformats.org/officeDocument/2006/relationships/slide" Target="slides/slide69.xml"/><Relationship Id="rId78" Type="http://schemas.openxmlformats.org/officeDocument/2006/relationships/font" Target="fonts/font1.fntdata"/><Relationship Id="rId81" Type="http://schemas.openxmlformats.org/officeDocument/2006/relationships/font" Target="fonts/font4.fntdata"/><Relationship Id="rId86" Type="http://schemas.openxmlformats.org/officeDocument/2006/relationships/font" Target="fonts/font9.fntdata"/><Relationship Id="rId94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9" Type="http://schemas.openxmlformats.org/officeDocument/2006/relationships/slide" Target="slides/slide35.xml"/><Relationship Id="rId34" Type="http://schemas.openxmlformats.org/officeDocument/2006/relationships/slide" Target="slides/slide30.xml"/><Relationship Id="rId50" Type="http://schemas.openxmlformats.org/officeDocument/2006/relationships/slide" Target="slides/slide46.xml"/><Relationship Id="rId55" Type="http://schemas.openxmlformats.org/officeDocument/2006/relationships/slide" Target="slides/slide51.xml"/><Relationship Id="rId76" Type="http://schemas.openxmlformats.org/officeDocument/2006/relationships/notesMaster" Target="notesMasters/notesMaster1.xml"/><Relationship Id="rId97" Type="http://schemas.microsoft.com/office/2015/10/relationships/revisionInfo" Target="revisionInfo.xml"/><Relationship Id="rId7" Type="http://schemas.openxmlformats.org/officeDocument/2006/relationships/slide" Target="slides/slide3.xml"/><Relationship Id="rId71" Type="http://schemas.openxmlformats.org/officeDocument/2006/relationships/slide" Target="slides/slide67.xml"/><Relationship Id="rId92" Type="http://schemas.openxmlformats.org/officeDocument/2006/relationships/font" Target="fonts/font15.fntdata"/><Relationship Id="rId2" Type="http://schemas.openxmlformats.org/officeDocument/2006/relationships/customXml" Target="../customXml/item2.xml"/><Relationship Id="rId29" Type="http://schemas.openxmlformats.org/officeDocument/2006/relationships/slide" Target="slides/slide25.xml"/><Relationship Id="rId24" Type="http://schemas.openxmlformats.org/officeDocument/2006/relationships/slide" Target="slides/slide20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66" Type="http://schemas.openxmlformats.org/officeDocument/2006/relationships/slide" Target="slides/slide62.xml"/><Relationship Id="rId87" Type="http://schemas.openxmlformats.org/officeDocument/2006/relationships/font" Target="fonts/font10.fntdata"/><Relationship Id="rId61" Type="http://schemas.openxmlformats.org/officeDocument/2006/relationships/slide" Target="slides/slide57.xml"/><Relationship Id="rId82" Type="http://schemas.openxmlformats.org/officeDocument/2006/relationships/font" Target="fonts/font5.fntdata"/><Relationship Id="rId19" Type="http://schemas.openxmlformats.org/officeDocument/2006/relationships/slide" Target="slides/slide15.xml"/><Relationship Id="rId14" Type="http://schemas.openxmlformats.org/officeDocument/2006/relationships/slide" Target="slides/slide10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56" Type="http://schemas.openxmlformats.org/officeDocument/2006/relationships/slide" Target="slides/slide52.xml"/><Relationship Id="rId77" Type="http://schemas.openxmlformats.org/officeDocument/2006/relationships/handoutMaster" Target="handoutMasters/handoutMaster1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72" Type="http://schemas.openxmlformats.org/officeDocument/2006/relationships/slide" Target="slides/slide68.xml"/><Relationship Id="rId93" Type="http://schemas.openxmlformats.org/officeDocument/2006/relationships/presProps" Target="presProps.xml"/></Relationships>
</file>

<file path=ppt/diagrams/_rels/data1.xml.rels><?xml version="1.0" encoding="UTF-8" standalone="yes"?>
<Relationships xmlns="http://schemas.openxmlformats.org/package/2006/relationships"><Relationship Id="rId1" Type="http://schemas.openxmlformats.org/officeDocument/2006/relationships/hyperlink" Target="mailto:Johan.Eklund@hb.se" TargetMode="External"/></Relationships>
</file>

<file path=ppt/diagrams/_rels/drawing1.xml.rels><?xml version="1.0" encoding="UTF-8" standalone="yes"?>
<Relationships xmlns="http://schemas.openxmlformats.org/package/2006/relationships"><Relationship Id="rId1" Type="http://schemas.openxmlformats.org/officeDocument/2006/relationships/hyperlink" Target="mailto:Johan.Eklund@hb.se" TargetMode="Externa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787E9D6-2A90-4BCA-9917-059667D4BDBC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7D1E1409-B4D1-4074-90A1-337E7AFD5784}">
      <dgm:prSet phldrT="[Text]"/>
      <dgm:spPr/>
      <dgm:t>
        <a:bodyPr/>
        <a:lstStyle/>
        <a:p>
          <a:r>
            <a:rPr lang="en-GB" b="0" i="0" dirty="0" smtClean="0">
              <a:hlinkClick xmlns:r="http://schemas.openxmlformats.org/officeDocument/2006/relationships" r:id="rId1"/>
            </a:rPr>
            <a:t>Johan.Eklund@hb.se</a:t>
          </a:r>
          <a:endParaRPr lang="en-US" dirty="0"/>
        </a:p>
      </dgm:t>
    </dgm:pt>
    <dgm:pt modelId="{3A22935D-9DC8-463F-B9FD-A51FA2726A84}" type="parTrans" cxnId="{7D8B7E75-4507-4B72-AA00-67CAF20DBBA1}">
      <dgm:prSet/>
      <dgm:spPr/>
      <dgm:t>
        <a:bodyPr/>
        <a:lstStyle/>
        <a:p>
          <a:endParaRPr lang="en-US"/>
        </a:p>
      </dgm:t>
    </dgm:pt>
    <dgm:pt modelId="{BD917192-454C-479E-9824-7CFC05C66C75}" type="sibTrans" cxnId="{7D8B7E75-4507-4B72-AA00-67CAF20DBBA1}">
      <dgm:prSet/>
      <dgm:spPr/>
      <dgm:t>
        <a:bodyPr/>
        <a:lstStyle/>
        <a:p>
          <a:endParaRPr lang="en-US"/>
        </a:p>
      </dgm:t>
    </dgm:pt>
    <dgm:pt modelId="{D822D75A-238A-426D-A9D3-A664472FE3B0}" type="pres">
      <dgm:prSet presAssocID="{6787E9D6-2A90-4BCA-9917-059667D4BDBC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12395514-DBA0-4CED-89BE-7504CBC7A432}" type="pres">
      <dgm:prSet presAssocID="{7D1E1409-B4D1-4074-90A1-337E7AFD5784}" presName="node" presStyleLbl="node1" presStyleIdx="0" presStyleCnt="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29EC5D75-B37E-4BA8-9052-2E0CEBAD8A2A}" type="presOf" srcId="{6787E9D6-2A90-4BCA-9917-059667D4BDBC}" destId="{D822D75A-238A-426D-A9D3-A664472FE3B0}" srcOrd="0" destOrd="0" presId="urn:microsoft.com/office/officeart/2005/8/layout/default"/>
    <dgm:cxn modelId="{7D8B7E75-4507-4B72-AA00-67CAF20DBBA1}" srcId="{6787E9D6-2A90-4BCA-9917-059667D4BDBC}" destId="{7D1E1409-B4D1-4074-90A1-337E7AFD5784}" srcOrd="0" destOrd="0" parTransId="{3A22935D-9DC8-463F-B9FD-A51FA2726A84}" sibTransId="{BD917192-454C-479E-9824-7CFC05C66C75}"/>
    <dgm:cxn modelId="{FFC89062-5E62-495C-8D02-15A93A33AD9B}" type="presOf" srcId="{7D1E1409-B4D1-4074-90A1-337E7AFD5784}" destId="{12395514-DBA0-4CED-89BE-7504CBC7A432}" srcOrd="0" destOrd="0" presId="urn:microsoft.com/office/officeart/2005/8/layout/default"/>
    <dgm:cxn modelId="{E08EED04-F774-4F97-861B-B6DA61ED375B}" type="presParOf" srcId="{D822D75A-238A-426D-A9D3-A664472FE3B0}" destId="{12395514-DBA0-4CED-89BE-7504CBC7A432}" srcOrd="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2395514-DBA0-4CED-89BE-7504CBC7A432}">
      <dsp:nvSpPr>
        <dsp:cNvPr id="0" name=""/>
        <dsp:cNvSpPr/>
      </dsp:nvSpPr>
      <dsp:spPr>
        <a:xfrm>
          <a:off x="978594" y="892"/>
          <a:ext cx="6989960" cy="419397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8120" tIns="198120" rIns="198120" bIns="198120" numCol="1" spcCol="1270" anchor="ctr" anchorCtr="0">
          <a:noAutofit/>
        </a:bodyPr>
        <a:lstStyle/>
        <a:p>
          <a:pPr lvl="0" algn="ctr" defTabSz="2311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5200" b="0" i="0" kern="1200" dirty="0" smtClean="0">
              <a:hlinkClick xmlns:r="http://schemas.openxmlformats.org/officeDocument/2006/relationships" r:id="rId1"/>
            </a:rPr>
            <a:t>Johan.Eklund@hb.se</a:t>
          </a:r>
          <a:endParaRPr lang="en-US" sz="5200" kern="1200" dirty="0"/>
        </a:p>
      </dsp:txBody>
      <dsp:txXfrm>
        <a:off x="978594" y="892"/>
        <a:ext cx="6989960" cy="419397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43238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8275" y="0"/>
            <a:ext cx="3043238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574AC39-44E6-425E-AF49-CF7D189F346F}" type="datetimeFigureOut">
              <a:rPr lang="en-US" smtClean="0"/>
              <a:t>11/14/2018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42375"/>
            <a:ext cx="3043238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8275" y="8842375"/>
            <a:ext cx="3043238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320F472-929B-459B-8D82-2FABCC5B32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226418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43343" cy="467072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8132" y="0"/>
            <a:ext cx="3043343" cy="467072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r">
              <a:defRPr sz="1200"/>
            </a:lvl1pPr>
          </a:lstStyle>
          <a:p>
            <a:fld id="{DF2775BC-6312-42C7-B7C5-EA6783C2D9CA}" type="datetimeFigureOut">
              <a:rPr lang="en-US" smtClean="0"/>
              <a:t>11/14/2018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9138" y="1163638"/>
            <a:ext cx="5584825" cy="31416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324" tIns="46662" rIns="93324" bIns="46662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2310" y="4480004"/>
            <a:ext cx="5618480" cy="3665458"/>
          </a:xfrm>
          <a:prstGeom prst="rect">
            <a:avLst/>
          </a:prstGeom>
        </p:spPr>
        <p:txBody>
          <a:bodyPr vert="horz" lIns="93324" tIns="46662" rIns="93324" bIns="46662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42030"/>
            <a:ext cx="3043343" cy="467071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8132" y="8842030"/>
            <a:ext cx="3043343" cy="467071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r">
              <a:defRPr sz="1200"/>
            </a:lvl1pPr>
          </a:lstStyle>
          <a:p>
            <a:fld id="{67F715A1-4ADC-44E0-9587-804FF39D6B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98420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editar el estilo de subtítulo del patrón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3ECC26-0150-423E-B85A-2EC6575F5808}" type="datetime1">
              <a:rPr lang="en-US" smtClean="0"/>
              <a:t>11/14/2018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Johan Eklund, 2018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08927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panorámic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85E69B-401B-4AD6-8F30-A5002D9F6563}" type="datetime1">
              <a:rPr lang="en-US" smtClean="0"/>
              <a:t>11/14/2018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Johan Eklund, 2018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13912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y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B32FF2-5C6C-419B-891D-C0FEE0E8EB25}" type="datetime1">
              <a:rPr lang="en-US" smtClean="0"/>
              <a:t>11/14/2018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Johan Eklund, 2018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</p:spTree>
    <p:extLst>
      <p:ext uri="{BB962C8B-B14F-4D97-AF65-F5344CB8AC3E}">
        <p14:creationId xmlns:p14="http://schemas.microsoft.com/office/powerpoint/2010/main" val="164091526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5D3154-14C7-41EB-B638-6C52188EB6CD}" type="datetime1">
              <a:rPr lang="en-US" smtClean="0"/>
              <a:t>11/14/2018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Johan Eklund, 2018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>
          <a:xfrm>
            <a:off x="1930400" y="3771174"/>
            <a:ext cx="7385828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 smtClean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34762168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59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79D8CA-0637-4DC1-B614-745517C141C3}" type="datetime1">
              <a:rPr lang="en-US" smtClean="0"/>
              <a:t>11/14/2018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Johan Eklund, 2018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946077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r la 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3163026"/>
          </a:xfrm>
        </p:spPr>
        <p:txBody>
          <a:bodyPr/>
          <a:lstStyle>
            <a:lvl1pPr>
              <a:defRPr sz="4800"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C65C21-7BC2-44C0-8A22-C45BB45C6682}" type="datetime1">
              <a:rPr lang="en-US" smtClean="0"/>
              <a:t>11/14/2018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Johan Eklund, 2018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574801" y="4953000"/>
            <a:ext cx="7999315" cy="1074057"/>
          </a:xfrm>
        </p:spPr>
        <p:txBody>
          <a:bodyPr anchor="t">
            <a:normAutofit/>
          </a:bodyPr>
          <a:lstStyle>
            <a:lvl1pPr marL="0" indent="0">
              <a:buNone/>
              <a:defRPr lang="en-US" sz="1800" b="0" i="0" kern="1200" dirty="0" smtClean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9334033" y="331651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</p:spTree>
    <p:extLst>
      <p:ext uri="{BB962C8B-B14F-4D97-AF65-F5344CB8AC3E}">
        <p14:creationId xmlns:p14="http://schemas.microsoft.com/office/powerpoint/2010/main" val="166458405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dadero o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10F687-F325-4657-AB67-ACEAF5236291}" type="datetime1">
              <a:rPr lang="en-US" smtClean="0"/>
              <a:t>11/14/2018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Johan Eklund, 2018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13" name="Text Placeholder 3"/>
          <p:cNvSpPr>
            <a:spLocks noGrp="1"/>
          </p:cNvSpPr>
          <p:nvPr>
            <p:ph type="body" sz="half" idx="13"/>
          </p:nvPr>
        </p:nvSpPr>
        <p:spPr>
          <a:xfrm>
            <a:off x="1154953" y="3848610"/>
            <a:ext cx="8825659" cy="588517"/>
          </a:xfrm>
        </p:spPr>
        <p:txBody>
          <a:bodyPr anchor="b">
            <a:normAutofit/>
          </a:bodyPr>
          <a:lstStyle>
            <a:lvl1pPr marL="0" indent="0" algn="l" defTabSz="457200" rtl="0" eaLnBrk="1" latinLnBrk="0" hangingPunct="1">
              <a:buNone/>
              <a:defRPr lang="en-US" sz="3600" b="0" i="0" kern="1200" cap="none" dirty="0" smtClean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</p:spTree>
    <p:extLst>
      <p:ext uri="{BB962C8B-B14F-4D97-AF65-F5344CB8AC3E}">
        <p14:creationId xmlns:p14="http://schemas.microsoft.com/office/powerpoint/2010/main" val="279222695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lumna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C752A5-AB2C-4C5C-8406-5B24699848A9}" type="datetime1">
              <a:rPr lang="en-US" smtClean="0"/>
              <a:t>11/14/2018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Johan Eklund, 2018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494702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lumna de imagen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29" name="Picture Placeholder 2"/>
          <p:cNvSpPr>
            <a:spLocks noGrp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30" name="Picture Placeholder 2"/>
          <p:cNvSpPr>
            <a:spLocks noGrp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/>
          </a:p>
        </p:txBody>
      </p:sp>
      <p:sp>
        <p:nvSpPr>
          <p:cNvPr id="31" name="Picture Placeholder 2"/>
          <p:cNvSpPr>
            <a:spLocks noGrp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/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B5A7F-9B41-4999-A6E8-39D3D9EF6A71}" type="datetime1">
              <a:rPr lang="en-US" smtClean="0"/>
              <a:t>11/14/2018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Johan Eklund, 2018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355264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b" anchorCtr="0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33BE90-3620-41B0-904B-5EC5EC292E32}" type="datetime1">
              <a:rPr lang="en-US" smtClean="0"/>
              <a:t>11/14/2018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Johan Eklund, 2018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098300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164151" y="1447799"/>
            <a:ext cx="1409965" cy="4413251"/>
          </a:xfrm>
        </p:spPr>
        <p:txBody>
          <a:bodyPr vert="eaVert" anchor="b" anchorCtr="0"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1447799"/>
            <a:ext cx="6776630" cy="4413251"/>
          </a:xfrm>
        </p:spPr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709BD2-B368-4EC0-8DDD-E7F37A58DD27}" type="datetime1">
              <a:rPr lang="en-US" smtClean="0"/>
              <a:t>11/14/2018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Johan Eklund, 2018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0026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71BD81-E47F-47F9-81C3-FBD2C64D21F9}" type="datetime1">
              <a:rPr lang="en-US" smtClean="0"/>
              <a:t>11/14/2018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Johan Eklund, 2018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244672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724916" y="473709"/>
            <a:ext cx="10742167" cy="6654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GB" smtClean="0"/>
              <a:t>Johan Eklund, 2018</a:t>
            </a:r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5125C1-9D71-4861-B896-66BE37823054}" type="datetime1">
              <a:rPr lang="en-US" smtClean="0"/>
              <a:t>11/14/2018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90650617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0" i="0">
                <a:solidFill>
                  <a:srgbClr val="CA0E0E"/>
                </a:solidFill>
                <a:latin typeface="Century Gothic"/>
                <a:cs typeface="Century Gothic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GB" smtClean="0"/>
              <a:t>Johan Eklund, 2018</a:t>
            </a:r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B26374-B56E-4CE9-9EF1-3F6753B4CCA4}" type="datetime1">
              <a:rPr lang="en-US" smtClean="0"/>
              <a:t>11/14/2018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80450912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0" i="0">
                <a:solidFill>
                  <a:srgbClr val="CA0E0E"/>
                </a:solidFill>
                <a:latin typeface="Century Gothic"/>
                <a:cs typeface="Century Gothic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GB" smtClean="0"/>
              <a:t>Johan Eklund, 2018</a:t>
            </a:r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9CC835-5AF8-4C5E-8E26-9A27105F8A8E}" type="datetime1">
              <a:rPr lang="en-US" smtClean="0"/>
              <a:t>11/14/2018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9195984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8C45FD-6B09-4E6F-992C-7AADC5A83C9F}" type="datetime1">
              <a:rPr lang="en-US" smtClean="0"/>
              <a:t>11/14/2018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Johan Eklund, 2018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29983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8E8554-3F61-4E7A-94DB-E11FF877E1F7}" type="datetime1">
              <a:rPr lang="en-US" smtClean="0"/>
              <a:t>11/14/2018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Johan Eklund, 2018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22087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D7E1BB-544F-4576-A568-A11893C953A1}" type="datetime1">
              <a:rPr lang="en-US" smtClean="0"/>
              <a:t>11/14/2018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Johan Eklund, 2018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22028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FED9E6-DD96-4711-840E-C5BDCDBA1153}" type="datetime1">
              <a:rPr lang="en-US" smtClean="0"/>
              <a:t>11/14/2018</a:t>
            </a:fld>
            <a:endParaRPr lang="en-US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Johan Eklund, 2018</a:t>
            </a:r>
            <a:endParaRPr lang="en-US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91231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3A9FF6-6DEB-4CC7-A2C1-5501FD2E0177}" type="datetime1">
              <a:rPr lang="en-US" smtClean="0"/>
              <a:t>11/14/2018</a:t>
            </a:fld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Johan Eklund, 2018</a:t>
            </a:r>
            <a:endParaRPr lang="en-US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15316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49A525-04E9-4F19-9E35-F503D2A37858}" type="datetime1">
              <a:rPr lang="en-US" smtClean="0"/>
              <a:t>11/14/2018</a:t>
            </a:fld>
            <a:endParaRPr lang="en-US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Johan Eklund, 2018</a:t>
            </a:r>
            <a:endParaRPr lang="en-US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79892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54F2CF-56BF-4D83-B9CD-B807EB046B18}" type="datetime1">
              <a:rPr lang="en-US" smtClean="0"/>
              <a:t>11/14/2018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Johan Eklund, 2018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90859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image" Target="../media/image4.jpg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image" Target="../media/image2.png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16400" y="6201344"/>
            <a:ext cx="2075547" cy="575338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3640" y="6096001"/>
            <a:ext cx="1583069" cy="7620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096" y="6218956"/>
            <a:ext cx="2237218" cy="639043"/>
          </a:xfrm>
          <a:prstGeom prst="rect">
            <a:avLst/>
          </a:prstGeom>
        </p:spPr>
      </p:pic>
      <p:sp>
        <p:nvSpPr>
          <p:cNvPr id="13" name="Oval 12"/>
          <p:cNvSpPr/>
          <p:nvPr/>
        </p:nvSpPr>
        <p:spPr>
          <a:xfrm>
            <a:off x="-153988" y="2667000"/>
            <a:ext cx="4191000" cy="4191000"/>
          </a:xfrm>
          <a:prstGeom prst="ellipse">
            <a:avLst/>
          </a:prstGeom>
          <a:gradFill flip="none" rotWithShape="1">
            <a:gsLst>
              <a:gs pos="0">
                <a:schemeClr val="accent1">
                  <a:lumMod val="60000"/>
                  <a:lumOff val="40000"/>
                  <a:alpha val="11000"/>
                </a:schemeClr>
              </a:gs>
              <a:gs pos="75000">
                <a:schemeClr val="accent1">
                  <a:lumMod val="60000"/>
                  <a:lumOff val="40000"/>
                  <a:alpha val="0"/>
                </a:schemeClr>
              </a:gs>
              <a:gs pos="36000">
                <a:schemeClr val="accent1">
                  <a:lumMod val="60000"/>
                  <a:lumOff val="40000"/>
                  <a:alpha val="1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/>
          <p:cNvSpPr/>
          <p:nvPr/>
        </p:nvSpPr>
        <p:spPr>
          <a:xfrm>
            <a:off x="-839788" y="2895600"/>
            <a:ext cx="2362200" cy="2362200"/>
          </a:xfrm>
          <a:prstGeom prst="ellipse">
            <a:avLst/>
          </a:prstGeom>
          <a:gradFill flip="none" rotWithShape="1">
            <a:gsLst>
              <a:gs pos="0">
                <a:schemeClr val="accent1">
                  <a:lumMod val="60000"/>
                  <a:lumOff val="40000"/>
                  <a:alpha val="8000"/>
                </a:schemeClr>
              </a:gs>
              <a:gs pos="71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accent1">
                  <a:lumMod val="60000"/>
                  <a:lumOff val="40000"/>
                  <a:alpha val="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accent1">
                  <a:lumMod val="60000"/>
                  <a:lumOff val="40000"/>
                  <a:alpha val="7000"/>
                </a:schemeClr>
              </a:gs>
              <a:gs pos="69000">
                <a:schemeClr val="accent1">
                  <a:lumMod val="60000"/>
                  <a:lumOff val="40000"/>
                  <a:alpha val="0"/>
                </a:schemeClr>
              </a:gs>
              <a:gs pos="36000">
                <a:schemeClr val="accent1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Oval 16"/>
          <p:cNvSpPr/>
          <p:nvPr/>
        </p:nvSpPr>
        <p:spPr>
          <a:xfrm>
            <a:off x="7999412" y="-457200"/>
            <a:ext cx="1600200" cy="1600200"/>
          </a:xfrm>
          <a:prstGeom prst="ellipse">
            <a:avLst/>
          </a:prstGeom>
          <a:gradFill flip="none" rotWithShape="1">
            <a:gsLst>
              <a:gs pos="0">
                <a:schemeClr val="accent1">
                  <a:lumMod val="60000"/>
                  <a:lumOff val="40000"/>
                  <a:alpha val="14000"/>
                </a:schemeClr>
              </a:gs>
              <a:gs pos="73000">
                <a:schemeClr val="accent1">
                  <a:lumMod val="60000"/>
                  <a:lumOff val="40000"/>
                  <a:alpha val="0"/>
                </a:schemeClr>
              </a:gs>
              <a:gs pos="36000">
                <a:schemeClr val="accent1">
                  <a:lumMod val="60000"/>
                  <a:lumOff val="40000"/>
                  <a:alpha val="7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/>
          <p:cNvSpPr/>
          <p:nvPr/>
        </p:nvSpPr>
        <p:spPr>
          <a:xfrm>
            <a:off x="8609012" y="6096000"/>
            <a:ext cx="990600" cy="990600"/>
          </a:xfrm>
          <a:prstGeom prst="ellipse">
            <a:avLst/>
          </a:prstGeom>
          <a:gradFill flip="none" rotWithShape="1">
            <a:gsLst>
              <a:gs pos="0">
                <a:schemeClr val="accent1">
                  <a:lumMod val="60000"/>
                  <a:lumOff val="40000"/>
                  <a:alpha val="10000"/>
                </a:schemeClr>
              </a:gs>
              <a:gs pos="66000">
                <a:schemeClr val="accent1">
                  <a:lumMod val="60000"/>
                  <a:lumOff val="40000"/>
                  <a:alpha val="0"/>
                </a:schemeClr>
              </a:gs>
              <a:gs pos="31000">
                <a:schemeClr val="accent1">
                  <a:lumMod val="60000"/>
                  <a:lumOff val="40000"/>
                  <a:alpha val="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727B52BC-9F76-4C3F-A9DE-20C86DA087BE}" type="datetime1">
              <a:rPr lang="en-US" smtClean="0"/>
              <a:t>11/14/2018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r>
              <a:rPr lang="en-US" smtClean="0"/>
              <a:t>Johan Eklund, 2018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875541-8164-4CC7-9F2F-6F0C49BB85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34672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86" r:id="rId6"/>
    <p:sldLayoutId id="2147483687" r:id="rId7"/>
    <p:sldLayoutId id="2147483688" r:id="rId8"/>
    <p:sldLayoutId id="2147483689" r:id="rId9"/>
    <p:sldLayoutId id="2147483690" r:id="rId10"/>
    <p:sldLayoutId id="2147483691" r:id="rId11"/>
    <p:sldLayoutId id="2147483692" r:id="rId12"/>
    <p:sldLayoutId id="2147483693" r:id="rId13"/>
    <p:sldLayoutId id="2147483694" r:id="rId14"/>
    <p:sldLayoutId id="2147483695" r:id="rId15"/>
    <p:sldLayoutId id="2147483696" r:id="rId16"/>
    <p:sldLayoutId id="2147483697" r:id="rId17"/>
    <p:sldLayoutId id="2147483698" r:id="rId18"/>
    <p:sldLayoutId id="2147483699" r:id="rId19"/>
    <p:sldLayoutId id="2147483700" r:id="rId20"/>
    <p:sldLayoutId id="2147483701" r:id="rId21"/>
    <p:sldLayoutId id="2147483702" r:id="rId22"/>
  </p:sldLayoutIdLst>
  <p:hf sldNum="0" hdr="0" dt="0"/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einfose.ffos.hr/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13" Type="http://schemas.openxmlformats.org/officeDocument/2006/relationships/image" Target="../media/image26.png"/><Relationship Id="rId18" Type="http://schemas.openxmlformats.org/officeDocument/2006/relationships/image" Target="../media/image31.png"/><Relationship Id="rId26" Type="http://schemas.openxmlformats.org/officeDocument/2006/relationships/image" Target="../media/image39.png"/><Relationship Id="rId3" Type="http://schemas.openxmlformats.org/officeDocument/2006/relationships/image" Target="../media/image16.png"/><Relationship Id="rId21" Type="http://schemas.openxmlformats.org/officeDocument/2006/relationships/image" Target="../media/image34.png"/><Relationship Id="rId7" Type="http://schemas.openxmlformats.org/officeDocument/2006/relationships/image" Target="../media/image20.png"/><Relationship Id="rId12" Type="http://schemas.openxmlformats.org/officeDocument/2006/relationships/image" Target="../media/image25.png"/><Relationship Id="rId17" Type="http://schemas.openxmlformats.org/officeDocument/2006/relationships/image" Target="../media/image30.png"/><Relationship Id="rId25" Type="http://schemas.openxmlformats.org/officeDocument/2006/relationships/image" Target="../media/image38.png"/><Relationship Id="rId2" Type="http://schemas.openxmlformats.org/officeDocument/2006/relationships/image" Target="../media/image15.png"/><Relationship Id="rId16" Type="http://schemas.openxmlformats.org/officeDocument/2006/relationships/image" Target="../media/image29.png"/><Relationship Id="rId20" Type="http://schemas.openxmlformats.org/officeDocument/2006/relationships/image" Target="../media/image33.png"/><Relationship Id="rId29" Type="http://schemas.openxmlformats.org/officeDocument/2006/relationships/image" Target="../media/image42.png"/><Relationship Id="rId1" Type="http://schemas.openxmlformats.org/officeDocument/2006/relationships/slideLayout" Target="../slideLayouts/slideLayout22.xml"/><Relationship Id="rId6" Type="http://schemas.openxmlformats.org/officeDocument/2006/relationships/image" Target="../media/image19.png"/><Relationship Id="rId11" Type="http://schemas.openxmlformats.org/officeDocument/2006/relationships/image" Target="../media/image24.png"/><Relationship Id="rId24" Type="http://schemas.openxmlformats.org/officeDocument/2006/relationships/image" Target="../media/image37.png"/><Relationship Id="rId5" Type="http://schemas.openxmlformats.org/officeDocument/2006/relationships/image" Target="../media/image18.png"/><Relationship Id="rId15" Type="http://schemas.openxmlformats.org/officeDocument/2006/relationships/image" Target="../media/image28.png"/><Relationship Id="rId23" Type="http://schemas.openxmlformats.org/officeDocument/2006/relationships/image" Target="../media/image36.png"/><Relationship Id="rId28" Type="http://schemas.openxmlformats.org/officeDocument/2006/relationships/image" Target="../media/image41.png"/><Relationship Id="rId10" Type="http://schemas.openxmlformats.org/officeDocument/2006/relationships/image" Target="../media/image23.png"/><Relationship Id="rId19" Type="http://schemas.openxmlformats.org/officeDocument/2006/relationships/image" Target="../media/image32.png"/><Relationship Id="rId4" Type="http://schemas.openxmlformats.org/officeDocument/2006/relationships/image" Target="../media/image17.png"/><Relationship Id="rId9" Type="http://schemas.openxmlformats.org/officeDocument/2006/relationships/image" Target="../media/image22.png"/><Relationship Id="rId14" Type="http://schemas.openxmlformats.org/officeDocument/2006/relationships/image" Target="../media/image27.png"/><Relationship Id="rId22" Type="http://schemas.openxmlformats.org/officeDocument/2006/relationships/image" Target="../media/image35.png"/><Relationship Id="rId27" Type="http://schemas.openxmlformats.org/officeDocument/2006/relationships/image" Target="../media/image40.png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6.png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g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Logo">
            <a:extLst>
              <a:ext uri="{FF2B5EF4-FFF2-40B4-BE49-F238E27FC236}">
                <a16:creationId xmlns:a16="http://schemas.microsoft.com/office/drawing/2014/main" id="{5262139E-4C4F-4754-BA74-C4D3B3792406}"/>
              </a:ext>
            </a:extLst>
          </p:cNvPr>
          <p:cNvSpPr txBox="1"/>
          <p:nvPr/>
        </p:nvSpPr>
        <p:spPr>
          <a:xfrm>
            <a:off x="140672" y="126610"/>
            <a:ext cx="3092513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b="1" dirty="0">
                <a:solidFill>
                  <a:srgbClr val="CB0F0F"/>
                </a:solidFill>
                <a:latin typeface="Raleway" panose="020B0503030101060003" pitchFamily="34" charset="0"/>
              </a:rPr>
              <a:t>EINFOSE</a:t>
            </a:r>
            <a:endParaRPr lang="es-ES" sz="5400" b="1" dirty="0">
              <a:solidFill>
                <a:srgbClr val="CB0F0F"/>
              </a:solidFill>
              <a:latin typeface="Raleway" panose="020B0503030101060003" pitchFamily="34" charset="0"/>
            </a:endParaRPr>
          </a:p>
          <a:p>
            <a:r>
              <a:rPr lang="en-US" u="sng" dirty="0">
                <a:latin typeface="Fjalla One" panose="02000506040000020004" pitchFamily="2" charset="0"/>
                <a:hlinkClick r:id="rId2" tooltip="Einfose web site"/>
              </a:rPr>
              <a:t>http://einfose.ffos.hr/</a:t>
            </a:r>
            <a:endParaRPr lang="es-ES" dirty="0">
              <a:latin typeface="Fjalla One" panose="02000506040000020004" pitchFamily="2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sz="4800" dirty="0">
                <a:solidFill>
                  <a:srgbClr val="CA0E0E"/>
                </a:solidFill>
                <a:cs typeface="Century Gothic"/>
              </a:rPr>
              <a:t>The Logic of </a:t>
            </a:r>
            <a:r>
              <a:rPr lang="en-GB" sz="4800" spc="-5" dirty="0">
                <a:solidFill>
                  <a:srgbClr val="CA0E0E"/>
                </a:solidFill>
                <a:cs typeface="Century Gothic"/>
              </a:rPr>
              <a:t>Sampling</a:t>
            </a:r>
            <a:r>
              <a:rPr lang="en-GB" sz="4800" spc="-140" dirty="0">
                <a:solidFill>
                  <a:srgbClr val="CA0E0E"/>
                </a:solidFill>
                <a:cs typeface="Century Gothic"/>
              </a:rPr>
              <a:t> </a:t>
            </a:r>
            <a:r>
              <a:rPr lang="en-GB" sz="4800" spc="-5" dirty="0">
                <a:solidFill>
                  <a:srgbClr val="CA0E0E"/>
                </a:solidFill>
                <a:cs typeface="Century Gothic"/>
              </a:rPr>
              <a:t>and  Statistical</a:t>
            </a:r>
            <a:r>
              <a:rPr lang="en-GB" sz="4800" spc="-30" dirty="0">
                <a:solidFill>
                  <a:srgbClr val="CA0E0E"/>
                </a:solidFill>
                <a:cs typeface="Century Gothic"/>
              </a:rPr>
              <a:t> </a:t>
            </a:r>
            <a:r>
              <a:rPr lang="en-GB" sz="4800" dirty="0" smtClean="0">
                <a:solidFill>
                  <a:srgbClr val="CA0E0E"/>
                </a:solidFill>
                <a:cs typeface="Century Gothic"/>
              </a:rPr>
              <a:t>Tests</a:t>
            </a:r>
            <a:endParaRPr lang="en-US" sz="48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a-ES" dirty="0" smtClean="0"/>
              <a:t> </a:t>
            </a:r>
            <a:r>
              <a:rPr lang="en-GB" spc="-5" dirty="0">
                <a:solidFill>
                  <a:srgbClr val="CA0E0E"/>
                </a:solidFill>
                <a:cs typeface="Century Gothic"/>
              </a:rPr>
              <a:t>JOHAN</a:t>
            </a:r>
            <a:r>
              <a:rPr lang="en-GB" spc="-25" dirty="0">
                <a:solidFill>
                  <a:srgbClr val="CA0E0E"/>
                </a:solidFill>
                <a:cs typeface="Century Gothic"/>
              </a:rPr>
              <a:t> </a:t>
            </a:r>
            <a:r>
              <a:rPr lang="en-GB" spc="-5" dirty="0" smtClean="0">
                <a:solidFill>
                  <a:srgbClr val="CA0E0E"/>
                </a:solidFill>
                <a:cs typeface="Century Gothic"/>
              </a:rPr>
              <a:t>EKLUND</a:t>
            </a:r>
            <a:r>
              <a:rPr lang="en-US" dirty="0" smtClean="0"/>
              <a:t>| </a:t>
            </a:r>
            <a:r>
              <a:rPr lang="hr-HR" dirty="0" smtClean="0"/>
              <a:t>RMIS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544063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24916" y="473709"/>
            <a:ext cx="3632200" cy="6654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200" dirty="0">
                <a:solidFill>
                  <a:srgbClr val="CA0E0E"/>
                </a:solidFill>
                <a:latin typeface="Century Gothic"/>
                <a:cs typeface="Century Gothic"/>
              </a:rPr>
              <a:t>Rule of</a:t>
            </a:r>
            <a:r>
              <a:rPr sz="4200" spc="-120" dirty="0">
                <a:solidFill>
                  <a:srgbClr val="CA0E0E"/>
                </a:solidFill>
                <a:latin typeface="Century Gothic"/>
                <a:cs typeface="Century Gothic"/>
              </a:rPr>
              <a:t> </a:t>
            </a:r>
            <a:r>
              <a:rPr sz="4200" dirty="0">
                <a:solidFill>
                  <a:srgbClr val="CA0E0E"/>
                </a:solidFill>
                <a:latin typeface="Century Gothic"/>
                <a:cs typeface="Century Gothic"/>
              </a:rPr>
              <a:t>thumb</a:t>
            </a:r>
            <a:endParaRPr sz="4200">
              <a:latin typeface="Century Gothic"/>
              <a:cs typeface="Century Gothic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182116" y="2080387"/>
            <a:ext cx="8611870" cy="6356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5600" marR="5080" indent="-343535">
              <a:lnSpc>
                <a:spcPct val="100000"/>
              </a:lnSpc>
              <a:spcBef>
                <a:spcPts val="105"/>
              </a:spcBef>
              <a:tabLst>
                <a:tab pos="355600" algn="l"/>
              </a:tabLst>
            </a:pPr>
            <a:r>
              <a:rPr sz="1600" spc="-5" dirty="0">
                <a:solidFill>
                  <a:srgbClr val="CA0E0E"/>
                </a:solidFill>
                <a:latin typeface="Wingdings 3"/>
                <a:cs typeface="Wingdings 3"/>
              </a:rPr>
              <a:t></a:t>
            </a:r>
            <a:r>
              <a:rPr sz="1600" spc="-5" dirty="0">
                <a:solidFill>
                  <a:srgbClr val="CA0E0E"/>
                </a:solidFill>
                <a:latin typeface="Times New Roman"/>
                <a:cs typeface="Times New Roman"/>
              </a:rPr>
              <a:t>	</a:t>
            </a:r>
            <a:r>
              <a:rPr sz="2000" dirty="0">
                <a:latin typeface="Century Gothic"/>
                <a:cs typeface="Century Gothic"/>
              </a:rPr>
              <a:t>A </a:t>
            </a:r>
            <a:r>
              <a:rPr sz="2000" spc="-5" dirty="0">
                <a:latin typeface="Century Gothic"/>
                <a:cs typeface="Century Gothic"/>
              </a:rPr>
              <a:t>sampling </a:t>
            </a:r>
            <a:r>
              <a:rPr sz="2000" dirty="0">
                <a:latin typeface="Century Gothic"/>
                <a:cs typeface="Century Gothic"/>
              </a:rPr>
              <a:t>process </a:t>
            </a:r>
            <a:r>
              <a:rPr sz="2000" spc="-5" dirty="0">
                <a:latin typeface="Century Gothic"/>
                <a:cs typeface="Century Gothic"/>
              </a:rPr>
              <a:t>is </a:t>
            </a:r>
            <a:r>
              <a:rPr sz="2000" dirty="0">
                <a:latin typeface="Century Gothic"/>
                <a:cs typeface="Century Gothic"/>
              </a:rPr>
              <a:t>unbiased </a:t>
            </a:r>
            <a:r>
              <a:rPr sz="2000" spc="-10" dirty="0">
                <a:latin typeface="Century Gothic"/>
                <a:cs typeface="Century Gothic"/>
              </a:rPr>
              <a:t>iff </a:t>
            </a:r>
            <a:r>
              <a:rPr sz="2000" spc="-20" dirty="0">
                <a:latin typeface="Century Gothic"/>
                <a:cs typeface="Century Gothic"/>
              </a:rPr>
              <a:t>(if </a:t>
            </a:r>
            <a:r>
              <a:rPr sz="2000" spc="-5" dirty="0">
                <a:latin typeface="Century Gothic"/>
                <a:cs typeface="Century Gothic"/>
              </a:rPr>
              <a:t>and </a:t>
            </a:r>
            <a:r>
              <a:rPr sz="2000" dirty="0">
                <a:latin typeface="Century Gothic"/>
                <a:cs typeface="Century Gothic"/>
              </a:rPr>
              <a:t>only </a:t>
            </a:r>
            <a:r>
              <a:rPr sz="2000" spc="-5" dirty="0">
                <a:latin typeface="Century Gothic"/>
                <a:cs typeface="Century Gothic"/>
              </a:rPr>
              <a:t>if) all </a:t>
            </a:r>
            <a:r>
              <a:rPr sz="2000" dirty="0">
                <a:latin typeface="Century Gothic"/>
                <a:cs typeface="Century Gothic"/>
              </a:rPr>
              <a:t>elements of </a:t>
            </a:r>
            <a:r>
              <a:rPr sz="2000" spc="5" dirty="0">
                <a:latin typeface="Century Gothic"/>
                <a:cs typeface="Century Gothic"/>
              </a:rPr>
              <a:t>the  </a:t>
            </a:r>
            <a:r>
              <a:rPr sz="2000" spc="-5" dirty="0">
                <a:latin typeface="Century Gothic"/>
                <a:cs typeface="Century Gothic"/>
              </a:rPr>
              <a:t>population </a:t>
            </a:r>
            <a:r>
              <a:rPr sz="2000" spc="5" dirty="0">
                <a:latin typeface="Century Gothic"/>
                <a:cs typeface="Century Gothic"/>
              </a:rPr>
              <a:t>have the </a:t>
            </a:r>
            <a:r>
              <a:rPr sz="2000" b="1" dirty="0">
                <a:latin typeface="Century Gothic"/>
                <a:cs typeface="Century Gothic"/>
              </a:rPr>
              <a:t>same </a:t>
            </a:r>
            <a:r>
              <a:rPr sz="2000" b="1" spc="-5" dirty="0">
                <a:latin typeface="Century Gothic"/>
                <a:cs typeface="Century Gothic"/>
              </a:rPr>
              <a:t>probability </a:t>
            </a:r>
            <a:r>
              <a:rPr sz="2000" dirty="0">
                <a:latin typeface="Century Gothic"/>
                <a:cs typeface="Century Gothic"/>
              </a:rPr>
              <a:t>of </a:t>
            </a:r>
            <a:r>
              <a:rPr sz="2000" spc="-5" dirty="0">
                <a:latin typeface="Century Gothic"/>
                <a:cs typeface="Century Gothic"/>
              </a:rPr>
              <a:t>being </a:t>
            </a:r>
            <a:r>
              <a:rPr sz="2000" dirty="0">
                <a:latin typeface="Century Gothic"/>
                <a:cs typeface="Century Gothic"/>
              </a:rPr>
              <a:t>sampled</a:t>
            </a:r>
            <a:r>
              <a:rPr sz="2000" spc="-175" dirty="0">
                <a:latin typeface="Century Gothic"/>
                <a:cs typeface="Century Gothic"/>
              </a:rPr>
              <a:t> </a:t>
            </a:r>
            <a:r>
              <a:rPr sz="2000" dirty="0">
                <a:latin typeface="Century Gothic"/>
                <a:cs typeface="Century Gothic"/>
              </a:rPr>
              <a:t>(selected)</a:t>
            </a:r>
            <a:endParaRPr sz="2000">
              <a:latin typeface="Century Gothic"/>
              <a:cs typeface="Century Gothic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847591" y="5224652"/>
            <a:ext cx="2482850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dirty="0">
                <a:latin typeface="Century Gothic"/>
                <a:cs typeface="Century Gothic"/>
              </a:rPr>
              <a:t>Image </a:t>
            </a:r>
            <a:r>
              <a:rPr sz="1000" spc="-5" dirty="0">
                <a:latin typeface="Century Gothic"/>
                <a:cs typeface="Century Gothic"/>
              </a:rPr>
              <a:t>credit: PierreSelim /</a:t>
            </a:r>
            <a:r>
              <a:rPr sz="1000" dirty="0">
                <a:latin typeface="Century Gothic"/>
                <a:cs typeface="Century Gothic"/>
              </a:rPr>
              <a:t> </a:t>
            </a:r>
            <a:r>
              <a:rPr sz="1000" spc="-10" dirty="0">
                <a:latin typeface="Century Gothic"/>
                <a:cs typeface="Century Gothic"/>
              </a:rPr>
              <a:t>CC-BY-SA-3.0</a:t>
            </a:r>
            <a:endParaRPr sz="1000">
              <a:latin typeface="Century Gothic"/>
              <a:cs typeface="Century Gothic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3605784" y="3095244"/>
            <a:ext cx="3121152" cy="209702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Rezervirano mjesto podnožja 5"/>
          <p:cNvSpPr>
            <a:spLocks noGrp="1"/>
          </p:cNvSpPr>
          <p:nvPr>
            <p:ph type="ftr" sz="quarter" idx="5"/>
          </p:nvPr>
        </p:nvSpPr>
        <p:spPr/>
        <p:txBody>
          <a:bodyPr/>
          <a:lstStyle/>
          <a:p>
            <a:r>
              <a:rPr lang="en-GB" smtClean="0"/>
              <a:t>Johan Eklund, 2018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369703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24916" y="473709"/>
            <a:ext cx="4104004" cy="6654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200" spc="-5" dirty="0"/>
              <a:t>Sampling</a:t>
            </a:r>
            <a:r>
              <a:rPr sz="4200" spc="-100" dirty="0"/>
              <a:t> </a:t>
            </a:r>
            <a:r>
              <a:rPr sz="4200" dirty="0"/>
              <a:t>frame</a:t>
            </a:r>
            <a:endParaRPr sz="4200"/>
          </a:p>
        </p:txBody>
      </p:sp>
      <p:sp>
        <p:nvSpPr>
          <p:cNvPr id="3" name="object 3"/>
          <p:cNvSpPr txBox="1"/>
          <p:nvPr/>
        </p:nvSpPr>
        <p:spPr>
          <a:xfrm>
            <a:off x="1182116" y="1944304"/>
            <a:ext cx="8761730" cy="2265680"/>
          </a:xfrm>
          <a:prstGeom prst="rect">
            <a:avLst/>
          </a:prstGeom>
        </p:spPr>
        <p:txBody>
          <a:bodyPr vert="horz" wrap="square" lIns="0" tIns="1492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75"/>
              </a:spcBef>
              <a:tabLst>
                <a:tab pos="355600" algn="l"/>
              </a:tabLst>
            </a:pPr>
            <a:r>
              <a:rPr sz="1600" spc="-5" dirty="0">
                <a:solidFill>
                  <a:srgbClr val="CA0E0E"/>
                </a:solidFill>
                <a:latin typeface="Wingdings 3"/>
                <a:cs typeface="Wingdings 3"/>
              </a:rPr>
              <a:t></a:t>
            </a:r>
            <a:r>
              <a:rPr sz="1600" spc="-5" dirty="0">
                <a:solidFill>
                  <a:srgbClr val="CA0E0E"/>
                </a:solidFill>
                <a:latin typeface="Times New Roman"/>
                <a:cs typeface="Times New Roman"/>
              </a:rPr>
              <a:t>	</a:t>
            </a:r>
            <a:r>
              <a:rPr sz="2000" spc="-5" dirty="0">
                <a:latin typeface="Century Gothic"/>
                <a:cs typeface="Century Gothic"/>
              </a:rPr>
              <a:t>Sampling frame </a:t>
            </a:r>
            <a:r>
              <a:rPr sz="2000" dirty="0">
                <a:latin typeface="Century Gothic"/>
                <a:cs typeface="Century Gothic"/>
              </a:rPr>
              <a:t>= </a:t>
            </a:r>
            <a:r>
              <a:rPr sz="2000" spc="-5" dirty="0">
                <a:latin typeface="Century Gothic"/>
                <a:cs typeface="Century Gothic"/>
              </a:rPr>
              <a:t>list </a:t>
            </a:r>
            <a:r>
              <a:rPr sz="2000" dirty="0">
                <a:latin typeface="Century Gothic"/>
                <a:cs typeface="Century Gothic"/>
              </a:rPr>
              <a:t>of </a:t>
            </a:r>
            <a:r>
              <a:rPr sz="2000" spc="-5" dirty="0">
                <a:latin typeface="Century Gothic"/>
                <a:cs typeface="Century Gothic"/>
              </a:rPr>
              <a:t>all </a:t>
            </a:r>
            <a:r>
              <a:rPr sz="2000" dirty="0">
                <a:latin typeface="Century Gothic"/>
                <a:cs typeface="Century Gothic"/>
              </a:rPr>
              <a:t>members of a</a:t>
            </a:r>
            <a:r>
              <a:rPr sz="2000" spc="-155" dirty="0">
                <a:latin typeface="Century Gothic"/>
                <a:cs typeface="Century Gothic"/>
              </a:rPr>
              <a:t> </a:t>
            </a:r>
            <a:r>
              <a:rPr sz="2000" spc="-5" dirty="0">
                <a:latin typeface="Century Gothic"/>
                <a:cs typeface="Century Gothic"/>
              </a:rPr>
              <a:t>population</a:t>
            </a:r>
            <a:endParaRPr sz="2000">
              <a:latin typeface="Century Gothic"/>
              <a:cs typeface="Century Gothic"/>
            </a:endParaRPr>
          </a:p>
          <a:p>
            <a:pPr marL="12700">
              <a:lnSpc>
                <a:spcPct val="100000"/>
              </a:lnSpc>
              <a:spcBef>
                <a:spcPts val="1080"/>
              </a:spcBef>
              <a:tabLst>
                <a:tab pos="355600" algn="l"/>
              </a:tabLst>
            </a:pPr>
            <a:r>
              <a:rPr sz="1600" spc="-5" dirty="0">
                <a:solidFill>
                  <a:srgbClr val="CA0E0E"/>
                </a:solidFill>
                <a:latin typeface="Wingdings 3"/>
                <a:cs typeface="Wingdings 3"/>
              </a:rPr>
              <a:t></a:t>
            </a:r>
            <a:r>
              <a:rPr sz="1600" spc="-5" dirty="0">
                <a:solidFill>
                  <a:srgbClr val="CA0E0E"/>
                </a:solidFill>
                <a:latin typeface="Times New Roman"/>
                <a:cs typeface="Times New Roman"/>
              </a:rPr>
              <a:t>	</a:t>
            </a:r>
            <a:r>
              <a:rPr sz="2000" spc="-5" dirty="0">
                <a:latin typeface="Century Gothic"/>
                <a:cs typeface="Century Gothic"/>
              </a:rPr>
              <a:t>Random sampling is </a:t>
            </a:r>
            <a:r>
              <a:rPr sz="2000" dirty="0">
                <a:latin typeface="Century Gothic"/>
                <a:cs typeface="Century Gothic"/>
              </a:rPr>
              <a:t>conducted by </a:t>
            </a:r>
            <a:r>
              <a:rPr sz="2000" spc="-5" dirty="0">
                <a:latin typeface="Century Gothic"/>
                <a:cs typeface="Century Gothic"/>
              </a:rPr>
              <a:t>randomly </a:t>
            </a:r>
            <a:r>
              <a:rPr sz="2000" dirty="0">
                <a:latin typeface="Century Gothic"/>
                <a:cs typeface="Century Gothic"/>
              </a:rPr>
              <a:t>selecting </a:t>
            </a:r>
            <a:r>
              <a:rPr sz="2000" spc="-5" dirty="0">
                <a:latin typeface="Century Gothic"/>
                <a:cs typeface="Century Gothic"/>
              </a:rPr>
              <a:t>individuals</a:t>
            </a:r>
            <a:r>
              <a:rPr sz="2000" spc="-30" dirty="0">
                <a:latin typeface="Century Gothic"/>
                <a:cs typeface="Century Gothic"/>
              </a:rPr>
              <a:t> </a:t>
            </a:r>
            <a:r>
              <a:rPr sz="2000" spc="-5" dirty="0">
                <a:latin typeface="Century Gothic"/>
                <a:cs typeface="Century Gothic"/>
              </a:rPr>
              <a:t>or</a:t>
            </a:r>
            <a:endParaRPr sz="2000">
              <a:latin typeface="Century Gothic"/>
              <a:cs typeface="Century Gothic"/>
            </a:endParaRPr>
          </a:p>
          <a:p>
            <a:pPr marL="355600">
              <a:lnSpc>
                <a:spcPct val="100000"/>
              </a:lnSpc>
            </a:pPr>
            <a:r>
              <a:rPr sz="2000" dirty="0">
                <a:latin typeface="Century Gothic"/>
                <a:cs typeface="Century Gothic"/>
              </a:rPr>
              <a:t>objects </a:t>
            </a:r>
            <a:r>
              <a:rPr sz="2000" spc="-5" dirty="0">
                <a:latin typeface="Century Gothic"/>
                <a:cs typeface="Century Gothic"/>
              </a:rPr>
              <a:t>from </a:t>
            </a:r>
            <a:r>
              <a:rPr sz="2000" dirty="0">
                <a:latin typeface="Century Gothic"/>
                <a:cs typeface="Century Gothic"/>
              </a:rPr>
              <a:t>a </a:t>
            </a:r>
            <a:r>
              <a:rPr sz="2000" spc="-5" dirty="0">
                <a:latin typeface="Century Gothic"/>
                <a:cs typeface="Century Gothic"/>
              </a:rPr>
              <a:t>sampling</a:t>
            </a:r>
            <a:r>
              <a:rPr sz="2000" spc="-80" dirty="0">
                <a:latin typeface="Century Gothic"/>
                <a:cs typeface="Century Gothic"/>
              </a:rPr>
              <a:t> </a:t>
            </a:r>
            <a:r>
              <a:rPr sz="2000" spc="-5" dirty="0">
                <a:latin typeface="Century Gothic"/>
                <a:cs typeface="Century Gothic"/>
              </a:rPr>
              <a:t>frame</a:t>
            </a:r>
            <a:endParaRPr sz="2000">
              <a:latin typeface="Century Gothic"/>
              <a:cs typeface="Century Gothic"/>
            </a:endParaRPr>
          </a:p>
          <a:p>
            <a:pPr marL="355600" marR="5080" indent="-343535">
              <a:lnSpc>
                <a:spcPct val="100000"/>
              </a:lnSpc>
              <a:spcBef>
                <a:spcPts val="1080"/>
              </a:spcBef>
              <a:tabLst>
                <a:tab pos="355600" algn="l"/>
              </a:tabLst>
            </a:pPr>
            <a:r>
              <a:rPr sz="1600" spc="-5" dirty="0">
                <a:solidFill>
                  <a:srgbClr val="CA0E0E"/>
                </a:solidFill>
                <a:latin typeface="Wingdings 3"/>
                <a:cs typeface="Wingdings 3"/>
              </a:rPr>
              <a:t></a:t>
            </a:r>
            <a:r>
              <a:rPr sz="1600" spc="-5" dirty="0">
                <a:solidFill>
                  <a:srgbClr val="CA0E0E"/>
                </a:solidFill>
                <a:latin typeface="Times New Roman"/>
                <a:cs typeface="Times New Roman"/>
              </a:rPr>
              <a:t>	</a:t>
            </a:r>
            <a:r>
              <a:rPr sz="2000" spc="-10" dirty="0">
                <a:latin typeface="Century Gothic"/>
                <a:cs typeface="Century Gothic"/>
              </a:rPr>
              <a:t>Without </a:t>
            </a:r>
            <a:r>
              <a:rPr sz="2000" dirty="0">
                <a:latin typeface="Century Gothic"/>
                <a:cs typeface="Century Gothic"/>
              </a:rPr>
              <a:t>a sampling </a:t>
            </a:r>
            <a:r>
              <a:rPr sz="2000" spc="-5" dirty="0">
                <a:latin typeface="Century Gothic"/>
                <a:cs typeface="Century Gothic"/>
              </a:rPr>
              <a:t>frame </a:t>
            </a:r>
            <a:r>
              <a:rPr sz="2000" spc="-15" dirty="0">
                <a:latin typeface="Century Gothic"/>
                <a:cs typeface="Century Gothic"/>
              </a:rPr>
              <a:t>(and </a:t>
            </a:r>
            <a:r>
              <a:rPr sz="2000" dirty="0">
                <a:latin typeface="Century Gothic"/>
                <a:cs typeface="Century Gothic"/>
              </a:rPr>
              <a:t>a strategy </a:t>
            </a:r>
            <a:r>
              <a:rPr sz="2000" spc="-5" dirty="0">
                <a:latin typeface="Century Gothic"/>
                <a:cs typeface="Century Gothic"/>
              </a:rPr>
              <a:t>for </a:t>
            </a:r>
            <a:r>
              <a:rPr sz="2000" dirty="0">
                <a:latin typeface="Century Gothic"/>
                <a:cs typeface="Century Gothic"/>
              </a:rPr>
              <a:t>how </a:t>
            </a:r>
            <a:r>
              <a:rPr sz="2000" spc="5" dirty="0">
                <a:latin typeface="Century Gothic"/>
                <a:cs typeface="Century Gothic"/>
              </a:rPr>
              <a:t>to </a:t>
            </a:r>
            <a:r>
              <a:rPr sz="2000" dirty="0">
                <a:latin typeface="Century Gothic"/>
                <a:cs typeface="Century Gothic"/>
              </a:rPr>
              <a:t>”reach” </a:t>
            </a:r>
            <a:r>
              <a:rPr sz="2000" spc="-5" dirty="0">
                <a:latin typeface="Century Gothic"/>
                <a:cs typeface="Century Gothic"/>
              </a:rPr>
              <a:t>all  </a:t>
            </a:r>
            <a:r>
              <a:rPr sz="2000" dirty="0">
                <a:latin typeface="Century Gothic"/>
                <a:cs typeface="Century Gothic"/>
              </a:rPr>
              <a:t>elements </a:t>
            </a:r>
            <a:r>
              <a:rPr sz="2000" spc="-5" dirty="0">
                <a:latin typeface="Century Gothic"/>
                <a:cs typeface="Century Gothic"/>
              </a:rPr>
              <a:t>in </a:t>
            </a:r>
            <a:r>
              <a:rPr sz="2000" spc="5" dirty="0">
                <a:latin typeface="Century Gothic"/>
                <a:cs typeface="Century Gothic"/>
              </a:rPr>
              <a:t>the </a:t>
            </a:r>
            <a:r>
              <a:rPr sz="2000" dirty="0">
                <a:latin typeface="Century Gothic"/>
                <a:cs typeface="Century Gothic"/>
              </a:rPr>
              <a:t>sampling </a:t>
            </a:r>
            <a:r>
              <a:rPr sz="2000" spc="-5" dirty="0">
                <a:latin typeface="Century Gothic"/>
                <a:cs typeface="Century Gothic"/>
              </a:rPr>
              <a:t>frame) </a:t>
            </a:r>
            <a:r>
              <a:rPr sz="2000" dirty="0">
                <a:latin typeface="Century Gothic"/>
                <a:cs typeface="Century Gothic"/>
              </a:rPr>
              <a:t>there </a:t>
            </a:r>
            <a:r>
              <a:rPr sz="2000" spc="-5" dirty="0">
                <a:latin typeface="Century Gothic"/>
                <a:cs typeface="Century Gothic"/>
              </a:rPr>
              <a:t>is </a:t>
            </a:r>
            <a:r>
              <a:rPr sz="2000" dirty="0">
                <a:latin typeface="Century Gothic"/>
                <a:cs typeface="Century Gothic"/>
              </a:rPr>
              <a:t>no theoretical guarantee</a:t>
            </a:r>
            <a:r>
              <a:rPr sz="2000" spc="-240" dirty="0">
                <a:latin typeface="Century Gothic"/>
                <a:cs typeface="Century Gothic"/>
              </a:rPr>
              <a:t> </a:t>
            </a:r>
            <a:r>
              <a:rPr sz="2000" dirty="0">
                <a:latin typeface="Century Gothic"/>
                <a:cs typeface="Century Gothic"/>
              </a:rPr>
              <a:t>of  representativeness</a:t>
            </a:r>
            <a:endParaRPr sz="2000">
              <a:latin typeface="Century Gothic"/>
              <a:cs typeface="Century Gothic"/>
            </a:endParaRPr>
          </a:p>
        </p:txBody>
      </p:sp>
      <p:sp>
        <p:nvSpPr>
          <p:cNvPr id="4" name="Rezervirano mjesto podnožj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Johan Eklund,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727842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24916" y="473709"/>
            <a:ext cx="4838065" cy="6654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200" spc="-5" dirty="0"/>
              <a:t>Sampling</a:t>
            </a:r>
            <a:r>
              <a:rPr sz="4200" spc="-105" dirty="0"/>
              <a:t> </a:t>
            </a:r>
            <a:r>
              <a:rPr sz="4200" dirty="0"/>
              <a:t>methods</a:t>
            </a:r>
            <a:endParaRPr sz="4200"/>
          </a:p>
        </p:txBody>
      </p:sp>
      <p:sp>
        <p:nvSpPr>
          <p:cNvPr id="3" name="object 3"/>
          <p:cNvSpPr txBox="1"/>
          <p:nvPr/>
        </p:nvSpPr>
        <p:spPr>
          <a:xfrm>
            <a:off x="1182116" y="1944304"/>
            <a:ext cx="6562090" cy="2982595"/>
          </a:xfrm>
          <a:prstGeom prst="rect">
            <a:avLst/>
          </a:prstGeom>
        </p:spPr>
        <p:txBody>
          <a:bodyPr vert="horz" wrap="square" lIns="0" tIns="1492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75"/>
              </a:spcBef>
              <a:tabLst>
                <a:tab pos="355600" algn="l"/>
              </a:tabLst>
            </a:pPr>
            <a:r>
              <a:rPr sz="1600" spc="-5" dirty="0">
                <a:solidFill>
                  <a:srgbClr val="CA0E0E"/>
                </a:solidFill>
                <a:latin typeface="Wingdings 3"/>
                <a:cs typeface="Wingdings 3"/>
              </a:rPr>
              <a:t></a:t>
            </a:r>
            <a:r>
              <a:rPr sz="1600" spc="-5" dirty="0">
                <a:solidFill>
                  <a:srgbClr val="CA0E0E"/>
                </a:solidFill>
                <a:latin typeface="Times New Roman"/>
                <a:cs typeface="Times New Roman"/>
              </a:rPr>
              <a:t>	</a:t>
            </a:r>
            <a:r>
              <a:rPr sz="2000" dirty="0">
                <a:latin typeface="Century Gothic"/>
                <a:cs typeface="Century Gothic"/>
              </a:rPr>
              <a:t>Simple random</a:t>
            </a:r>
            <a:r>
              <a:rPr sz="2000" spc="-30" dirty="0">
                <a:latin typeface="Century Gothic"/>
                <a:cs typeface="Century Gothic"/>
              </a:rPr>
              <a:t> </a:t>
            </a:r>
            <a:r>
              <a:rPr sz="2000" spc="-5" dirty="0">
                <a:latin typeface="Century Gothic"/>
                <a:cs typeface="Century Gothic"/>
              </a:rPr>
              <a:t>sampling</a:t>
            </a:r>
            <a:endParaRPr sz="2000">
              <a:latin typeface="Century Gothic"/>
              <a:cs typeface="Century Gothic"/>
            </a:endParaRPr>
          </a:p>
          <a:p>
            <a:pPr marL="12700">
              <a:lnSpc>
                <a:spcPct val="100000"/>
              </a:lnSpc>
              <a:spcBef>
                <a:spcPts val="1080"/>
              </a:spcBef>
              <a:tabLst>
                <a:tab pos="355600" algn="l"/>
              </a:tabLst>
            </a:pPr>
            <a:r>
              <a:rPr sz="1600" spc="-5" dirty="0">
                <a:solidFill>
                  <a:srgbClr val="CA0E0E"/>
                </a:solidFill>
                <a:latin typeface="Wingdings 3"/>
                <a:cs typeface="Wingdings 3"/>
              </a:rPr>
              <a:t></a:t>
            </a:r>
            <a:r>
              <a:rPr sz="1600" spc="-5" dirty="0">
                <a:solidFill>
                  <a:srgbClr val="CA0E0E"/>
                </a:solidFill>
                <a:latin typeface="Times New Roman"/>
                <a:cs typeface="Times New Roman"/>
              </a:rPr>
              <a:t>	</a:t>
            </a:r>
            <a:r>
              <a:rPr sz="2000" dirty="0">
                <a:latin typeface="Century Gothic"/>
                <a:cs typeface="Century Gothic"/>
              </a:rPr>
              <a:t>Systematic</a:t>
            </a:r>
            <a:r>
              <a:rPr sz="2000" spc="-35" dirty="0">
                <a:latin typeface="Century Gothic"/>
                <a:cs typeface="Century Gothic"/>
              </a:rPr>
              <a:t> </a:t>
            </a:r>
            <a:r>
              <a:rPr sz="2000" spc="-5" dirty="0">
                <a:latin typeface="Century Gothic"/>
                <a:cs typeface="Century Gothic"/>
              </a:rPr>
              <a:t>sampling</a:t>
            </a:r>
            <a:endParaRPr sz="2000">
              <a:latin typeface="Century Gothic"/>
              <a:cs typeface="Century Gothic"/>
            </a:endParaRPr>
          </a:p>
          <a:p>
            <a:pPr marL="12700">
              <a:lnSpc>
                <a:spcPct val="100000"/>
              </a:lnSpc>
              <a:spcBef>
                <a:spcPts val="1080"/>
              </a:spcBef>
              <a:tabLst>
                <a:tab pos="355600" algn="l"/>
              </a:tabLst>
            </a:pPr>
            <a:r>
              <a:rPr sz="1600" spc="-5" dirty="0">
                <a:solidFill>
                  <a:srgbClr val="CA0E0E"/>
                </a:solidFill>
                <a:latin typeface="Wingdings 3"/>
                <a:cs typeface="Wingdings 3"/>
              </a:rPr>
              <a:t></a:t>
            </a:r>
            <a:r>
              <a:rPr sz="1600" spc="-5" dirty="0">
                <a:solidFill>
                  <a:srgbClr val="CA0E0E"/>
                </a:solidFill>
                <a:latin typeface="Times New Roman"/>
                <a:cs typeface="Times New Roman"/>
              </a:rPr>
              <a:t>	</a:t>
            </a:r>
            <a:r>
              <a:rPr sz="2000" dirty="0">
                <a:latin typeface="Century Gothic"/>
                <a:cs typeface="Century Gothic"/>
              </a:rPr>
              <a:t>Stratified</a:t>
            </a:r>
            <a:r>
              <a:rPr sz="2000" spc="-40" dirty="0">
                <a:latin typeface="Century Gothic"/>
                <a:cs typeface="Century Gothic"/>
              </a:rPr>
              <a:t> </a:t>
            </a:r>
            <a:r>
              <a:rPr sz="2000" spc="-5" dirty="0">
                <a:latin typeface="Century Gothic"/>
                <a:cs typeface="Century Gothic"/>
              </a:rPr>
              <a:t>sampling</a:t>
            </a:r>
            <a:endParaRPr sz="2000">
              <a:latin typeface="Century Gothic"/>
              <a:cs typeface="Century Gothic"/>
            </a:endParaRPr>
          </a:p>
          <a:p>
            <a:pPr marL="12700">
              <a:lnSpc>
                <a:spcPct val="100000"/>
              </a:lnSpc>
              <a:spcBef>
                <a:spcPts val="1080"/>
              </a:spcBef>
              <a:tabLst>
                <a:tab pos="355600" algn="l"/>
              </a:tabLst>
            </a:pPr>
            <a:r>
              <a:rPr sz="1600" spc="-5" dirty="0">
                <a:solidFill>
                  <a:srgbClr val="CA0E0E"/>
                </a:solidFill>
                <a:latin typeface="Wingdings 3"/>
                <a:cs typeface="Wingdings 3"/>
              </a:rPr>
              <a:t></a:t>
            </a:r>
            <a:r>
              <a:rPr sz="1600" spc="-5" dirty="0">
                <a:solidFill>
                  <a:srgbClr val="CA0E0E"/>
                </a:solidFill>
                <a:latin typeface="Times New Roman"/>
                <a:cs typeface="Times New Roman"/>
              </a:rPr>
              <a:t>	</a:t>
            </a:r>
            <a:r>
              <a:rPr sz="2000" dirty="0">
                <a:latin typeface="Century Gothic"/>
                <a:cs typeface="Century Gothic"/>
              </a:rPr>
              <a:t>Cluster</a:t>
            </a:r>
            <a:r>
              <a:rPr sz="2000" spc="-50" dirty="0">
                <a:latin typeface="Century Gothic"/>
                <a:cs typeface="Century Gothic"/>
              </a:rPr>
              <a:t> </a:t>
            </a:r>
            <a:r>
              <a:rPr sz="2000" spc="-5" dirty="0">
                <a:latin typeface="Century Gothic"/>
                <a:cs typeface="Century Gothic"/>
              </a:rPr>
              <a:t>sampling</a:t>
            </a:r>
            <a:endParaRPr sz="2000">
              <a:latin typeface="Century Gothic"/>
              <a:cs typeface="Century Gothic"/>
            </a:endParaRPr>
          </a:p>
          <a:p>
            <a:pPr>
              <a:lnSpc>
                <a:spcPct val="100000"/>
              </a:lnSpc>
            </a:pPr>
            <a:endParaRPr sz="2400">
              <a:latin typeface="Times New Roman"/>
              <a:cs typeface="Times New Roman"/>
            </a:endParaRPr>
          </a:p>
          <a:p>
            <a:pPr marL="355600" marR="5080" indent="-343535">
              <a:lnSpc>
                <a:spcPct val="100000"/>
              </a:lnSpc>
              <a:spcBef>
                <a:spcPts val="1805"/>
              </a:spcBef>
              <a:tabLst>
                <a:tab pos="355600" algn="l"/>
              </a:tabLst>
            </a:pPr>
            <a:r>
              <a:rPr sz="1600" spc="-5" dirty="0">
                <a:solidFill>
                  <a:srgbClr val="CA0E0E"/>
                </a:solidFill>
                <a:latin typeface="Wingdings 3"/>
                <a:cs typeface="Wingdings 3"/>
              </a:rPr>
              <a:t></a:t>
            </a:r>
            <a:r>
              <a:rPr sz="1600" spc="-5" dirty="0">
                <a:solidFill>
                  <a:srgbClr val="CA0E0E"/>
                </a:solidFill>
                <a:latin typeface="Times New Roman"/>
                <a:cs typeface="Times New Roman"/>
              </a:rPr>
              <a:t>	</a:t>
            </a:r>
            <a:r>
              <a:rPr sz="2000" dirty="0">
                <a:latin typeface="Century Gothic"/>
                <a:cs typeface="Century Gothic"/>
              </a:rPr>
              <a:t>There </a:t>
            </a:r>
            <a:r>
              <a:rPr sz="2000" spc="-5" dirty="0">
                <a:latin typeface="Century Gothic"/>
                <a:cs typeface="Century Gothic"/>
              </a:rPr>
              <a:t>is also </a:t>
            </a:r>
            <a:r>
              <a:rPr sz="2000" dirty="0">
                <a:latin typeface="Century Gothic"/>
                <a:cs typeface="Century Gothic"/>
              </a:rPr>
              <a:t>a </a:t>
            </a:r>
            <a:r>
              <a:rPr sz="2000" spc="-5" dirty="0">
                <a:latin typeface="Century Gothic"/>
                <a:cs typeface="Century Gothic"/>
              </a:rPr>
              <a:t>distinction </a:t>
            </a:r>
            <a:r>
              <a:rPr sz="2000" dirty="0">
                <a:latin typeface="Century Gothic"/>
                <a:cs typeface="Century Gothic"/>
              </a:rPr>
              <a:t>made </a:t>
            </a:r>
            <a:r>
              <a:rPr sz="2000" spc="-5" dirty="0">
                <a:latin typeface="Century Gothic"/>
                <a:cs typeface="Century Gothic"/>
              </a:rPr>
              <a:t>between sampling  </a:t>
            </a:r>
            <a:r>
              <a:rPr sz="2000" dirty="0">
                <a:latin typeface="Century Gothic"/>
                <a:cs typeface="Century Gothic"/>
              </a:rPr>
              <a:t>with </a:t>
            </a:r>
            <a:r>
              <a:rPr sz="2000" spc="-5" dirty="0">
                <a:latin typeface="Century Gothic"/>
                <a:cs typeface="Century Gothic"/>
              </a:rPr>
              <a:t>and </a:t>
            </a:r>
            <a:r>
              <a:rPr sz="2000" dirty="0">
                <a:latin typeface="Century Gothic"/>
                <a:cs typeface="Century Gothic"/>
              </a:rPr>
              <a:t>without</a:t>
            </a:r>
            <a:r>
              <a:rPr sz="2000" spc="-60" dirty="0">
                <a:latin typeface="Century Gothic"/>
                <a:cs typeface="Century Gothic"/>
              </a:rPr>
              <a:t> </a:t>
            </a:r>
            <a:r>
              <a:rPr sz="2000" b="1" dirty="0">
                <a:latin typeface="Century Gothic"/>
                <a:cs typeface="Century Gothic"/>
              </a:rPr>
              <a:t>replacement</a:t>
            </a:r>
            <a:endParaRPr sz="2000">
              <a:latin typeface="Century Gothic"/>
              <a:cs typeface="Century Gothic"/>
            </a:endParaRPr>
          </a:p>
        </p:txBody>
      </p:sp>
      <p:sp>
        <p:nvSpPr>
          <p:cNvPr id="4" name="Rezervirano mjesto podnožj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Johan Eklund,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240616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24916" y="473709"/>
            <a:ext cx="2419985" cy="6654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200" spc="-5" dirty="0"/>
              <a:t>Variables</a:t>
            </a:r>
            <a:endParaRPr sz="4200"/>
          </a:p>
        </p:txBody>
      </p:sp>
      <p:sp>
        <p:nvSpPr>
          <p:cNvPr id="3" name="object 3"/>
          <p:cNvSpPr txBox="1"/>
          <p:nvPr/>
        </p:nvSpPr>
        <p:spPr>
          <a:xfrm>
            <a:off x="1182116" y="2080387"/>
            <a:ext cx="8529320" cy="182498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5600" marR="5080" indent="-343535">
              <a:lnSpc>
                <a:spcPct val="100000"/>
              </a:lnSpc>
              <a:spcBef>
                <a:spcPts val="105"/>
              </a:spcBef>
              <a:tabLst>
                <a:tab pos="355600" algn="l"/>
              </a:tabLst>
            </a:pPr>
            <a:r>
              <a:rPr sz="1600" spc="-5" dirty="0">
                <a:solidFill>
                  <a:srgbClr val="CA0E0E"/>
                </a:solidFill>
                <a:latin typeface="Wingdings 3"/>
                <a:cs typeface="Wingdings 3"/>
              </a:rPr>
              <a:t></a:t>
            </a:r>
            <a:r>
              <a:rPr sz="1600" spc="-5" dirty="0">
                <a:solidFill>
                  <a:srgbClr val="CA0E0E"/>
                </a:solidFill>
                <a:latin typeface="Times New Roman"/>
                <a:cs typeface="Times New Roman"/>
              </a:rPr>
              <a:t>	</a:t>
            </a:r>
            <a:r>
              <a:rPr sz="2000" spc="-10" dirty="0">
                <a:latin typeface="Century Gothic"/>
                <a:cs typeface="Century Gothic"/>
              </a:rPr>
              <a:t>Variable </a:t>
            </a:r>
            <a:r>
              <a:rPr sz="2000" dirty="0">
                <a:latin typeface="Century Gothic"/>
                <a:cs typeface="Century Gothic"/>
              </a:rPr>
              <a:t>= </a:t>
            </a:r>
            <a:r>
              <a:rPr sz="2000" spc="-5" dirty="0">
                <a:latin typeface="Century Gothic"/>
                <a:cs typeface="Century Gothic"/>
              </a:rPr>
              <a:t>some </a:t>
            </a:r>
            <a:r>
              <a:rPr sz="2000" dirty="0">
                <a:latin typeface="Century Gothic"/>
                <a:cs typeface="Century Gothic"/>
              </a:rPr>
              <a:t>kind of </a:t>
            </a:r>
            <a:r>
              <a:rPr sz="2000" spc="-5" dirty="0">
                <a:latin typeface="Century Gothic"/>
                <a:cs typeface="Century Gothic"/>
              </a:rPr>
              <a:t>quality </a:t>
            </a:r>
            <a:r>
              <a:rPr sz="2000" dirty="0">
                <a:latin typeface="Century Gothic"/>
                <a:cs typeface="Century Gothic"/>
              </a:rPr>
              <a:t>/ attribute that </a:t>
            </a:r>
            <a:r>
              <a:rPr sz="2000" spc="-5" dirty="0">
                <a:latin typeface="Century Gothic"/>
                <a:cs typeface="Century Gothic"/>
              </a:rPr>
              <a:t>is </a:t>
            </a:r>
            <a:r>
              <a:rPr sz="2000" dirty="0">
                <a:latin typeface="Century Gothic"/>
                <a:cs typeface="Century Gothic"/>
              </a:rPr>
              <a:t>relevant </a:t>
            </a:r>
            <a:r>
              <a:rPr sz="2000" spc="5" dirty="0">
                <a:latin typeface="Century Gothic"/>
                <a:cs typeface="Century Gothic"/>
              </a:rPr>
              <a:t>to </a:t>
            </a:r>
            <a:r>
              <a:rPr sz="2000" dirty="0">
                <a:latin typeface="Century Gothic"/>
                <a:cs typeface="Century Gothic"/>
              </a:rPr>
              <a:t>use</a:t>
            </a:r>
            <a:r>
              <a:rPr sz="2000" spc="-170" dirty="0">
                <a:latin typeface="Century Gothic"/>
                <a:cs typeface="Century Gothic"/>
              </a:rPr>
              <a:t> </a:t>
            </a:r>
            <a:r>
              <a:rPr sz="2000" spc="-5" dirty="0">
                <a:latin typeface="Century Gothic"/>
                <a:cs typeface="Century Gothic"/>
              </a:rPr>
              <a:t>for  describing </a:t>
            </a:r>
            <a:r>
              <a:rPr sz="2000" spc="5" dirty="0">
                <a:latin typeface="Century Gothic"/>
                <a:cs typeface="Century Gothic"/>
              </a:rPr>
              <a:t>the </a:t>
            </a:r>
            <a:r>
              <a:rPr sz="2000" dirty="0">
                <a:latin typeface="Century Gothic"/>
                <a:cs typeface="Century Gothic"/>
              </a:rPr>
              <a:t>units of </a:t>
            </a:r>
            <a:r>
              <a:rPr sz="2000" spc="-5" dirty="0">
                <a:latin typeface="Century Gothic"/>
                <a:cs typeface="Century Gothic"/>
              </a:rPr>
              <a:t>observation </a:t>
            </a:r>
            <a:r>
              <a:rPr sz="2000" spc="-10" dirty="0">
                <a:latin typeface="Century Gothic"/>
                <a:cs typeface="Century Gothic"/>
              </a:rPr>
              <a:t>(e.g.</a:t>
            </a:r>
            <a:r>
              <a:rPr sz="2000" spc="-85" dirty="0">
                <a:latin typeface="Century Gothic"/>
                <a:cs typeface="Century Gothic"/>
              </a:rPr>
              <a:t> </a:t>
            </a:r>
            <a:r>
              <a:rPr sz="2000" spc="-5" dirty="0">
                <a:latin typeface="Century Gothic"/>
                <a:cs typeface="Century Gothic"/>
              </a:rPr>
              <a:t>age)</a:t>
            </a:r>
            <a:endParaRPr sz="2000">
              <a:latin typeface="Century Gothic"/>
              <a:cs typeface="Century Gothic"/>
            </a:endParaRPr>
          </a:p>
          <a:p>
            <a:pPr marL="355600" marR="66040" indent="-343535">
              <a:lnSpc>
                <a:spcPct val="100000"/>
              </a:lnSpc>
              <a:spcBef>
                <a:spcPts val="1080"/>
              </a:spcBef>
              <a:tabLst>
                <a:tab pos="355600" algn="l"/>
              </a:tabLst>
            </a:pPr>
            <a:r>
              <a:rPr sz="1600" spc="-5" dirty="0">
                <a:solidFill>
                  <a:srgbClr val="CA0E0E"/>
                </a:solidFill>
                <a:latin typeface="Wingdings 3"/>
                <a:cs typeface="Wingdings 3"/>
              </a:rPr>
              <a:t></a:t>
            </a:r>
            <a:r>
              <a:rPr sz="1600" spc="-5" dirty="0">
                <a:solidFill>
                  <a:srgbClr val="CA0E0E"/>
                </a:solidFill>
                <a:latin typeface="Times New Roman"/>
                <a:cs typeface="Times New Roman"/>
              </a:rPr>
              <a:t>	</a:t>
            </a:r>
            <a:r>
              <a:rPr sz="2000" spc="-10" dirty="0">
                <a:latin typeface="Century Gothic"/>
                <a:cs typeface="Century Gothic"/>
              </a:rPr>
              <a:t>Variables </a:t>
            </a:r>
            <a:r>
              <a:rPr sz="2000" spc="-5" dirty="0">
                <a:latin typeface="Century Gothic"/>
                <a:cs typeface="Century Gothic"/>
              </a:rPr>
              <a:t>are </a:t>
            </a:r>
            <a:r>
              <a:rPr sz="2000" dirty="0">
                <a:latin typeface="Century Gothic"/>
                <a:cs typeface="Century Gothic"/>
              </a:rPr>
              <a:t>called such because </a:t>
            </a:r>
            <a:r>
              <a:rPr sz="2000" spc="5" dirty="0">
                <a:latin typeface="Century Gothic"/>
                <a:cs typeface="Century Gothic"/>
              </a:rPr>
              <a:t>the </a:t>
            </a:r>
            <a:r>
              <a:rPr sz="2000" dirty="0">
                <a:latin typeface="Century Gothic"/>
                <a:cs typeface="Century Gothic"/>
              </a:rPr>
              <a:t>values of </a:t>
            </a:r>
            <a:r>
              <a:rPr sz="2000" spc="5" dirty="0">
                <a:latin typeface="Century Gothic"/>
                <a:cs typeface="Century Gothic"/>
              </a:rPr>
              <a:t>the </a:t>
            </a:r>
            <a:r>
              <a:rPr sz="2000" spc="-5" dirty="0">
                <a:latin typeface="Century Gothic"/>
                <a:cs typeface="Century Gothic"/>
              </a:rPr>
              <a:t>attributes</a:t>
            </a:r>
            <a:r>
              <a:rPr sz="2000" spc="-175" dirty="0">
                <a:latin typeface="Century Gothic"/>
                <a:cs typeface="Century Gothic"/>
              </a:rPr>
              <a:t> </a:t>
            </a:r>
            <a:r>
              <a:rPr sz="2000" spc="-5" dirty="0">
                <a:latin typeface="Century Gothic"/>
                <a:cs typeface="Century Gothic"/>
              </a:rPr>
              <a:t>are  </a:t>
            </a:r>
            <a:r>
              <a:rPr sz="2000" dirty="0">
                <a:latin typeface="Century Gothic"/>
                <a:cs typeface="Century Gothic"/>
              </a:rPr>
              <a:t>expected </a:t>
            </a:r>
            <a:r>
              <a:rPr sz="2000" spc="5" dirty="0">
                <a:latin typeface="Century Gothic"/>
                <a:cs typeface="Century Gothic"/>
              </a:rPr>
              <a:t>to </a:t>
            </a:r>
            <a:r>
              <a:rPr sz="2000" b="1" spc="-5" dirty="0">
                <a:latin typeface="Century Gothic"/>
                <a:cs typeface="Century Gothic"/>
              </a:rPr>
              <a:t>vary </a:t>
            </a:r>
            <a:r>
              <a:rPr sz="2000" dirty="0">
                <a:latin typeface="Century Gothic"/>
                <a:cs typeface="Century Gothic"/>
              </a:rPr>
              <a:t>between </a:t>
            </a:r>
            <a:r>
              <a:rPr sz="2000" spc="5" dirty="0">
                <a:latin typeface="Century Gothic"/>
                <a:cs typeface="Century Gothic"/>
              </a:rPr>
              <a:t>the </a:t>
            </a:r>
            <a:r>
              <a:rPr sz="2000" spc="-5" dirty="0">
                <a:latin typeface="Century Gothic"/>
                <a:cs typeface="Century Gothic"/>
              </a:rPr>
              <a:t>population</a:t>
            </a:r>
            <a:r>
              <a:rPr sz="2000" spc="-190" dirty="0">
                <a:latin typeface="Century Gothic"/>
                <a:cs typeface="Century Gothic"/>
              </a:rPr>
              <a:t> </a:t>
            </a:r>
            <a:r>
              <a:rPr sz="2000" dirty="0">
                <a:latin typeface="Century Gothic"/>
                <a:cs typeface="Century Gothic"/>
              </a:rPr>
              <a:t>members</a:t>
            </a:r>
            <a:endParaRPr sz="2000">
              <a:latin typeface="Century Gothic"/>
              <a:cs typeface="Century Gothic"/>
            </a:endParaRPr>
          </a:p>
          <a:p>
            <a:pPr marL="12700">
              <a:lnSpc>
                <a:spcPct val="100000"/>
              </a:lnSpc>
              <a:spcBef>
                <a:spcPts val="1080"/>
              </a:spcBef>
              <a:tabLst>
                <a:tab pos="355600" algn="l"/>
              </a:tabLst>
            </a:pPr>
            <a:r>
              <a:rPr sz="1600" spc="-5" dirty="0">
                <a:solidFill>
                  <a:srgbClr val="CA0E0E"/>
                </a:solidFill>
                <a:latin typeface="Wingdings 3"/>
                <a:cs typeface="Wingdings 3"/>
              </a:rPr>
              <a:t></a:t>
            </a:r>
            <a:r>
              <a:rPr sz="1600" spc="-5" dirty="0">
                <a:solidFill>
                  <a:srgbClr val="CA0E0E"/>
                </a:solidFill>
                <a:latin typeface="Times New Roman"/>
                <a:cs typeface="Times New Roman"/>
              </a:rPr>
              <a:t>	</a:t>
            </a:r>
            <a:r>
              <a:rPr sz="2000" dirty="0">
                <a:latin typeface="Century Gothic"/>
                <a:cs typeface="Century Gothic"/>
              </a:rPr>
              <a:t>A </a:t>
            </a:r>
            <a:r>
              <a:rPr sz="2000" spc="-5" dirty="0">
                <a:latin typeface="Century Gothic"/>
                <a:cs typeface="Century Gothic"/>
              </a:rPr>
              <a:t>notion also </a:t>
            </a:r>
            <a:r>
              <a:rPr sz="2000" dirty="0">
                <a:latin typeface="Century Gothic"/>
                <a:cs typeface="Century Gothic"/>
              </a:rPr>
              <a:t>common </a:t>
            </a:r>
            <a:r>
              <a:rPr sz="2000" spc="-5" dirty="0">
                <a:latin typeface="Century Gothic"/>
                <a:cs typeface="Century Gothic"/>
              </a:rPr>
              <a:t>in</a:t>
            </a:r>
            <a:r>
              <a:rPr sz="2000" spc="-45" dirty="0">
                <a:latin typeface="Century Gothic"/>
                <a:cs typeface="Century Gothic"/>
              </a:rPr>
              <a:t> </a:t>
            </a:r>
            <a:r>
              <a:rPr sz="2000" spc="-5" dirty="0">
                <a:latin typeface="Century Gothic"/>
                <a:cs typeface="Century Gothic"/>
              </a:rPr>
              <a:t>programming</a:t>
            </a:r>
            <a:endParaRPr sz="2000">
              <a:latin typeface="Century Gothic"/>
              <a:cs typeface="Century Gothic"/>
            </a:endParaRPr>
          </a:p>
        </p:txBody>
      </p:sp>
      <p:sp>
        <p:nvSpPr>
          <p:cNvPr id="4" name="Rezervirano mjesto podnožj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Johan Eklund,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636207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24916" y="473709"/>
            <a:ext cx="7978140" cy="6654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200" spc="-5" dirty="0"/>
              <a:t>Dependency </a:t>
            </a:r>
            <a:r>
              <a:rPr sz="4200" spc="-10" dirty="0"/>
              <a:t>among</a:t>
            </a:r>
            <a:r>
              <a:rPr sz="4200" spc="-60" dirty="0"/>
              <a:t> </a:t>
            </a:r>
            <a:r>
              <a:rPr sz="4200" spc="-5" dirty="0"/>
              <a:t>variables</a:t>
            </a:r>
            <a:endParaRPr sz="4200"/>
          </a:p>
        </p:txBody>
      </p:sp>
      <p:sp>
        <p:nvSpPr>
          <p:cNvPr id="3" name="object 3"/>
          <p:cNvSpPr txBox="1"/>
          <p:nvPr/>
        </p:nvSpPr>
        <p:spPr>
          <a:xfrm>
            <a:off x="1182116" y="2080387"/>
            <a:ext cx="8543290" cy="22669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5600" marR="5080" indent="-343535">
              <a:lnSpc>
                <a:spcPct val="100000"/>
              </a:lnSpc>
              <a:spcBef>
                <a:spcPts val="105"/>
              </a:spcBef>
              <a:tabLst>
                <a:tab pos="355600" algn="l"/>
              </a:tabLst>
            </a:pPr>
            <a:r>
              <a:rPr sz="1600" spc="-5" dirty="0">
                <a:solidFill>
                  <a:srgbClr val="CA0E0E"/>
                </a:solidFill>
                <a:latin typeface="Wingdings 3"/>
                <a:cs typeface="Wingdings 3"/>
              </a:rPr>
              <a:t></a:t>
            </a:r>
            <a:r>
              <a:rPr sz="1600" spc="-5" dirty="0">
                <a:solidFill>
                  <a:srgbClr val="CA0E0E"/>
                </a:solidFill>
                <a:latin typeface="Times New Roman"/>
                <a:cs typeface="Times New Roman"/>
              </a:rPr>
              <a:t>	</a:t>
            </a:r>
            <a:r>
              <a:rPr sz="2000" dirty="0">
                <a:latin typeface="Century Gothic"/>
                <a:cs typeface="Century Gothic"/>
              </a:rPr>
              <a:t>Common task </a:t>
            </a:r>
            <a:r>
              <a:rPr sz="2000" spc="-5" dirty="0">
                <a:latin typeface="Century Gothic"/>
                <a:cs typeface="Century Gothic"/>
              </a:rPr>
              <a:t>in quantitative </a:t>
            </a:r>
            <a:r>
              <a:rPr sz="2000" dirty="0">
                <a:latin typeface="Century Gothic"/>
                <a:cs typeface="Century Gothic"/>
              </a:rPr>
              <a:t>research </a:t>
            </a:r>
            <a:r>
              <a:rPr sz="2000" spc="-5" dirty="0">
                <a:latin typeface="Century Gothic"/>
                <a:cs typeface="Century Gothic"/>
              </a:rPr>
              <a:t>(especially </a:t>
            </a:r>
            <a:r>
              <a:rPr sz="2000" dirty="0">
                <a:latin typeface="Century Gothic"/>
                <a:cs typeface="Century Gothic"/>
              </a:rPr>
              <a:t>when using </a:t>
            </a:r>
            <a:r>
              <a:rPr sz="2000" spc="-5" dirty="0">
                <a:latin typeface="Century Gothic"/>
                <a:cs typeface="Century Gothic"/>
              </a:rPr>
              <a:t>an  </a:t>
            </a:r>
            <a:r>
              <a:rPr sz="2000" dirty="0">
                <a:latin typeface="Century Gothic"/>
                <a:cs typeface="Century Gothic"/>
              </a:rPr>
              <a:t>experimental </a:t>
            </a:r>
            <a:r>
              <a:rPr sz="2000" spc="-5" dirty="0">
                <a:latin typeface="Century Gothic"/>
                <a:cs typeface="Century Gothic"/>
              </a:rPr>
              <a:t>design): </a:t>
            </a:r>
            <a:r>
              <a:rPr sz="2000" spc="5" dirty="0">
                <a:latin typeface="Century Gothic"/>
                <a:cs typeface="Century Gothic"/>
              </a:rPr>
              <a:t>to </a:t>
            </a:r>
            <a:r>
              <a:rPr sz="2000" dirty="0">
                <a:latin typeface="Century Gothic"/>
                <a:cs typeface="Century Gothic"/>
              </a:rPr>
              <a:t>study whether change </a:t>
            </a:r>
            <a:r>
              <a:rPr sz="2000" spc="-5" dirty="0">
                <a:latin typeface="Century Gothic"/>
                <a:cs typeface="Century Gothic"/>
              </a:rPr>
              <a:t>in </a:t>
            </a:r>
            <a:r>
              <a:rPr sz="2000" dirty="0">
                <a:latin typeface="Century Gothic"/>
                <a:cs typeface="Century Gothic"/>
              </a:rPr>
              <a:t>one or several  </a:t>
            </a:r>
            <a:r>
              <a:rPr sz="2000" spc="-5" dirty="0">
                <a:latin typeface="Century Gothic"/>
                <a:cs typeface="Century Gothic"/>
              </a:rPr>
              <a:t>variables (called predictors) </a:t>
            </a:r>
            <a:r>
              <a:rPr sz="2000" dirty="0">
                <a:latin typeface="Century Gothic"/>
                <a:cs typeface="Century Gothic"/>
              </a:rPr>
              <a:t>affects change </a:t>
            </a:r>
            <a:r>
              <a:rPr sz="2000" spc="-5" dirty="0">
                <a:latin typeface="Century Gothic"/>
                <a:cs typeface="Century Gothic"/>
              </a:rPr>
              <a:t>in </a:t>
            </a:r>
            <a:r>
              <a:rPr sz="2000" dirty="0">
                <a:latin typeface="Century Gothic"/>
                <a:cs typeface="Century Gothic"/>
              </a:rPr>
              <a:t>a </a:t>
            </a:r>
            <a:r>
              <a:rPr sz="2000" spc="-5" dirty="0">
                <a:latin typeface="Century Gothic"/>
                <a:cs typeface="Century Gothic"/>
              </a:rPr>
              <a:t>response</a:t>
            </a:r>
            <a:r>
              <a:rPr sz="2000" spc="-55" dirty="0">
                <a:latin typeface="Century Gothic"/>
                <a:cs typeface="Century Gothic"/>
              </a:rPr>
              <a:t> </a:t>
            </a:r>
            <a:r>
              <a:rPr sz="2000" dirty="0">
                <a:latin typeface="Century Gothic"/>
                <a:cs typeface="Century Gothic"/>
              </a:rPr>
              <a:t>variable</a:t>
            </a:r>
            <a:endParaRPr sz="2000">
              <a:latin typeface="Century Gothic"/>
              <a:cs typeface="Century Gothic"/>
            </a:endParaRPr>
          </a:p>
          <a:p>
            <a:pPr>
              <a:lnSpc>
                <a:spcPct val="100000"/>
              </a:lnSpc>
            </a:pPr>
            <a:endParaRPr sz="24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1800"/>
              </a:spcBef>
              <a:tabLst>
                <a:tab pos="355600" algn="l"/>
              </a:tabLst>
            </a:pPr>
            <a:r>
              <a:rPr sz="1600" spc="-5" dirty="0">
                <a:solidFill>
                  <a:srgbClr val="CA0E0E"/>
                </a:solidFill>
                <a:latin typeface="Wingdings 3"/>
                <a:cs typeface="Wingdings 3"/>
              </a:rPr>
              <a:t></a:t>
            </a:r>
            <a:r>
              <a:rPr sz="1600" spc="-5" dirty="0">
                <a:solidFill>
                  <a:srgbClr val="CA0E0E"/>
                </a:solidFill>
                <a:latin typeface="Times New Roman"/>
                <a:cs typeface="Times New Roman"/>
              </a:rPr>
              <a:t>	</a:t>
            </a:r>
            <a:r>
              <a:rPr sz="2000" dirty="0">
                <a:latin typeface="Century Gothic"/>
                <a:cs typeface="Century Gothic"/>
              </a:rPr>
              <a:t>Predictor – </a:t>
            </a:r>
            <a:r>
              <a:rPr sz="2000" spc="-5" dirty="0">
                <a:latin typeface="Century Gothic"/>
                <a:cs typeface="Century Gothic"/>
              </a:rPr>
              <a:t>independent</a:t>
            </a:r>
            <a:r>
              <a:rPr sz="2000" spc="-55" dirty="0">
                <a:latin typeface="Century Gothic"/>
                <a:cs typeface="Century Gothic"/>
              </a:rPr>
              <a:t> </a:t>
            </a:r>
            <a:r>
              <a:rPr sz="2000" dirty="0">
                <a:latin typeface="Century Gothic"/>
                <a:cs typeface="Century Gothic"/>
              </a:rPr>
              <a:t>variable</a:t>
            </a:r>
            <a:endParaRPr sz="2000">
              <a:latin typeface="Century Gothic"/>
              <a:cs typeface="Century Gothic"/>
            </a:endParaRPr>
          </a:p>
          <a:p>
            <a:pPr marL="12700">
              <a:lnSpc>
                <a:spcPct val="100000"/>
              </a:lnSpc>
              <a:spcBef>
                <a:spcPts val="1085"/>
              </a:spcBef>
              <a:tabLst>
                <a:tab pos="355600" algn="l"/>
              </a:tabLst>
            </a:pPr>
            <a:r>
              <a:rPr sz="1600" spc="-5" dirty="0">
                <a:solidFill>
                  <a:srgbClr val="CA0E0E"/>
                </a:solidFill>
                <a:latin typeface="Wingdings 3"/>
                <a:cs typeface="Wingdings 3"/>
              </a:rPr>
              <a:t></a:t>
            </a:r>
            <a:r>
              <a:rPr sz="1600" spc="-5" dirty="0">
                <a:solidFill>
                  <a:srgbClr val="CA0E0E"/>
                </a:solidFill>
                <a:latin typeface="Times New Roman"/>
                <a:cs typeface="Times New Roman"/>
              </a:rPr>
              <a:t>	</a:t>
            </a:r>
            <a:r>
              <a:rPr sz="2000" dirty="0">
                <a:latin typeface="Century Gothic"/>
                <a:cs typeface="Century Gothic"/>
              </a:rPr>
              <a:t>Response variable – dependent</a:t>
            </a:r>
            <a:r>
              <a:rPr sz="2000" spc="-100" dirty="0">
                <a:latin typeface="Century Gothic"/>
                <a:cs typeface="Century Gothic"/>
              </a:rPr>
              <a:t> </a:t>
            </a:r>
            <a:r>
              <a:rPr sz="2000" dirty="0">
                <a:latin typeface="Century Gothic"/>
                <a:cs typeface="Century Gothic"/>
              </a:rPr>
              <a:t>variable</a:t>
            </a:r>
            <a:endParaRPr sz="2000">
              <a:latin typeface="Century Gothic"/>
              <a:cs typeface="Century Gothic"/>
            </a:endParaRPr>
          </a:p>
        </p:txBody>
      </p:sp>
      <p:sp>
        <p:nvSpPr>
          <p:cNvPr id="4" name="Rezervirano mjesto podnožj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Johan Eklund,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340636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24916" y="473709"/>
            <a:ext cx="5982970" cy="6654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200" dirty="0"/>
              <a:t>Levels of</a:t>
            </a:r>
            <a:r>
              <a:rPr sz="4200" spc="-114" dirty="0"/>
              <a:t> </a:t>
            </a:r>
            <a:r>
              <a:rPr sz="4200" spc="-5" dirty="0"/>
              <a:t>measurement</a:t>
            </a:r>
            <a:endParaRPr sz="4200"/>
          </a:p>
        </p:txBody>
      </p:sp>
      <p:sp>
        <p:nvSpPr>
          <p:cNvPr id="3" name="object 3"/>
          <p:cNvSpPr txBox="1"/>
          <p:nvPr/>
        </p:nvSpPr>
        <p:spPr>
          <a:xfrm>
            <a:off x="1182116" y="1944304"/>
            <a:ext cx="2115820" cy="909319"/>
          </a:xfrm>
          <a:prstGeom prst="rect">
            <a:avLst/>
          </a:prstGeom>
        </p:spPr>
        <p:txBody>
          <a:bodyPr vert="horz" wrap="square" lIns="0" tIns="1492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75"/>
              </a:spcBef>
              <a:tabLst>
                <a:tab pos="355600" algn="l"/>
              </a:tabLst>
            </a:pPr>
            <a:r>
              <a:rPr sz="1600" spc="-5" dirty="0">
                <a:solidFill>
                  <a:srgbClr val="CA0E0E"/>
                </a:solidFill>
                <a:latin typeface="Wingdings 3"/>
                <a:cs typeface="Wingdings 3"/>
              </a:rPr>
              <a:t></a:t>
            </a:r>
            <a:r>
              <a:rPr sz="1600" spc="-5" dirty="0">
                <a:solidFill>
                  <a:srgbClr val="CA0E0E"/>
                </a:solidFill>
                <a:latin typeface="Times New Roman"/>
                <a:cs typeface="Times New Roman"/>
              </a:rPr>
              <a:t>	</a:t>
            </a:r>
            <a:r>
              <a:rPr sz="2000" dirty="0">
                <a:latin typeface="Century Gothic"/>
                <a:cs typeface="Century Gothic"/>
              </a:rPr>
              <a:t>Nominal</a:t>
            </a:r>
            <a:r>
              <a:rPr sz="2000" spc="-95" dirty="0">
                <a:latin typeface="Century Gothic"/>
                <a:cs typeface="Century Gothic"/>
              </a:rPr>
              <a:t> </a:t>
            </a:r>
            <a:r>
              <a:rPr sz="2000" dirty="0">
                <a:latin typeface="Century Gothic"/>
                <a:cs typeface="Century Gothic"/>
              </a:rPr>
              <a:t>scale</a:t>
            </a:r>
            <a:endParaRPr sz="2000">
              <a:latin typeface="Century Gothic"/>
              <a:cs typeface="Century Gothic"/>
            </a:endParaRPr>
          </a:p>
          <a:p>
            <a:pPr marL="12700">
              <a:lnSpc>
                <a:spcPct val="100000"/>
              </a:lnSpc>
              <a:spcBef>
                <a:spcPts val="1080"/>
              </a:spcBef>
              <a:tabLst>
                <a:tab pos="355600" algn="l"/>
              </a:tabLst>
            </a:pPr>
            <a:r>
              <a:rPr sz="1600" spc="-5" dirty="0">
                <a:solidFill>
                  <a:srgbClr val="CA0E0E"/>
                </a:solidFill>
                <a:latin typeface="Wingdings 3"/>
                <a:cs typeface="Wingdings 3"/>
              </a:rPr>
              <a:t></a:t>
            </a:r>
            <a:r>
              <a:rPr sz="1600" spc="-5" dirty="0">
                <a:solidFill>
                  <a:srgbClr val="CA0E0E"/>
                </a:solidFill>
                <a:latin typeface="Times New Roman"/>
                <a:cs typeface="Times New Roman"/>
              </a:rPr>
              <a:t>	</a:t>
            </a:r>
            <a:r>
              <a:rPr sz="2000" spc="-5" dirty="0">
                <a:latin typeface="Century Gothic"/>
                <a:cs typeface="Century Gothic"/>
              </a:rPr>
              <a:t>Ordinal</a:t>
            </a:r>
            <a:r>
              <a:rPr sz="2000" spc="-40" dirty="0">
                <a:latin typeface="Century Gothic"/>
                <a:cs typeface="Century Gothic"/>
              </a:rPr>
              <a:t> </a:t>
            </a:r>
            <a:r>
              <a:rPr sz="2000" spc="-5" dirty="0">
                <a:latin typeface="Century Gothic"/>
                <a:cs typeface="Century Gothic"/>
              </a:rPr>
              <a:t>scale</a:t>
            </a:r>
            <a:endParaRPr sz="2000">
              <a:latin typeface="Century Gothic"/>
              <a:cs typeface="Century Gothic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182116" y="3270438"/>
            <a:ext cx="1998345" cy="909319"/>
          </a:xfrm>
          <a:prstGeom prst="rect">
            <a:avLst/>
          </a:prstGeom>
        </p:spPr>
        <p:txBody>
          <a:bodyPr vert="horz" wrap="square" lIns="0" tIns="1492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75"/>
              </a:spcBef>
              <a:tabLst>
                <a:tab pos="355600" algn="l"/>
              </a:tabLst>
            </a:pPr>
            <a:r>
              <a:rPr sz="1600" spc="-5" dirty="0">
                <a:solidFill>
                  <a:srgbClr val="CA0E0E"/>
                </a:solidFill>
                <a:latin typeface="Wingdings 3"/>
                <a:cs typeface="Wingdings 3"/>
              </a:rPr>
              <a:t></a:t>
            </a:r>
            <a:r>
              <a:rPr sz="1600" spc="-5" dirty="0">
                <a:solidFill>
                  <a:srgbClr val="CA0E0E"/>
                </a:solidFill>
                <a:latin typeface="Times New Roman"/>
                <a:cs typeface="Times New Roman"/>
              </a:rPr>
              <a:t>	</a:t>
            </a:r>
            <a:r>
              <a:rPr sz="2000" dirty="0">
                <a:latin typeface="Century Gothic"/>
                <a:cs typeface="Century Gothic"/>
              </a:rPr>
              <a:t>Interval</a:t>
            </a:r>
            <a:r>
              <a:rPr sz="2000" spc="-100" dirty="0">
                <a:latin typeface="Century Gothic"/>
                <a:cs typeface="Century Gothic"/>
              </a:rPr>
              <a:t> </a:t>
            </a:r>
            <a:r>
              <a:rPr sz="2000" dirty="0">
                <a:latin typeface="Century Gothic"/>
                <a:cs typeface="Century Gothic"/>
              </a:rPr>
              <a:t>scale</a:t>
            </a:r>
            <a:endParaRPr sz="2000">
              <a:latin typeface="Century Gothic"/>
              <a:cs typeface="Century Gothic"/>
            </a:endParaRPr>
          </a:p>
          <a:p>
            <a:pPr marL="12700">
              <a:lnSpc>
                <a:spcPct val="100000"/>
              </a:lnSpc>
              <a:spcBef>
                <a:spcPts val="1080"/>
              </a:spcBef>
              <a:tabLst>
                <a:tab pos="355600" algn="l"/>
              </a:tabLst>
            </a:pPr>
            <a:r>
              <a:rPr sz="1600" spc="-5" dirty="0">
                <a:solidFill>
                  <a:srgbClr val="CA0E0E"/>
                </a:solidFill>
                <a:latin typeface="Wingdings 3"/>
                <a:cs typeface="Wingdings 3"/>
              </a:rPr>
              <a:t></a:t>
            </a:r>
            <a:r>
              <a:rPr sz="1600" spc="-5" dirty="0">
                <a:solidFill>
                  <a:srgbClr val="CA0E0E"/>
                </a:solidFill>
                <a:latin typeface="Times New Roman"/>
                <a:cs typeface="Times New Roman"/>
              </a:rPr>
              <a:t>	</a:t>
            </a:r>
            <a:r>
              <a:rPr sz="2000" dirty="0">
                <a:latin typeface="Century Gothic"/>
                <a:cs typeface="Century Gothic"/>
              </a:rPr>
              <a:t>Ratio</a:t>
            </a:r>
            <a:r>
              <a:rPr sz="2000" spc="-55" dirty="0">
                <a:latin typeface="Century Gothic"/>
                <a:cs typeface="Century Gothic"/>
              </a:rPr>
              <a:t> </a:t>
            </a:r>
            <a:r>
              <a:rPr sz="2000" spc="-5" dirty="0">
                <a:latin typeface="Century Gothic"/>
                <a:cs typeface="Century Gothic"/>
              </a:rPr>
              <a:t>scale</a:t>
            </a:r>
            <a:endParaRPr sz="2000">
              <a:latin typeface="Century Gothic"/>
              <a:cs typeface="Century Gothic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3478529" y="2140457"/>
            <a:ext cx="132715" cy="702945"/>
          </a:xfrm>
          <a:custGeom>
            <a:avLst/>
            <a:gdLst/>
            <a:ahLst/>
            <a:cxnLst/>
            <a:rect l="l" t="t" r="r" b="b"/>
            <a:pathLst>
              <a:path w="132714" h="702944">
                <a:moveTo>
                  <a:pt x="0" y="0"/>
                </a:moveTo>
                <a:lnTo>
                  <a:pt x="25788" y="869"/>
                </a:lnTo>
                <a:lnTo>
                  <a:pt x="46862" y="3238"/>
                </a:lnTo>
                <a:lnTo>
                  <a:pt x="61079" y="6750"/>
                </a:lnTo>
                <a:lnTo>
                  <a:pt x="66294" y="11049"/>
                </a:lnTo>
                <a:lnTo>
                  <a:pt x="66294" y="340232"/>
                </a:lnTo>
                <a:lnTo>
                  <a:pt x="71508" y="344531"/>
                </a:lnTo>
                <a:lnTo>
                  <a:pt x="85725" y="348043"/>
                </a:lnTo>
                <a:lnTo>
                  <a:pt x="106799" y="350412"/>
                </a:lnTo>
                <a:lnTo>
                  <a:pt x="132587" y="351281"/>
                </a:lnTo>
                <a:lnTo>
                  <a:pt x="106799" y="352151"/>
                </a:lnTo>
                <a:lnTo>
                  <a:pt x="85725" y="354520"/>
                </a:lnTo>
                <a:lnTo>
                  <a:pt x="71508" y="358032"/>
                </a:lnTo>
                <a:lnTo>
                  <a:pt x="66294" y="362330"/>
                </a:lnTo>
                <a:lnTo>
                  <a:pt x="66294" y="691514"/>
                </a:lnTo>
                <a:lnTo>
                  <a:pt x="61079" y="695813"/>
                </a:lnTo>
                <a:lnTo>
                  <a:pt x="46863" y="699325"/>
                </a:lnTo>
                <a:lnTo>
                  <a:pt x="25788" y="701694"/>
                </a:lnTo>
                <a:lnTo>
                  <a:pt x="0" y="702563"/>
                </a:lnTo>
              </a:path>
            </a:pathLst>
          </a:custGeom>
          <a:ln w="19812">
            <a:solidFill>
              <a:srgbClr val="CA0E0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3756152" y="2300732"/>
            <a:ext cx="181038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Century Gothic"/>
                <a:cs typeface="Century Gothic"/>
              </a:rPr>
              <a:t>qualitative</a:t>
            </a:r>
            <a:r>
              <a:rPr sz="1800" spc="-90" dirty="0">
                <a:latin typeface="Century Gothic"/>
                <a:cs typeface="Century Gothic"/>
              </a:rPr>
              <a:t> </a:t>
            </a:r>
            <a:r>
              <a:rPr sz="1800" spc="-10" dirty="0">
                <a:latin typeface="Century Gothic"/>
                <a:cs typeface="Century Gothic"/>
              </a:rPr>
              <a:t>data</a:t>
            </a:r>
            <a:endParaRPr sz="1800">
              <a:latin typeface="Century Gothic"/>
              <a:cs typeface="Century Gothic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3478529" y="3441953"/>
            <a:ext cx="132715" cy="704215"/>
          </a:xfrm>
          <a:custGeom>
            <a:avLst/>
            <a:gdLst/>
            <a:ahLst/>
            <a:cxnLst/>
            <a:rect l="l" t="t" r="r" b="b"/>
            <a:pathLst>
              <a:path w="132714" h="704214">
                <a:moveTo>
                  <a:pt x="0" y="0"/>
                </a:moveTo>
                <a:lnTo>
                  <a:pt x="25788" y="869"/>
                </a:lnTo>
                <a:lnTo>
                  <a:pt x="46862" y="3238"/>
                </a:lnTo>
                <a:lnTo>
                  <a:pt x="61079" y="6750"/>
                </a:lnTo>
                <a:lnTo>
                  <a:pt x="66294" y="11049"/>
                </a:lnTo>
                <a:lnTo>
                  <a:pt x="66294" y="340995"/>
                </a:lnTo>
                <a:lnTo>
                  <a:pt x="71508" y="345293"/>
                </a:lnTo>
                <a:lnTo>
                  <a:pt x="85725" y="348805"/>
                </a:lnTo>
                <a:lnTo>
                  <a:pt x="106799" y="351174"/>
                </a:lnTo>
                <a:lnTo>
                  <a:pt x="132587" y="352044"/>
                </a:lnTo>
                <a:lnTo>
                  <a:pt x="106799" y="352913"/>
                </a:lnTo>
                <a:lnTo>
                  <a:pt x="85725" y="355282"/>
                </a:lnTo>
                <a:lnTo>
                  <a:pt x="71508" y="358794"/>
                </a:lnTo>
                <a:lnTo>
                  <a:pt x="66294" y="363093"/>
                </a:lnTo>
                <a:lnTo>
                  <a:pt x="66294" y="693039"/>
                </a:lnTo>
                <a:lnTo>
                  <a:pt x="61079" y="697337"/>
                </a:lnTo>
                <a:lnTo>
                  <a:pt x="46863" y="700849"/>
                </a:lnTo>
                <a:lnTo>
                  <a:pt x="25788" y="703218"/>
                </a:lnTo>
                <a:lnTo>
                  <a:pt x="0" y="704088"/>
                </a:lnTo>
              </a:path>
            </a:pathLst>
          </a:custGeom>
          <a:ln w="19812">
            <a:solidFill>
              <a:srgbClr val="CA0E0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3756152" y="3603117"/>
            <a:ext cx="1980564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latin typeface="Century Gothic"/>
                <a:cs typeface="Century Gothic"/>
              </a:rPr>
              <a:t>quantitative</a:t>
            </a:r>
            <a:r>
              <a:rPr sz="1800" spc="-60" dirty="0">
                <a:latin typeface="Century Gothic"/>
                <a:cs typeface="Century Gothic"/>
              </a:rPr>
              <a:t> </a:t>
            </a:r>
            <a:r>
              <a:rPr sz="1800" spc="-5" dirty="0">
                <a:latin typeface="Century Gothic"/>
                <a:cs typeface="Century Gothic"/>
              </a:rPr>
              <a:t>data</a:t>
            </a:r>
            <a:endParaRPr sz="1800">
              <a:latin typeface="Century Gothic"/>
              <a:cs typeface="Century Gothic"/>
            </a:endParaRPr>
          </a:p>
        </p:txBody>
      </p:sp>
      <p:sp>
        <p:nvSpPr>
          <p:cNvPr id="9" name="Rezervirano mjesto podnožja 8"/>
          <p:cNvSpPr>
            <a:spLocks noGrp="1"/>
          </p:cNvSpPr>
          <p:nvPr>
            <p:ph type="ftr" sz="quarter" idx="5"/>
          </p:nvPr>
        </p:nvSpPr>
        <p:spPr/>
        <p:txBody>
          <a:bodyPr/>
          <a:lstStyle/>
          <a:p>
            <a:r>
              <a:rPr lang="en-GB" smtClean="0"/>
              <a:t>Johan Eklund, 2018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366952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24916" y="473709"/>
            <a:ext cx="6299835" cy="6654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200" spc="-10" dirty="0"/>
              <a:t>Discrete </a:t>
            </a:r>
            <a:r>
              <a:rPr sz="4200" spc="-5" dirty="0"/>
              <a:t>and</a:t>
            </a:r>
            <a:r>
              <a:rPr sz="4200" spc="-25" dirty="0"/>
              <a:t> </a:t>
            </a:r>
            <a:r>
              <a:rPr sz="4200" spc="-5" dirty="0"/>
              <a:t>continuous</a:t>
            </a:r>
            <a:endParaRPr sz="4200"/>
          </a:p>
        </p:txBody>
      </p:sp>
      <p:sp>
        <p:nvSpPr>
          <p:cNvPr id="3" name="object 3"/>
          <p:cNvSpPr txBox="1"/>
          <p:nvPr/>
        </p:nvSpPr>
        <p:spPr>
          <a:xfrm>
            <a:off x="1182116" y="2080387"/>
            <a:ext cx="8644890" cy="28765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5600" marR="506730" indent="-343535">
              <a:lnSpc>
                <a:spcPct val="100000"/>
              </a:lnSpc>
              <a:spcBef>
                <a:spcPts val="105"/>
              </a:spcBef>
              <a:tabLst>
                <a:tab pos="355600" algn="l"/>
              </a:tabLst>
            </a:pPr>
            <a:r>
              <a:rPr sz="1600" spc="-5" dirty="0">
                <a:solidFill>
                  <a:srgbClr val="CA0E0E"/>
                </a:solidFill>
                <a:latin typeface="Wingdings 3"/>
                <a:cs typeface="Wingdings 3"/>
              </a:rPr>
              <a:t></a:t>
            </a:r>
            <a:r>
              <a:rPr sz="1600" spc="-5" dirty="0">
                <a:solidFill>
                  <a:srgbClr val="CA0E0E"/>
                </a:solidFill>
                <a:latin typeface="Times New Roman"/>
                <a:cs typeface="Times New Roman"/>
              </a:rPr>
              <a:t>	</a:t>
            </a:r>
            <a:r>
              <a:rPr sz="2000" dirty="0">
                <a:latin typeface="Century Gothic"/>
                <a:cs typeface="Century Gothic"/>
              </a:rPr>
              <a:t>A </a:t>
            </a:r>
            <a:r>
              <a:rPr sz="2000" b="1" spc="-5" dirty="0">
                <a:latin typeface="Century Gothic"/>
                <a:cs typeface="Century Gothic"/>
              </a:rPr>
              <a:t>discrete </a:t>
            </a:r>
            <a:r>
              <a:rPr sz="2000" dirty="0">
                <a:latin typeface="Century Gothic"/>
                <a:cs typeface="Century Gothic"/>
              </a:rPr>
              <a:t>variable can only assume a limited </a:t>
            </a:r>
            <a:r>
              <a:rPr sz="2000" spc="-5" dirty="0">
                <a:latin typeface="Century Gothic"/>
                <a:cs typeface="Century Gothic"/>
              </a:rPr>
              <a:t>(finite) </a:t>
            </a:r>
            <a:r>
              <a:rPr sz="2000" dirty="0">
                <a:latin typeface="Century Gothic"/>
                <a:cs typeface="Century Gothic"/>
              </a:rPr>
              <a:t>number</a:t>
            </a:r>
            <a:r>
              <a:rPr sz="2000" spc="-225" dirty="0">
                <a:latin typeface="Century Gothic"/>
                <a:cs typeface="Century Gothic"/>
              </a:rPr>
              <a:t> </a:t>
            </a:r>
            <a:r>
              <a:rPr sz="2000" dirty="0">
                <a:latin typeface="Century Gothic"/>
                <a:cs typeface="Century Gothic"/>
              </a:rPr>
              <a:t>of  values </a:t>
            </a:r>
            <a:r>
              <a:rPr sz="2000" spc="-10" dirty="0">
                <a:latin typeface="Century Gothic"/>
                <a:cs typeface="Century Gothic"/>
              </a:rPr>
              <a:t>(e.g. </a:t>
            </a:r>
            <a:r>
              <a:rPr sz="2000" spc="5" dirty="0">
                <a:latin typeface="Century Gothic"/>
                <a:cs typeface="Century Gothic"/>
              </a:rPr>
              <a:t>the </a:t>
            </a:r>
            <a:r>
              <a:rPr sz="2000" dirty="0">
                <a:latin typeface="Century Gothic"/>
                <a:cs typeface="Century Gothic"/>
              </a:rPr>
              <a:t>channels on a</a:t>
            </a:r>
            <a:r>
              <a:rPr sz="2000" spc="-70" dirty="0">
                <a:latin typeface="Century Gothic"/>
                <a:cs typeface="Century Gothic"/>
              </a:rPr>
              <a:t> </a:t>
            </a:r>
            <a:r>
              <a:rPr sz="2000" spc="-15" dirty="0">
                <a:latin typeface="Century Gothic"/>
                <a:cs typeface="Century Gothic"/>
              </a:rPr>
              <a:t>TV)</a:t>
            </a:r>
            <a:endParaRPr sz="2000">
              <a:latin typeface="Century Gothic"/>
              <a:cs typeface="Century Gothic"/>
            </a:endParaRPr>
          </a:p>
          <a:p>
            <a:pPr marL="12700">
              <a:lnSpc>
                <a:spcPct val="100000"/>
              </a:lnSpc>
              <a:spcBef>
                <a:spcPts val="1080"/>
              </a:spcBef>
              <a:tabLst>
                <a:tab pos="355600" algn="l"/>
              </a:tabLst>
            </a:pPr>
            <a:r>
              <a:rPr sz="1600" spc="-5" dirty="0">
                <a:solidFill>
                  <a:srgbClr val="CA0E0E"/>
                </a:solidFill>
                <a:latin typeface="Wingdings 3"/>
                <a:cs typeface="Wingdings 3"/>
              </a:rPr>
              <a:t></a:t>
            </a:r>
            <a:r>
              <a:rPr sz="1600" spc="-5" dirty="0">
                <a:solidFill>
                  <a:srgbClr val="CA0E0E"/>
                </a:solidFill>
                <a:latin typeface="Times New Roman"/>
                <a:cs typeface="Times New Roman"/>
              </a:rPr>
              <a:t>	</a:t>
            </a:r>
            <a:r>
              <a:rPr sz="2000" dirty="0">
                <a:latin typeface="Century Gothic"/>
                <a:cs typeface="Century Gothic"/>
              </a:rPr>
              <a:t>A </a:t>
            </a:r>
            <a:r>
              <a:rPr sz="2000" b="1" spc="-5" dirty="0">
                <a:latin typeface="Century Gothic"/>
                <a:cs typeface="Century Gothic"/>
              </a:rPr>
              <a:t>continuous </a:t>
            </a:r>
            <a:r>
              <a:rPr sz="2000" dirty="0">
                <a:latin typeface="Century Gothic"/>
                <a:cs typeface="Century Gothic"/>
              </a:rPr>
              <a:t>variable can </a:t>
            </a:r>
            <a:r>
              <a:rPr sz="2000" spc="-5" dirty="0">
                <a:latin typeface="Century Gothic"/>
                <a:cs typeface="Century Gothic"/>
              </a:rPr>
              <a:t>assume </a:t>
            </a:r>
            <a:r>
              <a:rPr sz="2000" dirty="0">
                <a:latin typeface="Century Gothic"/>
                <a:cs typeface="Century Gothic"/>
              </a:rPr>
              <a:t>”any” value </a:t>
            </a:r>
            <a:r>
              <a:rPr sz="2000" spc="-5" dirty="0">
                <a:latin typeface="Century Gothic"/>
                <a:cs typeface="Century Gothic"/>
              </a:rPr>
              <a:t>in </a:t>
            </a:r>
            <a:r>
              <a:rPr sz="2000" dirty="0">
                <a:latin typeface="Century Gothic"/>
                <a:cs typeface="Century Gothic"/>
              </a:rPr>
              <a:t>a </a:t>
            </a:r>
            <a:r>
              <a:rPr sz="2000" spc="-5" dirty="0">
                <a:latin typeface="Century Gothic"/>
                <a:cs typeface="Century Gothic"/>
              </a:rPr>
              <a:t>specific</a:t>
            </a:r>
            <a:r>
              <a:rPr sz="2000" spc="-185" dirty="0">
                <a:latin typeface="Century Gothic"/>
                <a:cs typeface="Century Gothic"/>
              </a:rPr>
              <a:t> </a:t>
            </a:r>
            <a:r>
              <a:rPr sz="2000" dirty="0">
                <a:latin typeface="Century Gothic"/>
                <a:cs typeface="Century Gothic"/>
              </a:rPr>
              <a:t>interval</a:t>
            </a:r>
            <a:endParaRPr sz="2000">
              <a:latin typeface="Century Gothic"/>
              <a:cs typeface="Century Gothic"/>
            </a:endParaRPr>
          </a:p>
          <a:p>
            <a:pPr marL="355600">
              <a:lnSpc>
                <a:spcPct val="100000"/>
              </a:lnSpc>
            </a:pPr>
            <a:r>
              <a:rPr sz="2000" spc="-10" dirty="0">
                <a:latin typeface="Century Gothic"/>
                <a:cs typeface="Century Gothic"/>
              </a:rPr>
              <a:t>(e.g. </a:t>
            </a:r>
            <a:r>
              <a:rPr sz="2000" spc="5" dirty="0">
                <a:latin typeface="Century Gothic"/>
                <a:cs typeface="Century Gothic"/>
              </a:rPr>
              <a:t>the </a:t>
            </a:r>
            <a:r>
              <a:rPr sz="2000" dirty="0">
                <a:latin typeface="Century Gothic"/>
                <a:cs typeface="Century Gothic"/>
              </a:rPr>
              <a:t>measurement of</a:t>
            </a:r>
            <a:r>
              <a:rPr sz="2000" spc="-50" dirty="0">
                <a:latin typeface="Century Gothic"/>
                <a:cs typeface="Century Gothic"/>
              </a:rPr>
              <a:t> </a:t>
            </a:r>
            <a:r>
              <a:rPr sz="2000" dirty="0">
                <a:latin typeface="Century Gothic"/>
                <a:cs typeface="Century Gothic"/>
              </a:rPr>
              <a:t>time)</a:t>
            </a:r>
            <a:endParaRPr sz="2000">
              <a:latin typeface="Century Gothic"/>
              <a:cs typeface="Century Gothic"/>
            </a:endParaRPr>
          </a:p>
          <a:p>
            <a:pPr>
              <a:lnSpc>
                <a:spcPct val="100000"/>
              </a:lnSpc>
            </a:pPr>
            <a:endParaRPr sz="2400">
              <a:latin typeface="Times New Roman"/>
              <a:cs typeface="Times New Roman"/>
            </a:endParaRPr>
          </a:p>
          <a:p>
            <a:pPr marL="355600" marR="134620" indent="-343535">
              <a:lnSpc>
                <a:spcPct val="100000"/>
              </a:lnSpc>
              <a:spcBef>
                <a:spcPts val="1805"/>
              </a:spcBef>
              <a:tabLst>
                <a:tab pos="355600" algn="l"/>
              </a:tabLst>
            </a:pPr>
            <a:r>
              <a:rPr sz="1600" spc="-5" dirty="0">
                <a:solidFill>
                  <a:srgbClr val="CA0E0E"/>
                </a:solidFill>
                <a:latin typeface="Wingdings 3"/>
                <a:cs typeface="Wingdings 3"/>
              </a:rPr>
              <a:t></a:t>
            </a:r>
            <a:r>
              <a:rPr sz="1600" spc="-5" dirty="0">
                <a:solidFill>
                  <a:srgbClr val="CA0E0E"/>
                </a:solidFill>
                <a:latin typeface="Times New Roman"/>
                <a:cs typeface="Times New Roman"/>
              </a:rPr>
              <a:t>	</a:t>
            </a:r>
            <a:r>
              <a:rPr sz="2000" dirty="0">
                <a:latin typeface="Century Gothic"/>
                <a:cs typeface="Century Gothic"/>
              </a:rPr>
              <a:t>This </a:t>
            </a:r>
            <a:r>
              <a:rPr sz="2000" spc="-5" dirty="0">
                <a:latin typeface="Century Gothic"/>
                <a:cs typeface="Century Gothic"/>
              </a:rPr>
              <a:t>distinction is important </a:t>
            </a:r>
            <a:r>
              <a:rPr sz="2000" dirty="0">
                <a:latin typeface="Century Gothic"/>
                <a:cs typeface="Century Gothic"/>
              </a:rPr>
              <a:t>because a continuous variable can </a:t>
            </a:r>
            <a:r>
              <a:rPr sz="2000" spc="-20" dirty="0">
                <a:latin typeface="Century Gothic"/>
                <a:cs typeface="Century Gothic"/>
              </a:rPr>
              <a:t>(by  </a:t>
            </a:r>
            <a:r>
              <a:rPr sz="2000" spc="-5" dirty="0">
                <a:latin typeface="Century Gothic"/>
                <a:cs typeface="Century Gothic"/>
              </a:rPr>
              <a:t>definition) </a:t>
            </a:r>
            <a:r>
              <a:rPr sz="2000" dirty="0">
                <a:latin typeface="Century Gothic"/>
                <a:cs typeface="Century Gothic"/>
              </a:rPr>
              <a:t>assume an infinite number of values, </a:t>
            </a:r>
            <a:r>
              <a:rPr sz="2000" spc="-5" dirty="0">
                <a:latin typeface="Century Gothic"/>
                <a:cs typeface="Century Gothic"/>
              </a:rPr>
              <a:t>which </a:t>
            </a:r>
            <a:r>
              <a:rPr sz="2000" dirty="0">
                <a:latin typeface="Century Gothic"/>
                <a:cs typeface="Century Gothic"/>
              </a:rPr>
              <a:t>tends </a:t>
            </a:r>
            <a:r>
              <a:rPr sz="2000" spc="5" dirty="0">
                <a:latin typeface="Century Gothic"/>
                <a:cs typeface="Century Gothic"/>
              </a:rPr>
              <a:t>to  </a:t>
            </a:r>
            <a:r>
              <a:rPr sz="2000" dirty="0">
                <a:latin typeface="Century Gothic"/>
                <a:cs typeface="Century Gothic"/>
              </a:rPr>
              <a:t>complicate our</a:t>
            </a:r>
            <a:r>
              <a:rPr sz="2000" spc="-50" dirty="0">
                <a:latin typeface="Century Gothic"/>
                <a:cs typeface="Century Gothic"/>
              </a:rPr>
              <a:t> </a:t>
            </a:r>
            <a:r>
              <a:rPr sz="2000" dirty="0">
                <a:latin typeface="Century Gothic"/>
                <a:cs typeface="Century Gothic"/>
              </a:rPr>
              <a:t>calculations</a:t>
            </a:r>
            <a:endParaRPr sz="2000">
              <a:latin typeface="Century Gothic"/>
              <a:cs typeface="Century Gothic"/>
            </a:endParaRPr>
          </a:p>
        </p:txBody>
      </p:sp>
      <p:sp>
        <p:nvSpPr>
          <p:cNvPr id="4" name="Rezervirano mjesto podnožj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Johan Eklund,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325133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24916" y="473709"/>
            <a:ext cx="5864225" cy="6654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200" dirty="0"/>
              <a:t>Probability</a:t>
            </a:r>
            <a:r>
              <a:rPr sz="4200" spc="-90" dirty="0"/>
              <a:t> </a:t>
            </a:r>
            <a:r>
              <a:rPr sz="4200" spc="-5" dirty="0"/>
              <a:t>distributions</a:t>
            </a:r>
            <a:endParaRPr sz="4200"/>
          </a:p>
        </p:txBody>
      </p:sp>
      <p:sp>
        <p:nvSpPr>
          <p:cNvPr id="3" name="object 3"/>
          <p:cNvSpPr txBox="1"/>
          <p:nvPr/>
        </p:nvSpPr>
        <p:spPr>
          <a:xfrm>
            <a:off x="1182116" y="1944304"/>
            <a:ext cx="8697595" cy="3147695"/>
          </a:xfrm>
          <a:prstGeom prst="rect">
            <a:avLst/>
          </a:prstGeom>
        </p:spPr>
        <p:txBody>
          <a:bodyPr vert="horz" wrap="square" lIns="0" tIns="1492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75"/>
              </a:spcBef>
              <a:tabLst>
                <a:tab pos="355600" algn="l"/>
              </a:tabLst>
            </a:pPr>
            <a:r>
              <a:rPr sz="1600" spc="-5" dirty="0">
                <a:solidFill>
                  <a:srgbClr val="CA0E0E"/>
                </a:solidFill>
                <a:latin typeface="Wingdings 3"/>
                <a:cs typeface="Wingdings 3"/>
              </a:rPr>
              <a:t></a:t>
            </a:r>
            <a:r>
              <a:rPr sz="1600" spc="-5" dirty="0">
                <a:solidFill>
                  <a:srgbClr val="CA0E0E"/>
                </a:solidFill>
                <a:latin typeface="Times New Roman"/>
                <a:cs typeface="Times New Roman"/>
              </a:rPr>
              <a:t>	</a:t>
            </a:r>
            <a:r>
              <a:rPr sz="2000" dirty="0">
                <a:latin typeface="Century Gothic"/>
                <a:cs typeface="Century Gothic"/>
              </a:rPr>
              <a:t>Assume that </a:t>
            </a:r>
            <a:r>
              <a:rPr sz="2000" spc="-5" dirty="0">
                <a:latin typeface="Century Gothic"/>
                <a:cs typeface="Century Gothic"/>
              </a:rPr>
              <a:t>in </a:t>
            </a:r>
            <a:r>
              <a:rPr sz="2000" dirty="0">
                <a:latin typeface="Century Gothic"/>
                <a:cs typeface="Century Gothic"/>
              </a:rPr>
              <a:t>a </a:t>
            </a:r>
            <a:r>
              <a:rPr sz="2000" spc="-5" dirty="0">
                <a:latin typeface="Century Gothic"/>
                <a:cs typeface="Century Gothic"/>
              </a:rPr>
              <a:t>drawer </a:t>
            </a:r>
            <a:r>
              <a:rPr sz="2000" dirty="0">
                <a:latin typeface="Century Gothic"/>
                <a:cs typeface="Century Gothic"/>
              </a:rPr>
              <a:t>there </a:t>
            </a:r>
            <a:r>
              <a:rPr sz="2000" spc="-5" dirty="0">
                <a:latin typeface="Century Gothic"/>
                <a:cs typeface="Century Gothic"/>
              </a:rPr>
              <a:t>are </a:t>
            </a:r>
            <a:r>
              <a:rPr sz="2000" dirty="0">
                <a:latin typeface="Century Gothic"/>
                <a:cs typeface="Century Gothic"/>
              </a:rPr>
              <a:t>8 blue </a:t>
            </a:r>
            <a:r>
              <a:rPr sz="2000" spc="-5" dirty="0">
                <a:latin typeface="Century Gothic"/>
                <a:cs typeface="Century Gothic"/>
              </a:rPr>
              <a:t>socks and 12 </a:t>
            </a:r>
            <a:r>
              <a:rPr sz="2000" dirty="0">
                <a:latin typeface="Century Gothic"/>
                <a:cs typeface="Century Gothic"/>
              </a:rPr>
              <a:t>red</a:t>
            </a:r>
            <a:r>
              <a:rPr sz="2000" spc="-180" dirty="0">
                <a:latin typeface="Century Gothic"/>
                <a:cs typeface="Century Gothic"/>
              </a:rPr>
              <a:t> </a:t>
            </a:r>
            <a:r>
              <a:rPr sz="2000" spc="-5" dirty="0">
                <a:latin typeface="Century Gothic"/>
                <a:cs typeface="Century Gothic"/>
              </a:rPr>
              <a:t>socks</a:t>
            </a:r>
            <a:endParaRPr sz="2000">
              <a:latin typeface="Century Gothic"/>
              <a:cs typeface="Century Gothic"/>
            </a:endParaRPr>
          </a:p>
          <a:p>
            <a:pPr marL="12700">
              <a:lnSpc>
                <a:spcPct val="100000"/>
              </a:lnSpc>
              <a:spcBef>
                <a:spcPts val="1080"/>
              </a:spcBef>
              <a:tabLst>
                <a:tab pos="355600" algn="l"/>
              </a:tabLst>
            </a:pPr>
            <a:r>
              <a:rPr sz="1600" spc="-5" dirty="0">
                <a:solidFill>
                  <a:srgbClr val="CA0E0E"/>
                </a:solidFill>
                <a:latin typeface="Wingdings 3"/>
                <a:cs typeface="Wingdings 3"/>
              </a:rPr>
              <a:t></a:t>
            </a:r>
            <a:r>
              <a:rPr sz="1600" spc="-5" dirty="0">
                <a:solidFill>
                  <a:srgbClr val="CA0E0E"/>
                </a:solidFill>
                <a:latin typeface="Times New Roman"/>
                <a:cs typeface="Times New Roman"/>
              </a:rPr>
              <a:t>	</a:t>
            </a:r>
            <a:r>
              <a:rPr sz="2000" dirty="0">
                <a:latin typeface="Century Gothic"/>
                <a:cs typeface="Century Gothic"/>
              </a:rPr>
              <a:t>40% </a:t>
            </a:r>
            <a:r>
              <a:rPr sz="2000" spc="-5" dirty="0">
                <a:latin typeface="Century Gothic"/>
                <a:cs typeface="Century Gothic"/>
              </a:rPr>
              <a:t>of </a:t>
            </a:r>
            <a:r>
              <a:rPr sz="2000" spc="5" dirty="0">
                <a:latin typeface="Century Gothic"/>
                <a:cs typeface="Century Gothic"/>
              </a:rPr>
              <a:t>this </a:t>
            </a:r>
            <a:r>
              <a:rPr sz="2000" dirty="0">
                <a:latin typeface="Century Gothic"/>
                <a:cs typeface="Century Gothic"/>
              </a:rPr>
              <a:t>“population” consists </a:t>
            </a:r>
            <a:r>
              <a:rPr sz="2000" spc="-5" dirty="0">
                <a:latin typeface="Century Gothic"/>
                <a:cs typeface="Century Gothic"/>
              </a:rPr>
              <a:t>of </a:t>
            </a:r>
            <a:r>
              <a:rPr sz="2000" dirty="0">
                <a:latin typeface="Century Gothic"/>
                <a:cs typeface="Century Gothic"/>
              </a:rPr>
              <a:t>blue </a:t>
            </a:r>
            <a:r>
              <a:rPr sz="2000" spc="-5" dirty="0">
                <a:latin typeface="Century Gothic"/>
                <a:cs typeface="Century Gothic"/>
              </a:rPr>
              <a:t>socks, </a:t>
            </a:r>
            <a:r>
              <a:rPr sz="2000" dirty="0">
                <a:latin typeface="Century Gothic"/>
                <a:cs typeface="Century Gothic"/>
              </a:rPr>
              <a:t>and 60% </a:t>
            </a:r>
            <a:r>
              <a:rPr sz="2000" spc="-5" dirty="0">
                <a:latin typeface="Century Gothic"/>
                <a:cs typeface="Century Gothic"/>
              </a:rPr>
              <a:t>of </a:t>
            </a:r>
            <a:r>
              <a:rPr sz="2000" dirty="0">
                <a:latin typeface="Century Gothic"/>
                <a:cs typeface="Century Gothic"/>
              </a:rPr>
              <a:t>red</a:t>
            </a:r>
            <a:r>
              <a:rPr sz="2000" spc="-180" dirty="0">
                <a:latin typeface="Century Gothic"/>
                <a:cs typeface="Century Gothic"/>
              </a:rPr>
              <a:t> </a:t>
            </a:r>
            <a:r>
              <a:rPr sz="2000" spc="-5" dirty="0">
                <a:latin typeface="Century Gothic"/>
                <a:cs typeface="Century Gothic"/>
              </a:rPr>
              <a:t>socks</a:t>
            </a:r>
            <a:endParaRPr sz="2000">
              <a:latin typeface="Century Gothic"/>
              <a:cs typeface="Century Gothic"/>
            </a:endParaRPr>
          </a:p>
          <a:p>
            <a:pPr marL="12700">
              <a:lnSpc>
                <a:spcPct val="100000"/>
              </a:lnSpc>
              <a:spcBef>
                <a:spcPts val="1080"/>
              </a:spcBef>
              <a:tabLst>
                <a:tab pos="355600" algn="l"/>
              </a:tabLst>
            </a:pPr>
            <a:r>
              <a:rPr sz="1600" spc="-5" dirty="0">
                <a:solidFill>
                  <a:srgbClr val="CA0E0E"/>
                </a:solidFill>
                <a:latin typeface="Wingdings 3"/>
                <a:cs typeface="Wingdings 3"/>
              </a:rPr>
              <a:t></a:t>
            </a:r>
            <a:r>
              <a:rPr sz="1600" spc="-5" dirty="0">
                <a:solidFill>
                  <a:srgbClr val="CA0E0E"/>
                </a:solidFill>
                <a:latin typeface="Times New Roman"/>
                <a:cs typeface="Times New Roman"/>
              </a:rPr>
              <a:t>	</a:t>
            </a:r>
            <a:r>
              <a:rPr sz="2000" dirty="0">
                <a:latin typeface="Century Gothic"/>
                <a:cs typeface="Century Gothic"/>
              </a:rPr>
              <a:t>This </a:t>
            </a:r>
            <a:r>
              <a:rPr sz="2000" spc="-5" dirty="0">
                <a:latin typeface="Century Gothic"/>
                <a:cs typeface="Century Gothic"/>
              </a:rPr>
              <a:t>can </a:t>
            </a:r>
            <a:r>
              <a:rPr sz="2000" dirty="0">
                <a:latin typeface="Century Gothic"/>
                <a:cs typeface="Century Gothic"/>
              </a:rPr>
              <a:t>be </a:t>
            </a:r>
            <a:r>
              <a:rPr sz="2000" spc="-5" dirty="0">
                <a:latin typeface="Century Gothic"/>
                <a:cs typeface="Century Gothic"/>
              </a:rPr>
              <a:t>(tediously) </a:t>
            </a:r>
            <a:r>
              <a:rPr sz="2000" dirty="0">
                <a:latin typeface="Century Gothic"/>
                <a:cs typeface="Century Gothic"/>
              </a:rPr>
              <a:t>confirmed </a:t>
            </a:r>
            <a:r>
              <a:rPr sz="2000" spc="-5" dirty="0">
                <a:latin typeface="Century Gothic"/>
                <a:cs typeface="Century Gothic"/>
              </a:rPr>
              <a:t>by</a:t>
            </a:r>
            <a:r>
              <a:rPr sz="2000" spc="-25" dirty="0">
                <a:latin typeface="Century Gothic"/>
                <a:cs typeface="Century Gothic"/>
              </a:rPr>
              <a:t> </a:t>
            </a:r>
            <a:r>
              <a:rPr sz="2000" b="1" spc="-5" dirty="0">
                <a:latin typeface="Century Gothic"/>
                <a:cs typeface="Century Gothic"/>
              </a:rPr>
              <a:t>sampling</a:t>
            </a:r>
            <a:r>
              <a:rPr sz="2000" spc="-5" dirty="0">
                <a:latin typeface="Century Gothic"/>
                <a:cs typeface="Century Gothic"/>
              </a:rPr>
              <a:t>:</a:t>
            </a:r>
            <a:endParaRPr sz="2000">
              <a:latin typeface="Century Gothic"/>
              <a:cs typeface="Century Gothic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2950">
              <a:latin typeface="Times New Roman"/>
              <a:cs typeface="Times New Roman"/>
            </a:endParaRPr>
          </a:p>
          <a:p>
            <a:pPr marL="812800" indent="-342900">
              <a:lnSpc>
                <a:spcPct val="100000"/>
              </a:lnSpc>
              <a:buClr>
                <a:srgbClr val="CA0E0E"/>
              </a:buClr>
              <a:buSzPct val="80555"/>
              <a:buAutoNum type="arabicPeriod"/>
              <a:tabLst>
                <a:tab pos="812800" algn="l"/>
                <a:tab pos="813435" algn="l"/>
              </a:tabLst>
            </a:pPr>
            <a:r>
              <a:rPr sz="1800" spc="-5" dirty="0">
                <a:latin typeface="Century Gothic"/>
                <a:cs typeface="Century Gothic"/>
              </a:rPr>
              <a:t>Randomly select </a:t>
            </a:r>
            <a:r>
              <a:rPr sz="1800" dirty="0">
                <a:latin typeface="Century Gothic"/>
                <a:cs typeface="Century Gothic"/>
              </a:rPr>
              <a:t>a </a:t>
            </a:r>
            <a:r>
              <a:rPr sz="1800" spc="-5" dirty="0">
                <a:latin typeface="Century Gothic"/>
                <a:cs typeface="Century Gothic"/>
              </a:rPr>
              <a:t>sock </a:t>
            </a:r>
            <a:r>
              <a:rPr sz="1800" dirty="0">
                <a:latin typeface="Century Gothic"/>
                <a:cs typeface="Century Gothic"/>
              </a:rPr>
              <a:t>from </a:t>
            </a:r>
            <a:r>
              <a:rPr sz="1800" spc="-10" dirty="0">
                <a:latin typeface="Century Gothic"/>
                <a:cs typeface="Century Gothic"/>
              </a:rPr>
              <a:t>the</a:t>
            </a:r>
            <a:r>
              <a:rPr sz="1800" spc="-25" dirty="0">
                <a:latin typeface="Century Gothic"/>
                <a:cs typeface="Century Gothic"/>
              </a:rPr>
              <a:t> </a:t>
            </a:r>
            <a:r>
              <a:rPr sz="1800" spc="-15" dirty="0">
                <a:latin typeface="Century Gothic"/>
                <a:cs typeface="Century Gothic"/>
              </a:rPr>
              <a:t>drawer</a:t>
            </a:r>
            <a:endParaRPr sz="1800">
              <a:latin typeface="Century Gothic"/>
              <a:cs typeface="Century Gothic"/>
            </a:endParaRPr>
          </a:p>
          <a:p>
            <a:pPr marL="812800" marR="5080" indent="-342900">
              <a:lnSpc>
                <a:spcPct val="100000"/>
              </a:lnSpc>
              <a:spcBef>
                <a:spcPts val="1035"/>
              </a:spcBef>
              <a:buClr>
                <a:srgbClr val="CA0E0E"/>
              </a:buClr>
              <a:buSzPct val="80555"/>
              <a:buAutoNum type="arabicPeriod"/>
              <a:tabLst>
                <a:tab pos="812800" algn="l"/>
                <a:tab pos="813435" algn="l"/>
              </a:tabLst>
            </a:pPr>
            <a:r>
              <a:rPr sz="1800" spc="-5" dirty="0">
                <a:latin typeface="Century Gothic"/>
                <a:cs typeface="Century Gothic"/>
              </a:rPr>
              <a:t>Observe </a:t>
            </a:r>
            <a:r>
              <a:rPr sz="1800" dirty="0">
                <a:latin typeface="Century Gothic"/>
                <a:cs typeface="Century Gothic"/>
              </a:rPr>
              <a:t>its color, </a:t>
            </a:r>
            <a:r>
              <a:rPr sz="1800" spc="-10" dirty="0">
                <a:latin typeface="Century Gothic"/>
                <a:cs typeface="Century Gothic"/>
              </a:rPr>
              <a:t>update the </a:t>
            </a:r>
            <a:r>
              <a:rPr sz="1800" spc="-5" dirty="0">
                <a:latin typeface="Century Gothic"/>
                <a:cs typeface="Century Gothic"/>
              </a:rPr>
              <a:t>frequency </a:t>
            </a:r>
            <a:r>
              <a:rPr sz="1800" dirty="0">
                <a:latin typeface="Century Gothic"/>
                <a:cs typeface="Century Gothic"/>
              </a:rPr>
              <a:t>for </a:t>
            </a:r>
            <a:r>
              <a:rPr sz="1800" spc="-10" dirty="0">
                <a:latin typeface="Century Gothic"/>
                <a:cs typeface="Century Gothic"/>
              </a:rPr>
              <a:t>that </a:t>
            </a:r>
            <a:r>
              <a:rPr sz="1800" dirty="0">
                <a:latin typeface="Century Gothic"/>
                <a:cs typeface="Century Gothic"/>
              </a:rPr>
              <a:t>color </a:t>
            </a:r>
            <a:r>
              <a:rPr sz="1800" spc="-10" dirty="0">
                <a:latin typeface="Century Gothic"/>
                <a:cs typeface="Century Gothic"/>
              </a:rPr>
              <a:t>and </a:t>
            </a:r>
            <a:r>
              <a:rPr sz="1800" spc="-5" dirty="0">
                <a:latin typeface="Century Gothic"/>
                <a:cs typeface="Century Gothic"/>
              </a:rPr>
              <a:t>put </a:t>
            </a:r>
            <a:r>
              <a:rPr sz="1800" spc="-10" dirty="0">
                <a:latin typeface="Century Gothic"/>
                <a:cs typeface="Century Gothic"/>
              </a:rPr>
              <a:t>the </a:t>
            </a:r>
            <a:r>
              <a:rPr sz="1800" spc="-5" dirty="0">
                <a:latin typeface="Century Gothic"/>
                <a:cs typeface="Century Gothic"/>
              </a:rPr>
              <a:t>sock  back (sampling </a:t>
            </a:r>
            <a:r>
              <a:rPr sz="1800" spc="-10" dirty="0">
                <a:latin typeface="Century Gothic"/>
                <a:cs typeface="Century Gothic"/>
              </a:rPr>
              <a:t>with</a:t>
            </a:r>
            <a:r>
              <a:rPr sz="1800" spc="40" dirty="0">
                <a:latin typeface="Century Gothic"/>
                <a:cs typeface="Century Gothic"/>
              </a:rPr>
              <a:t> </a:t>
            </a:r>
            <a:r>
              <a:rPr sz="1800" spc="-5" dirty="0">
                <a:latin typeface="Century Gothic"/>
                <a:cs typeface="Century Gothic"/>
              </a:rPr>
              <a:t>replacement)</a:t>
            </a:r>
            <a:endParaRPr sz="1800">
              <a:latin typeface="Century Gothic"/>
              <a:cs typeface="Century Gothic"/>
            </a:endParaRPr>
          </a:p>
          <a:p>
            <a:pPr marL="812800" indent="-342900">
              <a:lnSpc>
                <a:spcPct val="100000"/>
              </a:lnSpc>
              <a:spcBef>
                <a:spcPts val="1030"/>
              </a:spcBef>
              <a:buClr>
                <a:srgbClr val="CA0E0E"/>
              </a:buClr>
              <a:buSzPct val="80555"/>
              <a:buAutoNum type="arabicPeriod"/>
              <a:tabLst>
                <a:tab pos="812800" algn="l"/>
                <a:tab pos="813435" algn="l"/>
              </a:tabLst>
            </a:pPr>
            <a:r>
              <a:rPr sz="1800" spc="-10" dirty="0">
                <a:latin typeface="Century Gothic"/>
                <a:cs typeface="Century Gothic"/>
              </a:rPr>
              <a:t>Repeat </a:t>
            </a:r>
            <a:r>
              <a:rPr sz="1800" spc="-5" dirty="0">
                <a:latin typeface="Century Gothic"/>
                <a:cs typeface="Century Gothic"/>
              </a:rPr>
              <a:t>from </a:t>
            </a:r>
            <a:r>
              <a:rPr sz="1800" spc="-10" dirty="0">
                <a:latin typeface="Century Gothic"/>
                <a:cs typeface="Century Gothic"/>
              </a:rPr>
              <a:t>step</a:t>
            </a:r>
            <a:r>
              <a:rPr sz="1800" spc="45" dirty="0">
                <a:latin typeface="Century Gothic"/>
                <a:cs typeface="Century Gothic"/>
              </a:rPr>
              <a:t> </a:t>
            </a:r>
            <a:r>
              <a:rPr sz="1800" dirty="0">
                <a:latin typeface="Century Gothic"/>
                <a:cs typeface="Century Gothic"/>
              </a:rPr>
              <a:t>1</a:t>
            </a:r>
            <a:endParaRPr sz="1800">
              <a:latin typeface="Century Gothic"/>
              <a:cs typeface="Century Gothic"/>
            </a:endParaRPr>
          </a:p>
        </p:txBody>
      </p:sp>
      <p:sp>
        <p:nvSpPr>
          <p:cNvPr id="4" name="Rezervirano mjesto podnožj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Johan Eklund,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500454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24916" y="473709"/>
            <a:ext cx="5864225" cy="6654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200" dirty="0"/>
              <a:t>Probability</a:t>
            </a:r>
            <a:r>
              <a:rPr sz="4200" spc="-90" dirty="0"/>
              <a:t> </a:t>
            </a:r>
            <a:r>
              <a:rPr sz="4200" spc="-5" dirty="0"/>
              <a:t>distributions</a:t>
            </a:r>
            <a:endParaRPr sz="4200"/>
          </a:p>
        </p:txBody>
      </p:sp>
      <p:sp>
        <p:nvSpPr>
          <p:cNvPr id="3" name="object 3"/>
          <p:cNvSpPr txBox="1"/>
          <p:nvPr/>
        </p:nvSpPr>
        <p:spPr>
          <a:xfrm>
            <a:off x="1182116" y="2080387"/>
            <a:ext cx="8662670" cy="24345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5600" marR="5080" indent="-343535">
              <a:lnSpc>
                <a:spcPct val="100000"/>
              </a:lnSpc>
              <a:spcBef>
                <a:spcPts val="105"/>
              </a:spcBef>
              <a:tabLst>
                <a:tab pos="355600" algn="l"/>
              </a:tabLst>
            </a:pPr>
            <a:r>
              <a:rPr sz="1600" spc="-5" dirty="0">
                <a:solidFill>
                  <a:srgbClr val="CA0E0E"/>
                </a:solidFill>
                <a:latin typeface="Wingdings 3"/>
                <a:cs typeface="Wingdings 3"/>
              </a:rPr>
              <a:t></a:t>
            </a:r>
            <a:r>
              <a:rPr sz="1600" spc="-5" dirty="0">
                <a:solidFill>
                  <a:srgbClr val="CA0E0E"/>
                </a:solidFill>
                <a:latin typeface="Times New Roman"/>
                <a:cs typeface="Times New Roman"/>
              </a:rPr>
              <a:t>	</a:t>
            </a:r>
            <a:r>
              <a:rPr sz="2000" spc="-5" dirty="0">
                <a:latin typeface="Century Gothic"/>
                <a:cs typeface="Century Gothic"/>
              </a:rPr>
              <a:t>From </a:t>
            </a:r>
            <a:r>
              <a:rPr sz="2000" dirty="0">
                <a:latin typeface="Century Gothic"/>
                <a:cs typeface="Century Gothic"/>
              </a:rPr>
              <a:t>a </a:t>
            </a:r>
            <a:r>
              <a:rPr sz="2000" spc="-5" dirty="0">
                <a:latin typeface="Century Gothic"/>
                <a:cs typeface="Century Gothic"/>
              </a:rPr>
              <a:t>probabilistic </a:t>
            </a:r>
            <a:r>
              <a:rPr sz="2000" dirty="0">
                <a:latin typeface="Century Gothic"/>
                <a:cs typeface="Century Gothic"/>
              </a:rPr>
              <a:t>perspective, there </a:t>
            </a:r>
            <a:r>
              <a:rPr sz="2000" spc="-5" dirty="0">
                <a:latin typeface="Century Gothic"/>
                <a:cs typeface="Century Gothic"/>
              </a:rPr>
              <a:t>is </a:t>
            </a:r>
            <a:r>
              <a:rPr sz="2000" dirty="0">
                <a:latin typeface="Century Gothic"/>
                <a:cs typeface="Century Gothic"/>
              </a:rPr>
              <a:t>40% </a:t>
            </a:r>
            <a:r>
              <a:rPr sz="2000" spc="-5" dirty="0">
                <a:latin typeface="Century Gothic"/>
                <a:cs typeface="Century Gothic"/>
              </a:rPr>
              <a:t>probability </a:t>
            </a:r>
            <a:r>
              <a:rPr sz="2000" dirty="0">
                <a:latin typeface="Century Gothic"/>
                <a:cs typeface="Century Gothic"/>
              </a:rPr>
              <a:t>that a blue  </a:t>
            </a:r>
            <a:r>
              <a:rPr sz="2000" spc="-5" dirty="0">
                <a:latin typeface="Century Gothic"/>
                <a:cs typeface="Century Gothic"/>
              </a:rPr>
              <a:t>sock will </a:t>
            </a:r>
            <a:r>
              <a:rPr sz="2000" dirty="0">
                <a:latin typeface="Century Gothic"/>
                <a:cs typeface="Century Gothic"/>
              </a:rPr>
              <a:t>selected </a:t>
            </a:r>
            <a:r>
              <a:rPr sz="2000" spc="-5" dirty="0">
                <a:latin typeface="Century Gothic"/>
                <a:cs typeface="Century Gothic"/>
              </a:rPr>
              <a:t>and </a:t>
            </a:r>
            <a:r>
              <a:rPr sz="2000" dirty="0">
                <a:latin typeface="Century Gothic"/>
                <a:cs typeface="Century Gothic"/>
              </a:rPr>
              <a:t>60% </a:t>
            </a:r>
            <a:r>
              <a:rPr sz="2000" spc="-5" dirty="0">
                <a:latin typeface="Century Gothic"/>
                <a:cs typeface="Century Gothic"/>
              </a:rPr>
              <a:t>probability </a:t>
            </a:r>
            <a:r>
              <a:rPr sz="2000" dirty="0">
                <a:latin typeface="Century Gothic"/>
                <a:cs typeface="Century Gothic"/>
              </a:rPr>
              <a:t>that a </a:t>
            </a:r>
            <a:r>
              <a:rPr sz="2000" spc="-5" dirty="0">
                <a:latin typeface="Century Gothic"/>
                <a:cs typeface="Century Gothic"/>
              </a:rPr>
              <a:t>red sock will be  </a:t>
            </a:r>
            <a:r>
              <a:rPr sz="2000" dirty="0">
                <a:latin typeface="Century Gothic"/>
                <a:cs typeface="Century Gothic"/>
              </a:rPr>
              <a:t>selected </a:t>
            </a:r>
            <a:r>
              <a:rPr sz="2000" spc="-5" dirty="0">
                <a:latin typeface="Century Gothic"/>
                <a:cs typeface="Century Gothic"/>
              </a:rPr>
              <a:t>(given </a:t>
            </a:r>
            <a:r>
              <a:rPr sz="2000" dirty="0">
                <a:latin typeface="Century Gothic"/>
                <a:cs typeface="Century Gothic"/>
              </a:rPr>
              <a:t>that </a:t>
            </a:r>
            <a:r>
              <a:rPr sz="2000" spc="5" dirty="0">
                <a:latin typeface="Century Gothic"/>
                <a:cs typeface="Century Gothic"/>
              </a:rPr>
              <a:t>the </a:t>
            </a:r>
            <a:r>
              <a:rPr sz="2000" dirty="0">
                <a:latin typeface="Century Gothic"/>
                <a:cs typeface="Century Gothic"/>
              </a:rPr>
              <a:t>sampling procedure </a:t>
            </a:r>
            <a:r>
              <a:rPr sz="2000" spc="-5" dirty="0">
                <a:latin typeface="Century Gothic"/>
                <a:cs typeface="Century Gothic"/>
              </a:rPr>
              <a:t>is</a:t>
            </a:r>
            <a:r>
              <a:rPr sz="2000" spc="-120" dirty="0">
                <a:latin typeface="Century Gothic"/>
                <a:cs typeface="Century Gothic"/>
              </a:rPr>
              <a:t> </a:t>
            </a:r>
            <a:r>
              <a:rPr sz="2000" b="1" spc="-5" dirty="0">
                <a:latin typeface="Century Gothic"/>
                <a:cs typeface="Century Gothic"/>
              </a:rPr>
              <a:t>unbiased</a:t>
            </a:r>
            <a:r>
              <a:rPr sz="2000" spc="-5" dirty="0">
                <a:latin typeface="Century Gothic"/>
                <a:cs typeface="Century Gothic"/>
              </a:rPr>
              <a:t>)</a:t>
            </a:r>
            <a:endParaRPr sz="2000">
              <a:latin typeface="Century Gothic"/>
              <a:cs typeface="Century Gothic"/>
            </a:endParaRPr>
          </a:p>
          <a:p>
            <a:pPr>
              <a:lnSpc>
                <a:spcPct val="100000"/>
              </a:lnSpc>
            </a:pPr>
            <a:endParaRPr sz="2400">
              <a:latin typeface="Times New Roman"/>
              <a:cs typeface="Times New Roman"/>
            </a:endParaRPr>
          </a:p>
          <a:p>
            <a:pPr marL="355600" marR="27940" indent="-343535">
              <a:lnSpc>
                <a:spcPct val="100000"/>
              </a:lnSpc>
              <a:spcBef>
                <a:spcPts val="1800"/>
              </a:spcBef>
              <a:tabLst>
                <a:tab pos="355600" algn="l"/>
              </a:tabLst>
            </a:pPr>
            <a:r>
              <a:rPr sz="1600" spc="-5" dirty="0">
                <a:solidFill>
                  <a:srgbClr val="CA0E0E"/>
                </a:solidFill>
                <a:latin typeface="Wingdings 3"/>
                <a:cs typeface="Wingdings 3"/>
              </a:rPr>
              <a:t></a:t>
            </a:r>
            <a:r>
              <a:rPr sz="1600" spc="-5" dirty="0">
                <a:solidFill>
                  <a:srgbClr val="CA0E0E"/>
                </a:solidFill>
                <a:latin typeface="Times New Roman"/>
                <a:cs typeface="Times New Roman"/>
              </a:rPr>
              <a:t>	</a:t>
            </a:r>
            <a:r>
              <a:rPr sz="2000" spc="-5" dirty="0">
                <a:latin typeface="Century Gothic"/>
                <a:cs typeface="Century Gothic"/>
              </a:rPr>
              <a:t>According </a:t>
            </a:r>
            <a:r>
              <a:rPr sz="2000" spc="5" dirty="0">
                <a:latin typeface="Century Gothic"/>
                <a:cs typeface="Century Gothic"/>
              </a:rPr>
              <a:t>to the </a:t>
            </a:r>
            <a:r>
              <a:rPr sz="2000" b="1" dirty="0">
                <a:latin typeface="Century Gothic"/>
                <a:cs typeface="Century Gothic"/>
              </a:rPr>
              <a:t>law </a:t>
            </a:r>
            <a:r>
              <a:rPr sz="2000" b="1" spc="-5" dirty="0">
                <a:latin typeface="Century Gothic"/>
                <a:cs typeface="Century Gothic"/>
              </a:rPr>
              <a:t>of large numbers</a:t>
            </a:r>
            <a:r>
              <a:rPr sz="2000" spc="-5" dirty="0">
                <a:latin typeface="Century Gothic"/>
                <a:cs typeface="Century Gothic"/>
              </a:rPr>
              <a:t>, </a:t>
            </a:r>
            <a:r>
              <a:rPr sz="2000" spc="5" dirty="0">
                <a:latin typeface="Century Gothic"/>
                <a:cs typeface="Century Gothic"/>
              </a:rPr>
              <a:t>the </a:t>
            </a:r>
            <a:r>
              <a:rPr sz="2000" spc="-5" dirty="0">
                <a:latin typeface="Century Gothic"/>
                <a:cs typeface="Century Gothic"/>
              </a:rPr>
              <a:t>proportions </a:t>
            </a:r>
            <a:r>
              <a:rPr sz="2000" dirty="0">
                <a:latin typeface="Century Gothic"/>
                <a:cs typeface="Century Gothic"/>
              </a:rPr>
              <a:t>of blue </a:t>
            </a:r>
            <a:r>
              <a:rPr sz="2000" spc="-5" dirty="0">
                <a:latin typeface="Century Gothic"/>
                <a:cs typeface="Century Gothic"/>
              </a:rPr>
              <a:t>and  </a:t>
            </a:r>
            <a:r>
              <a:rPr sz="2000" dirty="0">
                <a:latin typeface="Century Gothic"/>
                <a:cs typeface="Century Gothic"/>
              </a:rPr>
              <a:t>red socks in our sample </a:t>
            </a:r>
            <a:r>
              <a:rPr sz="2000" spc="-5" dirty="0">
                <a:latin typeface="Century Gothic"/>
                <a:cs typeface="Century Gothic"/>
              </a:rPr>
              <a:t>will </a:t>
            </a:r>
            <a:r>
              <a:rPr sz="2000" dirty="0">
                <a:latin typeface="Century Gothic"/>
                <a:cs typeface="Century Gothic"/>
              </a:rPr>
              <a:t>converge </a:t>
            </a:r>
            <a:r>
              <a:rPr sz="2000" spc="5" dirty="0">
                <a:latin typeface="Century Gothic"/>
                <a:cs typeface="Century Gothic"/>
              </a:rPr>
              <a:t>to </a:t>
            </a:r>
            <a:r>
              <a:rPr sz="2000" spc="-15" dirty="0">
                <a:latin typeface="Century Gothic"/>
                <a:cs typeface="Century Gothic"/>
              </a:rPr>
              <a:t>(get </a:t>
            </a:r>
            <a:r>
              <a:rPr sz="2000" dirty="0">
                <a:latin typeface="Century Gothic"/>
                <a:cs typeface="Century Gothic"/>
              </a:rPr>
              <a:t>closer to) </a:t>
            </a:r>
            <a:r>
              <a:rPr sz="2000" spc="5" dirty="0">
                <a:latin typeface="Century Gothic"/>
                <a:cs typeface="Century Gothic"/>
              </a:rPr>
              <a:t>the </a:t>
            </a:r>
            <a:r>
              <a:rPr sz="2000" dirty="0">
                <a:latin typeface="Century Gothic"/>
                <a:cs typeface="Century Gothic"/>
              </a:rPr>
              <a:t>above  </a:t>
            </a:r>
            <a:r>
              <a:rPr sz="2000" spc="-5" dirty="0">
                <a:latin typeface="Century Gothic"/>
                <a:cs typeface="Century Gothic"/>
              </a:rPr>
              <a:t>probabilities as </a:t>
            </a:r>
            <a:r>
              <a:rPr sz="2000" dirty="0">
                <a:latin typeface="Century Gothic"/>
                <a:cs typeface="Century Gothic"/>
              </a:rPr>
              <a:t>our sample</a:t>
            </a:r>
            <a:r>
              <a:rPr sz="2000" spc="-105" dirty="0">
                <a:latin typeface="Century Gothic"/>
                <a:cs typeface="Century Gothic"/>
              </a:rPr>
              <a:t> </a:t>
            </a:r>
            <a:r>
              <a:rPr sz="2000" dirty="0">
                <a:latin typeface="Century Gothic"/>
                <a:cs typeface="Century Gothic"/>
              </a:rPr>
              <a:t>grows</a:t>
            </a:r>
            <a:endParaRPr sz="2000">
              <a:latin typeface="Century Gothic"/>
              <a:cs typeface="Century Gothic"/>
            </a:endParaRPr>
          </a:p>
        </p:txBody>
      </p:sp>
      <p:sp>
        <p:nvSpPr>
          <p:cNvPr id="4" name="Rezervirano mjesto podnožj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Johan Eklund,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77075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24916" y="473709"/>
            <a:ext cx="5864225" cy="6654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200" dirty="0"/>
              <a:t>Probability</a:t>
            </a:r>
            <a:r>
              <a:rPr sz="4200" spc="-90" dirty="0"/>
              <a:t> </a:t>
            </a:r>
            <a:r>
              <a:rPr sz="4200" spc="-5" dirty="0"/>
              <a:t>distributions</a:t>
            </a:r>
            <a:endParaRPr sz="4200"/>
          </a:p>
        </p:txBody>
      </p:sp>
      <p:sp>
        <p:nvSpPr>
          <p:cNvPr id="3" name="object 3"/>
          <p:cNvSpPr txBox="1"/>
          <p:nvPr/>
        </p:nvSpPr>
        <p:spPr>
          <a:xfrm>
            <a:off x="1182116" y="2080387"/>
            <a:ext cx="6939280" cy="197738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355600" algn="l"/>
              </a:tabLst>
            </a:pPr>
            <a:r>
              <a:rPr sz="1600" spc="-5" dirty="0">
                <a:solidFill>
                  <a:srgbClr val="CA0E0E"/>
                </a:solidFill>
                <a:latin typeface="Wingdings 3"/>
                <a:cs typeface="Wingdings 3"/>
              </a:rPr>
              <a:t></a:t>
            </a:r>
            <a:r>
              <a:rPr sz="1600" spc="-5" dirty="0">
                <a:solidFill>
                  <a:srgbClr val="CA0E0E"/>
                </a:solidFill>
                <a:latin typeface="Times New Roman"/>
                <a:cs typeface="Times New Roman"/>
              </a:rPr>
              <a:t>	</a:t>
            </a:r>
            <a:r>
              <a:rPr sz="2000" dirty="0">
                <a:latin typeface="Century Gothic"/>
                <a:cs typeface="Century Gothic"/>
              </a:rPr>
              <a:t>The following</a:t>
            </a:r>
            <a:r>
              <a:rPr sz="2000" spc="-20" dirty="0">
                <a:latin typeface="Century Gothic"/>
                <a:cs typeface="Century Gothic"/>
              </a:rPr>
              <a:t> </a:t>
            </a:r>
            <a:r>
              <a:rPr sz="2000" spc="-5" dirty="0">
                <a:latin typeface="Century Gothic"/>
                <a:cs typeface="Century Gothic"/>
              </a:rPr>
              <a:t>statistic:</a:t>
            </a:r>
            <a:endParaRPr sz="2000">
              <a:latin typeface="Century Gothic"/>
              <a:cs typeface="Century Gothic"/>
            </a:endParaRPr>
          </a:p>
          <a:p>
            <a:pPr marL="927100" marR="2578100">
              <a:lnSpc>
                <a:spcPct val="140000"/>
              </a:lnSpc>
              <a:spcBef>
                <a:spcPts val="1440"/>
              </a:spcBef>
            </a:pPr>
            <a:r>
              <a:rPr sz="2000" dirty="0">
                <a:latin typeface="Century Gothic"/>
                <a:cs typeface="Century Gothic"/>
              </a:rPr>
              <a:t>blue </a:t>
            </a:r>
            <a:r>
              <a:rPr sz="2000" spc="-5" dirty="0">
                <a:latin typeface="Century Gothic"/>
                <a:cs typeface="Century Gothic"/>
              </a:rPr>
              <a:t>sock </a:t>
            </a:r>
            <a:r>
              <a:rPr sz="2000" dirty="0">
                <a:latin typeface="Century Gothic"/>
                <a:cs typeface="Century Gothic"/>
              </a:rPr>
              <a:t>→ 40%</a:t>
            </a:r>
            <a:r>
              <a:rPr sz="2000" spc="-100" dirty="0">
                <a:latin typeface="Century Gothic"/>
                <a:cs typeface="Century Gothic"/>
              </a:rPr>
              <a:t> </a:t>
            </a:r>
            <a:r>
              <a:rPr sz="2000" spc="-5" dirty="0">
                <a:latin typeface="Century Gothic"/>
                <a:cs typeface="Century Gothic"/>
              </a:rPr>
              <a:t>probability  </a:t>
            </a:r>
            <a:r>
              <a:rPr sz="2000" dirty="0">
                <a:latin typeface="Century Gothic"/>
                <a:cs typeface="Century Gothic"/>
              </a:rPr>
              <a:t>red </a:t>
            </a:r>
            <a:r>
              <a:rPr sz="2000" spc="-5" dirty="0">
                <a:latin typeface="Century Gothic"/>
                <a:cs typeface="Century Gothic"/>
              </a:rPr>
              <a:t>sock </a:t>
            </a:r>
            <a:r>
              <a:rPr sz="2000" dirty="0">
                <a:latin typeface="Century Gothic"/>
                <a:cs typeface="Century Gothic"/>
              </a:rPr>
              <a:t>→ 60%</a:t>
            </a:r>
            <a:r>
              <a:rPr sz="2000" spc="-55" dirty="0">
                <a:latin typeface="Century Gothic"/>
                <a:cs typeface="Century Gothic"/>
              </a:rPr>
              <a:t> </a:t>
            </a:r>
            <a:r>
              <a:rPr sz="2000" spc="-5" dirty="0">
                <a:latin typeface="Century Gothic"/>
                <a:cs typeface="Century Gothic"/>
              </a:rPr>
              <a:t>probability</a:t>
            </a:r>
            <a:endParaRPr sz="2000">
              <a:latin typeface="Century Gothic"/>
              <a:cs typeface="Century Gothic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2050">
              <a:latin typeface="Times New Roman"/>
              <a:cs typeface="Times New Roman"/>
            </a:endParaRPr>
          </a:p>
          <a:p>
            <a:pPr marL="355600">
              <a:lnSpc>
                <a:spcPct val="100000"/>
              </a:lnSpc>
            </a:pPr>
            <a:r>
              <a:rPr sz="2000" spc="-5" dirty="0">
                <a:latin typeface="Century Gothic"/>
                <a:cs typeface="Century Gothic"/>
              </a:rPr>
              <a:t>is </a:t>
            </a:r>
            <a:r>
              <a:rPr sz="2000" dirty="0">
                <a:latin typeface="Century Gothic"/>
                <a:cs typeface="Century Gothic"/>
              </a:rPr>
              <a:t>called </a:t>
            </a:r>
            <a:r>
              <a:rPr sz="2000" spc="5" dirty="0">
                <a:latin typeface="Century Gothic"/>
                <a:cs typeface="Century Gothic"/>
              </a:rPr>
              <a:t>the </a:t>
            </a:r>
            <a:r>
              <a:rPr sz="2000" b="1" spc="-5" dirty="0">
                <a:latin typeface="Century Gothic"/>
                <a:cs typeface="Century Gothic"/>
              </a:rPr>
              <a:t>probability distribution </a:t>
            </a:r>
            <a:r>
              <a:rPr sz="2000" dirty="0">
                <a:latin typeface="Century Gothic"/>
                <a:cs typeface="Century Gothic"/>
              </a:rPr>
              <a:t>of this</a:t>
            </a:r>
            <a:r>
              <a:rPr sz="2000" spc="-80" dirty="0">
                <a:latin typeface="Century Gothic"/>
                <a:cs typeface="Century Gothic"/>
              </a:rPr>
              <a:t> </a:t>
            </a:r>
            <a:r>
              <a:rPr sz="2000" dirty="0">
                <a:latin typeface="Century Gothic"/>
                <a:cs typeface="Century Gothic"/>
              </a:rPr>
              <a:t>observation</a:t>
            </a:r>
            <a:endParaRPr sz="2000">
              <a:latin typeface="Century Gothic"/>
              <a:cs typeface="Century Gothic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1907285" y="2710433"/>
            <a:ext cx="105410" cy="742315"/>
          </a:xfrm>
          <a:custGeom>
            <a:avLst/>
            <a:gdLst/>
            <a:ahLst/>
            <a:cxnLst/>
            <a:rect l="l" t="t" r="r" b="b"/>
            <a:pathLst>
              <a:path w="105410" h="742314">
                <a:moveTo>
                  <a:pt x="105156" y="742188"/>
                </a:moveTo>
                <a:lnTo>
                  <a:pt x="84671" y="741497"/>
                </a:lnTo>
                <a:lnTo>
                  <a:pt x="67960" y="739616"/>
                </a:lnTo>
                <a:lnTo>
                  <a:pt x="56703" y="736830"/>
                </a:lnTo>
                <a:lnTo>
                  <a:pt x="52577" y="733425"/>
                </a:lnTo>
                <a:lnTo>
                  <a:pt x="52577" y="379856"/>
                </a:lnTo>
                <a:lnTo>
                  <a:pt x="48452" y="376451"/>
                </a:lnTo>
                <a:lnTo>
                  <a:pt x="37195" y="373665"/>
                </a:lnTo>
                <a:lnTo>
                  <a:pt x="20484" y="371784"/>
                </a:lnTo>
                <a:lnTo>
                  <a:pt x="0" y="371093"/>
                </a:lnTo>
                <a:lnTo>
                  <a:pt x="20484" y="370403"/>
                </a:lnTo>
                <a:lnTo>
                  <a:pt x="37195" y="368522"/>
                </a:lnTo>
                <a:lnTo>
                  <a:pt x="48452" y="365736"/>
                </a:lnTo>
                <a:lnTo>
                  <a:pt x="52577" y="362330"/>
                </a:lnTo>
                <a:lnTo>
                  <a:pt x="52577" y="8762"/>
                </a:lnTo>
                <a:lnTo>
                  <a:pt x="56703" y="5357"/>
                </a:lnTo>
                <a:lnTo>
                  <a:pt x="67960" y="2571"/>
                </a:lnTo>
                <a:lnTo>
                  <a:pt x="84671" y="690"/>
                </a:lnTo>
                <a:lnTo>
                  <a:pt x="105156" y="0"/>
                </a:lnTo>
              </a:path>
            </a:pathLst>
          </a:custGeom>
          <a:ln w="19812">
            <a:solidFill>
              <a:srgbClr val="CA0E0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Johan Eklund,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71487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24916" y="473709"/>
            <a:ext cx="6625590" cy="6654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200" dirty="0"/>
              <a:t>Toward a </a:t>
            </a:r>
            <a:r>
              <a:rPr sz="4200" spc="-5" dirty="0"/>
              <a:t>scientific</a:t>
            </a:r>
            <a:r>
              <a:rPr sz="4200" spc="-95" dirty="0"/>
              <a:t> </a:t>
            </a:r>
            <a:r>
              <a:rPr sz="4200" spc="-5" dirty="0"/>
              <a:t>theory</a:t>
            </a:r>
            <a:endParaRPr sz="4200"/>
          </a:p>
        </p:txBody>
      </p:sp>
      <p:sp>
        <p:nvSpPr>
          <p:cNvPr id="3" name="object 3"/>
          <p:cNvSpPr txBox="1"/>
          <p:nvPr/>
        </p:nvSpPr>
        <p:spPr>
          <a:xfrm>
            <a:off x="1182116" y="1944304"/>
            <a:ext cx="8771255" cy="3455035"/>
          </a:xfrm>
          <a:prstGeom prst="rect">
            <a:avLst/>
          </a:prstGeom>
        </p:spPr>
        <p:txBody>
          <a:bodyPr vert="horz" wrap="square" lIns="0" tIns="1492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75"/>
              </a:spcBef>
              <a:tabLst>
                <a:tab pos="355600" algn="l"/>
              </a:tabLst>
            </a:pPr>
            <a:r>
              <a:rPr sz="1600" spc="-5" dirty="0">
                <a:solidFill>
                  <a:srgbClr val="CA0E0E"/>
                </a:solidFill>
                <a:latin typeface="Wingdings 3"/>
                <a:cs typeface="Wingdings 3"/>
              </a:rPr>
              <a:t></a:t>
            </a:r>
            <a:r>
              <a:rPr sz="1600" spc="-5" dirty="0">
                <a:solidFill>
                  <a:srgbClr val="CA0E0E"/>
                </a:solidFill>
                <a:latin typeface="Times New Roman"/>
                <a:cs typeface="Times New Roman"/>
              </a:rPr>
              <a:t>	</a:t>
            </a:r>
            <a:r>
              <a:rPr sz="2000" spc="-5" dirty="0">
                <a:latin typeface="Century Gothic"/>
                <a:cs typeface="Century Gothic"/>
              </a:rPr>
              <a:t>Science is </a:t>
            </a:r>
            <a:r>
              <a:rPr sz="2000" dirty="0">
                <a:latin typeface="Century Gothic"/>
                <a:cs typeface="Century Gothic"/>
              </a:rPr>
              <a:t>an activity that tries </a:t>
            </a:r>
            <a:r>
              <a:rPr sz="2000" spc="5" dirty="0">
                <a:latin typeface="Century Gothic"/>
                <a:cs typeface="Century Gothic"/>
              </a:rPr>
              <a:t>to </a:t>
            </a:r>
            <a:r>
              <a:rPr sz="2000" dirty="0">
                <a:latin typeface="Century Gothic"/>
                <a:cs typeface="Century Gothic"/>
              </a:rPr>
              <a:t>establish </a:t>
            </a:r>
            <a:r>
              <a:rPr sz="2000" spc="-5" dirty="0">
                <a:latin typeface="Century Gothic"/>
                <a:cs typeface="Century Gothic"/>
              </a:rPr>
              <a:t>what </a:t>
            </a:r>
            <a:r>
              <a:rPr sz="2000" dirty="0">
                <a:latin typeface="Century Gothic"/>
                <a:cs typeface="Century Gothic"/>
              </a:rPr>
              <a:t>we can</a:t>
            </a:r>
            <a:r>
              <a:rPr sz="2000" spc="-195" dirty="0">
                <a:latin typeface="Century Gothic"/>
                <a:cs typeface="Century Gothic"/>
              </a:rPr>
              <a:t> </a:t>
            </a:r>
            <a:r>
              <a:rPr sz="2000" u="heavy" dirty="0">
                <a:uFill>
                  <a:solidFill>
                    <a:srgbClr val="000000"/>
                  </a:solidFill>
                </a:uFill>
                <a:latin typeface="Century Gothic"/>
                <a:cs typeface="Century Gothic"/>
              </a:rPr>
              <a:t>know</a:t>
            </a:r>
            <a:endParaRPr sz="2000">
              <a:latin typeface="Century Gothic"/>
              <a:cs typeface="Century Gothic"/>
            </a:endParaRPr>
          </a:p>
          <a:p>
            <a:pPr marL="12700">
              <a:lnSpc>
                <a:spcPct val="100000"/>
              </a:lnSpc>
              <a:spcBef>
                <a:spcPts val="1080"/>
              </a:spcBef>
              <a:tabLst>
                <a:tab pos="355600" algn="l"/>
              </a:tabLst>
            </a:pPr>
            <a:r>
              <a:rPr sz="1600" spc="-5" dirty="0">
                <a:solidFill>
                  <a:srgbClr val="CA0E0E"/>
                </a:solidFill>
                <a:latin typeface="Wingdings 3"/>
                <a:cs typeface="Wingdings 3"/>
              </a:rPr>
              <a:t></a:t>
            </a:r>
            <a:r>
              <a:rPr sz="1600" spc="-5" dirty="0">
                <a:solidFill>
                  <a:srgbClr val="CA0E0E"/>
                </a:solidFill>
                <a:latin typeface="Times New Roman"/>
                <a:cs typeface="Times New Roman"/>
              </a:rPr>
              <a:t>	</a:t>
            </a:r>
            <a:r>
              <a:rPr sz="2000" spc="5" dirty="0">
                <a:latin typeface="Century Gothic"/>
                <a:cs typeface="Century Gothic"/>
              </a:rPr>
              <a:t>In </a:t>
            </a:r>
            <a:r>
              <a:rPr sz="2000" dirty="0">
                <a:latin typeface="Century Gothic"/>
                <a:cs typeface="Century Gothic"/>
              </a:rPr>
              <a:t>research, our </a:t>
            </a:r>
            <a:r>
              <a:rPr sz="2000" spc="-5" dirty="0">
                <a:latin typeface="Century Gothic"/>
                <a:cs typeface="Century Gothic"/>
              </a:rPr>
              <a:t>description of </a:t>
            </a:r>
            <a:r>
              <a:rPr sz="2000" spc="5" dirty="0">
                <a:latin typeface="Century Gothic"/>
                <a:cs typeface="Century Gothic"/>
              </a:rPr>
              <a:t>the </a:t>
            </a:r>
            <a:r>
              <a:rPr sz="2000" spc="-5" dirty="0">
                <a:latin typeface="Century Gothic"/>
                <a:cs typeface="Century Gothic"/>
              </a:rPr>
              <a:t>world </a:t>
            </a:r>
            <a:r>
              <a:rPr sz="2000" dirty="0">
                <a:latin typeface="Century Gothic"/>
                <a:cs typeface="Century Gothic"/>
              </a:rPr>
              <a:t>may </a:t>
            </a:r>
            <a:r>
              <a:rPr sz="2000" spc="-5" dirty="0">
                <a:latin typeface="Century Gothic"/>
                <a:cs typeface="Century Gothic"/>
              </a:rPr>
              <a:t>aspire </a:t>
            </a:r>
            <a:r>
              <a:rPr sz="2000" spc="5" dirty="0">
                <a:latin typeface="Century Gothic"/>
                <a:cs typeface="Century Gothic"/>
              </a:rPr>
              <a:t>to</a:t>
            </a:r>
            <a:r>
              <a:rPr sz="2000" spc="-195" dirty="0">
                <a:latin typeface="Century Gothic"/>
                <a:cs typeface="Century Gothic"/>
              </a:rPr>
              <a:t> </a:t>
            </a:r>
            <a:r>
              <a:rPr sz="2000" spc="-5" dirty="0">
                <a:latin typeface="Century Gothic"/>
                <a:cs typeface="Century Gothic"/>
              </a:rPr>
              <a:t>be</a:t>
            </a:r>
            <a:endParaRPr sz="2000">
              <a:latin typeface="Century Gothic"/>
              <a:cs typeface="Century Gothic"/>
            </a:endParaRPr>
          </a:p>
          <a:p>
            <a:pPr marL="355600">
              <a:lnSpc>
                <a:spcPct val="100000"/>
              </a:lnSpc>
            </a:pPr>
            <a:r>
              <a:rPr sz="2000" i="1" dirty="0">
                <a:latin typeface="Century Gothic"/>
                <a:cs typeface="Century Gothic"/>
              </a:rPr>
              <a:t>idiographic </a:t>
            </a:r>
            <a:r>
              <a:rPr sz="2000" dirty="0">
                <a:latin typeface="Century Gothic"/>
                <a:cs typeface="Century Gothic"/>
              </a:rPr>
              <a:t>or</a:t>
            </a:r>
            <a:r>
              <a:rPr sz="2000" spc="-30" dirty="0">
                <a:latin typeface="Century Gothic"/>
                <a:cs typeface="Century Gothic"/>
              </a:rPr>
              <a:t> </a:t>
            </a:r>
            <a:r>
              <a:rPr sz="2000" i="1" dirty="0">
                <a:latin typeface="Century Gothic"/>
                <a:cs typeface="Century Gothic"/>
              </a:rPr>
              <a:t>nomothetic</a:t>
            </a:r>
            <a:endParaRPr sz="2000">
              <a:latin typeface="Century Gothic"/>
              <a:cs typeface="Century Gothic"/>
            </a:endParaRPr>
          </a:p>
          <a:p>
            <a:pPr marL="355600" marR="21590" indent="-343535">
              <a:lnSpc>
                <a:spcPct val="100000"/>
              </a:lnSpc>
              <a:spcBef>
                <a:spcPts val="1080"/>
              </a:spcBef>
              <a:tabLst>
                <a:tab pos="355600" algn="l"/>
              </a:tabLst>
            </a:pPr>
            <a:r>
              <a:rPr sz="1600" spc="-5" dirty="0">
                <a:solidFill>
                  <a:srgbClr val="CA0E0E"/>
                </a:solidFill>
                <a:latin typeface="Wingdings 3"/>
                <a:cs typeface="Wingdings 3"/>
              </a:rPr>
              <a:t></a:t>
            </a:r>
            <a:r>
              <a:rPr sz="1600" spc="-5" dirty="0">
                <a:solidFill>
                  <a:srgbClr val="CA0E0E"/>
                </a:solidFill>
                <a:latin typeface="Times New Roman"/>
                <a:cs typeface="Times New Roman"/>
              </a:rPr>
              <a:t>	</a:t>
            </a:r>
            <a:r>
              <a:rPr sz="2000" spc="-5" dirty="0">
                <a:latin typeface="Century Gothic"/>
                <a:cs typeface="Century Gothic"/>
              </a:rPr>
              <a:t>Using </a:t>
            </a:r>
            <a:r>
              <a:rPr sz="2000" dirty="0">
                <a:latin typeface="Century Gothic"/>
                <a:cs typeface="Century Gothic"/>
              </a:rPr>
              <a:t>an </a:t>
            </a:r>
            <a:r>
              <a:rPr sz="2000" b="1" spc="-5" dirty="0">
                <a:latin typeface="Century Gothic"/>
                <a:cs typeface="Century Gothic"/>
              </a:rPr>
              <a:t>idiographic </a:t>
            </a:r>
            <a:r>
              <a:rPr sz="2000" spc="-5" dirty="0">
                <a:latin typeface="Century Gothic"/>
                <a:cs typeface="Century Gothic"/>
              </a:rPr>
              <a:t>approach </a:t>
            </a:r>
            <a:r>
              <a:rPr sz="2000" dirty="0">
                <a:latin typeface="Century Gothic"/>
                <a:cs typeface="Century Gothic"/>
              </a:rPr>
              <a:t>our </a:t>
            </a:r>
            <a:r>
              <a:rPr sz="2000" spc="-5" dirty="0">
                <a:latin typeface="Century Gothic"/>
                <a:cs typeface="Century Gothic"/>
              </a:rPr>
              <a:t>aim is </a:t>
            </a:r>
            <a:r>
              <a:rPr sz="2000" spc="5" dirty="0">
                <a:latin typeface="Century Gothic"/>
                <a:cs typeface="Century Gothic"/>
              </a:rPr>
              <a:t>to </a:t>
            </a:r>
            <a:r>
              <a:rPr sz="2000" u="heavy" spc="-5" dirty="0">
                <a:uFill>
                  <a:solidFill>
                    <a:srgbClr val="000000"/>
                  </a:solidFill>
                </a:uFill>
                <a:latin typeface="Century Gothic"/>
                <a:cs typeface="Century Gothic"/>
              </a:rPr>
              <a:t>specify</a:t>
            </a:r>
            <a:r>
              <a:rPr sz="2000" spc="-5" dirty="0">
                <a:latin typeface="Century Gothic"/>
                <a:cs typeface="Century Gothic"/>
              </a:rPr>
              <a:t> and </a:t>
            </a:r>
            <a:r>
              <a:rPr sz="2000" dirty="0">
                <a:latin typeface="Century Gothic"/>
                <a:cs typeface="Century Gothic"/>
              </a:rPr>
              <a:t>understand  </a:t>
            </a:r>
            <a:r>
              <a:rPr sz="2000" spc="-5" dirty="0">
                <a:latin typeface="Century Gothic"/>
                <a:cs typeface="Century Gothic"/>
              </a:rPr>
              <a:t>unique/individual</a:t>
            </a:r>
            <a:r>
              <a:rPr sz="2000" spc="-40" dirty="0">
                <a:latin typeface="Century Gothic"/>
                <a:cs typeface="Century Gothic"/>
              </a:rPr>
              <a:t> </a:t>
            </a:r>
            <a:r>
              <a:rPr sz="2000" dirty="0">
                <a:latin typeface="Century Gothic"/>
                <a:cs typeface="Century Gothic"/>
              </a:rPr>
              <a:t>phenomena</a:t>
            </a:r>
            <a:endParaRPr sz="2000">
              <a:latin typeface="Century Gothic"/>
              <a:cs typeface="Century Gothic"/>
            </a:endParaRPr>
          </a:p>
          <a:p>
            <a:pPr marL="355600" marR="360045" indent="-343535">
              <a:lnSpc>
                <a:spcPct val="100000"/>
              </a:lnSpc>
              <a:spcBef>
                <a:spcPts val="1085"/>
              </a:spcBef>
              <a:tabLst>
                <a:tab pos="355600" algn="l"/>
              </a:tabLst>
            </a:pPr>
            <a:r>
              <a:rPr sz="1600" spc="-5" dirty="0">
                <a:solidFill>
                  <a:srgbClr val="CA0E0E"/>
                </a:solidFill>
                <a:latin typeface="Wingdings 3"/>
                <a:cs typeface="Wingdings 3"/>
              </a:rPr>
              <a:t></a:t>
            </a:r>
            <a:r>
              <a:rPr sz="1600" spc="-5" dirty="0">
                <a:solidFill>
                  <a:srgbClr val="CA0E0E"/>
                </a:solidFill>
                <a:latin typeface="Times New Roman"/>
                <a:cs typeface="Times New Roman"/>
              </a:rPr>
              <a:t>	</a:t>
            </a:r>
            <a:r>
              <a:rPr sz="2000" spc="-5" dirty="0">
                <a:latin typeface="Century Gothic"/>
                <a:cs typeface="Century Gothic"/>
              </a:rPr>
              <a:t>Using </a:t>
            </a:r>
            <a:r>
              <a:rPr sz="2000" dirty="0">
                <a:latin typeface="Century Gothic"/>
                <a:cs typeface="Century Gothic"/>
              </a:rPr>
              <a:t>a </a:t>
            </a:r>
            <a:r>
              <a:rPr sz="2000" b="1" spc="-5" dirty="0">
                <a:latin typeface="Century Gothic"/>
                <a:cs typeface="Century Gothic"/>
              </a:rPr>
              <a:t>nomothetic </a:t>
            </a:r>
            <a:r>
              <a:rPr sz="2000" spc="-5" dirty="0">
                <a:latin typeface="Century Gothic"/>
                <a:cs typeface="Century Gothic"/>
              </a:rPr>
              <a:t>approach, our aim is </a:t>
            </a:r>
            <a:r>
              <a:rPr sz="2000" spc="5" dirty="0">
                <a:latin typeface="Century Gothic"/>
                <a:cs typeface="Century Gothic"/>
              </a:rPr>
              <a:t>to </a:t>
            </a:r>
            <a:r>
              <a:rPr sz="2000" spc="-5" dirty="0">
                <a:latin typeface="Century Gothic"/>
                <a:cs typeface="Century Gothic"/>
              </a:rPr>
              <a:t>describe </a:t>
            </a:r>
            <a:r>
              <a:rPr sz="2000" dirty="0">
                <a:latin typeface="Century Gothic"/>
                <a:cs typeface="Century Gothic"/>
              </a:rPr>
              <a:t>a </a:t>
            </a:r>
            <a:r>
              <a:rPr sz="2000" spc="-5" dirty="0">
                <a:latin typeface="Century Gothic"/>
                <a:cs typeface="Century Gothic"/>
              </a:rPr>
              <a:t>part </a:t>
            </a:r>
            <a:r>
              <a:rPr sz="2000" dirty="0">
                <a:latin typeface="Century Gothic"/>
                <a:cs typeface="Century Gothic"/>
              </a:rPr>
              <a:t>of </a:t>
            </a:r>
            <a:r>
              <a:rPr sz="2000" spc="5" dirty="0">
                <a:latin typeface="Century Gothic"/>
                <a:cs typeface="Century Gothic"/>
              </a:rPr>
              <a:t>the  </a:t>
            </a:r>
            <a:r>
              <a:rPr sz="2000" spc="-5" dirty="0">
                <a:latin typeface="Century Gothic"/>
                <a:cs typeface="Century Gothic"/>
              </a:rPr>
              <a:t>world </a:t>
            </a:r>
            <a:r>
              <a:rPr sz="2000" spc="-10" dirty="0">
                <a:latin typeface="Century Gothic"/>
                <a:cs typeface="Century Gothic"/>
              </a:rPr>
              <a:t>in </a:t>
            </a:r>
            <a:r>
              <a:rPr sz="2000" dirty="0">
                <a:latin typeface="Century Gothic"/>
                <a:cs typeface="Century Gothic"/>
              </a:rPr>
              <a:t>a </a:t>
            </a:r>
            <a:r>
              <a:rPr sz="2000" u="heavy" dirty="0">
                <a:uFill>
                  <a:solidFill>
                    <a:srgbClr val="000000"/>
                  </a:solidFill>
                </a:uFill>
                <a:latin typeface="Century Gothic"/>
                <a:cs typeface="Century Gothic"/>
              </a:rPr>
              <a:t>generalizing</a:t>
            </a:r>
            <a:r>
              <a:rPr sz="2000" dirty="0">
                <a:latin typeface="Century Gothic"/>
                <a:cs typeface="Century Gothic"/>
              </a:rPr>
              <a:t> </a:t>
            </a:r>
            <a:r>
              <a:rPr sz="2000" spc="-5" dirty="0">
                <a:latin typeface="Century Gothic"/>
                <a:cs typeface="Century Gothic"/>
              </a:rPr>
              <a:t>way </a:t>
            </a:r>
            <a:r>
              <a:rPr sz="2000" spc="-15" dirty="0">
                <a:latin typeface="Century Gothic"/>
                <a:cs typeface="Century Gothic"/>
              </a:rPr>
              <a:t>(i.e. </a:t>
            </a:r>
            <a:r>
              <a:rPr sz="2000" spc="-5" dirty="0">
                <a:latin typeface="Century Gothic"/>
                <a:cs typeface="Century Gothic"/>
              </a:rPr>
              <a:t>which applies </a:t>
            </a:r>
            <a:r>
              <a:rPr sz="2000" spc="5" dirty="0">
                <a:latin typeface="Century Gothic"/>
                <a:cs typeface="Century Gothic"/>
              </a:rPr>
              <a:t>to </a:t>
            </a:r>
            <a:r>
              <a:rPr sz="2000" spc="-5" dirty="0">
                <a:latin typeface="Century Gothic"/>
                <a:cs typeface="Century Gothic"/>
              </a:rPr>
              <a:t>all</a:t>
            </a:r>
            <a:r>
              <a:rPr sz="2000" spc="-60" dirty="0">
                <a:latin typeface="Century Gothic"/>
                <a:cs typeface="Century Gothic"/>
              </a:rPr>
              <a:t> </a:t>
            </a:r>
            <a:r>
              <a:rPr sz="2000" dirty="0">
                <a:latin typeface="Century Gothic"/>
                <a:cs typeface="Century Gothic"/>
              </a:rPr>
              <a:t>cases)</a:t>
            </a:r>
            <a:endParaRPr sz="2000">
              <a:latin typeface="Century Gothic"/>
              <a:cs typeface="Century Gothic"/>
            </a:endParaRPr>
          </a:p>
          <a:p>
            <a:pPr marL="355600" marR="5080" indent="-343535">
              <a:lnSpc>
                <a:spcPct val="100000"/>
              </a:lnSpc>
              <a:spcBef>
                <a:spcPts val="1080"/>
              </a:spcBef>
              <a:tabLst>
                <a:tab pos="355600" algn="l"/>
              </a:tabLst>
            </a:pPr>
            <a:r>
              <a:rPr sz="1600" spc="-5" dirty="0">
                <a:solidFill>
                  <a:srgbClr val="CA0E0E"/>
                </a:solidFill>
                <a:latin typeface="Wingdings 3"/>
                <a:cs typeface="Wingdings 3"/>
              </a:rPr>
              <a:t></a:t>
            </a:r>
            <a:r>
              <a:rPr sz="1600" spc="-5" dirty="0">
                <a:solidFill>
                  <a:srgbClr val="CA0E0E"/>
                </a:solidFill>
                <a:latin typeface="Times New Roman"/>
                <a:cs typeface="Times New Roman"/>
              </a:rPr>
              <a:t>	</a:t>
            </a:r>
            <a:r>
              <a:rPr sz="2000" dirty="0">
                <a:latin typeface="Century Gothic"/>
                <a:cs typeface="Century Gothic"/>
              </a:rPr>
              <a:t>The objects that </a:t>
            </a:r>
            <a:r>
              <a:rPr sz="2000" spc="-5" dirty="0">
                <a:latin typeface="Century Gothic"/>
                <a:cs typeface="Century Gothic"/>
              </a:rPr>
              <a:t>are included in </a:t>
            </a:r>
            <a:r>
              <a:rPr sz="2000" spc="5" dirty="0">
                <a:latin typeface="Century Gothic"/>
                <a:cs typeface="Century Gothic"/>
              </a:rPr>
              <a:t>the </a:t>
            </a:r>
            <a:r>
              <a:rPr sz="2000" spc="-5" dirty="0">
                <a:latin typeface="Century Gothic"/>
                <a:cs typeface="Century Gothic"/>
              </a:rPr>
              <a:t>scope </a:t>
            </a:r>
            <a:r>
              <a:rPr sz="2000" dirty="0">
                <a:latin typeface="Century Gothic"/>
                <a:cs typeface="Century Gothic"/>
              </a:rPr>
              <a:t>of </a:t>
            </a:r>
            <a:r>
              <a:rPr sz="2000" spc="-5" dirty="0">
                <a:latin typeface="Century Gothic"/>
                <a:cs typeface="Century Gothic"/>
              </a:rPr>
              <a:t>our </a:t>
            </a:r>
            <a:r>
              <a:rPr sz="2000" dirty="0">
                <a:latin typeface="Century Gothic"/>
                <a:cs typeface="Century Gothic"/>
              </a:rPr>
              <a:t>generalizing </a:t>
            </a:r>
            <a:r>
              <a:rPr sz="2000" spc="-5" dirty="0">
                <a:latin typeface="Century Gothic"/>
                <a:cs typeface="Century Gothic"/>
              </a:rPr>
              <a:t>claims  are </a:t>
            </a:r>
            <a:r>
              <a:rPr sz="2000" dirty="0">
                <a:latin typeface="Century Gothic"/>
                <a:cs typeface="Century Gothic"/>
              </a:rPr>
              <a:t>together called </a:t>
            </a:r>
            <a:r>
              <a:rPr sz="2000" spc="5" dirty="0">
                <a:latin typeface="Century Gothic"/>
                <a:cs typeface="Century Gothic"/>
              </a:rPr>
              <a:t>the </a:t>
            </a:r>
            <a:r>
              <a:rPr sz="2000" b="1" spc="-5" dirty="0">
                <a:latin typeface="Century Gothic"/>
                <a:cs typeface="Century Gothic"/>
              </a:rPr>
              <a:t>population </a:t>
            </a:r>
            <a:r>
              <a:rPr sz="2000" dirty="0">
                <a:latin typeface="Century Gothic"/>
                <a:cs typeface="Century Gothic"/>
              </a:rPr>
              <a:t>of our</a:t>
            </a:r>
            <a:r>
              <a:rPr sz="2000" spc="-140" dirty="0">
                <a:latin typeface="Century Gothic"/>
                <a:cs typeface="Century Gothic"/>
              </a:rPr>
              <a:t> </a:t>
            </a:r>
            <a:r>
              <a:rPr sz="2000" dirty="0">
                <a:latin typeface="Century Gothic"/>
                <a:cs typeface="Century Gothic"/>
              </a:rPr>
              <a:t>study</a:t>
            </a:r>
            <a:endParaRPr sz="2000">
              <a:latin typeface="Century Gothic"/>
              <a:cs typeface="Century Gothic"/>
            </a:endParaRPr>
          </a:p>
        </p:txBody>
      </p:sp>
      <p:sp>
        <p:nvSpPr>
          <p:cNvPr id="4" name="Rezervirano mjesto podnožj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Johan Eklund,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680166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24916" y="473709"/>
            <a:ext cx="6226175" cy="6654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200" dirty="0"/>
              <a:t>Continuous</a:t>
            </a:r>
            <a:r>
              <a:rPr sz="4200" spc="-50" dirty="0"/>
              <a:t> </a:t>
            </a:r>
            <a:r>
              <a:rPr sz="4200" spc="-5" dirty="0"/>
              <a:t>probabilities</a:t>
            </a:r>
            <a:endParaRPr sz="4200"/>
          </a:p>
        </p:txBody>
      </p:sp>
      <p:sp>
        <p:nvSpPr>
          <p:cNvPr id="3" name="object 3"/>
          <p:cNvSpPr txBox="1"/>
          <p:nvPr/>
        </p:nvSpPr>
        <p:spPr>
          <a:xfrm>
            <a:off x="1182116" y="2080387"/>
            <a:ext cx="8605520" cy="376110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5600" marR="83820" indent="-343535">
              <a:lnSpc>
                <a:spcPct val="100000"/>
              </a:lnSpc>
              <a:spcBef>
                <a:spcPts val="105"/>
              </a:spcBef>
              <a:tabLst>
                <a:tab pos="355600" algn="l"/>
              </a:tabLst>
            </a:pPr>
            <a:r>
              <a:rPr sz="1600" spc="-5" dirty="0">
                <a:solidFill>
                  <a:srgbClr val="CA0E0E"/>
                </a:solidFill>
                <a:latin typeface="Wingdings 3"/>
                <a:cs typeface="Wingdings 3"/>
              </a:rPr>
              <a:t></a:t>
            </a:r>
            <a:r>
              <a:rPr sz="1600" spc="-5" dirty="0">
                <a:solidFill>
                  <a:srgbClr val="CA0E0E"/>
                </a:solidFill>
                <a:latin typeface="Times New Roman"/>
                <a:cs typeface="Times New Roman"/>
              </a:rPr>
              <a:t>	</a:t>
            </a:r>
            <a:r>
              <a:rPr sz="2000" dirty="0">
                <a:latin typeface="Century Gothic"/>
                <a:cs typeface="Century Gothic"/>
              </a:rPr>
              <a:t>For </a:t>
            </a:r>
            <a:r>
              <a:rPr sz="2000" spc="-5" dirty="0">
                <a:latin typeface="Century Gothic"/>
                <a:cs typeface="Century Gothic"/>
              </a:rPr>
              <a:t>processes associated </a:t>
            </a:r>
            <a:r>
              <a:rPr sz="2000" dirty="0">
                <a:latin typeface="Century Gothic"/>
                <a:cs typeface="Century Gothic"/>
              </a:rPr>
              <a:t>with continuous </a:t>
            </a:r>
            <a:r>
              <a:rPr sz="2000" spc="-5" dirty="0">
                <a:latin typeface="Century Gothic"/>
                <a:cs typeface="Century Gothic"/>
              </a:rPr>
              <a:t>variables, </a:t>
            </a:r>
            <a:r>
              <a:rPr sz="2000" spc="5" dirty="0">
                <a:latin typeface="Century Gothic"/>
                <a:cs typeface="Century Gothic"/>
              </a:rPr>
              <a:t>the </a:t>
            </a:r>
            <a:r>
              <a:rPr sz="2000" spc="-5" dirty="0">
                <a:latin typeface="Century Gothic"/>
                <a:cs typeface="Century Gothic"/>
              </a:rPr>
              <a:t>probability  distributions are </a:t>
            </a:r>
            <a:r>
              <a:rPr sz="2000" dirty="0">
                <a:latin typeface="Century Gothic"/>
                <a:cs typeface="Century Gothic"/>
              </a:rPr>
              <a:t>slightly more</a:t>
            </a:r>
            <a:r>
              <a:rPr sz="2000" spc="-105" dirty="0">
                <a:latin typeface="Century Gothic"/>
                <a:cs typeface="Century Gothic"/>
              </a:rPr>
              <a:t> </a:t>
            </a:r>
            <a:r>
              <a:rPr sz="2000" dirty="0">
                <a:latin typeface="Century Gothic"/>
                <a:cs typeface="Century Gothic"/>
              </a:rPr>
              <a:t>complicated</a:t>
            </a:r>
            <a:endParaRPr sz="2000">
              <a:latin typeface="Century Gothic"/>
              <a:cs typeface="Century Gothic"/>
            </a:endParaRPr>
          </a:p>
          <a:p>
            <a:pPr marL="12700">
              <a:lnSpc>
                <a:spcPct val="100000"/>
              </a:lnSpc>
              <a:spcBef>
                <a:spcPts val="1080"/>
              </a:spcBef>
              <a:tabLst>
                <a:tab pos="355600" algn="l"/>
              </a:tabLst>
            </a:pPr>
            <a:r>
              <a:rPr sz="1600" spc="-5" dirty="0">
                <a:solidFill>
                  <a:srgbClr val="CA0E0E"/>
                </a:solidFill>
                <a:latin typeface="Wingdings 3"/>
                <a:cs typeface="Wingdings 3"/>
              </a:rPr>
              <a:t></a:t>
            </a:r>
            <a:r>
              <a:rPr sz="1600" spc="-5" dirty="0">
                <a:solidFill>
                  <a:srgbClr val="CA0E0E"/>
                </a:solidFill>
                <a:latin typeface="Times New Roman"/>
                <a:cs typeface="Times New Roman"/>
              </a:rPr>
              <a:t>	</a:t>
            </a:r>
            <a:r>
              <a:rPr sz="2000" dirty="0">
                <a:latin typeface="Century Gothic"/>
                <a:cs typeface="Century Gothic"/>
              </a:rPr>
              <a:t>Example: </a:t>
            </a:r>
            <a:r>
              <a:rPr sz="2000" spc="-5" dirty="0">
                <a:latin typeface="Century Gothic"/>
                <a:cs typeface="Century Gothic"/>
              </a:rPr>
              <a:t>pizza </a:t>
            </a:r>
            <a:r>
              <a:rPr sz="2000" dirty="0">
                <a:latin typeface="Century Gothic"/>
                <a:cs typeface="Century Gothic"/>
              </a:rPr>
              <a:t>delivery</a:t>
            </a:r>
            <a:r>
              <a:rPr sz="2000" spc="-100" dirty="0">
                <a:latin typeface="Century Gothic"/>
                <a:cs typeface="Century Gothic"/>
              </a:rPr>
              <a:t> </a:t>
            </a:r>
            <a:r>
              <a:rPr sz="2000" dirty="0">
                <a:latin typeface="Century Gothic"/>
                <a:cs typeface="Century Gothic"/>
              </a:rPr>
              <a:t>time</a:t>
            </a:r>
            <a:endParaRPr sz="2000">
              <a:latin typeface="Century Gothic"/>
              <a:cs typeface="Century Gothic"/>
            </a:endParaRPr>
          </a:p>
          <a:p>
            <a:pPr marL="12700">
              <a:lnSpc>
                <a:spcPct val="100000"/>
              </a:lnSpc>
              <a:spcBef>
                <a:spcPts val="1080"/>
              </a:spcBef>
              <a:tabLst>
                <a:tab pos="355600" algn="l"/>
              </a:tabLst>
            </a:pPr>
            <a:r>
              <a:rPr sz="1600" spc="-5" dirty="0">
                <a:solidFill>
                  <a:srgbClr val="CA0E0E"/>
                </a:solidFill>
                <a:latin typeface="Wingdings 3"/>
                <a:cs typeface="Wingdings 3"/>
              </a:rPr>
              <a:t></a:t>
            </a:r>
            <a:r>
              <a:rPr sz="1600" spc="-5" dirty="0">
                <a:solidFill>
                  <a:srgbClr val="CA0E0E"/>
                </a:solidFill>
                <a:latin typeface="Times New Roman"/>
                <a:cs typeface="Times New Roman"/>
              </a:rPr>
              <a:t>	</a:t>
            </a:r>
            <a:r>
              <a:rPr sz="2000" spc="-30" dirty="0">
                <a:latin typeface="Century Gothic"/>
                <a:cs typeface="Century Gothic"/>
              </a:rPr>
              <a:t>We </a:t>
            </a:r>
            <a:r>
              <a:rPr sz="2000" dirty="0">
                <a:latin typeface="Century Gothic"/>
                <a:cs typeface="Century Gothic"/>
              </a:rPr>
              <a:t>can assume that there </a:t>
            </a:r>
            <a:r>
              <a:rPr sz="2000" spc="-5" dirty="0">
                <a:latin typeface="Century Gothic"/>
                <a:cs typeface="Century Gothic"/>
              </a:rPr>
              <a:t>is an </a:t>
            </a:r>
            <a:r>
              <a:rPr sz="2000" b="1" spc="-5" dirty="0">
                <a:latin typeface="Century Gothic"/>
                <a:cs typeface="Century Gothic"/>
              </a:rPr>
              <a:t>average </a:t>
            </a:r>
            <a:r>
              <a:rPr sz="2000" dirty="0">
                <a:latin typeface="Century Gothic"/>
                <a:cs typeface="Century Gothic"/>
              </a:rPr>
              <a:t>delivery time </a:t>
            </a:r>
            <a:r>
              <a:rPr sz="2000" spc="-10" dirty="0">
                <a:latin typeface="Century Gothic"/>
                <a:cs typeface="Century Gothic"/>
              </a:rPr>
              <a:t>(e.g. </a:t>
            </a:r>
            <a:r>
              <a:rPr sz="2000" spc="-5" dirty="0">
                <a:latin typeface="Century Gothic"/>
                <a:cs typeface="Century Gothic"/>
              </a:rPr>
              <a:t>18</a:t>
            </a:r>
            <a:r>
              <a:rPr sz="2000" spc="-45" dirty="0">
                <a:latin typeface="Century Gothic"/>
                <a:cs typeface="Century Gothic"/>
              </a:rPr>
              <a:t> </a:t>
            </a:r>
            <a:r>
              <a:rPr sz="2000" dirty="0">
                <a:latin typeface="Century Gothic"/>
                <a:cs typeface="Century Gothic"/>
              </a:rPr>
              <a:t>min)</a:t>
            </a:r>
            <a:endParaRPr sz="2000">
              <a:latin typeface="Century Gothic"/>
              <a:cs typeface="Century Gothic"/>
            </a:endParaRPr>
          </a:p>
          <a:p>
            <a:pPr marL="355600" marR="233679" indent="-343535">
              <a:lnSpc>
                <a:spcPct val="100000"/>
              </a:lnSpc>
              <a:spcBef>
                <a:spcPts val="1080"/>
              </a:spcBef>
              <a:tabLst>
                <a:tab pos="355600" algn="l"/>
              </a:tabLst>
            </a:pPr>
            <a:r>
              <a:rPr sz="1600" spc="-5" dirty="0">
                <a:solidFill>
                  <a:srgbClr val="CA0E0E"/>
                </a:solidFill>
                <a:latin typeface="Wingdings 3"/>
                <a:cs typeface="Wingdings 3"/>
              </a:rPr>
              <a:t></a:t>
            </a:r>
            <a:r>
              <a:rPr sz="1600" spc="-5" dirty="0">
                <a:solidFill>
                  <a:srgbClr val="CA0E0E"/>
                </a:solidFill>
                <a:latin typeface="Times New Roman"/>
                <a:cs typeface="Times New Roman"/>
              </a:rPr>
              <a:t>	</a:t>
            </a:r>
            <a:r>
              <a:rPr sz="2000" dirty="0">
                <a:latin typeface="Century Gothic"/>
                <a:cs typeface="Century Gothic"/>
              </a:rPr>
              <a:t>There </a:t>
            </a:r>
            <a:r>
              <a:rPr sz="2000" spc="-5" dirty="0">
                <a:latin typeface="Century Gothic"/>
                <a:cs typeface="Century Gothic"/>
              </a:rPr>
              <a:t>will also </a:t>
            </a:r>
            <a:r>
              <a:rPr sz="2000" dirty="0">
                <a:latin typeface="Century Gothic"/>
                <a:cs typeface="Century Gothic"/>
              </a:rPr>
              <a:t>be </a:t>
            </a:r>
            <a:r>
              <a:rPr sz="2000" b="1" spc="-5" dirty="0">
                <a:latin typeface="Century Gothic"/>
                <a:cs typeface="Century Gothic"/>
              </a:rPr>
              <a:t>divergences </a:t>
            </a:r>
            <a:r>
              <a:rPr sz="2000" spc="-5" dirty="0">
                <a:latin typeface="Century Gothic"/>
                <a:cs typeface="Century Gothic"/>
              </a:rPr>
              <a:t>from </a:t>
            </a:r>
            <a:r>
              <a:rPr sz="2000" dirty="0">
                <a:latin typeface="Century Gothic"/>
                <a:cs typeface="Century Gothic"/>
              </a:rPr>
              <a:t>this average </a:t>
            </a:r>
            <a:r>
              <a:rPr sz="2000" spc="-5" dirty="0">
                <a:latin typeface="Century Gothic"/>
                <a:cs typeface="Century Gothic"/>
              </a:rPr>
              <a:t>(sometimes it will  </a:t>
            </a:r>
            <a:r>
              <a:rPr sz="2000" dirty="0">
                <a:latin typeface="Century Gothic"/>
                <a:cs typeface="Century Gothic"/>
              </a:rPr>
              <a:t>take a </a:t>
            </a:r>
            <a:r>
              <a:rPr sz="2000" spc="-5" dirty="0">
                <a:latin typeface="Century Gothic"/>
                <a:cs typeface="Century Gothic"/>
              </a:rPr>
              <a:t>shorter </a:t>
            </a:r>
            <a:r>
              <a:rPr sz="2000" dirty="0">
                <a:latin typeface="Century Gothic"/>
                <a:cs typeface="Century Gothic"/>
              </a:rPr>
              <a:t>time, sometimes a longer</a:t>
            </a:r>
            <a:r>
              <a:rPr sz="2000" spc="-190" dirty="0">
                <a:latin typeface="Century Gothic"/>
                <a:cs typeface="Century Gothic"/>
              </a:rPr>
              <a:t> </a:t>
            </a:r>
            <a:r>
              <a:rPr sz="2000" dirty="0">
                <a:latin typeface="Century Gothic"/>
                <a:cs typeface="Century Gothic"/>
              </a:rPr>
              <a:t>time)</a:t>
            </a:r>
            <a:endParaRPr sz="2000">
              <a:latin typeface="Century Gothic"/>
              <a:cs typeface="Century Gothic"/>
            </a:endParaRPr>
          </a:p>
          <a:p>
            <a:pPr>
              <a:lnSpc>
                <a:spcPct val="100000"/>
              </a:lnSpc>
            </a:pPr>
            <a:endParaRPr sz="2400">
              <a:latin typeface="Times New Roman"/>
              <a:cs typeface="Times New Roman"/>
            </a:endParaRPr>
          </a:p>
          <a:p>
            <a:pPr marL="355600" marR="84455" indent="-343535">
              <a:lnSpc>
                <a:spcPct val="100000"/>
              </a:lnSpc>
              <a:spcBef>
                <a:spcPts val="1805"/>
              </a:spcBef>
              <a:tabLst>
                <a:tab pos="355600" algn="l"/>
              </a:tabLst>
            </a:pPr>
            <a:r>
              <a:rPr sz="1600" spc="-5" dirty="0">
                <a:solidFill>
                  <a:srgbClr val="CA0E0E"/>
                </a:solidFill>
                <a:latin typeface="Wingdings 3"/>
                <a:cs typeface="Wingdings 3"/>
              </a:rPr>
              <a:t></a:t>
            </a:r>
            <a:r>
              <a:rPr sz="1600" spc="-5" dirty="0">
                <a:solidFill>
                  <a:srgbClr val="CA0E0E"/>
                </a:solidFill>
                <a:latin typeface="Times New Roman"/>
                <a:cs typeface="Times New Roman"/>
              </a:rPr>
              <a:t>	</a:t>
            </a:r>
            <a:r>
              <a:rPr sz="2000" dirty="0">
                <a:latin typeface="Century Gothic"/>
                <a:cs typeface="Century Gothic"/>
              </a:rPr>
              <a:t>Having knowledge </a:t>
            </a:r>
            <a:r>
              <a:rPr sz="2000" spc="-5" dirty="0">
                <a:latin typeface="Century Gothic"/>
                <a:cs typeface="Century Gothic"/>
              </a:rPr>
              <a:t>about </a:t>
            </a:r>
            <a:r>
              <a:rPr sz="2000" spc="5" dirty="0">
                <a:latin typeface="Century Gothic"/>
                <a:cs typeface="Century Gothic"/>
              </a:rPr>
              <a:t>the </a:t>
            </a:r>
            <a:r>
              <a:rPr sz="2000" dirty="0">
                <a:latin typeface="Century Gothic"/>
                <a:cs typeface="Century Gothic"/>
              </a:rPr>
              <a:t>average </a:t>
            </a:r>
            <a:r>
              <a:rPr sz="2000" spc="-5" dirty="0">
                <a:latin typeface="Century Gothic"/>
                <a:cs typeface="Century Gothic"/>
              </a:rPr>
              <a:t>and </a:t>
            </a:r>
            <a:r>
              <a:rPr sz="2000" spc="5" dirty="0">
                <a:latin typeface="Century Gothic"/>
                <a:cs typeface="Century Gothic"/>
              </a:rPr>
              <a:t>the </a:t>
            </a:r>
            <a:r>
              <a:rPr sz="2000" dirty="0">
                <a:latin typeface="Century Gothic"/>
                <a:cs typeface="Century Gothic"/>
              </a:rPr>
              <a:t>divergences </a:t>
            </a:r>
            <a:r>
              <a:rPr sz="2000" spc="-5" dirty="0">
                <a:latin typeface="Century Gothic"/>
                <a:cs typeface="Century Gothic"/>
              </a:rPr>
              <a:t>from  </a:t>
            </a:r>
            <a:r>
              <a:rPr sz="2000" spc="5" dirty="0">
                <a:latin typeface="Century Gothic"/>
                <a:cs typeface="Century Gothic"/>
              </a:rPr>
              <a:t>the </a:t>
            </a:r>
            <a:r>
              <a:rPr sz="2000" dirty="0">
                <a:latin typeface="Century Gothic"/>
                <a:cs typeface="Century Gothic"/>
              </a:rPr>
              <a:t>average equips us </a:t>
            </a:r>
            <a:r>
              <a:rPr sz="2000" spc="5" dirty="0">
                <a:latin typeface="Century Gothic"/>
                <a:cs typeface="Century Gothic"/>
              </a:rPr>
              <a:t>to compute </a:t>
            </a:r>
            <a:r>
              <a:rPr sz="2000" spc="-5" dirty="0">
                <a:latin typeface="Century Gothic"/>
                <a:cs typeface="Century Gothic"/>
              </a:rPr>
              <a:t>probabilities, e.g. </a:t>
            </a:r>
            <a:r>
              <a:rPr sz="2000" spc="5" dirty="0">
                <a:latin typeface="Century Gothic"/>
                <a:cs typeface="Century Gothic"/>
              </a:rPr>
              <a:t>that </a:t>
            </a:r>
            <a:r>
              <a:rPr sz="2000" dirty="0">
                <a:latin typeface="Century Gothic"/>
                <a:cs typeface="Century Gothic"/>
              </a:rPr>
              <a:t>my</a:t>
            </a:r>
            <a:r>
              <a:rPr sz="2000" spc="-295" dirty="0">
                <a:latin typeface="Century Gothic"/>
                <a:cs typeface="Century Gothic"/>
              </a:rPr>
              <a:t> </a:t>
            </a:r>
            <a:r>
              <a:rPr sz="2000" spc="-5" dirty="0">
                <a:latin typeface="Century Gothic"/>
                <a:cs typeface="Century Gothic"/>
              </a:rPr>
              <a:t>pizza  will </a:t>
            </a:r>
            <a:r>
              <a:rPr sz="2000" dirty="0">
                <a:latin typeface="Century Gothic"/>
                <a:cs typeface="Century Gothic"/>
              </a:rPr>
              <a:t>be delivered within 16-20</a:t>
            </a:r>
            <a:r>
              <a:rPr sz="2000" spc="-100" dirty="0">
                <a:latin typeface="Century Gothic"/>
                <a:cs typeface="Century Gothic"/>
              </a:rPr>
              <a:t> </a:t>
            </a:r>
            <a:r>
              <a:rPr sz="2000" dirty="0">
                <a:latin typeface="Century Gothic"/>
                <a:cs typeface="Century Gothic"/>
              </a:rPr>
              <a:t>minutes</a:t>
            </a:r>
            <a:endParaRPr sz="2000">
              <a:latin typeface="Century Gothic"/>
              <a:cs typeface="Century Gothic"/>
            </a:endParaRPr>
          </a:p>
        </p:txBody>
      </p:sp>
      <p:sp>
        <p:nvSpPr>
          <p:cNvPr id="4" name="Rezervirano mjesto podnožj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Johan Eklund,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120775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24916" y="473709"/>
            <a:ext cx="5485130" cy="6654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200" spc="-5" dirty="0"/>
              <a:t>Descriptive</a:t>
            </a:r>
            <a:r>
              <a:rPr sz="4200" spc="-50" dirty="0"/>
              <a:t> </a:t>
            </a:r>
            <a:r>
              <a:rPr sz="4200" spc="-5" dirty="0"/>
              <a:t>measures</a:t>
            </a:r>
            <a:endParaRPr sz="4200"/>
          </a:p>
        </p:txBody>
      </p:sp>
      <p:sp>
        <p:nvSpPr>
          <p:cNvPr id="3" name="object 3"/>
          <p:cNvSpPr txBox="1"/>
          <p:nvPr/>
        </p:nvSpPr>
        <p:spPr>
          <a:xfrm>
            <a:off x="1182116" y="2080387"/>
            <a:ext cx="8737600" cy="182498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5600" marR="5080" indent="-343535">
              <a:lnSpc>
                <a:spcPct val="100000"/>
              </a:lnSpc>
              <a:spcBef>
                <a:spcPts val="105"/>
              </a:spcBef>
              <a:tabLst>
                <a:tab pos="355600" algn="l"/>
              </a:tabLst>
            </a:pPr>
            <a:r>
              <a:rPr sz="1600" spc="-5" dirty="0">
                <a:solidFill>
                  <a:srgbClr val="CA0E0E"/>
                </a:solidFill>
                <a:latin typeface="Wingdings 3"/>
                <a:cs typeface="Wingdings 3"/>
              </a:rPr>
              <a:t></a:t>
            </a:r>
            <a:r>
              <a:rPr sz="1600" spc="-5" dirty="0">
                <a:solidFill>
                  <a:srgbClr val="CA0E0E"/>
                </a:solidFill>
                <a:latin typeface="Times New Roman"/>
                <a:cs typeface="Times New Roman"/>
              </a:rPr>
              <a:t>	</a:t>
            </a:r>
            <a:r>
              <a:rPr sz="2000" dirty="0">
                <a:latin typeface="Century Gothic"/>
                <a:cs typeface="Century Gothic"/>
              </a:rPr>
              <a:t>Certain kinds of </a:t>
            </a:r>
            <a:r>
              <a:rPr sz="2000" spc="-5" dirty="0">
                <a:latin typeface="Century Gothic"/>
                <a:cs typeface="Century Gothic"/>
              </a:rPr>
              <a:t>probabilities are </a:t>
            </a:r>
            <a:r>
              <a:rPr sz="2000" spc="5" dirty="0">
                <a:latin typeface="Century Gothic"/>
                <a:cs typeface="Century Gothic"/>
              </a:rPr>
              <a:t>computed </a:t>
            </a:r>
            <a:r>
              <a:rPr sz="2000" spc="-5" dirty="0">
                <a:latin typeface="Century Gothic"/>
                <a:cs typeface="Century Gothic"/>
              </a:rPr>
              <a:t>by </a:t>
            </a:r>
            <a:r>
              <a:rPr sz="2000" dirty="0">
                <a:latin typeface="Century Gothic"/>
                <a:cs typeface="Century Gothic"/>
              </a:rPr>
              <a:t>having </a:t>
            </a:r>
            <a:r>
              <a:rPr sz="2000" spc="-5" dirty="0">
                <a:latin typeface="Century Gothic"/>
                <a:cs typeface="Century Gothic"/>
              </a:rPr>
              <a:t>access </a:t>
            </a:r>
            <a:r>
              <a:rPr sz="2000" spc="5" dirty="0">
                <a:latin typeface="Century Gothic"/>
                <a:cs typeface="Century Gothic"/>
              </a:rPr>
              <a:t>to</a:t>
            </a:r>
            <a:r>
              <a:rPr sz="2000" spc="-210" dirty="0">
                <a:latin typeface="Century Gothic"/>
                <a:cs typeface="Century Gothic"/>
              </a:rPr>
              <a:t> </a:t>
            </a:r>
            <a:r>
              <a:rPr sz="2000" spc="5" dirty="0">
                <a:latin typeface="Century Gothic"/>
                <a:cs typeface="Century Gothic"/>
              </a:rPr>
              <a:t>the  </a:t>
            </a:r>
            <a:r>
              <a:rPr sz="2000" dirty="0">
                <a:latin typeface="Century Gothic"/>
                <a:cs typeface="Century Gothic"/>
              </a:rPr>
              <a:t>following </a:t>
            </a:r>
            <a:r>
              <a:rPr sz="2000" spc="-5" dirty="0">
                <a:latin typeface="Century Gothic"/>
                <a:cs typeface="Century Gothic"/>
              </a:rPr>
              <a:t>population</a:t>
            </a:r>
            <a:r>
              <a:rPr sz="2000" spc="-40" dirty="0">
                <a:latin typeface="Century Gothic"/>
                <a:cs typeface="Century Gothic"/>
              </a:rPr>
              <a:t> </a:t>
            </a:r>
            <a:r>
              <a:rPr sz="2000" spc="-5" dirty="0">
                <a:latin typeface="Century Gothic"/>
                <a:cs typeface="Century Gothic"/>
              </a:rPr>
              <a:t>parameters:</a:t>
            </a:r>
            <a:endParaRPr sz="2000">
              <a:latin typeface="Century Gothic"/>
              <a:cs typeface="Century Gothic"/>
            </a:endParaRPr>
          </a:p>
          <a:p>
            <a:pPr marL="12700">
              <a:lnSpc>
                <a:spcPct val="100000"/>
              </a:lnSpc>
              <a:spcBef>
                <a:spcPts val="1080"/>
              </a:spcBef>
              <a:tabLst>
                <a:tab pos="355600" algn="l"/>
              </a:tabLst>
            </a:pPr>
            <a:r>
              <a:rPr sz="1600" spc="-5" dirty="0">
                <a:solidFill>
                  <a:srgbClr val="CA0E0E"/>
                </a:solidFill>
                <a:latin typeface="Wingdings 3"/>
                <a:cs typeface="Wingdings 3"/>
              </a:rPr>
              <a:t></a:t>
            </a:r>
            <a:r>
              <a:rPr sz="1600" spc="-5" dirty="0">
                <a:solidFill>
                  <a:srgbClr val="CA0E0E"/>
                </a:solidFill>
                <a:latin typeface="Times New Roman"/>
                <a:cs typeface="Times New Roman"/>
              </a:rPr>
              <a:t>	</a:t>
            </a:r>
            <a:r>
              <a:rPr sz="2000" dirty="0">
                <a:latin typeface="Century Gothic"/>
                <a:cs typeface="Century Gothic"/>
              </a:rPr>
              <a:t>The </a:t>
            </a:r>
            <a:r>
              <a:rPr sz="2000" b="1" spc="-5" dirty="0">
                <a:latin typeface="Century Gothic"/>
                <a:cs typeface="Century Gothic"/>
              </a:rPr>
              <a:t>central </a:t>
            </a:r>
            <a:r>
              <a:rPr sz="2000" b="1" dirty="0">
                <a:latin typeface="Century Gothic"/>
                <a:cs typeface="Century Gothic"/>
              </a:rPr>
              <a:t>tendency </a:t>
            </a:r>
            <a:r>
              <a:rPr sz="2000" spc="-20" dirty="0">
                <a:latin typeface="Century Gothic"/>
                <a:cs typeface="Century Gothic"/>
              </a:rPr>
              <a:t>(in </a:t>
            </a:r>
            <a:r>
              <a:rPr sz="2000" spc="5" dirty="0">
                <a:latin typeface="Century Gothic"/>
                <a:cs typeface="Century Gothic"/>
              </a:rPr>
              <a:t>the </a:t>
            </a:r>
            <a:r>
              <a:rPr sz="2000" spc="-5" dirty="0">
                <a:latin typeface="Century Gothic"/>
                <a:cs typeface="Century Gothic"/>
              </a:rPr>
              <a:t>previous slide </a:t>
            </a:r>
            <a:r>
              <a:rPr sz="2000" dirty="0">
                <a:latin typeface="Century Gothic"/>
                <a:cs typeface="Century Gothic"/>
              </a:rPr>
              <a:t>called </a:t>
            </a:r>
            <a:r>
              <a:rPr sz="2000" spc="5" dirty="0">
                <a:latin typeface="Century Gothic"/>
                <a:cs typeface="Century Gothic"/>
              </a:rPr>
              <a:t>“the</a:t>
            </a:r>
            <a:r>
              <a:rPr sz="2000" spc="-105" dirty="0">
                <a:latin typeface="Century Gothic"/>
                <a:cs typeface="Century Gothic"/>
              </a:rPr>
              <a:t> </a:t>
            </a:r>
            <a:r>
              <a:rPr sz="2000" dirty="0">
                <a:latin typeface="Century Gothic"/>
                <a:cs typeface="Century Gothic"/>
              </a:rPr>
              <a:t>average”):</a:t>
            </a:r>
            <a:endParaRPr sz="2000">
              <a:latin typeface="Century Gothic"/>
              <a:cs typeface="Century Gothic"/>
            </a:endParaRPr>
          </a:p>
          <a:p>
            <a:pPr marL="355600">
              <a:lnSpc>
                <a:spcPct val="100000"/>
              </a:lnSpc>
            </a:pPr>
            <a:r>
              <a:rPr sz="2000" spc="5" dirty="0">
                <a:latin typeface="Century Gothic"/>
                <a:cs typeface="Century Gothic"/>
              </a:rPr>
              <a:t>the </a:t>
            </a:r>
            <a:r>
              <a:rPr sz="2000" spc="-5" dirty="0">
                <a:latin typeface="Century Gothic"/>
                <a:cs typeface="Century Gothic"/>
              </a:rPr>
              <a:t>"midpoint" in </a:t>
            </a:r>
            <a:r>
              <a:rPr sz="2000" spc="5" dirty="0">
                <a:latin typeface="Century Gothic"/>
                <a:cs typeface="Century Gothic"/>
              </a:rPr>
              <a:t>the</a:t>
            </a:r>
            <a:r>
              <a:rPr sz="2000" spc="-105" dirty="0">
                <a:latin typeface="Century Gothic"/>
                <a:cs typeface="Century Gothic"/>
              </a:rPr>
              <a:t> </a:t>
            </a:r>
            <a:r>
              <a:rPr sz="2000" spc="-5" dirty="0">
                <a:latin typeface="Century Gothic"/>
                <a:cs typeface="Century Gothic"/>
              </a:rPr>
              <a:t>population</a:t>
            </a:r>
            <a:endParaRPr sz="2000">
              <a:latin typeface="Century Gothic"/>
              <a:cs typeface="Century Gothic"/>
            </a:endParaRPr>
          </a:p>
          <a:p>
            <a:pPr marL="12700">
              <a:lnSpc>
                <a:spcPct val="100000"/>
              </a:lnSpc>
              <a:spcBef>
                <a:spcPts val="1080"/>
              </a:spcBef>
              <a:tabLst>
                <a:tab pos="355600" algn="l"/>
              </a:tabLst>
            </a:pPr>
            <a:r>
              <a:rPr sz="1600" spc="-5" dirty="0">
                <a:solidFill>
                  <a:srgbClr val="CA0E0E"/>
                </a:solidFill>
                <a:latin typeface="Wingdings 3"/>
                <a:cs typeface="Wingdings 3"/>
              </a:rPr>
              <a:t></a:t>
            </a:r>
            <a:r>
              <a:rPr sz="1600" spc="-5" dirty="0">
                <a:solidFill>
                  <a:srgbClr val="CA0E0E"/>
                </a:solidFill>
                <a:latin typeface="Times New Roman"/>
                <a:cs typeface="Times New Roman"/>
              </a:rPr>
              <a:t>	</a:t>
            </a:r>
            <a:r>
              <a:rPr sz="2000" dirty="0">
                <a:latin typeface="Century Gothic"/>
                <a:cs typeface="Century Gothic"/>
              </a:rPr>
              <a:t>The </a:t>
            </a:r>
            <a:r>
              <a:rPr sz="2000" b="1" spc="-5" dirty="0">
                <a:latin typeface="Century Gothic"/>
                <a:cs typeface="Century Gothic"/>
              </a:rPr>
              <a:t>dispersion</a:t>
            </a:r>
            <a:r>
              <a:rPr sz="2000" spc="-5" dirty="0">
                <a:latin typeface="Century Gothic"/>
                <a:cs typeface="Century Gothic"/>
              </a:rPr>
              <a:t>: </a:t>
            </a:r>
            <a:r>
              <a:rPr sz="2000" spc="5" dirty="0">
                <a:latin typeface="Century Gothic"/>
                <a:cs typeface="Century Gothic"/>
              </a:rPr>
              <a:t>the </a:t>
            </a:r>
            <a:r>
              <a:rPr sz="2000" dirty="0">
                <a:latin typeface="Century Gothic"/>
                <a:cs typeface="Century Gothic"/>
              </a:rPr>
              <a:t>average divergence </a:t>
            </a:r>
            <a:r>
              <a:rPr sz="2000" spc="-5" dirty="0">
                <a:latin typeface="Century Gothic"/>
                <a:cs typeface="Century Gothic"/>
              </a:rPr>
              <a:t>from </a:t>
            </a:r>
            <a:r>
              <a:rPr sz="2000" spc="5" dirty="0">
                <a:latin typeface="Century Gothic"/>
                <a:cs typeface="Century Gothic"/>
              </a:rPr>
              <a:t>the</a:t>
            </a:r>
            <a:r>
              <a:rPr sz="2000" spc="-155" dirty="0">
                <a:latin typeface="Century Gothic"/>
                <a:cs typeface="Century Gothic"/>
              </a:rPr>
              <a:t> </a:t>
            </a:r>
            <a:r>
              <a:rPr sz="2000" spc="-5" dirty="0">
                <a:latin typeface="Century Gothic"/>
                <a:cs typeface="Century Gothic"/>
              </a:rPr>
              <a:t>midpoint</a:t>
            </a:r>
            <a:endParaRPr sz="2000">
              <a:latin typeface="Century Gothic"/>
              <a:cs typeface="Century Gothic"/>
            </a:endParaRPr>
          </a:p>
        </p:txBody>
      </p:sp>
      <p:sp>
        <p:nvSpPr>
          <p:cNvPr id="4" name="Rezervirano mjesto podnožj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Johan Eklund,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765658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24916" y="473709"/>
            <a:ext cx="2249170" cy="6654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200" spc="-5" dirty="0"/>
              <a:t>Example</a:t>
            </a:r>
            <a:endParaRPr sz="4200"/>
          </a:p>
        </p:txBody>
      </p:sp>
      <p:sp>
        <p:nvSpPr>
          <p:cNvPr id="3" name="object 3"/>
          <p:cNvSpPr txBox="1"/>
          <p:nvPr/>
        </p:nvSpPr>
        <p:spPr>
          <a:xfrm>
            <a:off x="1182116" y="2080387"/>
            <a:ext cx="8597265" cy="6356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5600" marR="5080" indent="-343535">
              <a:lnSpc>
                <a:spcPct val="100000"/>
              </a:lnSpc>
              <a:spcBef>
                <a:spcPts val="105"/>
              </a:spcBef>
              <a:tabLst>
                <a:tab pos="355600" algn="l"/>
              </a:tabLst>
            </a:pPr>
            <a:r>
              <a:rPr sz="1600" spc="-5" dirty="0">
                <a:solidFill>
                  <a:srgbClr val="CA0E0E"/>
                </a:solidFill>
                <a:latin typeface="Wingdings 3"/>
                <a:cs typeface="Wingdings 3"/>
              </a:rPr>
              <a:t></a:t>
            </a:r>
            <a:r>
              <a:rPr sz="1600" spc="-5" dirty="0">
                <a:solidFill>
                  <a:srgbClr val="CA0E0E"/>
                </a:solidFill>
                <a:latin typeface="Times New Roman"/>
                <a:cs typeface="Times New Roman"/>
              </a:rPr>
              <a:t>	</a:t>
            </a:r>
            <a:r>
              <a:rPr sz="2000" dirty="0">
                <a:latin typeface="Century Gothic"/>
                <a:cs typeface="Century Gothic"/>
              </a:rPr>
              <a:t>Assume that </a:t>
            </a:r>
            <a:r>
              <a:rPr sz="2000" spc="-5" dirty="0">
                <a:latin typeface="Century Gothic"/>
                <a:cs typeface="Century Gothic"/>
              </a:rPr>
              <a:t>you and your friends </a:t>
            </a:r>
            <a:r>
              <a:rPr sz="2000" dirty="0">
                <a:latin typeface="Century Gothic"/>
                <a:cs typeface="Century Gothic"/>
              </a:rPr>
              <a:t>live along a </a:t>
            </a:r>
            <a:r>
              <a:rPr sz="2000" spc="-5" dirty="0">
                <a:latin typeface="Century Gothic"/>
                <a:cs typeface="Century Gothic"/>
              </a:rPr>
              <a:t>road at </a:t>
            </a:r>
            <a:r>
              <a:rPr sz="2000" spc="5" dirty="0">
                <a:latin typeface="Century Gothic"/>
                <a:cs typeface="Century Gothic"/>
              </a:rPr>
              <a:t>the</a:t>
            </a:r>
            <a:r>
              <a:rPr sz="2000" spc="-145" dirty="0">
                <a:latin typeface="Century Gothic"/>
                <a:cs typeface="Century Gothic"/>
              </a:rPr>
              <a:t> </a:t>
            </a:r>
            <a:r>
              <a:rPr sz="2000" dirty="0">
                <a:latin typeface="Century Gothic"/>
                <a:cs typeface="Century Gothic"/>
              </a:rPr>
              <a:t>following  </a:t>
            </a:r>
            <a:r>
              <a:rPr sz="2000" spc="-5" dirty="0">
                <a:latin typeface="Century Gothic"/>
                <a:cs typeface="Century Gothic"/>
              </a:rPr>
              <a:t>positions:</a:t>
            </a:r>
            <a:endParaRPr sz="2000">
              <a:latin typeface="Century Gothic"/>
              <a:cs typeface="Century Gothic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182116" y="4153661"/>
            <a:ext cx="8517890" cy="182498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marR="5080" indent="-343535">
              <a:lnSpc>
                <a:spcPct val="100000"/>
              </a:lnSpc>
              <a:spcBef>
                <a:spcPts val="100"/>
              </a:spcBef>
              <a:tabLst>
                <a:tab pos="355600" algn="l"/>
              </a:tabLst>
            </a:pPr>
            <a:r>
              <a:rPr sz="1600" spc="-5" dirty="0">
                <a:solidFill>
                  <a:srgbClr val="CA0E0E"/>
                </a:solidFill>
                <a:latin typeface="Wingdings 3"/>
                <a:cs typeface="Wingdings 3"/>
              </a:rPr>
              <a:t></a:t>
            </a:r>
            <a:r>
              <a:rPr sz="1600" spc="-5" dirty="0">
                <a:solidFill>
                  <a:srgbClr val="CA0E0E"/>
                </a:solidFill>
                <a:latin typeface="Times New Roman"/>
                <a:cs typeface="Times New Roman"/>
              </a:rPr>
              <a:t>	</a:t>
            </a:r>
            <a:r>
              <a:rPr sz="2000" dirty="0">
                <a:latin typeface="Century Gothic"/>
                <a:cs typeface="Century Gothic"/>
              </a:rPr>
              <a:t>The number of kilometers on </a:t>
            </a:r>
            <a:r>
              <a:rPr sz="2000" spc="5" dirty="0">
                <a:latin typeface="Century Gothic"/>
                <a:cs typeface="Century Gothic"/>
              </a:rPr>
              <a:t>the </a:t>
            </a:r>
            <a:r>
              <a:rPr sz="2000" dirty="0">
                <a:latin typeface="Century Gothic"/>
                <a:cs typeface="Century Gothic"/>
              </a:rPr>
              <a:t>signposts </a:t>
            </a:r>
            <a:r>
              <a:rPr sz="2000" spc="-5" dirty="0">
                <a:latin typeface="Century Gothic"/>
                <a:cs typeface="Century Gothic"/>
              </a:rPr>
              <a:t>shows </a:t>
            </a:r>
            <a:r>
              <a:rPr sz="2000" spc="5" dirty="0">
                <a:latin typeface="Century Gothic"/>
                <a:cs typeface="Century Gothic"/>
              </a:rPr>
              <a:t>the </a:t>
            </a:r>
            <a:r>
              <a:rPr sz="2000" spc="-5" dirty="0">
                <a:latin typeface="Century Gothic"/>
                <a:cs typeface="Century Gothic"/>
              </a:rPr>
              <a:t>distance</a:t>
            </a:r>
            <a:r>
              <a:rPr sz="2000" spc="-195" dirty="0">
                <a:latin typeface="Century Gothic"/>
                <a:cs typeface="Century Gothic"/>
              </a:rPr>
              <a:t> </a:t>
            </a:r>
            <a:r>
              <a:rPr sz="2000" spc="-5" dirty="0">
                <a:latin typeface="Century Gothic"/>
                <a:cs typeface="Century Gothic"/>
              </a:rPr>
              <a:t>from  </a:t>
            </a:r>
            <a:r>
              <a:rPr sz="2000" dirty="0">
                <a:latin typeface="Century Gothic"/>
                <a:cs typeface="Century Gothic"/>
              </a:rPr>
              <a:t>city A located on this</a:t>
            </a:r>
            <a:r>
              <a:rPr sz="2000" spc="-95" dirty="0">
                <a:latin typeface="Century Gothic"/>
                <a:cs typeface="Century Gothic"/>
              </a:rPr>
              <a:t> </a:t>
            </a:r>
            <a:r>
              <a:rPr sz="2000" spc="-5" dirty="0">
                <a:latin typeface="Century Gothic"/>
                <a:cs typeface="Century Gothic"/>
              </a:rPr>
              <a:t>road</a:t>
            </a:r>
            <a:endParaRPr sz="2000">
              <a:latin typeface="Century Gothic"/>
              <a:cs typeface="Century Gothic"/>
            </a:endParaRPr>
          </a:p>
          <a:p>
            <a:pPr marL="12700">
              <a:lnSpc>
                <a:spcPct val="100000"/>
              </a:lnSpc>
              <a:spcBef>
                <a:spcPts val="1080"/>
              </a:spcBef>
              <a:tabLst>
                <a:tab pos="355600" algn="l"/>
              </a:tabLst>
            </a:pPr>
            <a:r>
              <a:rPr sz="1600" spc="-5" dirty="0">
                <a:solidFill>
                  <a:srgbClr val="CA0E0E"/>
                </a:solidFill>
                <a:latin typeface="Wingdings 3"/>
                <a:cs typeface="Wingdings 3"/>
              </a:rPr>
              <a:t></a:t>
            </a:r>
            <a:r>
              <a:rPr sz="1600" spc="-5" dirty="0">
                <a:solidFill>
                  <a:srgbClr val="CA0E0E"/>
                </a:solidFill>
                <a:latin typeface="Times New Roman"/>
                <a:cs typeface="Times New Roman"/>
              </a:rPr>
              <a:t>	</a:t>
            </a:r>
            <a:r>
              <a:rPr sz="2000" spc="5" dirty="0">
                <a:latin typeface="Century Gothic"/>
                <a:cs typeface="Century Gothic"/>
              </a:rPr>
              <a:t>You </a:t>
            </a:r>
            <a:r>
              <a:rPr sz="2000" spc="-5" dirty="0">
                <a:latin typeface="Century Gothic"/>
                <a:cs typeface="Century Gothic"/>
              </a:rPr>
              <a:t>and your friends want </a:t>
            </a:r>
            <a:r>
              <a:rPr sz="2000" spc="5" dirty="0">
                <a:latin typeface="Century Gothic"/>
                <a:cs typeface="Century Gothic"/>
              </a:rPr>
              <a:t>to </a:t>
            </a:r>
            <a:r>
              <a:rPr sz="2000" dirty="0">
                <a:latin typeface="Century Gothic"/>
                <a:cs typeface="Century Gothic"/>
              </a:rPr>
              <a:t>meet somewhere along </a:t>
            </a:r>
            <a:r>
              <a:rPr sz="2000" spc="5" dirty="0">
                <a:latin typeface="Century Gothic"/>
                <a:cs typeface="Century Gothic"/>
              </a:rPr>
              <a:t>the </a:t>
            </a:r>
            <a:r>
              <a:rPr sz="2000" spc="-5" dirty="0">
                <a:latin typeface="Century Gothic"/>
                <a:cs typeface="Century Gothic"/>
              </a:rPr>
              <a:t>road</a:t>
            </a:r>
            <a:r>
              <a:rPr sz="2000" spc="-190" dirty="0">
                <a:latin typeface="Century Gothic"/>
                <a:cs typeface="Century Gothic"/>
              </a:rPr>
              <a:t> </a:t>
            </a:r>
            <a:r>
              <a:rPr sz="2000" spc="-5" dirty="0">
                <a:latin typeface="Century Gothic"/>
                <a:cs typeface="Century Gothic"/>
              </a:rPr>
              <a:t>so</a:t>
            </a:r>
            <a:endParaRPr sz="2000">
              <a:latin typeface="Century Gothic"/>
              <a:cs typeface="Century Gothic"/>
            </a:endParaRPr>
          </a:p>
          <a:p>
            <a:pPr marL="355600">
              <a:lnSpc>
                <a:spcPct val="100000"/>
              </a:lnSpc>
            </a:pPr>
            <a:r>
              <a:rPr sz="2000" spc="5" dirty="0">
                <a:latin typeface="Century Gothic"/>
                <a:cs typeface="Century Gothic"/>
              </a:rPr>
              <a:t>that the </a:t>
            </a:r>
            <a:r>
              <a:rPr sz="2000" dirty="0">
                <a:latin typeface="Century Gothic"/>
                <a:cs typeface="Century Gothic"/>
              </a:rPr>
              <a:t>total </a:t>
            </a:r>
            <a:r>
              <a:rPr sz="2000" spc="-5" dirty="0">
                <a:latin typeface="Century Gothic"/>
                <a:cs typeface="Century Gothic"/>
              </a:rPr>
              <a:t>distance </a:t>
            </a:r>
            <a:r>
              <a:rPr sz="2000" dirty="0">
                <a:latin typeface="Century Gothic"/>
                <a:cs typeface="Century Gothic"/>
              </a:rPr>
              <a:t>travelled </a:t>
            </a:r>
            <a:r>
              <a:rPr sz="2000" spc="-5" dirty="0">
                <a:latin typeface="Century Gothic"/>
                <a:cs typeface="Century Gothic"/>
              </a:rPr>
              <a:t>will </a:t>
            </a:r>
            <a:r>
              <a:rPr sz="2000" dirty="0">
                <a:latin typeface="Century Gothic"/>
                <a:cs typeface="Century Gothic"/>
              </a:rPr>
              <a:t>be</a:t>
            </a:r>
            <a:r>
              <a:rPr sz="2000" spc="-229" dirty="0">
                <a:latin typeface="Century Gothic"/>
                <a:cs typeface="Century Gothic"/>
              </a:rPr>
              <a:t> </a:t>
            </a:r>
            <a:r>
              <a:rPr sz="2000" dirty="0">
                <a:latin typeface="Century Gothic"/>
                <a:cs typeface="Century Gothic"/>
              </a:rPr>
              <a:t>minimized</a:t>
            </a:r>
            <a:endParaRPr sz="2000">
              <a:latin typeface="Century Gothic"/>
              <a:cs typeface="Century Gothic"/>
            </a:endParaRPr>
          </a:p>
          <a:p>
            <a:pPr marL="12700">
              <a:lnSpc>
                <a:spcPct val="100000"/>
              </a:lnSpc>
              <a:spcBef>
                <a:spcPts val="1085"/>
              </a:spcBef>
              <a:tabLst>
                <a:tab pos="355600" algn="l"/>
              </a:tabLst>
            </a:pPr>
            <a:r>
              <a:rPr sz="1600" spc="-5" dirty="0">
                <a:solidFill>
                  <a:srgbClr val="CA0E0E"/>
                </a:solidFill>
                <a:latin typeface="Wingdings 3"/>
                <a:cs typeface="Wingdings 3"/>
              </a:rPr>
              <a:t></a:t>
            </a:r>
            <a:r>
              <a:rPr sz="1600" spc="-5" dirty="0">
                <a:solidFill>
                  <a:srgbClr val="CA0E0E"/>
                </a:solidFill>
                <a:latin typeface="Times New Roman"/>
                <a:cs typeface="Times New Roman"/>
              </a:rPr>
              <a:t>	</a:t>
            </a:r>
            <a:r>
              <a:rPr sz="2000" spc="-15" dirty="0">
                <a:latin typeface="Century Gothic"/>
                <a:cs typeface="Century Gothic"/>
              </a:rPr>
              <a:t>Where </a:t>
            </a:r>
            <a:r>
              <a:rPr sz="2000" spc="-5" dirty="0">
                <a:latin typeface="Century Gothic"/>
                <a:cs typeface="Century Gothic"/>
              </a:rPr>
              <a:t>should you</a:t>
            </a:r>
            <a:r>
              <a:rPr sz="2000" spc="40" dirty="0">
                <a:latin typeface="Century Gothic"/>
                <a:cs typeface="Century Gothic"/>
              </a:rPr>
              <a:t> </a:t>
            </a:r>
            <a:r>
              <a:rPr sz="2000" dirty="0">
                <a:latin typeface="Century Gothic"/>
                <a:cs typeface="Century Gothic"/>
              </a:rPr>
              <a:t>meet?</a:t>
            </a:r>
            <a:endParaRPr sz="2000">
              <a:latin typeface="Century Gothic"/>
              <a:cs typeface="Century Gothic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1991867" y="3706367"/>
            <a:ext cx="7325359" cy="0"/>
          </a:xfrm>
          <a:custGeom>
            <a:avLst/>
            <a:gdLst/>
            <a:ahLst/>
            <a:cxnLst/>
            <a:rect l="l" t="t" r="r" b="b"/>
            <a:pathLst>
              <a:path w="7325359">
                <a:moveTo>
                  <a:pt x="0" y="0"/>
                </a:moveTo>
                <a:lnTo>
                  <a:pt x="7324852" y="0"/>
                </a:lnTo>
              </a:path>
            </a:pathLst>
          </a:custGeom>
          <a:ln w="9144">
            <a:solidFill>
              <a:srgbClr val="CA0E0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3128772" y="3279647"/>
            <a:ext cx="111759" cy="47751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2853689" y="2964942"/>
            <a:ext cx="836930" cy="365760"/>
          </a:xfrm>
          <a:custGeom>
            <a:avLst/>
            <a:gdLst/>
            <a:ahLst/>
            <a:cxnLst/>
            <a:rect l="l" t="t" r="r" b="b"/>
            <a:pathLst>
              <a:path w="836929" h="365760">
                <a:moveTo>
                  <a:pt x="653796" y="0"/>
                </a:moveTo>
                <a:lnTo>
                  <a:pt x="0" y="0"/>
                </a:lnTo>
                <a:lnTo>
                  <a:pt x="0" y="365760"/>
                </a:lnTo>
                <a:lnTo>
                  <a:pt x="653796" y="365760"/>
                </a:lnTo>
                <a:lnTo>
                  <a:pt x="836676" y="182880"/>
                </a:lnTo>
                <a:lnTo>
                  <a:pt x="653796" y="0"/>
                </a:lnTo>
                <a:close/>
              </a:path>
            </a:pathLst>
          </a:custGeom>
          <a:solidFill>
            <a:srgbClr val="EBEBE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2853689" y="2964942"/>
            <a:ext cx="836930" cy="365760"/>
          </a:xfrm>
          <a:custGeom>
            <a:avLst/>
            <a:gdLst/>
            <a:ahLst/>
            <a:cxnLst/>
            <a:rect l="l" t="t" r="r" b="b"/>
            <a:pathLst>
              <a:path w="836929" h="365760">
                <a:moveTo>
                  <a:pt x="0" y="0"/>
                </a:moveTo>
                <a:lnTo>
                  <a:pt x="653796" y="0"/>
                </a:lnTo>
                <a:lnTo>
                  <a:pt x="836676" y="182880"/>
                </a:lnTo>
                <a:lnTo>
                  <a:pt x="653796" y="365760"/>
                </a:lnTo>
                <a:lnTo>
                  <a:pt x="0" y="365760"/>
                </a:lnTo>
                <a:lnTo>
                  <a:pt x="0" y="0"/>
                </a:lnTo>
                <a:close/>
              </a:path>
            </a:pathLst>
          </a:custGeom>
          <a:ln w="19812">
            <a:solidFill>
              <a:srgbClr val="94080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3002407" y="3025901"/>
            <a:ext cx="445770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 dirty="0">
                <a:latin typeface="Century Gothic"/>
                <a:cs typeface="Century Gothic"/>
              </a:rPr>
              <a:t>4</a:t>
            </a:r>
            <a:r>
              <a:rPr sz="1400" b="1" spc="-80" dirty="0">
                <a:latin typeface="Century Gothic"/>
                <a:cs typeface="Century Gothic"/>
              </a:rPr>
              <a:t> </a:t>
            </a:r>
            <a:r>
              <a:rPr sz="1400" b="1" spc="-5" dirty="0">
                <a:latin typeface="Century Gothic"/>
                <a:cs typeface="Century Gothic"/>
              </a:rPr>
              <a:t>km</a:t>
            </a:r>
            <a:endParaRPr sz="1400">
              <a:latin typeface="Century Gothic"/>
              <a:cs typeface="Century Gothic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5013959" y="3279647"/>
            <a:ext cx="111760" cy="47751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4737353" y="2964942"/>
            <a:ext cx="836930" cy="365760"/>
          </a:xfrm>
          <a:custGeom>
            <a:avLst/>
            <a:gdLst/>
            <a:ahLst/>
            <a:cxnLst/>
            <a:rect l="l" t="t" r="r" b="b"/>
            <a:pathLst>
              <a:path w="836929" h="365760">
                <a:moveTo>
                  <a:pt x="653796" y="0"/>
                </a:moveTo>
                <a:lnTo>
                  <a:pt x="0" y="0"/>
                </a:lnTo>
                <a:lnTo>
                  <a:pt x="0" y="365760"/>
                </a:lnTo>
                <a:lnTo>
                  <a:pt x="653796" y="365760"/>
                </a:lnTo>
                <a:lnTo>
                  <a:pt x="836676" y="182880"/>
                </a:lnTo>
                <a:lnTo>
                  <a:pt x="653796" y="0"/>
                </a:lnTo>
                <a:close/>
              </a:path>
            </a:pathLst>
          </a:custGeom>
          <a:solidFill>
            <a:srgbClr val="EBEBE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4737353" y="2964942"/>
            <a:ext cx="836930" cy="365760"/>
          </a:xfrm>
          <a:custGeom>
            <a:avLst/>
            <a:gdLst/>
            <a:ahLst/>
            <a:cxnLst/>
            <a:rect l="l" t="t" r="r" b="b"/>
            <a:pathLst>
              <a:path w="836929" h="365760">
                <a:moveTo>
                  <a:pt x="0" y="0"/>
                </a:moveTo>
                <a:lnTo>
                  <a:pt x="653796" y="0"/>
                </a:lnTo>
                <a:lnTo>
                  <a:pt x="836676" y="182880"/>
                </a:lnTo>
                <a:lnTo>
                  <a:pt x="653796" y="365760"/>
                </a:lnTo>
                <a:lnTo>
                  <a:pt x="0" y="365760"/>
                </a:lnTo>
                <a:lnTo>
                  <a:pt x="0" y="0"/>
                </a:lnTo>
                <a:close/>
              </a:path>
            </a:pathLst>
          </a:custGeom>
          <a:ln w="19812">
            <a:solidFill>
              <a:srgbClr val="94080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6701028" y="3267455"/>
            <a:ext cx="111760" cy="47752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6424421" y="2952750"/>
            <a:ext cx="838200" cy="365760"/>
          </a:xfrm>
          <a:custGeom>
            <a:avLst/>
            <a:gdLst/>
            <a:ahLst/>
            <a:cxnLst/>
            <a:rect l="l" t="t" r="r" b="b"/>
            <a:pathLst>
              <a:path w="838200" h="365760">
                <a:moveTo>
                  <a:pt x="655320" y="0"/>
                </a:moveTo>
                <a:lnTo>
                  <a:pt x="0" y="0"/>
                </a:lnTo>
                <a:lnTo>
                  <a:pt x="0" y="365760"/>
                </a:lnTo>
                <a:lnTo>
                  <a:pt x="655320" y="365760"/>
                </a:lnTo>
                <a:lnTo>
                  <a:pt x="838200" y="182879"/>
                </a:lnTo>
                <a:lnTo>
                  <a:pt x="655320" y="0"/>
                </a:lnTo>
                <a:close/>
              </a:path>
            </a:pathLst>
          </a:custGeom>
          <a:solidFill>
            <a:srgbClr val="EBEBE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6424421" y="2952750"/>
            <a:ext cx="838200" cy="365760"/>
          </a:xfrm>
          <a:custGeom>
            <a:avLst/>
            <a:gdLst/>
            <a:ahLst/>
            <a:cxnLst/>
            <a:rect l="l" t="t" r="r" b="b"/>
            <a:pathLst>
              <a:path w="838200" h="365760">
                <a:moveTo>
                  <a:pt x="0" y="0"/>
                </a:moveTo>
                <a:lnTo>
                  <a:pt x="655320" y="0"/>
                </a:lnTo>
                <a:lnTo>
                  <a:pt x="838200" y="182879"/>
                </a:lnTo>
                <a:lnTo>
                  <a:pt x="655320" y="365760"/>
                </a:lnTo>
                <a:lnTo>
                  <a:pt x="0" y="365760"/>
                </a:lnTo>
                <a:lnTo>
                  <a:pt x="0" y="0"/>
                </a:lnTo>
                <a:close/>
              </a:path>
            </a:pathLst>
          </a:custGeom>
          <a:ln w="19812">
            <a:solidFill>
              <a:srgbClr val="94080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7815071" y="3267455"/>
            <a:ext cx="111759" cy="47752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7538466" y="2952750"/>
            <a:ext cx="836930" cy="365760"/>
          </a:xfrm>
          <a:custGeom>
            <a:avLst/>
            <a:gdLst/>
            <a:ahLst/>
            <a:cxnLst/>
            <a:rect l="l" t="t" r="r" b="b"/>
            <a:pathLst>
              <a:path w="836929" h="365760">
                <a:moveTo>
                  <a:pt x="653795" y="0"/>
                </a:moveTo>
                <a:lnTo>
                  <a:pt x="0" y="0"/>
                </a:lnTo>
                <a:lnTo>
                  <a:pt x="0" y="365760"/>
                </a:lnTo>
                <a:lnTo>
                  <a:pt x="653795" y="365760"/>
                </a:lnTo>
                <a:lnTo>
                  <a:pt x="836676" y="182879"/>
                </a:lnTo>
                <a:lnTo>
                  <a:pt x="653795" y="0"/>
                </a:lnTo>
                <a:close/>
              </a:path>
            </a:pathLst>
          </a:custGeom>
          <a:solidFill>
            <a:srgbClr val="EBEBE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7538466" y="2952750"/>
            <a:ext cx="836930" cy="365760"/>
          </a:xfrm>
          <a:custGeom>
            <a:avLst/>
            <a:gdLst/>
            <a:ahLst/>
            <a:cxnLst/>
            <a:rect l="l" t="t" r="r" b="b"/>
            <a:pathLst>
              <a:path w="836929" h="365760">
                <a:moveTo>
                  <a:pt x="0" y="0"/>
                </a:moveTo>
                <a:lnTo>
                  <a:pt x="653795" y="0"/>
                </a:lnTo>
                <a:lnTo>
                  <a:pt x="836676" y="182879"/>
                </a:lnTo>
                <a:lnTo>
                  <a:pt x="653795" y="365760"/>
                </a:lnTo>
                <a:lnTo>
                  <a:pt x="0" y="365760"/>
                </a:lnTo>
                <a:lnTo>
                  <a:pt x="0" y="0"/>
                </a:lnTo>
                <a:close/>
              </a:path>
            </a:pathLst>
          </a:custGeom>
          <a:ln w="19812">
            <a:solidFill>
              <a:srgbClr val="94080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 txBox="1"/>
          <p:nvPr/>
        </p:nvSpPr>
        <p:spPr>
          <a:xfrm>
            <a:off x="4836033" y="3025597"/>
            <a:ext cx="3348354" cy="24002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1700530" algn="l"/>
                <a:tab pos="2814320" algn="l"/>
              </a:tabLst>
            </a:pPr>
            <a:r>
              <a:rPr sz="1400" b="1" dirty="0">
                <a:latin typeface="Century Gothic"/>
                <a:cs typeface="Century Gothic"/>
              </a:rPr>
              <a:t>10</a:t>
            </a:r>
            <a:r>
              <a:rPr sz="1400" b="1" spc="-5" dirty="0">
                <a:latin typeface="Century Gothic"/>
                <a:cs typeface="Century Gothic"/>
              </a:rPr>
              <a:t> </a:t>
            </a:r>
            <a:r>
              <a:rPr sz="1400" b="1" dirty="0">
                <a:latin typeface="Century Gothic"/>
                <a:cs typeface="Century Gothic"/>
              </a:rPr>
              <a:t>km	</a:t>
            </a:r>
            <a:r>
              <a:rPr sz="2100" b="1" baseline="3968" dirty="0">
                <a:latin typeface="Century Gothic"/>
                <a:cs typeface="Century Gothic"/>
              </a:rPr>
              <a:t>14 km	16</a:t>
            </a:r>
            <a:r>
              <a:rPr sz="2100" b="1" spc="-104" baseline="3968" dirty="0">
                <a:latin typeface="Century Gothic"/>
                <a:cs typeface="Century Gothic"/>
              </a:rPr>
              <a:t> </a:t>
            </a:r>
            <a:r>
              <a:rPr sz="2100" b="1" spc="-7" baseline="3968" dirty="0">
                <a:latin typeface="Century Gothic"/>
                <a:cs typeface="Century Gothic"/>
              </a:rPr>
              <a:t>km</a:t>
            </a:r>
            <a:endParaRPr sz="2100" baseline="3968">
              <a:latin typeface="Century Gothic"/>
              <a:cs typeface="Century Gothic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1815083" y="3328415"/>
            <a:ext cx="327660" cy="373380"/>
          </a:xfrm>
          <a:prstGeom prst="rect">
            <a:avLst/>
          </a:prstGeom>
          <a:solidFill>
            <a:srgbClr val="D2E3EC"/>
          </a:solidFill>
        </p:spPr>
        <p:txBody>
          <a:bodyPr vert="horz" wrap="square" lIns="0" tIns="43815" rIns="0" bIns="0" rtlCol="0">
            <a:spAutoFit/>
          </a:bodyPr>
          <a:lstStyle/>
          <a:p>
            <a:pPr marL="92075">
              <a:lnSpc>
                <a:spcPct val="100000"/>
              </a:lnSpc>
              <a:spcBef>
                <a:spcPts val="345"/>
              </a:spcBef>
            </a:pPr>
            <a:r>
              <a:rPr sz="1800" dirty="0">
                <a:latin typeface="Century Gothic"/>
                <a:cs typeface="Century Gothic"/>
              </a:rPr>
              <a:t>A</a:t>
            </a:r>
            <a:endParaRPr sz="1800">
              <a:latin typeface="Century Gothic"/>
              <a:cs typeface="Century Gothic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9153143" y="3328415"/>
            <a:ext cx="327660" cy="373380"/>
          </a:xfrm>
          <a:prstGeom prst="rect">
            <a:avLst/>
          </a:prstGeom>
          <a:solidFill>
            <a:srgbClr val="D2E3EC"/>
          </a:solidFill>
        </p:spPr>
        <p:txBody>
          <a:bodyPr vert="horz" wrap="square" lIns="0" tIns="40640" rIns="0" bIns="0" rtlCol="0">
            <a:spAutoFit/>
          </a:bodyPr>
          <a:lstStyle/>
          <a:p>
            <a:pPr marL="92710">
              <a:lnSpc>
                <a:spcPct val="100000"/>
              </a:lnSpc>
              <a:spcBef>
                <a:spcPts val="320"/>
              </a:spcBef>
            </a:pPr>
            <a:r>
              <a:rPr sz="1800" dirty="0">
                <a:latin typeface="Century Gothic"/>
                <a:cs typeface="Century Gothic"/>
              </a:rPr>
              <a:t>B</a:t>
            </a:r>
            <a:endParaRPr sz="1800">
              <a:latin typeface="Century Gothic"/>
              <a:cs typeface="Century Gothic"/>
            </a:endParaRPr>
          </a:p>
        </p:txBody>
      </p:sp>
      <p:sp>
        <p:nvSpPr>
          <p:cNvPr id="22" name="Rezervirano mjesto podnožja 2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Johan Eklund,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336351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24916" y="473709"/>
            <a:ext cx="2249170" cy="6654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200" spc="-5" dirty="0"/>
              <a:t>Example</a:t>
            </a:r>
            <a:endParaRPr sz="4200"/>
          </a:p>
        </p:txBody>
      </p:sp>
      <p:sp>
        <p:nvSpPr>
          <p:cNvPr id="3" name="object 3"/>
          <p:cNvSpPr txBox="1"/>
          <p:nvPr/>
        </p:nvSpPr>
        <p:spPr>
          <a:xfrm>
            <a:off x="1182116" y="2080387"/>
            <a:ext cx="8142605" cy="351726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5600" marR="5080" indent="-343535">
              <a:lnSpc>
                <a:spcPct val="100000"/>
              </a:lnSpc>
              <a:spcBef>
                <a:spcPts val="105"/>
              </a:spcBef>
              <a:tabLst>
                <a:tab pos="355600" algn="l"/>
              </a:tabLst>
            </a:pPr>
            <a:r>
              <a:rPr sz="1600" spc="-5" dirty="0">
                <a:solidFill>
                  <a:srgbClr val="CA0E0E"/>
                </a:solidFill>
                <a:latin typeface="Wingdings 3"/>
                <a:cs typeface="Wingdings 3"/>
              </a:rPr>
              <a:t></a:t>
            </a:r>
            <a:r>
              <a:rPr sz="1600" spc="-5" dirty="0">
                <a:solidFill>
                  <a:srgbClr val="CA0E0E"/>
                </a:solidFill>
                <a:latin typeface="Times New Roman"/>
                <a:cs typeface="Times New Roman"/>
              </a:rPr>
              <a:t>	</a:t>
            </a:r>
            <a:r>
              <a:rPr sz="2000" spc="-30" dirty="0">
                <a:latin typeface="Century Gothic"/>
                <a:cs typeface="Century Gothic"/>
              </a:rPr>
              <a:t>We </a:t>
            </a:r>
            <a:r>
              <a:rPr sz="2000" spc="-5" dirty="0">
                <a:latin typeface="Century Gothic"/>
                <a:cs typeface="Century Gothic"/>
              </a:rPr>
              <a:t>want </a:t>
            </a:r>
            <a:r>
              <a:rPr sz="2000" spc="5" dirty="0">
                <a:latin typeface="Century Gothic"/>
                <a:cs typeface="Century Gothic"/>
              </a:rPr>
              <a:t>to </a:t>
            </a:r>
            <a:r>
              <a:rPr sz="2000" spc="-5" dirty="0">
                <a:latin typeface="Century Gothic"/>
                <a:cs typeface="Century Gothic"/>
              </a:rPr>
              <a:t>find </a:t>
            </a:r>
            <a:r>
              <a:rPr sz="2000" dirty="0">
                <a:latin typeface="Century Gothic"/>
                <a:cs typeface="Century Gothic"/>
              </a:rPr>
              <a:t>a </a:t>
            </a:r>
            <a:r>
              <a:rPr sz="2000" spc="-5" dirty="0">
                <a:latin typeface="Century Gothic"/>
                <a:cs typeface="Century Gothic"/>
              </a:rPr>
              <a:t>position </a:t>
            </a:r>
            <a:r>
              <a:rPr sz="2000" i="1" dirty="0">
                <a:latin typeface="Century Gothic"/>
                <a:cs typeface="Century Gothic"/>
              </a:rPr>
              <a:t>m </a:t>
            </a:r>
            <a:r>
              <a:rPr sz="2000" dirty="0">
                <a:latin typeface="Century Gothic"/>
                <a:cs typeface="Century Gothic"/>
              </a:rPr>
              <a:t>along </a:t>
            </a:r>
            <a:r>
              <a:rPr sz="2000" spc="5" dirty="0">
                <a:latin typeface="Century Gothic"/>
                <a:cs typeface="Century Gothic"/>
              </a:rPr>
              <a:t>the </a:t>
            </a:r>
            <a:r>
              <a:rPr sz="2000" spc="-5" dirty="0">
                <a:latin typeface="Century Gothic"/>
                <a:cs typeface="Century Gothic"/>
              </a:rPr>
              <a:t>road </a:t>
            </a:r>
            <a:r>
              <a:rPr sz="2000" dirty="0">
                <a:latin typeface="Century Gothic"/>
                <a:cs typeface="Century Gothic"/>
              </a:rPr>
              <a:t>such that </a:t>
            </a:r>
            <a:r>
              <a:rPr sz="2000" spc="5" dirty="0">
                <a:latin typeface="Century Gothic"/>
                <a:cs typeface="Century Gothic"/>
              </a:rPr>
              <a:t>the </a:t>
            </a:r>
            <a:r>
              <a:rPr sz="2000" dirty="0">
                <a:latin typeface="Century Gothic"/>
                <a:cs typeface="Century Gothic"/>
              </a:rPr>
              <a:t>total  </a:t>
            </a:r>
            <a:r>
              <a:rPr sz="2000" spc="-5" dirty="0">
                <a:latin typeface="Century Gothic"/>
                <a:cs typeface="Century Gothic"/>
              </a:rPr>
              <a:t>squared</a:t>
            </a:r>
            <a:r>
              <a:rPr sz="2000" spc="-50" dirty="0">
                <a:latin typeface="Century Gothic"/>
                <a:cs typeface="Century Gothic"/>
              </a:rPr>
              <a:t> </a:t>
            </a:r>
            <a:r>
              <a:rPr sz="2000" spc="-5" dirty="0">
                <a:latin typeface="Century Gothic"/>
                <a:cs typeface="Century Gothic"/>
              </a:rPr>
              <a:t>distance</a:t>
            </a:r>
            <a:endParaRPr sz="2000">
              <a:latin typeface="Century Gothic"/>
              <a:cs typeface="Century Gothic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2050">
              <a:latin typeface="Times New Roman"/>
              <a:cs typeface="Times New Roman"/>
            </a:endParaRPr>
          </a:p>
          <a:p>
            <a:pPr marL="927100">
              <a:lnSpc>
                <a:spcPct val="100000"/>
              </a:lnSpc>
            </a:pPr>
            <a:r>
              <a:rPr sz="2000" spc="-20" dirty="0">
                <a:latin typeface="Century Gothic"/>
                <a:cs typeface="Century Gothic"/>
              </a:rPr>
              <a:t>(</a:t>
            </a:r>
            <a:r>
              <a:rPr sz="2000" i="1" spc="-20" dirty="0">
                <a:latin typeface="Century Gothic"/>
                <a:cs typeface="Century Gothic"/>
              </a:rPr>
              <a:t>m </a:t>
            </a:r>
            <a:r>
              <a:rPr sz="2000" dirty="0">
                <a:latin typeface="Century Gothic"/>
                <a:cs typeface="Century Gothic"/>
              </a:rPr>
              <a:t>– </a:t>
            </a:r>
            <a:r>
              <a:rPr sz="2000" spc="-5" dirty="0">
                <a:latin typeface="Century Gothic"/>
                <a:cs typeface="Century Gothic"/>
              </a:rPr>
              <a:t>4)² </a:t>
            </a:r>
            <a:r>
              <a:rPr sz="2000" dirty="0">
                <a:latin typeface="Century Gothic"/>
                <a:cs typeface="Century Gothic"/>
              </a:rPr>
              <a:t>+ </a:t>
            </a:r>
            <a:r>
              <a:rPr sz="2000" spc="-20" dirty="0">
                <a:latin typeface="Century Gothic"/>
                <a:cs typeface="Century Gothic"/>
              </a:rPr>
              <a:t>(</a:t>
            </a:r>
            <a:r>
              <a:rPr sz="2000" i="1" spc="-20" dirty="0">
                <a:latin typeface="Century Gothic"/>
                <a:cs typeface="Century Gothic"/>
              </a:rPr>
              <a:t>m </a:t>
            </a:r>
            <a:r>
              <a:rPr sz="2000" dirty="0">
                <a:latin typeface="Century Gothic"/>
                <a:cs typeface="Century Gothic"/>
              </a:rPr>
              <a:t>– </a:t>
            </a:r>
            <a:r>
              <a:rPr sz="2000" spc="-5" dirty="0">
                <a:latin typeface="Century Gothic"/>
                <a:cs typeface="Century Gothic"/>
              </a:rPr>
              <a:t>10)² </a:t>
            </a:r>
            <a:r>
              <a:rPr sz="2000" dirty="0">
                <a:latin typeface="Century Gothic"/>
                <a:cs typeface="Century Gothic"/>
              </a:rPr>
              <a:t>+ </a:t>
            </a:r>
            <a:r>
              <a:rPr sz="2000" spc="-20" dirty="0">
                <a:latin typeface="Century Gothic"/>
                <a:cs typeface="Century Gothic"/>
              </a:rPr>
              <a:t>(</a:t>
            </a:r>
            <a:r>
              <a:rPr sz="2000" i="1" spc="-20" dirty="0">
                <a:latin typeface="Century Gothic"/>
                <a:cs typeface="Century Gothic"/>
              </a:rPr>
              <a:t>m </a:t>
            </a:r>
            <a:r>
              <a:rPr sz="2000" dirty="0">
                <a:latin typeface="Century Gothic"/>
                <a:cs typeface="Century Gothic"/>
              </a:rPr>
              <a:t>– </a:t>
            </a:r>
            <a:r>
              <a:rPr sz="2000" spc="-5" dirty="0">
                <a:latin typeface="Century Gothic"/>
                <a:cs typeface="Century Gothic"/>
              </a:rPr>
              <a:t>14)² </a:t>
            </a:r>
            <a:r>
              <a:rPr sz="2000" dirty="0">
                <a:latin typeface="Century Gothic"/>
                <a:cs typeface="Century Gothic"/>
              </a:rPr>
              <a:t>+ </a:t>
            </a:r>
            <a:r>
              <a:rPr sz="2000" spc="-20" dirty="0">
                <a:latin typeface="Century Gothic"/>
                <a:cs typeface="Century Gothic"/>
              </a:rPr>
              <a:t>(</a:t>
            </a:r>
            <a:r>
              <a:rPr sz="2000" i="1" spc="-20" dirty="0">
                <a:latin typeface="Century Gothic"/>
                <a:cs typeface="Century Gothic"/>
              </a:rPr>
              <a:t>m </a:t>
            </a:r>
            <a:r>
              <a:rPr sz="2000" dirty="0">
                <a:latin typeface="Century Gothic"/>
                <a:cs typeface="Century Gothic"/>
              </a:rPr>
              <a:t>–</a:t>
            </a:r>
            <a:r>
              <a:rPr sz="2000" spc="120" dirty="0">
                <a:latin typeface="Century Gothic"/>
                <a:cs typeface="Century Gothic"/>
              </a:rPr>
              <a:t> </a:t>
            </a:r>
            <a:r>
              <a:rPr sz="2000" spc="-5" dirty="0">
                <a:latin typeface="Century Gothic"/>
                <a:cs typeface="Century Gothic"/>
              </a:rPr>
              <a:t>16)²</a:t>
            </a:r>
            <a:endParaRPr sz="2000">
              <a:latin typeface="Century Gothic"/>
              <a:cs typeface="Century Gothic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2050">
              <a:latin typeface="Times New Roman"/>
              <a:cs typeface="Times New Roman"/>
            </a:endParaRPr>
          </a:p>
          <a:p>
            <a:pPr marL="355600">
              <a:lnSpc>
                <a:spcPct val="100000"/>
              </a:lnSpc>
            </a:pPr>
            <a:r>
              <a:rPr sz="2000" spc="5" dirty="0">
                <a:latin typeface="Century Gothic"/>
                <a:cs typeface="Century Gothic"/>
              </a:rPr>
              <a:t>to </a:t>
            </a:r>
            <a:r>
              <a:rPr sz="2000" dirty="0">
                <a:latin typeface="Century Gothic"/>
                <a:cs typeface="Century Gothic"/>
              </a:rPr>
              <a:t>that </a:t>
            </a:r>
            <a:r>
              <a:rPr sz="2000" spc="-5" dirty="0">
                <a:latin typeface="Century Gothic"/>
                <a:cs typeface="Century Gothic"/>
              </a:rPr>
              <a:t>point is</a:t>
            </a:r>
            <a:r>
              <a:rPr sz="2000" spc="-70" dirty="0">
                <a:latin typeface="Century Gothic"/>
                <a:cs typeface="Century Gothic"/>
              </a:rPr>
              <a:t> </a:t>
            </a:r>
            <a:r>
              <a:rPr sz="2000" dirty="0">
                <a:latin typeface="Century Gothic"/>
                <a:cs typeface="Century Gothic"/>
              </a:rPr>
              <a:t>minimized</a:t>
            </a:r>
            <a:endParaRPr sz="2000">
              <a:latin typeface="Century Gothic"/>
              <a:cs typeface="Century Gothic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3000">
              <a:latin typeface="Times New Roman"/>
              <a:cs typeface="Times New Roman"/>
            </a:endParaRPr>
          </a:p>
          <a:p>
            <a:pPr marL="355600" marR="66040" indent="-343535">
              <a:lnSpc>
                <a:spcPct val="100000"/>
              </a:lnSpc>
              <a:spcBef>
                <a:spcPts val="5"/>
              </a:spcBef>
              <a:tabLst>
                <a:tab pos="355600" algn="l"/>
              </a:tabLst>
            </a:pPr>
            <a:r>
              <a:rPr sz="1600" spc="-5" dirty="0">
                <a:solidFill>
                  <a:srgbClr val="CA0E0E"/>
                </a:solidFill>
                <a:latin typeface="Wingdings 3"/>
                <a:cs typeface="Wingdings 3"/>
              </a:rPr>
              <a:t></a:t>
            </a:r>
            <a:r>
              <a:rPr sz="1600" spc="-5" dirty="0">
                <a:solidFill>
                  <a:srgbClr val="CA0E0E"/>
                </a:solidFill>
                <a:latin typeface="Times New Roman"/>
                <a:cs typeface="Times New Roman"/>
              </a:rPr>
              <a:t>	</a:t>
            </a:r>
            <a:r>
              <a:rPr sz="2000" spc="-5" dirty="0">
                <a:latin typeface="Century Gothic"/>
                <a:cs typeface="Century Gothic"/>
              </a:rPr>
              <a:t>Using </a:t>
            </a:r>
            <a:r>
              <a:rPr sz="2000" dirty="0">
                <a:latin typeface="Century Gothic"/>
                <a:cs typeface="Century Gothic"/>
              </a:rPr>
              <a:t>calculus </a:t>
            </a:r>
            <a:r>
              <a:rPr sz="2000" spc="-5" dirty="0">
                <a:latin typeface="Century Gothic"/>
                <a:cs typeface="Century Gothic"/>
              </a:rPr>
              <a:t>(derivatives, </a:t>
            </a:r>
            <a:r>
              <a:rPr sz="2000" dirty="0">
                <a:latin typeface="Century Gothic"/>
                <a:cs typeface="Century Gothic"/>
              </a:rPr>
              <a:t>more exactly) we </a:t>
            </a:r>
            <a:r>
              <a:rPr sz="2000" spc="-5" dirty="0">
                <a:latin typeface="Century Gothic"/>
                <a:cs typeface="Century Gothic"/>
              </a:rPr>
              <a:t>find </a:t>
            </a:r>
            <a:r>
              <a:rPr sz="2000" spc="5" dirty="0">
                <a:latin typeface="Century Gothic"/>
                <a:cs typeface="Century Gothic"/>
              </a:rPr>
              <a:t>that the</a:t>
            </a:r>
            <a:r>
              <a:rPr sz="2000" spc="-150" dirty="0">
                <a:latin typeface="Century Gothic"/>
                <a:cs typeface="Century Gothic"/>
              </a:rPr>
              <a:t> </a:t>
            </a:r>
            <a:r>
              <a:rPr sz="2000" dirty="0">
                <a:latin typeface="Century Gothic"/>
                <a:cs typeface="Century Gothic"/>
              </a:rPr>
              <a:t>total  </a:t>
            </a:r>
            <a:r>
              <a:rPr sz="2000" spc="-5" dirty="0">
                <a:latin typeface="Century Gothic"/>
                <a:cs typeface="Century Gothic"/>
              </a:rPr>
              <a:t>squared distance is </a:t>
            </a:r>
            <a:r>
              <a:rPr sz="2000" dirty="0">
                <a:latin typeface="Century Gothic"/>
                <a:cs typeface="Century Gothic"/>
              </a:rPr>
              <a:t>minimized</a:t>
            </a:r>
            <a:r>
              <a:rPr sz="2000" spc="-80" dirty="0">
                <a:latin typeface="Century Gothic"/>
                <a:cs typeface="Century Gothic"/>
              </a:rPr>
              <a:t> </a:t>
            </a:r>
            <a:r>
              <a:rPr sz="2000" dirty="0">
                <a:latin typeface="Century Gothic"/>
                <a:cs typeface="Century Gothic"/>
              </a:rPr>
              <a:t>when</a:t>
            </a:r>
            <a:endParaRPr sz="2000">
              <a:latin typeface="Century Gothic"/>
              <a:cs typeface="Century Gothic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2050">
              <a:latin typeface="Times New Roman"/>
              <a:cs typeface="Times New Roman"/>
            </a:endParaRPr>
          </a:p>
          <a:p>
            <a:pPr marL="927100">
              <a:lnSpc>
                <a:spcPct val="100000"/>
              </a:lnSpc>
              <a:tabLst>
                <a:tab pos="5042535" algn="l"/>
                <a:tab pos="5499735" algn="l"/>
              </a:tabLst>
            </a:pPr>
            <a:r>
              <a:rPr sz="2000" dirty="0">
                <a:latin typeface="Century Gothic"/>
                <a:cs typeface="Century Gothic"/>
              </a:rPr>
              <a:t>4· </a:t>
            </a:r>
            <a:r>
              <a:rPr sz="2000" i="1" spc="5" dirty="0">
                <a:latin typeface="Century Gothic"/>
                <a:cs typeface="Century Gothic"/>
              </a:rPr>
              <a:t>m </a:t>
            </a:r>
            <a:r>
              <a:rPr sz="2000" dirty="0">
                <a:latin typeface="Century Gothic"/>
                <a:cs typeface="Century Gothic"/>
              </a:rPr>
              <a:t>= </a:t>
            </a:r>
            <a:r>
              <a:rPr sz="2000" spc="-20" dirty="0">
                <a:latin typeface="Century Gothic"/>
                <a:cs typeface="Century Gothic"/>
              </a:rPr>
              <a:t>(4 </a:t>
            </a:r>
            <a:r>
              <a:rPr sz="2000" dirty="0">
                <a:latin typeface="Century Gothic"/>
                <a:cs typeface="Century Gothic"/>
              </a:rPr>
              <a:t>+ 10 + 14 + 16)</a:t>
            </a:r>
            <a:r>
              <a:rPr sz="2000" spc="-15" dirty="0">
                <a:latin typeface="Century Gothic"/>
                <a:cs typeface="Century Gothic"/>
              </a:rPr>
              <a:t> </a:t>
            </a:r>
            <a:r>
              <a:rPr sz="2000" dirty="0">
                <a:latin typeface="Century Gothic"/>
                <a:cs typeface="Century Gothic"/>
              </a:rPr>
              <a:t>=</a:t>
            </a:r>
            <a:r>
              <a:rPr sz="2000" spc="-20" dirty="0">
                <a:latin typeface="Century Gothic"/>
                <a:cs typeface="Century Gothic"/>
              </a:rPr>
              <a:t> </a:t>
            </a:r>
            <a:r>
              <a:rPr sz="2000" dirty="0">
                <a:latin typeface="Century Gothic"/>
                <a:cs typeface="Century Gothic"/>
              </a:rPr>
              <a:t>44	</a:t>
            </a:r>
            <a:r>
              <a:rPr sz="2000" spc="5" dirty="0">
                <a:latin typeface="Century Gothic"/>
                <a:cs typeface="Century Gothic"/>
              </a:rPr>
              <a:t>→	</a:t>
            </a:r>
            <a:r>
              <a:rPr sz="2000" i="1" spc="5" dirty="0">
                <a:latin typeface="Century Gothic"/>
                <a:cs typeface="Century Gothic"/>
              </a:rPr>
              <a:t>m </a:t>
            </a:r>
            <a:r>
              <a:rPr sz="2000" dirty="0">
                <a:latin typeface="Century Gothic"/>
                <a:cs typeface="Century Gothic"/>
              </a:rPr>
              <a:t>=</a:t>
            </a:r>
            <a:r>
              <a:rPr sz="2000" spc="-40" dirty="0">
                <a:latin typeface="Century Gothic"/>
                <a:cs typeface="Century Gothic"/>
              </a:rPr>
              <a:t> </a:t>
            </a:r>
            <a:r>
              <a:rPr sz="2000" spc="-5" dirty="0">
                <a:latin typeface="Century Gothic"/>
                <a:cs typeface="Century Gothic"/>
              </a:rPr>
              <a:t>11</a:t>
            </a:r>
            <a:endParaRPr sz="2000">
              <a:latin typeface="Century Gothic"/>
              <a:cs typeface="Century Gothic"/>
            </a:endParaRPr>
          </a:p>
        </p:txBody>
      </p:sp>
      <p:sp>
        <p:nvSpPr>
          <p:cNvPr id="4" name="Rezervirano mjesto podnožj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Johan Eklund,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018097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24916" y="473709"/>
            <a:ext cx="4356735" cy="6654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200" spc="-5" dirty="0"/>
              <a:t>Arithmetic</a:t>
            </a:r>
            <a:r>
              <a:rPr sz="4200" spc="-65" dirty="0"/>
              <a:t> </a:t>
            </a:r>
            <a:r>
              <a:rPr sz="4200" dirty="0"/>
              <a:t>mean</a:t>
            </a:r>
            <a:endParaRPr sz="4200"/>
          </a:p>
        </p:txBody>
      </p:sp>
      <p:sp>
        <p:nvSpPr>
          <p:cNvPr id="3" name="object 3"/>
          <p:cNvSpPr txBox="1"/>
          <p:nvPr/>
        </p:nvSpPr>
        <p:spPr>
          <a:xfrm>
            <a:off x="1182116" y="2080387"/>
            <a:ext cx="8508365" cy="13830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5600" marR="548005" indent="-343535">
              <a:lnSpc>
                <a:spcPct val="100000"/>
              </a:lnSpc>
              <a:spcBef>
                <a:spcPts val="105"/>
              </a:spcBef>
              <a:tabLst>
                <a:tab pos="355600" algn="l"/>
              </a:tabLst>
            </a:pPr>
            <a:r>
              <a:rPr sz="1600" spc="-5" dirty="0">
                <a:solidFill>
                  <a:srgbClr val="CA0E0E"/>
                </a:solidFill>
                <a:latin typeface="Wingdings 3"/>
                <a:cs typeface="Wingdings 3"/>
              </a:rPr>
              <a:t></a:t>
            </a:r>
            <a:r>
              <a:rPr sz="1600" spc="-5" dirty="0">
                <a:solidFill>
                  <a:srgbClr val="CA0E0E"/>
                </a:solidFill>
                <a:latin typeface="Times New Roman"/>
                <a:cs typeface="Times New Roman"/>
              </a:rPr>
              <a:t>	</a:t>
            </a:r>
            <a:r>
              <a:rPr sz="2000" dirty="0">
                <a:latin typeface="Century Gothic"/>
                <a:cs typeface="Century Gothic"/>
              </a:rPr>
              <a:t>The </a:t>
            </a:r>
            <a:r>
              <a:rPr sz="2000" b="1" dirty="0">
                <a:latin typeface="Century Gothic"/>
                <a:cs typeface="Century Gothic"/>
              </a:rPr>
              <a:t>arithmetic mean </a:t>
            </a:r>
            <a:r>
              <a:rPr sz="2000" dirty="0">
                <a:latin typeface="Century Gothic"/>
                <a:cs typeface="Century Gothic"/>
              </a:rPr>
              <a:t>of </a:t>
            </a:r>
            <a:r>
              <a:rPr sz="2000" spc="-5" dirty="0">
                <a:latin typeface="Century Gothic"/>
                <a:cs typeface="Century Gothic"/>
              </a:rPr>
              <a:t>all distances from </a:t>
            </a:r>
            <a:r>
              <a:rPr sz="2000" dirty="0">
                <a:latin typeface="Century Gothic"/>
                <a:cs typeface="Century Gothic"/>
              </a:rPr>
              <a:t>A </a:t>
            </a:r>
            <a:r>
              <a:rPr sz="2000" spc="-5" dirty="0">
                <a:latin typeface="Century Gothic"/>
                <a:cs typeface="Century Gothic"/>
              </a:rPr>
              <a:t>is </a:t>
            </a:r>
            <a:r>
              <a:rPr sz="2000" spc="5" dirty="0">
                <a:latin typeface="Century Gothic"/>
                <a:cs typeface="Century Gothic"/>
              </a:rPr>
              <a:t>the </a:t>
            </a:r>
            <a:r>
              <a:rPr sz="2000" spc="-5" dirty="0">
                <a:latin typeface="Century Gothic"/>
                <a:cs typeface="Century Gothic"/>
              </a:rPr>
              <a:t>position</a:t>
            </a:r>
            <a:r>
              <a:rPr sz="2000" spc="-155" dirty="0">
                <a:latin typeface="Century Gothic"/>
                <a:cs typeface="Century Gothic"/>
              </a:rPr>
              <a:t> </a:t>
            </a:r>
            <a:r>
              <a:rPr sz="2000" dirty="0">
                <a:latin typeface="Century Gothic"/>
                <a:cs typeface="Century Gothic"/>
              </a:rPr>
              <a:t>that  minimizes </a:t>
            </a:r>
            <a:r>
              <a:rPr sz="2000" spc="5" dirty="0">
                <a:latin typeface="Century Gothic"/>
                <a:cs typeface="Century Gothic"/>
              </a:rPr>
              <a:t>the </a:t>
            </a:r>
            <a:r>
              <a:rPr sz="2000" spc="-10" dirty="0">
                <a:latin typeface="Century Gothic"/>
                <a:cs typeface="Century Gothic"/>
              </a:rPr>
              <a:t>(squared) </a:t>
            </a:r>
            <a:r>
              <a:rPr sz="2000" dirty="0">
                <a:latin typeface="Century Gothic"/>
                <a:cs typeface="Century Gothic"/>
              </a:rPr>
              <a:t>sum of </a:t>
            </a:r>
            <a:r>
              <a:rPr sz="2000" spc="-5" dirty="0">
                <a:latin typeface="Century Gothic"/>
                <a:cs typeface="Century Gothic"/>
              </a:rPr>
              <a:t>all</a:t>
            </a:r>
            <a:r>
              <a:rPr sz="2000" spc="-105" dirty="0">
                <a:latin typeface="Century Gothic"/>
                <a:cs typeface="Century Gothic"/>
              </a:rPr>
              <a:t> </a:t>
            </a:r>
            <a:r>
              <a:rPr sz="2000" spc="-5" dirty="0">
                <a:latin typeface="Century Gothic"/>
                <a:cs typeface="Century Gothic"/>
              </a:rPr>
              <a:t>distances</a:t>
            </a:r>
            <a:endParaRPr sz="2000">
              <a:latin typeface="Century Gothic"/>
              <a:cs typeface="Century Gothic"/>
            </a:endParaRPr>
          </a:p>
          <a:p>
            <a:pPr marL="12700">
              <a:lnSpc>
                <a:spcPct val="100000"/>
              </a:lnSpc>
              <a:spcBef>
                <a:spcPts val="1080"/>
              </a:spcBef>
              <a:tabLst>
                <a:tab pos="355600" algn="l"/>
              </a:tabLst>
            </a:pPr>
            <a:r>
              <a:rPr sz="1600" spc="-5" dirty="0">
                <a:solidFill>
                  <a:srgbClr val="CA0E0E"/>
                </a:solidFill>
                <a:latin typeface="Wingdings 3"/>
                <a:cs typeface="Wingdings 3"/>
              </a:rPr>
              <a:t></a:t>
            </a:r>
            <a:r>
              <a:rPr sz="1600" spc="-5" dirty="0">
                <a:solidFill>
                  <a:srgbClr val="CA0E0E"/>
                </a:solidFill>
                <a:latin typeface="Times New Roman"/>
                <a:cs typeface="Times New Roman"/>
              </a:rPr>
              <a:t>	</a:t>
            </a:r>
            <a:r>
              <a:rPr sz="2000" dirty="0">
                <a:latin typeface="Century Gothic"/>
                <a:cs typeface="Century Gothic"/>
              </a:rPr>
              <a:t>The arithmetic mean </a:t>
            </a:r>
            <a:r>
              <a:rPr sz="2000" spc="-5" dirty="0">
                <a:latin typeface="Century Gothic"/>
                <a:cs typeface="Century Gothic"/>
              </a:rPr>
              <a:t>is </a:t>
            </a:r>
            <a:r>
              <a:rPr sz="2000" dirty="0">
                <a:latin typeface="Century Gothic"/>
                <a:cs typeface="Century Gothic"/>
              </a:rPr>
              <a:t>therefore a useful representation of a set</a:t>
            </a:r>
            <a:r>
              <a:rPr sz="2000" spc="-250" dirty="0">
                <a:latin typeface="Century Gothic"/>
                <a:cs typeface="Century Gothic"/>
              </a:rPr>
              <a:t> </a:t>
            </a:r>
            <a:r>
              <a:rPr sz="2000" dirty="0">
                <a:latin typeface="Century Gothic"/>
                <a:cs typeface="Century Gothic"/>
              </a:rPr>
              <a:t>of</a:t>
            </a:r>
            <a:endParaRPr sz="2000">
              <a:latin typeface="Century Gothic"/>
              <a:cs typeface="Century Gothic"/>
            </a:endParaRPr>
          </a:p>
          <a:p>
            <a:pPr marL="355600">
              <a:lnSpc>
                <a:spcPct val="100000"/>
              </a:lnSpc>
            </a:pPr>
            <a:r>
              <a:rPr sz="2000" dirty="0">
                <a:latin typeface="Century Gothic"/>
                <a:cs typeface="Century Gothic"/>
              </a:rPr>
              <a:t>data, </a:t>
            </a:r>
            <a:r>
              <a:rPr sz="2000" spc="-5" dirty="0">
                <a:latin typeface="Century Gothic"/>
                <a:cs typeface="Century Gothic"/>
              </a:rPr>
              <a:t>since it is </a:t>
            </a:r>
            <a:r>
              <a:rPr sz="2000" dirty="0">
                <a:latin typeface="Century Gothic"/>
                <a:cs typeface="Century Gothic"/>
              </a:rPr>
              <a:t>”in </a:t>
            </a:r>
            <a:r>
              <a:rPr sz="2000" spc="5" dirty="0">
                <a:latin typeface="Century Gothic"/>
                <a:cs typeface="Century Gothic"/>
              </a:rPr>
              <a:t>the </a:t>
            </a:r>
            <a:r>
              <a:rPr sz="2000" dirty="0">
                <a:latin typeface="Century Gothic"/>
                <a:cs typeface="Century Gothic"/>
              </a:rPr>
              <a:t>middle” of </a:t>
            </a:r>
            <a:r>
              <a:rPr sz="2000" spc="-5" dirty="0">
                <a:latin typeface="Century Gothic"/>
                <a:cs typeface="Century Gothic"/>
              </a:rPr>
              <a:t>all</a:t>
            </a:r>
            <a:r>
              <a:rPr sz="2000" spc="-145" dirty="0">
                <a:latin typeface="Century Gothic"/>
                <a:cs typeface="Century Gothic"/>
              </a:rPr>
              <a:t> </a:t>
            </a:r>
            <a:r>
              <a:rPr sz="2000" dirty="0">
                <a:latin typeface="Century Gothic"/>
                <a:cs typeface="Century Gothic"/>
              </a:rPr>
              <a:t>points</a:t>
            </a:r>
            <a:endParaRPr sz="2000">
              <a:latin typeface="Century Gothic"/>
              <a:cs typeface="Century Gothic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896995" y="3893896"/>
            <a:ext cx="432434" cy="3314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dirty="0">
                <a:latin typeface="Cambria Math"/>
                <a:cs typeface="Cambria Math"/>
              </a:rPr>
              <a:t>𝜇</a:t>
            </a:r>
            <a:r>
              <a:rPr sz="2000" spc="80" dirty="0">
                <a:latin typeface="Cambria Math"/>
                <a:cs typeface="Cambria Math"/>
              </a:rPr>
              <a:t> </a:t>
            </a:r>
            <a:r>
              <a:rPr sz="2000" dirty="0">
                <a:latin typeface="Cambria Math"/>
                <a:cs typeface="Cambria Math"/>
              </a:rPr>
              <a:t>=</a:t>
            </a:r>
            <a:endParaRPr sz="2000">
              <a:latin typeface="Cambria Math"/>
              <a:cs typeface="Cambria Math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4387469" y="4088257"/>
            <a:ext cx="1899285" cy="0"/>
          </a:xfrm>
          <a:custGeom>
            <a:avLst/>
            <a:gdLst/>
            <a:ahLst/>
            <a:cxnLst/>
            <a:rect l="l" t="t" r="r" b="b"/>
            <a:pathLst>
              <a:path w="1899285">
                <a:moveTo>
                  <a:pt x="0" y="0"/>
                </a:moveTo>
                <a:lnTo>
                  <a:pt x="1898903" y="0"/>
                </a:lnTo>
              </a:path>
            </a:pathLst>
          </a:custGeom>
          <a:ln w="1676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4375530" y="3702177"/>
            <a:ext cx="1923414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dirty="0">
                <a:latin typeface="Cambria Math"/>
                <a:cs typeface="Cambria Math"/>
              </a:rPr>
              <a:t>4 + </a:t>
            </a:r>
            <a:r>
              <a:rPr sz="2000" spc="-5" dirty="0">
                <a:latin typeface="Cambria Math"/>
                <a:cs typeface="Cambria Math"/>
              </a:rPr>
              <a:t>10 </a:t>
            </a:r>
            <a:r>
              <a:rPr sz="2000" dirty="0">
                <a:latin typeface="Cambria Math"/>
                <a:cs typeface="Cambria Math"/>
              </a:rPr>
              <a:t>+ </a:t>
            </a:r>
            <a:r>
              <a:rPr sz="2000" spc="-5" dirty="0">
                <a:latin typeface="Cambria Math"/>
                <a:cs typeface="Cambria Math"/>
              </a:rPr>
              <a:t>14 </a:t>
            </a:r>
            <a:r>
              <a:rPr sz="2000" dirty="0">
                <a:latin typeface="Cambria Math"/>
                <a:cs typeface="Cambria Math"/>
              </a:rPr>
              <a:t>+</a:t>
            </a:r>
            <a:r>
              <a:rPr sz="2000" spc="-20" dirty="0">
                <a:latin typeface="Cambria Math"/>
                <a:cs typeface="Cambria Math"/>
              </a:rPr>
              <a:t> </a:t>
            </a:r>
            <a:r>
              <a:rPr sz="2000" spc="-10" dirty="0">
                <a:latin typeface="Cambria Math"/>
                <a:cs typeface="Cambria Math"/>
              </a:rPr>
              <a:t>16</a:t>
            </a:r>
            <a:endParaRPr sz="2000">
              <a:latin typeface="Cambria Math"/>
              <a:cs typeface="Cambria Math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5253354" y="4065270"/>
            <a:ext cx="166370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dirty="0">
                <a:latin typeface="Cambria Math"/>
                <a:cs typeface="Cambria Math"/>
              </a:rPr>
              <a:t>4</a:t>
            </a:r>
            <a:endParaRPr sz="2000">
              <a:latin typeface="Cambria Math"/>
              <a:cs typeface="Cambria Math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6344792" y="3893896"/>
            <a:ext cx="568325" cy="3314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dirty="0">
                <a:latin typeface="Cambria Math"/>
                <a:cs typeface="Cambria Math"/>
              </a:rPr>
              <a:t>=</a:t>
            </a:r>
            <a:r>
              <a:rPr sz="2000" spc="45" dirty="0">
                <a:latin typeface="Cambria Math"/>
                <a:cs typeface="Cambria Math"/>
              </a:rPr>
              <a:t> </a:t>
            </a:r>
            <a:r>
              <a:rPr sz="2000" spc="-10" dirty="0">
                <a:latin typeface="Cambria Math"/>
                <a:cs typeface="Cambria Math"/>
              </a:rPr>
              <a:t>11</a:t>
            </a:r>
            <a:endParaRPr sz="2000">
              <a:latin typeface="Cambria Math"/>
              <a:cs typeface="Cambria Math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182116" y="4815077"/>
            <a:ext cx="8450580" cy="6362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355600" algn="l"/>
              </a:tabLst>
            </a:pPr>
            <a:r>
              <a:rPr sz="1600" spc="-5" dirty="0">
                <a:solidFill>
                  <a:srgbClr val="CA0E0E"/>
                </a:solidFill>
                <a:latin typeface="Wingdings 3"/>
                <a:cs typeface="Wingdings 3"/>
              </a:rPr>
              <a:t></a:t>
            </a:r>
            <a:r>
              <a:rPr sz="1600" spc="-5" dirty="0">
                <a:solidFill>
                  <a:srgbClr val="CA0E0E"/>
                </a:solidFill>
                <a:latin typeface="Times New Roman"/>
                <a:cs typeface="Times New Roman"/>
              </a:rPr>
              <a:t>	</a:t>
            </a:r>
            <a:r>
              <a:rPr sz="2000" dirty="0">
                <a:latin typeface="Century Gothic"/>
                <a:cs typeface="Century Gothic"/>
              </a:rPr>
              <a:t>The aritmetic mean of a </a:t>
            </a:r>
            <a:r>
              <a:rPr sz="2000" spc="-5" dirty="0">
                <a:latin typeface="Century Gothic"/>
                <a:cs typeface="Century Gothic"/>
              </a:rPr>
              <a:t>population is </a:t>
            </a:r>
            <a:r>
              <a:rPr sz="2000" dirty="0">
                <a:latin typeface="Century Gothic"/>
                <a:cs typeface="Century Gothic"/>
              </a:rPr>
              <a:t>written μ </a:t>
            </a:r>
            <a:r>
              <a:rPr sz="2000" spc="-5" dirty="0">
                <a:latin typeface="Century Gothic"/>
                <a:cs typeface="Century Gothic"/>
              </a:rPr>
              <a:t>and </a:t>
            </a:r>
            <a:r>
              <a:rPr sz="2000" spc="5" dirty="0">
                <a:latin typeface="Century Gothic"/>
                <a:cs typeface="Century Gothic"/>
              </a:rPr>
              <a:t>the</a:t>
            </a:r>
            <a:r>
              <a:rPr sz="2000" spc="-200" dirty="0">
                <a:latin typeface="Century Gothic"/>
                <a:cs typeface="Century Gothic"/>
              </a:rPr>
              <a:t> </a:t>
            </a:r>
            <a:r>
              <a:rPr sz="2000" dirty="0">
                <a:latin typeface="Century Gothic"/>
                <a:cs typeface="Century Gothic"/>
              </a:rPr>
              <a:t>arithmetic</a:t>
            </a:r>
            <a:endParaRPr sz="2000">
              <a:latin typeface="Century Gothic"/>
              <a:cs typeface="Century Gothic"/>
            </a:endParaRPr>
          </a:p>
          <a:p>
            <a:pPr marL="355600">
              <a:lnSpc>
                <a:spcPct val="100000"/>
              </a:lnSpc>
              <a:spcBef>
                <a:spcPts val="5"/>
              </a:spcBef>
            </a:pPr>
            <a:r>
              <a:rPr sz="2000" dirty="0">
                <a:latin typeface="Century Gothic"/>
                <a:cs typeface="Century Gothic"/>
              </a:rPr>
              <a:t>mean </a:t>
            </a:r>
            <a:r>
              <a:rPr sz="2000" spc="-5" dirty="0">
                <a:latin typeface="Century Gothic"/>
                <a:cs typeface="Century Gothic"/>
              </a:rPr>
              <a:t>of </a:t>
            </a:r>
            <a:r>
              <a:rPr sz="2000" dirty="0">
                <a:latin typeface="Century Gothic"/>
                <a:cs typeface="Century Gothic"/>
              </a:rPr>
              <a:t>a sample </a:t>
            </a:r>
            <a:r>
              <a:rPr sz="2000" spc="-5" dirty="0">
                <a:latin typeface="Century Gothic"/>
                <a:cs typeface="Century Gothic"/>
              </a:rPr>
              <a:t>is </a:t>
            </a:r>
            <a:r>
              <a:rPr sz="2000" dirty="0">
                <a:latin typeface="Century Gothic"/>
                <a:cs typeface="Century Gothic"/>
              </a:rPr>
              <a:t>written</a:t>
            </a:r>
            <a:r>
              <a:rPr sz="2000" spc="-125" dirty="0">
                <a:latin typeface="Century Gothic"/>
                <a:cs typeface="Century Gothic"/>
              </a:rPr>
              <a:t> </a:t>
            </a:r>
            <a:r>
              <a:rPr sz="2000" spc="-805" dirty="0">
                <a:latin typeface="Century Gothic"/>
                <a:cs typeface="Century Gothic"/>
              </a:rPr>
              <a:t>x</a:t>
            </a:r>
            <a:r>
              <a:rPr sz="3000" spc="-1207" baseline="2777" dirty="0">
                <a:latin typeface="Cambria Math"/>
                <a:cs typeface="Cambria Math"/>
              </a:rPr>
              <a:t>ത</a:t>
            </a:r>
            <a:endParaRPr sz="3000" baseline="2777">
              <a:latin typeface="Cambria Math"/>
              <a:cs typeface="Cambria Math"/>
            </a:endParaRPr>
          </a:p>
        </p:txBody>
      </p:sp>
      <p:sp>
        <p:nvSpPr>
          <p:cNvPr id="10" name="Rezervirano mjesto podnožja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Johan Eklund,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876414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24916" y="473709"/>
            <a:ext cx="2411095" cy="6654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200" spc="-10" dirty="0"/>
              <a:t>Variance</a:t>
            </a:r>
            <a:endParaRPr sz="4200"/>
          </a:p>
        </p:txBody>
      </p:sp>
      <p:sp>
        <p:nvSpPr>
          <p:cNvPr id="3" name="object 3"/>
          <p:cNvSpPr txBox="1"/>
          <p:nvPr/>
        </p:nvSpPr>
        <p:spPr>
          <a:xfrm>
            <a:off x="1182116" y="2080387"/>
            <a:ext cx="8585835" cy="22974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5600" marR="5080" indent="-343535">
              <a:lnSpc>
                <a:spcPct val="100000"/>
              </a:lnSpc>
              <a:spcBef>
                <a:spcPts val="105"/>
              </a:spcBef>
              <a:tabLst>
                <a:tab pos="355600" algn="l"/>
              </a:tabLst>
            </a:pPr>
            <a:r>
              <a:rPr sz="1600" spc="-5" dirty="0">
                <a:solidFill>
                  <a:srgbClr val="CA0E0E"/>
                </a:solidFill>
                <a:latin typeface="Wingdings 3"/>
                <a:cs typeface="Wingdings 3"/>
              </a:rPr>
              <a:t></a:t>
            </a:r>
            <a:r>
              <a:rPr sz="1600" spc="-5" dirty="0">
                <a:solidFill>
                  <a:srgbClr val="CA0E0E"/>
                </a:solidFill>
                <a:latin typeface="Times New Roman"/>
                <a:cs typeface="Times New Roman"/>
              </a:rPr>
              <a:t>	</a:t>
            </a:r>
            <a:r>
              <a:rPr sz="2000" dirty="0">
                <a:latin typeface="Century Gothic"/>
                <a:cs typeface="Century Gothic"/>
              </a:rPr>
              <a:t>The total </a:t>
            </a:r>
            <a:r>
              <a:rPr sz="2000" spc="-5" dirty="0">
                <a:latin typeface="Century Gothic"/>
                <a:cs typeface="Century Gothic"/>
              </a:rPr>
              <a:t>squared distance </a:t>
            </a:r>
            <a:r>
              <a:rPr sz="2000" dirty="0">
                <a:latin typeface="Century Gothic"/>
                <a:cs typeface="Century Gothic"/>
              </a:rPr>
              <a:t>that </a:t>
            </a:r>
            <a:r>
              <a:rPr sz="2000" spc="-5" dirty="0">
                <a:latin typeface="Century Gothic"/>
                <a:cs typeface="Century Gothic"/>
              </a:rPr>
              <a:t>you and your friends </a:t>
            </a:r>
            <a:r>
              <a:rPr sz="2000" spc="5" dirty="0">
                <a:latin typeface="Century Gothic"/>
                <a:cs typeface="Century Gothic"/>
              </a:rPr>
              <a:t>have to </a:t>
            </a:r>
            <a:r>
              <a:rPr sz="2000" dirty="0">
                <a:latin typeface="Century Gothic"/>
                <a:cs typeface="Century Gothic"/>
              </a:rPr>
              <a:t>travel  </a:t>
            </a:r>
            <a:r>
              <a:rPr sz="2000" spc="-5" dirty="0">
                <a:latin typeface="Century Gothic"/>
                <a:cs typeface="Century Gothic"/>
              </a:rPr>
              <a:t>is </a:t>
            </a:r>
            <a:r>
              <a:rPr sz="2000" dirty="0">
                <a:latin typeface="Century Gothic"/>
                <a:cs typeface="Century Gothic"/>
              </a:rPr>
              <a:t>therefore</a:t>
            </a:r>
            <a:endParaRPr sz="2000">
              <a:latin typeface="Century Gothic"/>
              <a:cs typeface="Century Gothic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2050">
              <a:latin typeface="Times New Roman"/>
              <a:cs typeface="Times New Roman"/>
            </a:endParaRPr>
          </a:p>
          <a:p>
            <a:pPr marL="996950">
              <a:lnSpc>
                <a:spcPct val="100000"/>
              </a:lnSpc>
            </a:pPr>
            <a:r>
              <a:rPr sz="2000" spc="-15" dirty="0">
                <a:latin typeface="Century Gothic"/>
                <a:cs typeface="Century Gothic"/>
              </a:rPr>
              <a:t>(11 </a:t>
            </a:r>
            <a:r>
              <a:rPr sz="2000" dirty="0">
                <a:latin typeface="Century Gothic"/>
                <a:cs typeface="Century Gothic"/>
              </a:rPr>
              <a:t>– </a:t>
            </a:r>
            <a:r>
              <a:rPr sz="2000" spc="-5" dirty="0">
                <a:latin typeface="Century Gothic"/>
                <a:cs typeface="Century Gothic"/>
              </a:rPr>
              <a:t>4)² </a:t>
            </a:r>
            <a:r>
              <a:rPr sz="2000" dirty="0">
                <a:latin typeface="Century Gothic"/>
                <a:cs typeface="Century Gothic"/>
              </a:rPr>
              <a:t>+ </a:t>
            </a:r>
            <a:r>
              <a:rPr sz="2000" spc="-15" dirty="0">
                <a:latin typeface="Century Gothic"/>
                <a:cs typeface="Century Gothic"/>
              </a:rPr>
              <a:t>(11 </a:t>
            </a:r>
            <a:r>
              <a:rPr sz="2000" dirty="0">
                <a:latin typeface="Century Gothic"/>
                <a:cs typeface="Century Gothic"/>
              </a:rPr>
              <a:t>– </a:t>
            </a:r>
            <a:r>
              <a:rPr sz="2000" spc="-5" dirty="0">
                <a:latin typeface="Century Gothic"/>
                <a:cs typeface="Century Gothic"/>
              </a:rPr>
              <a:t>10)² </a:t>
            </a:r>
            <a:r>
              <a:rPr sz="2000" dirty="0">
                <a:latin typeface="Century Gothic"/>
                <a:cs typeface="Century Gothic"/>
              </a:rPr>
              <a:t>+ </a:t>
            </a:r>
            <a:r>
              <a:rPr sz="2000" spc="-15" dirty="0">
                <a:latin typeface="Century Gothic"/>
                <a:cs typeface="Century Gothic"/>
              </a:rPr>
              <a:t>(11 </a:t>
            </a:r>
            <a:r>
              <a:rPr sz="2000" dirty="0">
                <a:latin typeface="Century Gothic"/>
                <a:cs typeface="Century Gothic"/>
              </a:rPr>
              <a:t>– </a:t>
            </a:r>
            <a:r>
              <a:rPr sz="2000" spc="-5" dirty="0">
                <a:latin typeface="Century Gothic"/>
                <a:cs typeface="Century Gothic"/>
              </a:rPr>
              <a:t>14)² </a:t>
            </a:r>
            <a:r>
              <a:rPr sz="2000" dirty="0">
                <a:latin typeface="Century Gothic"/>
                <a:cs typeface="Century Gothic"/>
              </a:rPr>
              <a:t>+ </a:t>
            </a:r>
            <a:r>
              <a:rPr sz="2000" spc="-15" dirty="0">
                <a:latin typeface="Century Gothic"/>
                <a:cs typeface="Century Gothic"/>
              </a:rPr>
              <a:t>(11 </a:t>
            </a:r>
            <a:r>
              <a:rPr sz="2000" dirty="0">
                <a:latin typeface="Century Gothic"/>
                <a:cs typeface="Century Gothic"/>
              </a:rPr>
              <a:t>– </a:t>
            </a:r>
            <a:r>
              <a:rPr sz="2000" spc="-5" dirty="0">
                <a:latin typeface="Century Gothic"/>
                <a:cs typeface="Century Gothic"/>
              </a:rPr>
              <a:t>16)² </a:t>
            </a:r>
            <a:r>
              <a:rPr sz="2000" dirty="0">
                <a:latin typeface="Century Gothic"/>
                <a:cs typeface="Century Gothic"/>
              </a:rPr>
              <a:t>=</a:t>
            </a:r>
            <a:r>
              <a:rPr sz="2000" spc="145" dirty="0">
                <a:latin typeface="Century Gothic"/>
                <a:cs typeface="Century Gothic"/>
              </a:rPr>
              <a:t> </a:t>
            </a:r>
            <a:r>
              <a:rPr sz="2000" spc="-5" dirty="0">
                <a:latin typeface="Century Gothic"/>
                <a:cs typeface="Century Gothic"/>
              </a:rPr>
              <a:t>84</a:t>
            </a:r>
            <a:endParaRPr sz="2000">
              <a:latin typeface="Century Gothic"/>
              <a:cs typeface="Century Gothic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3000">
              <a:latin typeface="Times New Roman"/>
              <a:cs typeface="Times New Roman"/>
            </a:endParaRPr>
          </a:p>
          <a:p>
            <a:pPr marL="355600" marR="264160" indent="-343535">
              <a:lnSpc>
                <a:spcPct val="100000"/>
              </a:lnSpc>
              <a:tabLst>
                <a:tab pos="355600" algn="l"/>
              </a:tabLst>
            </a:pPr>
            <a:r>
              <a:rPr sz="1600" spc="-5" dirty="0">
                <a:solidFill>
                  <a:srgbClr val="CA0E0E"/>
                </a:solidFill>
                <a:latin typeface="Wingdings 3"/>
                <a:cs typeface="Wingdings 3"/>
              </a:rPr>
              <a:t></a:t>
            </a:r>
            <a:r>
              <a:rPr sz="1600" spc="-5" dirty="0">
                <a:solidFill>
                  <a:srgbClr val="CA0E0E"/>
                </a:solidFill>
                <a:latin typeface="Times New Roman"/>
                <a:cs typeface="Times New Roman"/>
              </a:rPr>
              <a:t>	</a:t>
            </a:r>
            <a:r>
              <a:rPr sz="2000" dirty="0">
                <a:latin typeface="Century Gothic"/>
                <a:cs typeface="Century Gothic"/>
              </a:rPr>
              <a:t>The average </a:t>
            </a:r>
            <a:r>
              <a:rPr sz="2000" spc="-5" dirty="0">
                <a:latin typeface="Century Gothic"/>
                <a:cs typeface="Century Gothic"/>
              </a:rPr>
              <a:t>squared distance </a:t>
            </a:r>
            <a:r>
              <a:rPr sz="2000" dirty="0">
                <a:latin typeface="Century Gothic"/>
                <a:cs typeface="Century Gothic"/>
              </a:rPr>
              <a:t>that </a:t>
            </a:r>
            <a:r>
              <a:rPr sz="2000" spc="-5" dirty="0">
                <a:latin typeface="Century Gothic"/>
                <a:cs typeface="Century Gothic"/>
              </a:rPr>
              <a:t>you and your friends </a:t>
            </a:r>
            <a:r>
              <a:rPr sz="2000" spc="5" dirty="0">
                <a:latin typeface="Century Gothic"/>
                <a:cs typeface="Century Gothic"/>
              </a:rPr>
              <a:t>have to  </a:t>
            </a:r>
            <a:r>
              <a:rPr sz="2000" dirty="0">
                <a:latin typeface="Century Gothic"/>
                <a:cs typeface="Century Gothic"/>
              </a:rPr>
              <a:t>travel </a:t>
            </a:r>
            <a:r>
              <a:rPr sz="2000" spc="-5" dirty="0">
                <a:latin typeface="Century Gothic"/>
                <a:cs typeface="Century Gothic"/>
              </a:rPr>
              <a:t>is</a:t>
            </a:r>
            <a:r>
              <a:rPr sz="2000" spc="-50" dirty="0">
                <a:latin typeface="Century Gothic"/>
                <a:cs typeface="Century Gothic"/>
              </a:rPr>
              <a:t> </a:t>
            </a:r>
            <a:r>
              <a:rPr sz="2000" dirty="0">
                <a:latin typeface="Century Gothic"/>
                <a:cs typeface="Century Gothic"/>
              </a:rPr>
              <a:t>therefore</a:t>
            </a:r>
            <a:endParaRPr sz="2000">
              <a:latin typeface="Century Gothic"/>
              <a:cs typeface="Century Gothic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2723260" y="4905121"/>
            <a:ext cx="216535" cy="0"/>
          </a:xfrm>
          <a:custGeom>
            <a:avLst/>
            <a:gdLst/>
            <a:ahLst/>
            <a:cxnLst/>
            <a:rect l="l" t="t" r="r" b="b"/>
            <a:pathLst>
              <a:path w="216535">
                <a:moveTo>
                  <a:pt x="0" y="0"/>
                </a:moveTo>
                <a:lnTo>
                  <a:pt x="216407" y="0"/>
                </a:lnTo>
              </a:path>
            </a:pathLst>
          </a:custGeom>
          <a:ln w="1676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2764282" y="4908041"/>
            <a:ext cx="133350" cy="24892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450" spc="40" dirty="0">
                <a:latin typeface="Cambria Math"/>
                <a:cs typeface="Cambria Math"/>
              </a:rPr>
              <a:t>4</a:t>
            </a:r>
            <a:endParaRPr sz="1450">
              <a:latin typeface="Cambria Math"/>
              <a:cs typeface="Cambria Math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2096770" y="4711446"/>
            <a:ext cx="1467485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spc="80" dirty="0">
                <a:latin typeface="Cambria Math"/>
                <a:cs typeface="Cambria Math"/>
              </a:rPr>
              <a:t>𝜎</a:t>
            </a:r>
            <a:r>
              <a:rPr sz="2175" spc="120" baseline="28735" dirty="0">
                <a:latin typeface="Cambria Math"/>
                <a:cs typeface="Cambria Math"/>
              </a:rPr>
              <a:t>2 </a:t>
            </a:r>
            <a:r>
              <a:rPr sz="2000" dirty="0">
                <a:latin typeface="Cambria Math"/>
                <a:cs typeface="Cambria Math"/>
              </a:rPr>
              <a:t>= </a:t>
            </a:r>
            <a:r>
              <a:rPr sz="2175" spc="60" baseline="45977" dirty="0">
                <a:latin typeface="Cambria Math"/>
                <a:cs typeface="Cambria Math"/>
              </a:rPr>
              <a:t>84 </a:t>
            </a:r>
            <a:r>
              <a:rPr sz="2000" dirty="0">
                <a:latin typeface="Cambria Math"/>
                <a:cs typeface="Cambria Math"/>
              </a:rPr>
              <a:t>=</a:t>
            </a:r>
            <a:r>
              <a:rPr sz="2000" spc="-180" dirty="0">
                <a:latin typeface="Cambria Math"/>
                <a:cs typeface="Cambria Math"/>
              </a:rPr>
              <a:t> </a:t>
            </a:r>
            <a:r>
              <a:rPr sz="2000" spc="-10" dirty="0">
                <a:latin typeface="Cambria Math"/>
                <a:cs typeface="Cambria Math"/>
              </a:rPr>
              <a:t>21</a:t>
            </a:r>
            <a:endParaRPr sz="2000">
              <a:latin typeface="Cambria Math"/>
              <a:cs typeface="Cambria Math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182116" y="5530088"/>
            <a:ext cx="7969250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355600" algn="l"/>
              </a:tabLst>
            </a:pPr>
            <a:r>
              <a:rPr sz="1600" spc="-5" dirty="0">
                <a:solidFill>
                  <a:srgbClr val="CA0E0E"/>
                </a:solidFill>
                <a:latin typeface="Wingdings 3"/>
                <a:cs typeface="Wingdings 3"/>
              </a:rPr>
              <a:t></a:t>
            </a:r>
            <a:r>
              <a:rPr sz="1600" spc="-5" dirty="0">
                <a:solidFill>
                  <a:srgbClr val="CA0E0E"/>
                </a:solidFill>
                <a:latin typeface="Times New Roman"/>
                <a:cs typeface="Times New Roman"/>
              </a:rPr>
              <a:t>	</a:t>
            </a:r>
            <a:r>
              <a:rPr sz="2000" dirty="0">
                <a:latin typeface="Century Gothic"/>
                <a:cs typeface="Century Gothic"/>
              </a:rPr>
              <a:t>The value </a:t>
            </a:r>
            <a:r>
              <a:rPr sz="2000" spc="-5" dirty="0">
                <a:latin typeface="Century Gothic"/>
                <a:cs typeface="Century Gothic"/>
              </a:rPr>
              <a:t>21 is </a:t>
            </a:r>
            <a:r>
              <a:rPr sz="2000" spc="-10" dirty="0">
                <a:latin typeface="Century Gothic"/>
                <a:cs typeface="Century Gothic"/>
              </a:rPr>
              <a:t>in </a:t>
            </a:r>
            <a:r>
              <a:rPr sz="2000" spc="-5" dirty="0">
                <a:latin typeface="Century Gothic"/>
                <a:cs typeface="Century Gothic"/>
              </a:rPr>
              <a:t>fact </a:t>
            </a:r>
            <a:r>
              <a:rPr sz="2000" dirty="0">
                <a:latin typeface="Century Gothic"/>
                <a:cs typeface="Century Gothic"/>
              </a:rPr>
              <a:t>a measure of </a:t>
            </a:r>
            <a:r>
              <a:rPr sz="2000" spc="-5" dirty="0">
                <a:latin typeface="Century Gothic"/>
                <a:cs typeface="Century Gothic"/>
              </a:rPr>
              <a:t>dispersion </a:t>
            </a:r>
            <a:r>
              <a:rPr sz="2000" dirty="0">
                <a:latin typeface="Century Gothic"/>
                <a:cs typeface="Century Gothic"/>
              </a:rPr>
              <a:t>called</a:t>
            </a:r>
            <a:r>
              <a:rPr sz="2000" spc="-65" dirty="0">
                <a:latin typeface="Century Gothic"/>
                <a:cs typeface="Century Gothic"/>
              </a:rPr>
              <a:t> </a:t>
            </a:r>
            <a:r>
              <a:rPr sz="2000" b="1" spc="-5" dirty="0">
                <a:latin typeface="Century Gothic"/>
                <a:cs typeface="Century Gothic"/>
              </a:rPr>
              <a:t>variance</a:t>
            </a:r>
            <a:endParaRPr sz="2000">
              <a:latin typeface="Century Gothic"/>
              <a:cs typeface="Century Gothic"/>
            </a:endParaRPr>
          </a:p>
        </p:txBody>
      </p:sp>
      <p:sp>
        <p:nvSpPr>
          <p:cNvPr id="8" name="Rezervirano mjesto podnožj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Johan Eklund,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173563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24916" y="473709"/>
            <a:ext cx="5005705" cy="6654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200" spc="-5" dirty="0"/>
              <a:t>Standard</a:t>
            </a:r>
            <a:r>
              <a:rPr sz="4200" spc="-85" dirty="0"/>
              <a:t> </a:t>
            </a:r>
            <a:r>
              <a:rPr sz="4200" spc="-5" dirty="0"/>
              <a:t>deviation</a:t>
            </a:r>
            <a:endParaRPr sz="4200"/>
          </a:p>
        </p:txBody>
      </p:sp>
      <p:sp>
        <p:nvSpPr>
          <p:cNvPr id="3" name="object 3"/>
          <p:cNvSpPr/>
          <p:nvPr/>
        </p:nvSpPr>
        <p:spPr>
          <a:xfrm>
            <a:off x="2590545" y="4392295"/>
            <a:ext cx="445134" cy="245745"/>
          </a:xfrm>
          <a:custGeom>
            <a:avLst/>
            <a:gdLst/>
            <a:ahLst/>
            <a:cxnLst/>
            <a:rect l="l" t="t" r="r" b="b"/>
            <a:pathLst>
              <a:path w="445135" h="245745">
                <a:moveTo>
                  <a:pt x="49241" y="134619"/>
                </a:moveTo>
                <a:lnTo>
                  <a:pt x="24765" y="134619"/>
                </a:lnTo>
                <a:lnTo>
                  <a:pt x="76327" y="245236"/>
                </a:lnTo>
                <a:lnTo>
                  <a:pt x="88265" y="245236"/>
                </a:lnTo>
                <a:lnTo>
                  <a:pt x="97863" y="212470"/>
                </a:lnTo>
                <a:lnTo>
                  <a:pt x="84581" y="212470"/>
                </a:lnTo>
                <a:lnTo>
                  <a:pt x="49241" y="134619"/>
                </a:lnTo>
                <a:close/>
              </a:path>
              <a:path w="445135" h="245745">
                <a:moveTo>
                  <a:pt x="445135" y="0"/>
                </a:moveTo>
                <a:lnTo>
                  <a:pt x="163195" y="0"/>
                </a:lnTo>
                <a:lnTo>
                  <a:pt x="163195" y="253"/>
                </a:lnTo>
                <a:lnTo>
                  <a:pt x="145923" y="253"/>
                </a:lnTo>
                <a:lnTo>
                  <a:pt x="84581" y="212470"/>
                </a:lnTo>
                <a:lnTo>
                  <a:pt x="97863" y="212470"/>
                </a:lnTo>
                <a:lnTo>
                  <a:pt x="155194" y="16763"/>
                </a:lnTo>
                <a:lnTo>
                  <a:pt x="445135" y="16763"/>
                </a:lnTo>
                <a:lnTo>
                  <a:pt x="445135" y="0"/>
                </a:lnTo>
                <a:close/>
              </a:path>
              <a:path w="445135" h="245745">
                <a:moveTo>
                  <a:pt x="40767" y="115950"/>
                </a:moveTo>
                <a:lnTo>
                  <a:pt x="0" y="134619"/>
                </a:lnTo>
                <a:lnTo>
                  <a:pt x="3810" y="143890"/>
                </a:lnTo>
                <a:lnTo>
                  <a:pt x="24765" y="134619"/>
                </a:lnTo>
                <a:lnTo>
                  <a:pt x="49241" y="134619"/>
                </a:lnTo>
                <a:lnTo>
                  <a:pt x="40767" y="11595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1182116" y="2080387"/>
            <a:ext cx="8253095" cy="349440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5600" marR="5080" indent="-343535">
              <a:lnSpc>
                <a:spcPct val="100000"/>
              </a:lnSpc>
              <a:spcBef>
                <a:spcPts val="105"/>
              </a:spcBef>
              <a:tabLst>
                <a:tab pos="355600" algn="l"/>
              </a:tabLst>
            </a:pPr>
            <a:r>
              <a:rPr sz="1600" spc="-5" dirty="0">
                <a:solidFill>
                  <a:srgbClr val="CA0E0E"/>
                </a:solidFill>
                <a:latin typeface="Wingdings 3"/>
                <a:cs typeface="Wingdings 3"/>
              </a:rPr>
              <a:t></a:t>
            </a:r>
            <a:r>
              <a:rPr sz="1600" spc="-5" dirty="0">
                <a:solidFill>
                  <a:srgbClr val="CA0E0E"/>
                </a:solidFill>
                <a:latin typeface="Times New Roman"/>
                <a:cs typeface="Times New Roman"/>
              </a:rPr>
              <a:t>	</a:t>
            </a:r>
            <a:r>
              <a:rPr sz="2000" spc="-30" dirty="0">
                <a:latin typeface="Century Gothic"/>
                <a:cs typeface="Century Gothic"/>
              </a:rPr>
              <a:t>We </a:t>
            </a:r>
            <a:r>
              <a:rPr sz="2000" dirty="0">
                <a:latin typeface="Century Gothic"/>
                <a:cs typeface="Century Gothic"/>
              </a:rPr>
              <a:t>notice that we </a:t>
            </a:r>
            <a:r>
              <a:rPr sz="2000" spc="5" dirty="0">
                <a:latin typeface="Century Gothic"/>
                <a:cs typeface="Century Gothic"/>
              </a:rPr>
              <a:t>have </a:t>
            </a:r>
            <a:r>
              <a:rPr sz="2000" dirty="0">
                <a:latin typeface="Century Gothic"/>
                <a:cs typeface="Century Gothic"/>
              </a:rPr>
              <a:t>obtained a value </a:t>
            </a:r>
            <a:r>
              <a:rPr sz="2000" spc="-10" dirty="0">
                <a:latin typeface="Century Gothic"/>
                <a:cs typeface="Century Gothic"/>
              </a:rPr>
              <a:t>(21) </a:t>
            </a:r>
            <a:r>
              <a:rPr sz="2000" spc="-5" dirty="0">
                <a:latin typeface="Century Gothic"/>
                <a:cs typeface="Century Gothic"/>
              </a:rPr>
              <a:t>for </a:t>
            </a:r>
            <a:r>
              <a:rPr sz="2000" spc="5" dirty="0">
                <a:latin typeface="Century Gothic"/>
                <a:cs typeface="Century Gothic"/>
              </a:rPr>
              <a:t>the </a:t>
            </a:r>
            <a:r>
              <a:rPr sz="2000" spc="-5" dirty="0">
                <a:latin typeface="Century Gothic"/>
                <a:cs typeface="Century Gothic"/>
              </a:rPr>
              <a:t>dispersion  </a:t>
            </a:r>
            <a:r>
              <a:rPr sz="2000" dirty="0">
                <a:latin typeface="Century Gothic"/>
                <a:cs typeface="Century Gothic"/>
              </a:rPr>
              <a:t>that </a:t>
            </a:r>
            <a:r>
              <a:rPr sz="2000" spc="-5" dirty="0">
                <a:latin typeface="Century Gothic"/>
                <a:cs typeface="Century Gothic"/>
              </a:rPr>
              <a:t>is larger </a:t>
            </a:r>
            <a:r>
              <a:rPr sz="2000" dirty="0">
                <a:latin typeface="Century Gothic"/>
                <a:cs typeface="Century Gothic"/>
              </a:rPr>
              <a:t>than </a:t>
            </a:r>
            <a:r>
              <a:rPr sz="2000" spc="-5" dirty="0">
                <a:latin typeface="Century Gothic"/>
                <a:cs typeface="Century Gothic"/>
              </a:rPr>
              <a:t>any </a:t>
            </a:r>
            <a:r>
              <a:rPr sz="2000" dirty="0">
                <a:latin typeface="Century Gothic"/>
                <a:cs typeface="Century Gothic"/>
              </a:rPr>
              <a:t>of </a:t>
            </a:r>
            <a:r>
              <a:rPr sz="2000" spc="5" dirty="0">
                <a:latin typeface="Century Gothic"/>
                <a:cs typeface="Century Gothic"/>
              </a:rPr>
              <a:t>the </a:t>
            </a:r>
            <a:r>
              <a:rPr sz="2000" dirty="0">
                <a:latin typeface="Century Gothic"/>
                <a:cs typeface="Century Gothic"/>
              </a:rPr>
              <a:t>data </a:t>
            </a:r>
            <a:r>
              <a:rPr sz="2000" spc="-5" dirty="0">
                <a:latin typeface="Century Gothic"/>
                <a:cs typeface="Century Gothic"/>
              </a:rPr>
              <a:t>in </a:t>
            </a:r>
            <a:r>
              <a:rPr sz="2000" dirty="0">
                <a:latin typeface="Century Gothic"/>
                <a:cs typeface="Century Gothic"/>
              </a:rPr>
              <a:t>our example </a:t>
            </a:r>
            <a:r>
              <a:rPr sz="2000" spc="-20" dirty="0">
                <a:latin typeface="Century Gothic"/>
                <a:cs typeface="Century Gothic"/>
              </a:rPr>
              <a:t>(4, </a:t>
            </a:r>
            <a:r>
              <a:rPr sz="2000" dirty="0">
                <a:latin typeface="Century Gothic"/>
                <a:cs typeface="Century Gothic"/>
              </a:rPr>
              <a:t>10, 14,</a:t>
            </a:r>
            <a:r>
              <a:rPr sz="2000" spc="-170" dirty="0">
                <a:latin typeface="Century Gothic"/>
                <a:cs typeface="Century Gothic"/>
              </a:rPr>
              <a:t> </a:t>
            </a:r>
            <a:r>
              <a:rPr sz="2000" dirty="0">
                <a:latin typeface="Century Gothic"/>
                <a:cs typeface="Century Gothic"/>
              </a:rPr>
              <a:t>16)</a:t>
            </a:r>
            <a:endParaRPr sz="2000">
              <a:latin typeface="Century Gothic"/>
              <a:cs typeface="Century Gothic"/>
            </a:endParaRPr>
          </a:p>
          <a:p>
            <a:pPr marL="12700">
              <a:lnSpc>
                <a:spcPct val="100000"/>
              </a:lnSpc>
              <a:spcBef>
                <a:spcPts val="1080"/>
              </a:spcBef>
              <a:tabLst>
                <a:tab pos="355600" algn="l"/>
              </a:tabLst>
            </a:pPr>
            <a:r>
              <a:rPr sz="1600" spc="-5" dirty="0">
                <a:solidFill>
                  <a:srgbClr val="CA0E0E"/>
                </a:solidFill>
                <a:latin typeface="Wingdings 3"/>
                <a:cs typeface="Wingdings 3"/>
              </a:rPr>
              <a:t></a:t>
            </a:r>
            <a:r>
              <a:rPr sz="1600" spc="-5" dirty="0">
                <a:solidFill>
                  <a:srgbClr val="CA0E0E"/>
                </a:solidFill>
                <a:latin typeface="Times New Roman"/>
                <a:cs typeface="Times New Roman"/>
              </a:rPr>
              <a:t>	</a:t>
            </a:r>
            <a:r>
              <a:rPr sz="2000" dirty="0">
                <a:latin typeface="Century Gothic"/>
                <a:cs typeface="Century Gothic"/>
              </a:rPr>
              <a:t>Intuitively, that </a:t>
            </a:r>
            <a:r>
              <a:rPr sz="2000" spc="-5" dirty="0">
                <a:latin typeface="Century Gothic"/>
                <a:cs typeface="Century Gothic"/>
              </a:rPr>
              <a:t>does not </a:t>
            </a:r>
            <a:r>
              <a:rPr sz="2000" dirty="0">
                <a:latin typeface="Century Gothic"/>
                <a:cs typeface="Century Gothic"/>
              </a:rPr>
              <a:t>make</a:t>
            </a:r>
            <a:r>
              <a:rPr sz="2000" spc="-110" dirty="0">
                <a:latin typeface="Century Gothic"/>
                <a:cs typeface="Century Gothic"/>
              </a:rPr>
              <a:t> </a:t>
            </a:r>
            <a:r>
              <a:rPr sz="2000" dirty="0">
                <a:latin typeface="Century Gothic"/>
                <a:cs typeface="Century Gothic"/>
              </a:rPr>
              <a:t>sense!</a:t>
            </a:r>
            <a:endParaRPr sz="2000">
              <a:latin typeface="Century Gothic"/>
              <a:cs typeface="Century Gothic"/>
            </a:endParaRPr>
          </a:p>
          <a:p>
            <a:pPr marL="12700">
              <a:lnSpc>
                <a:spcPct val="100000"/>
              </a:lnSpc>
              <a:spcBef>
                <a:spcPts val="1080"/>
              </a:spcBef>
              <a:tabLst>
                <a:tab pos="355600" algn="l"/>
              </a:tabLst>
            </a:pPr>
            <a:r>
              <a:rPr sz="1600" spc="-5" dirty="0">
                <a:solidFill>
                  <a:srgbClr val="CA0E0E"/>
                </a:solidFill>
                <a:latin typeface="Wingdings 3"/>
                <a:cs typeface="Wingdings 3"/>
              </a:rPr>
              <a:t></a:t>
            </a:r>
            <a:r>
              <a:rPr sz="1600" spc="-5" dirty="0">
                <a:solidFill>
                  <a:srgbClr val="CA0E0E"/>
                </a:solidFill>
                <a:latin typeface="Times New Roman"/>
                <a:cs typeface="Times New Roman"/>
              </a:rPr>
              <a:t>	</a:t>
            </a:r>
            <a:r>
              <a:rPr sz="2000" dirty="0">
                <a:latin typeface="Century Gothic"/>
                <a:cs typeface="Century Gothic"/>
              </a:rPr>
              <a:t>The reason </a:t>
            </a:r>
            <a:r>
              <a:rPr sz="2000" spc="-5" dirty="0">
                <a:latin typeface="Century Gothic"/>
                <a:cs typeface="Century Gothic"/>
              </a:rPr>
              <a:t>is </a:t>
            </a:r>
            <a:r>
              <a:rPr sz="2000" dirty="0">
                <a:latin typeface="Century Gothic"/>
                <a:cs typeface="Century Gothic"/>
              </a:rPr>
              <a:t>that we </a:t>
            </a:r>
            <a:r>
              <a:rPr sz="2000" spc="5" dirty="0">
                <a:latin typeface="Century Gothic"/>
                <a:cs typeface="Century Gothic"/>
              </a:rPr>
              <a:t>have </a:t>
            </a:r>
            <a:r>
              <a:rPr sz="2000" spc="-5" dirty="0">
                <a:latin typeface="Century Gothic"/>
                <a:cs typeface="Century Gothic"/>
              </a:rPr>
              <a:t>squared </a:t>
            </a:r>
            <a:r>
              <a:rPr sz="2000" spc="5" dirty="0">
                <a:latin typeface="Century Gothic"/>
                <a:cs typeface="Century Gothic"/>
              </a:rPr>
              <a:t>the</a:t>
            </a:r>
            <a:r>
              <a:rPr sz="2000" spc="-175" dirty="0">
                <a:latin typeface="Century Gothic"/>
                <a:cs typeface="Century Gothic"/>
              </a:rPr>
              <a:t> </a:t>
            </a:r>
            <a:r>
              <a:rPr sz="2000" spc="-5" dirty="0">
                <a:latin typeface="Century Gothic"/>
                <a:cs typeface="Century Gothic"/>
              </a:rPr>
              <a:t>distances</a:t>
            </a:r>
            <a:endParaRPr sz="2000">
              <a:latin typeface="Century Gothic"/>
              <a:cs typeface="Century Gothic"/>
            </a:endParaRPr>
          </a:p>
          <a:p>
            <a:pPr marL="12700">
              <a:lnSpc>
                <a:spcPct val="100000"/>
              </a:lnSpc>
              <a:spcBef>
                <a:spcPts val="1080"/>
              </a:spcBef>
              <a:tabLst>
                <a:tab pos="355600" algn="l"/>
              </a:tabLst>
            </a:pPr>
            <a:r>
              <a:rPr sz="1600" spc="-5" dirty="0">
                <a:solidFill>
                  <a:srgbClr val="CA0E0E"/>
                </a:solidFill>
                <a:latin typeface="Wingdings 3"/>
                <a:cs typeface="Wingdings 3"/>
              </a:rPr>
              <a:t></a:t>
            </a:r>
            <a:r>
              <a:rPr sz="1600" spc="-5" dirty="0">
                <a:solidFill>
                  <a:srgbClr val="CA0E0E"/>
                </a:solidFill>
                <a:latin typeface="Times New Roman"/>
                <a:cs typeface="Times New Roman"/>
              </a:rPr>
              <a:t>	</a:t>
            </a:r>
            <a:r>
              <a:rPr sz="2000" dirty="0">
                <a:latin typeface="Century Gothic"/>
                <a:cs typeface="Century Gothic"/>
              </a:rPr>
              <a:t>Solution: </a:t>
            </a:r>
            <a:r>
              <a:rPr sz="2000" spc="5" dirty="0">
                <a:latin typeface="Century Gothic"/>
                <a:cs typeface="Century Gothic"/>
              </a:rPr>
              <a:t>compute the </a:t>
            </a:r>
            <a:r>
              <a:rPr sz="2000" spc="-5" dirty="0">
                <a:latin typeface="Century Gothic"/>
                <a:cs typeface="Century Gothic"/>
              </a:rPr>
              <a:t>square root </a:t>
            </a:r>
            <a:r>
              <a:rPr sz="2000" dirty="0">
                <a:latin typeface="Century Gothic"/>
                <a:cs typeface="Century Gothic"/>
              </a:rPr>
              <a:t>of </a:t>
            </a:r>
            <a:r>
              <a:rPr sz="2000" spc="5" dirty="0">
                <a:latin typeface="Century Gothic"/>
                <a:cs typeface="Century Gothic"/>
              </a:rPr>
              <a:t>the</a:t>
            </a:r>
            <a:r>
              <a:rPr sz="2000" spc="-195" dirty="0">
                <a:latin typeface="Century Gothic"/>
                <a:cs typeface="Century Gothic"/>
              </a:rPr>
              <a:t> </a:t>
            </a:r>
            <a:r>
              <a:rPr sz="2000" spc="-5" dirty="0">
                <a:latin typeface="Century Gothic"/>
                <a:cs typeface="Century Gothic"/>
              </a:rPr>
              <a:t>variance</a:t>
            </a:r>
            <a:endParaRPr sz="2000">
              <a:latin typeface="Century Gothic"/>
              <a:cs typeface="Century Gothic"/>
            </a:endParaRPr>
          </a:p>
          <a:p>
            <a:pPr>
              <a:lnSpc>
                <a:spcPct val="100000"/>
              </a:lnSpc>
            </a:pPr>
            <a:endParaRPr sz="2350">
              <a:latin typeface="Times New Roman"/>
              <a:cs typeface="Times New Roman"/>
            </a:endParaRPr>
          </a:p>
          <a:p>
            <a:pPr marL="927100">
              <a:lnSpc>
                <a:spcPct val="100000"/>
              </a:lnSpc>
              <a:tabLst>
                <a:tab pos="1571625" algn="l"/>
              </a:tabLst>
            </a:pPr>
            <a:r>
              <a:rPr sz="2000" dirty="0">
                <a:latin typeface="Century Gothic"/>
                <a:cs typeface="Century Gothic"/>
              </a:rPr>
              <a:t>σ =	21 ≈</a:t>
            </a:r>
            <a:r>
              <a:rPr sz="2000" spc="-135" dirty="0">
                <a:latin typeface="Century Gothic"/>
                <a:cs typeface="Century Gothic"/>
              </a:rPr>
              <a:t> </a:t>
            </a:r>
            <a:r>
              <a:rPr sz="2000" spc="-5" dirty="0">
                <a:latin typeface="Century Gothic"/>
                <a:cs typeface="Century Gothic"/>
              </a:rPr>
              <a:t>4.6</a:t>
            </a:r>
            <a:endParaRPr sz="2000">
              <a:latin typeface="Century Gothic"/>
              <a:cs typeface="Century Gothic"/>
            </a:endParaRPr>
          </a:p>
          <a:p>
            <a:pPr>
              <a:lnSpc>
                <a:spcPct val="100000"/>
              </a:lnSpc>
            </a:pPr>
            <a:endParaRPr sz="24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1800"/>
              </a:spcBef>
              <a:tabLst>
                <a:tab pos="355600" algn="l"/>
              </a:tabLst>
            </a:pPr>
            <a:r>
              <a:rPr sz="1600" spc="-5" dirty="0">
                <a:solidFill>
                  <a:srgbClr val="CA0E0E"/>
                </a:solidFill>
                <a:latin typeface="Wingdings 3"/>
                <a:cs typeface="Wingdings 3"/>
              </a:rPr>
              <a:t></a:t>
            </a:r>
            <a:r>
              <a:rPr sz="1600" spc="-5" dirty="0">
                <a:solidFill>
                  <a:srgbClr val="CA0E0E"/>
                </a:solidFill>
                <a:latin typeface="Times New Roman"/>
                <a:cs typeface="Times New Roman"/>
              </a:rPr>
              <a:t>	</a:t>
            </a:r>
            <a:r>
              <a:rPr sz="2000" dirty="0">
                <a:latin typeface="Century Gothic"/>
                <a:cs typeface="Century Gothic"/>
              </a:rPr>
              <a:t>The value </a:t>
            </a:r>
            <a:r>
              <a:rPr sz="2000" spc="-5" dirty="0">
                <a:latin typeface="Century Gothic"/>
                <a:cs typeface="Century Gothic"/>
              </a:rPr>
              <a:t>4.6 is </a:t>
            </a:r>
            <a:r>
              <a:rPr sz="2000" dirty="0">
                <a:latin typeface="Century Gothic"/>
                <a:cs typeface="Century Gothic"/>
              </a:rPr>
              <a:t>called </a:t>
            </a:r>
            <a:r>
              <a:rPr sz="2000" spc="5" dirty="0">
                <a:latin typeface="Century Gothic"/>
                <a:cs typeface="Century Gothic"/>
              </a:rPr>
              <a:t>the </a:t>
            </a:r>
            <a:r>
              <a:rPr sz="2000" b="1" spc="-5" dirty="0">
                <a:latin typeface="Century Gothic"/>
                <a:cs typeface="Century Gothic"/>
              </a:rPr>
              <a:t>standard</a:t>
            </a:r>
            <a:r>
              <a:rPr sz="2000" b="1" spc="-105" dirty="0">
                <a:latin typeface="Century Gothic"/>
                <a:cs typeface="Century Gothic"/>
              </a:rPr>
              <a:t> </a:t>
            </a:r>
            <a:r>
              <a:rPr sz="2000" b="1" spc="-5" dirty="0">
                <a:latin typeface="Century Gothic"/>
                <a:cs typeface="Century Gothic"/>
              </a:rPr>
              <a:t>deviation</a:t>
            </a:r>
            <a:endParaRPr sz="2000">
              <a:latin typeface="Century Gothic"/>
              <a:cs typeface="Century Gothic"/>
            </a:endParaRPr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Johan Eklund,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371597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24916" y="473709"/>
            <a:ext cx="5804535" cy="6654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200" dirty="0"/>
              <a:t>The </a:t>
            </a:r>
            <a:r>
              <a:rPr sz="4200" spc="-5" dirty="0"/>
              <a:t>normal</a:t>
            </a:r>
            <a:r>
              <a:rPr sz="4200" spc="-70" dirty="0"/>
              <a:t> </a:t>
            </a:r>
            <a:r>
              <a:rPr sz="4200" spc="-5" dirty="0"/>
              <a:t>distribution</a:t>
            </a:r>
            <a:endParaRPr sz="4200"/>
          </a:p>
        </p:txBody>
      </p:sp>
      <p:sp>
        <p:nvSpPr>
          <p:cNvPr id="3" name="object 3"/>
          <p:cNvSpPr/>
          <p:nvPr/>
        </p:nvSpPr>
        <p:spPr>
          <a:xfrm>
            <a:off x="2447503" y="2577130"/>
            <a:ext cx="4008754" cy="0"/>
          </a:xfrm>
          <a:custGeom>
            <a:avLst/>
            <a:gdLst/>
            <a:ahLst/>
            <a:cxnLst/>
            <a:rect l="l" t="t" r="r" b="b"/>
            <a:pathLst>
              <a:path w="4008754">
                <a:moveTo>
                  <a:pt x="0" y="0"/>
                </a:moveTo>
                <a:lnTo>
                  <a:pt x="4008174" y="0"/>
                </a:lnTo>
              </a:path>
            </a:pathLst>
          </a:custGeom>
          <a:ln w="9130">
            <a:solidFill>
              <a:srgbClr val="63636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2448940" y="3232938"/>
            <a:ext cx="5838190" cy="0"/>
          </a:xfrm>
          <a:custGeom>
            <a:avLst/>
            <a:gdLst/>
            <a:ahLst/>
            <a:cxnLst/>
            <a:rect l="l" t="t" r="r" b="b"/>
            <a:pathLst>
              <a:path w="5838190">
                <a:moveTo>
                  <a:pt x="0" y="0"/>
                </a:moveTo>
                <a:lnTo>
                  <a:pt x="5838108" y="0"/>
                </a:lnTo>
              </a:path>
            </a:pathLst>
          </a:custGeom>
          <a:ln w="9130">
            <a:solidFill>
              <a:srgbClr val="63636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2449046" y="3889657"/>
            <a:ext cx="5828665" cy="0"/>
          </a:xfrm>
          <a:custGeom>
            <a:avLst/>
            <a:gdLst/>
            <a:ahLst/>
            <a:cxnLst/>
            <a:rect l="l" t="t" r="r" b="b"/>
            <a:pathLst>
              <a:path w="5828665">
                <a:moveTo>
                  <a:pt x="0" y="0"/>
                </a:moveTo>
                <a:lnTo>
                  <a:pt x="5828302" y="0"/>
                </a:lnTo>
              </a:path>
            </a:pathLst>
          </a:custGeom>
          <a:ln w="9130">
            <a:solidFill>
              <a:srgbClr val="63636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2449046" y="4546377"/>
            <a:ext cx="5828665" cy="0"/>
          </a:xfrm>
          <a:custGeom>
            <a:avLst/>
            <a:gdLst/>
            <a:ahLst/>
            <a:cxnLst/>
            <a:rect l="l" t="t" r="r" b="b"/>
            <a:pathLst>
              <a:path w="5828665">
                <a:moveTo>
                  <a:pt x="0" y="0"/>
                </a:moveTo>
                <a:lnTo>
                  <a:pt x="5828302" y="0"/>
                </a:lnTo>
              </a:path>
            </a:pathLst>
          </a:custGeom>
          <a:ln w="9130">
            <a:solidFill>
              <a:srgbClr val="63636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2454512" y="5207654"/>
            <a:ext cx="5829300" cy="0"/>
          </a:xfrm>
          <a:custGeom>
            <a:avLst/>
            <a:gdLst/>
            <a:ahLst/>
            <a:cxnLst/>
            <a:rect l="l" t="t" r="r" b="b"/>
            <a:pathLst>
              <a:path w="5829300">
                <a:moveTo>
                  <a:pt x="0" y="0"/>
                </a:moveTo>
                <a:lnTo>
                  <a:pt x="5828911" y="0"/>
                </a:lnTo>
              </a:path>
            </a:pathLst>
          </a:custGeom>
          <a:ln w="18242">
            <a:solidFill>
              <a:srgbClr val="63636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5910822" y="1741634"/>
            <a:ext cx="0" cy="3648710"/>
          </a:xfrm>
          <a:custGeom>
            <a:avLst/>
            <a:gdLst/>
            <a:ahLst/>
            <a:cxnLst/>
            <a:rect l="l" t="t" r="r" b="b"/>
            <a:pathLst>
              <a:path h="3648710">
                <a:moveTo>
                  <a:pt x="0" y="0"/>
                </a:moveTo>
                <a:lnTo>
                  <a:pt x="0" y="3648442"/>
                </a:lnTo>
              </a:path>
            </a:pathLst>
          </a:custGeom>
          <a:ln w="9131">
            <a:solidFill>
              <a:srgbClr val="63636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8100084" y="1746156"/>
            <a:ext cx="0" cy="3638550"/>
          </a:xfrm>
          <a:custGeom>
            <a:avLst/>
            <a:gdLst/>
            <a:ahLst/>
            <a:cxnLst/>
            <a:rect l="l" t="t" r="r" b="b"/>
            <a:pathLst>
              <a:path h="3638550">
                <a:moveTo>
                  <a:pt x="0" y="0"/>
                </a:moveTo>
                <a:lnTo>
                  <a:pt x="0" y="3638181"/>
                </a:lnTo>
              </a:path>
            </a:pathLst>
          </a:custGeom>
          <a:ln w="9131">
            <a:solidFill>
              <a:srgbClr val="63636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2454223" y="1919498"/>
            <a:ext cx="5828665" cy="0"/>
          </a:xfrm>
          <a:custGeom>
            <a:avLst/>
            <a:gdLst/>
            <a:ahLst/>
            <a:cxnLst/>
            <a:rect l="l" t="t" r="r" b="b"/>
            <a:pathLst>
              <a:path w="5828665">
                <a:moveTo>
                  <a:pt x="0" y="0"/>
                </a:moveTo>
                <a:lnTo>
                  <a:pt x="5828302" y="0"/>
                </a:lnTo>
              </a:path>
            </a:pathLst>
          </a:custGeom>
          <a:ln w="9130">
            <a:solidFill>
              <a:srgbClr val="63636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2626928" y="1746209"/>
            <a:ext cx="0" cy="3638550"/>
          </a:xfrm>
          <a:custGeom>
            <a:avLst/>
            <a:gdLst/>
            <a:ahLst/>
            <a:cxnLst/>
            <a:rect l="l" t="t" r="r" b="b"/>
            <a:pathLst>
              <a:path h="3638550">
                <a:moveTo>
                  <a:pt x="0" y="0"/>
                </a:moveTo>
                <a:lnTo>
                  <a:pt x="0" y="3638181"/>
                </a:lnTo>
              </a:path>
            </a:pathLst>
          </a:custGeom>
          <a:ln w="9131">
            <a:solidFill>
              <a:srgbClr val="63636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2439924" y="1732444"/>
            <a:ext cx="5856605" cy="3667125"/>
          </a:xfrm>
          <a:custGeom>
            <a:avLst/>
            <a:gdLst/>
            <a:ahLst/>
            <a:cxnLst/>
            <a:rect l="l" t="t" r="r" b="b"/>
            <a:pathLst>
              <a:path w="5856605" h="3667125">
                <a:moveTo>
                  <a:pt x="5856276" y="0"/>
                </a:moveTo>
                <a:lnTo>
                  <a:pt x="0" y="0"/>
                </a:lnTo>
                <a:lnTo>
                  <a:pt x="0" y="3666776"/>
                </a:lnTo>
                <a:lnTo>
                  <a:pt x="5856276" y="3666776"/>
                </a:lnTo>
                <a:lnTo>
                  <a:pt x="5856276" y="3657655"/>
                </a:lnTo>
                <a:lnTo>
                  <a:pt x="18243" y="3657655"/>
                </a:lnTo>
                <a:lnTo>
                  <a:pt x="9121" y="3648534"/>
                </a:lnTo>
                <a:lnTo>
                  <a:pt x="18243" y="3648534"/>
                </a:lnTo>
                <a:lnTo>
                  <a:pt x="18243" y="18242"/>
                </a:lnTo>
                <a:lnTo>
                  <a:pt x="9121" y="18242"/>
                </a:lnTo>
                <a:lnTo>
                  <a:pt x="18243" y="9121"/>
                </a:lnTo>
                <a:lnTo>
                  <a:pt x="5856276" y="9121"/>
                </a:lnTo>
                <a:lnTo>
                  <a:pt x="5856276" y="0"/>
                </a:lnTo>
                <a:close/>
              </a:path>
              <a:path w="5856605" h="3667125">
                <a:moveTo>
                  <a:pt x="18243" y="3648534"/>
                </a:moveTo>
                <a:lnTo>
                  <a:pt x="9121" y="3648534"/>
                </a:lnTo>
                <a:lnTo>
                  <a:pt x="18243" y="3657655"/>
                </a:lnTo>
                <a:lnTo>
                  <a:pt x="18243" y="3648534"/>
                </a:lnTo>
                <a:close/>
              </a:path>
              <a:path w="5856605" h="3667125">
                <a:moveTo>
                  <a:pt x="5838032" y="3648534"/>
                </a:moveTo>
                <a:lnTo>
                  <a:pt x="18243" y="3648534"/>
                </a:lnTo>
                <a:lnTo>
                  <a:pt x="18243" y="3657655"/>
                </a:lnTo>
                <a:lnTo>
                  <a:pt x="5838032" y="3657655"/>
                </a:lnTo>
                <a:lnTo>
                  <a:pt x="5838032" y="3648534"/>
                </a:lnTo>
                <a:close/>
              </a:path>
              <a:path w="5856605" h="3667125">
                <a:moveTo>
                  <a:pt x="5838032" y="9121"/>
                </a:moveTo>
                <a:lnTo>
                  <a:pt x="5838032" y="3657655"/>
                </a:lnTo>
                <a:lnTo>
                  <a:pt x="5847154" y="3648534"/>
                </a:lnTo>
                <a:lnTo>
                  <a:pt x="5856276" y="3648534"/>
                </a:lnTo>
                <a:lnTo>
                  <a:pt x="5856276" y="18242"/>
                </a:lnTo>
                <a:lnTo>
                  <a:pt x="5847154" y="18242"/>
                </a:lnTo>
                <a:lnTo>
                  <a:pt x="5838032" y="9121"/>
                </a:lnTo>
                <a:close/>
              </a:path>
              <a:path w="5856605" h="3667125">
                <a:moveTo>
                  <a:pt x="5856276" y="3648534"/>
                </a:moveTo>
                <a:lnTo>
                  <a:pt x="5847154" y="3648534"/>
                </a:lnTo>
                <a:lnTo>
                  <a:pt x="5838032" y="3657655"/>
                </a:lnTo>
                <a:lnTo>
                  <a:pt x="5856276" y="3657655"/>
                </a:lnTo>
                <a:lnTo>
                  <a:pt x="5856276" y="3648534"/>
                </a:lnTo>
                <a:close/>
              </a:path>
              <a:path w="5856605" h="3667125">
                <a:moveTo>
                  <a:pt x="18243" y="9121"/>
                </a:moveTo>
                <a:lnTo>
                  <a:pt x="9121" y="18242"/>
                </a:lnTo>
                <a:lnTo>
                  <a:pt x="18243" y="18242"/>
                </a:lnTo>
                <a:lnTo>
                  <a:pt x="18243" y="9121"/>
                </a:lnTo>
                <a:close/>
              </a:path>
              <a:path w="5856605" h="3667125">
                <a:moveTo>
                  <a:pt x="5838032" y="9121"/>
                </a:moveTo>
                <a:lnTo>
                  <a:pt x="18243" y="9121"/>
                </a:lnTo>
                <a:lnTo>
                  <a:pt x="18243" y="18242"/>
                </a:lnTo>
                <a:lnTo>
                  <a:pt x="5838032" y="18242"/>
                </a:lnTo>
                <a:lnTo>
                  <a:pt x="5838032" y="9121"/>
                </a:lnTo>
                <a:close/>
              </a:path>
              <a:path w="5856605" h="3667125">
                <a:moveTo>
                  <a:pt x="5856276" y="9121"/>
                </a:moveTo>
                <a:lnTo>
                  <a:pt x="5838032" y="9121"/>
                </a:lnTo>
                <a:lnTo>
                  <a:pt x="5847154" y="18242"/>
                </a:lnTo>
                <a:lnTo>
                  <a:pt x="5856276" y="18242"/>
                </a:lnTo>
                <a:lnTo>
                  <a:pt x="5856276" y="912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7005453" y="3234196"/>
            <a:ext cx="0" cy="2152015"/>
          </a:xfrm>
          <a:custGeom>
            <a:avLst/>
            <a:gdLst/>
            <a:ahLst/>
            <a:cxnLst/>
            <a:rect l="l" t="t" r="r" b="b"/>
            <a:pathLst>
              <a:path h="2152015">
                <a:moveTo>
                  <a:pt x="0" y="0"/>
                </a:moveTo>
                <a:lnTo>
                  <a:pt x="0" y="2151973"/>
                </a:lnTo>
              </a:path>
            </a:pathLst>
          </a:custGeom>
          <a:ln w="9131">
            <a:solidFill>
              <a:srgbClr val="63636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3721560" y="1746156"/>
            <a:ext cx="0" cy="3638550"/>
          </a:xfrm>
          <a:custGeom>
            <a:avLst/>
            <a:gdLst/>
            <a:ahLst/>
            <a:cxnLst/>
            <a:rect l="l" t="t" r="r" b="b"/>
            <a:pathLst>
              <a:path h="3638550">
                <a:moveTo>
                  <a:pt x="0" y="0"/>
                </a:moveTo>
                <a:lnTo>
                  <a:pt x="0" y="3638181"/>
                </a:lnTo>
              </a:path>
            </a:pathLst>
          </a:custGeom>
          <a:ln w="9131">
            <a:solidFill>
              <a:srgbClr val="63636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2449046" y="4874509"/>
            <a:ext cx="91440" cy="0"/>
          </a:xfrm>
          <a:custGeom>
            <a:avLst/>
            <a:gdLst/>
            <a:ahLst/>
            <a:cxnLst/>
            <a:rect l="l" t="t" r="r" b="b"/>
            <a:pathLst>
              <a:path w="91439">
                <a:moveTo>
                  <a:pt x="0" y="0"/>
                </a:moveTo>
                <a:lnTo>
                  <a:pt x="91219" y="0"/>
                </a:lnTo>
              </a:path>
            </a:pathLst>
          </a:custGeom>
          <a:ln w="913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2449046" y="4705840"/>
            <a:ext cx="45720" cy="9525"/>
          </a:xfrm>
          <a:custGeom>
            <a:avLst/>
            <a:gdLst/>
            <a:ahLst/>
            <a:cxnLst/>
            <a:rect l="l" t="t" r="r" b="b"/>
            <a:pathLst>
              <a:path w="45719" h="9525">
                <a:moveTo>
                  <a:pt x="0" y="9130"/>
                </a:moveTo>
                <a:lnTo>
                  <a:pt x="45609" y="9130"/>
                </a:lnTo>
                <a:lnTo>
                  <a:pt x="45609" y="0"/>
                </a:lnTo>
                <a:lnTo>
                  <a:pt x="0" y="0"/>
                </a:lnTo>
                <a:lnTo>
                  <a:pt x="0" y="913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2449046" y="5034048"/>
            <a:ext cx="45720" cy="9525"/>
          </a:xfrm>
          <a:custGeom>
            <a:avLst/>
            <a:gdLst/>
            <a:ahLst/>
            <a:cxnLst/>
            <a:rect l="l" t="t" r="r" b="b"/>
            <a:pathLst>
              <a:path w="45719" h="9525">
                <a:moveTo>
                  <a:pt x="0" y="9130"/>
                </a:moveTo>
                <a:lnTo>
                  <a:pt x="45609" y="9130"/>
                </a:lnTo>
                <a:lnTo>
                  <a:pt x="45609" y="0"/>
                </a:lnTo>
                <a:lnTo>
                  <a:pt x="0" y="0"/>
                </a:lnTo>
                <a:lnTo>
                  <a:pt x="0" y="913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2449046" y="4217789"/>
            <a:ext cx="91440" cy="0"/>
          </a:xfrm>
          <a:custGeom>
            <a:avLst/>
            <a:gdLst/>
            <a:ahLst/>
            <a:cxnLst/>
            <a:rect l="l" t="t" r="r" b="b"/>
            <a:pathLst>
              <a:path w="91439">
                <a:moveTo>
                  <a:pt x="0" y="0"/>
                </a:moveTo>
                <a:lnTo>
                  <a:pt x="91219" y="0"/>
                </a:lnTo>
              </a:path>
            </a:pathLst>
          </a:custGeom>
          <a:ln w="913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2449046" y="4049120"/>
            <a:ext cx="45720" cy="9525"/>
          </a:xfrm>
          <a:custGeom>
            <a:avLst/>
            <a:gdLst/>
            <a:ahLst/>
            <a:cxnLst/>
            <a:rect l="l" t="t" r="r" b="b"/>
            <a:pathLst>
              <a:path w="45719" h="9525">
                <a:moveTo>
                  <a:pt x="0" y="9130"/>
                </a:moveTo>
                <a:lnTo>
                  <a:pt x="45609" y="9130"/>
                </a:lnTo>
                <a:lnTo>
                  <a:pt x="45609" y="0"/>
                </a:lnTo>
                <a:lnTo>
                  <a:pt x="0" y="0"/>
                </a:lnTo>
                <a:lnTo>
                  <a:pt x="0" y="913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2449046" y="4377328"/>
            <a:ext cx="45720" cy="9525"/>
          </a:xfrm>
          <a:custGeom>
            <a:avLst/>
            <a:gdLst/>
            <a:ahLst/>
            <a:cxnLst/>
            <a:rect l="l" t="t" r="r" b="b"/>
            <a:pathLst>
              <a:path w="45719" h="9525">
                <a:moveTo>
                  <a:pt x="0" y="9130"/>
                </a:moveTo>
                <a:lnTo>
                  <a:pt x="45609" y="9130"/>
                </a:lnTo>
                <a:lnTo>
                  <a:pt x="45609" y="0"/>
                </a:lnTo>
                <a:lnTo>
                  <a:pt x="0" y="0"/>
                </a:lnTo>
                <a:lnTo>
                  <a:pt x="0" y="913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2449046" y="3561146"/>
            <a:ext cx="91440" cy="0"/>
          </a:xfrm>
          <a:custGeom>
            <a:avLst/>
            <a:gdLst/>
            <a:ahLst/>
            <a:cxnLst/>
            <a:rect l="l" t="t" r="r" b="b"/>
            <a:pathLst>
              <a:path w="91439">
                <a:moveTo>
                  <a:pt x="0" y="0"/>
                </a:moveTo>
                <a:lnTo>
                  <a:pt x="91219" y="0"/>
                </a:lnTo>
              </a:path>
            </a:pathLst>
          </a:custGeom>
          <a:ln w="913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2449046" y="3392477"/>
            <a:ext cx="45720" cy="9525"/>
          </a:xfrm>
          <a:custGeom>
            <a:avLst/>
            <a:gdLst/>
            <a:ahLst/>
            <a:cxnLst/>
            <a:rect l="l" t="t" r="r" b="b"/>
            <a:pathLst>
              <a:path w="45719" h="9525">
                <a:moveTo>
                  <a:pt x="0" y="9130"/>
                </a:moveTo>
                <a:lnTo>
                  <a:pt x="45609" y="9130"/>
                </a:lnTo>
                <a:lnTo>
                  <a:pt x="45609" y="0"/>
                </a:lnTo>
                <a:lnTo>
                  <a:pt x="0" y="0"/>
                </a:lnTo>
                <a:lnTo>
                  <a:pt x="0" y="913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2449046" y="3720684"/>
            <a:ext cx="45720" cy="9525"/>
          </a:xfrm>
          <a:custGeom>
            <a:avLst/>
            <a:gdLst/>
            <a:ahLst/>
            <a:cxnLst/>
            <a:rect l="l" t="t" r="r" b="b"/>
            <a:pathLst>
              <a:path w="45719" h="9525">
                <a:moveTo>
                  <a:pt x="0" y="9130"/>
                </a:moveTo>
                <a:lnTo>
                  <a:pt x="45609" y="9130"/>
                </a:lnTo>
                <a:lnTo>
                  <a:pt x="45609" y="0"/>
                </a:lnTo>
                <a:lnTo>
                  <a:pt x="0" y="0"/>
                </a:lnTo>
                <a:lnTo>
                  <a:pt x="0" y="913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2449046" y="2904502"/>
            <a:ext cx="91440" cy="0"/>
          </a:xfrm>
          <a:custGeom>
            <a:avLst/>
            <a:gdLst/>
            <a:ahLst/>
            <a:cxnLst/>
            <a:rect l="l" t="t" r="r" b="b"/>
            <a:pathLst>
              <a:path w="91439">
                <a:moveTo>
                  <a:pt x="0" y="0"/>
                </a:moveTo>
                <a:lnTo>
                  <a:pt x="91219" y="0"/>
                </a:lnTo>
              </a:path>
            </a:pathLst>
          </a:custGeom>
          <a:ln w="913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2449046" y="2735833"/>
            <a:ext cx="45720" cy="9525"/>
          </a:xfrm>
          <a:custGeom>
            <a:avLst/>
            <a:gdLst/>
            <a:ahLst/>
            <a:cxnLst/>
            <a:rect l="l" t="t" r="r" b="b"/>
            <a:pathLst>
              <a:path w="45719" h="9525">
                <a:moveTo>
                  <a:pt x="0" y="9130"/>
                </a:moveTo>
                <a:lnTo>
                  <a:pt x="45609" y="9130"/>
                </a:lnTo>
                <a:lnTo>
                  <a:pt x="45609" y="0"/>
                </a:lnTo>
                <a:lnTo>
                  <a:pt x="0" y="0"/>
                </a:lnTo>
                <a:lnTo>
                  <a:pt x="0" y="913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2449046" y="3064041"/>
            <a:ext cx="45720" cy="9525"/>
          </a:xfrm>
          <a:custGeom>
            <a:avLst/>
            <a:gdLst/>
            <a:ahLst/>
            <a:cxnLst/>
            <a:rect l="l" t="t" r="r" b="b"/>
            <a:pathLst>
              <a:path w="45719" h="9525">
                <a:moveTo>
                  <a:pt x="0" y="9130"/>
                </a:moveTo>
                <a:lnTo>
                  <a:pt x="45609" y="9130"/>
                </a:lnTo>
                <a:lnTo>
                  <a:pt x="45609" y="0"/>
                </a:lnTo>
                <a:lnTo>
                  <a:pt x="0" y="0"/>
                </a:lnTo>
                <a:lnTo>
                  <a:pt x="0" y="913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2449046" y="2247858"/>
            <a:ext cx="91440" cy="0"/>
          </a:xfrm>
          <a:custGeom>
            <a:avLst/>
            <a:gdLst/>
            <a:ahLst/>
            <a:cxnLst/>
            <a:rect l="l" t="t" r="r" b="b"/>
            <a:pathLst>
              <a:path w="91439">
                <a:moveTo>
                  <a:pt x="0" y="0"/>
                </a:moveTo>
                <a:lnTo>
                  <a:pt x="91219" y="0"/>
                </a:lnTo>
              </a:path>
            </a:pathLst>
          </a:custGeom>
          <a:ln w="913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2449046" y="2079189"/>
            <a:ext cx="45720" cy="9525"/>
          </a:xfrm>
          <a:custGeom>
            <a:avLst/>
            <a:gdLst/>
            <a:ahLst/>
            <a:cxnLst/>
            <a:rect l="l" t="t" r="r" b="b"/>
            <a:pathLst>
              <a:path w="45719" h="9525">
                <a:moveTo>
                  <a:pt x="0" y="9130"/>
                </a:moveTo>
                <a:lnTo>
                  <a:pt x="45609" y="9130"/>
                </a:lnTo>
                <a:lnTo>
                  <a:pt x="45609" y="0"/>
                </a:lnTo>
                <a:lnTo>
                  <a:pt x="0" y="0"/>
                </a:lnTo>
                <a:lnTo>
                  <a:pt x="0" y="913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2449046" y="2407321"/>
            <a:ext cx="45720" cy="9525"/>
          </a:xfrm>
          <a:custGeom>
            <a:avLst/>
            <a:gdLst/>
            <a:ahLst/>
            <a:cxnLst/>
            <a:rect l="l" t="t" r="r" b="b"/>
            <a:pathLst>
              <a:path w="45719" h="9525">
                <a:moveTo>
                  <a:pt x="0" y="9130"/>
                </a:moveTo>
                <a:lnTo>
                  <a:pt x="45609" y="9130"/>
                </a:lnTo>
                <a:lnTo>
                  <a:pt x="45609" y="0"/>
                </a:lnTo>
                <a:lnTo>
                  <a:pt x="0" y="0"/>
                </a:lnTo>
                <a:lnTo>
                  <a:pt x="0" y="913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8186738" y="4874509"/>
            <a:ext cx="91440" cy="0"/>
          </a:xfrm>
          <a:custGeom>
            <a:avLst/>
            <a:gdLst/>
            <a:ahLst/>
            <a:cxnLst/>
            <a:rect l="l" t="t" r="r" b="b"/>
            <a:pathLst>
              <a:path w="91440">
                <a:moveTo>
                  <a:pt x="0" y="0"/>
                </a:moveTo>
                <a:lnTo>
                  <a:pt x="91219" y="0"/>
                </a:lnTo>
              </a:path>
            </a:pathLst>
          </a:custGeom>
          <a:ln w="913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8232347" y="4705840"/>
            <a:ext cx="45720" cy="9525"/>
          </a:xfrm>
          <a:custGeom>
            <a:avLst/>
            <a:gdLst/>
            <a:ahLst/>
            <a:cxnLst/>
            <a:rect l="l" t="t" r="r" b="b"/>
            <a:pathLst>
              <a:path w="45720" h="9525">
                <a:moveTo>
                  <a:pt x="0" y="9130"/>
                </a:moveTo>
                <a:lnTo>
                  <a:pt x="45609" y="9130"/>
                </a:lnTo>
                <a:lnTo>
                  <a:pt x="45609" y="0"/>
                </a:lnTo>
                <a:lnTo>
                  <a:pt x="0" y="0"/>
                </a:lnTo>
                <a:lnTo>
                  <a:pt x="0" y="913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8232347" y="5034048"/>
            <a:ext cx="45720" cy="9525"/>
          </a:xfrm>
          <a:custGeom>
            <a:avLst/>
            <a:gdLst/>
            <a:ahLst/>
            <a:cxnLst/>
            <a:rect l="l" t="t" r="r" b="b"/>
            <a:pathLst>
              <a:path w="45720" h="9525">
                <a:moveTo>
                  <a:pt x="0" y="9130"/>
                </a:moveTo>
                <a:lnTo>
                  <a:pt x="45609" y="9130"/>
                </a:lnTo>
                <a:lnTo>
                  <a:pt x="45609" y="0"/>
                </a:lnTo>
                <a:lnTo>
                  <a:pt x="0" y="0"/>
                </a:lnTo>
                <a:lnTo>
                  <a:pt x="0" y="913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8186738" y="4217789"/>
            <a:ext cx="91440" cy="0"/>
          </a:xfrm>
          <a:custGeom>
            <a:avLst/>
            <a:gdLst/>
            <a:ahLst/>
            <a:cxnLst/>
            <a:rect l="l" t="t" r="r" b="b"/>
            <a:pathLst>
              <a:path w="91440">
                <a:moveTo>
                  <a:pt x="0" y="0"/>
                </a:moveTo>
                <a:lnTo>
                  <a:pt x="91219" y="0"/>
                </a:lnTo>
              </a:path>
            </a:pathLst>
          </a:custGeom>
          <a:ln w="913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8232347" y="4049120"/>
            <a:ext cx="45720" cy="9525"/>
          </a:xfrm>
          <a:custGeom>
            <a:avLst/>
            <a:gdLst/>
            <a:ahLst/>
            <a:cxnLst/>
            <a:rect l="l" t="t" r="r" b="b"/>
            <a:pathLst>
              <a:path w="45720" h="9525">
                <a:moveTo>
                  <a:pt x="0" y="9130"/>
                </a:moveTo>
                <a:lnTo>
                  <a:pt x="45609" y="9130"/>
                </a:lnTo>
                <a:lnTo>
                  <a:pt x="45609" y="0"/>
                </a:lnTo>
                <a:lnTo>
                  <a:pt x="0" y="0"/>
                </a:lnTo>
                <a:lnTo>
                  <a:pt x="0" y="913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8232347" y="4377328"/>
            <a:ext cx="45720" cy="9525"/>
          </a:xfrm>
          <a:custGeom>
            <a:avLst/>
            <a:gdLst/>
            <a:ahLst/>
            <a:cxnLst/>
            <a:rect l="l" t="t" r="r" b="b"/>
            <a:pathLst>
              <a:path w="45720" h="9525">
                <a:moveTo>
                  <a:pt x="0" y="9130"/>
                </a:moveTo>
                <a:lnTo>
                  <a:pt x="45609" y="9130"/>
                </a:lnTo>
                <a:lnTo>
                  <a:pt x="45609" y="0"/>
                </a:lnTo>
                <a:lnTo>
                  <a:pt x="0" y="0"/>
                </a:lnTo>
                <a:lnTo>
                  <a:pt x="0" y="913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8186738" y="3561146"/>
            <a:ext cx="91440" cy="0"/>
          </a:xfrm>
          <a:custGeom>
            <a:avLst/>
            <a:gdLst/>
            <a:ahLst/>
            <a:cxnLst/>
            <a:rect l="l" t="t" r="r" b="b"/>
            <a:pathLst>
              <a:path w="91440">
                <a:moveTo>
                  <a:pt x="0" y="0"/>
                </a:moveTo>
                <a:lnTo>
                  <a:pt x="91219" y="0"/>
                </a:lnTo>
              </a:path>
            </a:pathLst>
          </a:custGeom>
          <a:ln w="913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8232347" y="3392477"/>
            <a:ext cx="45720" cy="9525"/>
          </a:xfrm>
          <a:custGeom>
            <a:avLst/>
            <a:gdLst/>
            <a:ahLst/>
            <a:cxnLst/>
            <a:rect l="l" t="t" r="r" b="b"/>
            <a:pathLst>
              <a:path w="45720" h="9525">
                <a:moveTo>
                  <a:pt x="0" y="9130"/>
                </a:moveTo>
                <a:lnTo>
                  <a:pt x="45609" y="9130"/>
                </a:lnTo>
                <a:lnTo>
                  <a:pt x="45609" y="0"/>
                </a:lnTo>
                <a:lnTo>
                  <a:pt x="0" y="0"/>
                </a:lnTo>
                <a:lnTo>
                  <a:pt x="0" y="913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8232347" y="3720684"/>
            <a:ext cx="45720" cy="9525"/>
          </a:xfrm>
          <a:custGeom>
            <a:avLst/>
            <a:gdLst/>
            <a:ahLst/>
            <a:cxnLst/>
            <a:rect l="l" t="t" r="r" b="b"/>
            <a:pathLst>
              <a:path w="45720" h="9525">
                <a:moveTo>
                  <a:pt x="0" y="9130"/>
                </a:moveTo>
                <a:lnTo>
                  <a:pt x="45609" y="9130"/>
                </a:lnTo>
                <a:lnTo>
                  <a:pt x="45609" y="0"/>
                </a:lnTo>
                <a:lnTo>
                  <a:pt x="0" y="0"/>
                </a:lnTo>
                <a:lnTo>
                  <a:pt x="0" y="913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8186738" y="2904502"/>
            <a:ext cx="91440" cy="0"/>
          </a:xfrm>
          <a:custGeom>
            <a:avLst/>
            <a:gdLst/>
            <a:ahLst/>
            <a:cxnLst/>
            <a:rect l="l" t="t" r="r" b="b"/>
            <a:pathLst>
              <a:path w="91440">
                <a:moveTo>
                  <a:pt x="0" y="0"/>
                </a:moveTo>
                <a:lnTo>
                  <a:pt x="91219" y="0"/>
                </a:lnTo>
              </a:path>
            </a:pathLst>
          </a:custGeom>
          <a:ln w="913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8232347" y="2735833"/>
            <a:ext cx="45720" cy="9525"/>
          </a:xfrm>
          <a:custGeom>
            <a:avLst/>
            <a:gdLst/>
            <a:ahLst/>
            <a:cxnLst/>
            <a:rect l="l" t="t" r="r" b="b"/>
            <a:pathLst>
              <a:path w="45720" h="9525">
                <a:moveTo>
                  <a:pt x="0" y="9130"/>
                </a:moveTo>
                <a:lnTo>
                  <a:pt x="45609" y="9130"/>
                </a:lnTo>
                <a:lnTo>
                  <a:pt x="45609" y="0"/>
                </a:lnTo>
                <a:lnTo>
                  <a:pt x="0" y="0"/>
                </a:lnTo>
                <a:lnTo>
                  <a:pt x="0" y="913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8232347" y="3064041"/>
            <a:ext cx="45720" cy="9525"/>
          </a:xfrm>
          <a:custGeom>
            <a:avLst/>
            <a:gdLst/>
            <a:ahLst/>
            <a:cxnLst/>
            <a:rect l="l" t="t" r="r" b="b"/>
            <a:pathLst>
              <a:path w="45720" h="9525">
                <a:moveTo>
                  <a:pt x="0" y="9130"/>
                </a:moveTo>
                <a:lnTo>
                  <a:pt x="45609" y="9130"/>
                </a:lnTo>
                <a:lnTo>
                  <a:pt x="45609" y="0"/>
                </a:lnTo>
                <a:lnTo>
                  <a:pt x="0" y="0"/>
                </a:lnTo>
                <a:lnTo>
                  <a:pt x="0" y="913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/>
          <p:nvPr/>
        </p:nvSpPr>
        <p:spPr>
          <a:xfrm>
            <a:off x="8186738" y="2247858"/>
            <a:ext cx="91440" cy="0"/>
          </a:xfrm>
          <a:custGeom>
            <a:avLst/>
            <a:gdLst/>
            <a:ahLst/>
            <a:cxnLst/>
            <a:rect l="l" t="t" r="r" b="b"/>
            <a:pathLst>
              <a:path w="91440">
                <a:moveTo>
                  <a:pt x="0" y="0"/>
                </a:moveTo>
                <a:lnTo>
                  <a:pt x="91219" y="0"/>
                </a:lnTo>
              </a:path>
            </a:pathLst>
          </a:custGeom>
          <a:ln w="913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/>
          <p:nvPr/>
        </p:nvSpPr>
        <p:spPr>
          <a:xfrm>
            <a:off x="8232347" y="2079189"/>
            <a:ext cx="45720" cy="9525"/>
          </a:xfrm>
          <a:custGeom>
            <a:avLst/>
            <a:gdLst/>
            <a:ahLst/>
            <a:cxnLst/>
            <a:rect l="l" t="t" r="r" b="b"/>
            <a:pathLst>
              <a:path w="45720" h="9525">
                <a:moveTo>
                  <a:pt x="0" y="9130"/>
                </a:moveTo>
                <a:lnTo>
                  <a:pt x="45609" y="9130"/>
                </a:lnTo>
                <a:lnTo>
                  <a:pt x="45609" y="0"/>
                </a:lnTo>
                <a:lnTo>
                  <a:pt x="0" y="0"/>
                </a:lnTo>
                <a:lnTo>
                  <a:pt x="0" y="913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/>
          <p:nvPr/>
        </p:nvSpPr>
        <p:spPr>
          <a:xfrm>
            <a:off x="8232347" y="2407321"/>
            <a:ext cx="45720" cy="9525"/>
          </a:xfrm>
          <a:custGeom>
            <a:avLst/>
            <a:gdLst/>
            <a:ahLst/>
            <a:cxnLst/>
            <a:rect l="l" t="t" r="r" b="b"/>
            <a:pathLst>
              <a:path w="45720" h="9525">
                <a:moveTo>
                  <a:pt x="0" y="9130"/>
                </a:moveTo>
                <a:lnTo>
                  <a:pt x="45609" y="9130"/>
                </a:lnTo>
                <a:lnTo>
                  <a:pt x="45609" y="0"/>
                </a:lnTo>
                <a:lnTo>
                  <a:pt x="0" y="0"/>
                </a:lnTo>
                <a:lnTo>
                  <a:pt x="0" y="913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/>
          <p:nvPr/>
        </p:nvSpPr>
        <p:spPr>
          <a:xfrm>
            <a:off x="2900586" y="1745981"/>
            <a:ext cx="0" cy="86995"/>
          </a:xfrm>
          <a:custGeom>
            <a:avLst/>
            <a:gdLst/>
            <a:ahLst/>
            <a:cxnLst/>
            <a:rect l="l" t="t" r="r" b="b"/>
            <a:pathLst>
              <a:path h="86994">
                <a:moveTo>
                  <a:pt x="0" y="0"/>
                </a:moveTo>
                <a:lnTo>
                  <a:pt x="0" y="86870"/>
                </a:lnTo>
              </a:path>
            </a:pathLst>
          </a:custGeom>
          <a:ln w="913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/>
          <p:nvPr/>
        </p:nvSpPr>
        <p:spPr>
          <a:xfrm>
            <a:off x="3032850" y="1741641"/>
            <a:ext cx="9525" cy="45720"/>
          </a:xfrm>
          <a:custGeom>
            <a:avLst/>
            <a:gdLst/>
            <a:ahLst/>
            <a:cxnLst/>
            <a:rect l="l" t="t" r="r" b="b"/>
            <a:pathLst>
              <a:path w="9525" h="45719">
                <a:moveTo>
                  <a:pt x="0" y="45605"/>
                </a:moveTo>
                <a:lnTo>
                  <a:pt x="9131" y="45605"/>
                </a:lnTo>
                <a:lnTo>
                  <a:pt x="9131" y="0"/>
                </a:lnTo>
                <a:lnTo>
                  <a:pt x="0" y="0"/>
                </a:lnTo>
                <a:lnTo>
                  <a:pt x="0" y="4560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47"/>
          <p:cNvSpPr/>
          <p:nvPr/>
        </p:nvSpPr>
        <p:spPr>
          <a:xfrm>
            <a:off x="2759192" y="1741641"/>
            <a:ext cx="9525" cy="45720"/>
          </a:xfrm>
          <a:custGeom>
            <a:avLst/>
            <a:gdLst/>
            <a:ahLst/>
            <a:cxnLst/>
            <a:rect l="l" t="t" r="r" b="b"/>
            <a:pathLst>
              <a:path w="9525" h="45719">
                <a:moveTo>
                  <a:pt x="0" y="45605"/>
                </a:moveTo>
                <a:lnTo>
                  <a:pt x="9131" y="45605"/>
                </a:lnTo>
                <a:lnTo>
                  <a:pt x="9131" y="0"/>
                </a:lnTo>
                <a:lnTo>
                  <a:pt x="0" y="0"/>
                </a:lnTo>
                <a:lnTo>
                  <a:pt x="0" y="4560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48"/>
          <p:cNvSpPr/>
          <p:nvPr/>
        </p:nvSpPr>
        <p:spPr>
          <a:xfrm>
            <a:off x="3447902" y="1745981"/>
            <a:ext cx="0" cy="86995"/>
          </a:xfrm>
          <a:custGeom>
            <a:avLst/>
            <a:gdLst/>
            <a:ahLst/>
            <a:cxnLst/>
            <a:rect l="l" t="t" r="r" b="b"/>
            <a:pathLst>
              <a:path h="86994">
                <a:moveTo>
                  <a:pt x="0" y="0"/>
                </a:moveTo>
                <a:lnTo>
                  <a:pt x="0" y="86870"/>
                </a:lnTo>
              </a:path>
            </a:pathLst>
          </a:custGeom>
          <a:ln w="913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49"/>
          <p:cNvSpPr/>
          <p:nvPr/>
        </p:nvSpPr>
        <p:spPr>
          <a:xfrm>
            <a:off x="3580165" y="1741641"/>
            <a:ext cx="9525" cy="45720"/>
          </a:xfrm>
          <a:custGeom>
            <a:avLst/>
            <a:gdLst/>
            <a:ahLst/>
            <a:cxnLst/>
            <a:rect l="l" t="t" r="r" b="b"/>
            <a:pathLst>
              <a:path w="9525" h="45719">
                <a:moveTo>
                  <a:pt x="0" y="45605"/>
                </a:moveTo>
                <a:lnTo>
                  <a:pt x="9131" y="45605"/>
                </a:lnTo>
                <a:lnTo>
                  <a:pt x="9131" y="0"/>
                </a:lnTo>
                <a:lnTo>
                  <a:pt x="0" y="0"/>
                </a:lnTo>
                <a:lnTo>
                  <a:pt x="0" y="4560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object 50"/>
          <p:cNvSpPr/>
          <p:nvPr/>
        </p:nvSpPr>
        <p:spPr>
          <a:xfrm>
            <a:off x="3306507" y="1741641"/>
            <a:ext cx="9525" cy="45720"/>
          </a:xfrm>
          <a:custGeom>
            <a:avLst/>
            <a:gdLst/>
            <a:ahLst/>
            <a:cxnLst/>
            <a:rect l="l" t="t" r="r" b="b"/>
            <a:pathLst>
              <a:path w="9525" h="45719">
                <a:moveTo>
                  <a:pt x="0" y="45605"/>
                </a:moveTo>
                <a:lnTo>
                  <a:pt x="9131" y="45605"/>
                </a:lnTo>
                <a:lnTo>
                  <a:pt x="9131" y="0"/>
                </a:lnTo>
                <a:lnTo>
                  <a:pt x="0" y="0"/>
                </a:lnTo>
                <a:lnTo>
                  <a:pt x="0" y="4560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object 51"/>
          <p:cNvSpPr/>
          <p:nvPr/>
        </p:nvSpPr>
        <p:spPr>
          <a:xfrm>
            <a:off x="5637164" y="1745981"/>
            <a:ext cx="0" cy="86995"/>
          </a:xfrm>
          <a:custGeom>
            <a:avLst/>
            <a:gdLst/>
            <a:ahLst/>
            <a:cxnLst/>
            <a:rect l="l" t="t" r="r" b="b"/>
            <a:pathLst>
              <a:path h="86994">
                <a:moveTo>
                  <a:pt x="0" y="0"/>
                </a:moveTo>
                <a:lnTo>
                  <a:pt x="0" y="86870"/>
                </a:lnTo>
              </a:path>
            </a:pathLst>
          </a:custGeom>
          <a:ln w="913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" name="object 52"/>
          <p:cNvSpPr/>
          <p:nvPr/>
        </p:nvSpPr>
        <p:spPr>
          <a:xfrm>
            <a:off x="5769428" y="1741641"/>
            <a:ext cx="9525" cy="45720"/>
          </a:xfrm>
          <a:custGeom>
            <a:avLst/>
            <a:gdLst/>
            <a:ahLst/>
            <a:cxnLst/>
            <a:rect l="l" t="t" r="r" b="b"/>
            <a:pathLst>
              <a:path w="9525" h="45719">
                <a:moveTo>
                  <a:pt x="0" y="45605"/>
                </a:moveTo>
                <a:lnTo>
                  <a:pt x="9131" y="45605"/>
                </a:lnTo>
                <a:lnTo>
                  <a:pt x="9131" y="0"/>
                </a:lnTo>
                <a:lnTo>
                  <a:pt x="0" y="0"/>
                </a:lnTo>
                <a:lnTo>
                  <a:pt x="0" y="4560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object 53"/>
          <p:cNvSpPr/>
          <p:nvPr/>
        </p:nvSpPr>
        <p:spPr>
          <a:xfrm>
            <a:off x="5495770" y="1741641"/>
            <a:ext cx="9525" cy="45720"/>
          </a:xfrm>
          <a:custGeom>
            <a:avLst/>
            <a:gdLst/>
            <a:ahLst/>
            <a:cxnLst/>
            <a:rect l="l" t="t" r="r" b="b"/>
            <a:pathLst>
              <a:path w="9525" h="45719">
                <a:moveTo>
                  <a:pt x="0" y="45605"/>
                </a:moveTo>
                <a:lnTo>
                  <a:pt x="9131" y="45605"/>
                </a:lnTo>
                <a:lnTo>
                  <a:pt x="9131" y="0"/>
                </a:lnTo>
                <a:lnTo>
                  <a:pt x="0" y="0"/>
                </a:lnTo>
                <a:lnTo>
                  <a:pt x="0" y="4560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" name="object 54"/>
          <p:cNvSpPr/>
          <p:nvPr/>
        </p:nvSpPr>
        <p:spPr>
          <a:xfrm>
            <a:off x="5089849" y="1745981"/>
            <a:ext cx="0" cy="86995"/>
          </a:xfrm>
          <a:custGeom>
            <a:avLst/>
            <a:gdLst/>
            <a:ahLst/>
            <a:cxnLst/>
            <a:rect l="l" t="t" r="r" b="b"/>
            <a:pathLst>
              <a:path h="86994">
                <a:moveTo>
                  <a:pt x="0" y="0"/>
                </a:moveTo>
                <a:lnTo>
                  <a:pt x="0" y="86870"/>
                </a:lnTo>
              </a:path>
            </a:pathLst>
          </a:custGeom>
          <a:ln w="913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" name="object 55"/>
          <p:cNvSpPr/>
          <p:nvPr/>
        </p:nvSpPr>
        <p:spPr>
          <a:xfrm>
            <a:off x="5222112" y="1741641"/>
            <a:ext cx="9525" cy="45720"/>
          </a:xfrm>
          <a:custGeom>
            <a:avLst/>
            <a:gdLst/>
            <a:ahLst/>
            <a:cxnLst/>
            <a:rect l="l" t="t" r="r" b="b"/>
            <a:pathLst>
              <a:path w="9525" h="45719">
                <a:moveTo>
                  <a:pt x="0" y="45605"/>
                </a:moveTo>
                <a:lnTo>
                  <a:pt x="9131" y="45605"/>
                </a:lnTo>
                <a:lnTo>
                  <a:pt x="9131" y="0"/>
                </a:lnTo>
                <a:lnTo>
                  <a:pt x="0" y="0"/>
                </a:lnTo>
                <a:lnTo>
                  <a:pt x="0" y="4560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" name="object 56"/>
          <p:cNvSpPr/>
          <p:nvPr/>
        </p:nvSpPr>
        <p:spPr>
          <a:xfrm>
            <a:off x="4948454" y="1741641"/>
            <a:ext cx="9525" cy="45720"/>
          </a:xfrm>
          <a:custGeom>
            <a:avLst/>
            <a:gdLst/>
            <a:ahLst/>
            <a:cxnLst/>
            <a:rect l="l" t="t" r="r" b="b"/>
            <a:pathLst>
              <a:path w="9525" h="45719">
                <a:moveTo>
                  <a:pt x="0" y="45605"/>
                </a:moveTo>
                <a:lnTo>
                  <a:pt x="9131" y="45605"/>
                </a:lnTo>
                <a:lnTo>
                  <a:pt x="9131" y="0"/>
                </a:lnTo>
                <a:lnTo>
                  <a:pt x="0" y="0"/>
                </a:lnTo>
                <a:lnTo>
                  <a:pt x="0" y="4560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" name="object 57"/>
          <p:cNvSpPr/>
          <p:nvPr/>
        </p:nvSpPr>
        <p:spPr>
          <a:xfrm>
            <a:off x="7279111" y="1745981"/>
            <a:ext cx="0" cy="86995"/>
          </a:xfrm>
          <a:custGeom>
            <a:avLst/>
            <a:gdLst/>
            <a:ahLst/>
            <a:cxnLst/>
            <a:rect l="l" t="t" r="r" b="b"/>
            <a:pathLst>
              <a:path h="86994">
                <a:moveTo>
                  <a:pt x="0" y="0"/>
                </a:moveTo>
                <a:lnTo>
                  <a:pt x="0" y="86870"/>
                </a:lnTo>
              </a:path>
            </a:pathLst>
          </a:custGeom>
          <a:ln w="913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" name="object 58"/>
          <p:cNvSpPr/>
          <p:nvPr/>
        </p:nvSpPr>
        <p:spPr>
          <a:xfrm>
            <a:off x="7411374" y="1741641"/>
            <a:ext cx="9525" cy="45720"/>
          </a:xfrm>
          <a:custGeom>
            <a:avLst/>
            <a:gdLst/>
            <a:ahLst/>
            <a:cxnLst/>
            <a:rect l="l" t="t" r="r" b="b"/>
            <a:pathLst>
              <a:path w="9525" h="45719">
                <a:moveTo>
                  <a:pt x="0" y="45605"/>
                </a:moveTo>
                <a:lnTo>
                  <a:pt x="9131" y="45605"/>
                </a:lnTo>
                <a:lnTo>
                  <a:pt x="9131" y="0"/>
                </a:lnTo>
                <a:lnTo>
                  <a:pt x="0" y="0"/>
                </a:lnTo>
                <a:lnTo>
                  <a:pt x="0" y="4560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" name="object 59"/>
          <p:cNvSpPr/>
          <p:nvPr/>
        </p:nvSpPr>
        <p:spPr>
          <a:xfrm>
            <a:off x="7137717" y="1741641"/>
            <a:ext cx="9525" cy="45720"/>
          </a:xfrm>
          <a:custGeom>
            <a:avLst/>
            <a:gdLst/>
            <a:ahLst/>
            <a:cxnLst/>
            <a:rect l="l" t="t" r="r" b="b"/>
            <a:pathLst>
              <a:path w="9525" h="45719">
                <a:moveTo>
                  <a:pt x="0" y="45605"/>
                </a:moveTo>
                <a:lnTo>
                  <a:pt x="9131" y="45605"/>
                </a:lnTo>
                <a:lnTo>
                  <a:pt x="9131" y="0"/>
                </a:lnTo>
                <a:lnTo>
                  <a:pt x="0" y="0"/>
                </a:lnTo>
                <a:lnTo>
                  <a:pt x="0" y="4560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" name="object 60"/>
          <p:cNvSpPr/>
          <p:nvPr/>
        </p:nvSpPr>
        <p:spPr>
          <a:xfrm>
            <a:off x="3995217" y="1741649"/>
            <a:ext cx="0" cy="86995"/>
          </a:xfrm>
          <a:custGeom>
            <a:avLst/>
            <a:gdLst/>
            <a:ahLst/>
            <a:cxnLst/>
            <a:rect l="l" t="t" r="r" b="b"/>
            <a:pathLst>
              <a:path h="86994">
                <a:moveTo>
                  <a:pt x="0" y="0"/>
                </a:moveTo>
                <a:lnTo>
                  <a:pt x="0" y="86870"/>
                </a:lnTo>
              </a:path>
            </a:pathLst>
          </a:custGeom>
          <a:ln w="913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" name="object 61"/>
          <p:cNvSpPr/>
          <p:nvPr/>
        </p:nvSpPr>
        <p:spPr>
          <a:xfrm>
            <a:off x="4127481" y="1737309"/>
            <a:ext cx="9525" cy="45720"/>
          </a:xfrm>
          <a:custGeom>
            <a:avLst/>
            <a:gdLst/>
            <a:ahLst/>
            <a:cxnLst/>
            <a:rect l="l" t="t" r="r" b="b"/>
            <a:pathLst>
              <a:path w="9525" h="45719">
                <a:moveTo>
                  <a:pt x="0" y="45605"/>
                </a:moveTo>
                <a:lnTo>
                  <a:pt x="9131" y="45605"/>
                </a:lnTo>
                <a:lnTo>
                  <a:pt x="9131" y="0"/>
                </a:lnTo>
                <a:lnTo>
                  <a:pt x="0" y="0"/>
                </a:lnTo>
                <a:lnTo>
                  <a:pt x="0" y="4560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" name="object 62"/>
          <p:cNvSpPr/>
          <p:nvPr/>
        </p:nvSpPr>
        <p:spPr>
          <a:xfrm>
            <a:off x="3853823" y="1737309"/>
            <a:ext cx="9525" cy="45720"/>
          </a:xfrm>
          <a:custGeom>
            <a:avLst/>
            <a:gdLst/>
            <a:ahLst/>
            <a:cxnLst/>
            <a:rect l="l" t="t" r="r" b="b"/>
            <a:pathLst>
              <a:path w="9525" h="45719">
                <a:moveTo>
                  <a:pt x="0" y="45605"/>
                </a:moveTo>
                <a:lnTo>
                  <a:pt x="9131" y="45605"/>
                </a:lnTo>
                <a:lnTo>
                  <a:pt x="9131" y="0"/>
                </a:lnTo>
                <a:lnTo>
                  <a:pt x="0" y="0"/>
                </a:lnTo>
                <a:lnTo>
                  <a:pt x="0" y="4560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" name="object 63"/>
          <p:cNvSpPr/>
          <p:nvPr/>
        </p:nvSpPr>
        <p:spPr>
          <a:xfrm>
            <a:off x="6184480" y="1745981"/>
            <a:ext cx="0" cy="86995"/>
          </a:xfrm>
          <a:custGeom>
            <a:avLst/>
            <a:gdLst/>
            <a:ahLst/>
            <a:cxnLst/>
            <a:rect l="l" t="t" r="r" b="b"/>
            <a:pathLst>
              <a:path h="86994">
                <a:moveTo>
                  <a:pt x="0" y="0"/>
                </a:moveTo>
                <a:lnTo>
                  <a:pt x="0" y="86870"/>
                </a:lnTo>
              </a:path>
            </a:pathLst>
          </a:custGeom>
          <a:ln w="913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" name="object 64"/>
          <p:cNvSpPr/>
          <p:nvPr/>
        </p:nvSpPr>
        <p:spPr>
          <a:xfrm>
            <a:off x="6316743" y="1741641"/>
            <a:ext cx="9525" cy="45720"/>
          </a:xfrm>
          <a:custGeom>
            <a:avLst/>
            <a:gdLst/>
            <a:ahLst/>
            <a:cxnLst/>
            <a:rect l="l" t="t" r="r" b="b"/>
            <a:pathLst>
              <a:path w="9525" h="45719">
                <a:moveTo>
                  <a:pt x="0" y="45605"/>
                </a:moveTo>
                <a:lnTo>
                  <a:pt x="9131" y="45605"/>
                </a:lnTo>
                <a:lnTo>
                  <a:pt x="9131" y="0"/>
                </a:lnTo>
                <a:lnTo>
                  <a:pt x="0" y="0"/>
                </a:lnTo>
                <a:lnTo>
                  <a:pt x="0" y="4560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" name="object 65"/>
          <p:cNvSpPr/>
          <p:nvPr/>
        </p:nvSpPr>
        <p:spPr>
          <a:xfrm>
            <a:off x="6043085" y="1741641"/>
            <a:ext cx="9525" cy="45720"/>
          </a:xfrm>
          <a:custGeom>
            <a:avLst/>
            <a:gdLst/>
            <a:ahLst/>
            <a:cxnLst/>
            <a:rect l="l" t="t" r="r" b="b"/>
            <a:pathLst>
              <a:path w="9525" h="45719">
                <a:moveTo>
                  <a:pt x="0" y="45605"/>
                </a:moveTo>
                <a:lnTo>
                  <a:pt x="9131" y="45605"/>
                </a:lnTo>
                <a:lnTo>
                  <a:pt x="9131" y="0"/>
                </a:lnTo>
                <a:lnTo>
                  <a:pt x="0" y="0"/>
                </a:lnTo>
                <a:lnTo>
                  <a:pt x="0" y="4560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" name="object 66"/>
          <p:cNvSpPr/>
          <p:nvPr/>
        </p:nvSpPr>
        <p:spPr>
          <a:xfrm>
            <a:off x="6731796" y="1745981"/>
            <a:ext cx="0" cy="86995"/>
          </a:xfrm>
          <a:custGeom>
            <a:avLst/>
            <a:gdLst/>
            <a:ahLst/>
            <a:cxnLst/>
            <a:rect l="l" t="t" r="r" b="b"/>
            <a:pathLst>
              <a:path h="86994">
                <a:moveTo>
                  <a:pt x="0" y="0"/>
                </a:moveTo>
                <a:lnTo>
                  <a:pt x="0" y="86870"/>
                </a:lnTo>
              </a:path>
            </a:pathLst>
          </a:custGeom>
          <a:ln w="913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" name="object 67"/>
          <p:cNvSpPr/>
          <p:nvPr/>
        </p:nvSpPr>
        <p:spPr>
          <a:xfrm>
            <a:off x="6864059" y="1741641"/>
            <a:ext cx="9525" cy="45720"/>
          </a:xfrm>
          <a:custGeom>
            <a:avLst/>
            <a:gdLst/>
            <a:ahLst/>
            <a:cxnLst/>
            <a:rect l="l" t="t" r="r" b="b"/>
            <a:pathLst>
              <a:path w="9525" h="45719">
                <a:moveTo>
                  <a:pt x="0" y="45605"/>
                </a:moveTo>
                <a:lnTo>
                  <a:pt x="9131" y="45605"/>
                </a:lnTo>
                <a:lnTo>
                  <a:pt x="9131" y="0"/>
                </a:lnTo>
                <a:lnTo>
                  <a:pt x="0" y="0"/>
                </a:lnTo>
                <a:lnTo>
                  <a:pt x="0" y="4560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" name="object 68"/>
          <p:cNvSpPr/>
          <p:nvPr/>
        </p:nvSpPr>
        <p:spPr>
          <a:xfrm>
            <a:off x="6590401" y="1741641"/>
            <a:ext cx="9525" cy="45720"/>
          </a:xfrm>
          <a:custGeom>
            <a:avLst/>
            <a:gdLst/>
            <a:ahLst/>
            <a:cxnLst/>
            <a:rect l="l" t="t" r="r" b="b"/>
            <a:pathLst>
              <a:path w="9525" h="45719">
                <a:moveTo>
                  <a:pt x="0" y="45605"/>
                </a:moveTo>
                <a:lnTo>
                  <a:pt x="9131" y="45605"/>
                </a:lnTo>
                <a:lnTo>
                  <a:pt x="9131" y="0"/>
                </a:lnTo>
                <a:lnTo>
                  <a:pt x="0" y="0"/>
                </a:lnTo>
                <a:lnTo>
                  <a:pt x="0" y="4560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" name="object 69"/>
          <p:cNvSpPr/>
          <p:nvPr/>
        </p:nvSpPr>
        <p:spPr>
          <a:xfrm>
            <a:off x="7826426" y="1745981"/>
            <a:ext cx="0" cy="86995"/>
          </a:xfrm>
          <a:custGeom>
            <a:avLst/>
            <a:gdLst/>
            <a:ahLst/>
            <a:cxnLst/>
            <a:rect l="l" t="t" r="r" b="b"/>
            <a:pathLst>
              <a:path h="86994">
                <a:moveTo>
                  <a:pt x="0" y="0"/>
                </a:moveTo>
                <a:lnTo>
                  <a:pt x="0" y="86870"/>
                </a:lnTo>
              </a:path>
            </a:pathLst>
          </a:custGeom>
          <a:ln w="913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" name="object 70"/>
          <p:cNvSpPr/>
          <p:nvPr/>
        </p:nvSpPr>
        <p:spPr>
          <a:xfrm>
            <a:off x="7958690" y="1741641"/>
            <a:ext cx="9525" cy="45720"/>
          </a:xfrm>
          <a:custGeom>
            <a:avLst/>
            <a:gdLst/>
            <a:ahLst/>
            <a:cxnLst/>
            <a:rect l="l" t="t" r="r" b="b"/>
            <a:pathLst>
              <a:path w="9525" h="45719">
                <a:moveTo>
                  <a:pt x="0" y="45605"/>
                </a:moveTo>
                <a:lnTo>
                  <a:pt x="9131" y="45605"/>
                </a:lnTo>
                <a:lnTo>
                  <a:pt x="9131" y="0"/>
                </a:lnTo>
                <a:lnTo>
                  <a:pt x="0" y="0"/>
                </a:lnTo>
                <a:lnTo>
                  <a:pt x="0" y="4560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" name="object 71"/>
          <p:cNvSpPr/>
          <p:nvPr/>
        </p:nvSpPr>
        <p:spPr>
          <a:xfrm>
            <a:off x="7685032" y="1741641"/>
            <a:ext cx="9525" cy="45720"/>
          </a:xfrm>
          <a:custGeom>
            <a:avLst/>
            <a:gdLst/>
            <a:ahLst/>
            <a:cxnLst/>
            <a:rect l="l" t="t" r="r" b="b"/>
            <a:pathLst>
              <a:path w="9525" h="45719">
                <a:moveTo>
                  <a:pt x="0" y="45605"/>
                </a:moveTo>
                <a:lnTo>
                  <a:pt x="9131" y="45605"/>
                </a:lnTo>
                <a:lnTo>
                  <a:pt x="9131" y="0"/>
                </a:lnTo>
                <a:lnTo>
                  <a:pt x="0" y="0"/>
                </a:lnTo>
                <a:lnTo>
                  <a:pt x="0" y="4560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" name="object 72"/>
          <p:cNvSpPr/>
          <p:nvPr/>
        </p:nvSpPr>
        <p:spPr>
          <a:xfrm>
            <a:off x="4542533" y="1745981"/>
            <a:ext cx="0" cy="86995"/>
          </a:xfrm>
          <a:custGeom>
            <a:avLst/>
            <a:gdLst/>
            <a:ahLst/>
            <a:cxnLst/>
            <a:rect l="l" t="t" r="r" b="b"/>
            <a:pathLst>
              <a:path h="86994">
                <a:moveTo>
                  <a:pt x="0" y="0"/>
                </a:moveTo>
                <a:lnTo>
                  <a:pt x="0" y="86870"/>
                </a:lnTo>
              </a:path>
            </a:pathLst>
          </a:custGeom>
          <a:ln w="913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" name="object 73"/>
          <p:cNvSpPr/>
          <p:nvPr/>
        </p:nvSpPr>
        <p:spPr>
          <a:xfrm>
            <a:off x="4674796" y="1741641"/>
            <a:ext cx="9525" cy="45720"/>
          </a:xfrm>
          <a:custGeom>
            <a:avLst/>
            <a:gdLst/>
            <a:ahLst/>
            <a:cxnLst/>
            <a:rect l="l" t="t" r="r" b="b"/>
            <a:pathLst>
              <a:path w="9525" h="45719">
                <a:moveTo>
                  <a:pt x="0" y="45605"/>
                </a:moveTo>
                <a:lnTo>
                  <a:pt x="9131" y="45605"/>
                </a:lnTo>
                <a:lnTo>
                  <a:pt x="9131" y="0"/>
                </a:lnTo>
                <a:lnTo>
                  <a:pt x="0" y="0"/>
                </a:lnTo>
                <a:lnTo>
                  <a:pt x="0" y="4560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" name="object 74"/>
          <p:cNvSpPr/>
          <p:nvPr/>
        </p:nvSpPr>
        <p:spPr>
          <a:xfrm>
            <a:off x="4401139" y="1741641"/>
            <a:ext cx="9525" cy="45720"/>
          </a:xfrm>
          <a:custGeom>
            <a:avLst/>
            <a:gdLst/>
            <a:ahLst/>
            <a:cxnLst/>
            <a:rect l="l" t="t" r="r" b="b"/>
            <a:pathLst>
              <a:path w="9525" h="45719">
                <a:moveTo>
                  <a:pt x="0" y="45605"/>
                </a:moveTo>
                <a:lnTo>
                  <a:pt x="9131" y="45605"/>
                </a:lnTo>
                <a:lnTo>
                  <a:pt x="9131" y="0"/>
                </a:lnTo>
                <a:lnTo>
                  <a:pt x="0" y="0"/>
                </a:lnTo>
                <a:lnTo>
                  <a:pt x="0" y="4560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" name="object 75"/>
          <p:cNvSpPr/>
          <p:nvPr/>
        </p:nvSpPr>
        <p:spPr>
          <a:xfrm>
            <a:off x="2900586" y="5298858"/>
            <a:ext cx="0" cy="86995"/>
          </a:xfrm>
          <a:custGeom>
            <a:avLst/>
            <a:gdLst/>
            <a:ahLst/>
            <a:cxnLst/>
            <a:rect l="l" t="t" r="r" b="b"/>
            <a:pathLst>
              <a:path h="86995">
                <a:moveTo>
                  <a:pt x="0" y="0"/>
                </a:moveTo>
                <a:lnTo>
                  <a:pt x="0" y="86870"/>
                </a:lnTo>
              </a:path>
            </a:pathLst>
          </a:custGeom>
          <a:ln w="913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" name="object 76"/>
          <p:cNvSpPr/>
          <p:nvPr/>
        </p:nvSpPr>
        <p:spPr>
          <a:xfrm>
            <a:off x="3032850" y="5344471"/>
            <a:ext cx="9525" cy="45720"/>
          </a:xfrm>
          <a:custGeom>
            <a:avLst/>
            <a:gdLst/>
            <a:ahLst/>
            <a:cxnLst/>
            <a:rect l="l" t="t" r="r" b="b"/>
            <a:pathLst>
              <a:path w="9525" h="45720">
                <a:moveTo>
                  <a:pt x="0" y="45605"/>
                </a:moveTo>
                <a:lnTo>
                  <a:pt x="9131" y="45605"/>
                </a:lnTo>
                <a:lnTo>
                  <a:pt x="9131" y="0"/>
                </a:lnTo>
                <a:lnTo>
                  <a:pt x="0" y="0"/>
                </a:lnTo>
                <a:lnTo>
                  <a:pt x="0" y="4560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" name="object 77"/>
          <p:cNvSpPr/>
          <p:nvPr/>
        </p:nvSpPr>
        <p:spPr>
          <a:xfrm>
            <a:off x="2759192" y="5344471"/>
            <a:ext cx="9525" cy="45720"/>
          </a:xfrm>
          <a:custGeom>
            <a:avLst/>
            <a:gdLst/>
            <a:ahLst/>
            <a:cxnLst/>
            <a:rect l="l" t="t" r="r" b="b"/>
            <a:pathLst>
              <a:path w="9525" h="45720">
                <a:moveTo>
                  <a:pt x="0" y="45605"/>
                </a:moveTo>
                <a:lnTo>
                  <a:pt x="9131" y="45605"/>
                </a:lnTo>
                <a:lnTo>
                  <a:pt x="9131" y="0"/>
                </a:lnTo>
                <a:lnTo>
                  <a:pt x="0" y="0"/>
                </a:lnTo>
                <a:lnTo>
                  <a:pt x="0" y="4560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" name="object 78"/>
          <p:cNvSpPr/>
          <p:nvPr/>
        </p:nvSpPr>
        <p:spPr>
          <a:xfrm>
            <a:off x="3447902" y="5298858"/>
            <a:ext cx="0" cy="86995"/>
          </a:xfrm>
          <a:custGeom>
            <a:avLst/>
            <a:gdLst/>
            <a:ahLst/>
            <a:cxnLst/>
            <a:rect l="l" t="t" r="r" b="b"/>
            <a:pathLst>
              <a:path h="86995">
                <a:moveTo>
                  <a:pt x="0" y="0"/>
                </a:moveTo>
                <a:lnTo>
                  <a:pt x="0" y="86870"/>
                </a:lnTo>
              </a:path>
            </a:pathLst>
          </a:custGeom>
          <a:ln w="913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" name="object 79"/>
          <p:cNvSpPr/>
          <p:nvPr/>
        </p:nvSpPr>
        <p:spPr>
          <a:xfrm>
            <a:off x="3580165" y="5344471"/>
            <a:ext cx="9525" cy="45720"/>
          </a:xfrm>
          <a:custGeom>
            <a:avLst/>
            <a:gdLst/>
            <a:ahLst/>
            <a:cxnLst/>
            <a:rect l="l" t="t" r="r" b="b"/>
            <a:pathLst>
              <a:path w="9525" h="45720">
                <a:moveTo>
                  <a:pt x="0" y="45605"/>
                </a:moveTo>
                <a:lnTo>
                  <a:pt x="9131" y="45605"/>
                </a:lnTo>
                <a:lnTo>
                  <a:pt x="9131" y="0"/>
                </a:lnTo>
                <a:lnTo>
                  <a:pt x="0" y="0"/>
                </a:lnTo>
                <a:lnTo>
                  <a:pt x="0" y="4560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" name="object 80"/>
          <p:cNvSpPr/>
          <p:nvPr/>
        </p:nvSpPr>
        <p:spPr>
          <a:xfrm>
            <a:off x="3306507" y="5344471"/>
            <a:ext cx="9525" cy="45720"/>
          </a:xfrm>
          <a:custGeom>
            <a:avLst/>
            <a:gdLst/>
            <a:ahLst/>
            <a:cxnLst/>
            <a:rect l="l" t="t" r="r" b="b"/>
            <a:pathLst>
              <a:path w="9525" h="45720">
                <a:moveTo>
                  <a:pt x="0" y="45605"/>
                </a:moveTo>
                <a:lnTo>
                  <a:pt x="9131" y="45605"/>
                </a:lnTo>
                <a:lnTo>
                  <a:pt x="9131" y="0"/>
                </a:lnTo>
                <a:lnTo>
                  <a:pt x="0" y="0"/>
                </a:lnTo>
                <a:lnTo>
                  <a:pt x="0" y="4560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" name="object 81"/>
          <p:cNvSpPr/>
          <p:nvPr/>
        </p:nvSpPr>
        <p:spPr>
          <a:xfrm>
            <a:off x="5637164" y="5298858"/>
            <a:ext cx="0" cy="86995"/>
          </a:xfrm>
          <a:custGeom>
            <a:avLst/>
            <a:gdLst/>
            <a:ahLst/>
            <a:cxnLst/>
            <a:rect l="l" t="t" r="r" b="b"/>
            <a:pathLst>
              <a:path h="86995">
                <a:moveTo>
                  <a:pt x="0" y="0"/>
                </a:moveTo>
                <a:lnTo>
                  <a:pt x="0" y="86870"/>
                </a:lnTo>
              </a:path>
            </a:pathLst>
          </a:custGeom>
          <a:ln w="913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" name="object 82"/>
          <p:cNvSpPr/>
          <p:nvPr/>
        </p:nvSpPr>
        <p:spPr>
          <a:xfrm>
            <a:off x="5769428" y="5344471"/>
            <a:ext cx="9525" cy="45720"/>
          </a:xfrm>
          <a:custGeom>
            <a:avLst/>
            <a:gdLst/>
            <a:ahLst/>
            <a:cxnLst/>
            <a:rect l="l" t="t" r="r" b="b"/>
            <a:pathLst>
              <a:path w="9525" h="45720">
                <a:moveTo>
                  <a:pt x="0" y="45605"/>
                </a:moveTo>
                <a:lnTo>
                  <a:pt x="9131" y="45605"/>
                </a:lnTo>
                <a:lnTo>
                  <a:pt x="9131" y="0"/>
                </a:lnTo>
                <a:lnTo>
                  <a:pt x="0" y="0"/>
                </a:lnTo>
                <a:lnTo>
                  <a:pt x="0" y="4560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" name="object 83"/>
          <p:cNvSpPr/>
          <p:nvPr/>
        </p:nvSpPr>
        <p:spPr>
          <a:xfrm>
            <a:off x="5495770" y="5344471"/>
            <a:ext cx="9525" cy="45720"/>
          </a:xfrm>
          <a:custGeom>
            <a:avLst/>
            <a:gdLst/>
            <a:ahLst/>
            <a:cxnLst/>
            <a:rect l="l" t="t" r="r" b="b"/>
            <a:pathLst>
              <a:path w="9525" h="45720">
                <a:moveTo>
                  <a:pt x="0" y="45605"/>
                </a:moveTo>
                <a:lnTo>
                  <a:pt x="9131" y="45605"/>
                </a:lnTo>
                <a:lnTo>
                  <a:pt x="9131" y="0"/>
                </a:lnTo>
                <a:lnTo>
                  <a:pt x="0" y="0"/>
                </a:lnTo>
                <a:lnTo>
                  <a:pt x="0" y="4560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" name="object 84"/>
          <p:cNvSpPr/>
          <p:nvPr/>
        </p:nvSpPr>
        <p:spPr>
          <a:xfrm>
            <a:off x="5089849" y="5298858"/>
            <a:ext cx="0" cy="86995"/>
          </a:xfrm>
          <a:custGeom>
            <a:avLst/>
            <a:gdLst/>
            <a:ahLst/>
            <a:cxnLst/>
            <a:rect l="l" t="t" r="r" b="b"/>
            <a:pathLst>
              <a:path h="86995">
                <a:moveTo>
                  <a:pt x="0" y="0"/>
                </a:moveTo>
                <a:lnTo>
                  <a:pt x="0" y="86870"/>
                </a:lnTo>
              </a:path>
            </a:pathLst>
          </a:custGeom>
          <a:ln w="913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" name="object 85"/>
          <p:cNvSpPr/>
          <p:nvPr/>
        </p:nvSpPr>
        <p:spPr>
          <a:xfrm>
            <a:off x="5222112" y="5344471"/>
            <a:ext cx="9525" cy="45720"/>
          </a:xfrm>
          <a:custGeom>
            <a:avLst/>
            <a:gdLst/>
            <a:ahLst/>
            <a:cxnLst/>
            <a:rect l="l" t="t" r="r" b="b"/>
            <a:pathLst>
              <a:path w="9525" h="45720">
                <a:moveTo>
                  <a:pt x="0" y="45605"/>
                </a:moveTo>
                <a:lnTo>
                  <a:pt x="9131" y="45605"/>
                </a:lnTo>
                <a:lnTo>
                  <a:pt x="9131" y="0"/>
                </a:lnTo>
                <a:lnTo>
                  <a:pt x="0" y="0"/>
                </a:lnTo>
                <a:lnTo>
                  <a:pt x="0" y="4560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6" name="object 86"/>
          <p:cNvSpPr/>
          <p:nvPr/>
        </p:nvSpPr>
        <p:spPr>
          <a:xfrm>
            <a:off x="4948454" y="5344471"/>
            <a:ext cx="9525" cy="45720"/>
          </a:xfrm>
          <a:custGeom>
            <a:avLst/>
            <a:gdLst/>
            <a:ahLst/>
            <a:cxnLst/>
            <a:rect l="l" t="t" r="r" b="b"/>
            <a:pathLst>
              <a:path w="9525" h="45720">
                <a:moveTo>
                  <a:pt x="0" y="45605"/>
                </a:moveTo>
                <a:lnTo>
                  <a:pt x="9131" y="45605"/>
                </a:lnTo>
                <a:lnTo>
                  <a:pt x="9131" y="0"/>
                </a:lnTo>
                <a:lnTo>
                  <a:pt x="0" y="0"/>
                </a:lnTo>
                <a:lnTo>
                  <a:pt x="0" y="4560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7" name="object 87"/>
          <p:cNvSpPr/>
          <p:nvPr/>
        </p:nvSpPr>
        <p:spPr>
          <a:xfrm>
            <a:off x="7279111" y="5298858"/>
            <a:ext cx="0" cy="86995"/>
          </a:xfrm>
          <a:custGeom>
            <a:avLst/>
            <a:gdLst/>
            <a:ahLst/>
            <a:cxnLst/>
            <a:rect l="l" t="t" r="r" b="b"/>
            <a:pathLst>
              <a:path h="86995">
                <a:moveTo>
                  <a:pt x="0" y="0"/>
                </a:moveTo>
                <a:lnTo>
                  <a:pt x="0" y="86870"/>
                </a:lnTo>
              </a:path>
            </a:pathLst>
          </a:custGeom>
          <a:ln w="913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8" name="object 88"/>
          <p:cNvSpPr/>
          <p:nvPr/>
        </p:nvSpPr>
        <p:spPr>
          <a:xfrm>
            <a:off x="7411374" y="5344471"/>
            <a:ext cx="9525" cy="45720"/>
          </a:xfrm>
          <a:custGeom>
            <a:avLst/>
            <a:gdLst/>
            <a:ahLst/>
            <a:cxnLst/>
            <a:rect l="l" t="t" r="r" b="b"/>
            <a:pathLst>
              <a:path w="9525" h="45720">
                <a:moveTo>
                  <a:pt x="0" y="45605"/>
                </a:moveTo>
                <a:lnTo>
                  <a:pt x="9131" y="45605"/>
                </a:lnTo>
                <a:lnTo>
                  <a:pt x="9131" y="0"/>
                </a:lnTo>
                <a:lnTo>
                  <a:pt x="0" y="0"/>
                </a:lnTo>
                <a:lnTo>
                  <a:pt x="0" y="4560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9" name="object 89"/>
          <p:cNvSpPr/>
          <p:nvPr/>
        </p:nvSpPr>
        <p:spPr>
          <a:xfrm>
            <a:off x="7137717" y="5344471"/>
            <a:ext cx="9525" cy="45720"/>
          </a:xfrm>
          <a:custGeom>
            <a:avLst/>
            <a:gdLst/>
            <a:ahLst/>
            <a:cxnLst/>
            <a:rect l="l" t="t" r="r" b="b"/>
            <a:pathLst>
              <a:path w="9525" h="45720">
                <a:moveTo>
                  <a:pt x="0" y="45605"/>
                </a:moveTo>
                <a:lnTo>
                  <a:pt x="9131" y="45605"/>
                </a:lnTo>
                <a:lnTo>
                  <a:pt x="9131" y="0"/>
                </a:lnTo>
                <a:lnTo>
                  <a:pt x="0" y="0"/>
                </a:lnTo>
                <a:lnTo>
                  <a:pt x="0" y="4560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0" name="object 90"/>
          <p:cNvSpPr/>
          <p:nvPr/>
        </p:nvSpPr>
        <p:spPr>
          <a:xfrm>
            <a:off x="3995217" y="5303206"/>
            <a:ext cx="0" cy="86995"/>
          </a:xfrm>
          <a:custGeom>
            <a:avLst/>
            <a:gdLst/>
            <a:ahLst/>
            <a:cxnLst/>
            <a:rect l="l" t="t" r="r" b="b"/>
            <a:pathLst>
              <a:path h="86995">
                <a:moveTo>
                  <a:pt x="0" y="0"/>
                </a:moveTo>
                <a:lnTo>
                  <a:pt x="0" y="86870"/>
                </a:lnTo>
              </a:path>
            </a:pathLst>
          </a:custGeom>
          <a:ln w="913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1" name="object 91"/>
          <p:cNvSpPr/>
          <p:nvPr/>
        </p:nvSpPr>
        <p:spPr>
          <a:xfrm>
            <a:off x="4127481" y="5348811"/>
            <a:ext cx="9525" cy="45720"/>
          </a:xfrm>
          <a:custGeom>
            <a:avLst/>
            <a:gdLst/>
            <a:ahLst/>
            <a:cxnLst/>
            <a:rect l="l" t="t" r="r" b="b"/>
            <a:pathLst>
              <a:path w="9525" h="45720">
                <a:moveTo>
                  <a:pt x="0" y="45605"/>
                </a:moveTo>
                <a:lnTo>
                  <a:pt x="9131" y="45605"/>
                </a:lnTo>
                <a:lnTo>
                  <a:pt x="9131" y="0"/>
                </a:lnTo>
                <a:lnTo>
                  <a:pt x="0" y="0"/>
                </a:lnTo>
                <a:lnTo>
                  <a:pt x="0" y="4560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2" name="object 92"/>
          <p:cNvSpPr/>
          <p:nvPr/>
        </p:nvSpPr>
        <p:spPr>
          <a:xfrm>
            <a:off x="3853823" y="5348811"/>
            <a:ext cx="9525" cy="45720"/>
          </a:xfrm>
          <a:custGeom>
            <a:avLst/>
            <a:gdLst/>
            <a:ahLst/>
            <a:cxnLst/>
            <a:rect l="l" t="t" r="r" b="b"/>
            <a:pathLst>
              <a:path w="9525" h="45720">
                <a:moveTo>
                  <a:pt x="0" y="45605"/>
                </a:moveTo>
                <a:lnTo>
                  <a:pt x="9131" y="45605"/>
                </a:lnTo>
                <a:lnTo>
                  <a:pt x="9131" y="0"/>
                </a:lnTo>
                <a:lnTo>
                  <a:pt x="0" y="0"/>
                </a:lnTo>
                <a:lnTo>
                  <a:pt x="0" y="4560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3" name="object 93"/>
          <p:cNvSpPr/>
          <p:nvPr/>
        </p:nvSpPr>
        <p:spPr>
          <a:xfrm>
            <a:off x="6184480" y="5298858"/>
            <a:ext cx="0" cy="86995"/>
          </a:xfrm>
          <a:custGeom>
            <a:avLst/>
            <a:gdLst/>
            <a:ahLst/>
            <a:cxnLst/>
            <a:rect l="l" t="t" r="r" b="b"/>
            <a:pathLst>
              <a:path h="86995">
                <a:moveTo>
                  <a:pt x="0" y="0"/>
                </a:moveTo>
                <a:lnTo>
                  <a:pt x="0" y="86870"/>
                </a:lnTo>
              </a:path>
            </a:pathLst>
          </a:custGeom>
          <a:ln w="913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4" name="object 94"/>
          <p:cNvSpPr/>
          <p:nvPr/>
        </p:nvSpPr>
        <p:spPr>
          <a:xfrm>
            <a:off x="6316743" y="5344471"/>
            <a:ext cx="9525" cy="45720"/>
          </a:xfrm>
          <a:custGeom>
            <a:avLst/>
            <a:gdLst/>
            <a:ahLst/>
            <a:cxnLst/>
            <a:rect l="l" t="t" r="r" b="b"/>
            <a:pathLst>
              <a:path w="9525" h="45720">
                <a:moveTo>
                  <a:pt x="0" y="45605"/>
                </a:moveTo>
                <a:lnTo>
                  <a:pt x="9131" y="45605"/>
                </a:lnTo>
                <a:lnTo>
                  <a:pt x="9131" y="0"/>
                </a:lnTo>
                <a:lnTo>
                  <a:pt x="0" y="0"/>
                </a:lnTo>
                <a:lnTo>
                  <a:pt x="0" y="4560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5" name="object 95"/>
          <p:cNvSpPr/>
          <p:nvPr/>
        </p:nvSpPr>
        <p:spPr>
          <a:xfrm>
            <a:off x="6043085" y="5344471"/>
            <a:ext cx="9525" cy="45720"/>
          </a:xfrm>
          <a:custGeom>
            <a:avLst/>
            <a:gdLst/>
            <a:ahLst/>
            <a:cxnLst/>
            <a:rect l="l" t="t" r="r" b="b"/>
            <a:pathLst>
              <a:path w="9525" h="45720">
                <a:moveTo>
                  <a:pt x="0" y="45605"/>
                </a:moveTo>
                <a:lnTo>
                  <a:pt x="9131" y="45605"/>
                </a:lnTo>
                <a:lnTo>
                  <a:pt x="9131" y="0"/>
                </a:lnTo>
                <a:lnTo>
                  <a:pt x="0" y="0"/>
                </a:lnTo>
                <a:lnTo>
                  <a:pt x="0" y="4560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6" name="object 96"/>
          <p:cNvSpPr/>
          <p:nvPr/>
        </p:nvSpPr>
        <p:spPr>
          <a:xfrm>
            <a:off x="6731796" y="5298858"/>
            <a:ext cx="0" cy="86995"/>
          </a:xfrm>
          <a:custGeom>
            <a:avLst/>
            <a:gdLst/>
            <a:ahLst/>
            <a:cxnLst/>
            <a:rect l="l" t="t" r="r" b="b"/>
            <a:pathLst>
              <a:path h="86995">
                <a:moveTo>
                  <a:pt x="0" y="0"/>
                </a:moveTo>
                <a:lnTo>
                  <a:pt x="0" y="86870"/>
                </a:lnTo>
              </a:path>
            </a:pathLst>
          </a:custGeom>
          <a:ln w="913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7" name="object 97"/>
          <p:cNvSpPr/>
          <p:nvPr/>
        </p:nvSpPr>
        <p:spPr>
          <a:xfrm>
            <a:off x="6864059" y="5344471"/>
            <a:ext cx="9525" cy="45720"/>
          </a:xfrm>
          <a:custGeom>
            <a:avLst/>
            <a:gdLst/>
            <a:ahLst/>
            <a:cxnLst/>
            <a:rect l="l" t="t" r="r" b="b"/>
            <a:pathLst>
              <a:path w="9525" h="45720">
                <a:moveTo>
                  <a:pt x="0" y="45605"/>
                </a:moveTo>
                <a:lnTo>
                  <a:pt x="9131" y="45605"/>
                </a:lnTo>
                <a:lnTo>
                  <a:pt x="9131" y="0"/>
                </a:lnTo>
                <a:lnTo>
                  <a:pt x="0" y="0"/>
                </a:lnTo>
                <a:lnTo>
                  <a:pt x="0" y="4560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8" name="object 98"/>
          <p:cNvSpPr/>
          <p:nvPr/>
        </p:nvSpPr>
        <p:spPr>
          <a:xfrm>
            <a:off x="6590401" y="5344471"/>
            <a:ext cx="9525" cy="45720"/>
          </a:xfrm>
          <a:custGeom>
            <a:avLst/>
            <a:gdLst/>
            <a:ahLst/>
            <a:cxnLst/>
            <a:rect l="l" t="t" r="r" b="b"/>
            <a:pathLst>
              <a:path w="9525" h="45720">
                <a:moveTo>
                  <a:pt x="0" y="45605"/>
                </a:moveTo>
                <a:lnTo>
                  <a:pt x="9131" y="45605"/>
                </a:lnTo>
                <a:lnTo>
                  <a:pt x="9131" y="0"/>
                </a:lnTo>
                <a:lnTo>
                  <a:pt x="0" y="0"/>
                </a:lnTo>
                <a:lnTo>
                  <a:pt x="0" y="4560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9" name="object 99"/>
          <p:cNvSpPr/>
          <p:nvPr/>
        </p:nvSpPr>
        <p:spPr>
          <a:xfrm>
            <a:off x="7826426" y="5298858"/>
            <a:ext cx="0" cy="86995"/>
          </a:xfrm>
          <a:custGeom>
            <a:avLst/>
            <a:gdLst/>
            <a:ahLst/>
            <a:cxnLst/>
            <a:rect l="l" t="t" r="r" b="b"/>
            <a:pathLst>
              <a:path h="86995">
                <a:moveTo>
                  <a:pt x="0" y="0"/>
                </a:moveTo>
                <a:lnTo>
                  <a:pt x="0" y="86870"/>
                </a:lnTo>
              </a:path>
            </a:pathLst>
          </a:custGeom>
          <a:ln w="913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0" name="object 100"/>
          <p:cNvSpPr/>
          <p:nvPr/>
        </p:nvSpPr>
        <p:spPr>
          <a:xfrm>
            <a:off x="7958690" y="5344471"/>
            <a:ext cx="9525" cy="45720"/>
          </a:xfrm>
          <a:custGeom>
            <a:avLst/>
            <a:gdLst/>
            <a:ahLst/>
            <a:cxnLst/>
            <a:rect l="l" t="t" r="r" b="b"/>
            <a:pathLst>
              <a:path w="9525" h="45720">
                <a:moveTo>
                  <a:pt x="0" y="45605"/>
                </a:moveTo>
                <a:lnTo>
                  <a:pt x="9131" y="45605"/>
                </a:lnTo>
                <a:lnTo>
                  <a:pt x="9131" y="0"/>
                </a:lnTo>
                <a:lnTo>
                  <a:pt x="0" y="0"/>
                </a:lnTo>
                <a:lnTo>
                  <a:pt x="0" y="4560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1" name="object 101"/>
          <p:cNvSpPr/>
          <p:nvPr/>
        </p:nvSpPr>
        <p:spPr>
          <a:xfrm>
            <a:off x="7685032" y="5344471"/>
            <a:ext cx="9525" cy="45720"/>
          </a:xfrm>
          <a:custGeom>
            <a:avLst/>
            <a:gdLst/>
            <a:ahLst/>
            <a:cxnLst/>
            <a:rect l="l" t="t" r="r" b="b"/>
            <a:pathLst>
              <a:path w="9525" h="45720">
                <a:moveTo>
                  <a:pt x="0" y="45605"/>
                </a:moveTo>
                <a:lnTo>
                  <a:pt x="9131" y="45605"/>
                </a:lnTo>
                <a:lnTo>
                  <a:pt x="9131" y="0"/>
                </a:lnTo>
                <a:lnTo>
                  <a:pt x="0" y="0"/>
                </a:lnTo>
                <a:lnTo>
                  <a:pt x="0" y="4560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2" name="object 102"/>
          <p:cNvSpPr/>
          <p:nvPr/>
        </p:nvSpPr>
        <p:spPr>
          <a:xfrm>
            <a:off x="4542533" y="5298858"/>
            <a:ext cx="0" cy="86995"/>
          </a:xfrm>
          <a:custGeom>
            <a:avLst/>
            <a:gdLst/>
            <a:ahLst/>
            <a:cxnLst/>
            <a:rect l="l" t="t" r="r" b="b"/>
            <a:pathLst>
              <a:path h="86995">
                <a:moveTo>
                  <a:pt x="0" y="0"/>
                </a:moveTo>
                <a:lnTo>
                  <a:pt x="0" y="86870"/>
                </a:lnTo>
              </a:path>
            </a:pathLst>
          </a:custGeom>
          <a:ln w="913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3" name="object 103"/>
          <p:cNvSpPr/>
          <p:nvPr/>
        </p:nvSpPr>
        <p:spPr>
          <a:xfrm>
            <a:off x="4674796" y="5344471"/>
            <a:ext cx="9525" cy="45720"/>
          </a:xfrm>
          <a:custGeom>
            <a:avLst/>
            <a:gdLst/>
            <a:ahLst/>
            <a:cxnLst/>
            <a:rect l="l" t="t" r="r" b="b"/>
            <a:pathLst>
              <a:path w="9525" h="45720">
                <a:moveTo>
                  <a:pt x="0" y="45605"/>
                </a:moveTo>
                <a:lnTo>
                  <a:pt x="9131" y="45605"/>
                </a:lnTo>
                <a:lnTo>
                  <a:pt x="9131" y="0"/>
                </a:lnTo>
                <a:lnTo>
                  <a:pt x="0" y="0"/>
                </a:lnTo>
                <a:lnTo>
                  <a:pt x="0" y="4560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4" name="object 104"/>
          <p:cNvSpPr/>
          <p:nvPr/>
        </p:nvSpPr>
        <p:spPr>
          <a:xfrm>
            <a:off x="4401139" y="5344471"/>
            <a:ext cx="9525" cy="45720"/>
          </a:xfrm>
          <a:custGeom>
            <a:avLst/>
            <a:gdLst/>
            <a:ahLst/>
            <a:cxnLst/>
            <a:rect l="l" t="t" r="r" b="b"/>
            <a:pathLst>
              <a:path w="9525" h="45720">
                <a:moveTo>
                  <a:pt x="0" y="45605"/>
                </a:moveTo>
                <a:lnTo>
                  <a:pt x="9131" y="45605"/>
                </a:lnTo>
                <a:lnTo>
                  <a:pt x="9131" y="0"/>
                </a:lnTo>
                <a:lnTo>
                  <a:pt x="0" y="0"/>
                </a:lnTo>
                <a:lnTo>
                  <a:pt x="0" y="4560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5" name="object 105"/>
          <p:cNvSpPr/>
          <p:nvPr/>
        </p:nvSpPr>
        <p:spPr>
          <a:xfrm>
            <a:off x="4816191" y="1746156"/>
            <a:ext cx="0" cy="3638550"/>
          </a:xfrm>
          <a:custGeom>
            <a:avLst/>
            <a:gdLst/>
            <a:ahLst/>
            <a:cxnLst/>
            <a:rect l="l" t="t" r="r" b="b"/>
            <a:pathLst>
              <a:path h="3638550">
                <a:moveTo>
                  <a:pt x="0" y="0"/>
                </a:moveTo>
                <a:lnTo>
                  <a:pt x="0" y="3638181"/>
                </a:lnTo>
              </a:path>
            </a:pathLst>
          </a:custGeom>
          <a:ln w="9131">
            <a:solidFill>
              <a:srgbClr val="63636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6" name="object 106"/>
          <p:cNvSpPr/>
          <p:nvPr/>
        </p:nvSpPr>
        <p:spPr>
          <a:xfrm>
            <a:off x="5368063" y="1750717"/>
            <a:ext cx="0" cy="3638550"/>
          </a:xfrm>
          <a:custGeom>
            <a:avLst/>
            <a:gdLst/>
            <a:ahLst/>
            <a:cxnLst/>
            <a:rect l="l" t="t" r="r" b="b"/>
            <a:pathLst>
              <a:path h="3638550">
                <a:moveTo>
                  <a:pt x="0" y="0"/>
                </a:moveTo>
                <a:lnTo>
                  <a:pt x="0" y="3638181"/>
                </a:lnTo>
              </a:path>
            </a:pathLst>
          </a:custGeom>
          <a:ln w="18244">
            <a:solidFill>
              <a:srgbClr val="63636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7" name="object 107"/>
          <p:cNvSpPr/>
          <p:nvPr/>
        </p:nvSpPr>
        <p:spPr>
          <a:xfrm>
            <a:off x="6458137" y="1741603"/>
            <a:ext cx="0" cy="3648710"/>
          </a:xfrm>
          <a:custGeom>
            <a:avLst/>
            <a:gdLst/>
            <a:ahLst/>
            <a:cxnLst/>
            <a:rect l="l" t="t" r="r" b="b"/>
            <a:pathLst>
              <a:path h="3648710">
                <a:moveTo>
                  <a:pt x="0" y="0"/>
                </a:moveTo>
                <a:lnTo>
                  <a:pt x="0" y="3648442"/>
                </a:lnTo>
              </a:path>
            </a:pathLst>
          </a:custGeom>
          <a:ln w="9131">
            <a:solidFill>
              <a:srgbClr val="63636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8" name="object 108"/>
          <p:cNvSpPr/>
          <p:nvPr/>
        </p:nvSpPr>
        <p:spPr>
          <a:xfrm>
            <a:off x="7552769" y="3232767"/>
            <a:ext cx="0" cy="2159635"/>
          </a:xfrm>
          <a:custGeom>
            <a:avLst/>
            <a:gdLst/>
            <a:ahLst/>
            <a:cxnLst/>
            <a:rect l="l" t="t" r="r" b="b"/>
            <a:pathLst>
              <a:path h="2159635">
                <a:moveTo>
                  <a:pt x="0" y="0"/>
                </a:moveTo>
                <a:lnTo>
                  <a:pt x="0" y="2159118"/>
                </a:lnTo>
              </a:path>
            </a:pathLst>
          </a:custGeom>
          <a:ln w="9131">
            <a:solidFill>
              <a:srgbClr val="63636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9" name="object 109"/>
          <p:cNvSpPr/>
          <p:nvPr/>
        </p:nvSpPr>
        <p:spPr>
          <a:xfrm>
            <a:off x="3174244" y="1750724"/>
            <a:ext cx="0" cy="3648710"/>
          </a:xfrm>
          <a:custGeom>
            <a:avLst/>
            <a:gdLst/>
            <a:ahLst/>
            <a:cxnLst/>
            <a:rect l="l" t="t" r="r" b="b"/>
            <a:pathLst>
              <a:path h="3648710">
                <a:moveTo>
                  <a:pt x="0" y="0"/>
                </a:moveTo>
                <a:lnTo>
                  <a:pt x="0" y="3648442"/>
                </a:lnTo>
              </a:path>
            </a:pathLst>
          </a:custGeom>
          <a:ln w="9131">
            <a:solidFill>
              <a:srgbClr val="63636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0" name="object 110"/>
          <p:cNvSpPr/>
          <p:nvPr/>
        </p:nvSpPr>
        <p:spPr>
          <a:xfrm>
            <a:off x="4268875" y="1750724"/>
            <a:ext cx="0" cy="3648710"/>
          </a:xfrm>
          <a:custGeom>
            <a:avLst/>
            <a:gdLst/>
            <a:ahLst/>
            <a:cxnLst/>
            <a:rect l="l" t="t" r="r" b="b"/>
            <a:pathLst>
              <a:path h="3648710">
                <a:moveTo>
                  <a:pt x="0" y="0"/>
                </a:moveTo>
                <a:lnTo>
                  <a:pt x="0" y="3648442"/>
                </a:lnTo>
              </a:path>
            </a:pathLst>
          </a:custGeom>
          <a:ln w="9131">
            <a:solidFill>
              <a:srgbClr val="63636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1" name="object 111"/>
          <p:cNvSpPr txBox="1"/>
          <p:nvPr/>
        </p:nvSpPr>
        <p:spPr>
          <a:xfrm>
            <a:off x="2184581" y="2478696"/>
            <a:ext cx="225425" cy="200660"/>
          </a:xfrm>
          <a:prstGeom prst="rect">
            <a:avLst/>
          </a:prstGeom>
        </p:spPr>
        <p:txBody>
          <a:bodyPr vert="horz" wrap="square" lIns="0" tIns="508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40"/>
              </a:spcBef>
            </a:pPr>
            <a:endParaRPr sz="10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150" spc="325" dirty="0">
                <a:latin typeface="Arial"/>
                <a:cs typeface="Arial"/>
              </a:rPr>
              <a:t> </a:t>
            </a:r>
            <a:r>
              <a:rPr sz="1150" spc="-35" dirty="0">
                <a:latin typeface="Arial"/>
                <a:cs typeface="Arial"/>
              </a:rPr>
              <a:t> </a:t>
            </a:r>
            <a:r>
              <a:rPr sz="1150" spc="320" dirty="0">
                <a:latin typeface="Arial"/>
                <a:cs typeface="Arial"/>
              </a:rPr>
              <a:t> </a:t>
            </a:r>
            <a:endParaRPr sz="1150">
              <a:latin typeface="Arial"/>
              <a:cs typeface="Arial"/>
            </a:endParaRPr>
          </a:p>
        </p:txBody>
      </p:sp>
      <p:sp>
        <p:nvSpPr>
          <p:cNvPr id="112" name="object 112"/>
          <p:cNvSpPr txBox="1"/>
          <p:nvPr/>
        </p:nvSpPr>
        <p:spPr>
          <a:xfrm>
            <a:off x="2184581" y="3137240"/>
            <a:ext cx="225425" cy="200660"/>
          </a:xfrm>
          <a:prstGeom prst="rect">
            <a:avLst/>
          </a:prstGeom>
        </p:spPr>
        <p:txBody>
          <a:bodyPr vert="horz" wrap="square" lIns="0" tIns="508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40"/>
              </a:spcBef>
            </a:pPr>
            <a:endParaRPr sz="10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150" spc="325" dirty="0">
                <a:latin typeface="Arial"/>
                <a:cs typeface="Arial"/>
              </a:rPr>
              <a:t> </a:t>
            </a:r>
            <a:r>
              <a:rPr sz="1150" spc="-35" dirty="0">
                <a:latin typeface="Arial"/>
                <a:cs typeface="Arial"/>
              </a:rPr>
              <a:t> </a:t>
            </a:r>
            <a:r>
              <a:rPr sz="1150" spc="320" dirty="0">
                <a:latin typeface="Arial"/>
                <a:cs typeface="Arial"/>
              </a:rPr>
              <a:t> </a:t>
            </a:r>
            <a:endParaRPr sz="1150">
              <a:latin typeface="Arial"/>
              <a:cs typeface="Arial"/>
            </a:endParaRPr>
          </a:p>
        </p:txBody>
      </p:sp>
      <p:sp>
        <p:nvSpPr>
          <p:cNvPr id="113" name="object 113"/>
          <p:cNvSpPr txBox="1"/>
          <p:nvPr/>
        </p:nvSpPr>
        <p:spPr>
          <a:xfrm>
            <a:off x="2184581" y="3793960"/>
            <a:ext cx="225425" cy="200660"/>
          </a:xfrm>
          <a:prstGeom prst="rect">
            <a:avLst/>
          </a:prstGeom>
        </p:spPr>
        <p:txBody>
          <a:bodyPr vert="horz" wrap="square" lIns="0" tIns="508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40"/>
              </a:spcBef>
            </a:pPr>
            <a:endParaRPr sz="10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150" spc="325" dirty="0">
                <a:latin typeface="Arial"/>
                <a:cs typeface="Arial"/>
              </a:rPr>
              <a:t> </a:t>
            </a:r>
            <a:r>
              <a:rPr sz="1150" spc="-35" dirty="0">
                <a:latin typeface="Arial"/>
                <a:cs typeface="Arial"/>
              </a:rPr>
              <a:t> </a:t>
            </a:r>
            <a:r>
              <a:rPr sz="1150" spc="320" dirty="0">
                <a:latin typeface="Arial"/>
                <a:cs typeface="Arial"/>
              </a:rPr>
              <a:t> </a:t>
            </a:r>
            <a:endParaRPr sz="1150">
              <a:latin typeface="Arial"/>
              <a:cs typeface="Arial"/>
            </a:endParaRPr>
          </a:p>
        </p:txBody>
      </p:sp>
      <p:sp>
        <p:nvSpPr>
          <p:cNvPr id="114" name="object 114"/>
          <p:cNvSpPr txBox="1"/>
          <p:nvPr/>
        </p:nvSpPr>
        <p:spPr>
          <a:xfrm>
            <a:off x="2184581" y="4452504"/>
            <a:ext cx="225425" cy="200660"/>
          </a:xfrm>
          <a:prstGeom prst="rect">
            <a:avLst/>
          </a:prstGeom>
        </p:spPr>
        <p:txBody>
          <a:bodyPr vert="horz" wrap="square" lIns="0" tIns="508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40"/>
              </a:spcBef>
            </a:pPr>
            <a:endParaRPr sz="10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150" spc="325" dirty="0">
                <a:latin typeface="Arial"/>
                <a:cs typeface="Arial"/>
              </a:rPr>
              <a:t> </a:t>
            </a:r>
            <a:r>
              <a:rPr sz="1150" spc="-35" dirty="0">
                <a:latin typeface="Arial"/>
                <a:cs typeface="Arial"/>
              </a:rPr>
              <a:t> </a:t>
            </a:r>
            <a:r>
              <a:rPr sz="1150" spc="320" dirty="0">
                <a:latin typeface="Arial"/>
                <a:cs typeface="Arial"/>
              </a:rPr>
              <a:t> </a:t>
            </a:r>
            <a:endParaRPr sz="1150">
              <a:latin typeface="Arial"/>
              <a:cs typeface="Arial"/>
            </a:endParaRPr>
          </a:p>
        </p:txBody>
      </p:sp>
      <p:sp>
        <p:nvSpPr>
          <p:cNvPr id="115" name="object 115"/>
          <p:cNvSpPr txBox="1"/>
          <p:nvPr/>
        </p:nvSpPr>
        <p:spPr>
          <a:xfrm>
            <a:off x="2184581" y="5111040"/>
            <a:ext cx="225425" cy="200660"/>
          </a:xfrm>
          <a:prstGeom prst="rect">
            <a:avLst/>
          </a:prstGeom>
        </p:spPr>
        <p:txBody>
          <a:bodyPr vert="horz" wrap="square" lIns="0" tIns="508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40"/>
              </a:spcBef>
            </a:pPr>
            <a:endParaRPr sz="10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150" spc="325" dirty="0">
                <a:latin typeface="Arial"/>
                <a:cs typeface="Arial"/>
              </a:rPr>
              <a:t> </a:t>
            </a:r>
            <a:r>
              <a:rPr sz="1150" spc="-35" dirty="0">
                <a:latin typeface="Arial"/>
                <a:cs typeface="Arial"/>
              </a:rPr>
              <a:t> </a:t>
            </a:r>
            <a:r>
              <a:rPr sz="1150" spc="320" dirty="0">
                <a:latin typeface="Arial"/>
                <a:cs typeface="Arial"/>
              </a:rPr>
              <a:t> </a:t>
            </a:r>
            <a:endParaRPr sz="1150">
              <a:latin typeface="Arial"/>
              <a:cs typeface="Arial"/>
            </a:endParaRPr>
          </a:p>
        </p:txBody>
      </p:sp>
      <p:sp>
        <p:nvSpPr>
          <p:cNvPr id="116" name="object 116"/>
          <p:cNvSpPr txBox="1"/>
          <p:nvPr/>
        </p:nvSpPr>
        <p:spPr>
          <a:xfrm>
            <a:off x="2527566" y="5399267"/>
            <a:ext cx="189230" cy="200660"/>
          </a:xfrm>
          <a:prstGeom prst="rect">
            <a:avLst/>
          </a:prstGeom>
        </p:spPr>
        <p:txBody>
          <a:bodyPr vert="horz" wrap="square" lIns="0" tIns="508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40"/>
              </a:spcBef>
            </a:pPr>
            <a:endParaRPr sz="10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150" spc="325" dirty="0">
                <a:latin typeface="Arial"/>
                <a:cs typeface="Arial"/>
              </a:rPr>
              <a:t> </a:t>
            </a:r>
            <a:r>
              <a:rPr sz="1150" spc="320" dirty="0">
                <a:latin typeface="Arial"/>
                <a:cs typeface="Arial"/>
              </a:rPr>
              <a:t> </a:t>
            </a:r>
            <a:endParaRPr sz="1150">
              <a:latin typeface="Arial"/>
              <a:cs typeface="Arial"/>
            </a:endParaRPr>
          </a:p>
        </p:txBody>
      </p:sp>
      <p:sp>
        <p:nvSpPr>
          <p:cNvPr id="117" name="object 117"/>
          <p:cNvSpPr txBox="1"/>
          <p:nvPr/>
        </p:nvSpPr>
        <p:spPr>
          <a:xfrm>
            <a:off x="3624021" y="5399267"/>
            <a:ext cx="189230" cy="200660"/>
          </a:xfrm>
          <a:prstGeom prst="rect">
            <a:avLst/>
          </a:prstGeom>
        </p:spPr>
        <p:txBody>
          <a:bodyPr vert="horz" wrap="square" lIns="0" tIns="508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40"/>
              </a:spcBef>
            </a:pPr>
            <a:endParaRPr sz="10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150" spc="325" dirty="0">
                <a:latin typeface="Arial"/>
                <a:cs typeface="Arial"/>
              </a:rPr>
              <a:t> </a:t>
            </a:r>
            <a:r>
              <a:rPr sz="1150" spc="320" dirty="0">
                <a:latin typeface="Arial"/>
                <a:cs typeface="Arial"/>
              </a:rPr>
              <a:t> </a:t>
            </a:r>
            <a:endParaRPr sz="1150">
              <a:latin typeface="Arial"/>
              <a:cs typeface="Arial"/>
            </a:endParaRPr>
          </a:p>
        </p:txBody>
      </p:sp>
      <p:sp>
        <p:nvSpPr>
          <p:cNvPr id="118" name="object 118"/>
          <p:cNvSpPr txBox="1"/>
          <p:nvPr/>
        </p:nvSpPr>
        <p:spPr>
          <a:xfrm>
            <a:off x="5862542" y="5399267"/>
            <a:ext cx="106680" cy="2006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50" spc="320" dirty="0">
                <a:latin typeface="Arial"/>
                <a:cs typeface="Arial"/>
              </a:rPr>
              <a:t> </a:t>
            </a:r>
            <a:endParaRPr sz="1150">
              <a:latin typeface="Arial"/>
              <a:cs typeface="Arial"/>
            </a:endParaRPr>
          </a:p>
        </p:txBody>
      </p:sp>
      <p:sp>
        <p:nvSpPr>
          <p:cNvPr id="119" name="object 119"/>
          <p:cNvSpPr txBox="1"/>
          <p:nvPr/>
        </p:nvSpPr>
        <p:spPr>
          <a:xfrm>
            <a:off x="6957173" y="5399267"/>
            <a:ext cx="106680" cy="2006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50" spc="320" dirty="0">
                <a:latin typeface="Arial"/>
                <a:cs typeface="Arial"/>
              </a:rPr>
              <a:t> </a:t>
            </a:r>
            <a:endParaRPr sz="1150">
              <a:latin typeface="Arial"/>
              <a:cs typeface="Arial"/>
            </a:endParaRPr>
          </a:p>
        </p:txBody>
      </p:sp>
      <p:sp>
        <p:nvSpPr>
          <p:cNvPr id="120" name="object 120"/>
          <p:cNvSpPr txBox="1"/>
          <p:nvPr/>
        </p:nvSpPr>
        <p:spPr>
          <a:xfrm>
            <a:off x="8053629" y="5399267"/>
            <a:ext cx="106680" cy="2006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50" spc="320" dirty="0">
                <a:latin typeface="Arial"/>
                <a:cs typeface="Arial"/>
              </a:rPr>
              <a:t> </a:t>
            </a:r>
            <a:endParaRPr sz="1150">
              <a:latin typeface="Arial"/>
              <a:cs typeface="Arial"/>
            </a:endParaRPr>
          </a:p>
        </p:txBody>
      </p:sp>
      <p:sp>
        <p:nvSpPr>
          <p:cNvPr id="121" name="object 121"/>
          <p:cNvSpPr txBox="1"/>
          <p:nvPr/>
        </p:nvSpPr>
        <p:spPr>
          <a:xfrm>
            <a:off x="5282388" y="5479530"/>
            <a:ext cx="155575" cy="3759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300" i="1" spc="445" dirty="0">
                <a:latin typeface="Times New Roman"/>
                <a:cs typeface="Times New Roman"/>
              </a:rPr>
              <a:t> </a:t>
            </a:r>
            <a:endParaRPr sz="2300">
              <a:latin typeface="Times New Roman"/>
              <a:cs typeface="Times New Roman"/>
            </a:endParaRPr>
          </a:p>
        </p:txBody>
      </p:sp>
      <p:sp>
        <p:nvSpPr>
          <p:cNvPr id="122" name="object 122"/>
          <p:cNvSpPr txBox="1"/>
          <p:nvPr/>
        </p:nvSpPr>
        <p:spPr>
          <a:xfrm>
            <a:off x="2184581" y="1820152"/>
            <a:ext cx="225425" cy="200660"/>
          </a:xfrm>
          <a:prstGeom prst="rect">
            <a:avLst/>
          </a:prstGeom>
        </p:spPr>
        <p:txBody>
          <a:bodyPr vert="horz" wrap="square" lIns="0" tIns="508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40"/>
              </a:spcBef>
            </a:pPr>
            <a:endParaRPr sz="10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150" spc="325" dirty="0">
                <a:latin typeface="Arial"/>
                <a:cs typeface="Arial"/>
              </a:rPr>
              <a:t> </a:t>
            </a:r>
            <a:r>
              <a:rPr sz="1150" spc="-35" dirty="0">
                <a:latin typeface="Arial"/>
                <a:cs typeface="Arial"/>
              </a:rPr>
              <a:t> </a:t>
            </a:r>
            <a:r>
              <a:rPr sz="1150" spc="320" dirty="0">
                <a:latin typeface="Arial"/>
                <a:cs typeface="Arial"/>
              </a:rPr>
              <a:t> </a:t>
            </a:r>
            <a:endParaRPr sz="1150">
              <a:latin typeface="Arial"/>
              <a:cs typeface="Arial"/>
            </a:endParaRPr>
          </a:p>
        </p:txBody>
      </p:sp>
      <p:sp>
        <p:nvSpPr>
          <p:cNvPr id="123" name="object 123"/>
          <p:cNvSpPr txBox="1"/>
          <p:nvPr/>
        </p:nvSpPr>
        <p:spPr>
          <a:xfrm>
            <a:off x="4725950" y="5399267"/>
            <a:ext cx="189230" cy="200660"/>
          </a:xfrm>
          <a:prstGeom prst="rect">
            <a:avLst/>
          </a:prstGeom>
        </p:spPr>
        <p:txBody>
          <a:bodyPr vert="horz" wrap="square" lIns="0" tIns="508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40"/>
              </a:spcBef>
            </a:pPr>
            <a:endParaRPr sz="10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150" spc="325" dirty="0">
                <a:latin typeface="Arial"/>
                <a:cs typeface="Arial"/>
              </a:rPr>
              <a:t> </a:t>
            </a:r>
            <a:r>
              <a:rPr sz="1150" spc="320" dirty="0">
                <a:latin typeface="Arial"/>
                <a:cs typeface="Arial"/>
              </a:rPr>
              <a:t> </a:t>
            </a:r>
            <a:endParaRPr sz="1150">
              <a:latin typeface="Arial"/>
              <a:cs typeface="Arial"/>
            </a:endParaRPr>
          </a:p>
        </p:txBody>
      </p:sp>
      <p:sp>
        <p:nvSpPr>
          <p:cNvPr id="124" name="object 124"/>
          <p:cNvSpPr txBox="1"/>
          <p:nvPr/>
        </p:nvSpPr>
        <p:spPr>
          <a:xfrm>
            <a:off x="5313402" y="5399267"/>
            <a:ext cx="106680" cy="2006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50" spc="320" dirty="0">
                <a:latin typeface="Arial"/>
                <a:cs typeface="Arial"/>
              </a:rPr>
              <a:t> </a:t>
            </a:r>
            <a:endParaRPr sz="1150">
              <a:latin typeface="Arial"/>
              <a:cs typeface="Arial"/>
            </a:endParaRPr>
          </a:p>
        </p:txBody>
      </p:sp>
      <p:sp>
        <p:nvSpPr>
          <p:cNvPr id="125" name="object 125"/>
          <p:cNvSpPr txBox="1"/>
          <p:nvPr/>
        </p:nvSpPr>
        <p:spPr>
          <a:xfrm>
            <a:off x="6411682" y="5399267"/>
            <a:ext cx="106680" cy="2006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50" spc="320" dirty="0">
                <a:latin typeface="Arial"/>
                <a:cs typeface="Arial"/>
              </a:rPr>
              <a:t> </a:t>
            </a:r>
            <a:endParaRPr sz="1150">
              <a:latin typeface="Arial"/>
              <a:cs typeface="Arial"/>
            </a:endParaRPr>
          </a:p>
        </p:txBody>
      </p:sp>
      <p:sp>
        <p:nvSpPr>
          <p:cNvPr id="126" name="object 126"/>
          <p:cNvSpPr txBox="1"/>
          <p:nvPr/>
        </p:nvSpPr>
        <p:spPr>
          <a:xfrm>
            <a:off x="7508137" y="5399267"/>
            <a:ext cx="106680" cy="2006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50" spc="320" dirty="0">
                <a:latin typeface="Arial"/>
                <a:cs typeface="Arial"/>
              </a:rPr>
              <a:t> </a:t>
            </a:r>
            <a:endParaRPr sz="1150">
              <a:latin typeface="Arial"/>
              <a:cs typeface="Arial"/>
            </a:endParaRPr>
          </a:p>
        </p:txBody>
      </p:sp>
      <p:sp>
        <p:nvSpPr>
          <p:cNvPr id="127" name="object 127"/>
          <p:cNvSpPr txBox="1"/>
          <p:nvPr/>
        </p:nvSpPr>
        <p:spPr>
          <a:xfrm>
            <a:off x="4173161" y="5399267"/>
            <a:ext cx="189230" cy="200660"/>
          </a:xfrm>
          <a:prstGeom prst="rect">
            <a:avLst/>
          </a:prstGeom>
        </p:spPr>
        <p:txBody>
          <a:bodyPr vert="horz" wrap="square" lIns="0" tIns="508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40"/>
              </a:spcBef>
            </a:pPr>
            <a:endParaRPr sz="10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150" spc="325" dirty="0">
                <a:latin typeface="Arial"/>
                <a:cs typeface="Arial"/>
              </a:rPr>
              <a:t> </a:t>
            </a:r>
            <a:r>
              <a:rPr sz="1150" spc="320" dirty="0">
                <a:latin typeface="Arial"/>
                <a:cs typeface="Arial"/>
              </a:rPr>
              <a:t> </a:t>
            </a:r>
            <a:endParaRPr sz="1150">
              <a:latin typeface="Arial"/>
              <a:cs typeface="Arial"/>
            </a:endParaRPr>
          </a:p>
        </p:txBody>
      </p:sp>
      <p:sp>
        <p:nvSpPr>
          <p:cNvPr id="128" name="object 128"/>
          <p:cNvSpPr txBox="1"/>
          <p:nvPr/>
        </p:nvSpPr>
        <p:spPr>
          <a:xfrm>
            <a:off x="3073057" y="5399267"/>
            <a:ext cx="189230" cy="200660"/>
          </a:xfrm>
          <a:prstGeom prst="rect">
            <a:avLst/>
          </a:prstGeom>
        </p:spPr>
        <p:txBody>
          <a:bodyPr vert="horz" wrap="square" lIns="0" tIns="508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40"/>
              </a:spcBef>
            </a:pPr>
            <a:endParaRPr sz="10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150" spc="325" dirty="0">
                <a:latin typeface="Arial"/>
                <a:cs typeface="Arial"/>
              </a:rPr>
              <a:t> </a:t>
            </a:r>
            <a:r>
              <a:rPr sz="1150" spc="320" dirty="0">
                <a:latin typeface="Arial"/>
                <a:cs typeface="Arial"/>
              </a:rPr>
              <a:t> </a:t>
            </a:r>
            <a:endParaRPr sz="1150">
              <a:latin typeface="Arial"/>
              <a:cs typeface="Arial"/>
            </a:endParaRPr>
          </a:p>
        </p:txBody>
      </p:sp>
      <p:sp>
        <p:nvSpPr>
          <p:cNvPr id="129" name="object 129"/>
          <p:cNvSpPr/>
          <p:nvPr/>
        </p:nvSpPr>
        <p:spPr>
          <a:xfrm>
            <a:off x="8100460" y="2576218"/>
            <a:ext cx="186690" cy="0"/>
          </a:xfrm>
          <a:custGeom>
            <a:avLst/>
            <a:gdLst/>
            <a:ahLst/>
            <a:cxnLst/>
            <a:rect l="l" t="t" r="r" b="b"/>
            <a:pathLst>
              <a:path w="186690">
                <a:moveTo>
                  <a:pt x="0" y="0"/>
                </a:moveTo>
                <a:lnTo>
                  <a:pt x="186512" y="0"/>
                </a:lnTo>
              </a:path>
            </a:pathLst>
          </a:custGeom>
          <a:ln w="913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0" name="object 130"/>
          <p:cNvSpPr/>
          <p:nvPr/>
        </p:nvSpPr>
        <p:spPr>
          <a:xfrm>
            <a:off x="7552769" y="1737035"/>
            <a:ext cx="0" cy="186690"/>
          </a:xfrm>
          <a:custGeom>
            <a:avLst/>
            <a:gdLst/>
            <a:ahLst/>
            <a:cxnLst/>
            <a:rect l="l" t="t" r="r" b="b"/>
            <a:pathLst>
              <a:path h="186689">
                <a:moveTo>
                  <a:pt x="0" y="0"/>
                </a:moveTo>
                <a:lnTo>
                  <a:pt x="0" y="186496"/>
                </a:lnTo>
              </a:path>
            </a:pathLst>
          </a:custGeom>
          <a:ln w="913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1" name="object 131"/>
          <p:cNvSpPr/>
          <p:nvPr/>
        </p:nvSpPr>
        <p:spPr>
          <a:xfrm>
            <a:off x="7005453" y="1737035"/>
            <a:ext cx="0" cy="186690"/>
          </a:xfrm>
          <a:custGeom>
            <a:avLst/>
            <a:gdLst/>
            <a:ahLst/>
            <a:cxnLst/>
            <a:rect l="l" t="t" r="r" b="b"/>
            <a:pathLst>
              <a:path h="186689">
                <a:moveTo>
                  <a:pt x="0" y="0"/>
                </a:moveTo>
                <a:lnTo>
                  <a:pt x="0" y="186496"/>
                </a:lnTo>
              </a:path>
            </a:pathLst>
          </a:custGeom>
          <a:ln w="913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2" name="object 132"/>
          <p:cNvSpPr txBox="1"/>
          <p:nvPr/>
        </p:nvSpPr>
        <p:spPr>
          <a:xfrm>
            <a:off x="1774864" y="3213344"/>
            <a:ext cx="367030" cy="790575"/>
          </a:xfrm>
          <a:prstGeom prst="rect">
            <a:avLst/>
          </a:prstGeom>
        </p:spPr>
        <p:txBody>
          <a:bodyPr vert="vert270" wrap="square" lIns="0" tIns="2819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220"/>
              </a:spcBef>
            </a:pPr>
            <a:r>
              <a:rPr sz="3450" i="1" spc="-187" baseline="1207" dirty="0">
                <a:latin typeface="Times New Roman"/>
                <a:cs typeface="Times New Roman"/>
              </a:rPr>
              <a:t> </a:t>
            </a:r>
            <a:r>
              <a:rPr sz="1950" i="1" spc="-7" baseline="-12820" dirty="0">
                <a:latin typeface="Times New Roman"/>
                <a:cs typeface="Times New Roman"/>
              </a:rPr>
              <a:t> </a:t>
            </a:r>
            <a:r>
              <a:rPr sz="1950" i="1" spc="52" baseline="-12820" dirty="0">
                <a:latin typeface="Times New Roman"/>
                <a:cs typeface="Times New Roman"/>
              </a:rPr>
              <a:t> </a:t>
            </a:r>
            <a:r>
              <a:rPr sz="1950" i="1" baseline="-12820" dirty="0">
                <a:latin typeface="Times New Roman"/>
                <a:cs typeface="Times New Roman"/>
              </a:rPr>
              <a:t> </a:t>
            </a:r>
            <a:r>
              <a:rPr sz="1950" i="1" spc="-240" baseline="-12820" dirty="0">
                <a:latin typeface="Times New Roman"/>
                <a:cs typeface="Times New Roman"/>
              </a:rPr>
              <a:t> </a:t>
            </a:r>
            <a:r>
              <a:rPr sz="700" dirty="0">
                <a:latin typeface="Arial"/>
                <a:cs typeface="Arial"/>
              </a:rPr>
              <a:t> </a:t>
            </a:r>
            <a:r>
              <a:rPr sz="700" spc="-20" dirty="0">
                <a:latin typeface="Arial"/>
                <a:cs typeface="Arial"/>
              </a:rPr>
              <a:t> </a:t>
            </a:r>
            <a:r>
              <a:rPr sz="3450" spc="-75" baseline="1207" dirty="0">
                <a:latin typeface="Times New Roman"/>
                <a:cs typeface="Times New Roman"/>
              </a:rPr>
              <a:t> </a:t>
            </a:r>
            <a:r>
              <a:rPr sz="3450" i="1" spc="-22" baseline="1207" dirty="0">
                <a:latin typeface="Times New Roman"/>
                <a:cs typeface="Times New Roman"/>
              </a:rPr>
              <a:t> </a:t>
            </a:r>
            <a:r>
              <a:rPr sz="3450" baseline="1207" dirty="0">
                <a:latin typeface="Times New Roman"/>
                <a:cs typeface="Times New Roman"/>
              </a:rPr>
              <a:t> </a:t>
            </a:r>
            <a:endParaRPr sz="3450" baseline="1207">
              <a:latin typeface="Times New Roman"/>
              <a:cs typeface="Times New Roman"/>
            </a:endParaRPr>
          </a:p>
        </p:txBody>
      </p:sp>
      <p:sp>
        <p:nvSpPr>
          <p:cNvPr id="133" name="object 133"/>
          <p:cNvSpPr/>
          <p:nvPr/>
        </p:nvSpPr>
        <p:spPr>
          <a:xfrm>
            <a:off x="7741284" y="2913476"/>
            <a:ext cx="319405" cy="0"/>
          </a:xfrm>
          <a:custGeom>
            <a:avLst/>
            <a:gdLst/>
            <a:ahLst/>
            <a:cxnLst/>
            <a:rect l="l" t="t" r="r" b="b"/>
            <a:pathLst>
              <a:path w="319404">
                <a:moveTo>
                  <a:pt x="0" y="0"/>
                </a:moveTo>
                <a:lnTo>
                  <a:pt x="319267" y="0"/>
                </a:lnTo>
              </a:path>
            </a:pathLst>
          </a:custGeom>
          <a:ln w="36484">
            <a:solidFill>
              <a:srgbClr val="4E9A0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4" name="object 134"/>
          <p:cNvSpPr/>
          <p:nvPr/>
        </p:nvSpPr>
        <p:spPr>
          <a:xfrm>
            <a:off x="7741284" y="2685448"/>
            <a:ext cx="319405" cy="0"/>
          </a:xfrm>
          <a:custGeom>
            <a:avLst/>
            <a:gdLst/>
            <a:ahLst/>
            <a:cxnLst/>
            <a:rect l="l" t="t" r="r" b="b"/>
            <a:pathLst>
              <a:path w="319404">
                <a:moveTo>
                  <a:pt x="0" y="0"/>
                </a:moveTo>
                <a:lnTo>
                  <a:pt x="319267" y="0"/>
                </a:lnTo>
              </a:path>
            </a:pathLst>
          </a:custGeom>
          <a:ln w="36484">
            <a:solidFill>
              <a:srgbClr val="C789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5" name="object 135"/>
          <p:cNvSpPr/>
          <p:nvPr/>
        </p:nvSpPr>
        <p:spPr>
          <a:xfrm>
            <a:off x="7741284" y="2457420"/>
            <a:ext cx="319405" cy="0"/>
          </a:xfrm>
          <a:custGeom>
            <a:avLst/>
            <a:gdLst/>
            <a:ahLst/>
            <a:cxnLst/>
            <a:rect l="l" t="t" r="r" b="b"/>
            <a:pathLst>
              <a:path w="319404">
                <a:moveTo>
                  <a:pt x="0" y="0"/>
                </a:moveTo>
                <a:lnTo>
                  <a:pt x="319267" y="0"/>
                </a:lnTo>
              </a:path>
            </a:pathLst>
          </a:custGeom>
          <a:ln w="36484">
            <a:solidFill>
              <a:srgbClr val="CC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6" name="object 136"/>
          <p:cNvSpPr/>
          <p:nvPr/>
        </p:nvSpPr>
        <p:spPr>
          <a:xfrm>
            <a:off x="7741284" y="2229392"/>
            <a:ext cx="319405" cy="0"/>
          </a:xfrm>
          <a:custGeom>
            <a:avLst/>
            <a:gdLst/>
            <a:ahLst/>
            <a:cxnLst/>
            <a:rect l="l" t="t" r="r" b="b"/>
            <a:pathLst>
              <a:path w="319404">
                <a:moveTo>
                  <a:pt x="0" y="0"/>
                </a:moveTo>
                <a:lnTo>
                  <a:pt x="319267" y="0"/>
                </a:lnTo>
              </a:path>
            </a:pathLst>
          </a:custGeom>
          <a:ln w="36484">
            <a:solidFill>
              <a:srgbClr val="1F498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7" name="object 137"/>
          <p:cNvSpPr txBox="1"/>
          <p:nvPr/>
        </p:nvSpPr>
        <p:spPr>
          <a:xfrm>
            <a:off x="6458137" y="1919498"/>
            <a:ext cx="1642110" cy="1313815"/>
          </a:xfrm>
          <a:prstGeom prst="rect">
            <a:avLst/>
          </a:prstGeom>
          <a:ln w="9131">
            <a:solidFill>
              <a:srgbClr val="636363"/>
            </a:solidFill>
          </a:ln>
        </p:spPr>
        <p:txBody>
          <a:bodyPr vert="horz" wrap="square" lIns="0" tIns="63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5"/>
              </a:spcBef>
            </a:pPr>
            <a:endParaRPr sz="2500">
              <a:latin typeface="Times New Roman"/>
              <a:cs typeface="Times New Roman"/>
            </a:endParaRPr>
          </a:p>
          <a:p>
            <a:pPr marL="75565">
              <a:lnSpc>
                <a:spcPct val="100000"/>
              </a:lnSpc>
              <a:tabLst>
                <a:tab pos="640715" algn="l"/>
              </a:tabLst>
            </a:pPr>
            <a:r>
              <a:rPr sz="2550" i="1" spc="869" baseline="1633" dirty="0">
                <a:latin typeface="Times New Roman"/>
                <a:cs typeface="Times New Roman"/>
              </a:rPr>
              <a:t> </a:t>
            </a:r>
            <a:r>
              <a:rPr sz="1300" spc="390" dirty="0">
                <a:latin typeface="Arial"/>
                <a:cs typeface="Arial"/>
              </a:rPr>
              <a:t> </a:t>
            </a:r>
            <a:r>
              <a:rPr sz="1300" spc="-114" dirty="0">
                <a:latin typeface="Arial"/>
                <a:cs typeface="Arial"/>
              </a:rPr>
              <a:t> </a:t>
            </a:r>
            <a:r>
              <a:rPr sz="1300" spc="350" dirty="0">
                <a:latin typeface="Arial"/>
                <a:cs typeface="Arial"/>
              </a:rPr>
              <a:t> </a:t>
            </a:r>
            <a:r>
              <a:rPr sz="1300" spc="-5" dirty="0">
                <a:latin typeface="Arial"/>
                <a:cs typeface="Arial"/>
              </a:rPr>
              <a:t> </a:t>
            </a:r>
            <a:r>
              <a:rPr sz="1300" dirty="0">
                <a:latin typeface="Arial"/>
                <a:cs typeface="Arial"/>
              </a:rPr>
              <a:t>	</a:t>
            </a:r>
            <a:r>
              <a:rPr sz="2550" i="1" spc="885" baseline="1633" dirty="0">
                <a:latin typeface="Times New Roman"/>
                <a:cs typeface="Times New Roman"/>
              </a:rPr>
              <a:t> </a:t>
            </a:r>
            <a:r>
              <a:rPr sz="1275" spc="502" baseline="35947" dirty="0">
                <a:latin typeface="Arial"/>
                <a:cs typeface="Arial"/>
              </a:rPr>
              <a:t> </a:t>
            </a:r>
            <a:r>
              <a:rPr sz="1300" spc="390" dirty="0">
                <a:latin typeface="Arial"/>
                <a:cs typeface="Arial"/>
              </a:rPr>
              <a:t> </a:t>
            </a:r>
            <a:r>
              <a:rPr sz="1300" spc="-114" dirty="0">
                <a:latin typeface="Arial"/>
                <a:cs typeface="Arial"/>
              </a:rPr>
              <a:t> </a:t>
            </a:r>
            <a:r>
              <a:rPr sz="1300" spc="350" dirty="0">
                <a:latin typeface="Arial"/>
                <a:cs typeface="Arial"/>
              </a:rPr>
              <a:t> </a:t>
            </a:r>
            <a:r>
              <a:rPr sz="1300" spc="-10" dirty="0">
                <a:latin typeface="Arial"/>
                <a:cs typeface="Arial"/>
              </a:rPr>
              <a:t> </a:t>
            </a:r>
            <a:r>
              <a:rPr sz="1300" spc="350" dirty="0">
                <a:latin typeface="Arial"/>
                <a:cs typeface="Arial"/>
              </a:rPr>
              <a:t> </a:t>
            </a:r>
            <a:r>
              <a:rPr sz="1300" spc="-5" dirty="0">
                <a:latin typeface="Arial"/>
                <a:cs typeface="Arial"/>
              </a:rPr>
              <a:t> </a:t>
            </a:r>
            <a:endParaRPr sz="13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5"/>
              </a:spcBef>
            </a:pPr>
            <a:endParaRPr sz="1450">
              <a:latin typeface="Times New Roman"/>
              <a:cs typeface="Times New Roman"/>
            </a:endParaRPr>
          </a:p>
          <a:p>
            <a:pPr marL="75565">
              <a:lnSpc>
                <a:spcPct val="100000"/>
              </a:lnSpc>
              <a:tabLst>
                <a:tab pos="640715" algn="l"/>
              </a:tabLst>
            </a:pPr>
            <a:r>
              <a:rPr sz="2550" i="1" spc="862" baseline="1633" dirty="0">
                <a:latin typeface="Times New Roman"/>
                <a:cs typeface="Times New Roman"/>
              </a:rPr>
              <a:t> </a:t>
            </a:r>
            <a:r>
              <a:rPr sz="1300" spc="400" dirty="0">
                <a:latin typeface="Arial"/>
                <a:cs typeface="Arial"/>
              </a:rPr>
              <a:t> </a:t>
            </a:r>
            <a:r>
              <a:rPr sz="1300" spc="-120" dirty="0">
                <a:latin typeface="Arial"/>
                <a:cs typeface="Arial"/>
              </a:rPr>
              <a:t> </a:t>
            </a:r>
            <a:r>
              <a:rPr sz="1300" spc="355" dirty="0">
                <a:latin typeface="Arial"/>
                <a:cs typeface="Arial"/>
              </a:rPr>
              <a:t> </a:t>
            </a:r>
            <a:r>
              <a:rPr sz="1300" dirty="0">
                <a:latin typeface="Arial"/>
                <a:cs typeface="Arial"/>
              </a:rPr>
              <a:t> 	</a:t>
            </a:r>
            <a:r>
              <a:rPr sz="2550" i="1" spc="885" baseline="1633" dirty="0">
                <a:latin typeface="Times New Roman"/>
                <a:cs typeface="Times New Roman"/>
              </a:rPr>
              <a:t> </a:t>
            </a:r>
            <a:r>
              <a:rPr sz="1275" spc="502" baseline="35947" dirty="0">
                <a:latin typeface="Arial"/>
                <a:cs typeface="Arial"/>
              </a:rPr>
              <a:t> </a:t>
            </a:r>
            <a:r>
              <a:rPr sz="1300" spc="400" dirty="0">
                <a:latin typeface="Arial"/>
                <a:cs typeface="Arial"/>
              </a:rPr>
              <a:t> </a:t>
            </a:r>
            <a:r>
              <a:rPr sz="1300" spc="-120" dirty="0">
                <a:latin typeface="Arial"/>
                <a:cs typeface="Arial"/>
              </a:rPr>
              <a:t> </a:t>
            </a:r>
            <a:r>
              <a:rPr sz="1300" spc="355" dirty="0">
                <a:latin typeface="Arial"/>
                <a:cs typeface="Arial"/>
              </a:rPr>
              <a:t> </a:t>
            </a:r>
            <a:r>
              <a:rPr sz="1300" spc="-5" dirty="0">
                <a:latin typeface="Arial"/>
                <a:cs typeface="Arial"/>
              </a:rPr>
              <a:t> </a:t>
            </a:r>
            <a:r>
              <a:rPr sz="1300" spc="355" dirty="0">
                <a:latin typeface="Arial"/>
                <a:cs typeface="Arial"/>
              </a:rPr>
              <a:t> </a:t>
            </a:r>
            <a:r>
              <a:rPr sz="1300" dirty="0">
                <a:latin typeface="Arial"/>
                <a:cs typeface="Arial"/>
              </a:rPr>
              <a:t> </a:t>
            </a:r>
            <a:endParaRPr sz="13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1600">
              <a:latin typeface="Times New Roman"/>
              <a:cs typeface="Times New Roman"/>
            </a:endParaRPr>
          </a:p>
          <a:p>
            <a:pPr marL="75565">
              <a:lnSpc>
                <a:spcPct val="100000"/>
              </a:lnSpc>
              <a:tabLst>
                <a:tab pos="640715" algn="l"/>
              </a:tabLst>
            </a:pPr>
            <a:r>
              <a:rPr sz="2550" i="1" spc="869" baseline="1633" dirty="0">
                <a:latin typeface="Times New Roman"/>
                <a:cs typeface="Times New Roman"/>
              </a:rPr>
              <a:t> </a:t>
            </a:r>
            <a:r>
              <a:rPr sz="1300" spc="390" dirty="0">
                <a:latin typeface="Arial"/>
                <a:cs typeface="Arial"/>
              </a:rPr>
              <a:t> </a:t>
            </a:r>
            <a:r>
              <a:rPr sz="1300" spc="-114" dirty="0">
                <a:latin typeface="Arial"/>
                <a:cs typeface="Arial"/>
              </a:rPr>
              <a:t> </a:t>
            </a:r>
            <a:r>
              <a:rPr sz="1300" spc="350" dirty="0">
                <a:latin typeface="Arial"/>
                <a:cs typeface="Arial"/>
              </a:rPr>
              <a:t> </a:t>
            </a:r>
            <a:r>
              <a:rPr sz="1300" spc="-5" dirty="0">
                <a:latin typeface="Arial"/>
                <a:cs typeface="Arial"/>
              </a:rPr>
              <a:t> </a:t>
            </a:r>
            <a:r>
              <a:rPr sz="1300" dirty="0">
                <a:latin typeface="Arial"/>
                <a:cs typeface="Arial"/>
              </a:rPr>
              <a:t>	</a:t>
            </a:r>
            <a:r>
              <a:rPr sz="2550" i="1" spc="885" baseline="1633" dirty="0">
                <a:latin typeface="Times New Roman"/>
                <a:cs typeface="Times New Roman"/>
              </a:rPr>
              <a:t> </a:t>
            </a:r>
            <a:r>
              <a:rPr sz="1275" spc="502" baseline="35947" dirty="0">
                <a:latin typeface="Arial"/>
                <a:cs typeface="Arial"/>
              </a:rPr>
              <a:t> </a:t>
            </a:r>
            <a:r>
              <a:rPr sz="1300" spc="390" dirty="0">
                <a:latin typeface="Arial"/>
                <a:cs typeface="Arial"/>
              </a:rPr>
              <a:t> </a:t>
            </a:r>
            <a:r>
              <a:rPr sz="1300" spc="-114" dirty="0">
                <a:latin typeface="Arial"/>
                <a:cs typeface="Arial"/>
              </a:rPr>
              <a:t> </a:t>
            </a:r>
            <a:r>
              <a:rPr sz="1300" spc="350" dirty="0">
                <a:latin typeface="Arial"/>
                <a:cs typeface="Arial"/>
              </a:rPr>
              <a:t> </a:t>
            </a:r>
            <a:r>
              <a:rPr sz="1300" spc="-10" dirty="0">
                <a:latin typeface="Arial"/>
                <a:cs typeface="Arial"/>
              </a:rPr>
              <a:t> </a:t>
            </a:r>
            <a:r>
              <a:rPr sz="1300" spc="350" dirty="0">
                <a:latin typeface="Arial"/>
                <a:cs typeface="Arial"/>
              </a:rPr>
              <a:t> </a:t>
            </a:r>
            <a:r>
              <a:rPr sz="1300" spc="-5" dirty="0">
                <a:latin typeface="Arial"/>
                <a:cs typeface="Arial"/>
              </a:rPr>
              <a:t> </a:t>
            </a:r>
            <a:endParaRPr sz="13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1600">
              <a:latin typeface="Times New Roman"/>
              <a:cs typeface="Times New Roman"/>
            </a:endParaRPr>
          </a:p>
          <a:p>
            <a:pPr marL="75565">
              <a:lnSpc>
                <a:spcPct val="100000"/>
              </a:lnSpc>
            </a:pPr>
            <a:r>
              <a:rPr sz="2550" i="1" spc="869" baseline="1633" dirty="0">
                <a:latin typeface="Times New Roman"/>
                <a:cs typeface="Times New Roman"/>
              </a:rPr>
              <a:t> </a:t>
            </a:r>
            <a:r>
              <a:rPr sz="1300" spc="390" dirty="0">
                <a:latin typeface="Arial"/>
                <a:cs typeface="Arial"/>
              </a:rPr>
              <a:t> </a:t>
            </a:r>
            <a:r>
              <a:rPr sz="1300" spc="-114" dirty="0">
                <a:latin typeface="Arial"/>
                <a:cs typeface="Arial"/>
              </a:rPr>
              <a:t> </a:t>
            </a:r>
            <a:r>
              <a:rPr sz="1300" spc="425" dirty="0">
                <a:latin typeface="Arial"/>
                <a:cs typeface="Arial"/>
              </a:rPr>
              <a:t> </a:t>
            </a:r>
            <a:r>
              <a:rPr sz="1300" spc="350" dirty="0">
                <a:latin typeface="Arial"/>
                <a:cs typeface="Arial"/>
              </a:rPr>
              <a:t> </a:t>
            </a:r>
            <a:r>
              <a:rPr sz="1300" spc="-5" dirty="0">
                <a:latin typeface="Arial"/>
                <a:cs typeface="Arial"/>
              </a:rPr>
              <a:t> </a:t>
            </a:r>
            <a:r>
              <a:rPr sz="1300" dirty="0">
                <a:latin typeface="Arial"/>
                <a:cs typeface="Arial"/>
              </a:rPr>
              <a:t> </a:t>
            </a:r>
            <a:r>
              <a:rPr sz="1300" spc="-150" dirty="0">
                <a:latin typeface="Arial"/>
                <a:cs typeface="Arial"/>
              </a:rPr>
              <a:t> </a:t>
            </a:r>
            <a:r>
              <a:rPr sz="2550" i="1" spc="885" baseline="1633" dirty="0">
                <a:latin typeface="Times New Roman"/>
                <a:cs typeface="Times New Roman"/>
              </a:rPr>
              <a:t> </a:t>
            </a:r>
            <a:r>
              <a:rPr sz="1275" spc="502" baseline="35947" dirty="0">
                <a:latin typeface="Arial"/>
                <a:cs typeface="Arial"/>
              </a:rPr>
              <a:t> </a:t>
            </a:r>
            <a:r>
              <a:rPr sz="1300" spc="390" dirty="0">
                <a:latin typeface="Arial"/>
                <a:cs typeface="Arial"/>
              </a:rPr>
              <a:t> </a:t>
            </a:r>
            <a:r>
              <a:rPr sz="1300" spc="-114" dirty="0">
                <a:latin typeface="Arial"/>
                <a:cs typeface="Arial"/>
              </a:rPr>
              <a:t> </a:t>
            </a:r>
            <a:r>
              <a:rPr sz="1300" spc="350" dirty="0">
                <a:latin typeface="Arial"/>
                <a:cs typeface="Arial"/>
              </a:rPr>
              <a:t> </a:t>
            </a:r>
            <a:r>
              <a:rPr sz="1300" spc="-10" dirty="0">
                <a:latin typeface="Arial"/>
                <a:cs typeface="Arial"/>
              </a:rPr>
              <a:t> </a:t>
            </a:r>
            <a:r>
              <a:rPr sz="1300" spc="350" dirty="0">
                <a:latin typeface="Arial"/>
                <a:cs typeface="Arial"/>
              </a:rPr>
              <a:t> </a:t>
            </a:r>
            <a:r>
              <a:rPr sz="1300" spc="-5" dirty="0">
                <a:latin typeface="Arial"/>
                <a:cs typeface="Arial"/>
              </a:rPr>
              <a:t> </a:t>
            </a:r>
            <a:endParaRPr sz="1300">
              <a:latin typeface="Arial"/>
              <a:cs typeface="Arial"/>
            </a:endParaRPr>
          </a:p>
        </p:txBody>
      </p:sp>
      <p:sp>
        <p:nvSpPr>
          <p:cNvPr id="138" name="object 138"/>
          <p:cNvSpPr/>
          <p:nvPr/>
        </p:nvSpPr>
        <p:spPr>
          <a:xfrm>
            <a:off x="2629661" y="3337531"/>
            <a:ext cx="5475605" cy="1888489"/>
          </a:xfrm>
          <a:custGeom>
            <a:avLst/>
            <a:gdLst/>
            <a:ahLst/>
            <a:cxnLst/>
            <a:rect l="l" t="t" r="r" b="b"/>
            <a:pathLst>
              <a:path w="5475605" h="1888489">
                <a:moveTo>
                  <a:pt x="1967158" y="507209"/>
                </a:moveTo>
                <a:lnTo>
                  <a:pt x="1928679" y="507209"/>
                </a:lnTo>
                <a:lnTo>
                  <a:pt x="1983942" y="671465"/>
                </a:lnTo>
                <a:lnTo>
                  <a:pt x="2041639" y="839825"/>
                </a:lnTo>
                <a:lnTo>
                  <a:pt x="2102223" y="1004385"/>
                </a:lnTo>
                <a:lnTo>
                  <a:pt x="2156423" y="1143634"/>
                </a:lnTo>
                <a:lnTo>
                  <a:pt x="2206746" y="1271102"/>
                </a:lnTo>
                <a:lnTo>
                  <a:pt x="2256612" y="1386940"/>
                </a:lnTo>
                <a:lnTo>
                  <a:pt x="2309063" y="1492441"/>
                </a:lnTo>
                <a:lnTo>
                  <a:pt x="2367139" y="1587072"/>
                </a:lnTo>
                <a:lnTo>
                  <a:pt x="2434034" y="1670226"/>
                </a:lnTo>
                <a:lnTo>
                  <a:pt x="2472270" y="1708535"/>
                </a:lnTo>
                <a:lnTo>
                  <a:pt x="2513318" y="1743651"/>
                </a:lnTo>
                <a:lnTo>
                  <a:pt x="2558396" y="1776434"/>
                </a:lnTo>
                <a:lnTo>
                  <a:pt x="2607198" y="1806085"/>
                </a:lnTo>
                <a:lnTo>
                  <a:pt x="2663906" y="1835022"/>
                </a:lnTo>
                <a:lnTo>
                  <a:pt x="2704955" y="1848924"/>
                </a:lnTo>
                <a:lnTo>
                  <a:pt x="2759762" y="1861298"/>
                </a:lnTo>
                <a:lnTo>
                  <a:pt x="2833346" y="1871727"/>
                </a:lnTo>
                <a:lnTo>
                  <a:pt x="2879412" y="1875763"/>
                </a:lnTo>
                <a:lnTo>
                  <a:pt x="2932243" y="1879776"/>
                </a:lnTo>
                <a:lnTo>
                  <a:pt x="3061090" y="1885507"/>
                </a:lnTo>
                <a:lnTo>
                  <a:pt x="3138398" y="1887217"/>
                </a:lnTo>
                <a:lnTo>
                  <a:pt x="3225209" y="1887795"/>
                </a:lnTo>
                <a:lnTo>
                  <a:pt x="4558834" y="1888365"/>
                </a:lnTo>
                <a:lnTo>
                  <a:pt x="5475588" y="1888365"/>
                </a:lnTo>
                <a:lnTo>
                  <a:pt x="5475588" y="1851881"/>
                </a:lnTo>
                <a:lnTo>
                  <a:pt x="4558834" y="1851881"/>
                </a:lnTo>
                <a:lnTo>
                  <a:pt x="3225437" y="1851311"/>
                </a:lnTo>
                <a:lnTo>
                  <a:pt x="3139006" y="1850741"/>
                </a:lnTo>
                <a:lnTo>
                  <a:pt x="3062762" y="1849046"/>
                </a:lnTo>
                <a:lnTo>
                  <a:pt x="3062382" y="1849046"/>
                </a:lnTo>
                <a:lnTo>
                  <a:pt x="2993968" y="1846195"/>
                </a:lnTo>
                <a:lnTo>
                  <a:pt x="2994120" y="1846195"/>
                </a:lnTo>
                <a:lnTo>
                  <a:pt x="2934252" y="1843345"/>
                </a:lnTo>
                <a:lnTo>
                  <a:pt x="2882300" y="1839392"/>
                </a:lnTo>
                <a:lnTo>
                  <a:pt x="2837874" y="1835501"/>
                </a:lnTo>
                <a:lnTo>
                  <a:pt x="2837679" y="1835501"/>
                </a:lnTo>
                <a:lnTo>
                  <a:pt x="2836919" y="1835417"/>
                </a:lnTo>
                <a:lnTo>
                  <a:pt x="2798844" y="1830431"/>
                </a:lnTo>
                <a:lnTo>
                  <a:pt x="2765692" y="1825300"/>
                </a:lnTo>
                <a:lnTo>
                  <a:pt x="2765830" y="1825300"/>
                </a:lnTo>
                <a:lnTo>
                  <a:pt x="2738620" y="1819980"/>
                </a:lnTo>
                <a:lnTo>
                  <a:pt x="2738478" y="1819980"/>
                </a:lnTo>
                <a:lnTo>
                  <a:pt x="2737338" y="1819729"/>
                </a:lnTo>
                <a:lnTo>
                  <a:pt x="2737520" y="1819729"/>
                </a:lnTo>
                <a:lnTo>
                  <a:pt x="2715142" y="1813868"/>
                </a:lnTo>
                <a:lnTo>
                  <a:pt x="2695616" y="1808077"/>
                </a:lnTo>
                <a:lnTo>
                  <a:pt x="2695377" y="1808077"/>
                </a:lnTo>
                <a:lnTo>
                  <a:pt x="2694008" y="1807598"/>
                </a:lnTo>
                <a:lnTo>
                  <a:pt x="2694144" y="1807598"/>
                </a:lnTo>
                <a:lnTo>
                  <a:pt x="2679052" y="1801737"/>
                </a:lnTo>
                <a:lnTo>
                  <a:pt x="2678881" y="1801737"/>
                </a:lnTo>
                <a:lnTo>
                  <a:pt x="2677741" y="1801228"/>
                </a:lnTo>
                <a:lnTo>
                  <a:pt x="2651037" y="1788618"/>
                </a:lnTo>
                <a:lnTo>
                  <a:pt x="2650907" y="1788618"/>
                </a:lnTo>
                <a:lnTo>
                  <a:pt x="2649843" y="1788056"/>
                </a:lnTo>
                <a:lnTo>
                  <a:pt x="2625290" y="1774366"/>
                </a:lnTo>
                <a:lnTo>
                  <a:pt x="2579384" y="1746463"/>
                </a:lnTo>
                <a:lnTo>
                  <a:pt x="2579224" y="1746463"/>
                </a:lnTo>
                <a:lnTo>
                  <a:pt x="2578008" y="1745627"/>
                </a:lnTo>
                <a:lnTo>
                  <a:pt x="2536616" y="1715452"/>
                </a:lnTo>
                <a:lnTo>
                  <a:pt x="2535363" y="1714540"/>
                </a:lnTo>
                <a:lnTo>
                  <a:pt x="2497748" y="1682236"/>
                </a:lnTo>
                <a:lnTo>
                  <a:pt x="2497583" y="1682236"/>
                </a:lnTo>
                <a:lnTo>
                  <a:pt x="2462005" y="1646587"/>
                </a:lnTo>
                <a:lnTo>
                  <a:pt x="2461855" y="1646587"/>
                </a:lnTo>
                <a:lnTo>
                  <a:pt x="2460563" y="1645143"/>
                </a:lnTo>
                <a:lnTo>
                  <a:pt x="2460694" y="1645143"/>
                </a:lnTo>
                <a:lnTo>
                  <a:pt x="2397858" y="1567006"/>
                </a:lnTo>
                <a:lnTo>
                  <a:pt x="2397622" y="1567006"/>
                </a:lnTo>
                <a:lnTo>
                  <a:pt x="2396330" y="1565105"/>
                </a:lnTo>
                <a:lnTo>
                  <a:pt x="2341496" y="1475491"/>
                </a:lnTo>
                <a:lnTo>
                  <a:pt x="2340610" y="1474046"/>
                </a:lnTo>
                <a:lnTo>
                  <a:pt x="2289943" y="1372042"/>
                </a:lnTo>
                <a:lnTo>
                  <a:pt x="2289527" y="1371206"/>
                </a:lnTo>
                <a:lnTo>
                  <a:pt x="2240345" y="1256888"/>
                </a:lnTo>
                <a:lnTo>
                  <a:pt x="2190432" y="1130409"/>
                </a:lnTo>
                <a:lnTo>
                  <a:pt x="2136397" y="991616"/>
                </a:lnTo>
                <a:lnTo>
                  <a:pt x="2075922" y="827436"/>
                </a:lnTo>
                <a:lnTo>
                  <a:pt x="2018556" y="659760"/>
                </a:lnTo>
                <a:lnTo>
                  <a:pt x="1967158" y="507209"/>
                </a:lnTo>
                <a:close/>
              </a:path>
              <a:path w="5475605" h="1888489">
                <a:moveTo>
                  <a:pt x="176482" y="1849602"/>
                </a:moveTo>
                <a:lnTo>
                  <a:pt x="93347" y="1850741"/>
                </a:lnTo>
                <a:lnTo>
                  <a:pt x="0" y="1851311"/>
                </a:lnTo>
                <a:lnTo>
                  <a:pt x="228" y="1887795"/>
                </a:lnTo>
                <a:lnTo>
                  <a:pt x="177269" y="1886077"/>
                </a:lnTo>
                <a:lnTo>
                  <a:pt x="317367" y="1881501"/>
                </a:lnTo>
                <a:lnTo>
                  <a:pt x="374835" y="1878058"/>
                </a:lnTo>
                <a:lnTo>
                  <a:pt x="424929" y="1874022"/>
                </a:lnTo>
                <a:lnTo>
                  <a:pt x="506266" y="1864225"/>
                </a:lnTo>
                <a:lnTo>
                  <a:pt x="566803" y="1851881"/>
                </a:lnTo>
                <a:lnTo>
                  <a:pt x="575048" y="1849608"/>
                </a:lnTo>
                <a:lnTo>
                  <a:pt x="176281" y="1849608"/>
                </a:lnTo>
                <a:lnTo>
                  <a:pt x="176482" y="1849602"/>
                </a:lnTo>
                <a:close/>
              </a:path>
              <a:path w="5475605" h="1888489">
                <a:moveTo>
                  <a:pt x="315741" y="1845054"/>
                </a:moveTo>
                <a:lnTo>
                  <a:pt x="250320" y="1847328"/>
                </a:lnTo>
                <a:lnTo>
                  <a:pt x="176482" y="1849602"/>
                </a:lnTo>
                <a:lnTo>
                  <a:pt x="575076" y="1849600"/>
                </a:lnTo>
                <a:lnTo>
                  <a:pt x="590188" y="1845435"/>
                </a:lnTo>
                <a:lnTo>
                  <a:pt x="591351" y="1845070"/>
                </a:lnTo>
                <a:lnTo>
                  <a:pt x="315466" y="1845070"/>
                </a:lnTo>
                <a:lnTo>
                  <a:pt x="315741" y="1845054"/>
                </a:lnTo>
                <a:close/>
              </a:path>
              <a:path w="5475605" h="1888489">
                <a:moveTo>
                  <a:pt x="3062078" y="1849030"/>
                </a:moveTo>
                <a:lnTo>
                  <a:pt x="3062382" y="1849046"/>
                </a:lnTo>
                <a:lnTo>
                  <a:pt x="3062762" y="1849046"/>
                </a:lnTo>
                <a:lnTo>
                  <a:pt x="3062078" y="1849030"/>
                </a:lnTo>
                <a:close/>
              </a:path>
              <a:path w="5475605" h="1888489">
                <a:moveTo>
                  <a:pt x="591423" y="1845047"/>
                </a:moveTo>
                <a:lnTo>
                  <a:pt x="315797" y="1845054"/>
                </a:lnTo>
                <a:lnTo>
                  <a:pt x="315466" y="1845070"/>
                </a:lnTo>
                <a:lnTo>
                  <a:pt x="591351" y="1845070"/>
                </a:lnTo>
                <a:close/>
              </a:path>
              <a:path w="5475605" h="1888489">
                <a:moveTo>
                  <a:pt x="602249" y="1841650"/>
                </a:moveTo>
                <a:lnTo>
                  <a:pt x="372478" y="1841650"/>
                </a:lnTo>
                <a:lnTo>
                  <a:pt x="315741" y="1845054"/>
                </a:lnTo>
                <a:lnTo>
                  <a:pt x="315922" y="1845047"/>
                </a:lnTo>
                <a:lnTo>
                  <a:pt x="591423" y="1845047"/>
                </a:lnTo>
                <a:lnTo>
                  <a:pt x="602249" y="1841650"/>
                </a:lnTo>
                <a:close/>
              </a:path>
              <a:path w="5475605" h="1888489">
                <a:moveTo>
                  <a:pt x="2934306" y="1843349"/>
                </a:moveTo>
                <a:lnTo>
                  <a:pt x="2934751" y="1843383"/>
                </a:lnTo>
                <a:lnTo>
                  <a:pt x="2935018" y="1843383"/>
                </a:lnTo>
                <a:lnTo>
                  <a:pt x="2934306" y="1843349"/>
                </a:lnTo>
                <a:close/>
              </a:path>
              <a:path w="5475605" h="1888489">
                <a:moveTo>
                  <a:pt x="2934252" y="1843345"/>
                </a:moveTo>
                <a:close/>
              </a:path>
              <a:path w="5475605" h="1888489">
                <a:moveTo>
                  <a:pt x="421328" y="1837709"/>
                </a:moveTo>
                <a:lnTo>
                  <a:pt x="372098" y="1841673"/>
                </a:lnTo>
                <a:lnTo>
                  <a:pt x="372478" y="1841650"/>
                </a:lnTo>
                <a:lnTo>
                  <a:pt x="602249" y="1841650"/>
                </a:lnTo>
                <a:lnTo>
                  <a:pt x="611549" y="1838731"/>
                </a:lnTo>
                <a:lnTo>
                  <a:pt x="613708" y="1837751"/>
                </a:lnTo>
                <a:lnTo>
                  <a:pt x="420976" y="1837751"/>
                </a:lnTo>
                <a:lnTo>
                  <a:pt x="421328" y="1837709"/>
                </a:lnTo>
                <a:close/>
              </a:path>
              <a:path w="5475605" h="1888489">
                <a:moveTo>
                  <a:pt x="2882355" y="1839392"/>
                </a:moveTo>
                <a:lnTo>
                  <a:pt x="2882528" y="1839408"/>
                </a:lnTo>
                <a:lnTo>
                  <a:pt x="2882355" y="1839392"/>
                </a:lnTo>
                <a:close/>
              </a:path>
              <a:path w="5475605" h="1888489">
                <a:moveTo>
                  <a:pt x="613859" y="1837682"/>
                </a:moveTo>
                <a:lnTo>
                  <a:pt x="421661" y="1837682"/>
                </a:lnTo>
                <a:lnTo>
                  <a:pt x="420976" y="1837751"/>
                </a:lnTo>
                <a:lnTo>
                  <a:pt x="613708" y="1837751"/>
                </a:lnTo>
                <a:lnTo>
                  <a:pt x="613859" y="1837682"/>
                </a:lnTo>
                <a:close/>
              </a:path>
              <a:path w="5475605" h="1888489">
                <a:moveTo>
                  <a:pt x="500749" y="1828145"/>
                </a:moveTo>
                <a:lnTo>
                  <a:pt x="464230" y="1832635"/>
                </a:lnTo>
                <a:lnTo>
                  <a:pt x="421328" y="1837709"/>
                </a:lnTo>
                <a:lnTo>
                  <a:pt x="421661" y="1837682"/>
                </a:lnTo>
                <a:lnTo>
                  <a:pt x="613859" y="1837682"/>
                </a:lnTo>
                <a:lnTo>
                  <a:pt x="634703" y="1828219"/>
                </a:lnTo>
                <a:lnTo>
                  <a:pt x="500337" y="1828219"/>
                </a:lnTo>
                <a:lnTo>
                  <a:pt x="500749" y="1828145"/>
                </a:lnTo>
                <a:close/>
              </a:path>
              <a:path w="5475605" h="1888489">
                <a:moveTo>
                  <a:pt x="2837282" y="1835449"/>
                </a:moveTo>
                <a:lnTo>
                  <a:pt x="2837679" y="1835501"/>
                </a:lnTo>
                <a:lnTo>
                  <a:pt x="2837874" y="1835501"/>
                </a:lnTo>
                <a:lnTo>
                  <a:pt x="2837282" y="1835449"/>
                </a:lnTo>
                <a:close/>
              </a:path>
              <a:path w="5475605" h="1888489">
                <a:moveTo>
                  <a:pt x="2837038" y="1835417"/>
                </a:moveTo>
                <a:lnTo>
                  <a:pt x="2837282" y="1835449"/>
                </a:lnTo>
                <a:lnTo>
                  <a:pt x="2837038" y="1835417"/>
                </a:lnTo>
                <a:close/>
              </a:path>
              <a:path w="5475605" h="1888489">
                <a:moveTo>
                  <a:pt x="2798378" y="1830370"/>
                </a:moveTo>
                <a:lnTo>
                  <a:pt x="2798759" y="1830431"/>
                </a:lnTo>
                <a:lnTo>
                  <a:pt x="2798378" y="1830370"/>
                </a:lnTo>
                <a:close/>
              </a:path>
              <a:path w="5475605" h="1888489">
                <a:moveTo>
                  <a:pt x="501325" y="1828075"/>
                </a:moveTo>
                <a:lnTo>
                  <a:pt x="500749" y="1828145"/>
                </a:lnTo>
                <a:lnTo>
                  <a:pt x="500337" y="1828219"/>
                </a:lnTo>
                <a:lnTo>
                  <a:pt x="501325" y="1828075"/>
                </a:lnTo>
                <a:close/>
              </a:path>
              <a:path w="5475605" h="1888489">
                <a:moveTo>
                  <a:pt x="635021" y="1828075"/>
                </a:moveTo>
                <a:lnTo>
                  <a:pt x="501325" y="1828075"/>
                </a:lnTo>
                <a:lnTo>
                  <a:pt x="500337" y="1828219"/>
                </a:lnTo>
                <a:lnTo>
                  <a:pt x="634703" y="1828219"/>
                </a:lnTo>
                <a:lnTo>
                  <a:pt x="635021" y="1828075"/>
                </a:lnTo>
                <a:close/>
              </a:path>
              <a:path w="5475605" h="1888489">
                <a:moveTo>
                  <a:pt x="646850" y="1822518"/>
                </a:moveTo>
                <a:lnTo>
                  <a:pt x="532264" y="1822518"/>
                </a:lnTo>
                <a:lnTo>
                  <a:pt x="531276" y="1822716"/>
                </a:lnTo>
                <a:lnTo>
                  <a:pt x="500749" y="1828145"/>
                </a:lnTo>
                <a:lnTo>
                  <a:pt x="501325" y="1828075"/>
                </a:lnTo>
                <a:lnTo>
                  <a:pt x="635021" y="1828075"/>
                </a:lnTo>
                <a:lnTo>
                  <a:pt x="644464" y="1823788"/>
                </a:lnTo>
                <a:lnTo>
                  <a:pt x="646850" y="1822518"/>
                </a:lnTo>
                <a:close/>
              </a:path>
              <a:path w="5475605" h="1888489">
                <a:moveTo>
                  <a:pt x="2766361" y="1825404"/>
                </a:moveTo>
                <a:close/>
              </a:path>
              <a:path w="5475605" h="1888489">
                <a:moveTo>
                  <a:pt x="2765830" y="1825300"/>
                </a:moveTo>
                <a:lnTo>
                  <a:pt x="2765692" y="1825300"/>
                </a:lnTo>
                <a:lnTo>
                  <a:pt x="2766361" y="1825404"/>
                </a:lnTo>
                <a:lnTo>
                  <a:pt x="2765830" y="1825300"/>
                </a:lnTo>
                <a:close/>
              </a:path>
              <a:path w="5475605" h="1888489">
                <a:moveTo>
                  <a:pt x="531660" y="1822626"/>
                </a:moveTo>
                <a:lnTo>
                  <a:pt x="531157" y="1822716"/>
                </a:lnTo>
                <a:lnTo>
                  <a:pt x="531660" y="1822626"/>
                </a:lnTo>
                <a:close/>
              </a:path>
              <a:path w="5475605" h="1888489">
                <a:moveTo>
                  <a:pt x="658267" y="1816445"/>
                </a:moveTo>
                <a:lnTo>
                  <a:pt x="558109" y="1816445"/>
                </a:lnTo>
                <a:lnTo>
                  <a:pt x="557425" y="1816620"/>
                </a:lnTo>
                <a:lnTo>
                  <a:pt x="531660" y="1822626"/>
                </a:lnTo>
                <a:lnTo>
                  <a:pt x="532264" y="1822518"/>
                </a:lnTo>
                <a:lnTo>
                  <a:pt x="646850" y="1822518"/>
                </a:lnTo>
                <a:lnTo>
                  <a:pt x="658267" y="1816445"/>
                </a:lnTo>
                <a:close/>
              </a:path>
              <a:path w="5475605" h="1888489">
                <a:moveTo>
                  <a:pt x="2737338" y="1819729"/>
                </a:moveTo>
                <a:lnTo>
                  <a:pt x="2738478" y="1819980"/>
                </a:lnTo>
                <a:lnTo>
                  <a:pt x="2738058" y="1819870"/>
                </a:lnTo>
                <a:lnTo>
                  <a:pt x="2737338" y="1819729"/>
                </a:lnTo>
                <a:close/>
              </a:path>
              <a:path w="5475605" h="1888489">
                <a:moveTo>
                  <a:pt x="2738058" y="1819870"/>
                </a:moveTo>
                <a:lnTo>
                  <a:pt x="2738478" y="1819980"/>
                </a:lnTo>
                <a:lnTo>
                  <a:pt x="2738620" y="1819980"/>
                </a:lnTo>
                <a:lnTo>
                  <a:pt x="2738058" y="1819870"/>
                </a:lnTo>
                <a:close/>
              </a:path>
              <a:path w="5475605" h="1888489">
                <a:moveTo>
                  <a:pt x="2737520" y="1819729"/>
                </a:moveTo>
                <a:lnTo>
                  <a:pt x="2737338" y="1819729"/>
                </a:lnTo>
                <a:lnTo>
                  <a:pt x="2738058" y="1819870"/>
                </a:lnTo>
                <a:lnTo>
                  <a:pt x="2737520" y="1819729"/>
                </a:lnTo>
                <a:close/>
              </a:path>
              <a:path w="5475605" h="1888489">
                <a:moveTo>
                  <a:pt x="557787" y="1816520"/>
                </a:moveTo>
                <a:lnTo>
                  <a:pt x="557361" y="1816620"/>
                </a:lnTo>
                <a:lnTo>
                  <a:pt x="557787" y="1816520"/>
                </a:lnTo>
                <a:close/>
              </a:path>
              <a:path w="5475605" h="1888489">
                <a:moveTo>
                  <a:pt x="669728" y="1810349"/>
                </a:moveTo>
                <a:lnTo>
                  <a:pt x="580230" y="1810349"/>
                </a:lnTo>
                <a:lnTo>
                  <a:pt x="579622" y="1810532"/>
                </a:lnTo>
                <a:lnTo>
                  <a:pt x="557787" y="1816520"/>
                </a:lnTo>
                <a:lnTo>
                  <a:pt x="558109" y="1816445"/>
                </a:lnTo>
                <a:lnTo>
                  <a:pt x="658267" y="1816445"/>
                </a:lnTo>
                <a:lnTo>
                  <a:pt x="669728" y="1810349"/>
                </a:lnTo>
                <a:close/>
              </a:path>
              <a:path w="5475605" h="1888489">
                <a:moveTo>
                  <a:pt x="2714533" y="1813709"/>
                </a:moveTo>
                <a:lnTo>
                  <a:pt x="2715065" y="1813868"/>
                </a:lnTo>
                <a:lnTo>
                  <a:pt x="2714533" y="1813709"/>
                </a:lnTo>
                <a:close/>
              </a:path>
              <a:path w="5475605" h="1888489">
                <a:moveTo>
                  <a:pt x="580003" y="1810412"/>
                </a:moveTo>
                <a:lnTo>
                  <a:pt x="579567" y="1810532"/>
                </a:lnTo>
                <a:lnTo>
                  <a:pt x="580003" y="1810412"/>
                </a:lnTo>
                <a:close/>
              </a:path>
              <a:path w="5475605" h="1888489">
                <a:moveTo>
                  <a:pt x="598569" y="1804566"/>
                </a:moveTo>
                <a:lnTo>
                  <a:pt x="580003" y="1810412"/>
                </a:lnTo>
                <a:lnTo>
                  <a:pt x="580230" y="1810349"/>
                </a:lnTo>
                <a:lnTo>
                  <a:pt x="669728" y="1810349"/>
                </a:lnTo>
                <a:lnTo>
                  <a:pt x="672285" y="1808989"/>
                </a:lnTo>
                <a:lnTo>
                  <a:pt x="678627" y="1805059"/>
                </a:lnTo>
                <a:lnTo>
                  <a:pt x="597486" y="1805059"/>
                </a:lnTo>
                <a:lnTo>
                  <a:pt x="598569" y="1804566"/>
                </a:lnTo>
                <a:close/>
              </a:path>
              <a:path w="5475605" h="1888489">
                <a:moveTo>
                  <a:pt x="2694008" y="1807598"/>
                </a:moveTo>
                <a:lnTo>
                  <a:pt x="2695377" y="1808077"/>
                </a:lnTo>
                <a:lnTo>
                  <a:pt x="2694588" y="1807770"/>
                </a:lnTo>
                <a:lnTo>
                  <a:pt x="2694008" y="1807598"/>
                </a:lnTo>
                <a:close/>
              </a:path>
              <a:path w="5475605" h="1888489">
                <a:moveTo>
                  <a:pt x="2694588" y="1807770"/>
                </a:moveTo>
                <a:lnTo>
                  <a:pt x="2695377" y="1808077"/>
                </a:lnTo>
                <a:lnTo>
                  <a:pt x="2695616" y="1808077"/>
                </a:lnTo>
                <a:lnTo>
                  <a:pt x="2694588" y="1807770"/>
                </a:lnTo>
                <a:close/>
              </a:path>
              <a:path w="5475605" h="1888489">
                <a:moveTo>
                  <a:pt x="2694144" y="1807598"/>
                </a:moveTo>
                <a:lnTo>
                  <a:pt x="2694008" y="1807598"/>
                </a:lnTo>
                <a:lnTo>
                  <a:pt x="2694588" y="1807770"/>
                </a:lnTo>
                <a:lnTo>
                  <a:pt x="2694144" y="1807598"/>
                </a:lnTo>
                <a:close/>
              </a:path>
              <a:path w="5475605" h="1888489">
                <a:moveTo>
                  <a:pt x="599538" y="1804261"/>
                </a:moveTo>
                <a:lnTo>
                  <a:pt x="598569" y="1804566"/>
                </a:lnTo>
                <a:lnTo>
                  <a:pt x="597486" y="1805059"/>
                </a:lnTo>
                <a:lnTo>
                  <a:pt x="599538" y="1804261"/>
                </a:lnTo>
                <a:close/>
              </a:path>
              <a:path w="5475605" h="1888489">
                <a:moveTo>
                  <a:pt x="679915" y="1804261"/>
                </a:moveTo>
                <a:lnTo>
                  <a:pt x="599538" y="1804261"/>
                </a:lnTo>
                <a:lnTo>
                  <a:pt x="597486" y="1805059"/>
                </a:lnTo>
                <a:lnTo>
                  <a:pt x="678627" y="1805059"/>
                </a:lnTo>
                <a:lnTo>
                  <a:pt x="679915" y="1804261"/>
                </a:lnTo>
                <a:close/>
              </a:path>
              <a:path w="5475605" h="1888489">
                <a:moveTo>
                  <a:pt x="701625" y="1790807"/>
                </a:moveTo>
                <a:lnTo>
                  <a:pt x="628804" y="1790807"/>
                </a:lnTo>
                <a:lnTo>
                  <a:pt x="627816" y="1791309"/>
                </a:lnTo>
                <a:lnTo>
                  <a:pt x="598569" y="1804566"/>
                </a:lnTo>
                <a:lnTo>
                  <a:pt x="599538" y="1804261"/>
                </a:lnTo>
                <a:lnTo>
                  <a:pt x="679915" y="1804261"/>
                </a:lnTo>
                <a:lnTo>
                  <a:pt x="701625" y="1790807"/>
                </a:lnTo>
                <a:close/>
              </a:path>
              <a:path w="5475605" h="1888489">
                <a:moveTo>
                  <a:pt x="2677741" y="1801228"/>
                </a:moveTo>
                <a:lnTo>
                  <a:pt x="2678881" y="1801737"/>
                </a:lnTo>
                <a:lnTo>
                  <a:pt x="2678079" y="1801359"/>
                </a:lnTo>
                <a:lnTo>
                  <a:pt x="2677741" y="1801228"/>
                </a:lnTo>
                <a:close/>
              </a:path>
              <a:path w="5475605" h="1888489">
                <a:moveTo>
                  <a:pt x="2678079" y="1801359"/>
                </a:moveTo>
                <a:lnTo>
                  <a:pt x="2678881" y="1801737"/>
                </a:lnTo>
                <a:lnTo>
                  <a:pt x="2679052" y="1801737"/>
                </a:lnTo>
                <a:lnTo>
                  <a:pt x="2678079" y="1801359"/>
                </a:lnTo>
                <a:close/>
              </a:path>
              <a:path w="5475605" h="1888489">
                <a:moveTo>
                  <a:pt x="2677800" y="1801228"/>
                </a:moveTo>
                <a:lnTo>
                  <a:pt x="2678079" y="1801359"/>
                </a:lnTo>
                <a:lnTo>
                  <a:pt x="2677800" y="1801228"/>
                </a:lnTo>
                <a:close/>
              </a:path>
              <a:path w="5475605" h="1888489">
                <a:moveTo>
                  <a:pt x="628486" y="1790952"/>
                </a:moveTo>
                <a:lnTo>
                  <a:pt x="627702" y="1791309"/>
                </a:lnTo>
                <a:lnTo>
                  <a:pt x="628486" y="1790952"/>
                </a:lnTo>
                <a:close/>
              </a:path>
              <a:path w="5475605" h="1888489">
                <a:moveTo>
                  <a:pt x="628804" y="1790807"/>
                </a:moveTo>
                <a:lnTo>
                  <a:pt x="628486" y="1790952"/>
                </a:lnTo>
                <a:lnTo>
                  <a:pt x="627816" y="1791309"/>
                </a:lnTo>
                <a:lnTo>
                  <a:pt x="628804" y="1790807"/>
                </a:lnTo>
                <a:close/>
              </a:path>
              <a:path w="5475605" h="1888489">
                <a:moveTo>
                  <a:pt x="723453" y="1777057"/>
                </a:moveTo>
                <a:lnTo>
                  <a:pt x="654574" y="1777057"/>
                </a:lnTo>
                <a:lnTo>
                  <a:pt x="653586" y="1777650"/>
                </a:lnTo>
                <a:lnTo>
                  <a:pt x="628486" y="1790952"/>
                </a:lnTo>
                <a:lnTo>
                  <a:pt x="628804" y="1790807"/>
                </a:lnTo>
                <a:lnTo>
                  <a:pt x="701625" y="1790807"/>
                </a:lnTo>
                <a:lnTo>
                  <a:pt x="721164" y="1778699"/>
                </a:lnTo>
                <a:lnTo>
                  <a:pt x="723453" y="1777057"/>
                </a:lnTo>
                <a:close/>
              </a:path>
              <a:path w="5475605" h="1888489">
                <a:moveTo>
                  <a:pt x="2649843" y="1788056"/>
                </a:moveTo>
                <a:lnTo>
                  <a:pt x="2650907" y="1788618"/>
                </a:lnTo>
                <a:lnTo>
                  <a:pt x="2650191" y="1788219"/>
                </a:lnTo>
                <a:lnTo>
                  <a:pt x="2649843" y="1788056"/>
                </a:lnTo>
                <a:close/>
              </a:path>
              <a:path w="5475605" h="1888489">
                <a:moveTo>
                  <a:pt x="2650191" y="1788219"/>
                </a:moveTo>
                <a:lnTo>
                  <a:pt x="2650907" y="1788618"/>
                </a:lnTo>
                <a:lnTo>
                  <a:pt x="2651037" y="1788618"/>
                </a:lnTo>
                <a:lnTo>
                  <a:pt x="2650191" y="1788219"/>
                </a:lnTo>
                <a:close/>
              </a:path>
              <a:path w="5475605" h="1888489">
                <a:moveTo>
                  <a:pt x="2649896" y="1788056"/>
                </a:moveTo>
                <a:lnTo>
                  <a:pt x="2650191" y="1788219"/>
                </a:lnTo>
                <a:lnTo>
                  <a:pt x="2649896" y="1788056"/>
                </a:lnTo>
                <a:close/>
              </a:path>
              <a:path w="5475605" h="1888489">
                <a:moveTo>
                  <a:pt x="654352" y="1777176"/>
                </a:moveTo>
                <a:lnTo>
                  <a:pt x="653461" y="1777650"/>
                </a:lnTo>
                <a:lnTo>
                  <a:pt x="654352" y="1777176"/>
                </a:lnTo>
                <a:close/>
              </a:path>
              <a:path w="5475605" h="1888489">
                <a:moveTo>
                  <a:pt x="654574" y="1777057"/>
                </a:moveTo>
                <a:lnTo>
                  <a:pt x="654352" y="1777176"/>
                </a:lnTo>
                <a:lnTo>
                  <a:pt x="653586" y="1777650"/>
                </a:lnTo>
                <a:lnTo>
                  <a:pt x="654574" y="1777057"/>
                </a:lnTo>
                <a:close/>
              </a:path>
              <a:path w="5475605" h="1888489">
                <a:moveTo>
                  <a:pt x="763988" y="1747984"/>
                </a:moveTo>
                <a:lnTo>
                  <a:pt x="701476" y="1747984"/>
                </a:lnTo>
                <a:lnTo>
                  <a:pt x="700411" y="1748698"/>
                </a:lnTo>
                <a:lnTo>
                  <a:pt x="654352" y="1777176"/>
                </a:lnTo>
                <a:lnTo>
                  <a:pt x="654574" y="1777057"/>
                </a:lnTo>
                <a:lnTo>
                  <a:pt x="723453" y="1777057"/>
                </a:lnTo>
                <a:lnTo>
                  <a:pt x="763988" y="1747984"/>
                </a:lnTo>
                <a:close/>
              </a:path>
              <a:path w="5475605" h="1888489">
                <a:moveTo>
                  <a:pt x="2625676" y="1774581"/>
                </a:moveTo>
                <a:lnTo>
                  <a:pt x="2625898" y="1774716"/>
                </a:lnTo>
                <a:lnTo>
                  <a:pt x="2625676" y="1774581"/>
                </a:lnTo>
                <a:close/>
              </a:path>
              <a:path w="5475605" h="1888489">
                <a:moveTo>
                  <a:pt x="2625322" y="1774366"/>
                </a:moveTo>
                <a:lnTo>
                  <a:pt x="2625676" y="1774581"/>
                </a:lnTo>
                <a:lnTo>
                  <a:pt x="2625322" y="1774366"/>
                </a:lnTo>
                <a:close/>
              </a:path>
              <a:path w="5475605" h="1888489">
                <a:moveTo>
                  <a:pt x="700969" y="1748298"/>
                </a:moveTo>
                <a:lnTo>
                  <a:pt x="700322" y="1748698"/>
                </a:lnTo>
                <a:lnTo>
                  <a:pt x="700969" y="1748298"/>
                </a:lnTo>
                <a:close/>
              </a:path>
              <a:path w="5475605" h="1888489">
                <a:moveTo>
                  <a:pt x="701476" y="1747984"/>
                </a:moveTo>
                <a:lnTo>
                  <a:pt x="700969" y="1748298"/>
                </a:lnTo>
                <a:lnTo>
                  <a:pt x="700411" y="1748698"/>
                </a:lnTo>
                <a:lnTo>
                  <a:pt x="701476" y="1747984"/>
                </a:lnTo>
                <a:close/>
              </a:path>
              <a:path w="5475605" h="1888489">
                <a:moveTo>
                  <a:pt x="744533" y="1716994"/>
                </a:moveTo>
                <a:lnTo>
                  <a:pt x="700969" y="1748298"/>
                </a:lnTo>
                <a:lnTo>
                  <a:pt x="701476" y="1747984"/>
                </a:lnTo>
                <a:lnTo>
                  <a:pt x="763988" y="1747984"/>
                </a:lnTo>
                <a:lnTo>
                  <a:pt x="766914" y="1745875"/>
                </a:lnTo>
                <a:lnTo>
                  <a:pt x="798948" y="1717884"/>
                </a:lnTo>
                <a:lnTo>
                  <a:pt x="743513" y="1717884"/>
                </a:lnTo>
                <a:lnTo>
                  <a:pt x="744533" y="1716994"/>
                </a:lnTo>
                <a:close/>
              </a:path>
              <a:path w="5475605" h="1888489">
                <a:moveTo>
                  <a:pt x="2578008" y="1745627"/>
                </a:moveTo>
                <a:lnTo>
                  <a:pt x="2579224" y="1746463"/>
                </a:lnTo>
                <a:lnTo>
                  <a:pt x="2578416" y="1745875"/>
                </a:lnTo>
                <a:lnTo>
                  <a:pt x="2578008" y="1745627"/>
                </a:lnTo>
                <a:close/>
              </a:path>
              <a:path w="5475605" h="1888489">
                <a:moveTo>
                  <a:pt x="2578416" y="1745875"/>
                </a:moveTo>
                <a:lnTo>
                  <a:pt x="2579224" y="1746463"/>
                </a:lnTo>
                <a:lnTo>
                  <a:pt x="2579384" y="1746463"/>
                </a:lnTo>
                <a:lnTo>
                  <a:pt x="2578416" y="1745875"/>
                </a:lnTo>
                <a:close/>
              </a:path>
              <a:path w="5475605" h="1888489">
                <a:moveTo>
                  <a:pt x="2578075" y="1745627"/>
                </a:moveTo>
                <a:lnTo>
                  <a:pt x="2578416" y="1745875"/>
                </a:lnTo>
                <a:lnTo>
                  <a:pt x="2578075" y="1745627"/>
                </a:lnTo>
                <a:close/>
              </a:path>
              <a:path w="5475605" h="1888489">
                <a:moveTo>
                  <a:pt x="744881" y="1716744"/>
                </a:moveTo>
                <a:lnTo>
                  <a:pt x="744533" y="1716994"/>
                </a:lnTo>
                <a:lnTo>
                  <a:pt x="743513" y="1717884"/>
                </a:lnTo>
                <a:lnTo>
                  <a:pt x="744881" y="1716744"/>
                </a:lnTo>
                <a:close/>
              </a:path>
              <a:path w="5475605" h="1888489">
                <a:moveTo>
                  <a:pt x="800253" y="1716744"/>
                </a:moveTo>
                <a:lnTo>
                  <a:pt x="744881" y="1716744"/>
                </a:lnTo>
                <a:lnTo>
                  <a:pt x="743513" y="1717884"/>
                </a:lnTo>
                <a:lnTo>
                  <a:pt x="798948" y="1717884"/>
                </a:lnTo>
                <a:lnTo>
                  <a:pt x="800253" y="1716744"/>
                </a:lnTo>
                <a:close/>
              </a:path>
              <a:path w="5475605" h="1888489">
                <a:moveTo>
                  <a:pt x="835544" y="1682540"/>
                </a:moveTo>
                <a:lnTo>
                  <a:pt x="784029" y="1682540"/>
                </a:lnTo>
                <a:lnTo>
                  <a:pt x="783117" y="1683376"/>
                </a:lnTo>
                <a:lnTo>
                  <a:pt x="744533" y="1716994"/>
                </a:lnTo>
                <a:lnTo>
                  <a:pt x="744881" y="1716744"/>
                </a:lnTo>
                <a:lnTo>
                  <a:pt x="800253" y="1716744"/>
                </a:lnTo>
                <a:lnTo>
                  <a:pt x="808430" y="1709599"/>
                </a:lnTo>
                <a:lnTo>
                  <a:pt x="835544" y="1682540"/>
                </a:lnTo>
                <a:close/>
              </a:path>
              <a:path w="5475605" h="1888489">
                <a:moveTo>
                  <a:pt x="2535363" y="1714540"/>
                </a:moveTo>
                <a:lnTo>
                  <a:pt x="2536503" y="1715452"/>
                </a:lnTo>
                <a:lnTo>
                  <a:pt x="2535867" y="1714907"/>
                </a:lnTo>
                <a:lnTo>
                  <a:pt x="2535363" y="1714540"/>
                </a:lnTo>
                <a:close/>
              </a:path>
              <a:path w="5475605" h="1888489">
                <a:moveTo>
                  <a:pt x="2535867" y="1714907"/>
                </a:moveTo>
                <a:lnTo>
                  <a:pt x="2536503" y="1715452"/>
                </a:lnTo>
                <a:lnTo>
                  <a:pt x="2535867" y="1714907"/>
                </a:lnTo>
                <a:close/>
              </a:path>
              <a:path w="5475605" h="1888489">
                <a:moveTo>
                  <a:pt x="2535439" y="1714540"/>
                </a:moveTo>
                <a:lnTo>
                  <a:pt x="2535867" y="1714907"/>
                </a:lnTo>
                <a:lnTo>
                  <a:pt x="2535439" y="1714540"/>
                </a:lnTo>
                <a:close/>
              </a:path>
              <a:path w="5475605" h="1888489">
                <a:moveTo>
                  <a:pt x="783428" y="1683064"/>
                </a:moveTo>
                <a:lnTo>
                  <a:pt x="783071" y="1683376"/>
                </a:lnTo>
                <a:lnTo>
                  <a:pt x="783428" y="1683064"/>
                </a:lnTo>
                <a:close/>
              </a:path>
              <a:path w="5475605" h="1888489">
                <a:moveTo>
                  <a:pt x="784029" y="1682540"/>
                </a:moveTo>
                <a:lnTo>
                  <a:pt x="783428" y="1683064"/>
                </a:lnTo>
                <a:lnTo>
                  <a:pt x="783117" y="1683376"/>
                </a:lnTo>
                <a:lnTo>
                  <a:pt x="784029" y="1682540"/>
                </a:lnTo>
                <a:close/>
              </a:path>
              <a:path w="5475605" h="1888489">
                <a:moveTo>
                  <a:pt x="820771" y="1645650"/>
                </a:moveTo>
                <a:lnTo>
                  <a:pt x="783428" y="1683064"/>
                </a:lnTo>
                <a:lnTo>
                  <a:pt x="784029" y="1682540"/>
                </a:lnTo>
                <a:lnTo>
                  <a:pt x="835544" y="1682540"/>
                </a:lnTo>
                <a:lnTo>
                  <a:pt x="847883" y="1670226"/>
                </a:lnTo>
                <a:lnTo>
                  <a:pt x="866468" y="1646739"/>
                </a:lnTo>
                <a:lnTo>
                  <a:pt x="819909" y="1646739"/>
                </a:lnTo>
                <a:lnTo>
                  <a:pt x="820771" y="1645650"/>
                </a:lnTo>
                <a:close/>
              </a:path>
              <a:path w="5475605" h="1888489">
                <a:moveTo>
                  <a:pt x="2496609" y="1681260"/>
                </a:moveTo>
                <a:lnTo>
                  <a:pt x="2497583" y="1682236"/>
                </a:lnTo>
                <a:lnTo>
                  <a:pt x="2497748" y="1682236"/>
                </a:lnTo>
                <a:lnTo>
                  <a:pt x="2496609" y="1681260"/>
                </a:lnTo>
                <a:close/>
              </a:path>
              <a:path w="5475605" h="1888489">
                <a:moveTo>
                  <a:pt x="2496597" y="1681248"/>
                </a:moveTo>
                <a:close/>
              </a:path>
              <a:path w="5475605" h="1888489">
                <a:moveTo>
                  <a:pt x="821277" y="1645143"/>
                </a:moveTo>
                <a:lnTo>
                  <a:pt x="820771" y="1645650"/>
                </a:lnTo>
                <a:lnTo>
                  <a:pt x="819909" y="1646739"/>
                </a:lnTo>
                <a:lnTo>
                  <a:pt x="821277" y="1645143"/>
                </a:lnTo>
                <a:close/>
              </a:path>
              <a:path w="5475605" h="1888489">
                <a:moveTo>
                  <a:pt x="867731" y="1645143"/>
                </a:moveTo>
                <a:lnTo>
                  <a:pt x="821277" y="1645143"/>
                </a:lnTo>
                <a:lnTo>
                  <a:pt x="819909" y="1646739"/>
                </a:lnTo>
                <a:lnTo>
                  <a:pt x="866468" y="1646739"/>
                </a:lnTo>
                <a:lnTo>
                  <a:pt x="867731" y="1645143"/>
                </a:lnTo>
                <a:close/>
              </a:path>
              <a:path w="5475605" h="1888489">
                <a:moveTo>
                  <a:pt x="2460563" y="1645143"/>
                </a:moveTo>
                <a:lnTo>
                  <a:pt x="2461855" y="1646587"/>
                </a:lnTo>
                <a:lnTo>
                  <a:pt x="2461237" y="1645818"/>
                </a:lnTo>
                <a:lnTo>
                  <a:pt x="2460563" y="1645143"/>
                </a:lnTo>
                <a:close/>
              </a:path>
              <a:path w="5475605" h="1888489">
                <a:moveTo>
                  <a:pt x="2461237" y="1645818"/>
                </a:moveTo>
                <a:lnTo>
                  <a:pt x="2461855" y="1646587"/>
                </a:lnTo>
                <a:lnTo>
                  <a:pt x="2462005" y="1646587"/>
                </a:lnTo>
                <a:lnTo>
                  <a:pt x="2461237" y="1645818"/>
                </a:lnTo>
                <a:close/>
              </a:path>
              <a:path w="5475605" h="1888489">
                <a:moveTo>
                  <a:pt x="2460694" y="1645143"/>
                </a:moveTo>
                <a:lnTo>
                  <a:pt x="2460563" y="1645143"/>
                </a:lnTo>
                <a:lnTo>
                  <a:pt x="2461237" y="1645818"/>
                </a:lnTo>
                <a:lnTo>
                  <a:pt x="2460694" y="1645143"/>
                </a:lnTo>
                <a:close/>
              </a:path>
              <a:path w="5475605" h="1888489">
                <a:moveTo>
                  <a:pt x="886407" y="1562741"/>
                </a:moveTo>
                <a:lnTo>
                  <a:pt x="820771" y="1645650"/>
                </a:lnTo>
                <a:lnTo>
                  <a:pt x="821277" y="1645143"/>
                </a:lnTo>
                <a:lnTo>
                  <a:pt x="867731" y="1645143"/>
                </a:lnTo>
                <a:lnTo>
                  <a:pt x="916449" y="1583576"/>
                </a:lnTo>
                <a:lnTo>
                  <a:pt x="928682" y="1563585"/>
                </a:lnTo>
                <a:lnTo>
                  <a:pt x="885891" y="1563585"/>
                </a:lnTo>
                <a:lnTo>
                  <a:pt x="886407" y="1562741"/>
                </a:lnTo>
                <a:close/>
              </a:path>
              <a:path w="5475605" h="1888489">
                <a:moveTo>
                  <a:pt x="2396330" y="1565105"/>
                </a:moveTo>
                <a:lnTo>
                  <a:pt x="2397622" y="1567006"/>
                </a:lnTo>
                <a:lnTo>
                  <a:pt x="2396864" y="1565770"/>
                </a:lnTo>
                <a:lnTo>
                  <a:pt x="2396330" y="1565105"/>
                </a:lnTo>
                <a:close/>
              </a:path>
              <a:path w="5475605" h="1888489">
                <a:moveTo>
                  <a:pt x="2396864" y="1565770"/>
                </a:moveTo>
                <a:lnTo>
                  <a:pt x="2397622" y="1567006"/>
                </a:lnTo>
                <a:lnTo>
                  <a:pt x="2397858" y="1567006"/>
                </a:lnTo>
                <a:lnTo>
                  <a:pt x="2396864" y="1565770"/>
                </a:lnTo>
                <a:close/>
              </a:path>
              <a:path w="5475605" h="1888489">
                <a:moveTo>
                  <a:pt x="2396456" y="1565105"/>
                </a:moveTo>
                <a:lnTo>
                  <a:pt x="2396864" y="1565770"/>
                </a:lnTo>
                <a:lnTo>
                  <a:pt x="2396456" y="1565105"/>
                </a:lnTo>
                <a:close/>
              </a:path>
              <a:path w="5475605" h="1888489">
                <a:moveTo>
                  <a:pt x="887183" y="1561761"/>
                </a:moveTo>
                <a:lnTo>
                  <a:pt x="886407" y="1562741"/>
                </a:lnTo>
                <a:lnTo>
                  <a:pt x="885891" y="1563585"/>
                </a:lnTo>
                <a:lnTo>
                  <a:pt x="887183" y="1561761"/>
                </a:lnTo>
                <a:close/>
              </a:path>
              <a:path w="5475605" h="1888489">
                <a:moveTo>
                  <a:pt x="929798" y="1561761"/>
                </a:moveTo>
                <a:lnTo>
                  <a:pt x="887183" y="1561761"/>
                </a:lnTo>
                <a:lnTo>
                  <a:pt x="885891" y="1563585"/>
                </a:lnTo>
                <a:lnTo>
                  <a:pt x="928682" y="1563585"/>
                </a:lnTo>
                <a:lnTo>
                  <a:pt x="929798" y="1561761"/>
                </a:lnTo>
                <a:close/>
              </a:path>
              <a:path w="5475605" h="1888489">
                <a:moveTo>
                  <a:pt x="986025" y="1466674"/>
                </a:moveTo>
                <a:lnTo>
                  <a:pt x="945183" y="1466674"/>
                </a:lnTo>
                <a:lnTo>
                  <a:pt x="944499" y="1467966"/>
                </a:lnTo>
                <a:lnTo>
                  <a:pt x="886407" y="1562741"/>
                </a:lnTo>
                <a:lnTo>
                  <a:pt x="887183" y="1561761"/>
                </a:lnTo>
                <a:lnTo>
                  <a:pt x="929798" y="1561761"/>
                </a:lnTo>
                <a:lnTo>
                  <a:pt x="976730" y="1485068"/>
                </a:lnTo>
                <a:lnTo>
                  <a:pt x="986025" y="1466674"/>
                </a:lnTo>
                <a:close/>
              </a:path>
              <a:path w="5475605" h="1888489">
                <a:moveTo>
                  <a:pt x="2340610" y="1474046"/>
                </a:moveTo>
                <a:lnTo>
                  <a:pt x="2341370" y="1475491"/>
                </a:lnTo>
                <a:lnTo>
                  <a:pt x="2340833" y="1474410"/>
                </a:lnTo>
                <a:lnTo>
                  <a:pt x="2340610" y="1474046"/>
                </a:lnTo>
                <a:close/>
              </a:path>
              <a:path w="5475605" h="1888489">
                <a:moveTo>
                  <a:pt x="2340833" y="1474410"/>
                </a:moveTo>
                <a:lnTo>
                  <a:pt x="2341370" y="1475491"/>
                </a:lnTo>
                <a:lnTo>
                  <a:pt x="2340833" y="1474410"/>
                </a:lnTo>
                <a:close/>
              </a:path>
              <a:path w="5475605" h="1888489">
                <a:moveTo>
                  <a:pt x="2340652" y="1474046"/>
                </a:moveTo>
                <a:lnTo>
                  <a:pt x="2340833" y="1474410"/>
                </a:lnTo>
                <a:lnTo>
                  <a:pt x="2340652" y="1474046"/>
                </a:lnTo>
                <a:close/>
              </a:path>
              <a:path w="5475605" h="1888489">
                <a:moveTo>
                  <a:pt x="945002" y="1466969"/>
                </a:moveTo>
                <a:lnTo>
                  <a:pt x="944393" y="1467966"/>
                </a:lnTo>
                <a:lnTo>
                  <a:pt x="945002" y="1466969"/>
                </a:lnTo>
                <a:close/>
              </a:path>
              <a:path w="5475605" h="1888489">
                <a:moveTo>
                  <a:pt x="945183" y="1466674"/>
                </a:moveTo>
                <a:lnTo>
                  <a:pt x="945002" y="1466969"/>
                </a:lnTo>
                <a:lnTo>
                  <a:pt x="944499" y="1467966"/>
                </a:lnTo>
                <a:lnTo>
                  <a:pt x="945183" y="1466674"/>
                </a:lnTo>
                <a:close/>
              </a:path>
              <a:path w="5475605" h="1888489">
                <a:moveTo>
                  <a:pt x="1038365" y="1360793"/>
                </a:moveTo>
                <a:lnTo>
                  <a:pt x="998622" y="1360793"/>
                </a:lnTo>
                <a:lnTo>
                  <a:pt x="998166" y="1361781"/>
                </a:lnTo>
                <a:lnTo>
                  <a:pt x="945002" y="1466969"/>
                </a:lnTo>
                <a:lnTo>
                  <a:pt x="945183" y="1466674"/>
                </a:lnTo>
                <a:lnTo>
                  <a:pt x="986025" y="1466674"/>
                </a:lnTo>
                <a:lnTo>
                  <a:pt x="1031461" y="1376755"/>
                </a:lnTo>
                <a:lnTo>
                  <a:pt x="1038365" y="1360793"/>
                </a:lnTo>
                <a:close/>
              </a:path>
              <a:path w="5475605" h="1888489">
                <a:moveTo>
                  <a:pt x="2289678" y="1371509"/>
                </a:moveTo>
                <a:lnTo>
                  <a:pt x="2289907" y="1372042"/>
                </a:lnTo>
                <a:lnTo>
                  <a:pt x="2289678" y="1371509"/>
                </a:lnTo>
                <a:close/>
              </a:path>
              <a:path w="5475605" h="1888489">
                <a:moveTo>
                  <a:pt x="2289547" y="1371206"/>
                </a:moveTo>
                <a:lnTo>
                  <a:pt x="2289678" y="1371509"/>
                </a:lnTo>
                <a:lnTo>
                  <a:pt x="2289547" y="1371206"/>
                </a:lnTo>
                <a:close/>
              </a:path>
              <a:path w="5475605" h="1888489">
                <a:moveTo>
                  <a:pt x="998423" y="1361187"/>
                </a:moveTo>
                <a:lnTo>
                  <a:pt x="998123" y="1361781"/>
                </a:lnTo>
                <a:lnTo>
                  <a:pt x="998423" y="1361187"/>
                </a:lnTo>
                <a:close/>
              </a:path>
              <a:path w="5475605" h="1888489">
                <a:moveTo>
                  <a:pt x="998622" y="1360793"/>
                </a:moveTo>
                <a:lnTo>
                  <a:pt x="998423" y="1361187"/>
                </a:lnTo>
                <a:lnTo>
                  <a:pt x="998166" y="1361781"/>
                </a:lnTo>
                <a:lnTo>
                  <a:pt x="998622" y="1360793"/>
                </a:lnTo>
                <a:close/>
              </a:path>
              <a:path w="5475605" h="1888489">
                <a:moveTo>
                  <a:pt x="1088717" y="1243206"/>
                </a:moveTo>
                <a:lnTo>
                  <a:pt x="1049477" y="1243206"/>
                </a:lnTo>
                <a:lnTo>
                  <a:pt x="998423" y="1361187"/>
                </a:lnTo>
                <a:lnTo>
                  <a:pt x="998622" y="1360793"/>
                </a:lnTo>
                <a:lnTo>
                  <a:pt x="1038365" y="1360793"/>
                </a:lnTo>
                <a:lnTo>
                  <a:pt x="1083087" y="1257393"/>
                </a:lnTo>
                <a:lnTo>
                  <a:pt x="1088717" y="1243206"/>
                </a:lnTo>
                <a:close/>
              </a:path>
              <a:path w="5475605" h="1888489">
                <a:moveTo>
                  <a:pt x="2240562" y="1257393"/>
                </a:moveTo>
                <a:close/>
              </a:path>
              <a:path w="5475605" h="1888489">
                <a:moveTo>
                  <a:pt x="2240363" y="1256888"/>
                </a:moveTo>
                <a:lnTo>
                  <a:pt x="2240562" y="1257393"/>
                </a:lnTo>
                <a:lnTo>
                  <a:pt x="2240363" y="1256888"/>
                </a:lnTo>
                <a:close/>
              </a:path>
              <a:path w="5475605" h="1888489">
                <a:moveTo>
                  <a:pt x="1254847" y="811398"/>
                </a:moveTo>
                <a:lnTo>
                  <a:pt x="1216180" y="811398"/>
                </a:lnTo>
                <a:lnTo>
                  <a:pt x="1155215" y="975046"/>
                </a:lnTo>
                <a:lnTo>
                  <a:pt x="1100560" y="1114371"/>
                </a:lnTo>
                <a:lnTo>
                  <a:pt x="1049273" y="1243678"/>
                </a:lnTo>
                <a:lnTo>
                  <a:pt x="1049477" y="1243206"/>
                </a:lnTo>
                <a:lnTo>
                  <a:pt x="1088717" y="1243206"/>
                </a:lnTo>
                <a:lnTo>
                  <a:pt x="1134539" y="1127748"/>
                </a:lnTo>
                <a:lnTo>
                  <a:pt x="1189347" y="987891"/>
                </a:lnTo>
                <a:lnTo>
                  <a:pt x="1250464" y="823940"/>
                </a:lnTo>
                <a:lnTo>
                  <a:pt x="1254847" y="811398"/>
                </a:lnTo>
                <a:close/>
              </a:path>
              <a:path w="5475605" h="1888489">
                <a:moveTo>
                  <a:pt x="2190402" y="1130333"/>
                </a:moveTo>
                <a:close/>
              </a:path>
              <a:path w="5475605" h="1888489">
                <a:moveTo>
                  <a:pt x="1100560" y="1114295"/>
                </a:moveTo>
                <a:close/>
              </a:path>
              <a:path w="5475605" h="1888489">
                <a:moveTo>
                  <a:pt x="2136279" y="991312"/>
                </a:moveTo>
                <a:lnTo>
                  <a:pt x="2136355" y="991616"/>
                </a:lnTo>
                <a:lnTo>
                  <a:pt x="2136279" y="991312"/>
                </a:lnTo>
                <a:close/>
              </a:path>
              <a:path w="5475605" h="1888489">
                <a:moveTo>
                  <a:pt x="1155291" y="974742"/>
                </a:moveTo>
                <a:lnTo>
                  <a:pt x="1155172" y="975046"/>
                </a:lnTo>
                <a:lnTo>
                  <a:pt x="1155291" y="974742"/>
                </a:lnTo>
                <a:close/>
              </a:path>
              <a:path w="5475605" h="1888489">
                <a:moveTo>
                  <a:pt x="2075944" y="827436"/>
                </a:moveTo>
                <a:lnTo>
                  <a:pt x="2076074" y="827816"/>
                </a:lnTo>
                <a:lnTo>
                  <a:pt x="2075944" y="827436"/>
                </a:lnTo>
                <a:close/>
              </a:path>
              <a:path w="5475605" h="1888489">
                <a:moveTo>
                  <a:pt x="1632596" y="0"/>
                </a:moveTo>
                <a:lnTo>
                  <a:pt x="1561293" y="27895"/>
                </a:lnTo>
                <a:lnTo>
                  <a:pt x="1529671" y="58907"/>
                </a:lnTo>
                <a:lnTo>
                  <a:pt x="1499796" y="98964"/>
                </a:lnTo>
                <a:lnTo>
                  <a:pt x="1470454" y="147077"/>
                </a:lnTo>
                <a:lnTo>
                  <a:pt x="1442024" y="203400"/>
                </a:lnTo>
                <a:lnTo>
                  <a:pt x="1414354" y="265576"/>
                </a:lnTo>
                <a:lnTo>
                  <a:pt x="1386228" y="333908"/>
                </a:lnTo>
                <a:lnTo>
                  <a:pt x="1358710" y="406649"/>
                </a:lnTo>
                <a:lnTo>
                  <a:pt x="1330661" y="483874"/>
                </a:lnTo>
                <a:lnTo>
                  <a:pt x="1269135" y="659760"/>
                </a:lnTo>
                <a:lnTo>
                  <a:pt x="1216028" y="811778"/>
                </a:lnTo>
                <a:lnTo>
                  <a:pt x="1216180" y="811398"/>
                </a:lnTo>
                <a:lnTo>
                  <a:pt x="1254847" y="811398"/>
                </a:lnTo>
                <a:lnTo>
                  <a:pt x="1307868" y="659684"/>
                </a:lnTo>
                <a:lnTo>
                  <a:pt x="1365043" y="496188"/>
                </a:lnTo>
                <a:lnTo>
                  <a:pt x="1393004" y="419266"/>
                </a:lnTo>
                <a:lnTo>
                  <a:pt x="1420082" y="347590"/>
                </a:lnTo>
                <a:lnTo>
                  <a:pt x="1447953" y="279713"/>
                </a:lnTo>
                <a:lnTo>
                  <a:pt x="1474795" y="219438"/>
                </a:lnTo>
                <a:lnTo>
                  <a:pt x="1475167" y="218602"/>
                </a:lnTo>
                <a:lnTo>
                  <a:pt x="1502071" y="165396"/>
                </a:lnTo>
                <a:lnTo>
                  <a:pt x="1502685" y="164179"/>
                </a:lnTo>
                <a:lnTo>
                  <a:pt x="1529626" y="120094"/>
                </a:lnTo>
                <a:lnTo>
                  <a:pt x="1530507" y="118650"/>
                </a:lnTo>
                <a:lnTo>
                  <a:pt x="1556438" y="83990"/>
                </a:lnTo>
                <a:lnTo>
                  <a:pt x="1556200" y="83990"/>
                </a:lnTo>
                <a:lnTo>
                  <a:pt x="1558025" y="81861"/>
                </a:lnTo>
                <a:lnTo>
                  <a:pt x="1558374" y="81861"/>
                </a:lnTo>
                <a:lnTo>
                  <a:pt x="1582597" y="58147"/>
                </a:lnTo>
                <a:lnTo>
                  <a:pt x="1581818" y="58147"/>
                </a:lnTo>
                <a:lnTo>
                  <a:pt x="1585314" y="55486"/>
                </a:lnTo>
                <a:lnTo>
                  <a:pt x="1586290" y="55486"/>
                </a:lnTo>
                <a:lnTo>
                  <a:pt x="1607758" y="42717"/>
                </a:lnTo>
                <a:lnTo>
                  <a:pt x="1605763" y="42717"/>
                </a:lnTo>
                <a:lnTo>
                  <a:pt x="1611464" y="40512"/>
                </a:lnTo>
                <a:lnTo>
                  <a:pt x="1616519" y="40512"/>
                </a:lnTo>
                <a:lnTo>
                  <a:pt x="1633128" y="37109"/>
                </a:lnTo>
                <a:lnTo>
                  <a:pt x="1629860" y="36560"/>
                </a:lnTo>
                <a:lnTo>
                  <a:pt x="1636549" y="36408"/>
                </a:lnTo>
                <a:lnTo>
                  <a:pt x="1725571" y="36408"/>
                </a:lnTo>
                <a:lnTo>
                  <a:pt x="1715682" y="27819"/>
                </a:lnTo>
                <a:lnTo>
                  <a:pt x="1675849" y="7296"/>
                </a:lnTo>
                <a:lnTo>
                  <a:pt x="1632596" y="0"/>
                </a:lnTo>
                <a:close/>
              </a:path>
              <a:path w="5475605" h="1888489">
                <a:moveTo>
                  <a:pt x="2018530" y="659684"/>
                </a:moveTo>
                <a:close/>
              </a:path>
              <a:path w="5475605" h="1888489">
                <a:moveTo>
                  <a:pt x="1939598" y="429452"/>
                </a:moveTo>
                <a:lnTo>
                  <a:pt x="1900857" y="429452"/>
                </a:lnTo>
                <a:lnTo>
                  <a:pt x="1928755" y="507513"/>
                </a:lnTo>
                <a:lnTo>
                  <a:pt x="1928679" y="507209"/>
                </a:lnTo>
                <a:lnTo>
                  <a:pt x="1967158" y="507209"/>
                </a:lnTo>
                <a:lnTo>
                  <a:pt x="1963190" y="495428"/>
                </a:lnTo>
                <a:lnTo>
                  <a:pt x="1939598" y="429452"/>
                </a:lnTo>
                <a:close/>
              </a:path>
              <a:path w="5475605" h="1888489">
                <a:moveTo>
                  <a:pt x="1365096" y="496036"/>
                </a:moveTo>
                <a:lnTo>
                  <a:pt x="1365020" y="496188"/>
                </a:lnTo>
                <a:lnTo>
                  <a:pt x="1365096" y="496036"/>
                </a:lnTo>
                <a:close/>
              </a:path>
              <a:path w="5475605" h="1888489">
                <a:moveTo>
                  <a:pt x="1884102" y="286554"/>
                </a:moveTo>
                <a:lnTo>
                  <a:pt x="1844681" y="286554"/>
                </a:lnTo>
                <a:lnTo>
                  <a:pt x="1844985" y="287238"/>
                </a:lnTo>
                <a:lnTo>
                  <a:pt x="1873187" y="356103"/>
                </a:lnTo>
                <a:lnTo>
                  <a:pt x="1900933" y="429756"/>
                </a:lnTo>
                <a:lnTo>
                  <a:pt x="1900857" y="429452"/>
                </a:lnTo>
                <a:lnTo>
                  <a:pt x="1939598" y="429452"/>
                </a:lnTo>
                <a:lnTo>
                  <a:pt x="1935140" y="416986"/>
                </a:lnTo>
                <a:lnTo>
                  <a:pt x="1907014" y="342497"/>
                </a:lnTo>
                <a:lnTo>
                  <a:pt x="1884102" y="286554"/>
                </a:lnTo>
                <a:close/>
              </a:path>
              <a:path w="5475605" h="1888489">
                <a:moveTo>
                  <a:pt x="1872959" y="355647"/>
                </a:moveTo>
                <a:lnTo>
                  <a:pt x="1873131" y="356103"/>
                </a:lnTo>
                <a:lnTo>
                  <a:pt x="1872959" y="355647"/>
                </a:lnTo>
                <a:close/>
              </a:path>
              <a:path w="5475605" h="1888489">
                <a:moveTo>
                  <a:pt x="1420283" y="347058"/>
                </a:moveTo>
                <a:lnTo>
                  <a:pt x="1420055" y="347590"/>
                </a:lnTo>
                <a:lnTo>
                  <a:pt x="1420283" y="347058"/>
                </a:lnTo>
                <a:close/>
              </a:path>
              <a:path w="5475605" h="1888489">
                <a:moveTo>
                  <a:pt x="1844769" y="286770"/>
                </a:moveTo>
                <a:lnTo>
                  <a:pt x="1844961" y="287238"/>
                </a:lnTo>
                <a:lnTo>
                  <a:pt x="1844769" y="286770"/>
                </a:lnTo>
                <a:close/>
              </a:path>
              <a:path w="5475605" h="1888489">
                <a:moveTo>
                  <a:pt x="1827568" y="168512"/>
                </a:moveTo>
                <a:lnTo>
                  <a:pt x="1786149" y="168512"/>
                </a:lnTo>
                <a:lnTo>
                  <a:pt x="1786909" y="169804"/>
                </a:lnTo>
                <a:lnTo>
                  <a:pt x="1816403" y="224987"/>
                </a:lnTo>
                <a:lnTo>
                  <a:pt x="1844769" y="286770"/>
                </a:lnTo>
                <a:lnTo>
                  <a:pt x="1844681" y="286554"/>
                </a:lnTo>
                <a:lnTo>
                  <a:pt x="1884102" y="286554"/>
                </a:lnTo>
                <a:lnTo>
                  <a:pt x="1878280" y="272341"/>
                </a:lnTo>
                <a:lnTo>
                  <a:pt x="1848862" y="208265"/>
                </a:lnTo>
                <a:lnTo>
                  <a:pt x="1827568" y="168512"/>
                </a:lnTo>
                <a:close/>
              </a:path>
              <a:path w="5475605" h="1888489">
                <a:moveTo>
                  <a:pt x="1448004" y="279713"/>
                </a:moveTo>
                <a:lnTo>
                  <a:pt x="1447801" y="280170"/>
                </a:lnTo>
                <a:lnTo>
                  <a:pt x="1448004" y="279713"/>
                </a:lnTo>
                <a:close/>
              </a:path>
              <a:path w="5475605" h="1888489">
                <a:moveTo>
                  <a:pt x="1815871" y="223999"/>
                </a:moveTo>
                <a:lnTo>
                  <a:pt x="1816326" y="224987"/>
                </a:lnTo>
                <a:lnTo>
                  <a:pt x="1815871" y="223999"/>
                </a:lnTo>
                <a:close/>
              </a:path>
              <a:path w="5475605" h="1888489">
                <a:moveTo>
                  <a:pt x="1475209" y="218602"/>
                </a:moveTo>
                <a:lnTo>
                  <a:pt x="1474858" y="219298"/>
                </a:lnTo>
                <a:lnTo>
                  <a:pt x="1475209" y="218602"/>
                </a:lnTo>
                <a:close/>
              </a:path>
              <a:path w="5475605" h="1888489">
                <a:moveTo>
                  <a:pt x="1786501" y="169170"/>
                </a:moveTo>
                <a:lnTo>
                  <a:pt x="1786841" y="169804"/>
                </a:lnTo>
                <a:lnTo>
                  <a:pt x="1786501" y="169170"/>
                </a:lnTo>
                <a:close/>
              </a:path>
              <a:path w="5475605" h="1888489">
                <a:moveTo>
                  <a:pt x="1786149" y="168512"/>
                </a:moveTo>
                <a:lnTo>
                  <a:pt x="1786501" y="169170"/>
                </a:lnTo>
                <a:lnTo>
                  <a:pt x="1786909" y="169804"/>
                </a:lnTo>
                <a:lnTo>
                  <a:pt x="1786149" y="168512"/>
                </a:lnTo>
                <a:close/>
              </a:path>
              <a:path w="5475605" h="1888489">
                <a:moveTo>
                  <a:pt x="1756428" y="122394"/>
                </a:moveTo>
                <a:lnTo>
                  <a:pt x="1786501" y="169170"/>
                </a:lnTo>
                <a:lnTo>
                  <a:pt x="1786149" y="168512"/>
                </a:lnTo>
                <a:lnTo>
                  <a:pt x="1827568" y="168512"/>
                </a:lnTo>
                <a:lnTo>
                  <a:pt x="1817999" y="150650"/>
                </a:lnTo>
                <a:lnTo>
                  <a:pt x="1800563" y="123514"/>
                </a:lnTo>
                <a:lnTo>
                  <a:pt x="1757339" y="123514"/>
                </a:lnTo>
                <a:lnTo>
                  <a:pt x="1756428" y="122394"/>
                </a:lnTo>
                <a:close/>
              </a:path>
              <a:path w="5475605" h="1888489">
                <a:moveTo>
                  <a:pt x="1502685" y="164179"/>
                </a:moveTo>
                <a:lnTo>
                  <a:pt x="1502001" y="165396"/>
                </a:lnTo>
                <a:lnTo>
                  <a:pt x="1502408" y="164727"/>
                </a:lnTo>
                <a:lnTo>
                  <a:pt x="1502685" y="164179"/>
                </a:lnTo>
                <a:close/>
              </a:path>
              <a:path w="5475605" h="1888489">
                <a:moveTo>
                  <a:pt x="1502408" y="164727"/>
                </a:moveTo>
                <a:lnTo>
                  <a:pt x="1502001" y="165396"/>
                </a:lnTo>
                <a:lnTo>
                  <a:pt x="1502408" y="164727"/>
                </a:lnTo>
                <a:close/>
              </a:path>
              <a:path w="5475605" h="1888489">
                <a:moveTo>
                  <a:pt x="1502742" y="164179"/>
                </a:moveTo>
                <a:lnTo>
                  <a:pt x="1502408" y="164727"/>
                </a:lnTo>
                <a:lnTo>
                  <a:pt x="1502742" y="164179"/>
                </a:lnTo>
                <a:close/>
              </a:path>
              <a:path w="5475605" h="1888489">
                <a:moveTo>
                  <a:pt x="1756122" y="121918"/>
                </a:moveTo>
                <a:lnTo>
                  <a:pt x="1756428" y="122394"/>
                </a:lnTo>
                <a:lnTo>
                  <a:pt x="1757339" y="123514"/>
                </a:lnTo>
                <a:lnTo>
                  <a:pt x="1756122" y="121918"/>
                </a:lnTo>
                <a:close/>
              </a:path>
              <a:path w="5475605" h="1888489">
                <a:moveTo>
                  <a:pt x="1799537" y="121918"/>
                </a:moveTo>
                <a:lnTo>
                  <a:pt x="1756122" y="121918"/>
                </a:lnTo>
                <a:lnTo>
                  <a:pt x="1757339" y="123514"/>
                </a:lnTo>
                <a:lnTo>
                  <a:pt x="1800563" y="123514"/>
                </a:lnTo>
                <a:lnTo>
                  <a:pt x="1799537" y="121918"/>
                </a:lnTo>
                <a:close/>
              </a:path>
              <a:path w="5475605" h="1888489">
                <a:moveTo>
                  <a:pt x="1726427" y="85468"/>
                </a:moveTo>
                <a:lnTo>
                  <a:pt x="1756428" y="122394"/>
                </a:lnTo>
                <a:lnTo>
                  <a:pt x="1756122" y="121918"/>
                </a:lnTo>
                <a:lnTo>
                  <a:pt x="1799537" y="121918"/>
                </a:lnTo>
                <a:lnTo>
                  <a:pt x="1786301" y="101320"/>
                </a:lnTo>
                <a:lnTo>
                  <a:pt x="1774257" y="86498"/>
                </a:lnTo>
                <a:lnTo>
                  <a:pt x="1727616" y="86498"/>
                </a:lnTo>
                <a:lnTo>
                  <a:pt x="1726427" y="85468"/>
                </a:lnTo>
                <a:close/>
              </a:path>
              <a:path w="5475605" h="1888489">
                <a:moveTo>
                  <a:pt x="1530507" y="118650"/>
                </a:moveTo>
                <a:lnTo>
                  <a:pt x="1529519" y="120094"/>
                </a:lnTo>
                <a:lnTo>
                  <a:pt x="1530109" y="119302"/>
                </a:lnTo>
                <a:lnTo>
                  <a:pt x="1530507" y="118650"/>
                </a:lnTo>
                <a:close/>
              </a:path>
              <a:path w="5475605" h="1888489">
                <a:moveTo>
                  <a:pt x="1530109" y="119302"/>
                </a:moveTo>
                <a:lnTo>
                  <a:pt x="1529519" y="120094"/>
                </a:lnTo>
                <a:lnTo>
                  <a:pt x="1530109" y="119302"/>
                </a:lnTo>
                <a:close/>
              </a:path>
              <a:path w="5475605" h="1888489">
                <a:moveTo>
                  <a:pt x="1530595" y="118650"/>
                </a:moveTo>
                <a:lnTo>
                  <a:pt x="1530109" y="119302"/>
                </a:lnTo>
                <a:lnTo>
                  <a:pt x="1530595" y="118650"/>
                </a:lnTo>
                <a:close/>
              </a:path>
              <a:path w="5475605" h="1888489">
                <a:moveTo>
                  <a:pt x="1725412" y="84218"/>
                </a:moveTo>
                <a:lnTo>
                  <a:pt x="1726427" y="85468"/>
                </a:lnTo>
                <a:lnTo>
                  <a:pt x="1727616" y="86498"/>
                </a:lnTo>
                <a:lnTo>
                  <a:pt x="1725412" y="84218"/>
                </a:lnTo>
                <a:close/>
              </a:path>
              <a:path w="5475605" h="1888489">
                <a:moveTo>
                  <a:pt x="1772404" y="84218"/>
                </a:moveTo>
                <a:lnTo>
                  <a:pt x="1725412" y="84218"/>
                </a:lnTo>
                <a:lnTo>
                  <a:pt x="1727616" y="86498"/>
                </a:lnTo>
                <a:lnTo>
                  <a:pt x="1774257" y="86498"/>
                </a:lnTo>
                <a:lnTo>
                  <a:pt x="1772404" y="84218"/>
                </a:lnTo>
                <a:close/>
              </a:path>
              <a:path w="5475605" h="1888489">
                <a:moveTo>
                  <a:pt x="1695088" y="58309"/>
                </a:moveTo>
                <a:lnTo>
                  <a:pt x="1726427" y="85468"/>
                </a:lnTo>
                <a:lnTo>
                  <a:pt x="1725412" y="84218"/>
                </a:lnTo>
                <a:lnTo>
                  <a:pt x="1772404" y="84218"/>
                </a:lnTo>
                <a:lnTo>
                  <a:pt x="1752702" y="59971"/>
                </a:lnTo>
                <a:lnTo>
                  <a:pt x="1751914" y="59287"/>
                </a:lnTo>
                <a:lnTo>
                  <a:pt x="1696982" y="59287"/>
                </a:lnTo>
                <a:lnTo>
                  <a:pt x="1695088" y="58309"/>
                </a:lnTo>
                <a:close/>
              </a:path>
              <a:path w="5475605" h="1888489">
                <a:moveTo>
                  <a:pt x="1558025" y="81861"/>
                </a:moveTo>
                <a:lnTo>
                  <a:pt x="1556200" y="83990"/>
                </a:lnTo>
                <a:lnTo>
                  <a:pt x="1557080" y="83128"/>
                </a:lnTo>
                <a:lnTo>
                  <a:pt x="1558025" y="81861"/>
                </a:lnTo>
                <a:close/>
              </a:path>
              <a:path w="5475605" h="1888489">
                <a:moveTo>
                  <a:pt x="1557080" y="83128"/>
                </a:moveTo>
                <a:lnTo>
                  <a:pt x="1556200" y="83990"/>
                </a:lnTo>
                <a:lnTo>
                  <a:pt x="1556438" y="83990"/>
                </a:lnTo>
                <a:lnTo>
                  <a:pt x="1557080" y="83128"/>
                </a:lnTo>
                <a:close/>
              </a:path>
              <a:path w="5475605" h="1888489">
                <a:moveTo>
                  <a:pt x="1558374" y="81861"/>
                </a:moveTo>
                <a:lnTo>
                  <a:pt x="1558025" y="81861"/>
                </a:lnTo>
                <a:lnTo>
                  <a:pt x="1557080" y="83128"/>
                </a:lnTo>
                <a:lnTo>
                  <a:pt x="1558374" y="81861"/>
                </a:lnTo>
                <a:close/>
              </a:path>
              <a:path w="5475605" h="1888489">
                <a:moveTo>
                  <a:pt x="1693409" y="56854"/>
                </a:moveTo>
                <a:lnTo>
                  <a:pt x="1695088" y="58309"/>
                </a:lnTo>
                <a:lnTo>
                  <a:pt x="1696982" y="59287"/>
                </a:lnTo>
                <a:lnTo>
                  <a:pt x="1693409" y="56854"/>
                </a:lnTo>
                <a:close/>
              </a:path>
              <a:path w="5475605" h="1888489">
                <a:moveTo>
                  <a:pt x="1749113" y="56854"/>
                </a:moveTo>
                <a:lnTo>
                  <a:pt x="1693409" y="56854"/>
                </a:lnTo>
                <a:lnTo>
                  <a:pt x="1696982" y="59287"/>
                </a:lnTo>
                <a:lnTo>
                  <a:pt x="1751914" y="59287"/>
                </a:lnTo>
                <a:lnTo>
                  <a:pt x="1749113" y="56854"/>
                </a:lnTo>
                <a:close/>
              </a:path>
              <a:path w="5475605" h="1888489">
                <a:moveTo>
                  <a:pt x="1664088" y="42311"/>
                </a:moveTo>
                <a:lnTo>
                  <a:pt x="1695088" y="58309"/>
                </a:lnTo>
                <a:lnTo>
                  <a:pt x="1693409" y="56854"/>
                </a:lnTo>
                <a:lnTo>
                  <a:pt x="1749113" y="56854"/>
                </a:lnTo>
                <a:lnTo>
                  <a:pt x="1732923" y="42793"/>
                </a:lnTo>
                <a:lnTo>
                  <a:pt x="1666956" y="42793"/>
                </a:lnTo>
                <a:lnTo>
                  <a:pt x="1664088" y="42311"/>
                </a:lnTo>
                <a:close/>
              </a:path>
              <a:path w="5475605" h="1888489">
                <a:moveTo>
                  <a:pt x="1585314" y="55486"/>
                </a:moveTo>
                <a:lnTo>
                  <a:pt x="1581818" y="58147"/>
                </a:lnTo>
                <a:lnTo>
                  <a:pt x="1583804" y="56965"/>
                </a:lnTo>
                <a:lnTo>
                  <a:pt x="1585314" y="55486"/>
                </a:lnTo>
                <a:close/>
              </a:path>
              <a:path w="5475605" h="1888489">
                <a:moveTo>
                  <a:pt x="1583804" y="56965"/>
                </a:moveTo>
                <a:lnTo>
                  <a:pt x="1581818" y="58147"/>
                </a:lnTo>
                <a:lnTo>
                  <a:pt x="1582597" y="58147"/>
                </a:lnTo>
                <a:lnTo>
                  <a:pt x="1583804" y="56965"/>
                </a:lnTo>
                <a:close/>
              </a:path>
              <a:path w="5475605" h="1888489">
                <a:moveTo>
                  <a:pt x="1586290" y="55486"/>
                </a:moveTo>
                <a:lnTo>
                  <a:pt x="1585314" y="55486"/>
                </a:lnTo>
                <a:lnTo>
                  <a:pt x="1583804" y="56965"/>
                </a:lnTo>
                <a:lnTo>
                  <a:pt x="1586290" y="55486"/>
                </a:lnTo>
                <a:close/>
              </a:path>
              <a:path w="5475605" h="1888489">
                <a:moveTo>
                  <a:pt x="1661634" y="41044"/>
                </a:moveTo>
                <a:lnTo>
                  <a:pt x="1664088" y="42311"/>
                </a:lnTo>
                <a:lnTo>
                  <a:pt x="1666956" y="42793"/>
                </a:lnTo>
                <a:lnTo>
                  <a:pt x="1661634" y="41044"/>
                </a:lnTo>
                <a:close/>
              </a:path>
              <a:path w="5475605" h="1888489">
                <a:moveTo>
                  <a:pt x="1730910" y="41044"/>
                </a:moveTo>
                <a:lnTo>
                  <a:pt x="1661634" y="41044"/>
                </a:lnTo>
                <a:lnTo>
                  <a:pt x="1666956" y="42793"/>
                </a:lnTo>
                <a:lnTo>
                  <a:pt x="1732923" y="42793"/>
                </a:lnTo>
                <a:lnTo>
                  <a:pt x="1730910" y="41044"/>
                </a:lnTo>
                <a:close/>
              </a:path>
              <a:path w="5475605" h="1888489">
                <a:moveTo>
                  <a:pt x="1611464" y="40512"/>
                </a:moveTo>
                <a:lnTo>
                  <a:pt x="1605763" y="42717"/>
                </a:lnTo>
                <a:lnTo>
                  <a:pt x="1608807" y="42093"/>
                </a:lnTo>
                <a:lnTo>
                  <a:pt x="1611464" y="40512"/>
                </a:lnTo>
                <a:close/>
              </a:path>
              <a:path w="5475605" h="1888489">
                <a:moveTo>
                  <a:pt x="1608807" y="42093"/>
                </a:moveTo>
                <a:lnTo>
                  <a:pt x="1605763" y="42717"/>
                </a:lnTo>
                <a:lnTo>
                  <a:pt x="1607758" y="42717"/>
                </a:lnTo>
                <a:lnTo>
                  <a:pt x="1608807" y="42093"/>
                </a:lnTo>
                <a:close/>
              </a:path>
              <a:path w="5475605" h="1888489">
                <a:moveTo>
                  <a:pt x="1725571" y="36408"/>
                </a:moveTo>
                <a:lnTo>
                  <a:pt x="1636549" y="36408"/>
                </a:lnTo>
                <a:lnTo>
                  <a:pt x="1633128" y="37109"/>
                </a:lnTo>
                <a:lnTo>
                  <a:pt x="1664088" y="42311"/>
                </a:lnTo>
                <a:lnTo>
                  <a:pt x="1661634" y="41044"/>
                </a:lnTo>
                <a:lnTo>
                  <a:pt x="1730910" y="41044"/>
                </a:lnTo>
                <a:lnTo>
                  <a:pt x="1725571" y="36408"/>
                </a:lnTo>
                <a:close/>
              </a:path>
              <a:path w="5475605" h="1888489">
                <a:moveTo>
                  <a:pt x="1616519" y="40512"/>
                </a:moveTo>
                <a:lnTo>
                  <a:pt x="1611464" y="40512"/>
                </a:lnTo>
                <a:lnTo>
                  <a:pt x="1608807" y="42093"/>
                </a:lnTo>
                <a:lnTo>
                  <a:pt x="1616519" y="40512"/>
                </a:lnTo>
                <a:close/>
              </a:path>
              <a:path w="5475605" h="1888489">
                <a:moveTo>
                  <a:pt x="1636549" y="36408"/>
                </a:moveTo>
                <a:lnTo>
                  <a:pt x="1629860" y="36560"/>
                </a:lnTo>
                <a:lnTo>
                  <a:pt x="1633128" y="37109"/>
                </a:lnTo>
                <a:lnTo>
                  <a:pt x="1636549" y="36408"/>
                </a:lnTo>
                <a:close/>
              </a:path>
            </a:pathLst>
          </a:custGeom>
          <a:solidFill>
            <a:srgbClr val="4E9A0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9" name="object 139"/>
          <p:cNvSpPr/>
          <p:nvPr/>
        </p:nvSpPr>
        <p:spPr>
          <a:xfrm>
            <a:off x="2637262" y="4602781"/>
            <a:ext cx="5462270" cy="574040"/>
          </a:xfrm>
          <a:custGeom>
            <a:avLst/>
            <a:gdLst/>
            <a:ahLst/>
            <a:cxnLst/>
            <a:rect l="l" t="t" r="r" b="b"/>
            <a:pathLst>
              <a:path w="5462270" h="574039">
                <a:moveTo>
                  <a:pt x="413833" y="527412"/>
                </a:moveTo>
                <a:lnTo>
                  <a:pt x="115125" y="527416"/>
                </a:lnTo>
                <a:lnTo>
                  <a:pt x="0" y="537674"/>
                </a:lnTo>
                <a:lnTo>
                  <a:pt x="3268" y="574014"/>
                </a:lnTo>
                <a:lnTo>
                  <a:pt x="118509" y="563745"/>
                </a:lnTo>
                <a:lnTo>
                  <a:pt x="230024" y="552305"/>
                </a:lnTo>
                <a:lnTo>
                  <a:pt x="338195" y="538570"/>
                </a:lnTo>
                <a:lnTo>
                  <a:pt x="413833" y="527412"/>
                </a:lnTo>
                <a:close/>
              </a:path>
              <a:path w="5462270" h="574039">
                <a:moveTo>
                  <a:pt x="3938404" y="223315"/>
                </a:moveTo>
                <a:lnTo>
                  <a:pt x="3808860" y="223315"/>
                </a:lnTo>
                <a:lnTo>
                  <a:pt x="4282364" y="360815"/>
                </a:lnTo>
                <a:lnTo>
                  <a:pt x="4452640" y="405965"/>
                </a:lnTo>
                <a:lnTo>
                  <a:pt x="4630974" y="448834"/>
                </a:lnTo>
                <a:lnTo>
                  <a:pt x="4819721" y="488252"/>
                </a:lnTo>
                <a:lnTo>
                  <a:pt x="5019188" y="523118"/>
                </a:lnTo>
                <a:lnTo>
                  <a:pt x="5123938" y="538570"/>
                </a:lnTo>
                <a:lnTo>
                  <a:pt x="5232108" y="552305"/>
                </a:lnTo>
                <a:lnTo>
                  <a:pt x="5343624" y="563745"/>
                </a:lnTo>
                <a:lnTo>
                  <a:pt x="5458940" y="574014"/>
                </a:lnTo>
                <a:lnTo>
                  <a:pt x="5462133" y="537674"/>
                </a:lnTo>
                <a:lnTo>
                  <a:pt x="5346975" y="527412"/>
                </a:lnTo>
                <a:lnTo>
                  <a:pt x="5236061" y="516034"/>
                </a:lnTo>
                <a:lnTo>
                  <a:pt x="5128727" y="502405"/>
                </a:lnTo>
                <a:lnTo>
                  <a:pt x="5024834" y="487059"/>
                </a:lnTo>
                <a:lnTo>
                  <a:pt x="4827128" y="452482"/>
                </a:lnTo>
                <a:lnTo>
                  <a:pt x="4826867" y="452482"/>
                </a:lnTo>
                <a:lnTo>
                  <a:pt x="4639454" y="413262"/>
                </a:lnTo>
                <a:lnTo>
                  <a:pt x="4639259" y="413262"/>
                </a:lnTo>
                <a:lnTo>
                  <a:pt x="4461382" y="370544"/>
                </a:lnTo>
                <a:lnTo>
                  <a:pt x="4292439" y="325699"/>
                </a:lnTo>
                <a:lnTo>
                  <a:pt x="4292246" y="325699"/>
                </a:lnTo>
                <a:lnTo>
                  <a:pt x="4129991" y="279561"/>
                </a:lnTo>
                <a:lnTo>
                  <a:pt x="3938404" y="223315"/>
                </a:lnTo>
                <a:close/>
              </a:path>
              <a:path w="5462270" h="574039">
                <a:moveTo>
                  <a:pt x="5347013" y="527416"/>
                </a:moveTo>
                <a:lnTo>
                  <a:pt x="5347197" y="527435"/>
                </a:lnTo>
                <a:lnTo>
                  <a:pt x="5347013" y="527416"/>
                </a:lnTo>
                <a:close/>
              </a:path>
              <a:path w="5462270" h="574039">
                <a:moveTo>
                  <a:pt x="5346975" y="527412"/>
                </a:moveTo>
                <a:close/>
              </a:path>
              <a:path w="5462270" h="574039">
                <a:moveTo>
                  <a:pt x="483489" y="516034"/>
                </a:moveTo>
                <a:lnTo>
                  <a:pt x="226147" y="516034"/>
                </a:lnTo>
                <a:lnTo>
                  <a:pt x="115121" y="527416"/>
                </a:lnTo>
                <a:lnTo>
                  <a:pt x="413833" y="527412"/>
                </a:lnTo>
                <a:lnTo>
                  <a:pt x="442945" y="523118"/>
                </a:lnTo>
                <a:lnTo>
                  <a:pt x="483489" y="516034"/>
                </a:lnTo>
                <a:close/>
              </a:path>
              <a:path w="5462270" h="574039">
                <a:moveTo>
                  <a:pt x="5236254" y="516053"/>
                </a:moveTo>
                <a:lnTo>
                  <a:pt x="5236517" y="516087"/>
                </a:lnTo>
                <a:lnTo>
                  <a:pt x="5236254" y="516053"/>
                </a:lnTo>
                <a:close/>
              </a:path>
              <a:path w="5462270" h="574039">
                <a:moveTo>
                  <a:pt x="561487" y="502405"/>
                </a:moveTo>
                <a:lnTo>
                  <a:pt x="333406" y="502405"/>
                </a:lnTo>
                <a:lnTo>
                  <a:pt x="225954" y="516054"/>
                </a:lnTo>
                <a:lnTo>
                  <a:pt x="226147" y="516034"/>
                </a:lnTo>
                <a:lnTo>
                  <a:pt x="483489" y="516034"/>
                </a:lnTo>
                <a:lnTo>
                  <a:pt x="561487" y="502405"/>
                </a:lnTo>
                <a:close/>
              </a:path>
              <a:path w="5462270" h="574039">
                <a:moveTo>
                  <a:pt x="5236098" y="516034"/>
                </a:moveTo>
                <a:lnTo>
                  <a:pt x="5236254" y="516053"/>
                </a:lnTo>
                <a:lnTo>
                  <a:pt x="5236098" y="516034"/>
                </a:lnTo>
                <a:close/>
              </a:path>
              <a:path w="5462270" h="574039">
                <a:moveTo>
                  <a:pt x="648199" y="487059"/>
                </a:moveTo>
                <a:lnTo>
                  <a:pt x="437396" y="487059"/>
                </a:lnTo>
                <a:lnTo>
                  <a:pt x="333026" y="502451"/>
                </a:lnTo>
                <a:lnTo>
                  <a:pt x="333406" y="502405"/>
                </a:lnTo>
                <a:lnTo>
                  <a:pt x="561487" y="502405"/>
                </a:lnTo>
                <a:lnTo>
                  <a:pt x="642487" y="488252"/>
                </a:lnTo>
                <a:lnTo>
                  <a:pt x="648199" y="487059"/>
                </a:lnTo>
                <a:close/>
              </a:path>
              <a:path w="5462270" h="574039">
                <a:moveTo>
                  <a:pt x="5128798" y="502405"/>
                </a:moveTo>
                <a:lnTo>
                  <a:pt x="5129107" y="502451"/>
                </a:lnTo>
                <a:lnTo>
                  <a:pt x="5128798" y="502405"/>
                </a:lnTo>
                <a:close/>
              </a:path>
              <a:path w="5462270" h="574039">
                <a:moveTo>
                  <a:pt x="5024950" y="487079"/>
                </a:moveTo>
                <a:lnTo>
                  <a:pt x="5025269" y="487135"/>
                </a:lnTo>
                <a:lnTo>
                  <a:pt x="5024950" y="487079"/>
                </a:lnTo>
                <a:close/>
              </a:path>
              <a:path w="5462270" h="574039">
                <a:moveTo>
                  <a:pt x="635874" y="452330"/>
                </a:moveTo>
                <a:lnTo>
                  <a:pt x="437258" y="487079"/>
                </a:lnTo>
                <a:lnTo>
                  <a:pt x="437396" y="487059"/>
                </a:lnTo>
                <a:lnTo>
                  <a:pt x="648199" y="487059"/>
                </a:lnTo>
                <a:lnTo>
                  <a:pt x="813696" y="452482"/>
                </a:lnTo>
                <a:lnTo>
                  <a:pt x="635266" y="452482"/>
                </a:lnTo>
                <a:lnTo>
                  <a:pt x="635874" y="452330"/>
                </a:lnTo>
                <a:close/>
              </a:path>
              <a:path w="5462270" h="574039">
                <a:moveTo>
                  <a:pt x="5024834" y="487059"/>
                </a:moveTo>
                <a:close/>
              </a:path>
              <a:path w="5462270" h="574039">
                <a:moveTo>
                  <a:pt x="823405" y="413110"/>
                </a:moveTo>
                <a:lnTo>
                  <a:pt x="635266" y="452482"/>
                </a:lnTo>
                <a:lnTo>
                  <a:pt x="813696" y="452482"/>
                </a:lnTo>
                <a:lnTo>
                  <a:pt x="831159" y="448834"/>
                </a:lnTo>
                <a:lnTo>
                  <a:pt x="979138" y="413262"/>
                </a:lnTo>
                <a:lnTo>
                  <a:pt x="822873" y="413262"/>
                </a:lnTo>
                <a:lnTo>
                  <a:pt x="823405" y="413110"/>
                </a:lnTo>
                <a:close/>
              </a:path>
              <a:path w="5462270" h="574039">
                <a:moveTo>
                  <a:pt x="4826259" y="452330"/>
                </a:moveTo>
                <a:lnTo>
                  <a:pt x="4826867" y="452482"/>
                </a:lnTo>
                <a:lnTo>
                  <a:pt x="4827128" y="452482"/>
                </a:lnTo>
                <a:lnTo>
                  <a:pt x="4826259" y="452330"/>
                </a:lnTo>
                <a:close/>
              </a:path>
              <a:path w="5462270" h="574039">
                <a:moveTo>
                  <a:pt x="1143076" y="370544"/>
                </a:moveTo>
                <a:lnTo>
                  <a:pt x="1000751" y="370544"/>
                </a:lnTo>
                <a:lnTo>
                  <a:pt x="822873" y="413262"/>
                </a:lnTo>
                <a:lnTo>
                  <a:pt x="979138" y="413262"/>
                </a:lnTo>
                <a:lnTo>
                  <a:pt x="1009493" y="405965"/>
                </a:lnTo>
                <a:lnTo>
                  <a:pt x="1143076" y="370544"/>
                </a:lnTo>
                <a:close/>
              </a:path>
              <a:path w="5462270" h="574039">
                <a:moveTo>
                  <a:pt x="4638727" y="413110"/>
                </a:moveTo>
                <a:lnTo>
                  <a:pt x="4639259" y="413262"/>
                </a:lnTo>
                <a:lnTo>
                  <a:pt x="4639454" y="413262"/>
                </a:lnTo>
                <a:lnTo>
                  <a:pt x="4638727" y="413110"/>
                </a:lnTo>
                <a:close/>
              </a:path>
              <a:path w="5462270" h="574039">
                <a:moveTo>
                  <a:pt x="1170267" y="325547"/>
                </a:moveTo>
                <a:lnTo>
                  <a:pt x="1000371" y="370620"/>
                </a:lnTo>
                <a:lnTo>
                  <a:pt x="1000751" y="370544"/>
                </a:lnTo>
                <a:lnTo>
                  <a:pt x="1143076" y="370544"/>
                </a:lnTo>
                <a:lnTo>
                  <a:pt x="1179769" y="360815"/>
                </a:lnTo>
                <a:lnTo>
                  <a:pt x="1303234" y="325699"/>
                </a:lnTo>
                <a:lnTo>
                  <a:pt x="1169963" y="325699"/>
                </a:lnTo>
                <a:lnTo>
                  <a:pt x="1170267" y="325547"/>
                </a:lnTo>
                <a:close/>
              </a:path>
              <a:path w="5462270" h="574039">
                <a:moveTo>
                  <a:pt x="4461475" y="370544"/>
                </a:moveTo>
                <a:lnTo>
                  <a:pt x="4461762" y="370620"/>
                </a:lnTo>
                <a:lnTo>
                  <a:pt x="4461475" y="370544"/>
                </a:lnTo>
                <a:close/>
              </a:path>
              <a:path w="5462270" h="574039">
                <a:moveTo>
                  <a:pt x="2731332" y="0"/>
                </a:moveTo>
                <a:lnTo>
                  <a:pt x="2564401" y="5168"/>
                </a:lnTo>
                <a:lnTo>
                  <a:pt x="2403171" y="19534"/>
                </a:lnTo>
                <a:lnTo>
                  <a:pt x="2247186" y="41881"/>
                </a:lnTo>
                <a:lnTo>
                  <a:pt x="2094774" y="71144"/>
                </a:lnTo>
                <a:lnTo>
                  <a:pt x="1944186" y="106032"/>
                </a:lnTo>
                <a:lnTo>
                  <a:pt x="1793826" y="145481"/>
                </a:lnTo>
                <a:lnTo>
                  <a:pt x="1332257" y="279561"/>
                </a:lnTo>
                <a:lnTo>
                  <a:pt x="1169963" y="325699"/>
                </a:lnTo>
                <a:lnTo>
                  <a:pt x="1303234" y="325699"/>
                </a:lnTo>
                <a:lnTo>
                  <a:pt x="1653273" y="223315"/>
                </a:lnTo>
                <a:lnTo>
                  <a:pt x="1803632" y="180597"/>
                </a:lnTo>
                <a:lnTo>
                  <a:pt x="1803831" y="180597"/>
                </a:lnTo>
                <a:lnTo>
                  <a:pt x="1953232" y="141377"/>
                </a:lnTo>
                <a:lnTo>
                  <a:pt x="2102025" y="106868"/>
                </a:lnTo>
                <a:lnTo>
                  <a:pt x="2102680" y="106716"/>
                </a:lnTo>
                <a:lnTo>
                  <a:pt x="2253250" y="77909"/>
                </a:lnTo>
                <a:lnTo>
                  <a:pt x="2252811" y="77909"/>
                </a:lnTo>
                <a:lnTo>
                  <a:pt x="2407353" y="55790"/>
                </a:lnTo>
                <a:lnTo>
                  <a:pt x="2406896" y="55790"/>
                </a:lnTo>
                <a:lnTo>
                  <a:pt x="2566205" y="41653"/>
                </a:lnTo>
                <a:lnTo>
                  <a:pt x="2565997" y="41653"/>
                </a:lnTo>
                <a:lnTo>
                  <a:pt x="2567062" y="41577"/>
                </a:lnTo>
                <a:lnTo>
                  <a:pt x="2568438" y="41577"/>
                </a:lnTo>
                <a:lnTo>
                  <a:pt x="2731441" y="36499"/>
                </a:lnTo>
                <a:lnTo>
                  <a:pt x="2730876" y="36484"/>
                </a:lnTo>
                <a:lnTo>
                  <a:pt x="3181182" y="36484"/>
                </a:lnTo>
                <a:lnTo>
                  <a:pt x="3059038" y="18926"/>
                </a:lnTo>
                <a:lnTo>
                  <a:pt x="2898340" y="4636"/>
                </a:lnTo>
                <a:lnTo>
                  <a:pt x="2731332" y="0"/>
                </a:lnTo>
                <a:close/>
              </a:path>
              <a:path w="5462270" h="574039">
                <a:moveTo>
                  <a:pt x="4291866" y="325547"/>
                </a:moveTo>
                <a:lnTo>
                  <a:pt x="4292246" y="325699"/>
                </a:lnTo>
                <a:lnTo>
                  <a:pt x="4292439" y="325699"/>
                </a:lnTo>
                <a:lnTo>
                  <a:pt x="4291866" y="325547"/>
                </a:lnTo>
                <a:close/>
              </a:path>
              <a:path w="5462270" h="574039">
                <a:moveTo>
                  <a:pt x="1332409" y="279485"/>
                </a:moveTo>
                <a:lnTo>
                  <a:pt x="1332142" y="279561"/>
                </a:lnTo>
                <a:lnTo>
                  <a:pt x="1332409" y="279485"/>
                </a:lnTo>
                <a:close/>
              </a:path>
              <a:path w="5462270" h="574039">
                <a:moveTo>
                  <a:pt x="4129724" y="279485"/>
                </a:moveTo>
                <a:lnTo>
                  <a:pt x="4129876" y="279561"/>
                </a:lnTo>
                <a:lnTo>
                  <a:pt x="4129724" y="279485"/>
                </a:lnTo>
                <a:close/>
              </a:path>
              <a:path w="5462270" h="574039">
                <a:moveTo>
                  <a:pt x="1653388" y="223315"/>
                </a:moveTo>
                <a:lnTo>
                  <a:pt x="1653121" y="223391"/>
                </a:lnTo>
                <a:lnTo>
                  <a:pt x="1653388" y="223315"/>
                </a:lnTo>
                <a:close/>
              </a:path>
              <a:path w="5462270" h="574039">
                <a:moveTo>
                  <a:pt x="3509509" y="141377"/>
                </a:moveTo>
                <a:lnTo>
                  <a:pt x="3658880" y="180673"/>
                </a:lnTo>
                <a:lnTo>
                  <a:pt x="3809012" y="223391"/>
                </a:lnTo>
                <a:lnTo>
                  <a:pt x="3808860" y="223315"/>
                </a:lnTo>
                <a:lnTo>
                  <a:pt x="3938404" y="223315"/>
                </a:lnTo>
                <a:lnTo>
                  <a:pt x="3819122" y="188274"/>
                </a:lnTo>
                <a:lnTo>
                  <a:pt x="3668306" y="145481"/>
                </a:lnTo>
                <a:lnTo>
                  <a:pt x="3653014" y="141453"/>
                </a:lnTo>
                <a:lnTo>
                  <a:pt x="3509965" y="141453"/>
                </a:lnTo>
                <a:lnTo>
                  <a:pt x="3509509" y="141377"/>
                </a:lnTo>
                <a:close/>
              </a:path>
              <a:path w="5462270" h="574039">
                <a:moveTo>
                  <a:pt x="1803831" y="180597"/>
                </a:moveTo>
                <a:lnTo>
                  <a:pt x="1803632" y="180597"/>
                </a:lnTo>
                <a:lnTo>
                  <a:pt x="1803252" y="180749"/>
                </a:lnTo>
                <a:lnTo>
                  <a:pt x="1803831" y="180597"/>
                </a:lnTo>
                <a:close/>
              </a:path>
              <a:path w="5462270" h="574039">
                <a:moveTo>
                  <a:pt x="3658500" y="180597"/>
                </a:moveTo>
                <a:lnTo>
                  <a:pt x="3658767" y="180673"/>
                </a:lnTo>
                <a:lnTo>
                  <a:pt x="3658500" y="180597"/>
                </a:lnTo>
                <a:close/>
              </a:path>
              <a:path w="5462270" h="574039">
                <a:moveTo>
                  <a:pt x="1953355" y="141377"/>
                </a:moveTo>
                <a:lnTo>
                  <a:pt x="1952700" y="141529"/>
                </a:lnTo>
                <a:lnTo>
                  <a:pt x="1953355" y="141377"/>
                </a:lnTo>
                <a:close/>
              </a:path>
              <a:path w="5462270" h="574039">
                <a:moveTo>
                  <a:pt x="3518843" y="106108"/>
                </a:moveTo>
                <a:lnTo>
                  <a:pt x="3359985" y="106108"/>
                </a:lnTo>
                <a:lnTo>
                  <a:pt x="3509965" y="141453"/>
                </a:lnTo>
                <a:lnTo>
                  <a:pt x="3653014" y="141453"/>
                </a:lnTo>
                <a:lnTo>
                  <a:pt x="3518843" y="106108"/>
                </a:lnTo>
                <a:close/>
              </a:path>
              <a:path w="5462270" h="574039">
                <a:moveTo>
                  <a:pt x="2102789" y="106716"/>
                </a:moveTo>
                <a:lnTo>
                  <a:pt x="2102162" y="106837"/>
                </a:lnTo>
                <a:lnTo>
                  <a:pt x="2102789" y="106716"/>
                </a:lnTo>
                <a:close/>
              </a:path>
              <a:path w="5462270" h="574039">
                <a:moveTo>
                  <a:pt x="3396405" y="77225"/>
                </a:moveTo>
                <a:lnTo>
                  <a:pt x="3208561" y="77225"/>
                </a:lnTo>
                <a:lnTo>
                  <a:pt x="3209397" y="77377"/>
                </a:lnTo>
                <a:lnTo>
                  <a:pt x="3360745" y="106336"/>
                </a:lnTo>
                <a:lnTo>
                  <a:pt x="3359985" y="106108"/>
                </a:lnTo>
                <a:lnTo>
                  <a:pt x="3518843" y="106108"/>
                </a:lnTo>
                <a:lnTo>
                  <a:pt x="3396405" y="77225"/>
                </a:lnTo>
                <a:close/>
              </a:path>
              <a:path w="5462270" h="574039">
                <a:moveTo>
                  <a:pt x="2253647" y="77833"/>
                </a:moveTo>
                <a:lnTo>
                  <a:pt x="2252811" y="77909"/>
                </a:lnTo>
                <a:lnTo>
                  <a:pt x="2253250" y="77909"/>
                </a:lnTo>
                <a:lnTo>
                  <a:pt x="2253647" y="77833"/>
                </a:lnTo>
                <a:close/>
              </a:path>
              <a:path w="5462270" h="574039">
                <a:moveTo>
                  <a:pt x="3209231" y="77353"/>
                </a:moveTo>
                <a:lnTo>
                  <a:pt x="3209397" y="77377"/>
                </a:lnTo>
                <a:lnTo>
                  <a:pt x="3209231" y="77353"/>
                </a:lnTo>
                <a:close/>
              </a:path>
              <a:path w="5462270" h="574039">
                <a:moveTo>
                  <a:pt x="3287149" y="55106"/>
                </a:moveTo>
                <a:lnTo>
                  <a:pt x="3054325" y="55106"/>
                </a:lnTo>
                <a:lnTo>
                  <a:pt x="3209231" y="77353"/>
                </a:lnTo>
                <a:lnTo>
                  <a:pt x="3208561" y="77225"/>
                </a:lnTo>
                <a:lnTo>
                  <a:pt x="3396405" y="77225"/>
                </a:lnTo>
                <a:lnTo>
                  <a:pt x="3368043" y="70536"/>
                </a:lnTo>
                <a:lnTo>
                  <a:pt x="3287149" y="55106"/>
                </a:lnTo>
                <a:close/>
              </a:path>
              <a:path w="5462270" h="574039">
                <a:moveTo>
                  <a:pt x="2407884" y="55714"/>
                </a:moveTo>
                <a:lnTo>
                  <a:pt x="2406896" y="55790"/>
                </a:lnTo>
                <a:lnTo>
                  <a:pt x="2407353" y="55790"/>
                </a:lnTo>
                <a:lnTo>
                  <a:pt x="2407884" y="55714"/>
                </a:lnTo>
                <a:close/>
              </a:path>
              <a:path w="5462270" h="574039">
                <a:moveTo>
                  <a:pt x="3212379" y="40968"/>
                </a:moveTo>
                <a:lnTo>
                  <a:pt x="2895679" y="40968"/>
                </a:lnTo>
                <a:lnTo>
                  <a:pt x="2896743" y="41044"/>
                </a:lnTo>
                <a:lnTo>
                  <a:pt x="2896528" y="41044"/>
                </a:lnTo>
                <a:lnTo>
                  <a:pt x="3055313" y="55258"/>
                </a:lnTo>
                <a:lnTo>
                  <a:pt x="3054325" y="55106"/>
                </a:lnTo>
                <a:lnTo>
                  <a:pt x="3287149" y="55106"/>
                </a:lnTo>
                <a:lnTo>
                  <a:pt x="3215022" y="41349"/>
                </a:lnTo>
                <a:lnTo>
                  <a:pt x="3212907" y="41044"/>
                </a:lnTo>
                <a:lnTo>
                  <a:pt x="2896433" y="41036"/>
                </a:lnTo>
                <a:lnTo>
                  <a:pt x="3212848" y="41036"/>
                </a:lnTo>
                <a:lnTo>
                  <a:pt x="3212379" y="40968"/>
                </a:lnTo>
                <a:close/>
              </a:path>
              <a:path w="5462270" h="574039">
                <a:moveTo>
                  <a:pt x="2567062" y="41577"/>
                </a:moveTo>
                <a:lnTo>
                  <a:pt x="2565997" y="41653"/>
                </a:lnTo>
                <a:lnTo>
                  <a:pt x="2566317" y="41643"/>
                </a:lnTo>
                <a:lnTo>
                  <a:pt x="2567062" y="41577"/>
                </a:lnTo>
                <a:close/>
              </a:path>
              <a:path w="5462270" h="574039">
                <a:moveTo>
                  <a:pt x="2568438" y="41577"/>
                </a:moveTo>
                <a:lnTo>
                  <a:pt x="2567062" y="41577"/>
                </a:lnTo>
                <a:lnTo>
                  <a:pt x="2566317" y="41643"/>
                </a:lnTo>
                <a:lnTo>
                  <a:pt x="2568438" y="41577"/>
                </a:lnTo>
                <a:close/>
              </a:path>
              <a:path w="5462270" h="574039">
                <a:moveTo>
                  <a:pt x="2895679" y="40968"/>
                </a:moveTo>
                <a:lnTo>
                  <a:pt x="2896433" y="41036"/>
                </a:lnTo>
                <a:lnTo>
                  <a:pt x="2896743" y="41044"/>
                </a:lnTo>
                <a:lnTo>
                  <a:pt x="2895679" y="40968"/>
                </a:lnTo>
                <a:close/>
              </a:path>
              <a:path w="5462270" h="574039">
                <a:moveTo>
                  <a:pt x="3181182" y="36484"/>
                </a:moveTo>
                <a:lnTo>
                  <a:pt x="2731940" y="36484"/>
                </a:lnTo>
                <a:lnTo>
                  <a:pt x="2731441" y="36499"/>
                </a:lnTo>
                <a:lnTo>
                  <a:pt x="2896433" y="41036"/>
                </a:lnTo>
                <a:lnTo>
                  <a:pt x="2895679" y="40968"/>
                </a:lnTo>
                <a:lnTo>
                  <a:pt x="3212379" y="40968"/>
                </a:lnTo>
                <a:lnTo>
                  <a:pt x="3181182" y="36484"/>
                </a:lnTo>
                <a:close/>
              </a:path>
              <a:path w="5462270" h="574039">
                <a:moveTo>
                  <a:pt x="2731940" y="36484"/>
                </a:moveTo>
                <a:lnTo>
                  <a:pt x="2730876" y="36484"/>
                </a:lnTo>
                <a:lnTo>
                  <a:pt x="2731441" y="36499"/>
                </a:lnTo>
                <a:lnTo>
                  <a:pt x="2731940" y="36484"/>
                </a:lnTo>
                <a:close/>
              </a:path>
            </a:pathLst>
          </a:custGeom>
          <a:solidFill>
            <a:srgbClr val="C78D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0" name="object 140"/>
          <p:cNvSpPr/>
          <p:nvPr/>
        </p:nvSpPr>
        <p:spPr>
          <a:xfrm>
            <a:off x="2632093" y="3879696"/>
            <a:ext cx="5473700" cy="1346200"/>
          </a:xfrm>
          <a:custGeom>
            <a:avLst/>
            <a:gdLst/>
            <a:ahLst/>
            <a:cxnLst/>
            <a:rect l="l" t="t" r="r" b="b"/>
            <a:pathLst>
              <a:path w="5473700" h="1346200">
                <a:moveTo>
                  <a:pt x="1523513" y="1193800"/>
                </a:moveTo>
                <a:lnTo>
                  <a:pt x="1454567" y="1231900"/>
                </a:lnTo>
                <a:lnTo>
                  <a:pt x="1455935" y="1231900"/>
                </a:lnTo>
                <a:lnTo>
                  <a:pt x="1381819" y="1257300"/>
                </a:lnTo>
                <a:lnTo>
                  <a:pt x="1383112" y="1257300"/>
                </a:lnTo>
                <a:lnTo>
                  <a:pt x="1303295" y="1270000"/>
                </a:lnTo>
                <a:lnTo>
                  <a:pt x="1304587" y="1270000"/>
                </a:lnTo>
                <a:lnTo>
                  <a:pt x="1219069" y="1295400"/>
                </a:lnTo>
                <a:lnTo>
                  <a:pt x="1107401" y="1295400"/>
                </a:lnTo>
                <a:lnTo>
                  <a:pt x="1087333" y="1308100"/>
                </a:lnTo>
                <a:lnTo>
                  <a:pt x="610484" y="1308100"/>
                </a:lnTo>
                <a:lnTo>
                  <a:pt x="553396" y="1320800"/>
                </a:lnTo>
                <a:lnTo>
                  <a:pt x="0" y="1320800"/>
                </a:lnTo>
                <a:lnTo>
                  <a:pt x="0" y="1346200"/>
                </a:lnTo>
                <a:lnTo>
                  <a:pt x="1051378" y="1346200"/>
                </a:lnTo>
                <a:lnTo>
                  <a:pt x="1090450" y="1333500"/>
                </a:lnTo>
                <a:lnTo>
                  <a:pt x="1132715" y="1333500"/>
                </a:lnTo>
                <a:lnTo>
                  <a:pt x="1311733" y="1308100"/>
                </a:lnTo>
                <a:lnTo>
                  <a:pt x="1392842" y="1295400"/>
                </a:lnTo>
                <a:lnTo>
                  <a:pt x="1468250" y="1257300"/>
                </a:lnTo>
                <a:lnTo>
                  <a:pt x="1538564" y="1231900"/>
                </a:lnTo>
                <a:lnTo>
                  <a:pt x="1582299" y="1206500"/>
                </a:lnTo>
                <a:lnTo>
                  <a:pt x="1522297" y="1206500"/>
                </a:lnTo>
                <a:lnTo>
                  <a:pt x="1523513" y="1193800"/>
                </a:lnTo>
                <a:close/>
              </a:path>
              <a:path w="5473700" h="1346200">
                <a:moveTo>
                  <a:pt x="2940199" y="88900"/>
                </a:moveTo>
                <a:lnTo>
                  <a:pt x="2890738" y="88900"/>
                </a:lnTo>
                <a:lnTo>
                  <a:pt x="2931179" y="127000"/>
                </a:lnTo>
                <a:lnTo>
                  <a:pt x="2930038" y="127000"/>
                </a:lnTo>
                <a:lnTo>
                  <a:pt x="2969947" y="165100"/>
                </a:lnTo>
                <a:lnTo>
                  <a:pt x="2969035" y="165100"/>
                </a:lnTo>
                <a:lnTo>
                  <a:pt x="3008943" y="203200"/>
                </a:lnTo>
                <a:lnTo>
                  <a:pt x="3008487" y="203200"/>
                </a:lnTo>
                <a:lnTo>
                  <a:pt x="3048927" y="254000"/>
                </a:lnTo>
                <a:lnTo>
                  <a:pt x="3048395" y="254000"/>
                </a:lnTo>
                <a:lnTo>
                  <a:pt x="3088836" y="304800"/>
                </a:lnTo>
                <a:lnTo>
                  <a:pt x="3088608" y="304800"/>
                </a:lnTo>
                <a:lnTo>
                  <a:pt x="3129656" y="355600"/>
                </a:lnTo>
                <a:lnTo>
                  <a:pt x="3129352" y="355600"/>
                </a:lnTo>
                <a:lnTo>
                  <a:pt x="3213122" y="469900"/>
                </a:lnTo>
                <a:lnTo>
                  <a:pt x="3300845" y="596900"/>
                </a:lnTo>
                <a:lnTo>
                  <a:pt x="3393356" y="723900"/>
                </a:lnTo>
                <a:lnTo>
                  <a:pt x="3470664" y="825500"/>
                </a:lnTo>
                <a:lnTo>
                  <a:pt x="3553446" y="927100"/>
                </a:lnTo>
                <a:lnTo>
                  <a:pt x="3645577" y="1028700"/>
                </a:lnTo>
                <a:lnTo>
                  <a:pt x="3695976" y="1079500"/>
                </a:lnTo>
                <a:lnTo>
                  <a:pt x="3749339" y="1117600"/>
                </a:lnTo>
                <a:lnTo>
                  <a:pt x="3806807" y="1155700"/>
                </a:lnTo>
                <a:lnTo>
                  <a:pt x="3868380" y="1193800"/>
                </a:lnTo>
                <a:lnTo>
                  <a:pt x="3933906" y="1231900"/>
                </a:lnTo>
                <a:lnTo>
                  <a:pt x="4004221" y="1257300"/>
                </a:lnTo>
                <a:lnTo>
                  <a:pt x="4079705" y="1295400"/>
                </a:lnTo>
                <a:lnTo>
                  <a:pt x="4160814" y="1308100"/>
                </a:lnTo>
                <a:lnTo>
                  <a:pt x="4339832" y="1333500"/>
                </a:lnTo>
                <a:lnTo>
                  <a:pt x="4382021" y="1333500"/>
                </a:lnTo>
                <a:lnTo>
                  <a:pt x="4421093" y="1346200"/>
                </a:lnTo>
                <a:lnTo>
                  <a:pt x="5473155" y="1346200"/>
                </a:lnTo>
                <a:lnTo>
                  <a:pt x="5473155" y="1320800"/>
                </a:lnTo>
                <a:lnTo>
                  <a:pt x="4919150" y="1320800"/>
                </a:lnTo>
                <a:lnTo>
                  <a:pt x="4862062" y="1308100"/>
                </a:lnTo>
                <a:lnTo>
                  <a:pt x="4385214" y="1308100"/>
                </a:lnTo>
                <a:lnTo>
                  <a:pt x="4365145" y="1295400"/>
                </a:lnTo>
                <a:lnTo>
                  <a:pt x="4253478" y="1295400"/>
                </a:lnTo>
                <a:lnTo>
                  <a:pt x="4167960" y="1270000"/>
                </a:lnTo>
                <a:lnTo>
                  <a:pt x="4169252" y="1270000"/>
                </a:lnTo>
                <a:lnTo>
                  <a:pt x="4089435" y="1257300"/>
                </a:lnTo>
                <a:lnTo>
                  <a:pt x="4090727" y="1257300"/>
                </a:lnTo>
                <a:lnTo>
                  <a:pt x="4016612" y="1231900"/>
                </a:lnTo>
                <a:lnTo>
                  <a:pt x="4017980" y="1231900"/>
                </a:lnTo>
                <a:lnTo>
                  <a:pt x="3971965" y="1206500"/>
                </a:lnTo>
                <a:lnTo>
                  <a:pt x="3950250" y="1206500"/>
                </a:lnTo>
                <a:lnTo>
                  <a:pt x="3885788" y="1168400"/>
                </a:lnTo>
                <a:lnTo>
                  <a:pt x="3886852" y="1168400"/>
                </a:lnTo>
                <a:lnTo>
                  <a:pt x="3826420" y="1130300"/>
                </a:lnTo>
                <a:lnTo>
                  <a:pt x="3827560" y="1130300"/>
                </a:lnTo>
                <a:lnTo>
                  <a:pt x="3771080" y="1092200"/>
                </a:lnTo>
                <a:lnTo>
                  <a:pt x="3772068" y="1092200"/>
                </a:lnTo>
                <a:lnTo>
                  <a:pt x="3719617" y="1054100"/>
                </a:lnTo>
                <a:lnTo>
                  <a:pt x="3720453" y="1054100"/>
                </a:lnTo>
                <a:lnTo>
                  <a:pt x="3670891" y="1003300"/>
                </a:lnTo>
                <a:lnTo>
                  <a:pt x="3671727" y="1003300"/>
                </a:lnTo>
                <a:lnTo>
                  <a:pt x="3580508" y="901700"/>
                </a:lnTo>
                <a:lnTo>
                  <a:pt x="3581420" y="901700"/>
                </a:lnTo>
                <a:lnTo>
                  <a:pt x="3499323" y="800100"/>
                </a:lnTo>
                <a:lnTo>
                  <a:pt x="3499703" y="800100"/>
                </a:lnTo>
                <a:lnTo>
                  <a:pt x="3422774" y="698500"/>
                </a:lnTo>
                <a:lnTo>
                  <a:pt x="3423002" y="698500"/>
                </a:lnTo>
                <a:lnTo>
                  <a:pt x="3330643" y="571500"/>
                </a:lnTo>
                <a:lnTo>
                  <a:pt x="3242844" y="444500"/>
                </a:lnTo>
                <a:lnTo>
                  <a:pt x="3158847" y="330200"/>
                </a:lnTo>
                <a:lnTo>
                  <a:pt x="3117494" y="279400"/>
                </a:lnTo>
                <a:lnTo>
                  <a:pt x="3035625" y="177800"/>
                </a:lnTo>
                <a:lnTo>
                  <a:pt x="2954135" y="101600"/>
                </a:lnTo>
                <a:lnTo>
                  <a:pt x="2940199" y="88900"/>
                </a:lnTo>
                <a:close/>
              </a:path>
              <a:path w="5473700" h="1346200">
                <a:moveTo>
                  <a:pt x="2736577" y="0"/>
                </a:moveTo>
                <a:lnTo>
                  <a:pt x="2603093" y="38100"/>
                </a:lnTo>
                <a:lnTo>
                  <a:pt x="2560220" y="63500"/>
                </a:lnTo>
                <a:lnTo>
                  <a:pt x="2477515" y="139700"/>
                </a:lnTo>
                <a:lnTo>
                  <a:pt x="2436846" y="177800"/>
                </a:lnTo>
                <a:lnTo>
                  <a:pt x="2314232" y="330200"/>
                </a:lnTo>
                <a:lnTo>
                  <a:pt x="2229626" y="444500"/>
                </a:lnTo>
                <a:lnTo>
                  <a:pt x="2142284" y="571500"/>
                </a:lnTo>
                <a:lnTo>
                  <a:pt x="2142436" y="571500"/>
                </a:lnTo>
                <a:lnTo>
                  <a:pt x="2050076" y="698500"/>
                </a:lnTo>
                <a:lnTo>
                  <a:pt x="2050305" y="698500"/>
                </a:lnTo>
                <a:lnTo>
                  <a:pt x="1973376" y="800100"/>
                </a:lnTo>
                <a:lnTo>
                  <a:pt x="1973832" y="800100"/>
                </a:lnTo>
                <a:lnTo>
                  <a:pt x="1891127" y="901700"/>
                </a:lnTo>
                <a:lnTo>
                  <a:pt x="1892039" y="901700"/>
                </a:lnTo>
                <a:lnTo>
                  <a:pt x="1800820" y="1003300"/>
                </a:lnTo>
                <a:lnTo>
                  <a:pt x="1801656" y="1003300"/>
                </a:lnTo>
                <a:lnTo>
                  <a:pt x="1752018" y="1054100"/>
                </a:lnTo>
                <a:lnTo>
                  <a:pt x="1752854" y="1054100"/>
                </a:lnTo>
                <a:lnTo>
                  <a:pt x="1700403" y="1092200"/>
                </a:lnTo>
                <a:lnTo>
                  <a:pt x="1701391" y="1092200"/>
                </a:lnTo>
                <a:lnTo>
                  <a:pt x="1644987" y="1130300"/>
                </a:lnTo>
                <a:lnTo>
                  <a:pt x="1646051" y="1130300"/>
                </a:lnTo>
                <a:lnTo>
                  <a:pt x="1585618" y="1168400"/>
                </a:lnTo>
                <a:lnTo>
                  <a:pt x="1586683" y="1168400"/>
                </a:lnTo>
                <a:lnTo>
                  <a:pt x="1522297" y="1206500"/>
                </a:lnTo>
                <a:lnTo>
                  <a:pt x="1582299" y="1206500"/>
                </a:lnTo>
                <a:lnTo>
                  <a:pt x="1665663" y="1155700"/>
                </a:lnTo>
                <a:lnTo>
                  <a:pt x="1723207" y="1117600"/>
                </a:lnTo>
                <a:lnTo>
                  <a:pt x="1776495" y="1079500"/>
                </a:lnTo>
                <a:lnTo>
                  <a:pt x="1826969" y="1028700"/>
                </a:lnTo>
                <a:lnTo>
                  <a:pt x="1919025" y="927100"/>
                </a:lnTo>
                <a:lnTo>
                  <a:pt x="2002414" y="825500"/>
                </a:lnTo>
                <a:lnTo>
                  <a:pt x="2079723" y="723900"/>
                </a:lnTo>
                <a:lnTo>
                  <a:pt x="2172234" y="596900"/>
                </a:lnTo>
                <a:lnTo>
                  <a:pt x="2259501" y="469900"/>
                </a:lnTo>
                <a:lnTo>
                  <a:pt x="2259349" y="469900"/>
                </a:lnTo>
                <a:lnTo>
                  <a:pt x="2343726" y="355600"/>
                </a:lnTo>
                <a:lnTo>
                  <a:pt x="2343498" y="355600"/>
                </a:lnTo>
                <a:lnTo>
                  <a:pt x="2384015" y="304800"/>
                </a:lnTo>
                <a:lnTo>
                  <a:pt x="2383635" y="304800"/>
                </a:lnTo>
                <a:lnTo>
                  <a:pt x="2424151" y="254000"/>
                </a:lnTo>
                <a:lnTo>
                  <a:pt x="2423543" y="254000"/>
                </a:lnTo>
                <a:lnTo>
                  <a:pt x="2464060" y="203200"/>
                </a:lnTo>
                <a:lnTo>
                  <a:pt x="2463604" y="203200"/>
                </a:lnTo>
                <a:lnTo>
                  <a:pt x="2503512" y="165100"/>
                </a:lnTo>
                <a:lnTo>
                  <a:pt x="2502448" y="165100"/>
                </a:lnTo>
                <a:lnTo>
                  <a:pt x="2542965" y="127000"/>
                </a:lnTo>
                <a:lnTo>
                  <a:pt x="2541976" y="127000"/>
                </a:lnTo>
                <a:lnTo>
                  <a:pt x="2581885" y="88900"/>
                </a:lnTo>
                <a:lnTo>
                  <a:pt x="2600661" y="88900"/>
                </a:lnTo>
                <a:lnTo>
                  <a:pt x="2621185" y="76200"/>
                </a:lnTo>
                <a:lnTo>
                  <a:pt x="2619285" y="76200"/>
                </a:lnTo>
                <a:lnTo>
                  <a:pt x="2660333" y="50800"/>
                </a:lnTo>
                <a:lnTo>
                  <a:pt x="2657521" y="50800"/>
                </a:lnTo>
                <a:lnTo>
                  <a:pt x="2699178" y="38100"/>
                </a:lnTo>
                <a:lnTo>
                  <a:pt x="2870062" y="38100"/>
                </a:lnTo>
                <a:lnTo>
                  <a:pt x="2736577" y="0"/>
                </a:lnTo>
                <a:close/>
              </a:path>
              <a:path w="5473700" h="1346200">
                <a:moveTo>
                  <a:pt x="3948957" y="1193800"/>
                </a:moveTo>
                <a:lnTo>
                  <a:pt x="3950250" y="1206500"/>
                </a:lnTo>
                <a:lnTo>
                  <a:pt x="3971965" y="1206500"/>
                </a:lnTo>
                <a:lnTo>
                  <a:pt x="3948957" y="1193800"/>
                </a:lnTo>
                <a:close/>
              </a:path>
              <a:path w="5473700" h="1346200">
                <a:moveTo>
                  <a:pt x="2600661" y="88900"/>
                </a:moveTo>
                <a:lnTo>
                  <a:pt x="2581885" y="88900"/>
                </a:lnTo>
                <a:lnTo>
                  <a:pt x="2580136" y="101600"/>
                </a:lnTo>
                <a:lnTo>
                  <a:pt x="2600661" y="88900"/>
                </a:lnTo>
                <a:close/>
              </a:path>
              <a:path w="5473700" h="1346200">
                <a:moveTo>
                  <a:pt x="2870062" y="38100"/>
                </a:moveTo>
                <a:lnTo>
                  <a:pt x="2773901" y="38100"/>
                </a:lnTo>
                <a:lnTo>
                  <a:pt x="2815558" y="50800"/>
                </a:lnTo>
                <a:lnTo>
                  <a:pt x="2812746" y="50800"/>
                </a:lnTo>
                <a:lnTo>
                  <a:pt x="2853794" y="76200"/>
                </a:lnTo>
                <a:lnTo>
                  <a:pt x="2851818" y="76200"/>
                </a:lnTo>
                <a:lnTo>
                  <a:pt x="2892258" y="101600"/>
                </a:lnTo>
                <a:lnTo>
                  <a:pt x="2890738" y="88900"/>
                </a:lnTo>
                <a:lnTo>
                  <a:pt x="2940199" y="88900"/>
                </a:lnTo>
                <a:lnTo>
                  <a:pt x="2912327" y="63500"/>
                </a:lnTo>
                <a:lnTo>
                  <a:pt x="2870062" y="38100"/>
                </a:lnTo>
                <a:close/>
              </a:path>
            </a:pathLst>
          </a:custGeom>
          <a:solidFill>
            <a:srgbClr val="CC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1" name="object 141"/>
          <p:cNvSpPr/>
          <p:nvPr/>
        </p:nvSpPr>
        <p:spPr>
          <a:xfrm>
            <a:off x="2632017" y="2259227"/>
            <a:ext cx="5473700" cy="2971800"/>
          </a:xfrm>
          <a:custGeom>
            <a:avLst/>
            <a:gdLst/>
            <a:ahLst/>
            <a:cxnLst/>
            <a:rect l="l" t="t" r="r" b="b"/>
            <a:pathLst>
              <a:path w="5473700" h="2971800">
                <a:moveTo>
                  <a:pt x="2769416" y="12700"/>
                </a:moveTo>
                <a:lnTo>
                  <a:pt x="2704043" y="12700"/>
                </a:lnTo>
                <a:lnTo>
                  <a:pt x="2691348" y="25400"/>
                </a:lnTo>
                <a:lnTo>
                  <a:pt x="2680098" y="50800"/>
                </a:lnTo>
                <a:lnTo>
                  <a:pt x="2670291" y="63500"/>
                </a:lnTo>
                <a:lnTo>
                  <a:pt x="2660257" y="88900"/>
                </a:lnTo>
                <a:lnTo>
                  <a:pt x="2650831" y="127000"/>
                </a:lnTo>
                <a:lnTo>
                  <a:pt x="2641481" y="152400"/>
                </a:lnTo>
                <a:lnTo>
                  <a:pt x="2632207" y="190500"/>
                </a:lnTo>
                <a:lnTo>
                  <a:pt x="2623542" y="228600"/>
                </a:lnTo>
                <a:lnTo>
                  <a:pt x="2605830" y="317500"/>
                </a:lnTo>
                <a:lnTo>
                  <a:pt x="2588042" y="406400"/>
                </a:lnTo>
                <a:lnTo>
                  <a:pt x="2570938" y="520700"/>
                </a:lnTo>
                <a:lnTo>
                  <a:pt x="2552695" y="635000"/>
                </a:lnTo>
                <a:lnTo>
                  <a:pt x="2534983" y="762000"/>
                </a:lnTo>
                <a:lnTo>
                  <a:pt x="2516131" y="889000"/>
                </a:lnTo>
                <a:lnTo>
                  <a:pt x="2496215" y="1028700"/>
                </a:lnTo>
                <a:lnTo>
                  <a:pt x="2476222" y="1168400"/>
                </a:lnTo>
                <a:lnTo>
                  <a:pt x="2454634" y="1320800"/>
                </a:lnTo>
                <a:lnTo>
                  <a:pt x="2407884" y="1625600"/>
                </a:lnTo>
                <a:lnTo>
                  <a:pt x="2388500" y="1739900"/>
                </a:lnTo>
                <a:lnTo>
                  <a:pt x="2370256" y="1854200"/>
                </a:lnTo>
                <a:lnTo>
                  <a:pt x="2353152" y="1955800"/>
                </a:lnTo>
                <a:lnTo>
                  <a:pt x="2336049" y="2070100"/>
                </a:lnTo>
                <a:lnTo>
                  <a:pt x="2319021" y="2159000"/>
                </a:lnTo>
                <a:lnTo>
                  <a:pt x="2301386" y="2260600"/>
                </a:lnTo>
                <a:lnTo>
                  <a:pt x="2283750" y="2349500"/>
                </a:lnTo>
                <a:lnTo>
                  <a:pt x="2264974" y="2425700"/>
                </a:lnTo>
                <a:lnTo>
                  <a:pt x="2265126" y="2425700"/>
                </a:lnTo>
                <a:lnTo>
                  <a:pt x="2245210" y="2501900"/>
                </a:lnTo>
                <a:lnTo>
                  <a:pt x="2245362" y="2501900"/>
                </a:lnTo>
                <a:lnTo>
                  <a:pt x="2223697" y="2578100"/>
                </a:lnTo>
                <a:lnTo>
                  <a:pt x="2224001" y="2578100"/>
                </a:lnTo>
                <a:lnTo>
                  <a:pt x="2200588" y="2641600"/>
                </a:lnTo>
                <a:lnTo>
                  <a:pt x="2200968" y="2641600"/>
                </a:lnTo>
                <a:lnTo>
                  <a:pt x="2175883" y="2705100"/>
                </a:lnTo>
                <a:lnTo>
                  <a:pt x="2176415" y="2705100"/>
                </a:lnTo>
                <a:lnTo>
                  <a:pt x="2148517" y="2755900"/>
                </a:lnTo>
                <a:lnTo>
                  <a:pt x="2149353" y="2755900"/>
                </a:lnTo>
                <a:lnTo>
                  <a:pt x="2118567" y="2806700"/>
                </a:lnTo>
                <a:lnTo>
                  <a:pt x="2119631" y="2806700"/>
                </a:lnTo>
                <a:lnTo>
                  <a:pt x="2086032" y="2844800"/>
                </a:lnTo>
                <a:lnTo>
                  <a:pt x="2087552" y="2844800"/>
                </a:lnTo>
                <a:lnTo>
                  <a:pt x="2050533" y="2882900"/>
                </a:lnTo>
                <a:lnTo>
                  <a:pt x="2052585" y="2882900"/>
                </a:lnTo>
                <a:lnTo>
                  <a:pt x="2033733" y="2895600"/>
                </a:lnTo>
                <a:lnTo>
                  <a:pt x="2035861" y="2895600"/>
                </a:lnTo>
                <a:lnTo>
                  <a:pt x="2012525" y="2908300"/>
                </a:lnTo>
                <a:lnTo>
                  <a:pt x="1987287" y="2908300"/>
                </a:lnTo>
                <a:lnTo>
                  <a:pt x="1951332" y="2921000"/>
                </a:lnTo>
                <a:lnTo>
                  <a:pt x="1952776" y="2921000"/>
                </a:lnTo>
                <a:lnTo>
                  <a:pt x="1909979" y="2933700"/>
                </a:lnTo>
                <a:lnTo>
                  <a:pt x="1801352" y="2933700"/>
                </a:lnTo>
                <a:lnTo>
                  <a:pt x="1730657" y="2946400"/>
                </a:lnTo>
                <a:lnTo>
                  <a:pt x="0" y="2946400"/>
                </a:lnTo>
                <a:lnTo>
                  <a:pt x="76" y="2971800"/>
                </a:lnTo>
                <a:lnTo>
                  <a:pt x="1916060" y="2971800"/>
                </a:lnTo>
                <a:lnTo>
                  <a:pt x="1960149" y="2959100"/>
                </a:lnTo>
                <a:lnTo>
                  <a:pt x="1997777" y="2946400"/>
                </a:lnTo>
                <a:lnTo>
                  <a:pt x="2054181" y="2921000"/>
                </a:lnTo>
                <a:lnTo>
                  <a:pt x="2114006" y="2870200"/>
                </a:lnTo>
                <a:lnTo>
                  <a:pt x="2148897" y="2819400"/>
                </a:lnTo>
                <a:lnTo>
                  <a:pt x="2180672" y="2768600"/>
                </a:lnTo>
                <a:lnTo>
                  <a:pt x="2209330" y="2717800"/>
                </a:lnTo>
                <a:lnTo>
                  <a:pt x="2234871" y="2654300"/>
                </a:lnTo>
                <a:lnTo>
                  <a:pt x="2258512" y="2590800"/>
                </a:lnTo>
                <a:lnTo>
                  <a:pt x="2280405" y="2514600"/>
                </a:lnTo>
                <a:lnTo>
                  <a:pt x="2300549" y="2438400"/>
                </a:lnTo>
                <a:lnTo>
                  <a:pt x="2319477" y="2349500"/>
                </a:lnTo>
                <a:lnTo>
                  <a:pt x="2354901" y="2171700"/>
                </a:lnTo>
                <a:lnTo>
                  <a:pt x="2372080" y="2070100"/>
                </a:lnTo>
                <a:lnTo>
                  <a:pt x="2389184" y="1968500"/>
                </a:lnTo>
                <a:lnTo>
                  <a:pt x="2406288" y="1854200"/>
                </a:lnTo>
                <a:lnTo>
                  <a:pt x="2424532" y="1739900"/>
                </a:lnTo>
                <a:lnTo>
                  <a:pt x="2443916" y="1625600"/>
                </a:lnTo>
                <a:lnTo>
                  <a:pt x="2490666" y="1320800"/>
                </a:lnTo>
                <a:lnTo>
                  <a:pt x="2512406" y="1181100"/>
                </a:lnTo>
                <a:lnTo>
                  <a:pt x="2532322" y="1028700"/>
                </a:lnTo>
                <a:lnTo>
                  <a:pt x="2552315" y="901700"/>
                </a:lnTo>
                <a:lnTo>
                  <a:pt x="2588802" y="635000"/>
                </a:lnTo>
                <a:lnTo>
                  <a:pt x="2606970" y="520700"/>
                </a:lnTo>
                <a:lnTo>
                  <a:pt x="2624074" y="419100"/>
                </a:lnTo>
                <a:lnTo>
                  <a:pt x="2641709" y="317500"/>
                </a:lnTo>
                <a:lnTo>
                  <a:pt x="2641557" y="317500"/>
                </a:lnTo>
                <a:lnTo>
                  <a:pt x="2659269" y="228600"/>
                </a:lnTo>
                <a:lnTo>
                  <a:pt x="2667783" y="190500"/>
                </a:lnTo>
                <a:lnTo>
                  <a:pt x="2670596" y="190500"/>
                </a:lnTo>
                <a:lnTo>
                  <a:pt x="2676677" y="165100"/>
                </a:lnTo>
                <a:lnTo>
                  <a:pt x="2685723" y="127000"/>
                </a:lnTo>
                <a:lnTo>
                  <a:pt x="2685495" y="127000"/>
                </a:lnTo>
                <a:lnTo>
                  <a:pt x="2694617" y="101600"/>
                </a:lnTo>
                <a:lnTo>
                  <a:pt x="2694160" y="101600"/>
                </a:lnTo>
                <a:lnTo>
                  <a:pt x="2703891" y="88900"/>
                </a:lnTo>
                <a:lnTo>
                  <a:pt x="2703586" y="88900"/>
                </a:lnTo>
                <a:lnTo>
                  <a:pt x="2712708" y="63500"/>
                </a:lnTo>
                <a:lnTo>
                  <a:pt x="2711416" y="63500"/>
                </a:lnTo>
                <a:lnTo>
                  <a:pt x="2721070" y="50800"/>
                </a:lnTo>
                <a:lnTo>
                  <a:pt x="2719398" y="50800"/>
                </a:lnTo>
                <a:lnTo>
                  <a:pt x="2729660" y="38100"/>
                </a:lnTo>
                <a:lnTo>
                  <a:pt x="2786976" y="38100"/>
                </a:lnTo>
                <a:lnTo>
                  <a:pt x="2781503" y="25400"/>
                </a:lnTo>
                <a:lnTo>
                  <a:pt x="2769416" y="12700"/>
                </a:lnTo>
                <a:close/>
              </a:path>
              <a:path w="5473700" h="2971800">
                <a:moveTo>
                  <a:pt x="2840415" y="190500"/>
                </a:moveTo>
                <a:lnTo>
                  <a:pt x="2804992" y="190500"/>
                </a:lnTo>
                <a:lnTo>
                  <a:pt x="2814114" y="228600"/>
                </a:lnTo>
                <a:lnTo>
                  <a:pt x="2813962" y="228600"/>
                </a:lnTo>
                <a:lnTo>
                  <a:pt x="2831065" y="317500"/>
                </a:lnTo>
                <a:lnTo>
                  <a:pt x="2866261" y="520700"/>
                </a:lnTo>
                <a:lnTo>
                  <a:pt x="2883897" y="635000"/>
                </a:lnTo>
                <a:lnTo>
                  <a:pt x="2901532" y="762000"/>
                </a:lnTo>
                <a:lnTo>
                  <a:pt x="2920384" y="901700"/>
                </a:lnTo>
                <a:lnTo>
                  <a:pt x="2939768" y="1028700"/>
                </a:lnTo>
                <a:lnTo>
                  <a:pt x="2960293" y="1181100"/>
                </a:lnTo>
                <a:lnTo>
                  <a:pt x="2981957" y="1320800"/>
                </a:lnTo>
                <a:lnTo>
                  <a:pt x="3028783" y="1625600"/>
                </a:lnTo>
                <a:lnTo>
                  <a:pt x="3048167" y="1739900"/>
                </a:lnTo>
                <a:lnTo>
                  <a:pt x="3066335" y="1854200"/>
                </a:lnTo>
                <a:lnTo>
                  <a:pt x="3083515" y="1968500"/>
                </a:lnTo>
                <a:lnTo>
                  <a:pt x="3117722" y="2171700"/>
                </a:lnTo>
                <a:lnTo>
                  <a:pt x="3135434" y="2260600"/>
                </a:lnTo>
                <a:lnTo>
                  <a:pt x="3153221" y="2349500"/>
                </a:lnTo>
                <a:lnTo>
                  <a:pt x="3172149" y="2438400"/>
                </a:lnTo>
                <a:lnTo>
                  <a:pt x="3192218" y="2514600"/>
                </a:lnTo>
                <a:lnTo>
                  <a:pt x="3214110" y="2590800"/>
                </a:lnTo>
                <a:lnTo>
                  <a:pt x="3237827" y="2654300"/>
                </a:lnTo>
                <a:lnTo>
                  <a:pt x="3263901" y="2717800"/>
                </a:lnTo>
                <a:lnTo>
                  <a:pt x="3291951" y="2768600"/>
                </a:lnTo>
                <a:lnTo>
                  <a:pt x="3323725" y="2819400"/>
                </a:lnTo>
                <a:lnTo>
                  <a:pt x="3358693" y="2870200"/>
                </a:lnTo>
                <a:lnTo>
                  <a:pt x="3397537" y="2908300"/>
                </a:lnTo>
                <a:lnTo>
                  <a:pt x="3443907" y="2933700"/>
                </a:lnTo>
                <a:lnTo>
                  <a:pt x="3512473" y="2959100"/>
                </a:lnTo>
                <a:lnTo>
                  <a:pt x="3556639" y="2971800"/>
                </a:lnTo>
                <a:lnTo>
                  <a:pt x="5473155" y="2971800"/>
                </a:lnTo>
                <a:lnTo>
                  <a:pt x="5473231" y="2946400"/>
                </a:lnTo>
                <a:lnTo>
                  <a:pt x="3742042" y="2946400"/>
                </a:lnTo>
                <a:lnTo>
                  <a:pt x="3671347" y="2933700"/>
                </a:lnTo>
                <a:lnTo>
                  <a:pt x="3562644" y="2933700"/>
                </a:lnTo>
                <a:lnTo>
                  <a:pt x="3519923" y="2921000"/>
                </a:lnTo>
                <a:lnTo>
                  <a:pt x="3521291" y="2921000"/>
                </a:lnTo>
                <a:lnTo>
                  <a:pt x="3485412" y="2908300"/>
                </a:lnTo>
                <a:lnTo>
                  <a:pt x="3460174" y="2908300"/>
                </a:lnTo>
                <a:lnTo>
                  <a:pt x="3436761" y="2895600"/>
                </a:lnTo>
                <a:lnTo>
                  <a:pt x="3438890" y="2895600"/>
                </a:lnTo>
                <a:lnTo>
                  <a:pt x="3420114" y="2882900"/>
                </a:lnTo>
                <a:lnTo>
                  <a:pt x="3422166" y="2882900"/>
                </a:lnTo>
                <a:lnTo>
                  <a:pt x="3385070" y="2844800"/>
                </a:lnTo>
                <a:lnTo>
                  <a:pt x="3386667" y="2844800"/>
                </a:lnTo>
                <a:lnTo>
                  <a:pt x="3352992" y="2806700"/>
                </a:lnTo>
                <a:lnTo>
                  <a:pt x="3354056" y="2806700"/>
                </a:lnTo>
                <a:lnTo>
                  <a:pt x="3323269" y="2755900"/>
                </a:lnTo>
                <a:lnTo>
                  <a:pt x="3324258" y="2755900"/>
                </a:lnTo>
                <a:lnTo>
                  <a:pt x="3296892" y="2705100"/>
                </a:lnTo>
                <a:lnTo>
                  <a:pt x="3297272" y="2705100"/>
                </a:lnTo>
                <a:lnTo>
                  <a:pt x="3271654" y="2641600"/>
                </a:lnTo>
                <a:lnTo>
                  <a:pt x="3272035" y="2641600"/>
                </a:lnTo>
                <a:lnTo>
                  <a:pt x="3248698" y="2578100"/>
                </a:lnTo>
                <a:lnTo>
                  <a:pt x="3248926" y="2578100"/>
                </a:lnTo>
                <a:lnTo>
                  <a:pt x="3227261" y="2501900"/>
                </a:lnTo>
                <a:lnTo>
                  <a:pt x="3227489" y="2501900"/>
                </a:lnTo>
                <a:lnTo>
                  <a:pt x="3207497" y="2425700"/>
                </a:lnTo>
                <a:lnTo>
                  <a:pt x="3207649" y="2425700"/>
                </a:lnTo>
                <a:lnTo>
                  <a:pt x="3188873" y="2349500"/>
                </a:lnTo>
                <a:lnTo>
                  <a:pt x="3171237" y="2260600"/>
                </a:lnTo>
                <a:lnTo>
                  <a:pt x="3153602" y="2159000"/>
                </a:lnTo>
                <a:lnTo>
                  <a:pt x="3136574" y="2070100"/>
                </a:lnTo>
                <a:lnTo>
                  <a:pt x="3119470" y="1955800"/>
                </a:lnTo>
                <a:lnTo>
                  <a:pt x="3102443" y="1854200"/>
                </a:lnTo>
                <a:lnTo>
                  <a:pt x="3084123" y="1739900"/>
                </a:lnTo>
                <a:lnTo>
                  <a:pt x="3064739" y="1625600"/>
                </a:lnTo>
                <a:lnTo>
                  <a:pt x="3018065" y="1320800"/>
                </a:lnTo>
                <a:lnTo>
                  <a:pt x="2996400" y="1168400"/>
                </a:lnTo>
                <a:lnTo>
                  <a:pt x="2975876" y="1028700"/>
                </a:lnTo>
                <a:lnTo>
                  <a:pt x="2956492" y="889000"/>
                </a:lnTo>
                <a:lnTo>
                  <a:pt x="2937716" y="762000"/>
                </a:lnTo>
                <a:lnTo>
                  <a:pt x="2920004" y="635000"/>
                </a:lnTo>
                <a:lnTo>
                  <a:pt x="2884581" y="406400"/>
                </a:lnTo>
                <a:lnTo>
                  <a:pt x="2866869" y="317500"/>
                </a:lnTo>
                <a:lnTo>
                  <a:pt x="2849613" y="228600"/>
                </a:lnTo>
                <a:lnTo>
                  <a:pt x="2840415" y="190500"/>
                </a:lnTo>
                <a:close/>
              </a:path>
              <a:path w="5473700" h="2971800">
                <a:moveTo>
                  <a:pt x="2014425" y="2895600"/>
                </a:moveTo>
                <a:lnTo>
                  <a:pt x="1985387" y="2908300"/>
                </a:lnTo>
                <a:lnTo>
                  <a:pt x="2012525" y="2908300"/>
                </a:lnTo>
                <a:lnTo>
                  <a:pt x="2014425" y="2895600"/>
                </a:lnTo>
                <a:close/>
              </a:path>
              <a:path w="5473700" h="2971800">
                <a:moveTo>
                  <a:pt x="3458198" y="2895600"/>
                </a:moveTo>
                <a:lnTo>
                  <a:pt x="3460174" y="2908300"/>
                </a:lnTo>
                <a:lnTo>
                  <a:pt x="3487312" y="2908300"/>
                </a:lnTo>
                <a:lnTo>
                  <a:pt x="3458198" y="2895600"/>
                </a:lnTo>
                <a:close/>
              </a:path>
              <a:path w="5473700" h="2971800">
                <a:moveTo>
                  <a:pt x="2670596" y="190500"/>
                </a:moveTo>
                <a:lnTo>
                  <a:pt x="2667783" y="190500"/>
                </a:lnTo>
                <a:lnTo>
                  <a:pt x="2667555" y="203200"/>
                </a:lnTo>
                <a:lnTo>
                  <a:pt x="2670596" y="190500"/>
                </a:lnTo>
                <a:close/>
              </a:path>
              <a:path w="5473700" h="2971800">
                <a:moveTo>
                  <a:pt x="2786976" y="38100"/>
                </a:moveTo>
                <a:lnTo>
                  <a:pt x="2743267" y="38100"/>
                </a:lnTo>
                <a:lnTo>
                  <a:pt x="2752921" y="50800"/>
                </a:lnTo>
                <a:lnTo>
                  <a:pt x="2751553" y="50800"/>
                </a:lnTo>
                <a:lnTo>
                  <a:pt x="2761283" y="63500"/>
                </a:lnTo>
                <a:lnTo>
                  <a:pt x="2760142" y="63500"/>
                </a:lnTo>
                <a:lnTo>
                  <a:pt x="2769796" y="88900"/>
                </a:lnTo>
                <a:lnTo>
                  <a:pt x="2769188" y="88900"/>
                </a:lnTo>
                <a:lnTo>
                  <a:pt x="2778310" y="101600"/>
                </a:lnTo>
                <a:lnTo>
                  <a:pt x="2778082" y="101600"/>
                </a:lnTo>
                <a:lnTo>
                  <a:pt x="2787204" y="127000"/>
                </a:lnTo>
                <a:lnTo>
                  <a:pt x="2786976" y="127000"/>
                </a:lnTo>
                <a:lnTo>
                  <a:pt x="2796098" y="165100"/>
                </a:lnTo>
                <a:lnTo>
                  <a:pt x="2795946" y="165100"/>
                </a:lnTo>
                <a:lnTo>
                  <a:pt x="2805068" y="203200"/>
                </a:lnTo>
                <a:lnTo>
                  <a:pt x="2804992" y="190500"/>
                </a:lnTo>
                <a:lnTo>
                  <a:pt x="2840415" y="190500"/>
                </a:lnTo>
                <a:lnTo>
                  <a:pt x="2831141" y="152400"/>
                </a:lnTo>
                <a:lnTo>
                  <a:pt x="2821867" y="127000"/>
                </a:lnTo>
                <a:lnTo>
                  <a:pt x="2812441" y="88900"/>
                </a:lnTo>
                <a:lnTo>
                  <a:pt x="2802939" y="63500"/>
                </a:lnTo>
                <a:lnTo>
                  <a:pt x="2792449" y="50800"/>
                </a:lnTo>
                <a:lnTo>
                  <a:pt x="2786976" y="38100"/>
                </a:lnTo>
                <a:close/>
              </a:path>
              <a:path w="5473700" h="2971800">
                <a:moveTo>
                  <a:pt x="2736501" y="38100"/>
                </a:moveTo>
                <a:lnTo>
                  <a:pt x="2729660" y="38100"/>
                </a:lnTo>
                <a:lnTo>
                  <a:pt x="2726239" y="50800"/>
                </a:lnTo>
                <a:lnTo>
                  <a:pt x="2736501" y="38100"/>
                </a:lnTo>
                <a:close/>
              </a:path>
              <a:path w="5473700" h="2971800">
                <a:moveTo>
                  <a:pt x="2743267" y="38100"/>
                </a:moveTo>
                <a:lnTo>
                  <a:pt x="2736729" y="38100"/>
                </a:lnTo>
                <a:lnTo>
                  <a:pt x="2746992" y="50800"/>
                </a:lnTo>
                <a:lnTo>
                  <a:pt x="2743267" y="38100"/>
                </a:lnTo>
                <a:close/>
              </a:path>
              <a:path w="5473700" h="2971800">
                <a:moveTo>
                  <a:pt x="2736653" y="0"/>
                </a:moveTo>
                <a:lnTo>
                  <a:pt x="2719094" y="12700"/>
                </a:lnTo>
                <a:lnTo>
                  <a:pt x="2754137" y="12700"/>
                </a:lnTo>
                <a:lnTo>
                  <a:pt x="2736653" y="0"/>
                </a:lnTo>
                <a:close/>
              </a:path>
            </a:pathLst>
          </a:custGeom>
          <a:solidFill>
            <a:srgbClr val="1F498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2" name="Rezervirano mjesto podnožja 14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Johan Eklund,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451280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24916" y="473709"/>
            <a:ext cx="5804535" cy="6654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200" dirty="0"/>
              <a:t>The </a:t>
            </a:r>
            <a:r>
              <a:rPr sz="4200" spc="-5" dirty="0"/>
              <a:t>normal</a:t>
            </a:r>
            <a:r>
              <a:rPr sz="4200" spc="-70" dirty="0"/>
              <a:t> </a:t>
            </a:r>
            <a:r>
              <a:rPr sz="4200" spc="-5" dirty="0"/>
              <a:t>distribution</a:t>
            </a:r>
            <a:endParaRPr sz="4200"/>
          </a:p>
        </p:txBody>
      </p:sp>
      <p:sp>
        <p:nvSpPr>
          <p:cNvPr id="3" name="object 3"/>
          <p:cNvSpPr txBox="1"/>
          <p:nvPr/>
        </p:nvSpPr>
        <p:spPr>
          <a:xfrm>
            <a:off x="1182116" y="2080387"/>
            <a:ext cx="8745220" cy="3181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5600" marR="212725" indent="-343535">
              <a:lnSpc>
                <a:spcPct val="100000"/>
              </a:lnSpc>
              <a:spcBef>
                <a:spcPts val="105"/>
              </a:spcBef>
              <a:tabLst>
                <a:tab pos="355600" algn="l"/>
              </a:tabLst>
            </a:pPr>
            <a:r>
              <a:rPr sz="1600" spc="-5" dirty="0">
                <a:solidFill>
                  <a:srgbClr val="CA0E0E"/>
                </a:solidFill>
                <a:latin typeface="Wingdings 3"/>
                <a:cs typeface="Wingdings 3"/>
              </a:rPr>
              <a:t></a:t>
            </a:r>
            <a:r>
              <a:rPr sz="1600" spc="-5" dirty="0">
                <a:solidFill>
                  <a:srgbClr val="CA0E0E"/>
                </a:solidFill>
                <a:latin typeface="Times New Roman"/>
                <a:cs typeface="Times New Roman"/>
              </a:rPr>
              <a:t>	</a:t>
            </a:r>
            <a:r>
              <a:rPr sz="2000" dirty="0">
                <a:latin typeface="Century Gothic"/>
                <a:cs typeface="Century Gothic"/>
              </a:rPr>
              <a:t>The </a:t>
            </a:r>
            <a:r>
              <a:rPr sz="2000" b="1" spc="-5" dirty="0">
                <a:latin typeface="Century Gothic"/>
                <a:cs typeface="Century Gothic"/>
              </a:rPr>
              <a:t>normal distribution </a:t>
            </a:r>
            <a:r>
              <a:rPr sz="2000" spc="-5" dirty="0">
                <a:latin typeface="Century Gothic"/>
                <a:cs typeface="Century Gothic"/>
              </a:rPr>
              <a:t>is </a:t>
            </a:r>
            <a:r>
              <a:rPr sz="2000" dirty="0">
                <a:latin typeface="Century Gothic"/>
                <a:cs typeface="Century Gothic"/>
              </a:rPr>
              <a:t>a </a:t>
            </a:r>
            <a:r>
              <a:rPr sz="2000" spc="-5" dirty="0">
                <a:latin typeface="Century Gothic"/>
                <a:cs typeface="Century Gothic"/>
              </a:rPr>
              <a:t>probability distribution </a:t>
            </a:r>
            <a:r>
              <a:rPr sz="2000" dirty="0">
                <a:latin typeface="Century Gothic"/>
                <a:cs typeface="Century Gothic"/>
              </a:rPr>
              <a:t>that </a:t>
            </a:r>
            <a:r>
              <a:rPr sz="2000" spc="-5" dirty="0">
                <a:latin typeface="Century Gothic"/>
                <a:cs typeface="Century Gothic"/>
              </a:rPr>
              <a:t>is </a:t>
            </a:r>
            <a:r>
              <a:rPr sz="2000" dirty="0">
                <a:latin typeface="Century Gothic"/>
                <a:cs typeface="Century Gothic"/>
              </a:rPr>
              <a:t>often used  </a:t>
            </a:r>
            <a:r>
              <a:rPr sz="2000" spc="-5" dirty="0">
                <a:latin typeface="Century Gothic"/>
                <a:cs typeface="Century Gothic"/>
              </a:rPr>
              <a:t>in quantitative </a:t>
            </a:r>
            <a:r>
              <a:rPr sz="2000" dirty="0">
                <a:latin typeface="Century Gothic"/>
                <a:cs typeface="Century Gothic"/>
              </a:rPr>
              <a:t>research </a:t>
            </a:r>
            <a:r>
              <a:rPr sz="2000" spc="5" dirty="0">
                <a:latin typeface="Century Gothic"/>
                <a:cs typeface="Century Gothic"/>
              </a:rPr>
              <a:t>to </a:t>
            </a:r>
            <a:r>
              <a:rPr sz="2000" dirty="0">
                <a:latin typeface="Century Gothic"/>
                <a:cs typeface="Century Gothic"/>
              </a:rPr>
              <a:t>model continuous </a:t>
            </a:r>
            <a:r>
              <a:rPr sz="2000" spc="-15" dirty="0">
                <a:latin typeface="Century Gothic"/>
                <a:cs typeface="Century Gothic"/>
              </a:rPr>
              <a:t>(but </a:t>
            </a:r>
            <a:r>
              <a:rPr sz="2000" spc="-5" dirty="0">
                <a:latin typeface="Century Gothic"/>
                <a:cs typeface="Century Gothic"/>
              </a:rPr>
              <a:t>also discrete)  variables</a:t>
            </a:r>
            <a:endParaRPr sz="2000">
              <a:latin typeface="Century Gothic"/>
              <a:cs typeface="Century Gothic"/>
            </a:endParaRPr>
          </a:p>
          <a:p>
            <a:pPr marL="355600" marR="1056640" indent="-343535">
              <a:lnSpc>
                <a:spcPct val="100000"/>
              </a:lnSpc>
              <a:spcBef>
                <a:spcPts val="1080"/>
              </a:spcBef>
              <a:tabLst>
                <a:tab pos="355600" algn="l"/>
              </a:tabLst>
            </a:pPr>
            <a:r>
              <a:rPr sz="1600" spc="-5" dirty="0">
                <a:solidFill>
                  <a:srgbClr val="CA0E0E"/>
                </a:solidFill>
                <a:latin typeface="Wingdings 3"/>
                <a:cs typeface="Wingdings 3"/>
              </a:rPr>
              <a:t></a:t>
            </a:r>
            <a:r>
              <a:rPr sz="1600" spc="-5" dirty="0">
                <a:solidFill>
                  <a:srgbClr val="CA0E0E"/>
                </a:solidFill>
                <a:latin typeface="Times New Roman"/>
                <a:cs typeface="Times New Roman"/>
              </a:rPr>
              <a:t>	</a:t>
            </a:r>
            <a:r>
              <a:rPr sz="2000" dirty="0">
                <a:latin typeface="Century Gothic"/>
                <a:cs typeface="Century Gothic"/>
              </a:rPr>
              <a:t>Many phenomena </a:t>
            </a:r>
            <a:r>
              <a:rPr sz="2000" spc="-5" dirty="0">
                <a:latin typeface="Century Gothic"/>
                <a:cs typeface="Century Gothic"/>
              </a:rPr>
              <a:t>in </a:t>
            </a:r>
            <a:r>
              <a:rPr sz="2000" dirty="0">
                <a:latin typeface="Century Gothic"/>
                <a:cs typeface="Century Gothic"/>
              </a:rPr>
              <a:t>nature </a:t>
            </a:r>
            <a:r>
              <a:rPr sz="2000" spc="-5" dirty="0">
                <a:latin typeface="Century Gothic"/>
                <a:cs typeface="Century Gothic"/>
              </a:rPr>
              <a:t>and </a:t>
            </a:r>
            <a:r>
              <a:rPr sz="2000" dirty="0">
                <a:latin typeface="Century Gothic"/>
                <a:cs typeface="Century Gothic"/>
              </a:rPr>
              <a:t>society </a:t>
            </a:r>
            <a:r>
              <a:rPr sz="2000" spc="-5" dirty="0">
                <a:latin typeface="Century Gothic"/>
                <a:cs typeface="Century Gothic"/>
              </a:rPr>
              <a:t>are approximately  </a:t>
            </a:r>
            <a:r>
              <a:rPr sz="2000" dirty="0">
                <a:latin typeface="Century Gothic"/>
                <a:cs typeface="Century Gothic"/>
              </a:rPr>
              <a:t>normally</a:t>
            </a:r>
            <a:r>
              <a:rPr sz="2000" spc="-40" dirty="0">
                <a:latin typeface="Century Gothic"/>
                <a:cs typeface="Century Gothic"/>
              </a:rPr>
              <a:t> </a:t>
            </a:r>
            <a:r>
              <a:rPr sz="2000" dirty="0">
                <a:latin typeface="Century Gothic"/>
                <a:cs typeface="Century Gothic"/>
              </a:rPr>
              <a:t>distributed</a:t>
            </a:r>
            <a:endParaRPr sz="2000">
              <a:latin typeface="Century Gothic"/>
              <a:cs typeface="Century Gothic"/>
            </a:endParaRPr>
          </a:p>
          <a:p>
            <a:pPr marL="12700">
              <a:lnSpc>
                <a:spcPct val="100000"/>
              </a:lnSpc>
              <a:spcBef>
                <a:spcPts val="1080"/>
              </a:spcBef>
              <a:tabLst>
                <a:tab pos="355600" algn="l"/>
              </a:tabLst>
            </a:pPr>
            <a:r>
              <a:rPr sz="1600" spc="-5" dirty="0">
                <a:solidFill>
                  <a:srgbClr val="CA0E0E"/>
                </a:solidFill>
                <a:latin typeface="Wingdings 3"/>
                <a:cs typeface="Wingdings 3"/>
              </a:rPr>
              <a:t></a:t>
            </a:r>
            <a:r>
              <a:rPr sz="1600" spc="-5" dirty="0">
                <a:solidFill>
                  <a:srgbClr val="CA0E0E"/>
                </a:solidFill>
                <a:latin typeface="Times New Roman"/>
                <a:cs typeface="Times New Roman"/>
              </a:rPr>
              <a:t>	</a:t>
            </a:r>
            <a:r>
              <a:rPr sz="2000" dirty="0">
                <a:latin typeface="Century Gothic"/>
                <a:cs typeface="Century Gothic"/>
              </a:rPr>
              <a:t>This can partly be explained by a mathematical theorem called</a:t>
            </a:r>
            <a:r>
              <a:rPr sz="2000" spc="-220" dirty="0">
                <a:latin typeface="Century Gothic"/>
                <a:cs typeface="Century Gothic"/>
              </a:rPr>
              <a:t> </a:t>
            </a:r>
            <a:r>
              <a:rPr sz="2000" spc="5" dirty="0">
                <a:latin typeface="Century Gothic"/>
                <a:cs typeface="Century Gothic"/>
              </a:rPr>
              <a:t>the</a:t>
            </a:r>
            <a:endParaRPr sz="2000">
              <a:latin typeface="Century Gothic"/>
              <a:cs typeface="Century Gothic"/>
            </a:endParaRPr>
          </a:p>
          <a:p>
            <a:pPr marL="355600">
              <a:lnSpc>
                <a:spcPct val="100000"/>
              </a:lnSpc>
            </a:pPr>
            <a:r>
              <a:rPr sz="2000" i="1" spc="5" dirty="0">
                <a:latin typeface="Century Gothic"/>
                <a:cs typeface="Century Gothic"/>
              </a:rPr>
              <a:t>central </a:t>
            </a:r>
            <a:r>
              <a:rPr sz="2000" i="1" dirty="0">
                <a:latin typeface="Century Gothic"/>
                <a:cs typeface="Century Gothic"/>
              </a:rPr>
              <a:t>limit theorem</a:t>
            </a:r>
            <a:r>
              <a:rPr sz="2000" i="1" spc="-120" dirty="0">
                <a:latin typeface="Century Gothic"/>
                <a:cs typeface="Century Gothic"/>
              </a:rPr>
              <a:t> </a:t>
            </a:r>
            <a:r>
              <a:rPr sz="2000" spc="-10" dirty="0">
                <a:latin typeface="Century Gothic"/>
                <a:cs typeface="Century Gothic"/>
              </a:rPr>
              <a:t>(CLT)</a:t>
            </a:r>
            <a:endParaRPr sz="2000">
              <a:latin typeface="Century Gothic"/>
              <a:cs typeface="Century Gothic"/>
            </a:endParaRPr>
          </a:p>
          <a:p>
            <a:pPr marL="355600" marR="5080" indent="-343535">
              <a:lnSpc>
                <a:spcPct val="100000"/>
              </a:lnSpc>
              <a:spcBef>
                <a:spcPts val="1080"/>
              </a:spcBef>
              <a:tabLst>
                <a:tab pos="355600" algn="l"/>
              </a:tabLst>
            </a:pPr>
            <a:r>
              <a:rPr sz="1600" spc="-5" dirty="0">
                <a:solidFill>
                  <a:srgbClr val="CA0E0E"/>
                </a:solidFill>
                <a:latin typeface="Wingdings 3"/>
                <a:cs typeface="Wingdings 3"/>
              </a:rPr>
              <a:t></a:t>
            </a:r>
            <a:r>
              <a:rPr sz="1600" spc="-5" dirty="0">
                <a:solidFill>
                  <a:srgbClr val="CA0E0E"/>
                </a:solidFill>
                <a:latin typeface="Times New Roman"/>
                <a:cs typeface="Times New Roman"/>
              </a:rPr>
              <a:t>	</a:t>
            </a:r>
            <a:r>
              <a:rPr sz="2000" dirty="0">
                <a:latin typeface="Century Gothic"/>
                <a:cs typeface="Century Gothic"/>
              </a:rPr>
              <a:t>The sum of </a:t>
            </a:r>
            <a:r>
              <a:rPr sz="2000" i="1" dirty="0">
                <a:latin typeface="Century Gothic"/>
                <a:cs typeface="Century Gothic"/>
              </a:rPr>
              <a:t>k </a:t>
            </a:r>
            <a:r>
              <a:rPr sz="2000" dirty="0">
                <a:latin typeface="Century Gothic"/>
                <a:cs typeface="Century Gothic"/>
              </a:rPr>
              <a:t>variables having </a:t>
            </a:r>
            <a:r>
              <a:rPr sz="2000" spc="5" dirty="0">
                <a:latin typeface="Century Gothic"/>
                <a:cs typeface="Century Gothic"/>
              </a:rPr>
              <a:t>the </a:t>
            </a:r>
            <a:r>
              <a:rPr sz="2000" spc="-5" dirty="0">
                <a:latin typeface="Century Gothic"/>
                <a:cs typeface="Century Gothic"/>
              </a:rPr>
              <a:t>same distribution </a:t>
            </a:r>
            <a:r>
              <a:rPr sz="2000" dirty="0">
                <a:latin typeface="Century Gothic"/>
                <a:cs typeface="Century Gothic"/>
              </a:rPr>
              <a:t>converges </a:t>
            </a:r>
            <a:r>
              <a:rPr sz="2000" spc="5" dirty="0">
                <a:latin typeface="Century Gothic"/>
                <a:cs typeface="Century Gothic"/>
              </a:rPr>
              <a:t>to</a:t>
            </a:r>
            <a:r>
              <a:rPr sz="2000" spc="-220" dirty="0">
                <a:latin typeface="Century Gothic"/>
                <a:cs typeface="Century Gothic"/>
              </a:rPr>
              <a:t> </a:t>
            </a:r>
            <a:r>
              <a:rPr sz="2000" spc="5" dirty="0">
                <a:latin typeface="Century Gothic"/>
                <a:cs typeface="Century Gothic"/>
              </a:rPr>
              <a:t>the  </a:t>
            </a:r>
            <a:r>
              <a:rPr sz="2000" dirty="0">
                <a:latin typeface="Century Gothic"/>
                <a:cs typeface="Century Gothic"/>
              </a:rPr>
              <a:t>normal </a:t>
            </a:r>
            <a:r>
              <a:rPr sz="2000" spc="-5" dirty="0">
                <a:latin typeface="Century Gothic"/>
                <a:cs typeface="Century Gothic"/>
              </a:rPr>
              <a:t>distribution </a:t>
            </a:r>
            <a:r>
              <a:rPr sz="2000" dirty="0">
                <a:latin typeface="Century Gothic"/>
                <a:cs typeface="Century Gothic"/>
              </a:rPr>
              <a:t>when </a:t>
            </a:r>
            <a:r>
              <a:rPr sz="2000" i="1" dirty="0">
                <a:latin typeface="Century Gothic"/>
                <a:cs typeface="Century Gothic"/>
              </a:rPr>
              <a:t>k </a:t>
            </a:r>
            <a:r>
              <a:rPr sz="2000" dirty="0">
                <a:latin typeface="Century Gothic"/>
                <a:cs typeface="Century Gothic"/>
              </a:rPr>
              <a:t>→</a:t>
            </a:r>
            <a:r>
              <a:rPr sz="2000" spc="-70" dirty="0">
                <a:latin typeface="Century Gothic"/>
                <a:cs typeface="Century Gothic"/>
              </a:rPr>
              <a:t> </a:t>
            </a:r>
            <a:r>
              <a:rPr sz="2000" dirty="0">
                <a:latin typeface="Century Gothic"/>
                <a:cs typeface="Century Gothic"/>
              </a:rPr>
              <a:t>∞</a:t>
            </a:r>
            <a:endParaRPr sz="2000">
              <a:latin typeface="Century Gothic"/>
              <a:cs typeface="Century Gothic"/>
            </a:endParaRPr>
          </a:p>
        </p:txBody>
      </p:sp>
      <p:sp>
        <p:nvSpPr>
          <p:cNvPr id="4" name="Rezervirano mjesto podnožj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Johan Eklund,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8847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24916" y="473709"/>
            <a:ext cx="5804535" cy="6654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200" dirty="0"/>
              <a:t>The </a:t>
            </a:r>
            <a:r>
              <a:rPr sz="4200" spc="-5" dirty="0"/>
              <a:t>normal</a:t>
            </a:r>
            <a:r>
              <a:rPr sz="4200" spc="-70" dirty="0"/>
              <a:t> </a:t>
            </a:r>
            <a:r>
              <a:rPr sz="4200" spc="-5" dirty="0"/>
              <a:t>distribution</a:t>
            </a:r>
            <a:endParaRPr sz="4200"/>
          </a:p>
        </p:txBody>
      </p:sp>
      <p:sp>
        <p:nvSpPr>
          <p:cNvPr id="3" name="object 3"/>
          <p:cNvSpPr txBox="1"/>
          <p:nvPr/>
        </p:nvSpPr>
        <p:spPr>
          <a:xfrm>
            <a:off x="1182116" y="2080387"/>
            <a:ext cx="8764905" cy="21297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5600" marR="123825" indent="-343535">
              <a:lnSpc>
                <a:spcPct val="100000"/>
              </a:lnSpc>
              <a:spcBef>
                <a:spcPts val="105"/>
              </a:spcBef>
              <a:tabLst>
                <a:tab pos="355600" algn="l"/>
              </a:tabLst>
            </a:pPr>
            <a:r>
              <a:rPr sz="1600" spc="-5" dirty="0">
                <a:solidFill>
                  <a:srgbClr val="CA0E0E"/>
                </a:solidFill>
                <a:latin typeface="Wingdings 3"/>
                <a:cs typeface="Wingdings 3"/>
              </a:rPr>
              <a:t></a:t>
            </a:r>
            <a:r>
              <a:rPr sz="1600" spc="-5" dirty="0">
                <a:solidFill>
                  <a:srgbClr val="CA0E0E"/>
                </a:solidFill>
                <a:latin typeface="Times New Roman"/>
                <a:cs typeface="Times New Roman"/>
              </a:rPr>
              <a:t>	</a:t>
            </a:r>
            <a:r>
              <a:rPr sz="2000" dirty="0">
                <a:latin typeface="Century Gothic"/>
                <a:cs typeface="Century Gothic"/>
              </a:rPr>
              <a:t>The normal </a:t>
            </a:r>
            <a:r>
              <a:rPr sz="2000" spc="-5" dirty="0">
                <a:latin typeface="Century Gothic"/>
                <a:cs typeface="Century Gothic"/>
              </a:rPr>
              <a:t>distribution is </a:t>
            </a:r>
            <a:r>
              <a:rPr sz="2000" dirty="0">
                <a:latin typeface="Century Gothic"/>
                <a:cs typeface="Century Gothic"/>
              </a:rPr>
              <a:t>defined </a:t>
            </a:r>
            <a:r>
              <a:rPr sz="2000" spc="-5" dirty="0">
                <a:latin typeface="Century Gothic"/>
                <a:cs typeface="Century Gothic"/>
              </a:rPr>
              <a:t>by </a:t>
            </a:r>
            <a:r>
              <a:rPr sz="2000" dirty="0">
                <a:latin typeface="Century Gothic"/>
                <a:cs typeface="Century Gothic"/>
              </a:rPr>
              <a:t>a </a:t>
            </a:r>
            <a:r>
              <a:rPr sz="2000" b="1" spc="-5" dirty="0">
                <a:latin typeface="Century Gothic"/>
                <a:cs typeface="Century Gothic"/>
              </a:rPr>
              <a:t>Gaussian </a:t>
            </a:r>
            <a:r>
              <a:rPr sz="2000" dirty="0">
                <a:latin typeface="Century Gothic"/>
                <a:cs typeface="Century Gothic"/>
              </a:rPr>
              <a:t>function </a:t>
            </a:r>
            <a:r>
              <a:rPr sz="2000" spc="-10" dirty="0">
                <a:latin typeface="Century Gothic"/>
                <a:cs typeface="Century Gothic"/>
              </a:rPr>
              <a:t>(after </a:t>
            </a:r>
            <a:r>
              <a:rPr sz="2000" dirty="0">
                <a:latin typeface="Century Gothic"/>
                <a:cs typeface="Century Gothic"/>
              </a:rPr>
              <a:t>Carl  </a:t>
            </a:r>
            <a:r>
              <a:rPr sz="2000" spc="-5" dirty="0">
                <a:latin typeface="Century Gothic"/>
                <a:cs typeface="Century Gothic"/>
              </a:rPr>
              <a:t>Friedrich Gauss), </a:t>
            </a:r>
            <a:r>
              <a:rPr sz="2000" spc="5" dirty="0">
                <a:latin typeface="Century Gothic"/>
                <a:cs typeface="Century Gothic"/>
              </a:rPr>
              <a:t>the </a:t>
            </a:r>
            <a:r>
              <a:rPr sz="2000" spc="-5" dirty="0">
                <a:latin typeface="Century Gothic"/>
                <a:cs typeface="Century Gothic"/>
              </a:rPr>
              <a:t>graph </a:t>
            </a:r>
            <a:r>
              <a:rPr sz="2000" dirty="0">
                <a:latin typeface="Century Gothic"/>
                <a:cs typeface="Century Gothic"/>
              </a:rPr>
              <a:t>of </a:t>
            </a:r>
            <a:r>
              <a:rPr sz="2000" spc="-5" dirty="0">
                <a:latin typeface="Century Gothic"/>
                <a:cs typeface="Century Gothic"/>
              </a:rPr>
              <a:t>which </a:t>
            </a:r>
            <a:r>
              <a:rPr sz="2000" dirty="0">
                <a:latin typeface="Century Gothic"/>
                <a:cs typeface="Century Gothic"/>
              </a:rPr>
              <a:t>has a characteristic bell</a:t>
            </a:r>
            <a:r>
              <a:rPr sz="2000" spc="-105" dirty="0">
                <a:latin typeface="Century Gothic"/>
                <a:cs typeface="Century Gothic"/>
              </a:rPr>
              <a:t> </a:t>
            </a:r>
            <a:r>
              <a:rPr sz="2000" spc="-5" dirty="0">
                <a:latin typeface="Century Gothic"/>
                <a:cs typeface="Century Gothic"/>
              </a:rPr>
              <a:t>shape</a:t>
            </a:r>
            <a:endParaRPr sz="2000">
              <a:latin typeface="Century Gothic"/>
              <a:cs typeface="Century Gothic"/>
            </a:endParaRPr>
          </a:p>
          <a:p>
            <a:pPr>
              <a:lnSpc>
                <a:spcPct val="100000"/>
              </a:lnSpc>
            </a:pPr>
            <a:endParaRPr sz="2400">
              <a:latin typeface="Times New Roman"/>
              <a:cs typeface="Times New Roman"/>
            </a:endParaRPr>
          </a:p>
          <a:p>
            <a:pPr marL="355600" marR="5080" indent="-343535">
              <a:lnSpc>
                <a:spcPct val="100000"/>
              </a:lnSpc>
              <a:spcBef>
                <a:spcPts val="1800"/>
              </a:spcBef>
              <a:tabLst>
                <a:tab pos="355600" algn="l"/>
              </a:tabLst>
            </a:pPr>
            <a:r>
              <a:rPr sz="1600" spc="-5" dirty="0">
                <a:solidFill>
                  <a:srgbClr val="CA0E0E"/>
                </a:solidFill>
                <a:latin typeface="Wingdings 3"/>
                <a:cs typeface="Wingdings 3"/>
              </a:rPr>
              <a:t></a:t>
            </a:r>
            <a:r>
              <a:rPr sz="1600" spc="-5" dirty="0">
                <a:solidFill>
                  <a:srgbClr val="CA0E0E"/>
                </a:solidFill>
                <a:latin typeface="Times New Roman"/>
                <a:cs typeface="Times New Roman"/>
              </a:rPr>
              <a:t>	</a:t>
            </a:r>
            <a:r>
              <a:rPr sz="2000" dirty="0">
                <a:latin typeface="Century Gothic"/>
                <a:cs typeface="Century Gothic"/>
              </a:rPr>
              <a:t>The </a:t>
            </a:r>
            <a:r>
              <a:rPr sz="2000" spc="-5" dirty="0">
                <a:latin typeface="Century Gothic"/>
                <a:cs typeface="Century Gothic"/>
              </a:rPr>
              <a:t>probability </a:t>
            </a:r>
            <a:r>
              <a:rPr sz="2000" dirty="0">
                <a:latin typeface="Century Gothic"/>
                <a:cs typeface="Century Gothic"/>
              </a:rPr>
              <a:t>of a normally distributed variable assuming a value</a:t>
            </a:r>
            <a:r>
              <a:rPr sz="2000" spc="-285" dirty="0">
                <a:latin typeface="Century Gothic"/>
                <a:cs typeface="Century Gothic"/>
              </a:rPr>
              <a:t> </a:t>
            </a:r>
            <a:r>
              <a:rPr sz="2000" spc="-5" dirty="0">
                <a:latin typeface="Century Gothic"/>
                <a:cs typeface="Century Gothic"/>
              </a:rPr>
              <a:t>in  </a:t>
            </a:r>
            <a:r>
              <a:rPr sz="2000" dirty="0">
                <a:latin typeface="Century Gothic"/>
                <a:cs typeface="Century Gothic"/>
              </a:rPr>
              <a:t>a certain interval equals </a:t>
            </a:r>
            <a:r>
              <a:rPr sz="2000" spc="5" dirty="0">
                <a:latin typeface="Century Gothic"/>
                <a:cs typeface="Century Gothic"/>
              </a:rPr>
              <a:t>the </a:t>
            </a:r>
            <a:r>
              <a:rPr sz="2000" i="1" spc="-5" dirty="0">
                <a:latin typeface="Century Gothic"/>
                <a:cs typeface="Century Gothic"/>
              </a:rPr>
              <a:t>area </a:t>
            </a:r>
            <a:r>
              <a:rPr sz="2000" dirty="0">
                <a:latin typeface="Century Gothic"/>
                <a:cs typeface="Century Gothic"/>
              </a:rPr>
              <a:t>under </a:t>
            </a:r>
            <a:r>
              <a:rPr sz="2000" spc="5" dirty="0">
                <a:latin typeface="Century Gothic"/>
                <a:cs typeface="Century Gothic"/>
              </a:rPr>
              <a:t>the </a:t>
            </a:r>
            <a:r>
              <a:rPr sz="2000" dirty="0">
                <a:latin typeface="Century Gothic"/>
                <a:cs typeface="Century Gothic"/>
              </a:rPr>
              <a:t>function </a:t>
            </a:r>
            <a:r>
              <a:rPr sz="2000" spc="5" dirty="0">
                <a:latin typeface="Century Gothic"/>
                <a:cs typeface="Century Gothic"/>
              </a:rPr>
              <a:t>curve </a:t>
            </a:r>
            <a:r>
              <a:rPr sz="2000" spc="-5" dirty="0">
                <a:latin typeface="Century Gothic"/>
                <a:cs typeface="Century Gothic"/>
              </a:rPr>
              <a:t>in </a:t>
            </a:r>
            <a:r>
              <a:rPr sz="2000" dirty="0">
                <a:latin typeface="Century Gothic"/>
                <a:cs typeface="Century Gothic"/>
              </a:rPr>
              <a:t>that  interval</a:t>
            </a:r>
            <a:endParaRPr sz="2000">
              <a:latin typeface="Century Gothic"/>
              <a:cs typeface="Century Gothic"/>
            </a:endParaRPr>
          </a:p>
        </p:txBody>
      </p:sp>
      <p:sp>
        <p:nvSpPr>
          <p:cNvPr id="4" name="Rezervirano mjesto podnožj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Johan Eklund,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5132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24916" y="473709"/>
            <a:ext cx="8865870" cy="6965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dirty="0"/>
              <a:t>Purpose </a:t>
            </a:r>
            <a:r>
              <a:rPr sz="4400" spc="-10" dirty="0"/>
              <a:t>of </a:t>
            </a:r>
            <a:r>
              <a:rPr sz="4400" spc="-5" dirty="0"/>
              <a:t>quantitative</a:t>
            </a:r>
            <a:r>
              <a:rPr sz="4400" spc="-70" dirty="0"/>
              <a:t> </a:t>
            </a:r>
            <a:r>
              <a:rPr sz="4400" dirty="0"/>
              <a:t>methods</a:t>
            </a:r>
            <a:endParaRPr sz="4400"/>
          </a:p>
        </p:txBody>
      </p:sp>
      <p:sp>
        <p:nvSpPr>
          <p:cNvPr id="3" name="object 3"/>
          <p:cNvSpPr txBox="1"/>
          <p:nvPr/>
        </p:nvSpPr>
        <p:spPr>
          <a:xfrm>
            <a:off x="1182116" y="1944304"/>
            <a:ext cx="8249920" cy="2098040"/>
          </a:xfrm>
          <a:prstGeom prst="rect">
            <a:avLst/>
          </a:prstGeom>
        </p:spPr>
        <p:txBody>
          <a:bodyPr vert="horz" wrap="square" lIns="0" tIns="1492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75"/>
              </a:spcBef>
              <a:tabLst>
                <a:tab pos="355600" algn="l"/>
              </a:tabLst>
            </a:pPr>
            <a:r>
              <a:rPr sz="1600" spc="-5" dirty="0">
                <a:solidFill>
                  <a:srgbClr val="CA0E0E"/>
                </a:solidFill>
                <a:latin typeface="Wingdings 3"/>
                <a:cs typeface="Wingdings 3"/>
              </a:rPr>
              <a:t></a:t>
            </a:r>
            <a:r>
              <a:rPr sz="1600" spc="-5" dirty="0">
                <a:solidFill>
                  <a:srgbClr val="CA0E0E"/>
                </a:solidFill>
                <a:latin typeface="Times New Roman"/>
                <a:cs typeface="Times New Roman"/>
              </a:rPr>
              <a:t>	</a:t>
            </a:r>
            <a:r>
              <a:rPr sz="2000" dirty="0">
                <a:latin typeface="Century Gothic"/>
                <a:cs typeface="Century Gothic"/>
              </a:rPr>
              <a:t>To </a:t>
            </a:r>
            <a:r>
              <a:rPr sz="2000" spc="-5" dirty="0">
                <a:latin typeface="Century Gothic"/>
                <a:cs typeface="Century Gothic"/>
              </a:rPr>
              <a:t>identify </a:t>
            </a:r>
            <a:r>
              <a:rPr sz="2000" dirty="0">
                <a:latin typeface="Century Gothic"/>
                <a:cs typeface="Century Gothic"/>
              </a:rPr>
              <a:t>patterns </a:t>
            </a:r>
            <a:r>
              <a:rPr sz="2000" spc="-5" dirty="0">
                <a:latin typeface="Century Gothic"/>
                <a:cs typeface="Century Gothic"/>
              </a:rPr>
              <a:t>in </a:t>
            </a:r>
            <a:r>
              <a:rPr sz="2000" dirty="0">
                <a:latin typeface="Century Gothic"/>
                <a:cs typeface="Century Gothic"/>
              </a:rPr>
              <a:t>a collection of</a:t>
            </a:r>
            <a:r>
              <a:rPr sz="2000" spc="-120" dirty="0">
                <a:latin typeface="Century Gothic"/>
                <a:cs typeface="Century Gothic"/>
              </a:rPr>
              <a:t> </a:t>
            </a:r>
            <a:r>
              <a:rPr sz="2000" dirty="0">
                <a:latin typeface="Century Gothic"/>
                <a:cs typeface="Century Gothic"/>
              </a:rPr>
              <a:t>data</a:t>
            </a:r>
            <a:endParaRPr sz="2000">
              <a:latin typeface="Century Gothic"/>
              <a:cs typeface="Century Gothic"/>
            </a:endParaRPr>
          </a:p>
          <a:p>
            <a:pPr marL="12700">
              <a:lnSpc>
                <a:spcPct val="100000"/>
              </a:lnSpc>
              <a:spcBef>
                <a:spcPts val="1080"/>
              </a:spcBef>
              <a:tabLst>
                <a:tab pos="355600" algn="l"/>
              </a:tabLst>
            </a:pPr>
            <a:r>
              <a:rPr sz="1600" spc="-5" dirty="0">
                <a:solidFill>
                  <a:srgbClr val="CA0E0E"/>
                </a:solidFill>
                <a:latin typeface="Wingdings 3"/>
                <a:cs typeface="Wingdings 3"/>
              </a:rPr>
              <a:t></a:t>
            </a:r>
            <a:r>
              <a:rPr sz="1600" spc="-5" dirty="0">
                <a:solidFill>
                  <a:srgbClr val="CA0E0E"/>
                </a:solidFill>
                <a:latin typeface="Times New Roman"/>
                <a:cs typeface="Times New Roman"/>
              </a:rPr>
              <a:t>	</a:t>
            </a:r>
            <a:r>
              <a:rPr sz="2000" dirty="0">
                <a:latin typeface="Century Gothic"/>
                <a:cs typeface="Century Gothic"/>
              </a:rPr>
              <a:t>To make</a:t>
            </a:r>
            <a:r>
              <a:rPr sz="2000" spc="-55" dirty="0">
                <a:latin typeface="Century Gothic"/>
                <a:cs typeface="Century Gothic"/>
              </a:rPr>
              <a:t> </a:t>
            </a:r>
            <a:r>
              <a:rPr sz="2000" spc="-5" dirty="0">
                <a:latin typeface="Century Gothic"/>
                <a:cs typeface="Century Gothic"/>
              </a:rPr>
              <a:t>predictions</a:t>
            </a:r>
            <a:endParaRPr sz="2000">
              <a:latin typeface="Century Gothic"/>
              <a:cs typeface="Century Gothic"/>
            </a:endParaRPr>
          </a:p>
          <a:p>
            <a:pPr marL="12700">
              <a:lnSpc>
                <a:spcPct val="100000"/>
              </a:lnSpc>
              <a:spcBef>
                <a:spcPts val="1080"/>
              </a:spcBef>
              <a:tabLst>
                <a:tab pos="355600" algn="l"/>
              </a:tabLst>
            </a:pPr>
            <a:r>
              <a:rPr sz="1600" spc="-5" dirty="0">
                <a:solidFill>
                  <a:srgbClr val="CA0E0E"/>
                </a:solidFill>
                <a:latin typeface="Wingdings 3"/>
                <a:cs typeface="Wingdings 3"/>
              </a:rPr>
              <a:t></a:t>
            </a:r>
            <a:r>
              <a:rPr sz="1600" spc="-5" dirty="0">
                <a:solidFill>
                  <a:srgbClr val="CA0E0E"/>
                </a:solidFill>
                <a:latin typeface="Times New Roman"/>
                <a:cs typeface="Times New Roman"/>
              </a:rPr>
              <a:t>	</a:t>
            </a:r>
            <a:r>
              <a:rPr sz="2000" dirty="0">
                <a:latin typeface="Century Gothic"/>
                <a:cs typeface="Century Gothic"/>
              </a:rPr>
              <a:t>To compare groups with respect </a:t>
            </a:r>
            <a:r>
              <a:rPr sz="2000" spc="5" dirty="0">
                <a:latin typeface="Century Gothic"/>
                <a:cs typeface="Century Gothic"/>
              </a:rPr>
              <a:t>to </a:t>
            </a:r>
            <a:r>
              <a:rPr sz="2000" spc="-5" dirty="0">
                <a:latin typeface="Century Gothic"/>
                <a:cs typeface="Century Gothic"/>
              </a:rPr>
              <a:t>similarities and</a:t>
            </a:r>
            <a:r>
              <a:rPr sz="2000" spc="-150" dirty="0">
                <a:latin typeface="Century Gothic"/>
                <a:cs typeface="Century Gothic"/>
              </a:rPr>
              <a:t> </a:t>
            </a:r>
            <a:r>
              <a:rPr sz="2000" spc="-5" dirty="0">
                <a:latin typeface="Century Gothic"/>
                <a:cs typeface="Century Gothic"/>
              </a:rPr>
              <a:t>differences</a:t>
            </a:r>
            <a:endParaRPr sz="2000">
              <a:latin typeface="Century Gothic"/>
              <a:cs typeface="Century Gothic"/>
            </a:endParaRPr>
          </a:p>
          <a:p>
            <a:pPr marL="355600" marR="5080" indent="-343535">
              <a:lnSpc>
                <a:spcPct val="100000"/>
              </a:lnSpc>
              <a:spcBef>
                <a:spcPts val="1080"/>
              </a:spcBef>
              <a:tabLst>
                <a:tab pos="355600" algn="l"/>
              </a:tabLst>
            </a:pPr>
            <a:r>
              <a:rPr sz="1600" spc="-5" dirty="0">
                <a:solidFill>
                  <a:srgbClr val="CA0E0E"/>
                </a:solidFill>
                <a:latin typeface="Wingdings 3"/>
                <a:cs typeface="Wingdings 3"/>
              </a:rPr>
              <a:t></a:t>
            </a:r>
            <a:r>
              <a:rPr sz="1600" spc="-5" dirty="0">
                <a:solidFill>
                  <a:srgbClr val="CA0E0E"/>
                </a:solidFill>
                <a:latin typeface="Times New Roman"/>
                <a:cs typeface="Times New Roman"/>
              </a:rPr>
              <a:t>	</a:t>
            </a:r>
            <a:r>
              <a:rPr sz="2000" dirty="0">
                <a:latin typeface="Century Gothic"/>
                <a:cs typeface="Century Gothic"/>
              </a:rPr>
              <a:t>To estimate </a:t>
            </a:r>
            <a:r>
              <a:rPr sz="2000" spc="-5" dirty="0">
                <a:latin typeface="Century Gothic"/>
                <a:cs typeface="Century Gothic"/>
              </a:rPr>
              <a:t>population parameters, </a:t>
            </a:r>
            <a:r>
              <a:rPr sz="2000" spc="-10" dirty="0">
                <a:latin typeface="Century Gothic"/>
                <a:cs typeface="Century Gothic"/>
              </a:rPr>
              <a:t>i.e. </a:t>
            </a:r>
            <a:r>
              <a:rPr sz="2000" spc="5" dirty="0">
                <a:latin typeface="Century Gothic"/>
                <a:cs typeface="Century Gothic"/>
              </a:rPr>
              <a:t>to </a:t>
            </a:r>
            <a:r>
              <a:rPr sz="2000" spc="-5" dirty="0">
                <a:latin typeface="Century Gothic"/>
                <a:cs typeface="Century Gothic"/>
              </a:rPr>
              <a:t>tentatively describe </a:t>
            </a:r>
            <a:r>
              <a:rPr sz="2000" dirty="0">
                <a:latin typeface="Century Gothic"/>
                <a:cs typeface="Century Gothic"/>
              </a:rPr>
              <a:t>a  </a:t>
            </a:r>
            <a:r>
              <a:rPr sz="2000" spc="-5" dirty="0">
                <a:latin typeface="Century Gothic"/>
                <a:cs typeface="Century Gothic"/>
              </a:rPr>
              <a:t>population from</a:t>
            </a:r>
            <a:r>
              <a:rPr sz="2000" spc="-45" dirty="0">
                <a:latin typeface="Century Gothic"/>
                <a:cs typeface="Century Gothic"/>
              </a:rPr>
              <a:t> </a:t>
            </a:r>
            <a:r>
              <a:rPr sz="2000" spc="-5" dirty="0">
                <a:latin typeface="Century Gothic"/>
                <a:cs typeface="Century Gothic"/>
              </a:rPr>
              <a:t>samples</a:t>
            </a:r>
            <a:endParaRPr sz="2000">
              <a:latin typeface="Century Gothic"/>
              <a:cs typeface="Century Gothic"/>
            </a:endParaRPr>
          </a:p>
        </p:txBody>
      </p:sp>
      <p:sp>
        <p:nvSpPr>
          <p:cNvPr id="4" name="Rezervirano mjesto podnožj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Johan Eklund,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917954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24916" y="473709"/>
            <a:ext cx="4905375" cy="6654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200" dirty="0"/>
              <a:t>The </a:t>
            </a:r>
            <a:r>
              <a:rPr sz="4200" spc="-5" dirty="0"/>
              <a:t>68–95–99.7</a:t>
            </a:r>
            <a:r>
              <a:rPr sz="4200" spc="-90" dirty="0"/>
              <a:t> </a:t>
            </a:r>
            <a:r>
              <a:rPr sz="4200" spc="-5" dirty="0"/>
              <a:t>rule</a:t>
            </a:r>
            <a:endParaRPr sz="4200"/>
          </a:p>
        </p:txBody>
      </p:sp>
      <p:sp>
        <p:nvSpPr>
          <p:cNvPr id="3" name="object 3"/>
          <p:cNvSpPr txBox="1"/>
          <p:nvPr/>
        </p:nvSpPr>
        <p:spPr>
          <a:xfrm>
            <a:off x="5800471" y="1880743"/>
            <a:ext cx="4138929" cy="18554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</a:pPr>
            <a:r>
              <a:rPr sz="2000" dirty="0">
                <a:latin typeface="Century Gothic"/>
                <a:cs typeface="Century Gothic"/>
              </a:rPr>
              <a:t>The </a:t>
            </a:r>
            <a:r>
              <a:rPr sz="2000" spc="-5" dirty="0">
                <a:latin typeface="Century Gothic"/>
                <a:cs typeface="Century Gothic"/>
              </a:rPr>
              <a:t>probabilities for </a:t>
            </a:r>
            <a:r>
              <a:rPr sz="2000" dirty="0">
                <a:latin typeface="Century Gothic"/>
                <a:cs typeface="Century Gothic"/>
              </a:rPr>
              <a:t>certain  intervals of </a:t>
            </a:r>
            <a:r>
              <a:rPr sz="2000" spc="5" dirty="0">
                <a:latin typeface="Century Gothic"/>
                <a:cs typeface="Century Gothic"/>
              </a:rPr>
              <a:t>the </a:t>
            </a:r>
            <a:r>
              <a:rPr sz="2000" dirty="0">
                <a:latin typeface="Century Gothic"/>
                <a:cs typeface="Century Gothic"/>
              </a:rPr>
              <a:t>normal</a:t>
            </a:r>
            <a:r>
              <a:rPr sz="2000" spc="-125" dirty="0">
                <a:latin typeface="Century Gothic"/>
                <a:cs typeface="Century Gothic"/>
              </a:rPr>
              <a:t> </a:t>
            </a:r>
            <a:r>
              <a:rPr sz="2000" spc="-5" dirty="0">
                <a:latin typeface="Century Gothic"/>
                <a:cs typeface="Century Gothic"/>
              </a:rPr>
              <a:t>distribution  </a:t>
            </a:r>
            <a:r>
              <a:rPr sz="2000" dirty="0">
                <a:latin typeface="Century Gothic"/>
                <a:cs typeface="Century Gothic"/>
              </a:rPr>
              <a:t>can easily be computed, given  that we know </a:t>
            </a:r>
            <a:r>
              <a:rPr sz="2000" spc="5" dirty="0">
                <a:latin typeface="Century Gothic"/>
                <a:cs typeface="Century Gothic"/>
              </a:rPr>
              <a:t>the </a:t>
            </a:r>
            <a:r>
              <a:rPr sz="2000" spc="-5" dirty="0">
                <a:latin typeface="Century Gothic"/>
                <a:cs typeface="Century Gothic"/>
              </a:rPr>
              <a:t>population  </a:t>
            </a:r>
            <a:r>
              <a:rPr sz="2000" dirty="0">
                <a:latin typeface="Century Gothic"/>
                <a:cs typeface="Century Gothic"/>
              </a:rPr>
              <a:t>mean </a:t>
            </a:r>
            <a:r>
              <a:rPr sz="2000" spc="-15" dirty="0">
                <a:latin typeface="Century Gothic"/>
                <a:cs typeface="Century Gothic"/>
              </a:rPr>
              <a:t>(μ) </a:t>
            </a:r>
            <a:r>
              <a:rPr sz="2000" spc="-5" dirty="0">
                <a:latin typeface="Century Gothic"/>
                <a:cs typeface="Century Gothic"/>
              </a:rPr>
              <a:t>and </a:t>
            </a:r>
            <a:r>
              <a:rPr sz="2000" spc="5" dirty="0">
                <a:latin typeface="Century Gothic"/>
                <a:cs typeface="Century Gothic"/>
              </a:rPr>
              <a:t>the </a:t>
            </a:r>
            <a:r>
              <a:rPr sz="2000" spc="-5" dirty="0">
                <a:latin typeface="Century Gothic"/>
                <a:cs typeface="Century Gothic"/>
              </a:rPr>
              <a:t>population  standard deviation</a:t>
            </a:r>
            <a:r>
              <a:rPr sz="2000" spc="-75" dirty="0">
                <a:latin typeface="Century Gothic"/>
                <a:cs typeface="Century Gothic"/>
              </a:rPr>
              <a:t> </a:t>
            </a:r>
            <a:r>
              <a:rPr sz="2000" spc="-10" dirty="0">
                <a:latin typeface="Century Gothic"/>
                <a:cs typeface="Century Gothic"/>
              </a:rPr>
              <a:t>(σ)</a:t>
            </a:r>
            <a:endParaRPr sz="2000">
              <a:latin typeface="Century Gothic"/>
              <a:cs typeface="Century Gothic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800471" y="5001005"/>
            <a:ext cx="2563495" cy="1866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050" dirty="0">
                <a:latin typeface="Century Gothic"/>
                <a:cs typeface="Century Gothic"/>
              </a:rPr>
              <a:t>Image </a:t>
            </a:r>
            <a:r>
              <a:rPr sz="1050" spc="-5" dirty="0">
                <a:latin typeface="Century Gothic"/>
                <a:cs typeface="Century Gothic"/>
              </a:rPr>
              <a:t>credit: </a:t>
            </a:r>
            <a:r>
              <a:rPr sz="1050" dirty="0">
                <a:latin typeface="Century Gothic"/>
                <a:cs typeface="Century Gothic"/>
              </a:rPr>
              <a:t>Melikamp /</a:t>
            </a:r>
            <a:r>
              <a:rPr sz="1050" spc="-110" dirty="0">
                <a:latin typeface="Century Gothic"/>
                <a:cs typeface="Century Gothic"/>
              </a:rPr>
              <a:t> </a:t>
            </a:r>
            <a:r>
              <a:rPr sz="1050" dirty="0">
                <a:latin typeface="Century Gothic"/>
                <a:cs typeface="Century Gothic"/>
              </a:rPr>
              <a:t>CC-BY-SA-4.0</a:t>
            </a:r>
            <a:endParaRPr sz="1050">
              <a:latin typeface="Century Gothic"/>
              <a:cs typeface="Century Gothic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1916198" y="2507666"/>
            <a:ext cx="0" cy="2961005"/>
          </a:xfrm>
          <a:custGeom>
            <a:avLst/>
            <a:gdLst/>
            <a:ahLst/>
            <a:cxnLst/>
            <a:rect l="l" t="t" r="r" b="b"/>
            <a:pathLst>
              <a:path h="2961004">
                <a:moveTo>
                  <a:pt x="0" y="0"/>
                </a:moveTo>
                <a:lnTo>
                  <a:pt x="0" y="2960812"/>
                </a:lnTo>
              </a:path>
            </a:pathLst>
          </a:custGeom>
          <a:ln w="8931">
            <a:solidFill>
              <a:srgbClr val="A6A6A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2467550" y="2717980"/>
            <a:ext cx="0" cy="2750820"/>
          </a:xfrm>
          <a:custGeom>
            <a:avLst/>
            <a:gdLst/>
            <a:ahLst/>
            <a:cxnLst/>
            <a:rect l="l" t="t" r="r" b="b"/>
            <a:pathLst>
              <a:path h="2750820">
                <a:moveTo>
                  <a:pt x="0" y="0"/>
                </a:moveTo>
                <a:lnTo>
                  <a:pt x="0" y="2750784"/>
                </a:lnTo>
              </a:path>
            </a:pathLst>
          </a:custGeom>
          <a:ln w="8931">
            <a:solidFill>
              <a:srgbClr val="A6A6A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3017817" y="2663695"/>
            <a:ext cx="0" cy="2805430"/>
          </a:xfrm>
          <a:custGeom>
            <a:avLst/>
            <a:gdLst/>
            <a:ahLst/>
            <a:cxnLst/>
            <a:rect l="l" t="t" r="r" b="b"/>
            <a:pathLst>
              <a:path h="2805429">
                <a:moveTo>
                  <a:pt x="0" y="0"/>
                </a:moveTo>
                <a:lnTo>
                  <a:pt x="0" y="2805005"/>
                </a:lnTo>
              </a:path>
            </a:pathLst>
          </a:custGeom>
          <a:ln w="8931">
            <a:solidFill>
              <a:srgbClr val="A6A6A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3568020" y="2708157"/>
            <a:ext cx="0" cy="2760980"/>
          </a:xfrm>
          <a:custGeom>
            <a:avLst/>
            <a:gdLst/>
            <a:ahLst/>
            <a:cxnLst/>
            <a:rect l="l" t="t" r="r" b="b"/>
            <a:pathLst>
              <a:path h="2760979">
                <a:moveTo>
                  <a:pt x="0" y="0"/>
                </a:moveTo>
                <a:lnTo>
                  <a:pt x="0" y="2760582"/>
                </a:lnTo>
              </a:path>
            </a:pathLst>
          </a:custGeom>
          <a:ln w="8931">
            <a:solidFill>
              <a:srgbClr val="A6A6A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4119308" y="2501925"/>
            <a:ext cx="0" cy="2966720"/>
          </a:xfrm>
          <a:custGeom>
            <a:avLst/>
            <a:gdLst/>
            <a:ahLst/>
            <a:cxnLst/>
            <a:rect l="l" t="t" r="r" b="b"/>
            <a:pathLst>
              <a:path h="2966720">
                <a:moveTo>
                  <a:pt x="0" y="0"/>
                </a:moveTo>
                <a:lnTo>
                  <a:pt x="0" y="2966553"/>
                </a:lnTo>
              </a:path>
            </a:pathLst>
          </a:custGeom>
          <a:ln w="8931">
            <a:solidFill>
              <a:srgbClr val="A6A6A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4669639" y="2227055"/>
            <a:ext cx="0" cy="3237230"/>
          </a:xfrm>
          <a:custGeom>
            <a:avLst/>
            <a:gdLst/>
            <a:ahLst/>
            <a:cxnLst/>
            <a:rect l="l" t="t" r="r" b="b"/>
            <a:pathLst>
              <a:path h="3237229">
                <a:moveTo>
                  <a:pt x="0" y="0"/>
                </a:moveTo>
                <a:lnTo>
                  <a:pt x="0" y="3237174"/>
                </a:lnTo>
              </a:path>
            </a:pathLst>
          </a:custGeom>
          <a:ln w="8931">
            <a:solidFill>
              <a:srgbClr val="A6A6A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1364674" y="2293077"/>
            <a:ext cx="0" cy="3175635"/>
          </a:xfrm>
          <a:custGeom>
            <a:avLst/>
            <a:gdLst/>
            <a:ahLst/>
            <a:cxnLst/>
            <a:rect l="l" t="t" r="r" b="b"/>
            <a:pathLst>
              <a:path h="3175635">
                <a:moveTo>
                  <a:pt x="0" y="0"/>
                </a:moveTo>
                <a:lnTo>
                  <a:pt x="0" y="3175120"/>
                </a:lnTo>
              </a:path>
            </a:pathLst>
          </a:custGeom>
          <a:ln w="8931">
            <a:solidFill>
              <a:srgbClr val="A6A6A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993357" y="5335851"/>
            <a:ext cx="193040" cy="0"/>
          </a:xfrm>
          <a:custGeom>
            <a:avLst/>
            <a:gdLst/>
            <a:ahLst/>
            <a:cxnLst/>
            <a:rect l="l" t="t" r="r" b="b"/>
            <a:pathLst>
              <a:path w="193040">
                <a:moveTo>
                  <a:pt x="0" y="0"/>
                </a:moveTo>
                <a:lnTo>
                  <a:pt x="192520" y="0"/>
                </a:lnTo>
              </a:path>
            </a:pathLst>
          </a:custGeom>
          <a:ln w="2699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1181411" y="5290678"/>
            <a:ext cx="184150" cy="54610"/>
          </a:xfrm>
          <a:custGeom>
            <a:avLst/>
            <a:gdLst/>
            <a:ahLst/>
            <a:cxnLst/>
            <a:rect l="l" t="t" r="r" b="b"/>
            <a:pathLst>
              <a:path w="184150" h="54610">
                <a:moveTo>
                  <a:pt x="0" y="54207"/>
                </a:moveTo>
                <a:lnTo>
                  <a:pt x="183588" y="54207"/>
                </a:lnTo>
                <a:lnTo>
                  <a:pt x="183588" y="0"/>
                </a:lnTo>
                <a:lnTo>
                  <a:pt x="0" y="0"/>
                </a:lnTo>
                <a:lnTo>
                  <a:pt x="0" y="54207"/>
                </a:lnTo>
                <a:close/>
              </a:path>
            </a:pathLst>
          </a:custGeom>
          <a:ln w="893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1365000" y="5326816"/>
            <a:ext cx="184150" cy="18415"/>
          </a:xfrm>
          <a:custGeom>
            <a:avLst/>
            <a:gdLst/>
            <a:ahLst/>
            <a:cxnLst/>
            <a:rect l="l" t="t" r="r" b="b"/>
            <a:pathLst>
              <a:path w="184150" h="18414">
                <a:moveTo>
                  <a:pt x="0" y="18069"/>
                </a:moveTo>
                <a:lnTo>
                  <a:pt x="183588" y="18069"/>
                </a:lnTo>
                <a:lnTo>
                  <a:pt x="183588" y="0"/>
                </a:lnTo>
                <a:lnTo>
                  <a:pt x="0" y="0"/>
                </a:lnTo>
                <a:lnTo>
                  <a:pt x="0" y="18069"/>
                </a:lnTo>
                <a:close/>
              </a:path>
            </a:pathLst>
          </a:custGeom>
          <a:solidFill>
            <a:srgbClr val="FF80E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1360534" y="5322351"/>
            <a:ext cx="193040" cy="27305"/>
          </a:xfrm>
          <a:custGeom>
            <a:avLst/>
            <a:gdLst/>
            <a:ahLst/>
            <a:cxnLst/>
            <a:rect l="l" t="t" r="r" b="b"/>
            <a:pathLst>
              <a:path w="193040" h="27304">
                <a:moveTo>
                  <a:pt x="0" y="26999"/>
                </a:moveTo>
                <a:lnTo>
                  <a:pt x="192520" y="26999"/>
                </a:lnTo>
                <a:lnTo>
                  <a:pt x="192520" y="0"/>
                </a:lnTo>
                <a:lnTo>
                  <a:pt x="0" y="0"/>
                </a:lnTo>
                <a:lnTo>
                  <a:pt x="0" y="2699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1548588" y="5317781"/>
            <a:ext cx="184150" cy="0"/>
          </a:xfrm>
          <a:custGeom>
            <a:avLst/>
            <a:gdLst/>
            <a:ahLst/>
            <a:cxnLst/>
            <a:rect l="l" t="t" r="r" b="b"/>
            <a:pathLst>
              <a:path w="184150">
                <a:moveTo>
                  <a:pt x="0" y="0"/>
                </a:moveTo>
                <a:lnTo>
                  <a:pt x="183588" y="0"/>
                </a:lnTo>
              </a:path>
            </a:pathLst>
          </a:custGeom>
          <a:ln w="54207">
            <a:solidFill>
              <a:srgbClr val="FF80E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1548588" y="5290678"/>
            <a:ext cx="184150" cy="54610"/>
          </a:xfrm>
          <a:custGeom>
            <a:avLst/>
            <a:gdLst/>
            <a:ahLst/>
            <a:cxnLst/>
            <a:rect l="l" t="t" r="r" b="b"/>
            <a:pathLst>
              <a:path w="184150" h="54610">
                <a:moveTo>
                  <a:pt x="0" y="54207"/>
                </a:moveTo>
                <a:lnTo>
                  <a:pt x="183588" y="54207"/>
                </a:lnTo>
                <a:lnTo>
                  <a:pt x="183588" y="0"/>
                </a:lnTo>
                <a:lnTo>
                  <a:pt x="0" y="0"/>
                </a:lnTo>
                <a:lnTo>
                  <a:pt x="0" y="54207"/>
                </a:lnTo>
                <a:close/>
              </a:path>
            </a:pathLst>
          </a:custGeom>
          <a:ln w="893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1732202" y="5254540"/>
            <a:ext cx="184150" cy="90805"/>
          </a:xfrm>
          <a:custGeom>
            <a:avLst/>
            <a:gdLst/>
            <a:ahLst/>
            <a:cxnLst/>
            <a:rect l="l" t="t" r="r" b="b"/>
            <a:pathLst>
              <a:path w="184150" h="90804">
                <a:moveTo>
                  <a:pt x="0" y="90345"/>
                </a:moveTo>
                <a:lnTo>
                  <a:pt x="183588" y="90345"/>
                </a:lnTo>
                <a:lnTo>
                  <a:pt x="183588" y="0"/>
                </a:lnTo>
                <a:lnTo>
                  <a:pt x="0" y="0"/>
                </a:lnTo>
                <a:lnTo>
                  <a:pt x="0" y="90345"/>
                </a:lnTo>
                <a:close/>
              </a:path>
            </a:pathLst>
          </a:custGeom>
          <a:solidFill>
            <a:srgbClr val="FF80E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1732202" y="5254540"/>
            <a:ext cx="184150" cy="90805"/>
          </a:xfrm>
          <a:custGeom>
            <a:avLst/>
            <a:gdLst/>
            <a:ahLst/>
            <a:cxnLst/>
            <a:rect l="l" t="t" r="r" b="b"/>
            <a:pathLst>
              <a:path w="184150" h="90804">
                <a:moveTo>
                  <a:pt x="0" y="90345"/>
                </a:moveTo>
                <a:lnTo>
                  <a:pt x="183588" y="90345"/>
                </a:lnTo>
                <a:lnTo>
                  <a:pt x="183588" y="0"/>
                </a:lnTo>
                <a:lnTo>
                  <a:pt x="0" y="0"/>
                </a:lnTo>
                <a:lnTo>
                  <a:pt x="0" y="90345"/>
                </a:lnTo>
                <a:close/>
              </a:path>
            </a:pathLst>
          </a:custGeom>
          <a:ln w="893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1915752" y="5109986"/>
            <a:ext cx="184150" cy="234950"/>
          </a:xfrm>
          <a:custGeom>
            <a:avLst/>
            <a:gdLst/>
            <a:ahLst/>
            <a:cxnLst/>
            <a:rect l="l" t="t" r="r" b="b"/>
            <a:pathLst>
              <a:path w="184150" h="234950">
                <a:moveTo>
                  <a:pt x="0" y="234899"/>
                </a:moveTo>
                <a:lnTo>
                  <a:pt x="183588" y="234899"/>
                </a:lnTo>
                <a:lnTo>
                  <a:pt x="183588" y="0"/>
                </a:lnTo>
                <a:lnTo>
                  <a:pt x="0" y="0"/>
                </a:lnTo>
                <a:lnTo>
                  <a:pt x="0" y="234899"/>
                </a:lnTo>
                <a:close/>
              </a:path>
            </a:pathLst>
          </a:custGeom>
          <a:solidFill>
            <a:srgbClr val="AAFFE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1915752" y="5109986"/>
            <a:ext cx="184150" cy="234950"/>
          </a:xfrm>
          <a:custGeom>
            <a:avLst/>
            <a:gdLst/>
            <a:ahLst/>
            <a:cxnLst/>
            <a:rect l="l" t="t" r="r" b="b"/>
            <a:pathLst>
              <a:path w="184150" h="234950">
                <a:moveTo>
                  <a:pt x="0" y="234899"/>
                </a:moveTo>
                <a:lnTo>
                  <a:pt x="183588" y="234899"/>
                </a:lnTo>
                <a:lnTo>
                  <a:pt x="183588" y="0"/>
                </a:lnTo>
                <a:lnTo>
                  <a:pt x="0" y="0"/>
                </a:lnTo>
                <a:lnTo>
                  <a:pt x="0" y="234899"/>
                </a:lnTo>
                <a:close/>
              </a:path>
            </a:pathLst>
          </a:custGeom>
          <a:ln w="893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2099366" y="4802807"/>
            <a:ext cx="184150" cy="542290"/>
          </a:xfrm>
          <a:custGeom>
            <a:avLst/>
            <a:gdLst/>
            <a:ahLst/>
            <a:cxnLst/>
            <a:rect l="l" t="t" r="r" b="b"/>
            <a:pathLst>
              <a:path w="184150" h="542289">
                <a:moveTo>
                  <a:pt x="0" y="542078"/>
                </a:moveTo>
                <a:lnTo>
                  <a:pt x="183588" y="542078"/>
                </a:lnTo>
                <a:lnTo>
                  <a:pt x="183588" y="0"/>
                </a:lnTo>
                <a:lnTo>
                  <a:pt x="0" y="0"/>
                </a:lnTo>
                <a:lnTo>
                  <a:pt x="0" y="542078"/>
                </a:lnTo>
                <a:close/>
              </a:path>
            </a:pathLst>
          </a:custGeom>
          <a:solidFill>
            <a:srgbClr val="AAFFE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2099366" y="4802807"/>
            <a:ext cx="184150" cy="542290"/>
          </a:xfrm>
          <a:custGeom>
            <a:avLst/>
            <a:gdLst/>
            <a:ahLst/>
            <a:cxnLst/>
            <a:rect l="l" t="t" r="r" b="b"/>
            <a:pathLst>
              <a:path w="184150" h="542289">
                <a:moveTo>
                  <a:pt x="0" y="542078"/>
                </a:moveTo>
                <a:lnTo>
                  <a:pt x="183588" y="542078"/>
                </a:lnTo>
                <a:lnTo>
                  <a:pt x="183588" y="0"/>
                </a:lnTo>
                <a:lnTo>
                  <a:pt x="0" y="0"/>
                </a:lnTo>
                <a:lnTo>
                  <a:pt x="0" y="542078"/>
                </a:lnTo>
                <a:close/>
              </a:path>
            </a:pathLst>
          </a:custGeom>
          <a:ln w="893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2282916" y="4604032"/>
            <a:ext cx="184150" cy="741045"/>
          </a:xfrm>
          <a:custGeom>
            <a:avLst/>
            <a:gdLst/>
            <a:ahLst/>
            <a:cxnLst/>
            <a:rect l="l" t="t" r="r" b="b"/>
            <a:pathLst>
              <a:path w="184150" h="741045">
                <a:moveTo>
                  <a:pt x="0" y="740853"/>
                </a:moveTo>
                <a:lnTo>
                  <a:pt x="183588" y="740853"/>
                </a:lnTo>
                <a:lnTo>
                  <a:pt x="183588" y="0"/>
                </a:lnTo>
                <a:lnTo>
                  <a:pt x="0" y="0"/>
                </a:lnTo>
                <a:lnTo>
                  <a:pt x="0" y="740853"/>
                </a:lnTo>
                <a:close/>
              </a:path>
            </a:pathLst>
          </a:custGeom>
          <a:solidFill>
            <a:srgbClr val="AAFFE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2282915" y="4604032"/>
            <a:ext cx="184150" cy="741045"/>
          </a:xfrm>
          <a:custGeom>
            <a:avLst/>
            <a:gdLst/>
            <a:ahLst/>
            <a:cxnLst/>
            <a:rect l="l" t="t" r="r" b="b"/>
            <a:pathLst>
              <a:path w="184150" h="741045">
                <a:moveTo>
                  <a:pt x="0" y="740853"/>
                </a:moveTo>
                <a:lnTo>
                  <a:pt x="183588" y="740853"/>
                </a:lnTo>
                <a:lnTo>
                  <a:pt x="183588" y="0"/>
                </a:lnTo>
                <a:lnTo>
                  <a:pt x="0" y="0"/>
                </a:lnTo>
                <a:lnTo>
                  <a:pt x="0" y="740853"/>
                </a:lnTo>
                <a:close/>
              </a:path>
            </a:pathLst>
          </a:custGeom>
          <a:ln w="893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2466529" y="4123632"/>
            <a:ext cx="184150" cy="1221740"/>
          </a:xfrm>
          <a:custGeom>
            <a:avLst/>
            <a:gdLst/>
            <a:ahLst/>
            <a:cxnLst/>
            <a:rect l="l" t="t" r="r" b="b"/>
            <a:pathLst>
              <a:path w="184150" h="1221739">
                <a:moveTo>
                  <a:pt x="0" y="1221254"/>
                </a:moveTo>
                <a:lnTo>
                  <a:pt x="183588" y="1221254"/>
                </a:lnTo>
                <a:lnTo>
                  <a:pt x="183588" y="0"/>
                </a:lnTo>
                <a:lnTo>
                  <a:pt x="0" y="0"/>
                </a:lnTo>
                <a:lnTo>
                  <a:pt x="0" y="1221254"/>
                </a:lnTo>
                <a:close/>
              </a:path>
            </a:pathLst>
          </a:custGeom>
          <a:solidFill>
            <a:srgbClr val="CCFFA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2466529" y="4123632"/>
            <a:ext cx="184150" cy="1221740"/>
          </a:xfrm>
          <a:custGeom>
            <a:avLst/>
            <a:gdLst/>
            <a:ahLst/>
            <a:cxnLst/>
            <a:rect l="l" t="t" r="r" b="b"/>
            <a:pathLst>
              <a:path w="184150" h="1221739">
                <a:moveTo>
                  <a:pt x="0" y="1221254"/>
                </a:moveTo>
                <a:lnTo>
                  <a:pt x="183588" y="1221254"/>
                </a:lnTo>
                <a:lnTo>
                  <a:pt x="183588" y="0"/>
                </a:lnTo>
                <a:lnTo>
                  <a:pt x="0" y="0"/>
                </a:lnTo>
                <a:lnTo>
                  <a:pt x="0" y="1221254"/>
                </a:lnTo>
                <a:close/>
              </a:path>
            </a:pathLst>
          </a:custGeom>
          <a:ln w="893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2650143" y="3429791"/>
            <a:ext cx="184150" cy="1915160"/>
          </a:xfrm>
          <a:custGeom>
            <a:avLst/>
            <a:gdLst/>
            <a:ahLst/>
            <a:cxnLst/>
            <a:rect l="l" t="t" r="r" b="b"/>
            <a:pathLst>
              <a:path w="184150" h="1915160">
                <a:moveTo>
                  <a:pt x="0" y="1915094"/>
                </a:moveTo>
                <a:lnTo>
                  <a:pt x="183588" y="1915094"/>
                </a:lnTo>
                <a:lnTo>
                  <a:pt x="183588" y="0"/>
                </a:lnTo>
                <a:lnTo>
                  <a:pt x="0" y="0"/>
                </a:lnTo>
                <a:lnTo>
                  <a:pt x="0" y="1915094"/>
                </a:lnTo>
                <a:close/>
              </a:path>
            </a:pathLst>
          </a:custGeom>
          <a:solidFill>
            <a:srgbClr val="CCFFA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2650143" y="3429791"/>
            <a:ext cx="184150" cy="1915160"/>
          </a:xfrm>
          <a:custGeom>
            <a:avLst/>
            <a:gdLst/>
            <a:ahLst/>
            <a:cxnLst/>
            <a:rect l="l" t="t" r="r" b="b"/>
            <a:pathLst>
              <a:path w="184150" h="1915160">
                <a:moveTo>
                  <a:pt x="0" y="1915094"/>
                </a:moveTo>
                <a:lnTo>
                  <a:pt x="183588" y="1915094"/>
                </a:lnTo>
                <a:lnTo>
                  <a:pt x="183588" y="0"/>
                </a:lnTo>
                <a:lnTo>
                  <a:pt x="0" y="0"/>
                </a:lnTo>
                <a:lnTo>
                  <a:pt x="0" y="1915094"/>
                </a:lnTo>
                <a:close/>
              </a:path>
            </a:pathLst>
          </a:custGeom>
          <a:ln w="893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2833693" y="2966869"/>
            <a:ext cx="184150" cy="2378075"/>
          </a:xfrm>
          <a:custGeom>
            <a:avLst/>
            <a:gdLst/>
            <a:ahLst/>
            <a:cxnLst/>
            <a:rect l="l" t="t" r="r" b="b"/>
            <a:pathLst>
              <a:path w="184150" h="2378075">
                <a:moveTo>
                  <a:pt x="0" y="2378016"/>
                </a:moveTo>
                <a:lnTo>
                  <a:pt x="183588" y="2378016"/>
                </a:lnTo>
                <a:lnTo>
                  <a:pt x="183588" y="0"/>
                </a:lnTo>
                <a:lnTo>
                  <a:pt x="0" y="0"/>
                </a:lnTo>
                <a:lnTo>
                  <a:pt x="0" y="2378016"/>
                </a:lnTo>
                <a:close/>
              </a:path>
            </a:pathLst>
          </a:custGeom>
          <a:solidFill>
            <a:srgbClr val="CCFFA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2833693" y="2966869"/>
            <a:ext cx="184150" cy="2378075"/>
          </a:xfrm>
          <a:custGeom>
            <a:avLst/>
            <a:gdLst/>
            <a:ahLst/>
            <a:cxnLst/>
            <a:rect l="l" t="t" r="r" b="b"/>
            <a:pathLst>
              <a:path w="184150" h="2378075">
                <a:moveTo>
                  <a:pt x="0" y="2378016"/>
                </a:moveTo>
                <a:lnTo>
                  <a:pt x="183588" y="2378016"/>
                </a:lnTo>
                <a:lnTo>
                  <a:pt x="183588" y="0"/>
                </a:lnTo>
                <a:lnTo>
                  <a:pt x="0" y="0"/>
                </a:lnTo>
                <a:lnTo>
                  <a:pt x="0" y="2378016"/>
                </a:lnTo>
                <a:close/>
              </a:path>
            </a:pathLst>
          </a:custGeom>
          <a:ln w="893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3017307" y="2872077"/>
            <a:ext cx="184150" cy="2473325"/>
          </a:xfrm>
          <a:custGeom>
            <a:avLst/>
            <a:gdLst/>
            <a:ahLst/>
            <a:cxnLst/>
            <a:rect l="l" t="t" r="r" b="b"/>
            <a:pathLst>
              <a:path w="184150" h="2473325">
                <a:moveTo>
                  <a:pt x="0" y="2472808"/>
                </a:moveTo>
                <a:lnTo>
                  <a:pt x="183588" y="2472808"/>
                </a:lnTo>
                <a:lnTo>
                  <a:pt x="183588" y="0"/>
                </a:lnTo>
                <a:lnTo>
                  <a:pt x="0" y="0"/>
                </a:lnTo>
                <a:lnTo>
                  <a:pt x="0" y="2472808"/>
                </a:lnTo>
                <a:close/>
              </a:path>
            </a:pathLst>
          </a:custGeom>
          <a:solidFill>
            <a:srgbClr val="CCFFA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3017307" y="2872077"/>
            <a:ext cx="184150" cy="2473325"/>
          </a:xfrm>
          <a:custGeom>
            <a:avLst/>
            <a:gdLst/>
            <a:ahLst/>
            <a:cxnLst/>
            <a:rect l="l" t="t" r="r" b="b"/>
            <a:pathLst>
              <a:path w="184150" h="2473325">
                <a:moveTo>
                  <a:pt x="0" y="2472808"/>
                </a:moveTo>
                <a:lnTo>
                  <a:pt x="183588" y="2472808"/>
                </a:lnTo>
                <a:lnTo>
                  <a:pt x="183588" y="0"/>
                </a:lnTo>
                <a:lnTo>
                  <a:pt x="0" y="0"/>
                </a:lnTo>
                <a:lnTo>
                  <a:pt x="0" y="2472808"/>
                </a:lnTo>
                <a:close/>
              </a:path>
            </a:pathLst>
          </a:custGeom>
          <a:ln w="893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3200857" y="3181330"/>
            <a:ext cx="184150" cy="2164080"/>
          </a:xfrm>
          <a:custGeom>
            <a:avLst/>
            <a:gdLst/>
            <a:ahLst/>
            <a:cxnLst/>
            <a:rect l="l" t="t" r="r" b="b"/>
            <a:pathLst>
              <a:path w="184150" h="2164079">
                <a:moveTo>
                  <a:pt x="0" y="2163555"/>
                </a:moveTo>
                <a:lnTo>
                  <a:pt x="183588" y="2163555"/>
                </a:lnTo>
                <a:lnTo>
                  <a:pt x="183588" y="0"/>
                </a:lnTo>
                <a:lnTo>
                  <a:pt x="0" y="0"/>
                </a:lnTo>
                <a:lnTo>
                  <a:pt x="0" y="2163555"/>
                </a:lnTo>
                <a:close/>
              </a:path>
            </a:pathLst>
          </a:custGeom>
          <a:solidFill>
            <a:srgbClr val="CCFFA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3200857" y="3181330"/>
            <a:ext cx="184150" cy="2164080"/>
          </a:xfrm>
          <a:custGeom>
            <a:avLst/>
            <a:gdLst/>
            <a:ahLst/>
            <a:cxnLst/>
            <a:rect l="l" t="t" r="r" b="b"/>
            <a:pathLst>
              <a:path w="184150" h="2164079">
                <a:moveTo>
                  <a:pt x="0" y="2163555"/>
                </a:moveTo>
                <a:lnTo>
                  <a:pt x="183588" y="2163555"/>
                </a:lnTo>
                <a:lnTo>
                  <a:pt x="183588" y="0"/>
                </a:lnTo>
                <a:lnTo>
                  <a:pt x="0" y="0"/>
                </a:lnTo>
                <a:lnTo>
                  <a:pt x="0" y="2163555"/>
                </a:lnTo>
                <a:close/>
              </a:path>
            </a:pathLst>
          </a:custGeom>
          <a:ln w="893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3384470" y="3682398"/>
            <a:ext cx="184150" cy="1663064"/>
          </a:xfrm>
          <a:custGeom>
            <a:avLst/>
            <a:gdLst/>
            <a:ahLst/>
            <a:cxnLst/>
            <a:rect l="l" t="t" r="r" b="b"/>
            <a:pathLst>
              <a:path w="184150" h="1663064">
                <a:moveTo>
                  <a:pt x="0" y="1662487"/>
                </a:moveTo>
                <a:lnTo>
                  <a:pt x="183588" y="1662487"/>
                </a:lnTo>
                <a:lnTo>
                  <a:pt x="183588" y="0"/>
                </a:lnTo>
                <a:lnTo>
                  <a:pt x="0" y="0"/>
                </a:lnTo>
                <a:lnTo>
                  <a:pt x="0" y="1662487"/>
                </a:lnTo>
                <a:close/>
              </a:path>
            </a:pathLst>
          </a:custGeom>
          <a:solidFill>
            <a:srgbClr val="CCFFA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3384470" y="3682398"/>
            <a:ext cx="184150" cy="1663064"/>
          </a:xfrm>
          <a:custGeom>
            <a:avLst/>
            <a:gdLst/>
            <a:ahLst/>
            <a:cxnLst/>
            <a:rect l="l" t="t" r="r" b="b"/>
            <a:pathLst>
              <a:path w="184150" h="1663064">
                <a:moveTo>
                  <a:pt x="0" y="1662487"/>
                </a:moveTo>
                <a:lnTo>
                  <a:pt x="183588" y="1662487"/>
                </a:lnTo>
                <a:lnTo>
                  <a:pt x="183588" y="0"/>
                </a:lnTo>
                <a:lnTo>
                  <a:pt x="0" y="0"/>
                </a:lnTo>
                <a:lnTo>
                  <a:pt x="0" y="1662487"/>
                </a:lnTo>
                <a:close/>
              </a:path>
            </a:pathLst>
          </a:custGeom>
          <a:ln w="893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3568020" y="4459420"/>
            <a:ext cx="184150" cy="885825"/>
          </a:xfrm>
          <a:custGeom>
            <a:avLst/>
            <a:gdLst/>
            <a:ahLst/>
            <a:cxnLst/>
            <a:rect l="l" t="t" r="r" b="b"/>
            <a:pathLst>
              <a:path w="184150" h="885825">
                <a:moveTo>
                  <a:pt x="0" y="885464"/>
                </a:moveTo>
                <a:lnTo>
                  <a:pt x="183588" y="885464"/>
                </a:lnTo>
                <a:lnTo>
                  <a:pt x="183588" y="0"/>
                </a:lnTo>
                <a:lnTo>
                  <a:pt x="0" y="0"/>
                </a:lnTo>
                <a:lnTo>
                  <a:pt x="0" y="885464"/>
                </a:lnTo>
                <a:close/>
              </a:path>
            </a:pathLst>
          </a:custGeom>
          <a:solidFill>
            <a:srgbClr val="AAFFE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3568020" y="4459420"/>
            <a:ext cx="184150" cy="885825"/>
          </a:xfrm>
          <a:custGeom>
            <a:avLst/>
            <a:gdLst/>
            <a:ahLst/>
            <a:cxnLst/>
            <a:rect l="l" t="t" r="r" b="b"/>
            <a:pathLst>
              <a:path w="184150" h="885825">
                <a:moveTo>
                  <a:pt x="0" y="885464"/>
                </a:moveTo>
                <a:lnTo>
                  <a:pt x="183588" y="885464"/>
                </a:lnTo>
                <a:lnTo>
                  <a:pt x="183588" y="0"/>
                </a:lnTo>
                <a:lnTo>
                  <a:pt x="0" y="0"/>
                </a:lnTo>
                <a:lnTo>
                  <a:pt x="0" y="885464"/>
                </a:lnTo>
                <a:close/>
              </a:path>
            </a:pathLst>
          </a:custGeom>
          <a:ln w="893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3751634" y="4929296"/>
            <a:ext cx="184150" cy="415925"/>
          </a:xfrm>
          <a:custGeom>
            <a:avLst/>
            <a:gdLst/>
            <a:ahLst/>
            <a:cxnLst/>
            <a:rect l="l" t="t" r="r" b="b"/>
            <a:pathLst>
              <a:path w="184150" h="415925">
                <a:moveTo>
                  <a:pt x="0" y="415589"/>
                </a:moveTo>
                <a:lnTo>
                  <a:pt x="183588" y="415589"/>
                </a:lnTo>
                <a:lnTo>
                  <a:pt x="183588" y="0"/>
                </a:lnTo>
                <a:lnTo>
                  <a:pt x="0" y="0"/>
                </a:lnTo>
                <a:lnTo>
                  <a:pt x="0" y="415589"/>
                </a:lnTo>
                <a:close/>
              </a:path>
            </a:pathLst>
          </a:custGeom>
          <a:solidFill>
            <a:srgbClr val="AAFFE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3751634" y="4929296"/>
            <a:ext cx="184150" cy="415925"/>
          </a:xfrm>
          <a:custGeom>
            <a:avLst/>
            <a:gdLst/>
            <a:ahLst/>
            <a:cxnLst/>
            <a:rect l="l" t="t" r="r" b="b"/>
            <a:pathLst>
              <a:path w="184150" h="415925">
                <a:moveTo>
                  <a:pt x="0" y="415589"/>
                </a:moveTo>
                <a:lnTo>
                  <a:pt x="183588" y="415589"/>
                </a:lnTo>
                <a:lnTo>
                  <a:pt x="183588" y="0"/>
                </a:lnTo>
                <a:lnTo>
                  <a:pt x="0" y="0"/>
                </a:lnTo>
                <a:lnTo>
                  <a:pt x="0" y="415589"/>
                </a:lnTo>
                <a:close/>
              </a:path>
            </a:pathLst>
          </a:custGeom>
          <a:ln w="893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/>
          <p:nvPr/>
        </p:nvSpPr>
        <p:spPr>
          <a:xfrm>
            <a:off x="3935248" y="5055778"/>
            <a:ext cx="184150" cy="289560"/>
          </a:xfrm>
          <a:custGeom>
            <a:avLst/>
            <a:gdLst/>
            <a:ahLst/>
            <a:cxnLst/>
            <a:rect l="l" t="t" r="r" b="b"/>
            <a:pathLst>
              <a:path w="184150" h="289560">
                <a:moveTo>
                  <a:pt x="0" y="289107"/>
                </a:moveTo>
                <a:lnTo>
                  <a:pt x="183588" y="289107"/>
                </a:lnTo>
                <a:lnTo>
                  <a:pt x="183588" y="0"/>
                </a:lnTo>
                <a:lnTo>
                  <a:pt x="0" y="0"/>
                </a:lnTo>
                <a:lnTo>
                  <a:pt x="0" y="289107"/>
                </a:lnTo>
                <a:close/>
              </a:path>
            </a:pathLst>
          </a:custGeom>
          <a:solidFill>
            <a:srgbClr val="AAFFE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/>
          <p:nvPr/>
        </p:nvSpPr>
        <p:spPr>
          <a:xfrm>
            <a:off x="3935248" y="5055778"/>
            <a:ext cx="184150" cy="289560"/>
          </a:xfrm>
          <a:custGeom>
            <a:avLst/>
            <a:gdLst/>
            <a:ahLst/>
            <a:cxnLst/>
            <a:rect l="l" t="t" r="r" b="b"/>
            <a:pathLst>
              <a:path w="184150" h="289560">
                <a:moveTo>
                  <a:pt x="0" y="289107"/>
                </a:moveTo>
                <a:lnTo>
                  <a:pt x="183588" y="289107"/>
                </a:lnTo>
                <a:lnTo>
                  <a:pt x="183588" y="0"/>
                </a:lnTo>
                <a:lnTo>
                  <a:pt x="0" y="0"/>
                </a:lnTo>
                <a:lnTo>
                  <a:pt x="0" y="289107"/>
                </a:lnTo>
                <a:close/>
              </a:path>
            </a:pathLst>
          </a:custGeom>
          <a:ln w="893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/>
          <p:nvPr/>
        </p:nvSpPr>
        <p:spPr>
          <a:xfrm>
            <a:off x="4118798" y="5326816"/>
            <a:ext cx="184150" cy="0"/>
          </a:xfrm>
          <a:custGeom>
            <a:avLst/>
            <a:gdLst/>
            <a:ahLst/>
            <a:cxnLst/>
            <a:rect l="l" t="t" r="r" b="b"/>
            <a:pathLst>
              <a:path w="184150">
                <a:moveTo>
                  <a:pt x="0" y="0"/>
                </a:moveTo>
                <a:lnTo>
                  <a:pt x="183588" y="0"/>
                </a:lnTo>
              </a:path>
            </a:pathLst>
          </a:custGeom>
          <a:ln w="36138">
            <a:solidFill>
              <a:srgbClr val="FF80E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/>
          <p:nvPr/>
        </p:nvSpPr>
        <p:spPr>
          <a:xfrm>
            <a:off x="4118798" y="5308747"/>
            <a:ext cx="184150" cy="36195"/>
          </a:xfrm>
          <a:custGeom>
            <a:avLst/>
            <a:gdLst/>
            <a:ahLst/>
            <a:cxnLst/>
            <a:rect l="l" t="t" r="r" b="b"/>
            <a:pathLst>
              <a:path w="184150" h="36195">
                <a:moveTo>
                  <a:pt x="0" y="36138"/>
                </a:moveTo>
                <a:lnTo>
                  <a:pt x="183588" y="36138"/>
                </a:lnTo>
                <a:lnTo>
                  <a:pt x="183588" y="0"/>
                </a:lnTo>
                <a:lnTo>
                  <a:pt x="0" y="0"/>
                </a:lnTo>
                <a:lnTo>
                  <a:pt x="0" y="36138"/>
                </a:lnTo>
                <a:close/>
              </a:path>
            </a:pathLst>
          </a:custGeom>
          <a:ln w="893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/>
          <p:nvPr/>
        </p:nvSpPr>
        <p:spPr>
          <a:xfrm>
            <a:off x="4302412" y="5317781"/>
            <a:ext cx="184150" cy="0"/>
          </a:xfrm>
          <a:custGeom>
            <a:avLst/>
            <a:gdLst/>
            <a:ahLst/>
            <a:cxnLst/>
            <a:rect l="l" t="t" r="r" b="b"/>
            <a:pathLst>
              <a:path w="184150">
                <a:moveTo>
                  <a:pt x="0" y="0"/>
                </a:moveTo>
                <a:lnTo>
                  <a:pt x="183588" y="0"/>
                </a:lnTo>
              </a:path>
            </a:pathLst>
          </a:custGeom>
          <a:ln w="54207">
            <a:solidFill>
              <a:srgbClr val="FF80E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47"/>
          <p:cNvSpPr/>
          <p:nvPr/>
        </p:nvSpPr>
        <p:spPr>
          <a:xfrm>
            <a:off x="4302412" y="5290678"/>
            <a:ext cx="184150" cy="54610"/>
          </a:xfrm>
          <a:custGeom>
            <a:avLst/>
            <a:gdLst/>
            <a:ahLst/>
            <a:cxnLst/>
            <a:rect l="l" t="t" r="r" b="b"/>
            <a:pathLst>
              <a:path w="184150" h="54610">
                <a:moveTo>
                  <a:pt x="0" y="54207"/>
                </a:moveTo>
                <a:lnTo>
                  <a:pt x="183588" y="54207"/>
                </a:lnTo>
                <a:lnTo>
                  <a:pt x="183588" y="0"/>
                </a:lnTo>
                <a:lnTo>
                  <a:pt x="0" y="0"/>
                </a:lnTo>
                <a:lnTo>
                  <a:pt x="0" y="54207"/>
                </a:lnTo>
                <a:close/>
              </a:path>
            </a:pathLst>
          </a:custGeom>
          <a:ln w="893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48"/>
          <p:cNvSpPr/>
          <p:nvPr/>
        </p:nvSpPr>
        <p:spPr>
          <a:xfrm>
            <a:off x="4485962" y="5317781"/>
            <a:ext cx="184150" cy="0"/>
          </a:xfrm>
          <a:custGeom>
            <a:avLst/>
            <a:gdLst/>
            <a:ahLst/>
            <a:cxnLst/>
            <a:rect l="l" t="t" r="r" b="b"/>
            <a:pathLst>
              <a:path w="184150">
                <a:moveTo>
                  <a:pt x="0" y="0"/>
                </a:moveTo>
                <a:lnTo>
                  <a:pt x="183588" y="0"/>
                </a:lnTo>
              </a:path>
            </a:pathLst>
          </a:custGeom>
          <a:ln w="54207">
            <a:solidFill>
              <a:srgbClr val="FF80E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49"/>
          <p:cNvSpPr/>
          <p:nvPr/>
        </p:nvSpPr>
        <p:spPr>
          <a:xfrm>
            <a:off x="4485962" y="5290678"/>
            <a:ext cx="184150" cy="54610"/>
          </a:xfrm>
          <a:custGeom>
            <a:avLst/>
            <a:gdLst/>
            <a:ahLst/>
            <a:cxnLst/>
            <a:rect l="l" t="t" r="r" b="b"/>
            <a:pathLst>
              <a:path w="184150" h="54610">
                <a:moveTo>
                  <a:pt x="0" y="54207"/>
                </a:moveTo>
                <a:lnTo>
                  <a:pt x="183588" y="54207"/>
                </a:lnTo>
                <a:lnTo>
                  <a:pt x="183588" y="0"/>
                </a:lnTo>
                <a:lnTo>
                  <a:pt x="0" y="0"/>
                </a:lnTo>
                <a:lnTo>
                  <a:pt x="0" y="54207"/>
                </a:lnTo>
                <a:close/>
              </a:path>
            </a:pathLst>
          </a:custGeom>
          <a:ln w="893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object 50"/>
          <p:cNvSpPr/>
          <p:nvPr/>
        </p:nvSpPr>
        <p:spPr>
          <a:xfrm>
            <a:off x="1364885" y="5400313"/>
            <a:ext cx="3303904" cy="0"/>
          </a:xfrm>
          <a:custGeom>
            <a:avLst/>
            <a:gdLst/>
            <a:ahLst/>
            <a:cxnLst/>
            <a:rect l="l" t="t" r="r" b="b"/>
            <a:pathLst>
              <a:path w="3303904">
                <a:moveTo>
                  <a:pt x="0" y="0"/>
                </a:moveTo>
                <a:lnTo>
                  <a:pt x="3303733" y="0"/>
                </a:lnTo>
              </a:path>
            </a:pathLst>
          </a:custGeom>
          <a:ln w="893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object 51"/>
          <p:cNvSpPr txBox="1"/>
          <p:nvPr/>
        </p:nvSpPr>
        <p:spPr>
          <a:xfrm>
            <a:off x="3423894" y="5451632"/>
            <a:ext cx="262255" cy="187325"/>
          </a:xfrm>
          <a:prstGeom prst="rect">
            <a:avLst/>
          </a:prstGeom>
        </p:spPr>
        <p:txBody>
          <a:bodyPr vert="horz" wrap="square" lIns="0" tIns="127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"/>
              </a:spcBef>
            </a:pPr>
            <a:endParaRPr sz="10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050" spc="305" dirty="0">
                <a:latin typeface="Arial"/>
                <a:cs typeface="Arial"/>
              </a:rPr>
              <a:t>  </a:t>
            </a:r>
            <a:r>
              <a:rPr sz="1050" spc="360" dirty="0">
                <a:latin typeface="Arial"/>
                <a:cs typeface="Arial"/>
              </a:rPr>
              <a:t> </a:t>
            </a:r>
            <a:endParaRPr sz="1050">
              <a:latin typeface="Arial"/>
              <a:cs typeface="Arial"/>
            </a:endParaRPr>
          </a:p>
        </p:txBody>
      </p:sp>
      <p:sp>
        <p:nvSpPr>
          <p:cNvPr id="52" name="object 52"/>
          <p:cNvSpPr txBox="1"/>
          <p:nvPr/>
        </p:nvSpPr>
        <p:spPr>
          <a:xfrm>
            <a:off x="2973728" y="5430205"/>
            <a:ext cx="113664" cy="2095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200" spc="360" dirty="0">
                <a:latin typeface="Arial"/>
                <a:cs typeface="Arial"/>
              </a:rPr>
              <a:t> </a:t>
            </a:r>
            <a:endParaRPr sz="1200">
              <a:latin typeface="Arial"/>
              <a:cs typeface="Arial"/>
            </a:endParaRPr>
          </a:p>
        </p:txBody>
      </p:sp>
      <p:sp>
        <p:nvSpPr>
          <p:cNvPr id="53" name="object 53"/>
          <p:cNvSpPr txBox="1"/>
          <p:nvPr/>
        </p:nvSpPr>
        <p:spPr>
          <a:xfrm>
            <a:off x="3959807" y="5451632"/>
            <a:ext cx="338455" cy="187325"/>
          </a:xfrm>
          <a:prstGeom prst="rect">
            <a:avLst/>
          </a:prstGeom>
        </p:spPr>
        <p:txBody>
          <a:bodyPr vert="horz" wrap="square" lIns="0" tIns="127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"/>
              </a:spcBef>
            </a:pPr>
            <a:endParaRPr sz="10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050" spc="305" dirty="0">
                <a:latin typeface="Arial"/>
                <a:cs typeface="Arial"/>
              </a:rPr>
              <a:t>   </a:t>
            </a:r>
            <a:r>
              <a:rPr sz="1050" spc="360" dirty="0">
                <a:latin typeface="Arial"/>
                <a:cs typeface="Arial"/>
              </a:rPr>
              <a:t> </a:t>
            </a:r>
            <a:endParaRPr sz="1050">
              <a:latin typeface="Arial"/>
              <a:cs typeface="Arial"/>
            </a:endParaRPr>
          </a:p>
        </p:txBody>
      </p:sp>
      <p:sp>
        <p:nvSpPr>
          <p:cNvPr id="54" name="object 54"/>
          <p:cNvSpPr txBox="1"/>
          <p:nvPr/>
        </p:nvSpPr>
        <p:spPr>
          <a:xfrm>
            <a:off x="4546248" y="5451632"/>
            <a:ext cx="338455" cy="187325"/>
          </a:xfrm>
          <a:prstGeom prst="rect">
            <a:avLst/>
          </a:prstGeom>
        </p:spPr>
        <p:txBody>
          <a:bodyPr vert="horz" wrap="square" lIns="0" tIns="127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"/>
              </a:spcBef>
            </a:pPr>
            <a:endParaRPr sz="10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050" spc="305" dirty="0">
                <a:latin typeface="Arial"/>
                <a:cs typeface="Arial"/>
              </a:rPr>
              <a:t>   </a:t>
            </a:r>
            <a:r>
              <a:rPr sz="1050" spc="360" dirty="0">
                <a:latin typeface="Arial"/>
                <a:cs typeface="Arial"/>
              </a:rPr>
              <a:t> </a:t>
            </a:r>
            <a:endParaRPr sz="1050">
              <a:latin typeface="Arial"/>
              <a:cs typeface="Arial"/>
            </a:endParaRPr>
          </a:p>
        </p:txBody>
      </p:sp>
      <p:sp>
        <p:nvSpPr>
          <p:cNvPr id="55" name="object 55"/>
          <p:cNvSpPr txBox="1"/>
          <p:nvPr/>
        </p:nvSpPr>
        <p:spPr>
          <a:xfrm>
            <a:off x="1750317" y="5451632"/>
            <a:ext cx="908050" cy="187325"/>
          </a:xfrm>
          <a:prstGeom prst="rect">
            <a:avLst/>
          </a:prstGeom>
        </p:spPr>
        <p:txBody>
          <a:bodyPr vert="horz" wrap="square" lIns="0" tIns="127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"/>
              </a:spcBef>
            </a:pPr>
            <a:endParaRPr sz="10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tabLst>
                <a:tab pos="581660" algn="l"/>
              </a:tabLst>
            </a:pPr>
            <a:r>
              <a:rPr sz="1050" spc="315" dirty="0">
                <a:latin typeface="Arial"/>
                <a:cs typeface="Arial"/>
              </a:rPr>
              <a:t>  </a:t>
            </a:r>
            <a:r>
              <a:rPr sz="1050" spc="295" dirty="0">
                <a:latin typeface="Arial"/>
                <a:cs typeface="Arial"/>
              </a:rPr>
              <a:t> </a:t>
            </a:r>
            <a:r>
              <a:rPr sz="1050" spc="20" dirty="0">
                <a:latin typeface="Arial"/>
                <a:cs typeface="Arial"/>
              </a:rPr>
              <a:t> </a:t>
            </a:r>
            <a:r>
              <a:rPr sz="1050" spc="305" dirty="0">
                <a:latin typeface="Arial"/>
                <a:cs typeface="Arial"/>
              </a:rPr>
              <a:t> </a:t>
            </a:r>
            <a:r>
              <a:rPr sz="1050" spc="360" dirty="0">
                <a:latin typeface="Arial"/>
                <a:cs typeface="Arial"/>
              </a:rPr>
              <a:t> </a:t>
            </a:r>
            <a:r>
              <a:rPr sz="1050" dirty="0">
                <a:latin typeface="Arial"/>
                <a:cs typeface="Arial"/>
              </a:rPr>
              <a:t>	</a:t>
            </a:r>
            <a:r>
              <a:rPr sz="1050" spc="315" dirty="0">
                <a:latin typeface="Arial"/>
                <a:cs typeface="Arial"/>
              </a:rPr>
              <a:t> </a:t>
            </a:r>
            <a:r>
              <a:rPr sz="1050" dirty="0">
                <a:latin typeface="Arial"/>
                <a:cs typeface="Arial"/>
              </a:rPr>
              <a:t> </a:t>
            </a:r>
            <a:r>
              <a:rPr sz="1050" spc="295" dirty="0">
                <a:latin typeface="Arial"/>
                <a:cs typeface="Arial"/>
              </a:rPr>
              <a:t> </a:t>
            </a:r>
            <a:r>
              <a:rPr sz="1050" spc="20" dirty="0">
                <a:latin typeface="Arial"/>
                <a:cs typeface="Arial"/>
              </a:rPr>
              <a:t> </a:t>
            </a:r>
            <a:r>
              <a:rPr sz="1050" spc="360" dirty="0">
                <a:latin typeface="Arial"/>
                <a:cs typeface="Arial"/>
              </a:rPr>
              <a:t> </a:t>
            </a:r>
            <a:endParaRPr sz="1050">
              <a:latin typeface="Arial"/>
              <a:cs typeface="Arial"/>
            </a:endParaRPr>
          </a:p>
        </p:txBody>
      </p:sp>
      <p:sp>
        <p:nvSpPr>
          <p:cNvPr id="56" name="object 56"/>
          <p:cNvSpPr txBox="1"/>
          <p:nvPr/>
        </p:nvSpPr>
        <p:spPr>
          <a:xfrm>
            <a:off x="1157751" y="5451632"/>
            <a:ext cx="416559" cy="187325"/>
          </a:xfrm>
          <a:prstGeom prst="rect">
            <a:avLst/>
          </a:prstGeom>
        </p:spPr>
        <p:txBody>
          <a:bodyPr vert="horz" wrap="square" lIns="0" tIns="127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"/>
              </a:spcBef>
            </a:pPr>
            <a:endParaRPr sz="10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050" spc="315" dirty="0">
                <a:latin typeface="Arial"/>
                <a:cs typeface="Arial"/>
              </a:rPr>
              <a:t>  </a:t>
            </a:r>
            <a:r>
              <a:rPr sz="1050" spc="295" dirty="0">
                <a:latin typeface="Arial"/>
                <a:cs typeface="Arial"/>
              </a:rPr>
              <a:t> </a:t>
            </a:r>
            <a:r>
              <a:rPr sz="1050" spc="30" dirty="0">
                <a:latin typeface="Arial"/>
                <a:cs typeface="Arial"/>
              </a:rPr>
              <a:t> </a:t>
            </a:r>
            <a:r>
              <a:rPr sz="1050" spc="305" dirty="0">
                <a:latin typeface="Arial"/>
                <a:cs typeface="Arial"/>
              </a:rPr>
              <a:t> </a:t>
            </a:r>
            <a:r>
              <a:rPr sz="1050" spc="360" dirty="0">
                <a:latin typeface="Arial"/>
                <a:cs typeface="Arial"/>
              </a:rPr>
              <a:t> </a:t>
            </a:r>
            <a:endParaRPr sz="1050">
              <a:latin typeface="Arial"/>
              <a:cs typeface="Arial"/>
            </a:endParaRPr>
          </a:p>
        </p:txBody>
      </p:sp>
      <p:sp>
        <p:nvSpPr>
          <p:cNvPr id="57" name="object 57"/>
          <p:cNvSpPr txBox="1"/>
          <p:nvPr/>
        </p:nvSpPr>
        <p:spPr>
          <a:xfrm>
            <a:off x="1462455" y="4765752"/>
            <a:ext cx="337185" cy="185420"/>
          </a:xfrm>
          <a:prstGeom prst="rect">
            <a:avLst/>
          </a:prstGeom>
        </p:spPr>
        <p:txBody>
          <a:bodyPr vert="horz" wrap="square" lIns="0" tIns="698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55"/>
              </a:spcBef>
            </a:pPr>
            <a:endParaRPr sz="9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050" b="1" spc="305" dirty="0">
                <a:solidFill>
                  <a:srgbClr val="FF00FF"/>
                </a:solidFill>
                <a:latin typeface="Arial"/>
                <a:cs typeface="Arial"/>
              </a:rPr>
              <a:t> </a:t>
            </a:r>
            <a:r>
              <a:rPr sz="1050" b="1" spc="5" dirty="0">
                <a:solidFill>
                  <a:srgbClr val="FF00FF"/>
                </a:solidFill>
                <a:latin typeface="Arial"/>
                <a:cs typeface="Arial"/>
              </a:rPr>
              <a:t> </a:t>
            </a:r>
            <a:r>
              <a:rPr sz="1050" b="1" spc="320" dirty="0">
                <a:solidFill>
                  <a:srgbClr val="FF00FF"/>
                </a:solidFill>
                <a:latin typeface="Arial"/>
                <a:cs typeface="Arial"/>
              </a:rPr>
              <a:t> </a:t>
            </a:r>
            <a:r>
              <a:rPr sz="1050" b="1" spc="640" dirty="0">
                <a:solidFill>
                  <a:srgbClr val="FF00FF"/>
                </a:solidFill>
                <a:latin typeface="Arial"/>
                <a:cs typeface="Arial"/>
              </a:rPr>
              <a:t> </a:t>
            </a:r>
            <a:endParaRPr sz="1050">
              <a:latin typeface="Arial"/>
              <a:cs typeface="Arial"/>
            </a:endParaRPr>
          </a:p>
        </p:txBody>
      </p:sp>
      <p:sp>
        <p:nvSpPr>
          <p:cNvPr id="58" name="object 58"/>
          <p:cNvSpPr txBox="1"/>
          <p:nvPr/>
        </p:nvSpPr>
        <p:spPr>
          <a:xfrm>
            <a:off x="4191015" y="4765752"/>
            <a:ext cx="337185" cy="185420"/>
          </a:xfrm>
          <a:prstGeom prst="rect">
            <a:avLst/>
          </a:prstGeom>
        </p:spPr>
        <p:txBody>
          <a:bodyPr vert="horz" wrap="square" lIns="0" tIns="698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55"/>
              </a:spcBef>
            </a:pPr>
            <a:endParaRPr sz="9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050" b="1" spc="305" dirty="0">
                <a:solidFill>
                  <a:srgbClr val="FF00FF"/>
                </a:solidFill>
                <a:latin typeface="Arial"/>
                <a:cs typeface="Arial"/>
              </a:rPr>
              <a:t> </a:t>
            </a:r>
            <a:r>
              <a:rPr sz="1050" b="1" spc="15" dirty="0">
                <a:solidFill>
                  <a:srgbClr val="FF00FF"/>
                </a:solidFill>
                <a:latin typeface="Arial"/>
                <a:cs typeface="Arial"/>
              </a:rPr>
              <a:t> </a:t>
            </a:r>
            <a:r>
              <a:rPr sz="1050" b="1" spc="305" dirty="0">
                <a:solidFill>
                  <a:srgbClr val="FF00FF"/>
                </a:solidFill>
                <a:latin typeface="Arial"/>
                <a:cs typeface="Arial"/>
              </a:rPr>
              <a:t> </a:t>
            </a:r>
            <a:r>
              <a:rPr sz="1050" b="1" spc="640" dirty="0">
                <a:solidFill>
                  <a:srgbClr val="FF00FF"/>
                </a:solidFill>
                <a:latin typeface="Arial"/>
                <a:cs typeface="Arial"/>
              </a:rPr>
              <a:t> </a:t>
            </a:r>
            <a:endParaRPr sz="1050">
              <a:latin typeface="Arial"/>
              <a:cs typeface="Arial"/>
            </a:endParaRPr>
          </a:p>
        </p:txBody>
      </p:sp>
      <p:sp>
        <p:nvSpPr>
          <p:cNvPr id="59" name="object 59"/>
          <p:cNvSpPr txBox="1"/>
          <p:nvPr/>
        </p:nvSpPr>
        <p:spPr>
          <a:xfrm>
            <a:off x="1973869" y="3793597"/>
            <a:ext cx="415290" cy="18732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050" b="1" spc="305" dirty="0">
                <a:solidFill>
                  <a:srgbClr val="0000FF"/>
                </a:solidFill>
                <a:latin typeface="Arial"/>
                <a:cs typeface="Arial"/>
              </a:rPr>
              <a:t>  </a:t>
            </a:r>
            <a:r>
              <a:rPr sz="1050" b="1" spc="5" dirty="0">
                <a:solidFill>
                  <a:srgbClr val="0000FF"/>
                </a:solidFill>
                <a:latin typeface="Arial"/>
                <a:cs typeface="Arial"/>
              </a:rPr>
              <a:t> </a:t>
            </a:r>
            <a:r>
              <a:rPr sz="1050" b="1" spc="315" dirty="0">
                <a:solidFill>
                  <a:srgbClr val="0000FF"/>
                </a:solidFill>
                <a:latin typeface="Arial"/>
                <a:cs typeface="Arial"/>
              </a:rPr>
              <a:t> </a:t>
            </a:r>
            <a:r>
              <a:rPr sz="1050" b="1" spc="650" dirty="0">
                <a:solidFill>
                  <a:srgbClr val="0000FF"/>
                </a:solidFill>
                <a:latin typeface="Arial"/>
                <a:cs typeface="Arial"/>
              </a:rPr>
              <a:t> </a:t>
            </a:r>
            <a:endParaRPr sz="1050">
              <a:latin typeface="Arial"/>
              <a:cs typeface="Arial"/>
            </a:endParaRPr>
          </a:p>
        </p:txBody>
      </p:sp>
      <p:sp>
        <p:nvSpPr>
          <p:cNvPr id="60" name="object 60"/>
          <p:cNvSpPr txBox="1"/>
          <p:nvPr/>
        </p:nvSpPr>
        <p:spPr>
          <a:xfrm>
            <a:off x="3616823" y="3793597"/>
            <a:ext cx="413384" cy="18732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050" b="1" spc="305" dirty="0">
                <a:solidFill>
                  <a:srgbClr val="0000FF"/>
                </a:solidFill>
                <a:latin typeface="Arial"/>
                <a:cs typeface="Arial"/>
              </a:rPr>
              <a:t>  </a:t>
            </a:r>
            <a:r>
              <a:rPr sz="1050" b="1" spc="5" dirty="0">
                <a:solidFill>
                  <a:srgbClr val="0000FF"/>
                </a:solidFill>
                <a:latin typeface="Arial"/>
                <a:cs typeface="Arial"/>
              </a:rPr>
              <a:t> </a:t>
            </a:r>
            <a:r>
              <a:rPr sz="1050" b="1" spc="305" dirty="0">
                <a:solidFill>
                  <a:srgbClr val="0000FF"/>
                </a:solidFill>
                <a:latin typeface="Arial"/>
                <a:cs typeface="Arial"/>
              </a:rPr>
              <a:t> </a:t>
            </a:r>
            <a:r>
              <a:rPr sz="1050" b="1" spc="650" dirty="0">
                <a:solidFill>
                  <a:srgbClr val="0000FF"/>
                </a:solidFill>
                <a:latin typeface="Arial"/>
                <a:cs typeface="Arial"/>
              </a:rPr>
              <a:t> </a:t>
            </a:r>
            <a:endParaRPr sz="1050">
              <a:latin typeface="Arial"/>
              <a:cs typeface="Arial"/>
            </a:endParaRPr>
          </a:p>
        </p:txBody>
      </p:sp>
      <p:sp>
        <p:nvSpPr>
          <p:cNvPr id="61" name="object 61"/>
          <p:cNvSpPr/>
          <p:nvPr/>
        </p:nvSpPr>
        <p:spPr>
          <a:xfrm>
            <a:off x="2466465" y="2517234"/>
            <a:ext cx="1102360" cy="128270"/>
          </a:xfrm>
          <a:custGeom>
            <a:avLst/>
            <a:gdLst/>
            <a:ahLst/>
            <a:cxnLst/>
            <a:rect l="l" t="t" r="r" b="b"/>
            <a:pathLst>
              <a:path w="1102360" h="128269">
                <a:moveTo>
                  <a:pt x="196820" y="56645"/>
                </a:moveTo>
                <a:lnTo>
                  <a:pt x="152097" y="58558"/>
                </a:lnTo>
                <a:lnTo>
                  <a:pt x="111138" y="62896"/>
                </a:lnTo>
                <a:lnTo>
                  <a:pt x="73751" y="70679"/>
                </a:lnTo>
                <a:lnTo>
                  <a:pt x="16651" y="100277"/>
                </a:lnTo>
                <a:lnTo>
                  <a:pt x="0" y="123305"/>
                </a:lnTo>
                <a:lnTo>
                  <a:pt x="6188" y="127770"/>
                </a:lnTo>
                <a:lnTo>
                  <a:pt x="21810" y="106209"/>
                </a:lnTo>
                <a:lnTo>
                  <a:pt x="21500" y="106209"/>
                </a:lnTo>
                <a:lnTo>
                  <a:pt x="22457" y="105316"/>
                </a:lnTo>
                <a:lnTo>
                  <a:pt x="22805" y="105316"/>
                </a:lnTo>
                <a:lnTo>
                  <a:pt x="45375" y="89879"/>
                </a:lnTo>
                <a:lnTo>
                  <a:pt x="45169" y="89879"/>
                </a:lnTo>
                <a:lnTo>
                  <a:pt x="45935" y="89496"/>
                </a:lnTo>
                <a:lnTo>
                  <a:pt x="46166" y="89496"/>
                </a:lnTo>
                <a:lnTo>
                  <a:pt x="75741" y="78142"/>
                </a:lnTo>
                <a:lnTo>
                  <a:pt x="76239" y="77951"/>
                </a:lnTo>
                <a:lnTo>
                  <a:pt x="76586" y="77951"/>
                </a:lnTo>
                <a:lnTo>
                  <a:pt x="112477" y="70487"/>
                </a:lnTo>
                <a:lnTo>
                  <a:pt x="112094" y="70487"/>
                </a:lnTo>
                <a:lnTo>
                  <a:pt x="152798" y="66213"/>
                </a:lnTo>
                <a:lnTo>
                  <a:pt x="152543" y="66213"/>
                </a:lnTo>
                <a:lnTo>
                  <a:pt x="197053" y="64300"/>
                </a:lnTo>
                <a:lnTo>
                  <a:pt x="429707" y="64300"/>
                </a:lnTo>
                <a:lnTo>
                  <a:pt x="462479" y="61429"/>
                </a:lnTo>
                <a:lnTo>
                  <a:pt x="481411" y="58112"/>
                </a:lnTo>
                <a:lnTo>
                  <a:pt x="381518" y="58112"/>
                </a:lnTo>
                <a:lnTo>
                  <a:pt x="196820" y="56645"/>
                </a:lnTo>
                <a:close/>
              </a:path>
              <a:path w="1102360" h="128269">
                <a:moveTo>
                  <a:pt x="22457" y="105316"/>
                </a:moveTo>
                <a:lnTo>
                  <a:pt x="21500" y="106209"/>
                </a:lnTo>
                <a:lnTo>
                  <a:pt x="22114" y="105789"/>
                </a:lnTo>
                <a:lnTo>
                  <a:pt x="22457" y="105316"/>
                </a:lnTo>
                <a:close/>
              </a:path>
              <a:path w="1102360" h="128269">
                <a:moveTo>
                  <a:pt x="22114" y="105789"/>
                </a:moveTo>
                <a:lnTo>
                  <a:pt x="21500" y="106209"/>
                </a:lnTo>
                <a:lnTo>
                  <a:pt x="21810" y="106209"/>
                </a:lnTo>
                <a:lnTo>
                  <a:pt x="22114" y="105789"/>
                </a:lnTo>
                <a:close/>
              </a:path>
              <a:path w="1102360" h="128269">
                <a:moveTo>
                  <a:pt x="22805" y="105316"/>
                </a:moveTo>
                <a:lnTo>
                  <a:pt x="22457" y="105316"/>
                </a:lnTo>
                <a:lnTo>
                  <a:pt x="22114" y="105789"/>
                </a:lnTo>
                <a:lnTo>
                  <a:pt x="22805" y="105316"/>
                </a:lnTo>
                <a:close/>
              </a:path>
              <a:path w="1102360" h="128269">
                <a:moveTo>
                  <a:pt x="1082585" y="87527"/>
                </a:moveTo>
                <a:lnTo>
                  <a:pt x="1096387" y="103658"/>
                </a:lnTo>
                <a:lnTo>
                  <a:pt x="1102256" y="98682"/>
                </a:lnTo>
                <a:lnTo>
                  <a:pt x="1092966" y="87838"/>
                </a:lnTo>
                <a:lnTo>
                  <a:pt x="1083180" y="87838"/>
                </a:lnTo>
                <a:lnTo>
                  <a:pt x="1082585" y="87527"/>
                </a:lnTo>
                <a:close/>
              </a:path>
              <a:path w="1102360" h="128269">
                <a:moveTo>
                  <a:pt x="45935" y="89496"/>
                </a:moveTo>
                <a:lnTo>
                  <a:pt x="45169" y="89879"/>
                </a:lnTo>
                <a:lnTo>
                  <a:pt x="45639" y="89699"/>
                </a:lnTo>
                <a:lnTo>
                  <a:pt x="45935" y="89496"/>
                </a:lnTo>
                <a:close/>
              </a:path>
              <a:path w="1102360" h="128269">
                <a:moveTo>
                  <a:pt x="45639" y="89699"/>
                </a:moveTo>
                <a:lnTo>
                  <a:pt x="45169" y="89879"/>
                </a:lnTo>
                <a:lnTo>
                  <a:pt x="45375" y="89879"/>
                </a:lnTo>
                <a:lnTo>
                  <a:pt x="45639" y="89699"/>
                </a:lnTo>
                <a:close/>
              </a:path>
              <a:path w="1102360" h="128269">
                <a:moveTo>
                  <a:pt x="46166" y="89496"/>
                </a:moveTo>
                <a:lnTo>
                  <a:pt x="45935" y="89496"/>
                </a:lnTo>
                <a:lnTo>
                  <a:pt x="45639" y="89699"/>
                </a:lnTo>
                <a:lnTo>
                  <a:pt x="46166" y="89496"/>
                </a:lnTo>
                <a:close/>
              </a:path>
              <a:path w="1102360" h="128269">
                <a:moveTo>
                  <a:pt x="1082032" y="86881"/>
                </a:moveTo>
                <a:lnTo>
                  <a:pt x="1082585" y="87527"/>
                </a:lnTo>
                <a:lnTo>
                  <a:pt x="1083180" y="87838"/>
                </a:lnTo>
                <a:lnTo>
                  <a:pt x="1082032" y="86881"/>
                </a:lnTo>
                <a:close/>
              </a:path>
              <a:path w="1102360" h="128269">
                <a:moveTo>
                  <a:pt x="1092146" y="86881"/>
                </a:moveTo>
                <a:lnTo>
                  <a:pt x="1082032" y="86881"/>
                </a:lnTo>
                <a:lnTo>
                  <a:pt x="1083180" y="87838"/>
                </a:lnTo>
                <a:lnTo>
                  <a:pt x="1092966" y="87838"/>
                </a:lnTo>
                <a:lnTo>
                  <a:pt x="1092146" y="86881"/>
                </a:lnTo>
                <a:close/>
              </a:path>
              <a:path w="1102360" h="128269">
                <a:moveTo>
                  <a:pt x="1060651" y="76074"/>
                </a:moveTo>
                <a:lnTo>
                  <a:pt x="1082585" y="87527"/>
                </a:lnTo>
                <a:lnTo>
                  <a:pt x="1082032" y="86881"/>
                </a:lnTo>
                <a:lnTo>
                  <a:pt x="1092146" y="86881"/>
                </a:lnTo>
                <a:lnTo>
                  <a:pt x="1087391" y="81331"/>
                </a:lnTo>
                <a:lnTo>
                  <a:pt x="1077427" y="76164"/>
                </a:lnTo>
                <a:lnTo>
                  <a:pt x="1060978" y="76164"/>
                </a:lnTo>
                <a:lnTo>
                  <a:pt x="1060651" y="76074"/>
                </a:lnTo>
                <a:close/>
              </a:path>
              <a:path w="1102360" h="128269">
                <a:moveTo>
                  <a:pt x="76239" y="77951"/>
                </a:moveTo>
                <a:lnTo>
                  <a:pt x="75665" y="78142"/>
                </a:lnTo>
                <a:lnTo>
                  <a:pt x="75830" y="78108"/>
                </a:lnTo>
                <a:lnTo>
                  <a:pt x="76239" y="77951"/>
                </a:lnTo>
                <a:close/>
              </a:path>
              <a:path w="1102360" h="128269">
                <a:moveTo>
                  <a:pt x="75830" y="78108"/>
                </a:moveTo>
                <a:lnTo>
                  <a:pt x="75665" y="78142"/>
                </a:lnTo>
                <a:lnTo>
                  <a:pt x="75830" y="78108"/>
                </a:lnTo>
                <a:close/>
              </a:path>
              <a:path w="1102360" h="128269">
                <a:moveTo>
                  <a:pt x="76586" y="77951"/>
                </a:moveTo>
                <a:lnTo>
                  <a:pt x="76239" y="77951"/>
                </a:lnTo>
                <a:lnTo>
                  <a:pt x="75830" y="78108"/>
                </a:lnTo>
                <a:lnTo>
                  <a:pt x="76586" y="77951"/>
                </a:lnTo>
                <a:close/>
              </a:path>
              <a:path w="1102360" h="128269">
                <a:moveTo>
                  <a:pt x="1060213" y="75845"/>
                </a:moveTo>
                <a:lnTo>
                  <a:pt x="1060651" y="76074"/>
                </a:lnTo>
                <a:lnTo>
                  <a:pt x="1060978" y="76164"/>
                </a:lnTo>
                <a:lnTo>
                  <a:pt x="1060213" y="75845"/>
                </a:lnTo>
                <a:close/>
              </a:path>
              <a:path w="1102360" h="128269">
                <a:moveTo>
                  <a:pt x="1076812" y="75845"/>
                </a:moveTo>
                <a:lnTo>
                  <a:pt x="1060213" y="75845"/>
                </a:lnTo>
                <a:lnTo>
                  <a:pt x="1060978" y="76164"/>
                </a:lnTo>
                <a:lnTo>
                  <a:pt x="1077427" y="76164"/>
                </a:lnTo>
                <a:lnTo>
                  <a:pt x="1076812" y="75845"/>
                </a:lnTo>
                <a:close/>
              </a:path>
              <a:path w="1102360" h="128269">
                <a:moveTo>
                  <a:pt x="1060164" y="67999"/>
                </a:moveTo>
                <a:lnTo>
                  <a:pt x="1031312" y="67999"/>
                </a:lnTo>
                <a:lnTo>
                  <a:pt x="1031886" y="68127"/>
                </a:lnTo>
                <a:lnTo>
                  <a:pt x="1060651" y="76074"/>
                </a:lnTo>
                <a:lnTo>
                  <a:pt x="1060213" y="75845"/>
                </a:lnTo>
                <a:lnTo>
                  <a:pt x="1076812" y="75845"/>
                </a:lnTo>
                <a:lnTo>
                  <a:pt x="1063403" y="68892"/>
                </a:lnTo>
                <a:lnTo>
                  <a:pt x="1060164" y="67999"/>
                </a:lnTo>
                <a:close/>
              </a:path>
              <a:path w="1102360" h="128269">
                <a:moveTo>
                  <a:pt x="1031689" y="68103"/>
                </a:moveTo>
                <a:lnTo>
                  <a:pt x="1031886" y="68127"/>
                </a:lnTo>
                <a:lnTo>
                  <a:pt x="1031689" y="68103"/>
                </a:lnTo>
                <a:close/>
              </a:path>
              <a:path w="1102360" h="128269">
                <a:moveTo>
                  <a:pt x="1031312" y="67999"/>
                </a:moveTo>
                <a:lnTo>
                  <a:pt x="1031689" y="68103"/>
                </a:lnTo>
                <a:lnTo>
                  <a:pt x="1031886" y="68127"/>
                </a:lnTo>
                <a:lnTo>
                  <a:pt x="1031312" y="67999"/>
                </a:lnTo>
                <a:close/>
              </a:path>
              <a:path w="1102360" h="128269">
                <a:moveTo>
                  <a:pt x="1044896" y="63789"/>
                </a:moveTo>
                <a:lnTo>
                  <a:pt x="995967" y="63789"/>
                </a:lnTo>
                <a:lnTo>
                  <a:pt x="1031689" y="68103"/>
                </a:lnTo>
                <a:lnTo>
                  <a:pt x="1031312" y="67999"/>
                </a:lnTo>
                <a:lnTo>
                  <a:pt x="1060164" y="67999"/>
                </a:lnTo>
                <a:lnTo>
                  <a:pt x="1044896" y="63789"/>
                </a:lnTo>
                <a:close/>
              </a:path>
              <a:path w="1102360" h="128269">
                <a:moveTo>
                  <a:pt x="556514" y="9696"/>
                </a:moveTo>
                <a:lnTo>
                  <a:pt x="554350" y="9696"/>
                </a:lnTo>
                <a:lnTo>
                  <a:pt x="551119" y="15721"/>
                </a:lnTo>
                <a:lnTo>
                  <a:pt x="581209" y="45737"/>
                </a:lnTo>
                <a:lnTo>
                  <a:pt x="644243" y="62386"/>
                </a:lnTo>
                <a:lnTo>
                  <a:pt x="683288" y="65767"/>
                </a:lnTo>
                <a:lnTo>
                  <a:pt x="726544" y="66724"/>
                </a:lnTo>
                <a:lnTo>
                  <a:pt x="819052" y="64810"/>
                </a:lnTo>
                <a:lnTo>
                  <a:pt x="912326" y="61939"/>
                </a:lnTo>
                <a:lnTo>
                  <a:pt x="1038187" y="61939"/>
                </a:lnTo>
                <a:lnTo>
                  <a:pt x="1033098" y="60536"/>
                </a:lnTo>
                <a:lnTo>
                  <a:pt x="1020820" y="59069"/>
                </a:lnTo>
                <a:lnTo>
                  <a:pt x="726480" y="59069"/>
                </a:lnTo>
                <a:lnTo>
                  <a:pt x="683607" y="58112"/>
                </a:lnTo>
                <a:lnTo>
                  <a:pt x="683862" y="58112"/>
                </a:lnTo>
                <a:lnTo>
                  <a:pt x="645804" y="54795"/>
                </a:lnTo>
                <a:lnTo>
                  <a:pt x="645455" y="54795"/>
                </a:lnTo>
                <a:lnTo>
                  <a:pt x="611450" y="48607"/>
                </a:lnTo>
                <a:lnTo>
                  <a:pt x="611734" y="48607"/>
                </a:lnTo>
                <a:lnTo>
                  <a:pt x="585749" y="39230"/>
                </a:lnTo>
                <a:lnTo>
                  <a:pt x="585292" y="39230"/>
                </a:lnTo>
                <a:lnTo>
                  <a:pt x="584335" y="38720"/>
                </a:lnTo>
                <a:lnTo>
                  <a:pt x="584585" y="38720"/>
                </a:lnTo>
                <a:lnTo>
                  <a:pt x="566277" y="25515"/>
                </a:lnTo>
                <a:lnTo>
                  <a:pt x="565770" y="25515"/>
                </a:lnTo>
                <a:lnTo>
                  <a:pt x="564685" y="24367"/>
                </a:lnTo>
                <a:lnTo>
                  <a:pt x="565098" y="24367"/>
                </a:lnTo>
                <a:lnTo>
                  <a:pt x="556514" y="9696"/>
                </a:lnTo>
                <a:close/>
              </a:path>
              <a:path w="1102360" h="128269">
                <a:moveTo>
                  <a:pt x="429707" y="64300"/>
                </a:moveTo>
                <a:lnTo>
                  <a:pt x="197053" y="64300"/>
                </a:lnTo>
                <a:lnTo>
                  <a:pt x="289711" y="64810"/>
                </a:lnTo>
                <a:lnTo>
                  <a:pt x="381582" y="65767"/>
                </a:lnTo>
                <a:lnTo>
                  <a:pt x="423881" y="64810"/>
                </a:lnTo>
                <a:lnTo>
                  <a:pt x="429707" y="64300"/>
                </a:lnTo>
                <a:close/>
              </a:path>
              <a:path w="1102360" h="128269">
                <a:moveTo>
                  <a:pt x="1038187" y="61939"/>
                </a:moveTo>
                <a:lnTo>
                  <a:pt x="956093" y="61939"/>
                </a:lnTo>
                <a:lnTo>
                  <a:pt x="996286" y="63853"/>
                </a:lnTo>
                <a:lnTo>
                  <a:pt x="995967" y="63789"/>
                </a:lnTo>
                <a:lnTo>
                  <a:pt x="1044896" y="63789"/>
                </a:lnTo>
                <a:lnTo>
                  <a:pt x="1038187" y="61939"/>
                </a:lnTo>
                <a:close/>
              </a:path>
              <a:path w="1102360" h="128269">
                <a:moveTo>
                  <a:pt x="726579" y="59067"/>
                </a:moveTo>
                <a:close/>
              </a:path>
              <a:path w="1102360" h="128269">
                <a:moveTo>
                  <a:pt x="956348" y="54285"/>
                </a:moveTo>
                <a:lnTo>
                  <a:pt x="912199" y="54285"/>
                </a:lnTo>
                <a:lnTo>
                  <a:pt x="818797" y="57155"/>
                </a:lnTo>
                <a:lnTo>
                  <a:pt x="726579" y="59067"/>
                </a:lnTo>
                <a:lnTo>
                  <a:pt x="1020820" y="59069"/>
                </a:lnTo>
                <a:lnTo>
                  <a:pt x="996796" y="56198"/>
                </a:lnTo>
                <a:lnTo>
                  <a:pt x="956348" y="54285"/>
                </a:lnTo>
                <a:close/>
              </a:path>
              <a:path w="1102360" h="128269">
                <a:moveTo>
                  <a:pt x="381558" y="58111"/>
                </a:moveTo>
                <a:close/>
              </a:path>
              <a:path w="1102360" h="128269">
                <a:moveTo>
                  <a:pt x="461650" y="53774"/>
                </a:moveTo>
                <a:lnTo>
                  <a:pt x="423370" y="57155"/>
                </a:lnTo>
                <a:lnTo>
                  <a:pt x="423625" y="57155"/>
                </a:lnTo>
                <a:lnTo>
                  <a:pt x="381558" y="58111"/>
                </a:lnTo>
                <a:lnTo>
                  <a:pt x="481416" y="58111"/>
                </a:lnTo>
                <a:lnTo>
                  <a:pt x="495974" y="55560"/>
                </a:lnTo>
                <a:lnTo>
                  <a:pt x="500503" y="53838"/>
                </a:lnTo>
                <a:lnTo>
                  <a:pt x="461331" y="53838"/>
                </a:lnTo>
                <a:lnTo>
                  <a:pt x="461650" y="53774"/>
                </a:lnTo>
                <a:close/>
              </a:path>
              <a:path w="1102360" h="128269">
                <a:moveTo>
                  <a:pt x="645134" y="54736"/>
                </a:moveTo>
                <a:lnTo>
                  <a:pt x="645455" y="54795"/>
                </a:lnTo>
                <a:lnTo>
                  <a:pt x="645804" y="54795"/>
                </a:lnTo>
                <a:lnTo>
                  <a:pt x="645134" y="54736"/>
                </a:lnTo>
                <a:close/>
              </a:path>
              <a:path w="1102360" h="128269">
                <a:moveTo>
                  <a:pt x="645104" y="54731"/>
                </a:moveTo>
                <a:close/>
              </a:path>
              <a:path w="1102360" h="128269">
                <a:moveTo>
                  <a:pt x="493949" y="48161"/>
                </a:moveTo>
                <a:lnTo>
                  <a:pt x="461331" y="53838"/>
                </a:lnTo>
                <a:lnTo>
                  <a:pt x="500503" y="53838"/>
                </a:lnTo>
                <a:lnTo>
                  <a:pt x="515099" y="48288"/>
                </a:lnTo>
                <a:lnTo>
                  <a:pt x="493613" y="48288"/>
                </a:lnTo>
                <a:lnTo>
                  <a:pt x="493949" y="48161"/>
                </a:lnTo>
                <a:close/>
              </a:path>
              <a:path w="1102360" h="128269">
                <a:moveTo>
                  <a:pt x="612024" y="48712"/>
                </a:moveTo>
                <a:lnTo>
                  <a:pt x="612151" y="48735"/>
                </a:lnTo>
                <a:lnTo>
                  <a:pt x="612024" y="48712"/>
                </a:lnTo>
                <a:close/>
              </a:path>
              <a:path w="1102360" h="128269">
                <a:moveTo>
                  <a:pt x="611734" y="48607"/>
                </a:moveTo>
                <a:lnTo>
                  <a:pt x="611450" y="48607"/>
                </a:lnTo>
                <a:lnTo>
                  <a:pt x="612024" y="48712"/>
                </a:lnTo>
                <a:lnTo>
                  <a:pt x="611734" y="48607"/>
                </a:lnTo>
                <a:close/>
              </a:path>
              <a:path w="1102360" h="128269">
                <a:moveTo>
                  <a:pt x="494315" y="48097"/>
                </a:moveTo>
                <a:lnTo>
                  <a:pt x="493949" y="48161"/>
                </a:lnTo>
                <a:lnTo>
                  <a:pt x="493613" y="48288"/>
                </a:lnTo>
                <a:lnTo>
                  <a:pt x="494315" y="48097"/>
                </a:lnTo>
                <a:close/>
              </a:path>
              <a:path w="1102360" h="128269">
                <a:moveTo>
                  <a:pt x="515602" y="48097"/>
                </a:moveTo>
                <a:lnTo>
                  <a:pt x="494315" y="48097"/>
                </a:lnTo>
                <a:lnTo>
                  <a:pt x="493613" y="48288"/>
                </a:lnTo>
                <a:lnTo>
                  <a:pt x="515099" y="48288"/>
                </a:lnTo>
                <a:lnTo>
                  <a:pt x="515602" y="48097"/>
                </a:lnTo>
                <a:close/>
              </a:path>
              <a:path w="1102360" h="128269">
                <a:moveTo>
                  <a:pt x="519401" y="38486"/>
                </a:moveTo>
                <a:lnTo>
                  <a:pt x="493949" y="48161"/>
                </a:lnTo>
                <a:lnTo>
                  <a:pt x="494315" y="48097"/>
                </a:lnTo>
                <a:lnTo>
                  <a:pt x="515602" y="48097"/>
                </a:lnTo>
                <a:lnTo>
                  <a:pt x="523152" y="45226"/>
                </a:lnTo>
                <a:lnTo>
                  <a:pt x="531762" y="38784"/>
                </a:lnTo>
                <a:lnTo>
                  <a:pt x="519005" y="38784"/>
                </a:lnTo>
                <a:lnTo>
                  <a:pt x="519401" y="38486"/>
                </a:lnTo>
                <a:close/>
              </a:path>
              <a:path w="1102360" h="128269">
                <a:moveTo>
                  <a:pt x="584335" y="38720"/>
                </a:moveTo>
                <a:lnTo>
                  <a:pt x="585292" y="39230"/>
                </a:lnTo>
                <a:lnTo>
                  <a:pt x="584835" y="38900"/>
                </a:lnTo>
                <a:lnTo>
                  <a:pt x="584335" y="38720"/>
                </a:lnTo>
                <a:close/>
              </a:path>
              <a:path w="1102360" h="128269">
                <a:moveTo>
                  <a:pt x="584835" y="38900"/>
                </a:moveTo>
                <a:lnTo>
                  <a:pt x="585292" y="39230"/>
                </a:lnTo>
                <a:lnTo>
                  <a:pt x="585749" y="39230"/>
                </a:lnTo>
                <a:lnTo>
                  <a:pt x="584835" y="38900"/>
                </a:lnTo>
                <a:close/>
              </a:path>
              <a:path w="1102360" h="128269">
                <a:moveTo>
                  <a:pt x="584585" y="38720"/>
                </a:moveTo>
                <a:lnTo>
                  <a:pt x="584335" y="38720"/>
                </a:lnTo>
                <a:lnTo>
                  <a:pt x="584835" y="38900"/>
                </a:lnTo>
                <a:lnTo>
                  <a:pt x="584585" y="38720"/>
                </a:lnTo>
                <a:close/>
              </a:path>
              <a:path w="1102360" h="128269">
                <a:moveTo>
                  <a:pt x="519962" y="38273"/>
                </a:moveTo>
                <a:lnTo>
                  <a:pt x="519401" y="38486"/>
                </a:lnTo>
                <a:lnTo>
                  <a:pt x="519005" y="38784"/>
                </a:lnTo>
                <a:lnTo>
                  <a:pt x="519962" y="38273"/>
                </a:lnTo>
                <a:close/>
              </a:path>
              <a:path w="1102360" h="128269">
                <a:moveTo>
                  <a:pt x="532444" y="38273"/>
                </a:moveTo>
                <a:lnTo>
                  <a:pt x="519962" y="38273"/>
                </a:lnTo>
                <a:lnTo>
                  <a:pt x="519005" y="38784"/>
                </a:lnTo>
                <a:lnTo>
                  <a:pt x="531762" y="38784"/>
                </a:lnTo>
                <a:lnTo>
                  <a:pt x="532444" y="38273"/>
                </a:lnTo>
                <a:close/>
              </a:path>
              <a:path w="1102360" h="128269">
                <a:moveTo>
                  <a:pt x="537419" y="24975"/>
                </a:moveTo>
                <a:lnTo>
                  <a:pt x="519401" y="38486"/>
                </a:lnTo>
                <a:lnTo>
                  <a:pt x="519962" y="38273"/>
                </a:lnTo>
                <a:lnTo>
                  <a:pt x="532444" y="38273"/>
                </a:lnTo>
                <a:lnTo>
                  <a:pt x="543440" y="30044"/>
                </a:lnTo>
                <a:lnTo>
                  <a:pt x="545800" y="25643"/>
                </a:lnTo>
                <a:lnTo>
                  <a:pt x="537060" y="25643"/>
                </a:lnTo>
                <a:lnTo>
                  <a:pt x="537419" y="24975"/>
                </a:lnTo>
                <a:close/>
              </a:path>
              <a:path w="1102360" h="128269">
                <a:moveTo>
                  <a:pt x="538145" y="24431"/>
                </a:moveTo>
                <a:lnTo>
                  <a:pt x="537419" y="24975"/>
                </a:lnTo>
                <a:lnTo>
                  <a:pt x="537060" y="25643"/>
                </a:lnTo>
                <a:lnTo>
                  <a:pt x="538145" y="24431"/>
                </a:lnTo>
                <a:close/>
              </a:path>
              <a:path w="1102360" h="128269">
                <a:moveTo>
                  <a:pt x="546450" y="24431"/>
                </a:moveTo>
                <a:lnTo>
                  <a:pt x="538145" y="24431"/>
                </a:lnTo>
                <a:lnTo>
                  <a:pt x="537060" y="25643"/>
                </a:lnTo>
                <a:lnTo>
                  <a:pt x="545800" y="25643"/>
                </a:lnTo>
                <a:lnTo>
                  <a:pt x="546450" y="24431"/>
                </a:lnTo>
                <a:close/>
              </a:path>
              <a:path w="1102360" h="128269">
                <a:moveTo>
                  <a:pt x="564685" y="24367"/>
                </a:moveTo>
                <a:lnTo>
                  <a:pt x="565770" y="25515"/>
                </a:lnTo>
                <a:lnTo>
                  <a:pt x="565399" y="24882"/>
                </a:lnTo>
                <a:lnTo>
                  <a:pt x="564685" y="24367"/>
                </a:lnTo>
                <a:close/>
              </a:path>
              <a:path w="1102360" h="128269">
                <a:moveTo>
                  <a:pt x="565399" y="24882"/>
                </a:moveTo>
                <a:lnTo>
                  <a:pt x="565770" y="25515"/>
                </a:lnTo>
                <a:lnTo>
                  <a:pt x="566277" y="25515"/>
                </a:lnTo>
                <a:lnTo>
                  <a:pt x="565399" y="24882"/>
                </a:lnTo>
                <a:close/>
              </a:path>
              <a:path w="1102360" h="128269">
                <a:moveTo>
                  <a:pt x="550841" y="0"/>
                </a:moveTo>
                <a:lnTo>
                  <a:pt x="537419" y="24975"/>
                </a:lnTo>
                <a:lnTo>
                  <a:pt x="538145" y="24431"/>
                </a:lnTo>
                <a:lnTo>
                  <a:pt x="546450" y="24431"/>
                </a:lnTo>
                <a:lnTo>
                  <a:pt x="551119" y="15721"/>
                </a:lnTo>
                <a:lnTo>
                  <a:pt x="547651" y="9823"/>
                </a:lnTo>
                <a:lnTo>
                  <a:pt x="554350" y="9696"/>
                </a:lnTo>
                <a:lnTo>
                  <a:pt x="556514" y="9696"/>
                </a:lnTo>
                <a:lnTo>
                  <a:pt x="550841" y="0"/>
                </a:lnTo>
                <a:close/>
              </a:path>
              <a:path w="1102360" h="128269">
                <a:moveTo>
                  <a:pt x="565098" y="24367"/>
                </a:moveTo>
                <a:lnTo>
                  <a:pt x="564685" y="24367"/>
                </a:lnTo>
                <a:lnTo>
                  <a:pt x="565399" y="24882"/>
                </a:lnTo>
                <a:lnTo>
                  <a:pt x="565098" y="24367"/>
                </a:lnTo>
                <a:close/>
              </a:path>
              <a:path w="1102360" h="128269">
                <a:moveTo>
                  <a:pt x="554350" y="9696"/>
                </a:moveTo>
                <a:lnTo>
                  <a:pt x="547651" y="9823"/>
                </a:lnTo>
                <a:lnTo>
                  <a:pt x="551119" y="15721"/>
                </a:lnTo>
                <a:lnTo>
                  <a:pt x="554350" y="9696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" name="object 62"/>
          <p:cNvSpPr/>
          <p:nvPr/>
        </p:nvSpPr>
        <p:spPr>
          <a:xfrm>
            <a:off x="1906820" y="2232923"/>
            <a:ext cx="2215515" cy="127000"/>
          </a:xfrm>
          <a:custGeom>
            <a:avLst/>
            <a:gdLst/>
            <a:ahLst/>
            <a:cxnLst/>
            <a:rect l="l" t="t" r="r" b="b"/>
            <a:pathLst>
              <a:path w="2215515" h="127000">
                <a:moveTo>
                  <a:pt x="486659" y="54412"/>
                </a:moveTo>
                <a:lnTo>
                  <a:pt x="393321" y="54859"/>
                </a:lnTo>
                <a:lnTo>
                  <a:pt x="304194" y="56772"/>
                </a:lnTo>
                <a:lnTo>
                  <a:pt x="221255" y="61110"/>
                </a:lnTo>
                <a:lnTo>
                  <a:pt x="146865" y="68765"/>
                </a:lnTo>
                <a:lnTo>
                  <a:pt x="83832" y="80821"/>
                </a:lnTo>
                <a:lnTo>
                  <a:pt x="33813" y="97789"/>
                </a:lnTo>
                <a:lnTo>
                  <a:pt x="0" y="120817"/>
                </a:lnTo>
                <a:lnTo>
                  <a:pt x="4848" y="126686"/>
                </a:lnTo>
                <a:lnTo>
                  <a:pt x="18742" y="115140"/>
                </a:lnTo>
                <a:lnTo>
                  <a:pt x="19203" y="114757"/>
                </a:lnTo>
                <a:lnTo>
                  <a:pt x="19370" y="114757"/>
                </a:lnTo>
                <a:lnTo>
                  <a:pt x="37322" y="104615"/>
                </a:lnTo>
                <a:lnTo>
                  <a:pt x="37518" y="104615"/>
                </a:lnTo>
                <a:lnTo>
                  <a:pt x="59522" y="95875"/>
                </a:lnTo>
                <a:lnTo>
                  <a:pt x="59843" y="95748"/>
                </a:lnTo>
                <a:lnTo>
                  <a:pt x="85590" y="88284"/>
                </a:lnTo>
                <a:lnTo>
                  <a:pt x="115667" y="82097"/>
                </a:lnTo>
                <a:lnTo>
                  <a:pt x="115540" y="82097"/>
                </a:lnTo>
                <a:lnTo>
                  <a:pt x="148077" y="76356"/>
                </a:lnTo>
                <a:lnTo>
                  <a:pt x="147822" y="76356"/>
                </a:lnTo>
                <a:lnTo>
                  <a:pt x="221957" y="68701"/>
                </a:lnTo>
                <a:lnTo>
                  <a:pt x="222983" y="68701"/>
                </a:lnTo>
                <a:lnTo>
                  <a:pt x="304576" y="64427"/>
                </a:lnTo>
                <a:lnTo>
                  <a:pt x="304449" y="64427"/>
                </a:lnTo>
                <a:lnTo>
                  <a:pt x="393448" y="62513"/>
                </a:lnTo>
                <a:lnTo>
                  <a:pt x="486616" y="62067"/>
                </a:lnTo>
                <a:lnTo>
                  <a:pt x="872718" y="62067"/>
                </a:lnTo>
                <a:lnTo>
                  <a:pt x="928021" y="59643"/>
                </a:lnTo>
                <a:lnTo>
                  <a:pt x="963112" y="57282"/>
                </a:lnTo>
                <a:lnTo>
                  <a:pt x="970923" y="56326"/>
                </a:lnTo>
                <a:lnTo>
                  <a:pt x="765589" y="56326"/>
                </a:lnTo>
                <a:lnTo>
                  <a:pt x="581401" y="55369"/>
                </a:lnTo>
                <a:lnTo>
                  <a:pt x="486659" y="54412"/>
                </a:lnTo>
                <a:close/>
              </a:path>
              <a:path w="2215515" h="127000">
                <a:moveTo>
                  <a:pt x="19203" y="114757"/>
                </a:moveTo>
                <a:lnTo>
                  <a:pt x="18693" y="115140"/>
                </a:lnTo>
                <a:lnTo>
                  <a:pt x="18848" y="115052"/>
                </a:lnTo>
                <a:lnTo>
                  <a:pt x="19203" y="114757"/>
                </a:lnTo>
                <a:close/>
              </a:path>
              <a:path w="2215515" h="127000">
                <a:moveTo>
                  <a:pt x="18848" y="115052"/>
                </a:moveTo>
                <a:lnTo>
                  <a:pt x="18693" y="115140"/>
                </a:lnTo>
                <a:lnTo>
                  <a:pt x="18848" y="115052"/>
                </a:lnTo>
                <a:close/>
              </a:path>
              <a:path w="2215515" h="127000">
                <a:moveTo>
                  <a:pt x="19370" y="114757"/>
                </a:moveTo>
                <a:lnTo>
                  <a:pt x="19203" y="114757"/>
                </a:lnTo>
                <a:lnTo>
                  <a:pt x="18848" y="115052"/>
                </a:lnTo>
                <a:lnTo>
                  <a:pt x="19370" y="114757"/>
                </a:lnTo>
                <a:close/>
              </a:path>
              <a:path w="2215515" h="127000">
                <a:moveTo>
                  <a:pt x="37518" y="104615"/>
                </a:moveTo>
                <a:lnTo>
                  <a:pt x="37322" y="104615"/>
                </a:lnTo>
                <a:lnTo>
                  <a:pt x="36875" y="104870"/>
                </a:lnTo>
                <a:lnTo>
                  <a:pt x="37518" y="104615"/>
                </a:lnTo>
                <a:close/>
              </a:path>
              <a:path w="2215515" h="127000">
                <a:moveTo>
                  <a:pt x="2211382" y="93388"/>
                </a:moveTo>
                <a:lnTo>
                  <a:pt x="2198388" y="93388"/>
                </a:lnTo>
                <a:lnTo>
                  <a:pt x="2199026" y="93770"/>
                </a:lnTo>
                <a:lnTo>
                  <a:pt x="2210829" y="102446"/>
                </a:lnTo>
                <a:lnTo>
                  <a:pt x="2215295" y="96258"/>
                </a:lnTo>
                <a:lnTo>
                  <a:pt x="2211382" y="93388"/>
                </a:lnTo>
                <a:close/>
              </a:path>
              <a:path w="2215515" h="127000">
                <a:moveTo>
                  <a:pt x="59690" y="95809"/>
                </a:moveTo>
                <a:lnTo>
                  <a:pt x="59460" y="95875"/>
                </a:lnTo>
                <a:lnTo>
                  <a:pt x="59690" y="95809"/>
                </a:lnTo>
                <a:close/>
              </a:path>
              <a:path w="2215515" h="127000">
                <a:moveTo>
                  <a:pt x="59899" y="95748"/>
                </a:moveTo>
                <a:lnTo>
                  <a:pt x="59690" y="95809"/>
                </a:lnTo>
                <a:lnTo>
                  <a:pt x="59899" y="95748"/>
                </a:lnTo>
                <a:close/>
              </a:path>
              <a:path w="2215515" h="127000">
                <a:moveTo>
                  <a:pt x="2198724" y="93632"/>
                </a:moveTo>
                <a:lnTo>
                  <a:pt x="2198914" y="93770"/>
                </a:lnTo>
                <a:lnTo>
                  <a:pt x="2198724" y="93632"/>
                </a:lnTo>
                <a:close/>
              </a:path>
              <a:path w="2215515" h="127000">
                <a:moveTo>
                  <a:pt x="2198388" y="93388"/>
                </a:moveTo>
                <a:lnTo>
                  <a:pt x="2198724" y="93632"/>
                </a:lnTo>
                <a:lnTo>
                  <a:pt x="2199026" y="93770"/>
                </a:lnTo>
                <a:lnTo>
                  <a:pt x="2198388" y="93388"/>
                </a:lnTo>
                <a:close/>
              </a:path>
              <a:path w="2215515" h="127000">
                <a:moveTo>
                  <a:pt x="2200780" y="86116"/>
                </a:moveTo>
                <a:lnTo>
                  <a:pt x="2182311" y="86116"/>
                </a:lnTo>
                <a:lnTo>
                  <a:pt x="2182694" y="86243"/>
                </a:lnTo>
                <a:lnTo>
                  <a:pt x="2198724" y="93632"/>
                </a:lnTo>
                <a:lnTo>
                  <a:pt x="2198388" y="93388"/>
                </a:lnTo>
                <a:lnTo>
                  <a:pt x="2211382" y="93388"/>
                </a:lnTo>
                <a:lnTo>
                  <a:pt x="2202599" y="86945"/>
                </a:lnTo>
                <a:lnTo>
                  <a:pt x="2200780" y="86116"/>
                </a:lnTo>
                <a:close/>
              </a:path>
              <a:path w="2215515" h="127000">
                <a:moveTo>
                  <a:pt x="85809" y="88221"/>
                </a:moveTo>
                <a:lnTo>
                  <a:pt x="85490" y="88284"/>
                </a:lnTo>
                <a:lnTo>
                  <a:pt x="85809" y="88221"/>
                </a:lnTo>
                <a:close/>
              </a:path>
              <a:path w="2215515" h="127000">
                <a:moveTo>
                  <a:pt x="2182353" y="86135"/>
                </a:moveTo>
                <a:lnTo>
                  <a:pt x="2182590" y="86243"/>
                </a:lnTo>
                <a:lnTo>
                  <a:pt x="2182353" y="86135"/>
                </a:lnTo>
                <a:close/>
              </a:path>
              <a:path w="2215515" h="127000">
                <a:moveTo>
                  <a:pt x="2186365" y="79545"/>
                </a:moveTo>
                <a:lnTo>
                  <a:pt x="2161640" y="79545"/>
                </a:lnTo>
                <a:lnTo>
                  <a:pt x="2182353" y="86135"/>
                </a:lnTo>
                <a:lnTo>
                  <a:pt x="2200780" y="86116"/>
                </a:lnTo>
                <a:lnTo>
                  <a:pt x="2186365" y="79545"/>
                </a:lnTo>
                <a:close/>
              </a:path>
              <a:path w="2215515" h="127000">
                <a:moveTo>
                  <a:pt x="2087118" y="59643"/>
                </a:moveTo>
                <a:lnTo>
                  <a:pt x="1836056" y="59643"/>
                </a:lnTo>
                <a:lnTo>
                  <a:pt x="1924499" y="60153"/>
                </a:lnTo>
                <a:lnTo>
                  <a:pt x="2005779" y="62067"/>
                </a:lnTo>
                <a:lnTo>
                  <a:pt x="2042974" y="63981"/>
                </a:lnTo>
                <a:lnTo>
                  <a:pt x="2077362" y="66341"/>
                </a:lnTo>
                <a:lnTo>
                  <a:pt x="2077234" y="66341"/>
                </a:lnTo>
                <a:lnTo>
                  <a:pt x="2109325" y="69658"/>
                </a:lnTo>
                <a:lnTo>
                  <a:pt x="2109070" y="69658"/>
                </a:lnTo>
                <a:lnTo>
                  <a:pt x="2137269" y="74442"/>
                </a:lnTo>
                <a:lnTo>
                  <a:pt x="2137141" y="74442"/>
                </a:lnTo>
                <a:lnTo>
                  <a:pt x="2162023" y="79673"/>
                </a:lnTo>
                <a:lnTo>
                  <a:pt x="2161640" y="79545"/>
                </a:lnTo>
                <a:lnTo>
                  <a:pt x="2186365" y="79545"/>
                </a:lnTo>
                <a:lnTo>
                  <a:pt x="2185246" y="79035"/>
                </a:lnTo>
                <a:lnTo>
                  <a:pt x="2163809" y="72209"/>
                </a:lnTo>
                <a:lnTo>
                  <a:pt x="2138673" y="66915"/>
                </a:lnTo>
                <a:lnTo>
                  <a:pt x="2110218" y="62067"/>
                </a:lnTo>
                <a:lnTo>
                  <a:pt x="2087118" y="59643"/>
                </a:lnTo>
                <a:close/>
              </a:path>
              <a:path w="2215515" h="127000">
                <a:moveTo>
                  <a:pt x="222983" y="68701"/>
                </a:moveTo>
                <a:lnTo>
                  <a:pt x="221957" y="68701"/>
                </a:lnTo>
                <a:lnTo>
                  <a:pt x="221765" y="68765"/>
                </a:lnTo>
                <a:lnTo>
                  <a:pt x="222983" y="68701"/>
                </a:lnTo>
                <a:close/>
              </a:path>
              <a:path w="2215515" h="127000">
                <a:moveTo>
                  <a:pt x="1114830" y="8420"/>
                </a:moveTo>
                <a:lnTo>
                  <a:pt x="1110805" y="8420"/>
                </a:lnTo>
                <a:lnTo>
                  <a:pt x="1107916" y="12128"/>
                </a:lnTo>
                <a:lnTo>
                  <a:pt x="1148064" y="37444"/>
                </a:lnTo>
                <a:lnTo>
                  <a:pt x="1197508" y="49564"/>
                </a:lnTo>
                <a:lnTo>
                  <a:pt x="1260542" y="57729"/>
                </a:lnTo>
                <a:lnTo>
                  <a:pt x="1375125" y="63981"/>
                </a:lnTo>
                <a:lnTo>
                  <a:pt x="1461828" y="64937"/>
                </a:lnTo>
                <a:lnTo>
                  <a:pt x="1695652" y="62067"/>
                </a:lnTo>
                <a:lnTo>
                  <a:pt x="1836056" y="59643"/>
                </a:lnTo>
                <a:lnTo>
                  <a:pt x="2087118" y="59643"/>
                </a:lnTo>
                <a:lnTo>
                  <a:pt x="2078000" y="58686"/>
                </a:lnTo>
                <a:lnTo>
                  <a:pt x="2057439" y="57283"/>
                </a:lnTo>
                <a:lnTo>
                  <a:pt x="1461828" y="57283"/>
                </a:lnTo>
                <a:lnTo>
                  <a:pt x="1375253" y="56326"/>
                </a:lnTo>
                <a:lnTo>
                  <a:pt x="1375380" y="56326"/>
                </a:lnTo>
                <a:lnTo>
                  <a:pt x="1296461" y="52945"/>
                </a:lnTo>
                <a:lnTo>
                  <a:pt x="1296588" y="52945"/>
                </a:lnTo>
                <a:lnTo>
                  <a:pt x="1261180" y="50074"/>
                </a:lnTo>
                <a:lnTo>
                  <a:pt x="1228260" y="46757"/>
                </a:lnTo>
                <a:lnTo>
                  <a:pt x="1228451" y="46757"/>
                </a:lnTo>
                <a:lnTo>
                  <a:pt x="1199180" y="42037"/>
                </a:lnTo>
                <a:lnTo>
                  <a:pt x="1198912" y="42037"/>
                </a:lnTo>
                <a:lnTo>
                  <a:pt x="1173260" y="36870"/>
                </a:lnTo>
                <a:lnTo>
                  <a:pt x="1172946" y="36870"/>
                </a:lnTo>
                <a:lnTo>
                  <a:pt x="1150488" y="30172"/>
                </a:lnTo>
                <a:lnTo>
                  <a:pt x="1150649" y="30172"/>
                </a:lnTo>
                <a:lnTo>
                  <a:pt x="1133325" y="22453"/>
                </a:lnTo>
                <a:lnTo>
                  <a:pt x="1132752" y="22198"/>
                </a:lnTo>
                <a:lnTo>
                  <a:pt x="1120020" y="14097"/>
                </a:lnTo>
                <a:lnTo>
                  <a:pt x="1119737" y="14097"/>
                </a:lnTo>
                <a:lnTo>
                  <a:pt x="1118908" y="13395"/>
                </a:lnTo>
                <a:lnTo>
                  <a:pt x="1119131" y="13395"/>
                </a:lnTo>
                <a:lnTo>
                  <a:pt x="1114830" y="8420"/>
                </a:lnTo>
                <a:close/>
              </a:path>
              <a:path w="2215515" h="127000">
                <a:moveTo>
                  <a:pt x="872718" y="62067"/>
                </a:moveTo>
                <a:lnTo>
                  <a:pt x="486616" y="62067"/>
                </a:lnTo>
                <a:lnTo>
                  <a:pt x="765652" y="63981"/>
                </a:lnTo>
                <a:lnTo>
                  <a:pt x="850888" y="63024"/>
                </a:lnTo>
                <a:lnTo>
                  <a:pt x="872718" y="62067"/>
                </a:lnTo>
                <a:close/>
              </a:path>
              <a:path w="2215515" h="127000">
                <a:moveTo>
                  <a:pt x="1461870" y="57282"/>
                </a:moveTo>
                <a:close/>
              </a:path>
              <a:path w="2215515" h="127000">
                <a:moveTo>
                  <a:pt x="1836010" y="51988"/>
                </a:moveTo>
                <a:lnTo>
                  <a:pt x="1647866" y="55369"/>
                </a:lnTo>
                <a:lnTo>
                  <a:pt x="1583333" y="56326"/>
                </a:lnTo>
                <a:lnTo>
                  <a:pt x="1461870" y="57282"/>
                </a:lnTo>
                <a:lnTo>
                  <a:pt x="2057439" y="57283"/>
                </a:lnTo>
                <a:lnTo>
                  <a:pt x="2043416" y="56326"/>
                </a:lnTo>
                <a:lnTo>
                  <a:pt x="2006034" y="54412"/>
                </a:lnTo>
                <a:lnTo>
                  <a:pt x="1924563" y="52498"/>
                </a:lnTo>
                <a:lnTo>
                  <a:pt x="1836010" y="51988"/>
                </a:lnTo>
                <a:close/>
              </a:path>
              <a:path w="2215515" h="127000">
                <a:moveTo>
                  <a:pt x="765610" y="56326"/>
                </a:moveTo>
                <a:close/>
              </a:path>
              <a:path w="2215515" h="127000">
                <a:moveTo>
                  <a:pt x="1047644" y="36296"/>
                </a:moveTo>
                <a:lnTo>
                  <a:pt x="1022252" y="41527"/>
                </a:lnTo>
                <a:lnTo>
                  <a:pt x="1022507" y="41527"/>
                </a:lnTo>
                <a:lnTo>
                  <a:pt x="993798" y="45801"/>
                </a:lnTo>
                <a:lnTo>
                  <a:pt x="962281" y="49628"/>
                </a:lnTo>
                <a:lnTo>
                  <a:pt x="962473" y="49628"/>
                </a:lnTo>
                <a:lnTo>
                  <a:pt x="927574" y="51988"/>
                </a:lnTo>
                <a:lnTo>
                  <a:pt x="850633" y="55369"/>
                </a:lnTo>
                <a:lnTo>
                  <a:pt x="850760" y="55369"/>
                </a:lnTo>
                <a:lnTo>
                  <a:pt x="765610" y="56326"/>
                </a:lnTo>
                <a:lnTo>
                  <a:pt x="970925" y="56326"/>
                </a:lnTo>
                <a:lnTo>
                  <a:pt x="1023720" y="49054"/>
                </a:lnTo>
                <a:lnTo>
                  <a:pt x="1070803" y="36934"/>
                </a:lnTo>
                <a:lnTo>
                  <a:pt x="1071952" y="36423"/>
                </a:lnTo>
                <a:lnTo>
                  <a:pt x="1047262" y="36423"/>
                </a:lnTo>
                <a:lnTo>
                  <a:pt x="1047644" y="36296"/>
                </a:lnTo>
                <a:close/>
              </a:path>
              <a:path w="2215515" h="127000">
                <a:moveTo>
                  <a:pt x="1198784" y="41973"/>
                </a:moveTo>
                <a:lnTo>
                  <a:pt x="1198912" y="42037"/>
                </a:lnTo>
                <a:lnTo>
                  <a:pt x="1199180" y="42037"/>
                </a:lnTo>
                <a:lnTo>
                  <a:pt x="1198784" y="41973"/>
                </a:lnTo>
                <a:close/>
              </a:path>
              <a:path w="2215515" h="127000">
                <a:moveTo>
                  <a:pt x="1172627" y="36742"/>
                </a:moveTo>
                <a:lnTo>
                  <a:pt x="1172946" y="36870"/>
                </a:lnTo>
                <a:lnTo>
                  <a:pt x="1173260" y="36870"/>
                </a:lnTo>
                <a:lnTo>
                  <a:pt x="1172627" y="36742"/>
                </a:lnTo>
                <a:close/>
              </a:path>
              <a:path w="2215515" h="127000">
                <a:moveTo>
                  <a:pt x="1087024" y="29726"/>
                </a:moveTo>
                <a:lnTo>
                  <a:pt x="1068315" y="29726"/>
                </a:lnTo>
                <a:lnTo>
                  <a:pt x="1047262" y="36423"/>
                </a:lnTo>
                <a:lnTo>
                  <a:pt x="1071952" y="36423"/>
                </a:lnTo>
                <a:lnTo>
                  <a:pt x="1087024" y="29726"/>
                </a:lnTo>
                <a:close/>
              </a:path>
              <a:path w="2215515" h="127000">
                <a:moveTo>
                  <a:pt x="1150649" y="30172"/>
                </a:moveTo>
                <a:lnTo>
                  <a:pt x="1150488" y="30172"/>
                </a:lnTo>
                <a:lnTo>
                  <a:pt x="1150935" y="30300"/>
                </a:lnTo>
                <a:lnTo>
                  <a:pt x="1150649" y="30172"/>
                </a:lnTo>
                <a:close/>
              </a:path>
              <a:path w="2215515" h="127000">
                <a:moveTo>
                  <a:pt x="1084729" y="22389"/>
                </a:moveTo>
                <a:lnTo>
                  <a:pt x="1067978" y="29833"/>
                </a:lnTo>
                <a:lnTo>
                  <a:pt x="1068315" y="29726"/>
                </a:lnTo>
                <a:lnTo>
                  <a:pt x="1087024" y="29726"/>
                </a:lnTo>
                <a:lnTo>
                  <a:pt x="1088603" y="29024"/>
                </a:lnTo>
                <a:lnTo>
                  <a:pt x="1097735" y="22581"/>
                </a:lnTo>
                <a:lnTo>
                  <a:pt x="1084456" y="22581"/>
                </a:lnTo>
                <a:lnTo>
                  <a:pt x="1084729" y="22389"/>
                </a:lnTo>
                <a:close/>
              </a:path>
              <a:path w="2215515" h="127000">
                <a:moveTo>
                  <a:pt x="1085158" y="22198"/>
                </a:moveTo>
                <a:lnTo>
                  <a:pt x="1084729" y="22389"/>
                </a:lnTo>
                <a:lnTo>
                  <a:pt x="1084456" y="22581"/>
                </a:lnTo>
                <a:lnTo>
                  <a:pt x="1085158" y="22198"/>
                </a:lnTo>
                <a:close/>
              </a:path>
              <a:path w="2215515" h="127000">
                <a:moveTo>
                  <a:pt x="1098278" y="22198"/>
                </a:moveTo>
                <a:lnTo>
                  <a:pt x="1085158" y="22198"/>
                </a:lnTo>
                <a:lnTo>
                  <a:pt x="1084456" y="22581"/>
                </a:lnTo>
                <a:lnTo>
                  <a:pt x="1097735" y="22581"/>
                </a:lnTo>
                <a:lnTo>
                  <a:pt x="1098278" y="22198"/>
                </a:lnTo>
                <a:close/>
              </a:path>
              <a:path w="2215515" h="127000">
                <a:moveTo>
                  <a:pt x="1132752" y="22198"/>
                </a:moveTo>
                <a:lnTo>
                  <a:pt x="1133263" y="22453"/>
                </a:lnTo>
                <a:lnTo>
                  <a:pt x="1133113" y="22359"/>
                </a:lnTo>
                <a:lnTo>
                  <a:pt x="1132752" y="22198"/>
                </a:lnTo>
                <a:close/>
              </a:path>
              <a:path w="2215515" h="127000">
                <a:moveTo>
                  <a:pt x="1133113" y="22359"/>
                </a:moveTo>
                <a:lnTo>
                  <a:pt x="1133263" y="22453"/>
                </a:lnTo>
                <a:lnTo>
                  <a:pt x="1133113" y="22359"/>
                </a:lnTo>
                <a:close/>
              </a:path>
              <a:path w="2215515" h="127000">
                <a:moveTo>
                  <a:pt x="1096988" y="13755"/>
                </a:moveTo>
                <a:lnTo>
                  <a:pt x="1084729" y="22389"/>
                </a:lnTo>
                <a:lnTo>
                  <a:pt x="1085158" y="22198"/>
                </a:lnTo>
                <a:lnTo>
                  <a:pt x="1098278" y="22198"/>
                </a:lnTo>
                <a:lnTo>
                  <a:pt x="1102256" y="19392"/>
                </a:lnTo>
                <a:lnTo>
                  <a:pt x="1106233" y="14288"/>
                </a:lnTo>
                <a:lnTo>
                  <a:pt x="1096578" y="14288"/>
                </a:lnTo>
                <a:lnTo>
                  <a:pt x="1096988" y="13755"/>
                </a:lnTo>
                <a:close/>
              </a:path>
              <a:path w="2215515" h="127000">
                <a:moveTo>
                  <a:pt x="1132858" y="22198"/>
                </a:moveTo>
                <a:lnTo>
                  <a:pt x="1133113" y="22359"/>
                </a:lnTo>
                <a:lnTo>
                  <a:pt x="1132858" y="22198"/>
                </a:lnTo>
                <a:close/>
              </a:path>
              <a:path w="2215515" h="127000">
                <a:moveTo>
                  <a:pt x="1097408" y="13459"/>
                </a:moveTo>
                <a:lnTo>
                  <a:pt x="1096988" y="13755"/>
                </a:lnTo>
                <a:lnTo>
                  <a:pt x="1096578" y="14288"/>
                </a:lnTo>
                <a:lnTo>
                  <a:pt x="1097408" y="13459"/>
                </a:lnTo>
                <a:close/>
              </a:path>
              <a:path w="2215515" h="127000">
                <a:moveTo>
                  <a:pt x="1106879" y="13459"/>
                </a:moveTo>
                <a:lnTo>
                  <a:pt x="1097408" y="13459"/>
                </a:lnTo>
                <a:lnTo>
                  <a:pt x="1096578" y="14288"/>
                </a:lnTo>
                <a:lnTo>
                  <a:pt x="1106233" y="14288"/>
                </a:lnTo>
                <a:lnTo>
                  <a:pt x="1106879" y="13459"/>
                </a:lnTo>
                <a:close/>
              </a:path>
              <a:path w="2215515" h="127000">
                <a:moveTo>
                  <a:pt x="1118908" y="13395"/>
                </a:moveTo>
                <a:lnTo>
                  <a:pt x="1119737" y="14097"/>
                </a:lnTo>
                <a:lnTo>
                  <a:pt x="1119398" y="13705"/>
                </a:lnTo>
                <a:lnTo>
                  <a:pt x="1118908" y="13395"/>
                </a:lnTo>
                <a:close/>
              </a:path>
              <a:path w="2215515" h="127000">
                <a:moveTo>
                  <a:pt x="1119398" y="13705"/>
                </a:moveTo>
                <a:lnTo>
                  <a:pt x="1119737" y="14097"/>
                </a:lnTo>
                <a:lnTo>
                  <a:pt x="1120020" y="14097"/>
                </a:lnTo>
                <a:lnTo>
                  <a:pt x="1119398" y="13705"/>
                </a:lnTo>
                <a:close/>
              </a:path>
              <a:path w="2215515" h="127000">
                <a:moveTo>
                  <a:pt x="1107552" y="0"/>
                </a:moveTo>
                <a:lnTo>
                  <a:pt x="1096988" y="13755"/>
                </a:lnTo>
                <a:lnTo>
                  <a:pt x="1097408" y="13459"/>
                </a:lnTo>
                <a:lnTo>
                  <a:pt x="1106879" y="13459"/>
                </a:lnTo>
                <a:lnTo>
                  <a:pt x="1107916" y="12128"/>
                </a:lnTo>
                <a:lnTo>
                  <a:pt x="1104872" y="8611"/>
                </a:lnTo>
                <a:lnTo>
                  <a:pt x="1110805" y="8420"/>
                </a:lnTo>
                <a:lnTo>
                  <a:pt x="1114830" y="8420"/>
                </a:lnTo>
                <a:lnTo>
                  <a:pt x="1107552" y="0"/>
                </a:lnTo>
                <a:close/>
              </a:path>
              <a:path w="2215515" h="127000">
                <a:moveTo>
                  <a:pt x="1119131" y="13395"/>
                </a:moveTo>
                <a:lnTo>
                  <a:pt x="1118908" y="13395"/>
                </a:lnTo>
                <a:lnTo>
                  <a:pt x="1119398" y="13705"/>
                </a:lnTo>
                <a:lnTo>
                  <a:pt x="1119131" y="13395"/>
                </a:lnTo>
                <a:close/>
              </a:path>
              <a:path w="2215515" h="127000">
                <a:moveTo>
                  <a:pt x="1110805" y="8420"/>
                </a:moveTo>
                <a:lnTo>
                  <a:pt x="1104872" y="8611"/>
                </a:lnTo>
                <a:lnTo>
                  <a:pt x="1107916" y="12128"/>
                </a:lnTo>
                <a:lnTo>
                  <a:pt x="1110805" y="842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" name="object 63"/>
          <p:cNvSpPr/>
          <p:nvPr/>
        </p:nvSpPr>
        <p:spPr>
          <a:xfrm>
            <a:off x="1370990" y="1906384"/>
            <a:ext cx="3294379" cy="126364"/>
          </a:xfrm>
          <a:custGeom>
            <a:avLst/>
            <a:gdLst/>
            <a:ahLst/>
            <a:cxnLst/>
            <a:rect l="l" t="t" r="r" b="b"/>
            <a:pathLst>
              <a:path w="3294379" h="126364">
                <a:moveTo>
                  <a:pt x="722505" y="53200"/>
                </a:moveTo>
                <a:lnTo>
                  <a:pt x="584125" y="53710"/>
                </a:lnTo>
                <a:lnTo>
                  <a:pt x="451104" y="55624"/>
                </a:lnTo>
                <a:lnTo>
                  <a:pt x="328035" y="59898"/>
                </a:lnTo>
                <a:lnTo>
                  <a:pt x="270999" y="63279"/>
                </a:lnTo>
                <a:lnTo>
                  <a:pt x="217790" y="67553"/>
                </a:lnTo>
                <a:lnTo>
                  <a:pt x="168346" y="73358"/>
                </a:lnTo>
                <a:lnTo>
                  <a:pt x="123751" y="79609"/>
                </a:lnTo>
                <a:lnTo>
                  <a:pt x="84259" y="87264"/>
                </a:lnTo>
                <a:lnTo>
                  <a:pt x="21774" y="107166"/>
                </a:lnTo>
                <a:lnTo>
                  <a:pt x="0" y="119222"/>
                </a:lnTo>
                <a:lnTo>
                  <a:pt x="3725" y="125920"/>
                </a:lnTo>
                <a:lnTo>
                  <a:pt x="24912" y="114183"/>
                </a:lnTo>
                <a:lnTo>
                  <a:pt x="24754" y="114183"/>
                </a:lnTo>
                <a:lnTo>
                  <a:pt x="52170" y="103785"/>
                </a:lnTo>
                <a:lnTo>
                  <a:pt x="52506" y="103658"/>
                </a:lnTo>
                <a:lnTo>
                  <a:pt x="85870" y="94791"/>
                </a:lnTo>
                <a:lnTo>
                  <a:pt x="86109" y="94727"/>
                </a:lnTo>
                <a:lnTo>
                  <a:pt x="125090" y="87136"/>
                </a:lnTo>
                <a:lnTo>
                  <a:pt x="124899" y="87136"/>
                </a:lnTo>
                <a:lnTo>
                  <a:pt x="169367" y="80949"/>
                </a:lnTo>
                <a:lnTo>
                  <a:pt x="218556" y="75208"/>
                </a:lnTo>
                <a:lnTo>
                  <a:pt x="218428" y="75208"/>
                </a:lnTo>
                <a:lnTo>
                  <a:pt x="271573" y="70934"/>
                </a:lnTo>
                <a:lnTo>
                  <a:pt x="328418" y="67553"/>
                </a:lnTo>
                <a:lnTo>
                  <a:pt x="388644" y="65193"/>
                </a:lnTo>
                <a:lnTo>
                  <a:pt x="451295" y="63279"/>
                </a:lnTo>
                <a:lnTo>
                  <a:pt x="584252" y="61365"/>
                </a:lnTo>
                <a:lnTo>
                  <a:pt x="722464" y="60855"/>
                </a:lnTo>
                <a:lnTo>
                  <a:pt x="1305330" y="60855"/>
                </a:lnTo>
                <a:lnTo>
                  <a:pt x="1324067" y="60408"/>
                </a:lnTo>
                <a:lnTo>
                  <a:pt x="1379572" y="58495"/>
                </a:lnTo>
                <a:lnTo>
                  <a:pt x="1431377" y="56071"/>
                </a:lnTo>
                <a:lnTo>
                  <a:pt x="1443243" y="55114"/>
                </a:lnTo>
                <a:lnTo>
                  <a:pt x="1138284" y="55114"/>
                </a:lnTo>
                <a:lnTo>
                  <a:pt x="722505" y="53200"/>
                </a:lnTo>
                <a:close/>
              </a:path>
              <a:path w="3294379" h="126364">
                <a:moveTo>
                  <a:pt x="25256" y="113992"/>
                </a:moveTo>
                <a:lnTo>
                  <a:pt x="24754" y="114183"/>
                </a:lnTo>
                <a:lnTo>
                  <a:pt x="24912" y="114183"/>
                </a:lnTo>
                <a:lnTo>
                  <a:pt x="25256" y="113992"/>
                </a:lnTo>
                <a:close/>
              </a:path>
              <a:path w="3294379" h="126364">
                <a:moveTo>
                  <a:pt x="52615" y="103658"/>
                </a:moveTo>
                <a:lnTo>
                  <a:pt x="52249" y="103755"/>
                </a:lnTo>
                <a:lnTo>
                  <a:pt x="52615" y="103658"/>
                </a:lnTo>
                <a:close/>
              </a:path>
              <a:path w="3294379" h="126364">
                <a:moveTo>
                  <a:pt x="3272191" y="92599"/>
                </a:moveTo>
                <a:lnTo>
                  <a:pt x="3290801" y="101617"/>
                </a:lnTo>
                <a:lnTo>
                  <a:pt x="3294119" y="94727"/>
                </a:lnTo>
                <a:lnTo>
                  <a:pt x="3290053" y="92750"/>
                </a:lnTo>
                <a:lnTo>
                  <a:pt x="3272682" y="92750"/>
                </a:lnTo>
                <a:lnTo>
                  <a:pt x="3272191" y="92599"/>
                </a:lnTo>
                <a:close/>
              </a:path>
              <a:path w="3294379" h="126364">
                <a:moveTo>
                  <a:pt x="86181" y="94727"/>
                </a:moveTo>
                <a:lnTo>
                  <a:pt x="85913" y="94779"/>
                </a:lnTo>
                <a:lnTo>
                  <a:pt x="86181" y="94727"/>
                </a:lnTo>
                <a:close/>
              </a:path>
              <a:path w="3294379" h="126364">
                <a:moveTo>
                  <a:pt x="3289660" y="92558"/>
                </a:moveTo>
                <a:lnTo>
                  <a:pt x="3272108" y="92558"/>
                </a:lnTo>
                <a:lnTo>
                  <a:pt x="3272682" y="92750"/>
                </a:lnTo>
                <a:lnTo>
                  <a:pt x="3290053" y="92750"/>
                </a:lnTo>
                <a:lnTo>
                  <a:pt x="3289660" y="92558"/>
                </a:lnTo>
                <a:close/>
              </a:path>
              <a:path w="3294379" h="126364">
                <a:moveTo>
                  <a:pt x="3252190" y="78461"/>
                </a:moveTo>
                <a:lnTo>
                  <a:pt x="3216986" y="78461"/>
                </a:lnTo>
                <a:lnTo>
                  <a:pt x="3248120" y="85159"/>
                </a:lnTo>
                <a:lnTo>
                  <a:pt x="3272191" y="92599"/>
                </a:lnTo>
                <a:lnTo>
                  <a:pt x="3289660" y="92558"/>
                </a:lnTo>
                <a:lnTo>
                  <a:pt x="3275234" y="85542"/>
                </a:lnTo>
                <a:lnTo>
                  <a:pt x="3252190" y="78461"/>
                </a:lnTo>
                <a:close/>
              </a:path>
              <a:path w="3294379" h="126364">
                <a:moveTo>
                  <a:pt x="3247801" y="85095"/>
                </a:moveTo>
                <a:lnTo>
                  <a:pt x="3248008" y="85159"/>
                </a:lnTo>
                <a:lnTo>
                  <a:pt x="3247801" y="85095"/>
                </a:lnTo>
                <a:close/>
              </a:path>
              <a:path w="3294379" h="126364">
                <a:moveTo>
                  <a:pt x="3226808" y="72784"/>
                </a:moveTo>
                <a:lnTo>
                  <a:pt x="3180365" y="72784"/>
                </a:lnTo>
                <a:lnTo>
                  <a:pt x="3217241" y="78525"/>
                </a:lnTo>
                <a:lnTo>
                  <a:pt x="3216986" y="78461"/>
                </a:lnTo>
                <a:lnTo>
                  <a:pt x="3252190" y="78461"/>
                </a:lnTo>
                <a:lnTo>
                  <a:pt x="3249906" y="77759"/>
                </a:lnTo>
                <a:lnTo>
                  <a:pt x="3226808" y="72784"/>
                </a:lnTo>
                <a:close/>
              </a:path>
              <a:path w="3294379" h="126364">
                <a:moveTo>
                  <a:pt x="3104930" y="58495"/>
                </a:moveTo>
                <a:lnTo>
                  <a:pt x="2862773" y="58495"/>
                </a:lnTo>
                <a:lnTo>
                  <a:pt x="2924977" y="58941"/>
                </a:lnTo>
                <a:lnTo>
                  <a:pt x="2983736" y="60408"/>
                </a:lnTo>
                <a:lnTo>
                  <a:pt x="3039688" y="62322"/>
                </a:lnTo>
                <a:lnTo>
                  <a:pt x="3090791" y="65193"/>
                </a:lnTo>
                <a:lnTo>
                  <a:pt x="3138130" y="68510"/>
                </a:lnTo>
                <a:lnTo>
                  <a:pt x="3138002" y="68510"/>
                </a:lnTo>
                <a:lnTo>
                  <a:pt x="3180556" y="72847"/>
                </a:lnTo>
                <a:lnTo>
                  <a:pt x="3180365" y="72784"/>
                </a:lnTo>
                <a:lnTo>
                  <a:pt x="3226808" y="72784"/>
                </a:lnTo>
                <a:lnTo>
                  <a:pt x="3218517" y="70997"/>
                </a:lnTo>
                <a:lnTo>
                  <a:pt x="3181449" y="65193"/>
                </a:lnTo>
                <a:lnTo>
                  <a:pt x="3138704" y="60855"/>
                </a:lnTo>
                <a:lnTo>
                  <a:pt x="3104930" y="58495"/>
                </a:lnTo>
                <a:close/>
              </a:path>
              <a:path w="3294379" h="126364">
                <a:moveTo>
                  <a:pt x="1657628" y="7846"/>
                </a:moveTo>
                <a:lnTo>
                  <a:pt x="1649889" y="7846"/>
                </a:lnTo>
                <a:lnTo>
                  <a:pt x="1647540" y="9820"/>
                </a:lnTo>
                <a:lnTo>
                  <a:pt x="1708711" y="35913"/>
                </a:lnTo>
                <a:lnTo>
                  <a:pt x="1781378" y="48416"/>
                </a:lnTo>
                <a:lnTo>
                  <a:pt x="1825527" y="52754"/>
                </a:lnTo>
                <a:lnTo>
                  <a:pt x="1874461" y="56581"/>
                </a:lnTo>
                <a:lnTo>
                  <a:pt x="1985089" y="61365"/>
                </a:lnTo>
                <a:lnTo>
                  <a:pt x="2108157" y="63279"/>
                </a:lnTo>
                <a:lnTo>
                  <a:pt x="2174253" y="63279"/>
                </a:lnTo>
                <a:lnTo>
                  <a:pt x="2489102" y="60855"/>
                </a:lnTo>
                <a:lnTo>
                  <a:pt x="2592967" y="59452"/>
                </a:lnTo>
                <a:lnTo>
                  <a:pt x="3104930" y="58495"/>
                </a:lnTo>
                <a:lnTo>
                  <a:pt x="3091238" y="57538"/>
                </a:lnTo>
                <a:lnTo>
                  <a:pt x="3057084" y="55624"/>
                </a:lnTo>
                <a:lnTo>
                  <a:pt x="2108221" y="55624"/>
                </a:lnTo>
                <a:lnTo>
                  <a:pt x="1985280" y="53710"/>
                </a:lnTo>
                <a:lnTo>
                  <a:pt x="1985408" y="53710"/>
                </a:lnTo>
                <a:lnTo>
                  <a:pt x="1874844" y="48926"/>
                </a:lnTo>
                <a:lnTo>
                  <a:pt x="1874972" y="48926"/>
                </a:lnTo>
                <a:lnTo>
                  <a:pt x="1826165" y="45099"/>
                </a:lnTo>
                <a:lnTo>
                  <a:pt x="1782855" y="40825"/>
                </a:lnTo>
                <a:lnTo>
                  <a:pt x="1782399" y="40825"/>
                </a:lnTo>
                <a:lnTo>
                  <a:pt x="1743163" y="35084"/>
                </a:lnTo>
                <a:lnTo>
                  <a:pt x="1743354" y="35084"/>
                </a:lnTo>
                <a:lnTo>
                  <a:pt x="1710394" y="28386"/>
                </a:lnTo>
                <a:lnTo>
                  <a:pt x="1683567" y="20986"/>
                </a:lnTo>
                <a:lnTo>
                  <a:pt x="1683383" y="20986"/>
                </a:lnTo>
                <a:lnTo>
                  <a:pt x="1683023" y="20851"/>
                </a:lnTo>
                <a:lnTo>
                  <a:pt x="1663852" y="12375"/>
                </a:lnTo>
                <a:lnTo>
                  <a:pt x="1663605" y="12375"/>
                </a:lnTo>
                <a:lnTo>
                  <a:pt x="1662840" y="11928"/>
                </a:lnTo>
                <a:lnTo>
                  <a:pt x="1663016" y="11928"/>
                </a:lnTo>
                <a:lnTo>
                  <a:pt x="1657628" y="7846"/>
                </a:lnTo>
                <a:close/>
              </a:path>
              <a:path w="3294379" h="126364">
                <a:moveTo>
                  <a:pt x="1305330" y="60855"/>
                </a:moveTo>
                <a:lnTo>
                  <a:pt x="722464" y="60855"/>
                </a:lnTo>
                <a:lnTo>
                  <a:pt x="1138284" y="62769"/>
                </a:lnTo>
                <a:lnTo>
                  <a:pt x="1202912" y="62769"/>
                </a:lnTo>
                <a:lnTo>
                  <a:pt x="1305330" y="60855"/>
                </a:lnTo>
                <a:close/>
              </a:path>
              <a:path w="3294379" h="126364">
                <a:moveTo>
                  <a:pt x="2862773" y="50840"/>
                </a:moveTo>
                <a:lnTo>
                  <a:pt x="2731156" y="50840"/>
                </a:lnTo>
                <a:lnTo>
                  <a:pt x="2310528" y="55114"/>
                </a:lnTo>
                <a:lnTo>
                  <a:pt x="2174189" y="55624"/>
                </a:lnTo>
                <a:lnTo>
                  <a:pt x="3057084" y="55624"/>
                </a:lnTo>
                <a:lnTo>
                  <a:pt x="3040007" y="54667"/>
                </a:lnTo>
                <a:lnTo>
                  <a:pt x="2925041" y="51286"/>
                </a:lnTo>
                <a:lnTo>
                  <a:pt x="2862773" y="50840"/>
                </a:lnTo>
                <a:close/>
              </a:path>
              <a:path w="3294379" h="126364">
                <a:moveTo>
                  <a:pt x="1478205" y="44589"/>
                </a:moveTo>
                <a:lnTo>
                  <a:pt x="1430803" y="48416"/>
                </a:lnTo>
                <a:lnTo>
                  <a:pt x="1430930" y="48416"/>
                </a:lnTo>
                <a:lnTo>
                  <a:pt x="1379253" y="50840"/>
                </a:lnTo>
                <a:lnTo>
                  <a:pt x="1323811" y="52754"/>
                </a:lnTo>
                <a:lnTo>
                  <a:pt x="1264989" y="54157"/>
                </a:lnTo>
                <a:lnTo>
                  <a:pt x="1202848" y="55114"/>
                </a:lnTo>
                <a:lnTo>
                  <a:pt x="1443243" y="55114"/>
                </a:lnTo>
                <a:lnTo>
                  <a:pt x="1478843" y="52243"/>
                </a:lnTo>
                <a:lnTo>
                  <a:pt x="1521525" y="47906"/>
                </a:lnTo>
                <a:lnTo>
                  <a:pt x="1544889" y="44652"/>
                </a:lnTo>
                <a:lnTo>
                  <a:pt x="1478078" y="44652"/>
                </a:lnTo>
                <a:lnTo>
                  <a:pt x="1478205" y="44589"/>
                </a:lnTo>
                <a:close/>
              </a:path>
              <a:path w="3294379" h="126364">
                <a:moveTo>
                  <a:pt x="1558337" y="35084"/>
                </a:moveTo>
                <a:lnTo>
                  <a:pt x="1520568" y="40315"/>
                </a:lnTo>
                <a:lnTo>
                  <a:pt x="1520695" y="40315"/>
                </a:lnTo>
                <a:lnTo>
                  <a:pt x="1478078" y="44652"/>
                </a:lnTo>
                <a:lnTo>
                  <a:pt x="1544889" y="44652"/>
                </a:lnTo>
                <a:lnTo>
                  <a:pt x="1559549" y="42611"/>
                </a:lnTo>
                <a:lnTo>
                  <a:pt x="1591385" y="35913"/>
                </a:lnTo>
                <a:lnTo>
                  <a:pt x="1593949" y="35148"/>
                </a:lnTo>
                <a:lnTo>
                  <a:pt x="1558082" y="35148"/>
                </a:lnTo>
                <a:lnTo>
                  <a:pt x="1558337" y="35084"/>
                </a:lnTo>
                <a:close/>
              </a:path>
              <a:path w="3294379" h="126364">
                <a:moveTo>
                  <a:pt x="1782208" y="40761"/>
                </a:moveTo>
                <a:lnTo>
                  <a:pt x="1782399" y="40825"/>
                </a:lnTo>
                <a:lnTo>
                  <a:pt x="1782855" y="40825"/>
                </a:lnTo>
                <a:lnTo>
                  <a:pt x="1782208" y="40761"/>
                </a:lnTo>
                <a:close/>
              </a:path>
              <a:path w="3294379" h="126364">
                <a:moveTo>
                  <a:pt x="1616388" y="28450"/>
                </a:moveTo>
                <a:lnTo>
                  <a:pt x="1589662" y="28450"/>
                </a:lnTo>
                <a:lnTo>
                  <a:pt x="1558082" y="35148"/>
                </a:lnTo>
                <a:lnTo>
                  <a:pt x="1593949" y="35148"/>
                </a:lnTo>
                <a:lnTo>
                  <a:pt x="1616388" y="28450"/>
                </a:lnTo>
                <a:close/>
              </a:path>
              <a:path w="3294379" h="126364">
                <a:moveTo>
                  <a:pt x="1632478" y="20859"/>
                </a:moveTo>
                <a:lnTo>
                  <a:pt x="1615182" y="20859"/>
                </a:lnTo>
                <a:lnTo>
                  <a:pt x="1614608" y="21050"/>
                </a:lnTo>
                <a:lnTo>
                  <a:pt x="1589343" y="28514"/>
                </a:lnTo>
                <a:lnTo>
                  <a:pt x="1589662" y="28450"/>
                </a:lnTo>
                <a:lnTo>
                  <a:pt x="1616388" y="28450"/>
                </a:lnTo>
                <a:lnTo>
                  <a:pt x="1617670" y="28067"/>
                </a:lnTo>
                <a:lnTo>
                  <a:pt x="1632478" y="20859"/>
                </a:lnTo>
                <a:close/>
              </a:path>
              <a:path w="3294379" h="126364">
                <a:moveTo>
                  <a:pt x="1710461" y="28404"/>
                </a:moveTo>
                <a:lnTo>
                  <a:pt x="1710625" y="28450"/>
                </a:lnTo>
                <a:lnTo>
                  <a:pt x="1710461" y="28404"/>
                </a:lnTo>
                <a:close/>
              </a:path>
              <a:path w="3294379" h="126364">
                <a:moveTo>
                  <a:pt x="1710394" y="28386"/>
                </a:moveTo>
                <a:close/>
              </a:path>
              <a:path w="3294379" h="126364">
                <a:moveTo>
                  <a:pt x="1614721" y="20995"/>
                </a:moveTo>
                <a:lnTo>
                  <a:pt x="1614536" y="21050"/>
                </a:lnTo>
                <a:lnTo>
                  <a:pt x="1614721" y="20995"/>
                </a:lnTo>
                <a:close/>
              </a:path>
              <a:path w="3294379" h="126364">
                <a:moveTo>
                  <a:pt x="1615182" y="20859"/>
                </a:moveTo>
                <a:lnTo>
                  <a:pt x="1614721" y="20995"/>
                </a:lnTo>
                <a:lnTo>
                  <a:pt x="1615182" y="20859"/>
                </a:lnTo>
                <a:close/>
              </a:path>
              <a:path w="3294379" h="126364">
                <a:moveTo>
                  <a:pt x="1632772" y="12248"/>
                </a:moveTo>
                <a:lnTo>
                  <a:pt x="1614721" y="20995"/>
                </a:lnTo>
                <a:lnTo>
                  <a:pt x="1615182" y="20859"/>
                </a:lnTo>
                <a:lnTo>
                  <a:pt x="1632494" y="20851"/>
                </a:lnTo>
                <a:lnTo>
                  <a:pt x="1637065" y="18626"/>
                </a:lnTo>
                <a:lnTo>
                  <a:pt x="1644349" y="12502"/>
                </a:lnTo>
                <a:lnTo>
                  <a:pt x="1632471" y="12502"/>
                </a:lnTo>
                <a:lnTo>
                  <a:pt x="1632772" y="12248"/>
                </a:lnTo>
                <a:close/>
              </a:path>
              <a:path w="3294379" h="126364">
                <a:moveTo>
                  <a:pt x="1682873" y="20795"/>
                </a:moveTo>
                <a:lnTo>
                  <a:pt x="1683383" y="20986"/>
                </a:lnTo>
                <a:lnTo>
                  <a:pt x="1683077" y="20851"/>
                </a:lnTo>
                <a:lnTo>
                  <a:pt x="1682873" y="20795"/>
                </a:lnTo>
                <a:close/>
              </a:path>
              <a:path w="3294379" h="126364">
                <a:moveTo>
                  <a:pt x="1683077" y="20851"/>
                </a:moveTo>
                <a:lnTo>
                  <a:pt x="1683383" y="20986"/>
                </a:lnTo>
                <a:lnTo>
                  <a:pt x="1683567" y="20986"/>
                </a:lnTo>
                <a:lnTo>
                  <a:pt x="1683077" y="20851"/>
                </a:lnTo>
                <a:close/>
              </a:path>
              <a:path w="3294379" h="126364">
                <a:moveTo>
                  <a:pt x="1682949" y="20795"/>
                </a:moveTo>
                <a:lnTo>
                  <a:pt x="1683077" y="20851"/>
                </a:lnTo>
                <a:lnTo>
                  <a:pt x="1682949" y="20795"/>
                </a:lnTo>
                <a:close/>
              </a:path>
              <a:path w="3294379" h="126364">
                <a:moveTo>
                  <a:pt x="1633301" y="11992"/>
                </a:moveTo>
                <a:lnTo>
                  <a:pt x="1632772" y="12248"/>
                </a:lnTo>
                <a:lnTo>
                  <a:pt x="1632471" y="12502"/>
                </a:lnTo>
                <a:lnTo>
                  <a:pt x="1633301" y="11992"/>
                </a:lnTo>
                <a:close/>
              </a:path>
              <a:path w="3294379" h="126364">
                <a:moveTo>
                  <a:pt x="1644956" y="11992"/>
                </a:moveTo>
                <a:lnTo>
                  <a:pt x="1633301" y="11992"/>
                </a:lnTo>
                <a:lnTo>
                  <a:pt x="1632471" y="12502"/>
                </a:lnTo>
                <a:lnTo>
                  <a:pt x="1644349" y="12502"/>
                </a:lnTo>
                <a:lnTo>
                  <a:pt x="1644956" y="11992"/>
                </a:lnTo>
                <a:close/>
              </a:path>
              <a:path w="3294379" h="126364">
                <a:moveTo>
                  <a:pt x="1662840" y="11928"/>
                </a:moveTo>
                <a:lnTo>
                  <a:pt x="1663605" y="12375"/>
                </a:lnTo>
                <a:lnTo>
                  <a:pt x="1663261" y="12114"/>
                </a:lnTo>
                <a:lnTo>
                  <a:pt x="1662840" y="11928"/>
                </a:lnTo>
                <a:close/>
              </a:path>
              <a:path w="3294379" h="126364">
                <a:moveTo>
                  <a:pt x="1663261" y="12114"/>
                </a:moveTo>
                <a:lnTo>
                  <a:pt x="1663605" y="12375"/>
                </a:lnTo>
                <a:lnTo>
                  <a:pt x="1663852" y="12375"/>
                </a:lnTo>
                <a:lnTo>
                  <a:pt x="1663261" y="12114"/>
                </a:lnTo>
                <a:close/>
              </a:path>
              <a:path w="3294379" h="126364">
                <a:moveTo>
                  <a:pt x="1647273" y="0"/>
                </a:moveTo>
                <a:lnTo>
                  <a:pt x="1632772" y="12248"/>
                </a:lnTo>
                <a:lnTo>
                  <a:pt x="1633301" y="11992"/>
                </a:lnTo>
                <a:lnTo>
                  <a:pt x="1644956" y="11992"/>
                </a:lnTo>
                <a:lnTo>
                  <a:pt x="1647540" y="9820"/>
                </a:lnTo>
                <a:lnTo>
                  <a:pt x="1645104" y="7973"/>
                </a:lnTo>
                <a:lnTo>
                  <a:pt x="1649889" y="7846"/>
                </a:lnTo>
                <a:lnTo>
                  <a:pt x="1657628" y="7846"/>
                </a:lnTo>
                <a:lnTo>
                  <a:pt x="1647273" y="0"/>
                </a:lnTo>
                <a:close/>
              </a:path>
              <a:path w="3294379" h="126364">
                <a:moveTo>
                  <a:pt x="1663016" y="11928"/>
                </a:moveTo>
                <a:lnTo>
                  <a:pt x="1662840" y="11928"/>
                </a:lnTo>
                <a:lnTo>
                  <a:pt x="1663261" y="12114"/>
                </a:lnTo>
                <a:lnTo>
                  <a:pt x="1663016" y="11928"/>
                </a:lnTo>
                <a:close/>
              </a:path>
              <a:path w="3294379" h="126364">
                <a:moveTo>
                  <a:pt x="1649889" y="7846"/>
                </a:moveTo>
                <a:lnTo>
                  <a:pt x="1645104" y="7973"/>
                </a:lnTo>
                <a:lnTo>
                  <a:pt x="1647540" y="9820"/>
                </a:lnTo>
                <a:lnTo>
                  <a:pt x="1649889" y="7846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" name="object 64"/>
          <p:cNvSpPr txBox="1"/>
          <p:nvPr/>
        </p:nvSpPr>
        <p:spPr>
          <a:xfrm>
            <a:off x="2505187" y="1688536"/>
            <a:ext cx="979805" cy="111506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7465" algn="ctr">
              <a:lnSpc>
                <a:spcPct val="100000"/>
              </a:lnSpc>
              <a:spcBef>
                <a:spcPts val="105"/>
              </a:spcBef>
            </a:pPr>
            <a:r>
              <a:rPr sz="1200" b="1" spc="335" dirty="0">
                <a:latin typeface="Arial"/>
                <a:cs typeface="Arial"/>
              </a:rPr>
              <a:t> </a:t>
            </a:r>
            <a:r>
              <a:rPr sz="1200" b="1" spc="350" dirty="0">
                <a:latin typeface="Arial"/>
                <a:cs typeface="Arial"/>
              </a:rPr>
              <a:t> </a:t>
            </a:r>
            <a:r>
              <a:rPr sz="1200" b="1" spc="-35" dirty="0">
                <a:latin typeface="Arial"/>
                <a:cs typeface="Arial"/>
              </a:rPr>
              <a:t> </a:t>
            </a:r>
            <a:r>
              <a:rPr sz="1200" b="1" spc="335" dirty="0">
                <a:latin typeface="Arial"/>
                <a:cs typeface="Arial"/>
              </a:rPr>
              <a:t>  </a:t>
            </a:r>
            <a:r>
              <a:rPr sz="1200" b="1" spc="350" dirty="0">
                <a:latin typeface="Arial"/>
                <a:cs typeface="Arial"/>
              </a:rPr>
              <a:t>  </a:t>
            </a:r>
            <a:r>
              <a:rPr sz="1200" b="1" spc="325" dirty="0">
                <a:latin typeface="Arial"/>
                <a:cs typeface="Arial"/>
              </a:rPr>
              <a:t> </a:t>
            </a:r>
            <a:r>
              <a:rPr sz="1200" b="1" spc="735" dirty="0">
                <a:latin typeface="Arial"/>
                <a:cs typeface="Arial"/>
              </a:rPr>
              <a:t> </a:t>
            </a:r>
            <a:endParaRPr sz="1200">
              <a:latin typeface="Arial"/>
              <a:cs typeface="Arial"/>
            </a:endParaRPr>
          </a:p>
          <a:p>
            <a:pPr marL="78740" algn="ctr">
              <a:lnSpc>
                <a:spcPct val="100000"/>
              </a:lnSpc>
              <a:spcBef>
                <a:spcPts val="1020"/>
              </a:spcBef>
            </a:pPr>
            <a:r>
              <a:rPr sz="1200" b="1" spc="335" dirty="0">
                <a:latin typeface="Arial"/>
                <a:cs typeface="Arial"/>
              </a:rPr>
              <a:t>  </a:t>
            </a:r>
            <a:r>
              <a:rPr sz="1200" b="1" spc="735" dirty="0">
                <a:latin typeface="Arial"/>
                <a:cs typeface="Arial"/>
              </a:rPr>
              <a:t> </a:t>
            </a:r>
            <a:endParaRPr sz="1200">
              <a:latin typeface="Arial"/>
              <a:cs typeface="Arial"/>
            </a:endParaRPr>
          </a:p>
          <a:p>
            <a:pPr marL="98425" algn="ctr">
              <a:lnSpc>
                <a:spcPct val="100000"/>
              </a:lnSpc>
              <a:spcBef>
                <a:spcPts val="910"/>
              </a:spcBef>
            </a:pPr>
            <a:r>
              <a:rPr sz="1200" b="1" spc="335" dirty="0">
                <a:latin typeface="Arial"/>
                <a:cs typeface="Arial"/>
              </a:rPr>
              <a:t> </a:t>
            </a:r>
            <a:r>
              <a:rPr sz="1200" b="1" spc="350" dirty="0">
                <a:latin typeface="Arial"/>
                <a:cs typeface="Arial"/>
              </a:rPr>
              <a:t> </a:t>
            </a:r>
            <a:r>
              <a:rPr sz="1200" b="1" spc="735" dirty="0">
                <a:latin typeface="Arial"/>
                <a:cs typeface="Arial"/>
              </a:rPr>
              <a:t> </a:t>
            </a:r>
            <a:endParaRPr sz="1200">
              <a:latin typeface="Arial"/>
              <a:cs typeface="Arial"/>
            </a:endParaRPr>
          </a:p>
          <a:p>
            <a:pPr algn="ctr">
              <a:lnSpc>
                <a:spcPct val="100000"/>
              </a:lnSpc>
              <a:spcBef>
                <a:spcPts val="1060"/>
              </a:spcBef>
              <a:tabLst>
                <a:tab pos="566420" algn="l"/>
              </a:tabLst>
            </a:pPr>
            <a:r>
              <a:rPr sz="1050" b="1" spc="305" dirty="0">
                <a:solidFill>
                  <a:srgbClr val="008000"/>
                </a:solidFill>
                <a:latin typeface="Arial"/>
                <a:cs typeface="Arial"/>
              </a:rPr>
              <a:t>  </a:t>
            </a:r>
            <a:r>
              <a:rPr sz="1050" b="1" spc="5" dirty="0">
                <a:solidFill>
                  <a:srgbClr val="008000"/>
                </a:solidFill>
                <a:latin typeface="Arial"/>
                <a:cs typeface="Arial"/>
              </a:rPr>
              <a:t> </a:t>
            </a:r>
            <a:r>
              <a:rPr sz="1050" b="1" spc="305" dirty="0">
                <a:solidFill>
                  <a:srgbClr val="008000"/>
                </a:solidFill>
                <a:latin typeface="Arial"/>
                <a:cs typeface="Arial"/>
              </a:rPr>
              <a:t> </a:t>
            </a:r>
            <a:r>
              <a:rPr sz="1050" b="1" spc="650" dirty="0">
                <a:solidFill>
                  <a:srgbClr val="008000"/>
                </a:solidFill>
                <a:latin typeface="Arial"/>
                <a:cs typeface="Arial"/>
              </a:rPr>
              <a:t> </a:t>
            </a:r>
            <a:r>
              <a:rPr sz="1050" b="1" dirty="0">
                <a:solidFill>
                  <a:srgbClr val="008000"/>
                </a:solidFill>
                <a:latin typeface="Arial"/>
                <a:cs typeface="Arial"/>
              </a:rPr>
              <a:t>	</a:t>
            </a:r>
            <a:r>
              <a:rPr sz="1050" b="1" spc="305" dirty="0">
                <a:solidFill>
                  <a:srgbClr val="008000"/>
                </a:solidFill>
                <a:latin typeface="Arial"/>
                <a:cs typeface="Arial"/>
              </a:rPr>
              <a:t>  </a:t>
            </a:r>
            <a:r>
              <a:rPr sz="1050" b="1" spc="5" dirty="0">
                <a:solidFill>
                  <a:srgbClr val="008000"/>
                </a:solidFill>
                <a:latin typeface="Arial"/>
                <a:cs typeface="Arial"/>
              </a:rPr>
              <a:t> </a:t>
            </a:r>
            <a:r>
              <a:rPr sz="1050" b="1" spc="305" dirty="0">
                <a:solidFill>
                  <a:srgbClr val="008000"/>
                </a:solidFill>
                <a:latin typeface="Arial"/>
                <a:cs typeface="Arial"/>
              </a:rPr>
              <a:t> </a:t>
            </a:r>
            <a:r>
              <a:rPr sz="1050" b="1" spc="650" dirty="0">
                <a:solidFill>
                  <a:srgbClr val="008000"/>
                </a:solidFill>
                <a:latin typeface="Arial"/>
                <a:cs typeface="Arial"/>
              </a:rPr>
              <a:t> </a:t>
            </a:r>
            <a:endParaRPr sz="1050">
              <a:latin typeface="Arial"/>
              <a:cs typeface="Arial"/>
            </a:endParaRPr>
          </a:p>
        </p:txBody>
      </p:sp>
      <p:sp>
        <p:nvSpPr>
          <p:cNvPr id="65" name="Rezervirano mjesto podnožja 6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Johan Eklund,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196060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24916" y="473709"/>
            <a:ext cx="7847965" cy="6654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200" dirty="0"/>
              <a:t>A </a:t>
            </a:r>
            <a:r>
              <a:rPr sz="4200" spc="-5" dirty="0"/>
              <a:t>summary </a:t>
            </a:r>
            <a:r>
              <a:rPr sz="4200" dirty="0"/>
              <a:t>of the</a:t>
            </a:r>
            <a:r>
              <a:rPr sz="4200" spc="-110" dirty="0"/>
              <a:t> </a:t>
            </a:r>
            <a:r>
              <a:rPr sz="4200" spc="-5" dirty="0"/>
              <a:t>probabilities</a:t>
            </a:r>
            <a:endParaRPr sz="4200"/>
          </a:p>
        </p:txBody>
      </p:sp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1101852" y="2051304"/>
          <a:ext cx="5513705" cy="3103368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7571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5653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34733">
                <a:tc>
                  <a:txBody>
                    <a:bodyPr/>
                    <a:lstStyle/>
                    <a:p>
                      <a:pPr marL="88900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2800" b="1" spc="-5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σ</a:t>
                      </a:r>
                      <a:r>
                        <a:rPr sz="2800" b="1" spc="5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2800" b="1" spc="-10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units</a:t>
                      </a:r>
                      <a:endParaRPr sz="2800">
                        <a:latin typeface="Century Gothic"/>
                        <a:cs typeface="Century Gothic"/>
                      </a:endParaRPr>
                    </a:p>
                  </a:txBody>
                  <a:tcPr marL="0" marR="0" marT="36830" marB="0">
                    <a:lnL w="9525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9525">
                      <a:solidFill>
                        <a:srgbClr val="FFFFFF"/>
                      </a:solidFill>
                      <a:prstDash val="solid"/>
                    </a:lnT>
                    <a:solidFill>
                      <a:srgbClr val="CA0E0E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2800" b="1" spc="-5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Probability</a:t>
                      </a:r>
                      <a:endParaRPr sz="2800">
                        <a:latin typeface="Century Gothic"/>
                        <a:cs typeface="Century Gothic"/>
                      </a:endParaRPr>
                    </a:p>
                  </a:txBody>
                  <a:tcPr marL="0" marR="0" marT="368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9525">
                      <a:solidFill>
                        <a:srgbClr val="FFFFFF"/>
                      </a:solidFill>
                      <a:prstDash val="solid"/>
                    </a:lnR>
                    <a:lnT w="9525">
                      <a:solidFill>
                        <a:srgbClr val="FFFFFF"/>
                      </a:solidFill>
                      <a:prstDash val="solid"/>
                    </a:lnT>
                    <a:solidFill>
                      <a:srgbClr val="CA0E0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99109">
                <a:tc>
                  <a:txBody>
                    <a:bodyPr/>
                    <a:lstStyle/>
                    <a:p>
                      <a:pPr marL="187960">
                        <a:lnSpc>
                          <a:spcPct val="100000"/>
                        </a:lnSpc>
                        <a:spcBef>
                          <a:spcPts val="150"/>
                        </a:spcBef>
                      </a:pPr>
                      <a:r>
                        <a:rPr sz="2800" dirty="0">
                          <a:latin typeface="Century Gothic"/>
                          <a:cs typeface="Century Gothic"/>
                        </a:rPr>
                        <a:t>1</a:t>
                      </a:r>
                      <a:endParaRPr sz="2800">
                        <a:latin typeface="Century Gothic"/>
                        <a:cs typeface="Century Gothic"/>
                      </a:endParaRPr>
                    </a:p>
                  </a:txBody>
                  <a:tcPr marL="0" marR="0" marT="19050" marB="0">
                    <a:lnL w="9525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BCCCC"/>
                    </a:solidFill>
                  </a:tcPr>
                </a:tc>
                <a:tc>
                  <a:txBody>
                    <a:bodyPr/>
                    <a:lstStyle/>
                    <a:p>
                      <a:pPr marL="191135">
                        <a:lnSpc>
                          <a:spcPct val="100000"/>
                        </a:lnSpc>
                        <a:spcBef>
                          <a:spcPts val="150"/>
                        </a:spcBef>
                      </a:pPr>
                      <a:r>
                        <a:rPr sz="2800" spc="-15" dirty="0">
                          <a:latin typeface="Century Gothic"/>
                          <a:cs typeface="Century Gothic"/>
                        </a:rPr>
                        <a:t>68.2%</a:t>
                      </a:r>
                      <a:endParaRPr sz="2800">
                        <a:latin typeface="Century Gothic"/>
                        <a:cs typeface="Century Gothic"/>
                      </a:endParaRPr>
                    </a:p>
                  </a:txBody>
                  <a:tcPr marL="0" marR="0" marT="1905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9525">
                      <a:solidFill>
                        <a:srgbClr val="FFFFFF"/>
                      </a:solidFill>
                      <a:prstDash val="solid"/>
                    </a:lnR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B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18159">
                <a:tc>
                  <a:txBody>
                    <a:bodyPr/>
                    <a:lstStyle/>
                    <a:p>
                      <a:pPr marL="187960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2800" dirty="0">
                          <a:latin typeface="Century Gothic"/>
                          <a:cs typeface="Century Gothic"/>
                        </a:rPr>
                        <a:t>2</a:t>
                      </a:r>
                      <a:endParaRPr sz="2800">
                        <a:latin typeface="Century Gothic"/>
                        <a:cs typeface="Century Gothic"/>
                      </a:endParaRPr>
                    </a:p>
                  </a:txBody>
                  <a:tcPr marL="0" marR="0" marT="38100" marB="0">
                    <a:lnL w="9525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F6E7E7"/>
                    </a:solidFill>
                  </a:tcPr>
                </a:tc>
                <a:tc>
                  <a:txBody>
                    <a:bodyPr/>
                    <a:lstStyle/>
                    <a:p>
                      <a:pPr marL="191135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2800" spc="-15" dirty="0">
                          <a:latin typeface="Century Gothic"/>
                          <a:cs typeface="Century Gothic"/>
                        </a:rPr>
                        <a:t>95.4%</a:t>
                      </a:r>
                      <a:endParaRPr sz="2800">
                        <a:latin typeface="Century Gothic"/>
                        <a:cs typeface="Century Gothic"/>
                      </a:endParaRPr>
                    </a:p>
                  </a:txBody>
                  <a:tcPr marL="0" marR="0" marT="3810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9525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F6E7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18160">
                <a:tc>
                  <a:txBody>
                    <a:bodyPr/>
                    <a:lstStyle/>
                    <a:p>
                      <a:pPr marL="187960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2800" dirty="0">
                          <a:latin typeface="Century Gothic"/>
                          <a:cs typeface="Century Gothic"/>
                        </a:rPr>
                        <a:t>3</a:t>
                      </a:r>
                      <a:endParaRPr sz="2800">
                        <a:latin typeface="Century Gothic"/>
                        <a:cs typeface="Century Gothic"/>
                      </a:endParaRPr>
                    </a:p>
                  </a:txBody>
                  <a:tcPr marL="0" marR="0" marT="38100" marB="0">
                    <a:lnL w="9525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BCCCC"/>
                    </a:solidFill>
                  </a:tcPr>
                </a:tc>
                <a:tc>
                  <a:txBody>
                    <a:bodyPr/>
                    <a:lstStyle/>
                    <a:p>
                      <a:pPr marL="191135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2800" spc="-10" dirty="0">
                          <a:latin typeface="Century Gothic"/>
                          <a:cs typeface="Century Gothic"/>
                        </a:rPr>
                        <a:t>99.7%</a:t>
                      </a:r>
                      <a:endParaRPr sz="2800">
                        <a:latin typeface="Century Gothic"/>
                        <a:cs typeface="Century Gothic"/>
                      </a:endParaRPr>
                    </a:p>
                  </a:txBody>
                  <a:tcPr marL="0" marR="0" marT="3810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9525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B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18032">
                <a:tc>
                  <a:txBody>
                    <a:bodyPr/>
                    <a:lstStyle/>
                    <a:p>
                      <a:pPr marL="187960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2800" spc="-15" dirty="0">
                          <a:latin typeface="Century Gothic"/>
                          <a:cs typeface="Century Gothic"/>
                        </a:rPr>
                        <a:t>1.96</a:t>
                      </a:r>
                      <a:endParaRPr sz="2800">
                        <a:latin typeface="Century Gothic"/>
                        <a:cs typeface="Century Gothic"/>
                      </a:endParaRPr>
                    </a:p>
                  </a:txBody>
                  <a:tcPr marL="0" marR="0" marT="38100" marB="0">
                    <a:lnL w="9525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6E7E7"/>
                    </a:solidFill>
                  </a:tcPr>
                </a:tc>
                <a:tc>
                  <a:txBody>
                    <a:bodyPr/>
                    <a:lstStyle/>
                    <a:p>
                      <a:pPr marL="191135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2800" spc="-10" dirty="0">
                          <a:latin typeface="Century Gothic"/>
                          <a:cs typeface="Century Gothic"/>
                        </a:rPr>
                        <a:t>95%</a:t>
                      </a:r>
                      <a:endParaRPr sz="2800">
                        <a:latin typeface="Century Gothic"/>
                        <a:cs typeface="Century Gothic"/>
                      </a:endParaRPr>
                    </a:p>
                  </a:txBody>
                  <a:tcPr marL="0" marR="0" marT="3810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9525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6E7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15175">
                <a:tc>
                  <a:txBody>
                    <a:bodyPr/>
                    <a:lstStyle/>
                    <a:p>
                      <a:pPr marL="187960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2800" spc="-15" dirty="0">
                          <a:latin typeface="Century Gothic"/>
                          <a:cs typeface="Century Gothic"/>
                        </a:rPr>
                        <a:t>2.58</a:t>
                      </a:r>
                      <a:endParaRPr sz="2800">
                        <a:latin typeface="Century Gothic"/>
                        <a:cs typeface="Century Gothic"/>
                      </a:endParaRPr>
                    </a:p>
                  </a:txBody>
                  <a:tcPr marL="0" marR="0" marT="38735" marB="0">
                    <a:lnL w="9525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9525">
                      <a:solidFill>
                        <a:srgbClr val="FFFFFF"/>
                      </a:solidFill>
                      <a:prstDash val="solid"/>
                    </a:lnB>
                    <a:solidFill>
                      <a:srgbClr val="EBCCCC"/>
                    </a:solidFill>
                  </a:tcPr>
                </a:tc>
                <a:tc>
                  <a:txBody>
                    <a:bodyPr/>
                    <a:lstStyle/>
                    <a:p>
                      <a:pPr marL="191135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2800" spc="-10" dirty="0">
                          <a:latin typeface="Century Gothic"/>
                          <a:cs typeface="Century Gothic"/>
                        </a:rPr>
                        <a:t>99%</a:t>
                      </a:r>
                      <a:endParaRPr sz="2800">
                        <a:latin typeface="Century Gothic"/>
                        <a:cs typeface="Century Gothic"/>
                      </a:endParaRPr>
                    </a:p>
                  </a:txBody>
                  <a:tcPr marL="0" marR="0" marT="3873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9525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9525">
                      <a:solidFill>
                        <a:srgbClr val="FFFFFF"/>
                      </a:solidFill>
                      <a:prstDash val="solid"/>
                    </a:lnB>
                    <a:solidFill>
                      <a:srgbClr val="EB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4" name="Rezervirano mjesto podnožj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Johan Eklund,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341539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24916" y="473709"/>
            <a:ext cx="5549265" cy="6654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200" spc="-5" dirty="0"/>
              <a:t>Sampling</a:t>
            </a:r>
            <a:r>
              <a:rPr sz="4200" spc="-80" dirty="0"/>
              <a:t> </a:t>
            </a:r>
            <a:r>
              <a:rPr sz="4200" spc="-5" dirty="0"/>
              <a:t>distributions</a:t>
            </a:r>
            <a:endParaRPr sz="4200"/>
          </a:p>
        </p:txBody>
      </p:sp>
      <p:sp>
        <p:nvSpPr>
          <p:cNvPr id="3" name="object 3"/>
          <p:cNvSpPr txBox="1"/>
          <p:nvPr/>
        </p:nvSpPr>
        <p:spPr>
          <a:xfrm>
            <a:off x="1182116" y="2080387"/>
            <a:ext cx="8357234" cy="234505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5600" marR="5080" indent="-343535">
              <a:lnSpc>
                <a:spcPct val="100000"/>
              </a:lnSpc>
              <a:spcBef>
                <a:spcPts val="105"/>
              </a:spcBef>
              <a:tabLst>
                <a:tab pos="355600" algn="l"/>
              </a:tabLst>
            </a:pPr>
            <a:r>
              <a:rPr sz="1600" spc="-5" dirty="0">
                <a:solidFill>
                  <a:srgbClr val="CA0E0E"/>
                </a:solidFill>
                <a:latin typeface="Wingdings 3"/>
                <a:cs typeface="Wingdings 3"/>
              </a:rPr>
              <a:t></a:t>
            </a:r>
            <a:r>
              <a:rPr sz="1600" spc="-5" dirty="0">
                <a:solidFill>
                  <a:srgbClr val="CA0E0E"/>
                </a:solidFill>
                <a:latin typeface="Times New Roman"/>
                <a:cs typeface="Times New Roman"/>
              </a:rPr>
              <a:t>	</a:t>
            </a:r>
            <a:r>
              <a:rPr sz="2000" spc="5" dirty="0">
                <a:latin typeface="Century Gothic"/>
                <a:cs typeface="Century Gothic"/>
              </a:rPr>
              <a:t>If </a:t>
            </a:r>
            <a:r>
              <a:rPr sz="2000" dirty="0">
                <a:latin typeface="Century Gothic"/>
                <a:cs typeface="Century Gothic"/>
              </a:rPr>
              <a:t>we collect samples of a </a:t>
            </a:r>
            <a:r>
              <a:rPr sz="2000" spc="-5" dirty="0">
                <a:latin typeface="Century Gothic"/>
                <a:cs typeface="Century Gothic"/>
              </a:rPr>
              <a:t>fixed size </a:t>
            </a:r>
            <a:r>
              <a:rPr sz="2000" spc="-15" dirty="0">
                <a:latin typeface="Century Gothic"/>
                <a:cs typeface="Century Gothic"/>
              </a:rPr>
              <a:t>(for </a:t>
            </a:r>
            <a:r>
              <a:rPr sz="2000" spc="-5" dirty="0">
                <a:latin typeface="Century Gothic"/>
                <a:cs typeface="Century Gothic"/>
              </a:rPr>
              <a:t>instance </a:t>
            </a:r>
            <a:r>
              <a:rPr sz="2000" i="1" dirty="0">
                <a:latin typeface="Century Gothic"/>
                <a:cs typeface="Century Gothic"/>
              </a:rPr>
              <a:t>n </a:t>
            </a:r>
            <a:r>
              <a:rPr sz="2000" dirty="0">
                <a:latin typeface="Century Gothic"/>
                <a:cs typeface="Century Gothic"/>
              </a:rPr>
              <a:t>= 30) </a:t>
            </a:r>
            <a:r>
              <a:rPr sz="2000" spc="-5" dirty="0">
                <a:latin typeface="Century Gothic"/>
                <a:cs typeface="Century Gothic"/>
              </a:rPr>
              <a:t>from </a:t>
            </a:r>
            <a:r>
              <a:rPr sz="2000" dirty="0">
                <a:latin typeface="Century Gothic"/>
                <a:cs typeface="Century Gothic"/>
              </a:rPr>
              <a:t>a  </a:t>
            </a:r>
            <a:r>
              <a:rPr sz="2000" spc="-5" dirty="0">
                <a:latin typeface="Century Gothic"/>
                <a:cs typeface="Century Gothic"/>
              </a:rPr>
              <a:t>population and </a:t>
            </a:r>
            <a:r>
              <a:rPr sz="2000" spc="5" dirty="0">
                <a:latin typeface="Century Gothic"/>
                <a:cs typeface="Century Gothic"/>
              </a:rPr>
              <a:t>compute the </a:t>
            </a:r>
            <a:r>
              <a:rPr sz="2000" dirty="0">
                <a:latin typeface="Century Gothic"/>
                <a:cs typeface="Century Gothic"/>
              </a:rPr>
              <a:t>sample mean </a:t>
            </a:r>
            <a:r>
              <a:rPr sz="2000" spc="-5" dirty="0">
                <a:latin typeface="Century Gothic"/>
                <a:cs typeface="Century Gothic"/>
              </a:rPr>
              <a:t>for </a:t>
            </a:r>
            <a:r>
              <a:rPr sz="2000" dirty="0">
                <a:latin typeface="Century Gothic"/>
                <a:cs typeface="Century Gothic"/>
              </a:rPr>
              <a:t>each sample,</a:t>
            </a:r>
            <a:r>
              <a:rPr sz="2000" spc="-254" dirty="0">
                <a:latin typeface="Century Gothic"/>
                <a:cs typeface="Century Gothic"/>
              </a:rPr>
              <a:t> </a:t>
            </a:r>
            <a:r>
              <a:rPr sz="2000" spc="-5" dirty="0">
                <a:latin typeface="Century Gothic"/>
                <a:cs typeface="Century Gothic"/>
              </a:rPr>
              <a:t>we  </a:t>
            </a:r>
            <a:r>
              <a:rPr sz="2000" dirty="0">
                <a:latin typeface="Century Gothic"/>
                <a:cs typeface="Century Gothic"/>
              </a:rPr>
              <a:t>obtain a ”new” </a:t>
            </a:r>
            <a:r>
              <a:rPr sz="2000" spc="-5" dirty="0">
                <a:solidFill>
                  <a:srgbClr val="C00000"/>
                </a:solidFill>
                <a:latin typeface="Century Gothic"/>
                <a:cs typeface="Century Gothic"/>
              </a:rPr>
              <a:t>population </a:t>
            </a:r>
            <a:r>
              <a:rPr sz="2000" dirty="0">
                <a:solidFill>
                  <a:srgbClr val="C00000"/>
                </a:solidFill>
                <a:latin typeface="Century Gothic"/>
                <a:cs typeface="Century Gothic"/>
              </a:rPr>
              <a:t>of </a:t>
            </a:r>
            <a:r>
              <a:rPr sz="2000" spc="-5" dirty="0">
                <a:solidFill>
                  <a:srgbClr val="C00000"/>
                </a:solidFill>
                <a:latin typeface="Century Gothic"/>
                <a:cs typeface="Century Gothic"/>
              </a:rPr>
              <a:t>sample </a:t>
            </a:r>
            <a:r>
              <a:rPr sz="2000" dirty="0">
                <a:solidFill>
                  <a:srgbClr val="C00000"/>
                </a:solidFill>
                <a:latin typeface="Century Gothic"/>
                <a:cs typeface="Century Gothic"/>
              </a:rPr>
              <a:t>means</a:t>
            </a:r>
            <a:r>
              <a:rPr sz="2000" dirty="0">
                <a:latin typeface="Century Gothic"/>
                <a:cs typeface="Century Gothic"/>
              </a:rPr>
              <a:t>, having its own  </a:t>
            </a:r>
            <a:r>
              <a:rPr sz="2000" spc="-5" dirty="0">
                <a:latin typeface="Century Gothic"/>
                <a:cs typeface="Century Gothic"/>
              </a:rPr>
              <a:t>probability</a:t>
            </a:r>
            <a:r>
              <a:rPr sz="2000" spc="-50" dirty="0">
                <a:latin typeface="Century Gothic"/>
                <a:cs typeface="Century Gothic"/>
              </a:rPr>
              <a:t> </a:t>
            </a:r>
            <a:r>
              <a:rPr sz="2000" spc="-5" dirty="0">
                <a:latin typeface="Century Gothic"/>
                <a:cs typeface="Century Gothic"/>
              </a:rPr>
              <a:t>distribution</a:t>
            </a:r>
            <a:endParaRPr sz="2000">
              <a:latin typeface="Century Gothic"/>
              <a:cs typeface="Century Gothic"/>
            </a:endParaRPr>
          </a:p>
          <a:p>
            <a:pPr marL="12700">
              <a:lnSpc>
                <a:spcPct val="100000"/>
              </a:lnSpc>
              <a:spcBef>
                <a:spcPts val="1080"/>
              </a:spcBef>
              <a:tabLst>
                <a:tab pos="355600" algn="l"/>
              </a:tabLst>
            </a:pPr>
            <a:r>
              <a:rPr sz="1600" spc="-5" dirty="0">
                <a:solidFill>
                  <a:srgbClr val="CA0E0E"/>
                </a:solidFill>
                <a:latin typeface="Wingdings 3"/>
                <a:cs typeface="Wingdings 3"/>
              </a:rPr>
              <a:t></a:t>
            </a:r>
            <a:r>
              <a:rPr sz="1600" spc="-5" dirty="0">
                <a:solidFill>
                  <a:srgbClr val="CA0E0E"/>
                </a:solidFill>
                <a:latin typeface="Times New Roman"/>
                <a:cs typeface="Times New Roman"/>
              </a:rPr>
              <a:t>	</a:t>
            </a:r>
            <a:r>
              <a:rPr sz="2000" dirty="0">
                <a:latin typeface="Century Gothic"/>
                <a:cs typeface="Century Gothic"/>
              </a:rPr>
              <a:t>This ”new” </a:t>
            </a:r>
            <a:r>
              <a:rPr sz="2000" spc="-5" dirty="0">
                <a:latin typeface="Century Gothic"/>
                <a:cs typeface="Century Gothic"/>
              </a:rPr>
              <a:t>probability distribution is </a:t>
            </a:r>
            <a:r>
              <a:rPr sz="2000" dirty="0">
                <a:latin typeface="Century Gothic"/>
                <a:cs typeface="Century Gothic"/>
              </a:rPr>
              <a:t>called a </a:t>
            </a:r>
            <a:r>
              <a:rPr sz="2000" b="1" spc="-5" dirty="0">
                <a:latin typeface="Century Gothic"/>
                <a:cs typeface="Century Gothic"/>
              </a:rPr>
              <a:t>sampling</a:t>
            </a:r>
            <a:r>
              <a:rPr sz="2000" b="1" spc="-40" dirty="0">
                <a:latin typeface="Century Gothic"/>
                <a:cs typeface="Century Gothic"/>
              </a:rPr>
              <a:t> </a:t>
            </a:r>
            <a:r>
              <a:rPr sz="2000" b="1" spc="-5" dirty="0">
                <a:latin typeface="Century Gothic"/>
                <a:cs typeface="Century Gothic"/>
              </a:rPr>
              <a:t>distribution</a:t>
            </a:r>
            <a:endParaRPr sz="2000">
              <a:latin typeface="Century Gothic"/>
              <a:cs typeface="Century Gothic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2400">
              <a:latin typeface="Times New Roman"/>
              <a:cs typeface="Times New Roman"/>
            </a:endParaRPr>
          </a:p>
          <a:p>
            <a:pPr marL="927100">
              <a:lnSpc>
                <a:spcPct val="100000"/>
              </a:lnSpc>
            </a:pPr>
            <a:r>
              <a:rPr sz="3000" spc="120" baseline="11111" dirty="0">
                <a:latin typeface="Cambria Math"/>
                <a:cs typeface="Cambria Math"/>
              </a:rPr>
              <a:t>𝜇</a:t>
            </a:r>
            <a:r>
              <a:rPr sz="1450" spc="80" dirty="0">
                <a:latin typeface="Cambria Math"/>
                <a:cs typeface="Cambria Math"/>
              </a:rPr>
              <a:t>𝑠𝑎𝑚𝑝 </a:t>
            </a:r>
            <a:r>
              <a:rPr sz="3000" baseline="11111" dirty="0">
                <a:latin typeface="Cambria Math"/>
                <a:cs typeface="Cambria Math"/>
              </a:rPr>
              <a:t>=</a:t>
            </a:r>
            <a:r>
              <a:rPr sz="3000" spc="-44" baseline="11111" dirty="0">
                <a:latin typeface="Cambria Math"/>
                <a:cs typeface="Cambria Math"/>
              </a:rPr>
              <a:t> </a:t>
            </a:r>
            <a:r>
              <a:rPr sz="3000" spc="89" baseline="11111" dirty="0">
                <a:latin typeface="Cambria Math"/>
                <a:cs typeface="Cambria Math"/>
              </a:rPr>
              <a:t>𝜇</a:t>
            </a:r>
            <a:r>
              <a:rPr sz="1450" spc="60" dirty="0">
                <a:latin typeface="Cambria Math"/>
                <a:cs typeface="Cambria Math"/>
              </a:rPr>
              <a:t>𝑜𝑟𝑖𝑔</a:t>
            </a:r>
            <a:endParaRPr sz="1450">
              <a:latin typeface="Cambria Math"/>
              <a:cs typeface="Cambria Math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229357" y="4947665"/>
            <a:ext cx="521970" cy="24892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450" spc="160" dirty="0">
                <a:latin typeface="Cambria Math"/>
                <a:cs typeface="Cambria Math"/>
              </a:rPr>
              <a:t>𝑠𝑎</a:t>
            </a:r>
            <a:r>
              <a:rPr sz="1450" spc="155" dirty="0">
                <a:latin typeface="Cambria Math"/>
                <a:cs typeface="Cambria Math"/>
              </a:rPr>
              <a:t>𝑚</a:t>
            </a:r>
            <a:r>
              <a:rPr sz="1450" spc="200" dirty="0">
                <a:latin typeface="Cambria Math"/>
                <a:cs typeface="Cambria Math"/>
              </a:rPr>
              <a:t>𝑝</a:t>
            </a:r>
            <a:endParaRPr sz="1450">
              <a:latin typeface="Cambria Math"/>
              <a:cs typeface="Cambria Math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096770" y="4734305"/>
            <a:ext cx="297815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000" spc="179" baseline="-20833" dirty="0">
                <a:latin typeface="Cambria Math"/>
                <a:cs typeface="Cambria Math"/>
              </a:rPr>
              <a:t>𝜎</a:t>
            </a:r>
            <a:r>
              <a:rPr sz="1450" spc="40" dirty="0">
                <a:latin typeface="Cambria Math"/>
                <a:cs typeface="Cambria Math"/>
              </a:rPr>
              <a:t>2</a:t>
            </a:r>
            <a:endParaRPr sz="1450">
              <a:latin typeface="Cambria Math"/>
              <a:cs typeface="Cambria Math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2808477" y="4827270"/>
            <a:ext cx="2206625" cy="3797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720"/>
              </a:lnSpc>
              <a:spcBef>
                <a:spcPts val="100"/>
              </a:spcBef>
              <a:tabLst>
                <a:tab pos="815340" algn="l"/>
                <a:tab pos="1454150" algn="l"/>
                <a:tab pos="2044064" algn="l"/>
              </a:tabLst>
            </a:pPr>
            <a:r>
              <a:rPr sz="2000" dirty="0">
                <a:latin typeface="Cambria Math"/>
                <a:cs typeface="Cambria Math"/>
              </a:rPr>
              <a:t>=</a:t>
            </a:r>
            <a:r>
              <a:rPr sz="2000" spc="125" dirty="0">
                <a:latin typeface="Cambria Math"/>
                <a:cs typeface="Cambria Math"/>
              </a:rPr>
              <a:t> </a:t>
            </a:r>
            <a:r>
              <a:rPr sz="2000" spc="120" dirty="0">
                <a:latin typeface="Cambria Math"/>
                <a:cs typeface="Cambria Math"/>
              </a:rPr>
              <a:t>𝜎</a:t>
            </a:r>
            <a:r>
              <a:rPr sz="2175" spc="60" baseline="30651" dirty="0">
                <a:latin typeface="Cambria Math"/>
                <a:cs typeface="Cambria Math"/>
              </a:rPr>
              <a:t>2</a:t>
            </a:r>
            <a:r>
              <a:rPr sz="2175" baseline="30651" dirty="0">
                <a:latin typeface="Cambria Math"/>
                <a:cs typeface="Cambria Math"/>
              </a:rPr>
              <a:t>	</a:t>
            </a:r>
            <a:r>
              <a:rPr sz="3000" spc="-127" baseline="2777" dirty="0">
                <a:latin typeface="Cambria Math"/>
                <a:cs typeface="Cambria Math"/>
              </a:rPr>
              <a:t>Τ</a:t>
            </a:r>
            <a:r>
              <a:rPr sz="2000" dirty="0">
                <a:latin typeface="Cambria Math"/>
                <a:cs typeface="Cambria Math"/>
              </a:rPr>
              <a:t>𝑛	</a:t>
            </a:r>
            <a:r>
              <a:rPr sz="2000" dirty="0">
                <a:latin typeface="Century Gothic"/>
                <a:cs typeface="Century Gothic"/>
              </a:rPr>
              <a:t>→	</a:t>
            </a:r>
            <a:r>
              <a:rPr sz="2000" dirty="0">
                <a:latin typeface="Cambria Math"/>
                <a:cs typeface="Cambria Math"/>
              </a:rPr>
              <a:t>𝜎</a:t>
            </a:r>
            <a:endParaRPr sz="2000">
              <a:latin typeface="Cambria Math"/>
              <a:cs typeface="Cambria Math"/>
            </a:endParaRPr>
          </a:p>
          <a:p>
            <a:pPr marL="407034">
              <a:lnSpc>
                <a:spcPts val="1060"/>
              </a:lnSpc>
            </a:pPr>
            <a:r>
              <a:rPr sz="1450" spc="75" dirty="0">
                <a:latin typeface="Cambria Math"/>
                <a:cs typeface="Cambria Math"/>
              </a:rPr>
              <a:t>𝑜𝑟𝑖𝑔</a:t>
            </a:r>
            <a:endParaRPr sz="1450">
              <a:latin typeface="Cambria Math"/>
              <a:cs typeface="Cambria Math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4972939" y="4947665"/>
            <a:ext cx="521970" cy="24892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450" spc="160" dirty="0">
                <a:latin typeface="Cambria Math"/>
                <a:cs typeface="Cambria Math"/>
              </a:rPr>
              <a:t>𝑠𝑎</a:t>
            </a:r>
            <a:r>
              <a:rPr sz="1450" spc="155" dirty="0">
                <a:latin typeface="Cambria Math"/>
                <a:cs typeface="Cambria Math"/>
              </a:rPr>
              <a:t>𝑚</a:t>
            </a:r>
            <a:r>
              <a:rPr sz="1450" spc="200" dirty="0">
                <a:latin typeface="Cambria Math"/>
                <a:cs typeface="Cambria Math"/>
              </a:rPr>
              <a:t>𝑝</a:t>
            </a:r>
            <a:endParaRPr sz="1450">
              <a:latin typeface="Cambria Math"/>
              <a:cs typeface="Cambria Math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6355460" y="4816602"/>
            <a:ext cx="166370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spc="-80" dirty="0">
                <a:latin typeface="Cambria Math"/>
                <a:cs typeface="Cambria Math"/>
              </a:rPr>
              <a:t>Τ</a:t>
            </a:r>
            <a:endParaRPr sz="2000">
              <a:latin typeface="Cambria Math"/>
              <a:cs typeface="Cambria Math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5552059" y="4827270"/>
            <a:ext cx="436880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dirty="0">
                <a:latin typeface="Cambria Math"/>
                <a:cs typeface="Cambria Math"/>
              </a:rPr>
              <a:t>=</a:t>
            </a:r>
            <a:r>
              <a:rPr sz="2000" spc="45" dirty="0">
                <a:latin typeface="Cambria Math"/>
                <a:cs typeface="Cambria Math"/>
              </a:rPr>
              <a:t> </a:t>
            </a:r>
            <a:r>
              <a:rPr sz="2000" dirty="0">
                <a:latin typeface="Cambria Math"/>
                <a:cs typeface="Cambria Math"/>
              </a:rPr>
              <a:t>𝜎</a:t>
            </a:r>
            <a:endParaRPr sz="2000">
              <a:latin typeface="Cambria Math"/>
              <a:cs typeface="Cambria Math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5946775" y="4947665"/>
            <a:ext cx="421005" cy="24892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450" spc="170" dirty="0">
                <a:latin typeface="Cambria Math"/>
                <a:cs typeface="Cambria Math"/>
              </a:rPr>
              <a:t>𝑜</a:t>
            </a:r>
            <a:r>
              <a:rPr sz="1450" spc="175" dirty="0">
                <a:latin typeface="Cambria Math"/>
                <a:cs typeface="Cambria Math"/>
              </a:rPr>
              <a:t>𝑟</a:t>
            </a:r>
            <a:r>
              <a:rPr sz="1450" spc="155" dirty="0">
                <a:latin typeface="Cambria Math"/>
                <a:cs typeface="Cambria Math"/>
              </a:rPr>
              <a:t>𝑖</a:t>
            </a:r>
            <a:r>
              <a:rPr sz="1450" spc="125" dirty="0">
                <a:latin typeface="Cambria Math"/>
                <a:cs typeface="Cambria Math"/>
              </a:rPr>
              <a:t>𝑔</a:t>
            </a:r>
            <a:endParaRPr sz="1450">
              <a:latin typeface="Cambria Math"/>
              <a:cs typeface="Cambria Math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6511797" y="4895215"/>
            <a:ext cx="314325" cy="245745"/>
          </a:xfrm>
          <a:custGeom>
            <a:avLst/>
            <a:gdLst/>
            <a:ahLst/>
            <a:cxnLst/>
            <a:rect l="l" t="t" r="r" b="b"/>
            <a:pathLst>
              <a:path w="314325" h="245745">
                <a:moveTo>
                  <a:pt x="49241" y="134620"/>
                </a:moveTo>
                <a:lnTo>
                  <a:pt x="24765" y="134620"/>
                </a:lnTo>
                <a:lnTo>
                  <a:pt x="76326" y="245237"/>
                </a:lnTo>
                <a:lnTo>
                  <a:pt x="88265" y="245237"/>
                </a:lnTo>
                <a:lnTo>
                  <a:pt x="97863" y="212471"/>
                </a:lnTo>
                <a:lnTo>
                  <a:pt x="84581" y="212471"/>
                </a:lnTo>
                <a:lnTo>
                  <a:pt x="49241" y="134620"/>
                </a:lnTo>
                <a:close/>
              </a:path>
              <a:path w="314325" h="245745">
                <a:moveTo>
                  <a:pt x="314071" y="0"/>
                </a:moveTo>
                <a:lnTo>
                  <a:pt x="163195" y="0"/>
                </a:lnTo>
                <a:lnTo>
                  <a:pt x="163195" y="254"/>
                </a:lnTo>
                <a:lnTo>
                  <a:pt x="145923" y="254"/>
                </a:lnTo>
                <a:lnTo>
                  <a:pt x="84581" y="212471"/>
                </a:lnTo>
                <a:lnTo>
                  <a:pt x="97863" y="212471"/>
                </a:lnTo>
                <a:lnTo>
                  <a:pt x="155194" y="16764"/>
                </a:lnTo>
                <a:lnTo>
                  <a:pt x="314071" y="16764"/>
                </a:lnTo>
                <a:lnTo>
                  <a:pt x="314071" y="0"/>
                </a:lnTo>
                <a:close/>
              </a:path>
              <a:path w="314325" h="245745">
                <a:moveTo>
                  <a:pt x="40767" y="115951"/>
                </a:moveTo>
                <a:lnTo>
                  <a:pt x="0" y="134620"/>
                </a:lnTo>
                <a:lnTo>
                  <a:pt x="3809" y="143891"/>
                </a:lnTo>
                <a:lnTo>
                  <a:pt x="24765" y="134620"/>
                </a:lnTo>
                <a:lnTo>
                  <a:pt x="49241" y="134620"/>
                </a:lnTo>
                <a:lnTo>
                  <a:pt x="40767" y="11595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/>
          <p:nvPr/>
        </p:nvSpPr>
        <p:spPr>
          <a:xfrm>
            <a:off x="6663308" y="4827270"/>
            <a:ext cx="171450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dirty="0">
                <a:latin typeface="Cambria Math"/>
                <a:cs typeface="Cambria Math"/>
              </a:rPr>
              <a:t>𝑛</a:t>
            </a:r>
            <a:endParaRPr sz="2000">
              <a:latin typeface="Cambria Math"/>
              <a:cs typeface="Cambria Math"/>
            </a:endParaRPr>
          </a:p>
        </p:txBody>
      </p:sp>
      <p:sp>
        <p:nvSpPr>
          <p:cNvPr id="13" name="Rezervirano mjesto podnožja 1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Johan Eklund,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872645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24916" y="473709"/>
            <a:ext cx="5549265" cy="6654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200" spc="-5" dirty="0"/>
              <a:t>Sampling</a:t>
            </a:r>
            <a:r>
              <a:rPr sz="4200" spc="-80" dirty="0"/>
              <a:t> </a:t>
            </a:r>
            <a:r>
              <a:rPr sz="4200" spc="-5" dirty="0"/>
              <a:t>distributions</a:t>
            </a:r>
            <a:endParaRPr sz="4200"/>
          </a:p>
        </p:txBody>
      </p:sp>
      <p:sp>
        <p:nvSpPr>
          <p:cNvPr id="3" name="object 3"/>
          <p:cNvSpPr txBox="1"/>
          <p:nvPr/>
        </p:nvSpPr>
        <p:spPr>
          <a:xfrm>
            <a:off x="1182116" y="2080387"/>
            <a:ext cx="8580755" cy="94106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5600" marR="5080" indent="-343535">
              <a:lnSpc>
                <a:spcPct val="100000"/>
              </a:lnSpc>
              <a:spcBef>
                <a:spcPts val="105"/>
              </a:spcBef>
              <a:tabLst>
                <a:tab pos="355600" algn="l"/>
              </a:tabLst>
            </a:pPr>
            <a:r>
              <a:rPr sz="1600" spc="-5" dirty="0">
                <a:solidFill>
                  <a:srgbClr val="CA0E0E"/>
                </a:solidFill>
                <a:latin typeface="Wingdings 3"/>
                <a:cs typeface="Wingdings 3"/>
              </a:rPr>
              <a:t></a:t>
            </a:r>
            <a:r>
              <a:rPr sz="1600" spc="-5" dirty="0">
                <a:solidFill>
                  <a:srgbClr val="CA0E0E"/>
                </a:solidFill>
                <a:latin typeface="Times New Roman"/>
                <a:cs typeface="Times New Roman"/>
              </a:rPr>
              <a:t>	</a:t>
            </a:r>
            <a:r>
              <a:rPr sz="2000" dirty="0">
                <a:latin typeface="Century Gothic"/>
                <a:cs typeface="Century Gothic"/>
              </a:rPr>
              <a:t>Example: given a </a:t>
            </a:r>
            <a:r>
              <a:rPr sz="2000" spc="-5" dirty="0">
                <a:latin typeface="Century Gothic"/>
                <a:cs typeface="Century Gothic"/>
              </a:rPr>
              <a:t>population </a:t>
            </a:r>
            <a:r>
              <a:rPr sz="2000" dirty="0">
                <a:latin typeface="Century Gothic"/>
                <a:cs typeface="Century Gothic"/>
              </a:rPr>
              <a:t>with </a:t>
            </a:r>
            <a:r>
              <a:rPr sz="2000" spc="5" dirty="0">
                <a:latin typeface="Century Gothic"/>
                <a:cs typeface="Century Gothic"/>
              </a:rPr>
              <a:t>the </a:t>
            </a:r>
            <a:r>
              <a:rPr sz="2000" dirty="0">
                <a:latin typeface="Century Gothic"/>
                <a:cs typeface="Century Gothic"/>
              </a:rPr>
              <a:t>average </a:t>
            </a:r>
            <a:r>
              <a:rPr sz="2000" spc="-5" dirty="0">
                <a:latin typeface="Century Gothic"/>
                <a:cs typeface="Century Gothic"/>
              </a:rPr>
              <a:t>age 42.8 and </a:t>
            </a:r>
            <a:r>
              <a:rPr sz="2000" spc="5" dirty="0">
                <a:latin typeface="Century Gothic"/>
                <a:cs typeface="Century Gothic"/>
              </a:rPr>
              <a:t>the  </a:t>
            </a:r>
            <a:r>
              <a:rPr sz="2000" spc="-5" dirty="0">
                <a:latin typeface="Century Gothic"/>
                <a:cs typeface="Century Gothic"/>
              </a:rPr>
              <a:t>standard deviation 5.7, </a:t>
            </a:r>
            <a:r>
              <a:rPr sz="2000" spc="5" dirty="0">
                <a:latin typeface="Century Gothic"/>
                <a:cs typeface="Century Gothic"/>
              </a:rPr>
              <a:t>the </a:t>
            </a:r>
            <a:r>
              <a:rPr sz="2000" dirty="0">
                <a:latin typeface="Century Gothic"/>
                <a:cs typeface="Century Gothic"/>
              </a:rPr>
              <a:t>sampling </a:t>
            </a:r>
            <a:r>
              <a:rPr sz="2000" spc="-5" dirty="0">
                <a:latin typeface="Century Gothic"/>
                <a:cs typeface="Century Gothic"/>
              </a:rPr>
              <a:t>distribution for </a:t>
            </a:r>
            <a:r>
              <a:rPr sz="2000" spc="5" dirty="0">
                <a:latin typeface="Century Gothic"/>
                <a:cs typeface="Century Gothic"/>
              </a:rPr>
              <a:t>the </a:t>
            </a:r>
            <a:r>
              <a:rPr sz="2000" dirty="0">
                <a:latin typeface="Century Gothic"/>
                <a:cs typeface="Century Gothic"/>
              </a:rPr>
              <a:t>sample </a:t>
            </a:r>
            <a:r>
              <a:rPr sz="2000" spc="-5" dirty="0">
                <a:latin typeface="Century Gothic"/>
                <a:cs typeface="Century Gothic"/>
              </a:rPr>
              <a:t>size  </a:t>
            </a:r>
            <a:r>
              <a:rPr sz="2000" i="1" dirty="0">
                <a:latin typeface="Century Gothic"/>
                <a:cs typeface="Century Gothic"/>
              </a:rPr>
              <a:t>n </a:t>
            </a:r>
            <a:r>
              <a:rPr sz="2000" dirty="0">
                <a:latin typeface="Century Gothic"/>
                <a:cs typeface="Century Gothic"/>
              </a:rPr>
              <a:t>= 100 has </a:t>
            </a:r>
            <a:r>
              <a:rPr sz="2000" spc="5" dirty="0">
                <a:latin typeface="Century Gothic"/>
                <a:cs typeface="Century Gothic"/>
              </a:rPr>
              <a:t>the </a:t>
            </a:r>
            <a:r>
              <a:rPr sz="2000" dirty="0">
                <a:latin typeface="Century Gothic"/>
                <a:cs typeface="Century Gothic"/>
              </a:rPr>
              <a:t>following </a:t>
            </a:r>
            <a:r>
              <a:rPr sz="2000" spc="-5" dirty="0">
                <a:latin typeface="Century Gothic"/>
                <a:cs typeface="Century Gothic"/>
              </a:rPr>
              <a:t>distribution</a:t>
            </a:r>
            <a:r>
              <a:rPr sz="2000" spc="-105" dirty="0">
                <a:latin typeface="Century Gothic"/>
                <a:cs typeface="Century Gothic"/>
              </a:rPr>
              <a:t> </a:t>
            </a:r>
            <a:r>
              <a:rPr sz="2000" spc="-5" dirty="0">
                <a:latin typeface="Century Gothic"/>
                <a:cs typeface="Century Gothic"/>
              </a:rPr>
              <a:t>parameters:</a:t>
            </a:r>
            <a:endParaRPr sz="2000">
              <a:latin typeface="Century Gothic"/>
              <a:cs typeface="Century Gothic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525269" y="3299840"/>
            <a:ext cx="3969385" cy="97599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1822450" algn="l"/>
              </a:tabLst>
            </a:pPr>
            <a:r>
              <a:rPr sz="2000" spc="10" dirty="0">
                <a:latin typeface="Century Gothic"/>
                <a:cs typeface="Century Gothic"/>
              </a:rPr>
              <a:t>μ</a:t>
            </a:r>
            <a:r>
              <a:rPr sz="1950" spc="15" baseline="-21367" dirty="0">
                <a:latin typeface="Century Gothic"/>
                <a:cs typeface="Century Gothic"/>
              </a:rPr>
              <a:t>samp</a:t>
            </a:r>
            <a:r>
              <a:rPr sz="1950" spc="315" baseline="-21367" dirty="0">
                <a:latin typeface="Century Gothic"/>
                <a:cs typeface="Century Gothic"/>
              </a:rPr>
              <a:t> </a:t>
            </a:r>
            <a:r>
              <a:rPr sz="2000" spc="-10" dirty="0">
                <a:latin typeface="Century Gothic"/>
                <a:cs typeface="Century Gothic"/>
              </a:rPr>
              <a:t>(mean):	</a:t>
            </a:r>
            <a:r>
              <a:rPr sz="2000" spc="-5" dirty="0">
                <a:latin typeface="Century Gothic"/>
                <a:cs typeface="Century Gothic"/>
              </a:rPr>
              <a:t>42.8</a:t>
            </a:r>
            <a:endParaRPr sz="2000">
              <a:latin typeface="Century Gothic"/>
              <a:cs typeface="Century Gothic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23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tabLst>
                <a:tab pos="3463290" algn="l"/>
              </a:tabLst>
            </a:pPr>
            <a:r>
              <a:rPr sz="2000" dirty="0">
                <a:latin typeface="Century Gothic"/>
                <a:cs typeface="Century Gothic"/>
              </a:rPr>
              <a:t>σ</a:t>
            </a:r>
            <a:r>
              <a:rPr sz="1950" spc="22" baseline="-21367" dirty="0">
                <a:latin typeface="Century Gothic"/>
                <a:cs typeface="Century Gothic"/>
              </a:rPr>
              <a:t>sam</a:t>
            </a:r>
            <a:r>
              <a:rPr sz="1950" spc="30" baseline="-21367" dirty="0">
                <a:latin typeface="Century Gothic"/>
                <a:cs typeface="Century Gothic"/>
              </a:rPr>
              <a:t>p</a:t>
            </a:r>
            <a:r>
              <a:rPr sz="1950" baseline="-21367" dirty="0">
                <a:latin typeface="Century Gothic"/>
                <a:cs typeface="Century Gothic"/>
              </a:rPr>
              <a:t> </a:t>
            </a:r>
            <a:r>
              <a:rPr sz="1950" spc="-247" baseline="-21367" dirty="0">
                <a:latin typeface="Century Gothic"/>
                <a:cs typeface="Century Gothic"/>
              </a:rPr>
              <a:t> </a:t>
            </a:r>
            <a:r>
              <a:rPr sz="2000" spc="-45" dirty="0">
                <a:latin typeface="Century Gothic"/>
                <a:cs typeface="Century Gothic"/>
              </a:rPr>
              <a:t>(</a:t>
            </a:r>
            <a:r>
              <a:rPr sz="2000" spc="-5" dirty="0">
                <a:latin typeface="Century Gothic"/>
                <a:cs typeface="Century Gothic"/>
              </a:rPr>
              <a:t>s</a:t>
            </a:r>
            <a:r>
              <a:rPr sz="2000" spc="15" dirty="0">
                <a:latin typeface="Century Gothic"/>
                <a:cs typeface="Century Gothic"/>
              </a:rPr>
              <a:t>t</a:t>
            </a:r>
            <a:r>
              <a:rPr sz="2000" spc="-5" dirty="0">
                <a:latin typeface="Century Gothic"/>
                <a:cs typeface="Century Gothic"/>
              </a:rPr>
              <a:t>an</a:t>
            </a:r>
            <a:r>
              <a:rPr sz="2000" spc="-10" dirty="0">
                <a:latin typeface="Century Gothic"/>
                <a:cs typeface="Century Gothic"/>
              </a:rPr>
              <a:t>d</a:t>
            </a:r>
            <a:r>
              <a:rPr sz="2000" spc="-5" dirty="0">
                <a:latin typeface="Century Gothic"/>
                <a:cs typeface="Century Gothic"/>
              </a:rPr>
              <a:t>a</a:t>
            </a:r>
            <a:r>
              <a:rPr sz="2000" spc="-10" dirty="0">
                <a:latin typeface="Century Gothic"/>
                <a:cs typeface="Century Gothic"/>
              </a:rPr>
              <a:t>r</a:t>
            </a:r>
            <a:r>
              <a:rPr sz="2000" dirty="0">
                <a:latin typeface="Century Gothic"/>
                <a:cs typeface="Century Gothic"/>
              </a:rPr>
              <a:t>d </a:t>
            </a:r>
            <a:r>
              <a:rPr sz="2000" spc="-10" dirty="0">
                <a:latin typeface="Century Gothic"/>
                <a:cs typeface="Century Gothic"/>
              </a:rPr>
              <a:t>d</a:t>
            </a:r>
            <a:r>
              <a:rPr sz="2000" dirty="0">
                <a:latin typeface="Century Gothic"/>
                <a:cs typeface="Century Gothic"/>
              </a:rPr>
              <a:t>e</a:t>
            </a:r>
            <a:r>
              <a:rPr sz="2000" spc="15" dirty="0">
                <a:latin typeface="Century Gothic"/>
                <a:cs typeface="Century Gothic"/>
              </a:rPr>
              <a:t>v</a:t>
            </a:r>
            <a:r>
              <a:rPr sz="2000" spc="-5" dirty="0">
                <a:latin typeface="Century Gothic"/>
                <a:cs typeface="Century Gothic"/>
              </a:rPr>
              <a:t>i</a:t>
            </a:r>
            <a:r>
              <a:rPr sz="2000" spc="-10" dirty="0">
                <a:latin typeface="Century Gothic"/>
                <a:cs typeface="Century Gothic"/>
              </a:rPr>
              <a:t>a</a:t>
            </a:r>
            <a:r>
              <a:rPr sz="2000" spc="10" dirty="0">
                <a:latin typeface="Century Gothic"/>
                <a:cs typeface="Century Gothic"/>
              </a:rPr>
              <a:t>t</a:t>
            </a:r>
            <a:r>
              <a:rPr sz="2000" spc="-5" dirty="0">
                <a:latin typeface="Century Gothic"/>
                <a:cs typeface="Century Gothic"/>
              </a:rPr>
              <a:t>i</a:t>
            </a:r>
            <a:r>
              <a:rPr sz="2000" spc="-15" dirty="0">
                <a:latin typeface="Century Gothic"/>
                <a:cs typeface="Century Gothic"/>
              </a:rPr>
              <a:t>o</a:t>
            </a:r>
            <a:r>
              <a:rPr sz="2000" dirty="0">
                <a:latin typeface="Century Gothic"/>
                <a:cs typeface="Century Gothic"/>
              </a:rPr>
              <a:t>n</a:t>
            </a:r>
            <a:r>
              <a:rPr sz="2000" spc="-10" dirty="0">
                <a:latin typeface="Century Gothic"/>
                <a:cs typeface="Century Gothic"/>
              </a:rPr>
              <a:t>)</a:t>
            </a:r>
            <a:r>
              <a:rPr sz="2000" dirty="0">
                <a:latin typeface="Century Gothic"/>
                <a:cs typeface="Century Gothic"/>
              </a:rPr>
              <a:t>:	</a:t>
            </a:r>
            <a:r>
              <a:rPr sz="2000" spc="-5" dirty="0">
                <a:latin typeface="Century Gothic"/>
                <a:cs typeface="Century Gothic"/>
              </a:rPr>
              <a:t>5</a:t>
            </a:r>
            <a:r>
              <a:rPr sz="2000" spc="-15" dirty="0">
                <a:latin typeface="Century Gothic"/>
                <a:cs typeface="Century Gothic"/>
              </a:rPr>
              <a:t>.</a:t>
            </a:r>
            <a:r>
              <a:rPr sz="2000" spc="5" dirty="0">
                <a:latin typeface="Century Gothic"/>
                <a:cs typeface="Century Gothic"/>
              </a:rPr>
              <a:t>7</a:t>
            </a:r>
            <a:r>
              <a:rPr sz="3000" spc="-112" baseline="2777" dirty="0">
                <a:latin typeface="Cambria Math"/>
                <a:cs typeface="Cambria Math"/>
              </a:rPr>
              <a:t>Τ</a:t>
            </a:r>
            <a:endParaRPr sz="3000" baseline="2777">
              <a:latin typeface="Cambria Math"/>
              <a:cs typeface="Cambria Math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5484621" y="3980815"/>
            <a:ext cx="587375" cy="245745"/>
          </a:xfrm>
          <a:custGeom>
            <a:avLst/>
            <a:gdLst/>
            <a:ahLst/>
            <a:cxnLst/>
            <a:rect l="l" t="t" r="r" b="b"/>
            <a:pathLst>
              <a:path w="587375" h="245745">
                <a:moveTo>
                  <a:pt x="49241" y="134620"/>
                </a:moveTo>
                <a:lnTo>
                  <a:pt x="24764" y="134620"/>
                </a:lnTo>
                <a:lnTo>
                  <a:pt x="76326" y="245237"/>
                </a:lnTo>
                <a:lnTo>
                  <a:pt x="88264" y="245237"/>
                </a:lnTo>
                <a:lnTo>
                  <a:pt x="97863" y="212471"/>
                </a:lnTo>
                <a:lnTo>
                  <a:pt x="84581" y="212471"/>
                </a:lnTo>
                <a:lnTo>
                  <a:pt x="49241" y="134620"/>
                </a:lnTo>
                <a:close/>
              </a:path>
              <a:path w="587375" h="245745">
                <a:moveTo>
                  <a:pt x="586866" y="0"/>
                </a:moveTo>
                <a:lnTo>
                  <a:pt x="163194" y="0"/>
                </a:lnTo>
                <a:lnTo>
                  <a:pt x="163194" y="254"/>
                </a:lnTo>
                <a:lnTo>
                  <a:pt x="145923" y="254"/>
                </a:lnTo>
                <a:lnTo>
                  <a:pt x="84581" y="212471"/>
                </a:lnTo>
                <a:lnTo>
                  <a:pt x="97863" y="212471"/>
                </a:lnTo>
                <a:lnTo>
                  <a:pt x="155193" y="16764"/>
                </a:lnTo>
                <a:lnTo>
                  <a:pt x="586866" y="16764"/>
                </a:lnTo>
                <a:lnTo>
                  <a:pt x="586866" y="0"/>
                </a:lnTo>
                <a:close/>
              </a:path>
              <a:path w="587375" h="245745">
                <a:moveTo>
                  <a:pt x="40766" y="115951"/>
                </a:moveTo>
                <a:lnTo>
                  <a:pt x="0" y="134620"/>
                </a:lnTo>
                <a:lnTo>
                  <a:pt x="3810" y="143891"/>
                </a:lnTo>
                <a:lnTo>
                  <a:pt x="24764" y="134620"/>
                </a:lnTo>
                <a:lnTo>
                  <a:pt x="49241" y="134620"/>
                </a:lnTo>
                <a:lnTo>
                  <a:pt x="40766" y="11595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5635878" y="3944188"/>
            <a:ext cx="2376170" cy="3314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dirty="0">
                <a:latin typeface="Century Gothic"/>
                <a:cs typeface="Century Gothic"/>
              </a:rPr>
              <a:t>100 = </a:t>
            </a:r>
            <a:r>
              <a:rPr sz="2000" spc="-15" dirty="0">
                <a:latin typeface="Century Gothic"/>
                <a:cs typeface="Century Gothic"/>
              </a:rPr>
              <a:t>5.7</a:t>
            </a:r>
            <a:r>
              <a:rPr sz="3000" spc="-22" baseline="2777" dirty="0">
                <a:latin typeface="Cambria Math"/>
                <a:cs typeface="Cambria Math"/>
              </a:rPr>
              <a:t>Τ</a:t>
            </a:r>
            <a:r>
              <a:rPr sz="2000" spc="-15" dirty="0">
                <a:latin typeface="Century Gothic"/>
                <a:cs typeface="Century Gothic"/>
              </a:rPr>
              <a:t>10 </a:t>
            </a:r>
            <a:r>
              <a:rPr sz="2000" dirty="0">
                <a:latin typeface="Century Gothic"/>
                <a:cs typeface="Century Gothic"/>
              </a:rPr>
              <a:t>=</a:t>
            </a:r>
            <a:r>
              <a:rPr sz="2000" spc="-75" dirty="0">
                <a:latin typeface="Century Gothic"/>
                <a:cs typeface="Century Gothic"/>
              </a:rPr>
              <a:t> </a:t>
            </a:r>
            <a:r>
              <a:rPr sz="2000" spc="-5" dirty="0">
                <a:latin typeface="Century Gothic"/>
                <a:cs typeface="Century Gothic"/>
              </a:rPr>
              <a:t>0.57</a:t>
            </a:r>
            <a:endParaRPr sz="2000">
              <a:latin typeface="Century Gothic"/>
              <a:cs typeface="Century Gothic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182116" y="4828794"/>
            <a:ext cx="8081645" cy="6362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355600" algn="l"/>
              </a:tabLst>
            </a:pPr>
            <a:r>
              <a:rPr sz="1600" spc="-5" dirty="0">
                <a:solidFill>
                  <a:srgbClr val="CA0E0E"/>
                </a:solidFill>
                <a:latin typeface="Wingdings 3"/>
                <a:cs typeface="Wingdings 3"/>
              </a:rPr>
              <a:t></a:t>
            </a:r>
            <a:r>
              <a:rPr sz="1600" spc="-5" dirty="0">
                <a:solidFill>
                  <a:srgbClr val="CA0E0E"/>
                </a:solidFill>
                <a:latin typeface="Times New Roman"/>
                <a:cs typeface="Times New Roman"/>
              </a:rPr>
              <a:t>	</a:t>
            </a:r>
            <a:r>
              <a:rPr sz="2000" dirty="0">
                <a:latin typeface="Century Gothic"/>
                <a:cs typeface="Century Gothic"/>
              </a:rPr>
              <a:t>The </a:t>
            </a:r>
            <a:r>
              <a:rPr sz="2000" spc="-5" dirty="0">
                <a:latin typeface="Century Gothic"/>
                <a:cs typeface="Century Gothic"/>
              </a:rPr>
              <a:t>standard deviation in </a:t>
            </a:r>
            <a:r>
              <a:rPr sz="2000" spc="5" dirty="0">
                <a:latin typeface="Century Gothic"/>
                <a:cs typeface="Century Gothic"/>
              </a:rPr>
              <a:t>the </a:t>
            </a:r>
            <a:r>
              <a:rPr sz="2000" dirty="0">
                <a:latin typeface="Century Gothic"/>
                <a:cs typeface="Century Gothic"/>
              </a:rPr>
              <a:t>sampling </a:t>
            </a:r>
            <a:r>
              <a:rPr sz="2000" spc="-5" dirty="0">
                <a:latin typeface="Century Gothic"/>
                <a:cs typeface="Century Gothic"/>
              </a:rPr>
              <a:t>distribution is </a:t>
            </a:r>
            <a:r>
              <a:rPr sz="2000" dirty="0">
                <a:latin typeface="Century Gothic"/>
                <a:cs typeface="Century Gothic"/>
              </a:rPr>
              <a:t>called</a:t>
            </a:r>
            <a:r>
              <a:rPr sz="2000" spc="-125" dirty="0">
                <a:latin typeface="Century Gothic"/>
                <a:cs typeface="Century Gothic"/>
              </a:rPr>
              <a:t> </a:t>
            </a:r>
            <a:r>
              <a:rPr sz="2000" spc="5" dirty="0">
                <a:latin typeface="Century Gothic"/>
                <a:cs typeface="Century Gothic"/>
              </a:rPr>
              <a:t>the</a:t>
            </a:r>
            <a:endParaRPr sz="2000">
              <a:latin typeface="Century Gothic"/>
              <a:cs typeface="Century Gothic"/>
            </a:endParaRPr>
          </a:p>
          <a:p>
            <a:pPr marL="355600">
              <a:lnSpc>
                <a:spcPct val="100000"/>
              </a:lnSpc>
              <a:spcBef>
                <a:spcPts val="5"/>
              </a:spcBef>
            </a:pPr>
            <a:r>
              <a:rPr sz="2000" b="1" spc="-5" dirty="0">
                <a:latin typeface="Century Gothic"/>
                <a:cs typeface="Century Gothic"/>
              </a:rPr>
              <a:t>standard error </a:t>
            </a:r>
            <a:r>
              <a:rPr sz="2000" b="1" dirty="0">
                <a:latin typeface="Century Gothic"/>
                <a:cs typeface="Century Gothic"/>
              </a:rPr>
              <a:t>of the mean </a:t>
            </a:r>
            <a:r>
              <a:rPr sz="2000" spc="-20" dirty="0">
                <a:latin typeface="Century Gothic"/>
                <a:cs typeface="Century Gothic"/>
              </a:rPr>
              <a:t>(or </a:t>
            </a:r>
            <a:r>
              <a:rPr sz="2000" spc="-5" dirty="0">
                <a:latin typeface="Century Gothic"/>
                <a:cs typeface="Century Gothic"/>
              </a:rPr>
              <a:t>simply </a:t>
            </a:r>
            <a:r>
              <a:rPr sz="2000" dirty="0">
                <a:latin typeface="Century Gothic"/>
                <a:cs typeface="Century Gothic"/>
              </a:rPr>
              <a:t>”standard</a:t>
            </a:r>
            <a:r>
              <a:rPr sz="2000" spc="-50" dirty="0">
                <a:latin typeface="Century Gothic"/>
                <a:cs typeface="Century Gothic"/>
              </a:rPr>
              <a:t> </a:t>
            </a:r>
            <a:r>
              <a:rPr sz="2000" dirty="0">
                <a:latin typeface="Century Gothic"/>
                <a:cs typeface="Century Gothic"/>
              </a:rPr>
              <a:t>error”)</a:t>
            </a:r>
            <a:endParaRPr sz="2000">
              <a:latin typeface="Century Gothic"/>
              <a:cs typeface="Century Gothic"/>
            </a:endParaRPr>
          </a:p>
        </p:txBody>
      </p:sp>
      <p:sp>
        <p:nvSpPr>
          <p:cNvPr id="8" name="Rezervirano mjesto podnožj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Johan Eklund,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225920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24916" y="473709"/>
            <a:ext cx="5374005" cy="6654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200" spc="-5" dirty="0"/>
              <a:t>Confidence</a:t>
            </a:r>
            <a:r>
              <a:rPr sz="4200" spc="-85" dirty="0"/>
              <a:t> </a:t>
            </a:r>
            <a:r>
              <a:rPr sz="4200" spc="-5" dirty="0"/>
              <a:t>intervals</a:t>
            </a:r>
            <a:endParaRPr sz="4200"/>
          </a:p>
        </p:txBody>
      </p:sp>
      <p:sp>
        <p:nvSpPr>
          <p:cNvPr id="3" name="object 3"/>
          <p:cNvSpPr txBox="1"/>
          <p:nvPr/>
        </p:nvSpPr>
        <p:spPr>
          <a:xfrm>
            <a:off x="1182116" y="2080387"/>
            <a:ext cx="8763000" cy="3181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5600" marR="5080" indent="-343535">
              <a:lnSpc>
                <a:spcPct val="100000"/>
              </a:lnSpc>
              <a:spcBef>
                <a:spcPts val="105"/>
              </a:spcBef>
              <a:tabLst>
                <a:tab pos="355600" algn="l"/>
              </a:tabLst>
            </a:pPr>
            <a:r>
              <a:rPr sz="1600" spc="-5" dirty="0">
                <a:solidFill>
                  <a:srgbClr val="CA0E0E"/>
                </a:solidFill>
                <a:latin typeface="Wingdings 3"/>
                <a:cs typeface="Wingdings 3"/>
              </a:rPr>
              <a:t></a:t>
            </a:r>
            <a:r>
              <a:rPr sz="1600" spc="-5" dirty="0">
                <a:solidFill>
                  <a:srgbClr val="CA0E0E"/>
                </a:solidFill>
                <a:latin typeface="Times New Roman"/>
                <a:cs typeface="Times New Roman"/>
              </a:rPr>
              <a:t>	</a:t>
            </a:r>
            <a:r>
              <a:rPr sz="2000" dirty="0">
                <a:latin typeface="Century Gothic"/>
                <a:cs typeface="Century Gothic"/>
              </a:rPr>
              <a:t>For </a:t>
            </a:r>
            <a:r>
              <a:rPr sz="2000" spc="-5" dirty="0">
                <a:latin typeface="Century Gothic"/>
                <a:cs typeface="Century Gothic"/>
              </a:rPr>
              <a:t>large </a:t>
            </a:r>
            <a:r>
              <a:rPr sz="2000" dirty="0">
                <a:latin typeface="Century Gothic"/>
                <a:cs typeface="Century Gothic"/>
              </a:rPr>
              <a:t>samples </a:t>
            </a:r>
            <a:r>
              <a:rPr sz="2000" spc="-20" dirty="0">
                <a:latin typeface="Century Gothic"/>
                <a:cs typeface="Century Gothic"/>
              </a:rPr>
              <a:t>(</a:t>
            </a:r>
            <a:r>
              <a:rPr sz="2000" i="1" spc="-20" dirty="0">
                <a:latin typeface="Century Gothic"/>
                <a:cs typeface="Century Gothic"/>
              </a:rPr>
              <a:t>n </a:t>
            </a:r>
            <a:r>
              <a:rPr sz="2000" dirty="0">
                <a:latin typeface="Century Gothic"/>
                <a:cs typeface="Century Gothic"/>
              </a:rPr>
              <a:t>&gt; 30) </a:t>
            </a:r>
            <a:r>
              <a:rPr sz="2000" spc="-5" dirty="0">
                <a:latin typeface="Century Gothic"/>
                <a:cs typeface="Century Gothic"/>
              </a:rPr>
              <a:t>it </a:t>
            </a:r>
            <a:r>
              <a:rPr sz="2000" dirty="0">
                <a:latin typeface="Century Gothic"/>
                <a:cs typeface="Century Gothic"/>
              </a:rPr>
              <a:t>can be assumed that </a:t>
            </a:r>
            <a:r>
              <a:rPr sz="2000" spc="5" dirty="0">
                <a:latin typeface="Century Gothic"/>
                <a:cs typeface="Century Gothic"/>
              </a:rPr>
              <a:t>the </a:t>
            </a:r>
            <a:r>
              <a:rPr sz="2000" dirty="0">
                <a:latin typeface="Century Gothic"/>
                <a:cs typeface="Century Gothic"/>
              </a:rPr>
              <a:t>sample</a:t>
            </a:r>
            <a:r>
              <a:rPr sz="2000" spc="-200" dirty="0">
                <a:latin typeface="Century Gothic"/>
                <a:cs typeface="Century Gothic"/>
              </a:rPr>
              <a:t> </a:t>
            </a:r>
            <a:r>
              <a:rPr sz="2000" dirty="0">
                <a:latin typeface="Century Gothic"/>
                <a:cs typeface="Century Gothic"/>
              </a:rPr>
              <a:t>means  </a:t>
            </a:r>
            <a:r>
              <a:rPr sz="2000" spc="-5" dirty="0">
                <a:latin typeface="Century Gothic"/>
                <a:cs typeface="Century Gothic"/>
              </a:rPr>
              <a:t>are </a:t>
            </a:r>
            <a:r>
              <a:rPr sz="2000" dirty="0">
                <a:latin typeface="Century Gothic"/>
                <a:cs typeface="Century Gothic"/>
              </a:rPr>
              <a:t>normally</a:t>
            </a:r>
            <a:r>
              <a:rPr sz="2000" spc="-50" dirty="0">
                <a:latin typeface="Century Gothic"/>
                <a:cs typeface="Century Gothic"/>
              </a:rPr>
              <a:t> </a:t>
            </a:r>
            <a:r>
              <a:rPr sz="2000" spc="-5" dirty="0">
                <a:latin typeface="Century Gothic"/>
                <a:cs typeface="Century Gothic"/>
              </a:rPr>
              <a:t>distributed</a:t>
            </a:r>
            <a:endParaRPr sz="2000">
              <a:latin typeface="Century Gothic"/>
              <a:cs typeface="Century Gothic"/>
            </a:endParaRPr>
          </a:p>
          <a:p>
            <a:pPr marL="12700">
              <a:lnSpc>
                <a:spcPct val="100000"/>
              </a:lnSpc>
              <a:spcBef>
                <a:spcPts val="1080"/>
              </a:spcBef>
              <a:tabLst>
                <a:tab pos="355600" algn="l"/>
              </a:tabLst>
            </a:pPr>
            <a:r>
              <a:rPr sz="1600" spc="-5" dirty="0">
                <a:solidFill>
                  <a:srgbClr val="CA0E0E"/>
                </a:solidFill>
                <a:latin typeface="Wingdings 3"/>
                <a:cs typeface="Wingdings 3"/>
              </a:rPr>
              <a:t></a:t>
            </a:r>
            <a:r>
              <a:rPr sz="1600" spc="-5" dirty="0">
                <a:solidFill>
                  <a:srgbClr val="CA0E0E"/>
                </a:solidFill>
                <a:latin typeface="Times New Roman"/>
                <a:cs typeface="Times New Roman"/>
              </a:rPr>
              <a:t>	</a:t>
            </a:r>
            <a:r>
              <a:rPr sz="2000" dirty="0">
                <a:latin typeface="Century Gothic"/>
                <a:cs typeface="Century Gothic"/>
              </a:rPr>
              <a:t>This follows </a:t>
            </a:r>
            <a:r>
              <a:rPr sz="2000" spc="-5" dirty="0">
                <a:latin typeface="Century Gothic"/>
                <a:cs typeface="Century Gothic"/>
              </a:rPr>
              <a:t>from </a:t>
            </a:r>
            <a:r>
              <a:rPr sz="2000" spc="5" dirty="0">
                <a:latin typeface="Century Gothic"/>
                <a:cs typeface="Century Gothic"/>
              </a:rPr>
              <a:t>the </a:t>
            </a:r>
            <a:r>
              <a:rPr sz="2000" u="heavy" dirty="0">
                <a:uFill>
                  <a:solidFill>
                    <a:srgbClr val="000000"/>
                  </a:solidFill>
                </a:uFill>
                <a:latin typeface="Century Gothic"/>
                <a:cs typeface="Century Gothic"/>
              </a:rPr>
              <a:t>central </a:t>
            </a:r>
            <a:r>
              <a:rPr sz="2000" u="heavy" spc="-5" dirty="0">
                <a:uFill>
                  <a:solidFill>
                    <a:srgbClr val="000000"/>
                  </a:solidFill>
                </a:uFill>
                <a:latin typeface="Century Gothic"/>
                <a:cs typeface="Century Gothic"/>
              </a:rPr>
              <a:t>limit</a:t>
            </a:r>
            <a:r>
              <a:rPr sz="2000" u="heavy" spc="-135" dirty="0">
                <a:uFill>
                  <a:solidFill>
                    <a:srgbClr val="000000"/>
                  </a:solidFill>
                </a:uFill>
                <a:latin typeface="Century Gothic"/>
                <a:cs typeface="Century Gothic"/>
              </a:rPr>
              <a:t> </a:t>
            </a:r>
            <a:r>
              <a:rPr sz="2000" u="heavy" dirty="0">
                <a:uFill>
                  <a:solidFill>
                    <a:srgbClr val="000000"/>
                  </a:solidFill>
                </a:uFill>
                <a:latin typeface="Century Gothic"/>
                <a:cs typeface="Century Gothic"/>
              </a:rPr>
              <a:t>theorem</a:t>
            </a:r>
            <a:endParaRPr sz="2000">
              <a:latin typeface="Century Gothic"/>
              <a:cs typeface="Century Gothic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3000">
              <a:latin typeface="Times New Roman"/>
              <a:cs typeface="Times New Roman"/>
            </a:endParaRPr>
          </a:p>
          <a:p>
            <a:pPr marL="355600" marR="333375" indent="-343535">
              <a:lnSpc>
                <a:spcPct val="100000"/>
              </a:lnSpc>
              <a:tabLst>
                <a:tab pos="355600" algn="l"/>
              </a:tabLst>
            </a:pPr>
            <a:r>
              <a:rPr sz="1600" spc="-5" dirty="0">
                <a:solidFill>
                  <a:srgbClr val="CA0E0E"/>
                </a:solidFill>
                <a:latin typeface="Wingdings 3"/>
                <a:cs typeface="Wingdings 3"/>
              </a:rPr>
              <a:t></a:t>
            </a:r>
            <a:r>
              <a:rPr sz="1600" spc="-5" dirty="0">
                <a:solidFill>
                  <a:srgbClr val="CA0E0E"/>
                </a:solidFill>
                <a:latin typeface="Times New Roman"/>
                <a:cs typeface="Times New Roman"/>
              </a:rPr>
              <a:t>	</a:t>
            </a:r>
            <a:r>
              <a:rPr sz="2000" spc="-5" dirty="0">
                <a:latin typeface="Century Gothic"/>
                <a:cs typeface="Century Gothic"/>
              </a:rPr>
              <a:t>From </a:t>
            </a:r>
            <a:r>
              <a:rPr sz="2000" spc="5" dirty="0">
                <a:latin typeface="Century Gothic"/>
                <a:cs typeface="Century Gothic"/>
              </a:rPr>
              <a:t>this </a:t>
            </a:r>
            <a:r>
              <a:rPr sz="2000" dirty="0">
                <a:latin typeface="Century Gothic"/>
                <a:cs typeface="Century Gothic"/>
              </a:rPr>
              <a:t>assumption </a:t>
            </a:r>
            <a:r>
              <a:rPr sz="2000" spc="-5" dirty="0">
                <a:latin typeface="Century Gothic"/>
                <a:cs typeface="Century Gothic"/>
              </a:rPr>
              <a:t>it </a:t>
            </a:r>
            <a:r>
              <a:rPr sz="2000" dirty="0">
                <a:latin typeface="Century Gothic"/>
                <a:cs typeface="Century Gothic"/>
              </a:rPr>
              <a:t>follows that 95% of </a:t>
            </a:r>
            <a:r>
              <a:rPr sz="2000" spc="-5" dirty="0">
                <a:latin typeface="Century Gothic"/>
                <a:cs typeface="Century Gothic"/>
              </a:rPr>
              <a:t>all </a:t>
            </a:r>
            <a:r>
              <a:rPr sz="2000" dirty="0">
                <a:latin typeface="Century Gothic"/>
                <a:cs typeface="Century Gothic"/>
              </a:rPr>
              <a:t>samples </a:t>
            </a:r>
            <a:r>
              <a:rPr sz="2000" spc="-5" dirty="0">
                <a:latin typeface="Century Gothic"/>
                <a:cs typeface="Century Gothic"/>
              </a:rPr>
              <a:t>will </a:t>
            </a:r>
            <a:r>
              <a:rPr sz="2000" spc="5" dirty="0">
                <a:latin typeface="Century Gothic"/>
                <a:cs typeface="Century Gothic"/>
              </a:rPr>
              <a:t>have </a:t>
            </a:r>
            <a:r>
              <a:rPr sz="2000" dirty="0">
                <a:latin typeface="Century Gothic"/>
                <a:cs typeface="Century Gothic"/>
              </a:rPr>
              <a:t>a  sample mean </a:t>
            </a:r>
            <a:r>
              <a:rPr sz="2000" spc="5" dirty="0">
                <a:latin typeface="Century Gothic"/>
                <a:cs typeface="Century Gothic"/>
              </a:rPr>
              <a:t>that </a:t>
            </a:r>
            <a:r>
              <a:rPr sz="2000" spc="-5" dirty="0">
                <a:latin typeface="Century Gothic"/>
                <a:cs typeface="Century Gothic"/>
              </a:rPr>
              <a:t>is </a:t>
            </a:r>
            <a:r>
              <a:rPr sz="2000" dirty="0">
                <a:latin typeface="Century Gothic"/>
                <a:cs typeface="Century Gothic"/>
              </a:rPr>
              <a:t>at most ± </a:t>
            </a:r>
            <a:r>
              <a:rPr sz="2000" spc="-5" dirty="0">
                <a:latin typeface="Century Gothic"/>
                <a:cs typeface="Century Gothic"/>
              </a:rPr>
              <a:t>1.96 </a:t>
            </a:r>
            <a:r>
              <a:rPr sz="2000" dirty="0">
                <a:latin typeface="Century Gothic"/>
                <a:cs typeface="Century Gothic"/>
              </a:rPr>
              <a:t>standard errors </a:t>
            </a:r>
            <a:r>
              <a:rPr sz="2000" spc="-5" dirty="0">
                <a:latin typeface="Century Gothic"/>
                <a:cs typeface="Century Gothic"/>
              </a:rPr>
              <a:t>from </a:t>
            </a:r>
            <a:r>
              <a:rPr sz="2000" spc="5" dirty="0">
                <a:latin typeface="Century Gothic"/>
                <a:cs typeface="Century Gothic"/>
              </a:rPr>
              <a:t>the</a:t>
            </a:r>
            <a:r>
              <a:rPr sz="2000" spc="-240" dirty="0">
                <a:latin typeface="Century Gothic"/>
                <a:cs typeface="Century Gothic"/>
              </a:rPr>
              <a:t> </a:t>
            </a:r>
            <a:r>
              <a:rPr sz="2000" dirty="0">
                <a:latin typeface="Century Gothic"/>
                <a:cs typeface="Century Gothic"/>
              </a:rPr>
              <a:t>”true”  </a:t>
            </a:r>
            <a:r>
              <a:rPr sz="2000" spc="-5" dirty="0">
                <a:latin typeface="Century Gothic"/>
                <a:cs typeface="Century Gothic"/>
              </a:rPr>
              <a:t>population</a:t>
            </a:r>
            <a:r>
              <a:rPr sz="2000" spc="-50" dirty="0">
                <a:latin typeface="Century Gothic"/>
                <a:cs typeface="Century Gothic"/>
              </a:rPr>
              <a:t> </a:t>
            </a:r>
            <a:r>
              <a:rPr sz="2000" dirty="0">
                <a:latin typeface="Century Gothic"/>
                <a:cs typeface="Century Gothic"/>
              </a:rPr>
              <a:t>mean</a:t>
            </a:r>
            <a:endParaRPr sz="2000">
              <a:latin typeface="Century Gothic"/>
              <a:cs typeface="Century Gothic"/>
            </a:endParaRPr>
          </a:p>
          <a:p>
            <a:pPr marL="12700">
              <a:lnSpc>
                <a:spcPct val="100000"/>
              </a:lnSpc>
              <a:spcBef>
                <a:spcPts val="1085"/>
              </a:spcBef>
              <a:tabLst>
                <a:tab pos="355600" algn="l"/>
              </a:tabLst>
            </a:pPr>
            <a:r>
              <a:rPr sz="1600" spc="-5" dirty="0">
                <a:solidFill>
                  <a:srgbClr val="CA0E0E"/>
                </a:solidFill>
                <a:latin typeface="Wingdings 3"/>
                <a:cs typeface="Wingdings 3"/>
              </a:rPr>
              <a:t></a:t>
            </a:r>
            <a:r>
              <a:rPr sz="1600" spc="-5" dirty="0">
                <a:solidFill>
                  <a:srgbClr val="CA0E0E"/>
                </a:solidFill>
                <a:latin typeface="Times New Roman"/>
                <a:cs typeface="Times New Roman"/>
              </a:rPr>
              <a:t>	</a:t>
            </a:r>
            <a:r>
              <a:rPr sz="2000" dirty="0">
                <a:latin typeface="Century Gothic"/>
                <a:cs typeface="Century Gothic"/>
              </a:rPr>
              <a:t>Conversely: with a 95% </a:t>
            </a:r>
            <a:r>
              <a:rPr sz="2000" spc="-5" dirty="0">
                <a:latin typeface="Century Gothic"/>
                <a:cs typeface="Century Gothic"/>
              </a:rPr>
              <a:t>probability </a:t>
            </a:r>
            <a:r>
              <a:rPr sz="2000" spc="5" dirty="0">
                <a:latin typeface="Century Gothic"/>
                <a:cs typeface="Century Gothic"/>
              </a:rPr>
              <a:t>the </a:t>
            </a:r>
            <a:r>
              <a:rPr sz="2000" dirty="0">
                <a:latin typeface="Century Gothic"/>
                <a:cs typeface="Century Gothic"/>
              </a:rPr>
              <a:t>”true” </a:t>
            </a:r>
            <a:r>
              <a:rPr sz="2000" spc="-5" dirty="0">
                <a:latin typeface="Century Gothic"/>
                <a:cs typeface="Century Gothic"/>
              </a:rPr>
              <a:t>population </a:t>
            </a:r>
            <a:r>
              <a:rPr sz="2000" dirty="0">
                <a:latin typeface="Century Gothic"/>
                <a:cs typeface="Century Gothic"/>
              </a:rPr>
              <a:t>mean </a:t>
            </a:r>
            <a:r>
              <a:rPr sz="2000" spc="-5" dirty="0">
                <a:latin typeface="Century Gothic"/>
                <a:cs typeface="Century Gothic"/>
              </a:rPr>
              <a:t>is</a:t>
            </a:r>
            <a:r>
              <a:rPr sz="2000" spc="-220" dirty="0">
                <a:latin typeface="Century Gothic"/>
                <a:cs typeface="Century Gothic"/>
              </a:rPr>
              <a:t> </a:t>
            </a:r>
            <a:r>
              <a:rPr sz="2000" spc="-5" dirty="0">
                <a:latin typeface="Century Gothic"/>
                <a:cs typeface="Century Gothic"/>
              </a:rPr>
              <a:t>at</a:t>
            </a:r>
            <a:endParaRPr sz="2000">
              <a:latin typeface="Century Gothic"/>
              <a:cs typeface="Century Gothic"/>
            </a:endParaRPr>
          </a:p>
          <a:p>
            <a:pPr marL="355600">
              <a:lnSpc>
                <a:spcPct val="100000"/>
              </a:lnSpc>
            </a:pPr>
            <a:r>
              <a:rPr sz="2000" dirty="0">
                <a:latin typeface="Century Gothic"/>
                <a:cs typeface="Century Gothic"/>
              </a:rPr>
              <a:t>most ± </a:t>
            </a:r>
            <a:r>
              <a:rPr sz="2000" spc="-5" dirty="0">
                <a:latin typeface="Century Gothic"/>
                <a:cs typeface="Century Gothic"/>
              </a:rPr>
              <a:t>1.96 standard </a:t>
            </a:r>
            <a:r>
              <a:rPr sz="2000" dirty="0">
                <a:latin typeface="Century Gothic"/>
                <a:cs typeface="Century Gothic"/>
              </a:rPr>
              <a:t>errors </a:t>
            </a:r>
            <a:r>
              <a:rPr sz="2000" spc="-5" dirty="0">
                <a:latin typeface="Century Gothic"/>
                <a:cs typeface="Century Gothic"/>
              </a:rPr>
              <a:t>from </a:t>
            </a:r>
            <a:r>
              <a:rPr sz="2000" spc="5" dirty="0">
                <a:latin typeface="Century Gothic"/>
                <a:cs typeface="Century Gothic"/>
              </a:rPr>
              <a:t>the </a:t>
            </a:r>
            <a:r>
              <a:rPr sz="2000" dirty="0">
                <a:latin typeface="Century Gothic"/>
                <a:cs typeface="Century Gothic"/>
              </a:rPr>
              <a:t>mean of a given</a:t>
            </a:r>
            <a:r>
              <a:rPr sz="2000" spc="-165" dirty="0">
                <a:latin typeface="Century Gothic"/>
                <a:cs typeface="Century Gothic"/>
              </a:rPr>
              <a:t> </a:t>
            </a:r>
            <a:r>
              <a:rPr sz="2000" dirty="0">
                <a:latin typeface="Century Gothic"/>
                <a:cs typeface="Century Gothic"/>
              </a:rPr>
              <a:t>sample</a:t>
            </a:r>
            <a:endParaRPr sz="2000">
              <a:latin typeface="Century Gothic"/>
              <a:cs typeface="Century Gothic"/>
            </a:endParaRPr>
          </a:p>
        </p:txBody>
      </p:sp>
      <p:sp>
        <p:nvSpPr>
          <p:cNvPr id="4" name="Rezervirano mjesto podnožj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Johan Eklund,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460617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24916" y="473709"/>
            <a:ext cx="5374005" cy="6654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200" spc="-5" dirty="0"/>
              <a:t>Confidence</a:t>
            </a:r>
            <a:r>
              <a:rPr sz="4200" spc="-85" dirty="0"/>
              <a:t> </a:t>
            </a:r>
            <a:r>
              <a:rPr sz="4200" spc="-5" dirty="0"/>
              <a:t>intervals</a:t>
            </a:r>
            <a:endParaRPr sz="4200"/>
          </a:p>
        </p:txBody>
      </p:sp>
      <p:sp>
        <p:nvSpPr>
          <p:cNvPr id="3" name="object 3"/>
          <p:cNvSpPr/>
          <p:nvPr/>
        </p:nvSpPr>
        <p:spPr>
          <a:xfrm>
            <a:off x="3538473" y="3653154"/>
            <a:ext cx="445134" cy="245745"/>
          </a:xfrm>
          <a:custGeom>
            <a:avLst/>
            <a:gdLst/>
            <a:ahLst/>
            <a:cxnLst/>
            <a:rect l="l" t="t" r="r" b="b"/>
            <a:pathLst>
              <a:path w="445135" h="245745">
                <a:moveTo>
                  <a:pt x="49241" y="134620"/>
                </a:moveTo>
                <a:lnTo>
                  <a:pt x="24764" y="134620"/>
                </a:lnTo>
                <a:lnTo>
                  <a:pt x="76326" y="245237"/>
                </a:lnTo>
                <a:lnTo>
                  <a:pt x="88264" y="245237"/>
                </a:lnTo>
                <a:lnTo>
                  <a:pt x="97863" y="212471"/>
                </a:lnTo>
                <a:lnTo>
                  <a:pt x="84581" y="212471"/>
                </a:lnTo>
                <a:lnTo>
                  <a:pt x="49241" y="134620"/>
                </a:lnTo>
                <a:close/>
              </a:path>
              <a:path w="445135" h="245745">
                <a:moveTo>
                  <a:pt x="445135" y="0"/>
                </a:moveTo>
                <a:lnTo>
                  <a:pt x="163195" y="0"/>
                </a:lnTo>
                <a:lnTo>
                  <a:pt x="163195" y="254"/>
                </a:lnTo>
                <a:lnTo>
                  <a:pt x="145923" y="254"/>
                </a:lnTo>
                <a:lnTo>
                  <a:pt x="84581" y="212471"/>
                </a:lnTo>
                <a:lnTo>
                  <a:pt x="97863" y="212471"/>
                </a:lnTo>
                <a:lnTo>
                  <a:pt x="155193" y="16764"/>
                </a:lnTo>
                <a:lnTo>
                  <a:pt x="445135" y="16764"/>
                </a:lnTo>
                <a:lnTo>
                  <a:pt x="445135" y="0"/>
                </a:lnTo>
                <a:close/>
              </a:path>
              <a:path w="445135" h="245745">
                <a:moveTo>
                  <a:pt x="40766" y="115951"/>
                </a:moveTo>
                <a:lnTo>
                  <a:pt x="0" y="134620"/>
                </a:lnTo>
                <a:lnTo>
                  <a:pt x="3810" y="143891"/>
                </a:lnTo>
                <a:lnTo>
                  <a:pt x="24764" y="134620"/>
                </a:lnTo>
                <a:lnTo>
                  <a:pt x="49241" y="134620"/>
                </a:lnTo>
                <a:lnTo>
                  <a:pt x="40766" y="11595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1182116" y="2080387"/>
            <a:ext cx="8028940" cy="33616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5600" marR="35560" indent="-343535">
              <a:lnSpc>
                <a:spcPct val="100000"/>
              </a:lnSpc>
              <a:spcBef>
                <a:spcPts val="105"/>
              </a:spcBef>
              <a:tabLst>
                <a:tab pos="355600" algn="l"/>
              </a:tabLst>
            </a:pPr>
            <a:r>
              <a:rPr sz="1600" spc="-5" dirty="0">
                <a:solidFill>
                  <a:srgbClr val="CA0E0E"/>
                </a:solidFill>
                <a:latin typeface="Wingdings 3"/>
                <a:cs typeface="Wingdings 3"/>
              </a:rPr>
              <a:t></a:t>
            </a:r>
            <a:r>
              <a:rPr sz="1600" spc="-5" dirty="0">
                <a:solidFill>
                  <a:srgbClr val="CA0E0E"/>
                </a:solidFill>
                <a:latin typeface="Times New Roman"/>
                <a:cs typeface="Times New Roman"/>
              </a:rPr>
              <a:t>	</a:t>
            </a:r>
            <a:r>
              <a:rPr sz="2000" dirty="0">
                <a:latin typeface="Century Gothic"/>
                <a:cs typeface="Century Gothic"/>
              </a:rPr>
              <a:t>Example: </a:t>
            </a:r>
            <a:r>
              <a:rPr sz="2000" spc="-5" dirty="0">
                <a:latin typeface="Century Gothic"/>
                <a:cs typeface="Century Gothic"/>
              </a:rPr>
              <a:t>in </a:t>
            </a:r>
            <a:r>
              <a:rPr sz="2000" dirty="0">
                <a:latin typeface="Century Gothic"/>
                <a:cs typeface="Century Gothic"/>
              </a:rPr>
              <a:t>a sample </a:t>
            </a:r>
            <a:r>
              <a:rPr sz="2000" spc="-20" dirty="0">
                <a:latin typeface="Century Gothic"/>
                <a:cs typeface="Century Gothic"/>
              </a:rPr>
              <a:t>(</a:t>
            </a:r>
            <a:r>
              <a:rPr sz="2000" i="1" spc="-20" dirty="0">
                <a:latin typeface="Century Gothic"/>
                <a:cs typeface="Century Gothic"/>
              </a:rPr>
              <a:t>n </a:t>
            </a:r>
            <a:r>
              <a:rPr sz="2000" dirty="0">
                <a:latin typeface="Century Gothic"/>
                <a:cs typeface="Century Gothic"/>
              </a:rPr>
              <a:t>= 50) </a:t>
            </a:r>
            <a:r>
              <a:rPr sz="2000" spc="5" dirty="0">
                <a:latin typeface="Century Gothic"/>
                <a:cs typeface="Century Gothic"/>
              </a:rPr>
              <a:t>the </a:t>
            </a:r>
            <a:r>
              <a:rPr sz="2000" dirty="0">
                <a:latin typeface="Century Gothic"/>
                <a:cs typeface="Century Gothic"/>
              </a:rPr>
              <a:t>average </a:t>
            </a:r>
            <a:r>
              <a:rPr sz="2000" spc="-5" dirty="0">
                <a:latin typeface="Century Gothic"/>
                <a:cs typeface="Century Gothic"/>
              </a:rPr>
              <a:t>age is 45.3 and </a:t>
            </a:r>
            <a:r>
              <a:rPr sz="2000" spc="5" dirty="0">
                <a:latin typeface="Century Gothic"/>
                <a:cs typeface="Century Gothic"/>
              </a:rPr>
              <a:t>the  </a:t>
            </a:r>
            <a:r>
              <a:rPr sz="2000" dirty="0">
                <a:latin typeface="Century Gothic"/>
                <a:cs typeface="Century Gothic"/>
              </a:rPr>
              <a:t>sample </a:t>
            </a:r>
            <a:r>
              <a:rPr sz="2000" spc="-5" dirty="0">
                <a:latin typeface="Century Gothic"/>
                <a:cs typeface="Century Gothic"/>
              </a:rPr>
              <a:t>standard deviation is</a:t>
            </a:r>
            <a:r>
              <a:rPr sz="2000" spc="-100" dirty="0">
                <a:latin typeface="Century Gothic"/>
                <a:cs typeface="Century Gothic"/>
              </a:rPr>
              <a:t> </a:t>
            </a:r>
            <a:r>
              <a:rPr sz="2000" spc="-5" dirty="0">
                <a:latin typeface="Century Gothic"/>
                <a:cs typeface="Century Gothic"/>
              </a:rPr>
              <a:t>5.4</a:t>
            </a:r>
            <a:endParaRPr sz="2000">
              <a:latin typeface="Century Gothic"/>
              <a:cs typeface="Century Gothic"/>
            </a:endParaRPr>
          </a:p>
          <a:p>
            <a:pPr marL="355600" marR="5080" indent="-343535">
              <a:lnSpc>
                <a:spcPct val="100000"/>
              </a:lnSpc>
              <a:spcBef>
                <a:spcPts val="1080"/>
              </a:spcBef>
              <a:tabLst>
                <a:tab pos="355600" algn="l"/>
              </a:tabLst>
            </a:pPr>
            <a:r>
              <a:rPr sz="1600" spc="-5" dirty="0">
                <a:solidFill>
                  <a:srgbClr val="CA0E0E"/>
                </a:solidFill>
                <a:latin typeface="Wingdings 3"/>
                <a:cs typeface="Wingdings 3"/>
              </a:rPr>
              <a:t></a:t>
            </a:r>
            <a:r>
              <a:rPr sz="1600" spc="-5" dirty="0">
                <a:solidFill>
                  <a:srgbClr val="CA0E0E"/>
                </a:solidFill>
                <a:latin typeface="Times New Roman"/>
                <a:cs typeface="Times New Roman"/>
              </a:rPr>
              <a:t>	</a:t>
            </a:r>
            <a:r>
              <a:rPr sz="2000" spc="-30" dirty="0">
                <a:latin typeface="Century Gothic"/>
                <a:cs typeface="Century Gothic"/>
              </a:rPr>
              <a:t>We </a:t>
            </a:r>
            <a:r>
              <a:rPr sz="2000" dirty="0">
                <a:latin typeface="Century Gothic"/>
                <a:cs typeface="Century Gothic"/>
              </a:rPr>
              <a:t>compute </a:t>
            </a:r>
            <a:r>
              <a:rPr sz="2000" spc="5" dirty="0">
                <a:latin typeface="Century Gothic"/>
                <a:cs typeface="Century Gothic"/>
              </a:rPr>
              <a:t>the </a:t>
            </a:r>
            <a:r>
              <a:rPr sz="2000" spc="-5" dirty="0">
                <a:latin typeface="Century Gothic"/>
                <a:cs typeface="Century Gothic"/>
              </a:rPr>
              <a:t>standard </a:t>
            </a:r>
            <a:r>
              <a:rPr sz="2000" dirty="0">
                <a:latin typeface="Century Gothic"/>
                <a:cs typeface="Century Gothic"/>
              </a:rPr>
              <a:t>error, using </a:t>
            </a:r>
            <a:r>
              <a:rPr sz="2000" spc="5" dirty="0">
                <a:latin typeface="Century Gothic"/>
                <a:cs typeface="Century Gothic"/>
              </a:rPr>
              <a:t>the </a:t>
            </a:r>
            <a:r>
              <a:rPr sz="2000" dirty="0">
                <a:latin typeface="Century Gothic"/>
                <a:cs typeface="Century Gothic"/>
              </a:rPr>
              <a:t>sample </a:t>
            </a:r>
            <a:r>
              <a:rPr sz="2000" spc="-5" dirty="0">
                <a:latin typeface="Century Gothic"/>
                <a:cs typeface="Century Gothic"/>
              </a:rPr>
              <a:t>standard  deviation as </a:t>
            </a:r>
            <a:r>
              <a:rPr sz="2000" dirty="0">
                <a:latin typeface="Century Gothic"/>
                <a:cs typeface="Century Gothic"/>
              </a:rPr>
              <a:t>an estimate of </a:t>
            </a:r>
            <a:r>
              <a:rPr sz="2000" spc="5" dirty="0">
                <a:latin typeface="Century Gothic"/>
                <a:cs typeface="Century Gothic"/>
              </a:rPr>
              <a:t>the </a:t>
            </a:r>
            <a:r>
              <a:rPr sz="2000" spc="-5" dirty="0">
                <a:latin typeface="Century Gothic"/>
                <a:cs typeface="Century Gothic"/>
              </a:rPr>
              <a:t>population standard</a:t>
            </a:r>
            <a:r>
              <a:rPr sz="2000" spc="-130" dirty="0">
                <a:latin typeface="Century Gothic"/>
                <a:cs typeface="Century Gothic"/>
              </a:rPr>
              <a:t> </a:t>
            </a:r>
            <a:r>
              <a:rPr sz="2000" spc="-5" dirty="0">
                <a:latin typeface="Century Gothic"/>
                <a:cs typeface="Century Gothic"/>
              </a:rPr>
              <a:t>deviation</a:t>
            </a:r>
            <a:endParaRPr sz="2000">
              <a:latin typeface="Century Gothic"/>
              <a:cs typeface="Century Gothic"/>
            </a:endParaRPr>
          </a:p>
          <a:p>
            <a:pPr marL="927100">
              <a:lnSpc>
                <a:spcPct val="100000"/>
              </a:lnSpc>
              <a:spcBef>
                <a:spcPts val="1415"/>
              </a:spcBef>
              <a:tabLst>
                <a:tab pos="2519680" algn="l"/>
              </a:tabLst>
            </a:pPr>
            <a:r>
              <a:rPr sz="2000" spc="10" dirty="0">
                <a:latin typeface="Century Gothic"/>
                <a:cs typeface="Century Gothic"/>
              </a:rPr>
              <a:t>σ</a:t>
            </a:r>
            <a:r>
              <a:rPr sz="1950" spc="15" baseline="-21367" dirty="0">
                <a:latin typeface="Century Gothic"/>
                <a:cs typeface="Century Gothic"/>
              </a:rPr>
              <a:t>samp</a:t>
            </a:r>
            <a:r>
              <a:rPr sz="1950" spc="300" baseline="-21367" dirty="0">
                <a:latin typeface="Century Gothic"/>
                <a:cs typeface="Century Gothic"/>
              </a:rPr>
              <a:t> </a:t>
            </a:r>
            <a:r>
              <a:rPr sz="2000" dirty="0">
                <a:latin typeface="Century Gothic"/>
                <a:cs typeface="Century Gothic"/>
              </a:rPr>
              <a:t>=</a:t>
            </a:r>
            <a:r>
              <a:rPr sz="2000" spc="-10" dirty="0">
                <a:latin typeface="Century Gothic"/>
                <a:cs typeface="Century Gothic"/>
              </a:rPr>
              <a:t> </a:t>
            </a:r>
            <a:r>
              <a:rPr sz="2000" spc="-25" dirty="0">
                <a:latin typeface="Century Gothic"/>
                <a:cs typeface="Century Gothic"/>
              </a:rPr>
              <a:t>5.4</a:t>
            </a:r>
            <a:r>
              <a:rPr sz="3000" spc="-37" baseline="2777" dirty="0">
                <a:latin typeface="Cambria Math"/>
                <a:cs typeface="Cambria Math"/>
              </a:rPr>
              <a:t>Τ	</a:t>
            </a:r>
            <a:r>
              <a:rPr sz="2000" dirty="0">
                <a:latin typeface="Century Gothic"/>
                <a:cs typeface="Century Gothic"/>
              </a:rPr>
              <a:t>50 ≈</a:t>
            </a:r>
            <a:r>
              <a:rPr sz="2000" spc="-120" dirty="0">
                <a:latin typeface="Century Gothic"/>
                <a:cs typeface="Century Gothic"/>
              </a:rPr>
              <a:t> </a:t>
            </a:r>
            <a:r>
              <a:rPr sz="2000" spc="-5" dirty="0">
                <a:latin typeface="Century Gothic"/>
                <a:cs typeface="Century Gothic"/>
              </a:rPr>
              <a:t>0.764</a:t>
            </a:r>
            <a:endParaRPr sz="2000">
              <a:latin typeface="Century Gothic"/>
              <a:cs typeface="Century Gothic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39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tabLst>
                <a:tab pos="355600" algn="l"/>
              </a:tabLst>
            </a:pPr>
            <a:r>
              <a:rPr sz="1600" spc="-5" dirty="0">
                <a:solidFill>
                  <a:srgbClr val="CA0E0E"/>
                </a:solidFill>
                <a:latin typeface="Wingdings 3"/>
                <a:cs typeface="Wingdings 3"/>
              </a:rPr>
              <a:t></a:t>
            </a:r>
            <a:r>
              <a:rPr sz="1600" spc="-5" dirty="0">
                <a:solidFill>
                  <a:srgbClr val="CA0E0E"/>
                </a:solidFill>
                <a:latin typeface="Times New Roman"/>
                <a:cs typeface="Times New Roman"/>
              </a:rPr>
              <a:t>	</a:t>
            </a:r>
            <a:r>
              <a:rPr sz="2000" spc="-15" dirty="0">
                <a:latin typeface="Century Gothic"/>
                <a:cs typeface="Century Gothic"/>
              </a:rPr>
              <a:t>With </a:t>
            </a:r>
            <a:r>
              <a:rPr sz="2000" dirty="0">
                <a:latin typeface="Century Gothic"/>
                <a:cs typeface="Century Gothic"/>
              </a:rPr>
              <a:t>a 95% </a:t>
            </a:r>
            <a:r>
              <a:rPr sz="2000" spc="-5" dirty="0">
                <a:latin typeface="Century Gothic"/>
                <a:cs typeface="Century Gothic"/>
              </a:rPr>
              <a:t>probability </a:t>
            </a:r>
            <a:r>
              <a:rPr sz="2000" spc="5" dirty="0">
                <a:latin typeface="Century Gothic"/>
                <a:cs typeface="Century Gothic"/>
              </a:rPr>
              <a:t>the </a:t>
            </a:r>
            <a:r>
              <a:rPr sz="2000" spc="-5" dirty="0">
                <a:latin typeface="Century Gothic"/>
                <a:cs typeface="Century Gothic"/>
              </a:rPr>
              <a:t>population </a:t>
            </a:r>
            <a:r>
              <a:rPr sz="2000" dirty="0">
                <a:latin typeface="Century Gothic"/>
                <a:cs typeface="Century Gothic"/>
              </a:rPr>
              <a:t>mean </a:t>
            </a:r>
            <a:r>
              <a:rPr sz="2000" spc="-5" dirty="0">
                <a:latin typeface="Century Gothic"/>
                <a:cs typeface="Century Gothic"/>
              </a:rPr>
              <a:t>is in </a:t>
            </a:r>
            <a:r>
              <a:rPr sz="2000" spc="5" dirty="0">
                <a:latin typeface="Century Gothic"/>
                <a:cs typeface="Century Gothic"/>
              </a:rPr>
              <a:t>the</a:t>
            </a:r>
            <a:r>
              <a:rPr sz="2000" spc="-135" dirty="0">
                <a:latin typeface="Century Gothic"/>
                <a:cs typeface="Century Gothic"/>
              </a:rPr>
              <a:t> </a:t>
            </a:r>
            <a:r>
              <a:rPr sz="2000" dirty="0">
                <a:latin typeface="Century Gothic"/>
                <a:cs typeface="Century Gothic"/>
              </a:rPr>
              <a:t>interval</a:t>
            </a:r>
            <a:endParaRPr sz="2000">
              <a:latin typeface="Century Gothic"/>
              <a:cs typeface="Century Gothic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2050">
              <a:latin typeface="Times New Roman"/>
              <a:cs typeface="Times New Roman"/>
            </a:endParaRPr>
          </a:p>
          <a:p>
            <a:pPr marL="927100">
              <a:lnSpc>
                <a:spcPct val="100000"/>
              </a:lnSpc>
            </a:pPr>
            <a:r>
              <a:rPr sz="2000" spc="-5" dirty="0">
                <a:latin typeface="Century Gothic"/>
                <a:cs typeface="Century Gothic"/>
              </a:rPr>
              <a:t>45.3 </a:t>
            </a:r>
            <a:r>
              <a:rPr sz="2000" dirty="0">
                <a:latin typeface="Century Gothic"/>
                <a:cs typeface="Century Gothic"/>
              </a:rPr>
              <a:t>± </a:t>
            </a:r>
            <a:r>
              <a:rPr sz="2000" spc="-5" dirty="0">
                <a:latin typeface="Century Gothic"/>
                <a:cs typeface="Century Gothic"/>
              </a:rPr>
              <a:t>1.96 </a:t>
            </a:r>
            <a:r>
              <a:rPr sz="2000" dirty="0">
                <a:latin typeface="Century Gothic"/>
                <a:cs typeface="Century Gothic"/>
              </a:rPr>
              <a:t>× </a:t>
            </a:r>
            <a:r>
              <a:rPr sz="2000" spc="-5" dirty="0">
                <a:latin typeface="Century Gothic"/>
                <a:cs typeface="Century Gothic"/>
              </a:rPr>
              <a:t>0.764 </a:t>
            </a:r>
            <a:r>
              <a:rPr sz="2000" dirty="0">
                <a:latin typeface="Century Gothic"/>
                <a:cs typeface="Century Gothic"/>
              </a:rPr>
              <a:t>≈ </a:t>
            </a:r>
            <a:r>
              <a:rPr sz="2000" spc="-5" dirty="0">
                <a:latin typeface="Century Gothic"/>
                <a:cs typeface="Century Gothic"/>
              </a:rPr>
              <a:t>45.3 </a:t>
            </a:r>
            <a:r>
              <a:rPr sz="2000" dirty="0">
                <a:latin typeface="Century Gothic"/>
                <a:cs typeface="Century Gothic"/>
              </a:rPr>
              <a:t>±</a:t>
            </a:r>
            <a:r>
              <a:rPr sz="2000" spc="-25" dirty="0">
                <a:latin typeface="Century Gothic"/>
                <a:cs typeface="Century Gothic"/>
              </a:rPr>
              <a:t> </a:t>
            </a:r>
            <a:r>
              <a:rPr sz="2000" spc="-5" dirty="0">
                <a:latin typeface="Century Gothic"/>
                <a:cs typeface="Century Gothic"/>
              </a:rPr>
              <a:t>1.5</a:t>
            </a:r>
            <a:endParaRPr sz="2000">
              <a:latin typeface="Century Gothic"/>
              <a:cs typeface="Century Gothic"/>
            </a:endParaRPr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Johan Eklund,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231809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24916" y="473709"/>
            <a:ext cx="5374005" cy="6654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200" spc="-5" dirty="0"/>
              <a:t>Confidence</a:t>
            </a:r>
            <a:r>
              <a:rPr sz="4200" spc="-85" dirty="0"/>
              <a:t> </a:t>
            </a:r>
            <a:r>
              <a:rPr sz="4200" spc="-5" dirty="0"/>
              <a:t>intervals</a:t>
            </a:r>
            <a:endParaRPr sz="4200"/>
          </a:p>
        </p:txBody>
      </p:sp>
      <p:sp>
        <p:nvSpPr>
          <p:cNvPr id="3" name="object 3"/>
          <p:cNvSpPr txBox="1"/>
          <p:nvPr/>
        </p:nvSpPr>
        <p:spPr>
          <a:xfrm>
            <a:off x="1182116" y="2088642"/>
            <a:ext cx="8070850" cy="27089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355600" algn="l"/>
              </a:tabLst>
            </a:pPr>
            <a:r>
              <a:rPr sz="1600" spc="-5" dirty="0">
                <a:solidFill>
                  <a:srgbClr val="CA0E0E"/>
                </a:solidFill>
                <a:latin typeface="Wingdings 3"/>
                <a:cs typeface="Wingdings 3"/>
              </a:rPr>
              <a:t></a:t>
            </a:r>
            <a:r>
              <a:rPr sz="1600" spc="-5" dirty="0">
                <a:solidFill>
                  <a:srgbClr val="CA0E0E"/>
                </a:solidFill>
                <a:latin typeface="Times New Roman"/>
                <a:cs typeface="Times New Roman"/>
              </a:rPr>
              <a:t>	</a:t>
            </a:r>
            <a:r>
              <a:rPr sz="2000" dirty="0">
                <a:latin typeface="Century Gothic"/>
                <a:cs typeface="Century Gothic"/>
              </a:rPr>
              <a:t>The computation that we performed on </a:t>
            </a:r>
            <a:r>
              <a:rPr sz="2000" spc="5" dirty="0">
                <a:latin typeface="Century Gothic"/>
                <a:cs typeface="Century Gothic"/>
              </a:rPr>
              <a:t>the </a:t>
            </a:r>
            <a:r>
              <a:rPr sz="2000" spc="-5" dirty="0">
                <a:latin typeface="Century Gothic"/>
                <a:cs typeface="Century Gothic"/>
              </a:rPr>
              <a:t>previous slide is</a:t>
            </a:r>
            <a:r>
              <a:rPr sz="2000" spc="-180" dirty="0">
                <a:latin typeface="Century Gothic"/>
                <a:cs typeface="Century Gothic"/>
              </a:rPr>
              <a:t> </a:t>
            </a:r>
            <a:r>
              <a:rPr sz="2000" spc="-5" dirty="0">
                <a:latin typeface="Century Gothic"/>
                <a:cs typeface="Century Gothic"/>
              </a:rPr>
              <a:t>an</a:t>
            </a:r>
            <a:endParaRPr sz="2000">
              <a:latin typeface="Century Gothic"/>
              <a:cs typeface="Century Gothic"/>
            </a:endParaRPr>
          </a:p>
          <a:p>
            <a:pPr marL="355600">
              <a:lnSpc>
                <a:spcPct val="100000"/>
              </a:lnSpc>
            </a:pPr>
            <a:r>
              <a:rPr sz="2000" dirty="0">
                <a:latin typeface="Century Gothic"/>
                <a:cs typeface="Century Gothic"/>
              </a:rPr>
              <a:t>example </a:t>
            </a:r>
            <a:r>
              <a:rPr sz="2000" spc="-5" dirty="0">
                <a:latin typeface="Century Gothic"/>
                <a:cs typeface="Century Gothic"/>
              </a:rPr>
              <a:t>of </a:t>
            </a:r>
            <a:r>
              <a:rPr sz="2000" dirty="0">
                <a:latin typeface="Century Gothic"/>
                <a:cs typeface="Century Gothic"/>
              </a:rPr>
              <a:t>a </a:t>
            </a:r>
            <a:r>
              <a:rPr sz="2000" b="1" spc="-5" dirty="0">
                <a:latin typeface="Century Gothic"/>
                <a:cs typeface="Century Gothic"/>
              </a:rPr>
              <a:t>confidence interval </a:t>
            </a:r>
            <a:r>
              <a:rPr sz="2000" spc="-5" dirty="0">
                <a:latin typeface="Century Gothic"/>
                <a:cs typeface="Century Gothic"/>
              </a:rPr>
              <a:t>for </a:t>
            </a:r>
            <a:r>
              <a:rPr sz="2000" spc="5" dirty="0">
                <a:latin typeface="Century Gothic"/>
                <a:cs typeface="Century Gothic"/>
              </a:rPr>
              <a:t>the</a:t>
            </a:r>
            <a:r>
              <a:rPr sz="2000" spc="-150" dirty="0">
                <a:latin typeface="Century Gothic"/>
                <a:cs typeface="Century Gothic"/>
              </a:rPr>
              <a:t> </a:t>
            </a:r>
            <a:r>
              <a:rPr sz="2000" dirty="0">
                <a:latin typeface="Century Gothic"/>
                <a:cs typeface="Century Gothic"/>
              </a:rPr>
              <a:t>mean</a:t>
            </a:r>
            <a:endParaRPr sz="2000">
              <a:latin typeface="Century Gothic"/>
              <a:cs typeface="Century Gothic"/>
            </a:endParaRPr>
          </a:p>
          <a:p>
            <a:pPr marL="12700">
              <a:lnSpc>
                <a:spcPct val="100000"/>
              </a:lnSpc>
              <a:spcBef>
                <a:spcPts val="1080"/>
              </a:spcBef>
              <a:tabLst>
                <a:tab pos="355600" algn="l"/>
              </a:tabLst>
            </a:pPr>
            <a:r>
              <a:rPr sz="1600" spc="-5" dirty="0">
                <a:solidFill>
                  <a:srgbClr val="CA0E0E"/>
                </a:solidFill>
                <a:latin typeface="Wingdings 3"/>
                <a:cs typeface="Wingdings 3"/>
              </a:rPr>
              <a:t></a:t>
            </a:r>
            <a:r>
              <a:rPr sz="1600" spc="-5" dirty="0">
                <a:solidFill>
                  <a:srgbClr val="CA0E0E"/>
                </a:solidFill>
                <a:latin typeface="Times New Roman"/>
                <a:cs typeface="Times New Roman"/>
              </a:rPr>
              <a:t>	</a:t>
            </a:r>
            <a:r>
              <a:rPr sz="2000" spc="5" dirty="0">
                <a:latin typeface="Century Gothic"/>
                <a:cs typeface="Century Gothic"/>
              </a:rPr>
              <a:t>In the </a:t>
            </a:r>
            <a:r>
              <a:rPr sz="2000" dirty="0">
                <a:latin typeface="Century Gothic"/>
                <a:cs typeface="Century Gothic"/>
              </a:rPr>
              <a:t>example we used </a:t>
            </a:r>
            <a:r>
              <a:rPr sz="2000" spc="5" dirty="0">
                <a:latin typeface="Century Gothic"/>
                <a:cs typeface="Century Gothic"/>
              </a:rPr>
              <a:t>the </a:t>
            </a:r>
            <a:r>
              <a:rPr sz="2000" b="1" spc="-5" dirty="0">
                <a:latin typeface="Century Gothic"/>
                <a:cs typeface="Century Gothic"/>
              </a:rPr>
              <a:t>confidence </a:t>
            </a:r>
            <a:r>
              <a:rPr sz="2000" b="1" dirty="0">
                <a:latin typeface="Century Gothic"/>
                <a:cs typeface="Century Gothic"/>
              </a:rPr>
              <a:t>level</a:t>
            </a:r>
            <a:r>
              <a:rPr sz="2000" b="1" spc="-235" dirty="0">
                <a:latin typeface="Century Gothic"/>
                <a:cs typeface="Century Gothic"/>
              </a:rPr>
              <a:t> </a:t>
            </a:r>
            <a:r>
              <a:rPr sz="2000" spc="5" dirty="0">
                <a:latin typeface="Century Gothic"/>
                <a:cs typeface="Century Gothic"/>
              </a:rPr>
              <a:t>95%</a:t>
            </a:r>
            <a:endParaRPr sz="2000">
              <a:latin typeface="Century Gothic"/>
              <a:cs typeface="Century Gothic"/>
            </a:endParaRPr>
          </a:p>
          <a:p>
            <a:pPr marL="12700">
              <a:lnSpc>
                <a:spcPct val="100000"/>
              </a:lnSpc>
              <a:spcBef>
                <a:spcPts val="1080"/>
              </a:spcBef>
              <a:tabLst>
                <a:tab pos="355600" algn="l"/>
              </a:tabLst>
            </a:pPr>
            <a:r>
              <a:rPr sz="1600" spc="-5" dirty="0">
                <a:solidFill>
                  <a:srgbClr val="CA0E0E"/>
                </a:solidFill>
                <a:latin typeface="Wingdings 3"/>
                <a:cs typeface="Wingdings 3"/>
              </a:rPr>
              <a:t></a:t>
            </a:r>
            <a:r>
              <a:rPr sz="1600" spc="-5" dirty="0">
                <a:solidFill>
                  <a:srgbClr val="CA0E0E"/>
                </a:solidFill>
                <a:latin typeface="Times New Roman"/>
                <a:cs typeface="Times New Roman"/>
              </a:rPr>
              <a:t>	</a:t>
            </a:r>
            <a:r>
              <a:rPr sz="2000" dirty="0">
                <a:latin typeface="Century Gothic"/>
                <a:cs typeface="Century Gothic"/>
              </a:rPr>
              <a:t>The value </a:t>
            </a:r>
            <a:r>
              <a:rPr sz="2000" spc="-5" dirty="0">
                <a:latin typeface="Century Gothic"/>
                <a:cs typeface="Century Gothic"/>
              </a:rPr>
              <a:t>1.96 </a:t>
            </a:r>
            <a:r>
              <a:rPr sz="2000" dirty="0">
                <a:latin typeface="Century Gothic"/>
                <a:cs typeface="Century Gothic"/>
              </a:rPr>
              <a:t>× </a:t>
            </a:r>
            <a:r>
              <a:rPr sz="2000" spc="5" dirty="0">
                <a:latin typeface="Century Gothic"/>
                <a:cs typeface="Century Gothic"/>
              </a:rPr>
              <a:t>the </a:t>
            </a:r>
            <a:r>
              <a:rPr sz="2000" spc="-5" dirty="0">
                <a:latin typeface="Century Gothic"/>
                <a:cs typeface="Century Gothic"/>
              </a:rPr>
              <a:t>standard </a:t>
            </a:r>
            <a:r>
              <a:rPr sz="2000" dirty="0">
                <a:latin typeface="Century Gothic"/>
                <a:cs typeface="Century Gothic"/>
              </a:rPr>
              <a:t>error </a:t>
            </a:r>
            <a:r>
              <a:rPr sz="2000" spc="-5" dirty="0">
                <a:latin typeface="Century Gothic"/>
                <a:cs typeface="Century Gothic"/>
              </a:rPr>
              <a:t>is </a:t>
            </a:r>
            <a:r>
              <a:rPr sz="2000" dirty="0">
                <a:latin typeface="Century Gothic"/>
                <a:cs typeface="Century Gothic"/>
              </a:rPr>
              <a:t>called </a:t>
            </a:r>
            <a:r>
              <a:rPr sz="2000" spc="5" dirty="0">
                <a:latin typeface="Century Gothic"/>
                <a:cs typeface="Century Gothic"/>
              </a:rPr>
              <a:t>the </a:t>
            </a:r>
            <a:r>
              <a:rPr sz="2000" b="1" spc="-5" dirty="0">
                <a:latin typeface="Century Gothic"/>
                <a:cs typeface="Century Gothic"/>
              </a:rPr>
              <a:t>error</a:t>
            </a:r>
            <a:r>
              <a:rPr sz="2000" b="1" spc="-165" dirty="0">
                <a:latin typeface="Century Gothic"/>
                <a:cs typeface="Century Gothic"/>
              </a:rPr>
              <a:t> </a:t>
            </a:r>
            <a:r>
              <a:rPr sz="2000" b="1" spc="-5" dirty="0">
                <a:latin typeface="Century Gothic"/>
                <a:cs typeface="Century Gothic"/>
              </a:rPr>
              <a:t>margin</a:t>
            </a:r>
            <a:endParaRPr sz="2000">
              <a:latin typeface="Century Gothic"/>
              <a:cs typeface="Century Gothic"/>
            </a:endParaRPr>
          </a:p>
          <a:p>
            <a:pPr marL="12700">
              <a:lnSpc>
                <a:spcPct val="100000"/>
              </a:lnSpc>
              <a:spcBef>
                <a:spcPts val="1080"/>
              </a:spcBef>
              <a:tabLst>
                <a:tab pos="355600" algn="l"/>
              </a:tabLst>
            </a:pPr>
            <a:r>
              <a:rPr sz="1600" spc="-5" dirty="0">
                <a:solidFill>
                  <a:srgbClr val="CA0E0E"/>
                </a:solidFill>
                <a:latin typeface="Wingdings 3"/>
                <a:cs typeface="Wingdings 3"/>
              </a:rPr>
              <a:t></a:t>
            </a:r>
            <a:r>
              <a:rPr sz="1600" spc="-5" dirty="0">
                <a:solidFill>
                  <a:srgbClr val="CA0E0E"/>
                </a:solidFill>
                <a:latin typeface="Times New Roman"/>
                <a:cs typeface="Times New Roman"/>
              </a:rPr>
              <a:t>	</a:t>
            </a:r>
            <a:r>
              <a:rPr sz="2000" spc="-30" dirty="0">
                <a:latin typeface="Century Gothic"/>
                <a:cs typeface="Century Gothic"/>
              </a:rPr>
              <a:t>We </a:t>
            </a:r>
            <a:r>
              <a:rPr sz="2000" dirty="0">
                <a:latin typeface="Century Gothic"/>
                <a:cs typeface="Century Gothic"/>
              </a:rPr>
              <a:t>can easily increase </a:t>
            </a:r>
            <a:r>
              <a:rPr sz="2000" spc="5" dirty="0">
                <a:latin typeface="Century Gothic"/>
                <a:cs typeface="Century Gothic"/>
              </a:rPr>
              <a:t>the </a:t>
            </a:r>
            <a:r>
              <a:rPr sz="2000" dirty="0">
                <a:latin typeface="Century Gothic"/>
                <a:cs typeface="Century Gothic"/>
              </a:rPr>
              <a:t>confidence level </a:t>
            </a:r>
            <a:r>
              <a:rPr sz="2000" spc="5" dirty="0">
                <a:latin typeface="Century Gothic"/>
                <a:cs typeface="Century Gothic"/>
              </a:rPr>
              <a:t>to </a:t>
            </a:r>
            <a:r>
              <a:rPr sz="2000" spc="-5" dirty="0">
                <a:latin typeface="Century Gothic"/>
                <a:cs typeface="Century Gothic"/>
              </a:rPr>
              <a:t>e.g. </a:t>
            </a:r>
            <a:r>
              <a:rPr sz="2000" dirty="0">
                <a:latin typeface="Century Gothic"/>
                <a:cs typeface="Century Gothic"/>
              </a:rPr>
              <a:t>99%</a:t>
            </a:r>
            <a:r>
              <a:rPr sz="2000" spc="-85" dirty="0">
                <a:latin typeface="Century Gothic"/>
                <a:cs typeface="Century Gothic"/>
              </a:rPr>
              <a:t> </a:t>
            </a:r>
            <a:r>
              <a:rPr sz="2000" spc="-5" dirty="0">
                <a:latin typeface="Century Gothic"/>
                <a:cs typeface="Century Gothic"/>
              </a:rPr>
              <a:t>by</a:t>
            </a:r>
            <a:endParaRPr sz="2000">
              <a:latin typeface="Century Gothic"/>
              <a:cs typeface="Century Gothic"/>
            </a:endParaRPr>
          </a:p>
          <a:p>
            <a:pPr marL="355600">
              <a:lnSpc>
                <a:spcPct val="100000"/>
              </a:lnSpc>
            </a:pPr>
            <a:r>
              <a:rPr sz="2000" spc="-5" dirty="0">
                <a:latin typeface="Century Gothic"/>
                <a:cs typeface="Century Gothic"/>
              </a:rPr>
              <a:t>substituting </a:t>
            </a:r>
            <a:r>
              <a:rPr sz="2000" spc="5" dirty="0">
                <a:latin typeface="Century Gothic"/>
                <a:cs typeface="Century Gothic"/>
              </a:rPr>
              <a:t>the </a:t>
            </a:r>
            <a:r>
              <a:rPr sz="2000" spc="-5" dirty="0">
                <a:latin typeface="Century Gothic"/>
                <a:cs typeface="Century Gothic"/>
              </a:rPr>
              <a:t>score 2.58 for 1.96 in </a:t>
            </a:r>
            <a:r>
              <a:rPr sz="2000" spc="5" dirty="0">
                <a:latin typeface="Century Gothic"/>
                <a:cs typeface="Century Gothic"/>
              </a:rPr>
              <a:t>the</a:t>
            </a:r>
            <a:r>
              <a:rPr sz="2000" spc="-95" dirty="0">
                <a:latin typeface="Century Gothic"/>
                <a:cs typeface="Century Gothic"/>
              </a:rPr>
              <a:t> </a:t>
            </a:r>
            <a:r>
              <a:rPr sz="2000" dirty="0">
                <a:latin typeface="Century Gothic"/>
                <a:cs typeface="Century Gothic"/>
              </a:rPr>
              <a:t>calculation</a:t>
            </a:r>
            <a:endParaRPr sz="2000">
              <a:latin typeface="Century Gothic"/>
              <a:cs typeface="Century Gothic"/>
            </a:endParaRPr>
          </a:p>
          <a:p>
            <a:pPr marL="12700">
              <a:lnSpc>
                <a:spcPct val="100000"/>
              </a:lnSpc>
              <a:spcBef>
                <a:spcPts val="1080"/>
              </a:spcBef>
              <a:tabLst>
                <a:tab pos="355600" algn="l"/>
              </a:tabLst>
            </a:pPr>
            <a:r>
              <a:rPr sz="1600" spc="-5" dirty="0">
                <a:solidFill>
                  <a:srgbClr val="CA0E0E"/>
                </a:solidFill>
                <a:latin typeface="Wingdings 3"/>
                <a:cs typeface="Wingdings 3"/>
              </a:rPr>
              <a:t></a:t>
            </a:r>
            <a:r>
              <a:rPr sz="1600" spc="-5" dirty="0">
                <a:solidFill>
                  <a:srgbClr val="CA0E0E"/>
                </a:solidFill>
                <a:latin typeface="Times New Roman"/>
                <a:cs typeface="Times New Roman"/>
              </a:rPr>
              <a:t>	</a:t>
            </a:r>
            <a:r>
              <a:rPr sz="2000" dirty="0">
                <a:latin typeface="Century Gothic"/>
                <a:cs typeface="Century Gothic"/>
              </a:rPr>
              <a:t>A </a:t>
            </a:r>
            <a:r>
              <a:rPr sz="2000" spc="-5" dirty="0">
                <a:latin typeface="Century Gothic"/>
                <a:cs typeface="Century Gothic"/>
              </a:rPr>
              <a:t>larger confidence </a:t>
            </a:r>
            <a:r>
              <a:rPr sz="2000" spc="5" dirty="0">
                <a:latin typeface="Century Gothic"/>
                <a:cs typeface="Century Gothic"/>
              </a:rPr>
              <a:t>level </a:t>
            </a:r>
            <a:r>
              <a:rPr sz="2000" dirty="0">
                <a:latin typeface="Century Gothic"/>
                <a:cs typeface="Century Gothic"/>
              </a:rPr>
              <a:t>entails a </a:t>
            </a:r>
            <a:r>
              <a:rPr sz="2000" spc="-5" dirty="0">
                <a:latin typeface="Century Gothic"/>
                <a:cs typeface="Century Gothic"/>
              </a:rPr>
              <a:t>wider confidence</a:t>
            </a:r>
            <a:r>
              <a:rPr sz="2000" spc="-80" dirty="0">
                <a:latin typeface="Century Gothic"/>
                <a:cs typeface="Century Gothic"/>
              </a:rPr>
              <a:t> </a:t>
            </a:r>
            <a:r>
              <a:rPr sz="2000" dirty="0">
                <a:latin typeface="Century Gothic"/>
                <a:cs typeface="Century Gothic"/>
              </a:rPr>
              <a:t>interval</a:t>
            </a:r>
            <a:endParaRPr sz="2000">
              <a:latin typeface="Century Gothic"/>
              <a:cs typeface="Century Gothic"/>
            </a:endParaRPr>
          </a:p>
        </p:txBody>
      </p:sp>
      <p:sp>
        <p:nvSpPr>
          <p:cNvPr id="4" name="Rezervirano mjesto podnožj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Johan Eklund,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529718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24916" y="473709"/>
            <a:ext cx="4615815" cy="6654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200" spc="-5" dirty="0"/>
              <a:t>Hypothesis</a:t>
            </a:r>
            <a:r>
              <a:rPr sz="4200" spc="-90" dirty="0"/>
              <a:t> </a:t>
            </a:r>
            <a:r>
              <a:rPr sz="4200" dirty="0"/>
              <a:t>testing</a:t>
            </a:r>
            <a:endParaRPr sz="4200"/>
          </a:p>
        </p:txBody>
      </p:sp>
      <p:sp>
        <p:nvSpPr>
          <p:cNvPr id="3" name="object 3"/>
          <p:cNvSpPr txBox="1"/>
          <p:nvPr/>
        </p:nvSpPr>
        <p:spPr>
          <a:xfrm>
            <a:off x="1182116" y="2080387"/>
            <a:ext cx="8648065" cy="30441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5600" marR="89535" indent="-343535">
              <a:lnSpc>
                <a:spcPct val="100000"/>
              </a:lnSpc>
              <a:spcBef>
                <a:spcPts val="105"/>
              </a:spcBef>
              <a:tabLst>
                <a:tab pos="355600" algn="l"/>
              </a:tabLst>
            </a:pPr>
            <a:r>
              <a:rPr sz="1600" spc="-5" dirty="0">
                <a:solidFill>
                  <a:srgbClr val="CA0E0E"/>
                </a:solidFill>
                <a:latin typeface="Wingdings 3"/>
                <a:cs typeface="Wingdings 3"/>
              </a:rPr>
              <a:t></a:t>
            </a:r>
            <a:r>
              <a:rPr sz="1600" spc="-5" dirty="0">
                <a:solidFill>
                  <a:srgbClr val="CA0E0E"/>
                </a:solidFill>
                <a:latin typeface="Times New Roman"/>
                <a:cs typeface="Times New Roman"/>
              </a:rPr>
              <a:t>	</a:t>
            </a:r>
            <a:r>
              <a:rPr sz="2000" spc="-5" dirty="0">
                <a:latin typeface="Century Gothic"/>
                <a:cs typeface="Century Gothic"/>
              </a:rPr>
              <a:t>Hypothesis </a:t>
            </a:r>
            <a:r>
              <a:rPr sz="2000" dirty="0">
                <a:latin typeface="Century Gothic"/>
                <a:cs typeface="Century Gothic"/>
              </a:rPr>
              <a:t>testing </a:t>
            </a:r>
            <a:r>
              <a:rPr sz="2000" spc="-5" dirty="0">
                <a:latin typeface="Century Gothic"/>
                <a:cs typeface="Century Gothic"/>
              </a:rPr>
              <a:t>is </a:t>
            </a:r>
            <a:r>
              <a:rPr sz="2000" dirty="0">
                <a:latin typeface="Century Gothic"/>
                <a:cs typeface="Century Gothic"/>
              </a:rPr>
              <a:t>commonly used </a:t>
            </a:r>
            <a:r>
              <a:rPr sz="2000" spc="-5" dirty="0">
                <a:latin typeface="Century Gothic"/>
                <a:cs typeface="Century Gothic"/>
              </a:rPr>
              <a:t>in quantitative </a:t>
            </a:r>
            <a:r>
              <a:rPr sz="2000" dirty="0">
                <a:latin typeface="Century Gothic"/>
                <a:cs typeface="Century Gothic"/>
              </a:rPr>
              <a:t>research when  one wants </a:t>
            </a:r>
            <a:r>
              <a:rPr sz="2000" spc="5" dirty="0">
                <a:latin typeface="Century Gothic"/>
                <a:cs typeface="Century Gothic"/>
              </a:rPr>
              <a:t>to </a:t>
            </a:r>
            <a:r>
              <a:rPr sz="2000" dirty="0">
                <a:latin typeface="Century Gothic"/>
                <a:cs typeface="Century Gothic"/>
              </a:rPr>
              <a:t>study </a:t>
            </a:r>
            <a:r>
              <a:rPr sz="2000" spc="-5" dirty="0">
                <a:latin typeface="Century Gothic"/>
                <a:cs typeface="Century Gothic"/>
              </a:rPr>
              <a:t>and establish </a:t>
            </a:r>
            <a:r>
              <a:rPr sz="2000" spc="5" dirty="0">
                <a:latin typeface="Century Gothic"/>
                <a:cs typeface="Century Gothic"/>
              </a:rPr>
              <a:t>the </a:t>
            </a:r>
            <a:r>
              <a:rPr sz="2000" spc="-5" dirty="0">
                <a:latin typeface="Century Gothic"/>
                <a:cs typeface="Century Gothic"/>
              </a:rPr>
              <a:t>possible difference </a:t>
            </a:r>
            <a:r>
              <a:rPr sz="2000" spc="-15" dirty="0">
                <a:latin typeface="Century Gothic"/>
                <a:cs typeface="Century Gothic"/>
              </a:rPr>
              <a:t>(for  </a:t>
            </a:r>
            <a:r>
              <a:rPr sz="2000" spc="-5" dirty="0">
                <a:latin typeface="Century Gothic"/>
                <a:cs typeface="Century Gothic"/>
              </a:rPr>
              <a:t>instance </a:t>
            </a:r>
            <a:r>
              <a:rPr sz="2000" dirty="0">
                <a:latin typeface="Century Gothic"/>
                <a:cs typeface="Century Gothic"/>
              </a:rPr>
              <a:t>reading habits) between</a:t>
            </a:r>
            <a:r>
              <a:rPr sz="2000" spc="-130" dirty="0">
                <a:latin typeface="Century Gothic"/>
                <a:cs typeface="Century Gothic"/>
              </a:rPr>
              <a:t> </a:t>
            </a:r>
            <a:r>
              <a:rPr sz="2000" dirty="0">
                <a:latin typeface="Century Gothic"/>
                <a:cs typeface="Century Gothic"/>
              </a:rPr>
              <a:t>groups</a:t>
            </a:r>
            <a:endParaRPr sz="2000">
              <a:latin typeface="Century Gothic"/>
              <a:cs typeface="Century Gothic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3000">
              <a:latin typeface="Times New Roman"/>
              <a:cs typeface="Times New Roman"/>
            </a:endParaRPr>
          </a:p>
          <a:p>
            <a:pPr marL="469900" marR="5080" indent="-457200">
              <a:lnSpc>
                <a:spcPct val="100000"/>
              </a:lnSpc>
              <a:buClr>
                <a:srgbClr val="CA0E0E"/>
              </a:buClr>
              <a:buSzPct val="80000"/>
              <a:buAutoNum type="arabicPeriod"/>
              <a:tabLst>
                <a:tab pos="469900" algn="l"/>
                <a:tab pos="470534" algn="l"/>
              </a:tabLst>
            </a:pPr>
            <a:r>
              <a:rPr sz="2000" dirty="0">
                <a:latin typeface="Century Gothic"/>
                <a:cs typeface="Century Gothic"/>
              </a:rPr>
              <a:t>Formulate a </a:t>
            </a:r>
            <a:r>
              <a:rPr sz="2000" b="1" spc="-5" dirty="0">
                <a:latin typeface="Century Gothic"/>
                <a:cs typeface="Century Gothic"/>
              </a:rPr>
              <a:t>null hypothesis </a:t>
            </a:r>
            <a:r>
              <a:rPr sz="2000" spc="5" dirty="0">
                <a:latin typeface="Century Gothic"/>
                <a:cs typeface="Century Gothic"/>
              </a:rPr>
              <a:t>H</a:t>
            </a:r>
            <a:r>
              <a:rPr sz="1950" spc="7" baseline="-21367" dirty="0">
                <a:latin typeface="Century Gothic"/>
                <a:cs typeface="Century Gothic"/>
              </a:rPr>
              <a:t>0</a:t>
            </a:r>
            <a:r>
              <a:rPr sz="2000" spc="5" dirty="0">
                <a:latin typeface="Century Gothic"/>
                <a:cs typeface="Century Gothic"/>
              </a:rPr>
              <a:t>. </a:t>
            </a:r>
            <a:r>
              <a:rPr sz="2000" dirty="0">
                <a:latin typeface="Century Gothic"/>
                <a:cs typeface="Century Gothic"/>
              </a:rPr>
              <a:t>This hypothesis </a:t>
            </a:r>
            <a:r>
              <a:rPr sz="2000" spc="-5" dirty="0">
                <a:latin typeface="Century Gothic"/>
                <a:cs typeface="Century Gothic"/>
              </a:rPr>
              <a:t>is </a:t>
            </a:r>
            <a:r>
              <a:rPr sz="2000" dirty="0">
                <a:latin typeface="Century Gothic"/>
                <a:cs typeface="Century Gothic"/>
              </a:rPr>
              <a:t>often  characterized </a:t>
            </a:r>
            <a:r>
              <a:rPr sz="2000" spc="-5" dirty="0">
                <a:latin typeface="Century Gothic"/>
                <a:cs typeface="Century Gothic"/>
              </a:rPr>
              <a:t>by </a:t>
            </a:r>
            <a:r>
              <a:rPr sz="2000" dirty="0">
                <a:solidFill>
                  <a:srgbClr val="006FC0"/>
                </a:solidFill>
                <a:latin typeface="Century Gothic"/>
                <a:cs typeface="Century Gothic"/>
              </a:rPr>
              <a:t>status quo</a:t>
            </a:r>
            <a:r>
              <a:rPr sz="2000" dirty="0">
                <a:latin typeface="Century Gothic"/>
                <a:cs typeface="Century Gothic"/>
              </a:rPr>
              <a:t>, </a:t>
            </a:r>
            <a:r>
              <a:rPr sz="2000" spc="-5" dirty="0">
                <a:latin typeface="Century Gothic"/>
                <a:cs typeface="Century Gothic"/>
              </a:rPr>
              <a:t>for instance </a:t>
            </a:r>
            <a:r>
              <a:rPr sz="2000" dirty="0">
                <a:latin typeface="Century Gothic"/>
                <a:cs typeface="Century Gothic"/>
              </a:rPr>
              <a:t>"there </a:t>
            </a:r>
            <a:r>
              <a:rPr sz="2000" spc="-5" dirty="0">
                <a:latin typeface="Century Gothic"/>
                <a:cs typeface="Century Gothic"/>
              </a:rPr>
              <a:t>is </a:t>
            </a:r>
            <a:r>
              <a:rPr sz="2000" dirty="0">
                <a:latin typeface="Century Gothic"/>
                <a:cs typeface="Century Gothic"/>
              </a:rPr>
              <a:t>no difference"</a:t>
            </a:r>
            <a:r>
              <a:rPr sz="2000" spc="-180" dirty="0">
                <a:latin typeface="Century Gothic"/>
                <a:cs typeface="Century Gothic"/>
              </a:rPr>
              <a:t> </a:t>
            </a:r>
            <a:r>
              <a:rPr sz="2000" dirty="0">
                <a:latin typeface="Century Gothic"/>
                <a:cs typeface="Century Gothic"/>
              </a:rPr>
              <a:t>or  "there </a:t>
            </a:r>
            <a:r>
              <a:rPr sz="2000" spc="-5" dirty="0">
                <a:latin typeface="Century Gothic"/>
                <a:cs typeface="Century Gothic"/>
              </a:rPr>
              <a:t>is </a:t>
            </a:r>
            <a:r>
              <a:rPr sz="2000" dirty="0">
                <a:latin typeface="Century Gothic"/>
                <a:cs typeface="Century Gothic"/>
              </a:rPr>
              <a:t>no</a:t>
            </a:r>
            <a:r>
              <a:rPr sz="2000" spc="-60" dirty="0">
                <a:latin typeface="Century Gothic"/>
                <a:cs typeface="Century Gothic"/>
              </a:rPr>
              <a:t> </a:t>
            </a:r>
            <a:r>
              <a:rPr sz="2000" dirty="0">
                <a:latin typeface="Century Gothic"/>
                <a:cs typeface="Century Gothic"/>
              </a:rPr>
              <a:t>effect".</a:t>
            </a:r>
            <a:endParaRPr sz="2000">
              <a:latin typeface="Century Gothic"/>
              <a:cs typeface="Century Gothic"/>
            </a:endParaRPr>
          </a:p>
          <a:p>
            <a:pPr marL="469900" marR="866775" indent="-457200">
              <a:lnSpc>
                <a:spcPct val="100000"/>
              </a:lnSpc>
              <a:spcBef>
                <a:spcPts val="1085"/>
              </a:spcBef>
              <a:buClr>
                <a:srgbClr val="CA0E0E"/>
              </a:buClr>
              <a:buSzPct val="80000"/>
              <a:buAutoNum type="arabicPeriod"/>
              <a:tabLst>
                <a:tab pos="469900" algn="l"/>
                <a:tab pos="470534" algn="l"/>
              </a:tabLst>
            </a:pPr>
            <a:r>
              <a:rPr sz="2000" dirty="0">
                <a:latin typeface="Century Gothic"/>
                <a:cs typeface="Century Gothic"/>
              </a:rPr>
              <a:t>Formulate an </a:t>
            </a:r>
            <a:r>
              <a:rPr sz="2000" b="1" spc="-5" dirty="0">
                <a:latin typeface="Century Gothic"/>
                <a:cs typeface="Century Gothic"/>
              </a:rPr>
              <a:t>alternative hypothesis </a:t>
            </a:r>
            <a:r>
              <a:rPr sz="2000" spc="5" dirty="0">
                <a:latin typeface="Century Gothic"/>
                <a:cs typeface="Century Gothic"/>
              </a:rPr>
              <a:t>H</a:t>
            </a:r>
            <a:r>
              <a:rPr sz="1950" spc="7" baseline="-21367" dirty="0">
                <a:latin typeface="Century Gothic"/>
                <a:cs typeface="Century Gothic"/>
              </a:rPr>
              <a:t>1 </a:t>
            </a:r>
            <a:r>
              <a:rPr sz="2000" spc="-5" dirty="0">
                <a:latin typeface="Century Gothic"/>
                <a:cs typeface="Century Gothic"/>
              </a:rPr>
              <a:t>in </a:t>
            </a:r>
            <a:r>
              <a:rPr sz="2000" dirty="0">
                <a:latin typeface="Century Gothic"/>
                <a:cs typeface="Century Gothic"/>
              </a:rPr>
              <a:t>contrast </a:t>
            </a:r>
            <a:r>
              <a:rPr sz="2000" spc="5" dirty="0">
                <a:latin typeface="Century Gothic"/>
                <a:cs typeface="Century Gothic"/>
              </a:rPr>
              <a:t>to </a:t>
            </a:r>
            <a:r>
              <a:rPr sz="2000" spc="10" dirty="0">
                <a:latin typeface="Century Gothic"/>
                <a:cs typeface="Century Gothic"/>
              </a:rPr>
              <a:t>H</a:t>
            </a:r>
            <a:r>
              <a:rPr sz="1950" spc="15" baseline="-21367" dirty="0">
                <a:latin typeface="Century Gothic"/>
                <a:cs typeface="Century Gothic"/>
              </a:rPr>
              <a:t>0</a:t>
            </a:r>
            <a:r>
              <a:rPr sz="2000" spc="10" dirty="0">
                <a:latin typeface="Century Gothic"/>
                <a:cs typeface="Century Gothic"/>
              </a:rPr>
              <a:t>. </a:t>
            </a:r>
            <a:r>
              <a:rPr sz="2000" dirty="0">
                <a:latin typeface="Century Gothic"/>
                <a:cs typeface="Century Gothic"/>
              </a:rPr>
              <a:t>The  alternative hypothesis </a:t>
            </a:r>
            <a:r>
              <a:rPr sz="2000" spc="15" dirty="0">
                <a:latin typeface="Century Gothic"/>
                <a:cs typeface="Century Gothic"/>
              </a:rPr>
              <a:t>H</a:t>
            </a:r>
            <a:r>
              <a:rPr sz="1950" spc="22" baseline="-21367" dirty="0">
                <a:latin typeface="Century Gothic"/>
                <a:cs typeface="Century Gothic"/>
              </a:rPr>
              <a:t>1 </a:t>
            </a:r>
            <a:r>
              <a:rPr sz="2000" dirty="0">
                <a:latin typeface="Century Gothic"/>
                <a:cs typeface="Century Gothic"/>
              </a:rPr>
              <a:t>can be directed or</a:t>
            </a:r>
            <a:r>
              <a:rPr sz="2000" spc="-345" dirty="0">
                <a:latin typeface="Century Gothic"/>
                <a:cs typeface="Century Gothic"/>
              </a:rPr>
              <a:t> </a:t>
            </a:r>
            <a:r>
              <a:rPr sz="2000" dirty="0">
                <a:latin typeface="Century Gothic"/>
                <a:cs typeface="Century Gothic"/>
              </a:rPr>
              <a:t>undirected.</a:t>
            </a:r>
            <a:endParaRPr sz="2000">
              <a:latin typeface="Century Gothic"/>
              <a:cs typeface="Century Gothic"/>
            </a:endParaRPr>
          </a:p>
        </p:txBody>
      </p:sp>
      <p:sp>
        <p:nvSpPr>
          <p:cNvPr id="4" name="Rezervirano mjesto podnožj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Johan Eklund,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4756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24916" y="473709"/>
            <a:ext cx="4615815" cy="6654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200" spc="-5" dirty="0"/>
              <a:t>Hypothesis</a:t>
            </a:r>
            <a:r>
              <a:rPr sz="4200" spc="-90" dirty="0"/>
              <a:t> </a:t>
            </a:r>
            <a:r>
              <a:rPr sz="4200" dirty="0"/>
              <a:t>testing</a:t>
            </a:r>
            <a:endParaRPr sz="4200"/>
          </a:p>
        </p:txBody>
      </p:sp>
      <p:sp>
        <p:nvSpPr>
          <p:cNvPr id="3" name="object 3"/>
          <p:cNvSpPr txBox="1"/>
          <p:nvPr/>
        </p:nvSpPr>
        <p:spPr>
          <a:xfrm>
            <a:off x="1182116" y="2080387"/>
            <a:ext cx="8383905" cy="3181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5600" marR="749935" indent="-343535">
              <a:lnSpc>
                <a:spcPct val="100000"/>
              </a:lnSpc>
              <a:spcBef>
                <a:spcPts val="105"/>
              </a:spcBef>
              <a:tabLst>
                <a:tab pos="355600" algn="l"/>
              </a:tabLst>
            </a:pPr>
            <a:r>
              <a:rPr sz="1600" spc="-5" dirty="0">
                <a:solidFill>
                  <a:srgbClr val="CA0E0E"/>
                </a:solidFill>
                <a:latin typeface="Wingdings 3"/>
                <a:cs typeface="Wingdings 3"/>
              </a:rPr>
              <a:t></a:t>
            </a:r>
            <a:r>
              <a:rPr sz="1600" spc="-5" dirty="0">
                <a:solidFill>
                  <a:srgbClr val="CA0E0E"/>
                </a:solidFill>
                <a:latin typeface="Times New Roman"/>
                <a:cs typeface="Times New Roman"/>
              </a:rPr>
              <a:t>	</a:t>
            </a:r>
            <a:r>
              <a:rPr sz="2000" dirty="0">
                <a:latin typeface="Century Gothic"/>
                <a:cs typeface="Century Gothic"/>
              </a:rPr>
              <a:t>State a </a:t>
            </a:r>
            <a:r>
              <a:rPr sz="2000" b="1" spc="-5" dirty="0">
                <a:latin typeface="Century Gothic"/>
                <a:cs typeface="Century Gothic"/>
              </a:rPr>
              <a:t>significance </a:t>
            </a:r>
            <a:r>
              <a:rPr sz="2000" b="1" dirty="0">
                <a:latin typeface="Century Gothic"/>
                <a:cs typeface="Century Gothic"/>
              </a:rPr>
              <a:t>level</a:t>
            </a:r>
            <a:r>
              <a:rPr sz="2000" dirty="0">
                <a:latin typeface="Century Gothic"/>
                <a:cs typeface="Century Gothic"/>
              </a:rPr>
              <a:t>, </a:t>
            </a:r>
            <a:r>
              <a:rPr sz="2000" spc="-5" dirty="0">
                <a:latin typeface="Century Gothic"/>
                <a:cs typeface="Century Gothic"/>
              </a:rPr>
              <a:t>e.g. </a:t>
            </a:r>
            <a:r>
              <a:rPr sz="2000" dirty="0">
                <a:latin typeface="Century Gothic"/>
                <a:cs typeface="Century Gothic"/>
              </a:rPr>
              <a:t>5% </a:t>
            </a:r>
            <a:r>
              <a:rPr sz="2000" spc="-10" dirty="0">
                <a:latin typeface="Century Gothic"/>
                <a:cs typeface="Century Gothic"/>
              </a:rPr>
              <a:t>(0.05) </a:t>
            </a:r>
            <a:r>
              <a:rPr sz="2000" dirty="0">
                <a:latin typeface="Century Gothic"/>
                <a:cs typeface="Century Gothic"/>
              </a:rPr>
              <a:t>or 1% </a:t>
            </a:r>
            <a:r>
              <a:rPr sz="2000" spc="-10" dirty="0">
                <a:latin typeface="Century Gothic"/>
                <a:cs typeface="Century Gothic"/>
              </a:rPr>
              <a:t>(0.01). </a:t>
            </a:r>
            <a:r>
              <a:rPr sz="2000" dirty="0">
                <a:latin typeface="Century Gothic"/>
                <a:cs typeface="Century Gothic"/>
              </a:rPr>
              <a:t>The  </a:t>
            </a:r>
            <a:r>
              <a:rPr sz="2000" spc="-5" dirty="0">
                <a:latin typeface="Century Gothic"/>
                <a:cs typeface="Century Gothic"/>
              </a:rPr>
              <a:t>significance </a:t>
            </a:r>
            <a:r>
              <a:rPr sz="2000" dirty="0">
                <a:latin typeface="Century Gothic"/>
                <a:cs typeface="Century Gothic"/>
              </a:rPr>
              <a:t>level expresses </a:t>
            </a:r>
            <a:r>
              <a:rPr sz="2000" spc="5" dirty="0">
                <a:latin typeface="Century Gothic"/>
                <a:cs typeface="Century Gothic"/>
              </a:rPr>
              <a:t>the </a:t>
            </a:r>
            <a:r>
              <a:rPr sz="2000" dirty="0">
                <a:latin typeface="Century Gothic"/>
                <a:cs typeface="Century Gothic"/>
              </a:rPr>
              <a:t>accepted </a:t>
            </a:r>
            <a:r>
              <a:rPr sz="2000" spc="-5" dirty="0">
                <a:latin typeface="Century Gothic"/>
                <a:cs typeface="Century Gothic"/>
              </a:rPr>
              <a:t>risk </a:t>
            </a:r>
            <a:r>
              <a:rPr sz="2000" dirty="0">
                <a:latin typeface="Century Gothic"/>
                <a:cs typeface="Century Gothic"/>
              </a:rPr>
              <a:t>of</a:t>
            </a:r>
            <a:r>
              <a:rPr sz="2000" spc="-135" dirty="0">
                <a:latin typeface="Century Gothic"/>
                <a:cs typeface="Century Gothic"/>
              </a:rPr>
              <a:t> </a:t>
            </a:r>
            <a:r>
              <a:rPr sz="2000" dirty="0">
                <a:latin typeface="Century Gothic"/>
                <a:cs typeface="Century Gothic"/>
              </a:rPr>
              <a:t>incorrectly  rejecting </a:t>
            </a:r>
            <a:r>
              <a:rPr sz="2000" spc="5" dirty="0">
                <a:latin typeface="Century Gothic"/>
                <a:cs typeface="Century Gothic"/>
              </a:rPr>
              <a:t>the </a:t>
            </a:r>
            <a:r>
              <a:rPr sz="2000" dirty="0">
                <a:latin typeface="Century Gothic"/>
                <a:cs typeface="Century Gothic"/>
              </a:rPr>
              <a:t>null hypothesis </a:t>
            </a:r>
            <a:r>
              <a:rPr sz="2000" spc="-25" dirty="0">
                <a:latin typeface="Century Gothic"/>
                <a:cs typeface="Century Gothic"/>
              </a:rPr>
              <a:t>(a </a:t>
            </a:r>
            <a:r>
              <a:rPr sz="2000" dirty="0">
                <a:latin typeface="Century Gothic"/>
                <a:cs typeface="Century Gothic"/>
              </a:rPr>
              <a:t>so-called </a:t>
            </a:r>
            <a:r>
              <a:rPr sz="2000" u="heavy" dirty="0">
                <a:uFill>
                  <a:solidFill>
                    <a:srgbClr val="000000"/>
                  </a:solidFill>
                </a:uFill>
                <a:latin typeface="Century Gothic"/>
                <a:cs typeface="Century Gothic"/>
              </a:rPr>
              <a:t>type I</a:t>
            </a:r>
            <a:r>
              <a:rPr sz="2000" u="heavy" spc="-135" dirty="0">
                <a:uFill>
                  <a:solidFill>
                    <a:srgbClr val="000000"/>
                  </a:solidFill>
                </a:uFill>
                <a:latin typeface="Century Gothic"/>
                <a:cs typeface="Century Gothic"/>
              </a:rPr>
              <a:t> </a:t>
            </a:r>
            <a:r>
              <a:rPr sz="2000" u="heavy" spc="-5" dirty="0">
                <a:uFill>
                  <a:solidFill>
                    <a:srgbClr val="000000"/>
                  </a:solidFill>
                </a:uFill>
                <a:latin typeface="Century Gothic"/>
                <a:cs typeface="Century Gothic"/>
              </a:rPr>
              <a:t>error</a:t>
            </a:r>
            <a:r>
              <a:rPr sz="2000" spc="-5" dirty="0">
                <a:latin typeface="Century Gothic"/>
                <a:cs typeface="Century Gothic"/>
              </a:rPr>
              <a:t>).</a:t>
            </a:r>
            <a:endParaRPr sz="2000">
              <a:latin typeface="Century Gothic"/>
              <a:cs typeface="Century Gothic"/>
            </a:endParaRPr>
          </a:p>
          <a:p>
            <a:pPr marL="12700">
              <a:lnSpc>
                <a:spcPct val="100000"/>
              </a:lnSpc>
              <a:spcBef>
                <a:spcPts val="1080"/>
              </a:spcBef>
              <a:tabLst>
                <a:tab pos="355600" algn="l"/>
              </a:tabLst>
            </a:pPr>
            <a:r>
              <a:rPr sz="1600" spc="-5" dirty="0">
                <a:solidFill>
                  <a:srgbClr val="CA0E0E"/>
                </a:solidFill>
                <a:latin typeface="Wingdings 3"/>
                <a:cs typeface="Wingdings 3"/>
              </a:rPr>
              <a:t></a:t>
            </a:r>
            <a:r>
              <a:rPr sz="1600" spc="-5" dirty="0">
                <a:solidFill>
                  <a:srgbClr val="CA0E0E"/>
                </a:solidFill>
                <a:latin typeface="Times New Roman"/>
                <a:cs typeface="Times New Roman"/>
              </a:rPr>
              <a:t>	</a:t>
            </a:r>
            <a:r>
              <a:rPr sz="2000" dirty="0">
                <a:latin typeface="Century Gothic"/>
                <a:cs typeface="Century Gothic"/>
              </a:rPr>
              <a:t>Conduct a </a:t>
            </a:r>
            <a:r>
              <a:rPr sz="2000" spc="-5" dirty="0">
                <a:latin typeface="Century Gothic"/>
                <a:cs typeface="Century Gothic"/>
              </a:rPr>
              <a:t>statistical </a:t>
            </a:r>
            <a:r>
              <a:rPr sz="2000" spc="5" dirty="0">
                <a:latin typeface="Century Gothic"/>
                <a:cs typeface="Century Gothic"/>
              </a:rPr>
              <a:t>test to </a:t>
            </a:r>
            <a:r>
              <a:rPr sz="2000" dirty="0">
                <a:latin typeface="Century Gothic"/>
                <a:cs typeface="Century Gothic"/>
              </a:rPr>
              <a:t>establish </a:t>
            </a:r>
            <a:r>
              <a:rPr sz="2000" spc="5" dirty="0">
                <a:latin typeface="Century Gothic"/>
                <a:cs typeface="Century Gothic"/>
              </a:rPr>
              <a:t>the </a:t>
            </a:r>
            <a:r>
              <a:rPr sz="2000" spc="-5" dirty="0">
                <a:latin typeface="Century Gothic"/>
                <a:cs typeface="Century Gothic"/>
              </a:rPr>
              <a:t>probability </a:t>
            </a:r>
            <a:r>
              <a:rPr sz="2000" dirty="0">
                <a:latin typeface="Century Gothic"/>
                <a:cs typeface="Century Gothic"/>
              </a:rPr>
              <a:t>of</a:t>
            </a:r>
            <a:r>
              <a:rPr sz="2000" spc="-265" dirty="0">
                <a:latin typeface="Century Gothic"/>
                <a:cs typeface="Century Gothic"/>
              </a:rPr>
              <a:t> </a:t>
            </a:r>
            <a:r>
              <a:rPr sz="2000" spc="25" dirty="0">
                <a:latin typeface="Century Gothic"/>
                <a:cs typeface="Century Gothic"/>
              </a:rPr>
              <a:t>H</a:t>
            </a:r>
            <a:r>
              <a:rPr sz="1950" spc="37" baseline="-21367" dirty="0">
                <a:latin typeface="Century Gothic"/>
                <a:cs typeface="Century Gothic"/>
              </a:rPr>
              <a:t>0</a:t>
            </a:r>
            <a:endParaRPr sz="1950" baseline="-21367">
              <a:latin typeface="Century Gothic"/>
              <a:cs typeface="Century Gothic"/>
            </a:endParaRPr>
          </a:p>
          <a:p>
            <a:pPr marL="12700">
              <a:lnSpc>
                <a:spcPct val="100000"/>
              </a:lnSpc>
              <a:spcBef>
                <a:spcPts val="1080"/>
              </a:spcBef>
              <a:tabLst>
                <a:tab pos="355600" algn="l"/>
              </a:tabLst>
            </a:pPr>
            <a:r>
              <a:rPr sz="1600" spc="-5" dirty="0">
                <a:solidFill>
                  <a:srgbClr val="CA0E0E"/>
                </a:solidFill>
                <a:latin typeface="Wingdings 3"/>
                <a:cs typeface="Wingdings 3"/>
              </a:rPr>
              <a:t></a:t>
            </a:r>
            <a:r>
              <a:rPr sz="1600" spc="-5" dirty="0">
                <a:solidFill>
                  <a:srgbClr val="CA0E0E"/>
                </a:solidFill>
                <a:latin typeface="Times New Roman"/>
                <a:cs typeface="Times New Roman"/>
              </a:rPr>
              <a:t>	</a:t>
            </a:r>
            <a:r>
              <a:rPr sz="2000" dirty="0">
                <a:latin typeface="Century Gothic"/>
                <a:cs typeface="Century Gothic"/>
              </a:rPr>
              <a:t>The </a:t>
            </a:r>
            <a:r>
              <a:rPr sz="2000" spc="-5" dirty="0">
                <a:latin typeface="Century Gothic"/>
                <a:cs typeface="Century Gothic"/>
              </a:rPr>
              <a:t>probability </a:t>
            </a:r>
            <a:r>
              <a:rPr sz="2000" dirty="0">
                <a:latin typeface="Century Gothic"/>
                <a:cs typeface="Century Gothic"/>
              </a:rPr>
              <a:t>of </a:t>
            </a:r>
            <a:r>
              <a:rPr sz="2000" spc="10" dirty="0">
                <a:latin typeface="Century Gothic"/>
                <a:cs typeface="Century Gothic"/>
              </a:rPr>
              <a:t>H</a:t>
            </a:r>
            <a:r>
              <a:rPr sz="1950" spc="15" baseline="-21367" dirty="0">
                <a:latin typeface="Century Gothic"/>
                <a:cs typeface="Century Gothic"/>
              </a:rPr>
              <a:t>0 </a:t>
            </a:r>
            <a:r>
              <a:rPr sz="2000" spc="-15" dirty="0">
                <a:latin typeface="Century Gothic"/>
                <a:cs typeface="Century Gothic"/>
              </a:rPr>
              <a:t>(as </a:t>
            </a:r>
            <a:r>
              <a:rPr sz="2000" dirty="0">
                <a:latin typeface="Century Gothic"/>
                <a:cs typeface="Century Gothic"/>
              </a:rPr>
              <a:t>returned </a:t>
            </a:r>
            <a:r>
              <a:rPr sz="2000" spc="-5" dirty="0">
                <a:latin typeface="Century Gothic"/>
                <a:cs typeface="Century Gothic"/>
              </a:rPr>
              <a:t>by </a:t>
            </a:r>
            <a:r>
              <a:rPr sz="2000" spc="5" dirty="0">
                <a:latin typeface="Century Gothic"/>
                <a:cs typeface="Century Gothic"/>
              </a:rPr>
              <a:t>the </a:t>
            </a:r>
            <a:r>
              <a:rPr sz="2000" spc="-5" dirty="0">
                <a:latin typeface="Century Gothic"/>
                <a:cs typeface="Century Gothic"/>
              </a:rPr>
              <a:t>statistical </a:t>
            </a:r>
            <a:r>
              <a:rPr sz="2000" dirty="0">
                <a:latin typeface="Century Gothic"/>
                <a:cs typeface="Century Gothic"/>
              </a:rPr>
              <a:t>test) </a:t>
            </a:r>
            <a:r>
              <a:rPr sz="2000" spc="-5" dirty="0">
                <a:latin typeface="Century Gothic"/>
                <a:cs typeface="Century Gothic"/>
              </a:rPr>
              <a:t>is</a:t>
            </a:r>
            <a:r>
              <a:rPr sz="2000" spc="-350" dirty="0">
                <a:latin typeface="Century Gothic"/>
                <a:cs typeface="Century Gothic"/>
              </a:rPr>
              <a:t> </a:t>
            </a:r>
            <a:r>
              <a:rPr sz="2000" dirty="0">
                <a:latin typeface="Century Gothic"/>
                <a:cs typeface="Century Gothic"/>
              </a:rPr>
              <a:t>often</a:t>
            </a:r>
            <a:endParaRPr sz="2000">
              <a:latin typeface="Century Gothic"/>
              <a:cs typeface="Century Gothic"/>
            </a:endParaRPr>
          </a:p>
          <a:p>
            <a:pPr marL="355600">
              <a:lnSpc>
                <a:spcPct val="100000"/>
              </a:lnSpc>
            </a:pPr>
            <a:r>
              <a:rPr sz="2000" dirty="0">
                <a:latin typeface="Century Gothic"/>
                <a:cs typeface="Century Gothic"/>
              </a:rPr>
              <a:t>reported as </a:t>
            </a:r>
            <a:r>
              <a:rPr sz="2000" spc="5" dirty="0">
                <a:latin typeface="Century Gothic"/>
                <a:cs typeface="Century Gothic"/>
              </a:rPr>
              <a:t>the </a:t>
            </a:r>
            <a:r>
              <a:rPr sz="2000" b="1" spc="-5" dirty="0">
                <a:latin typeface="Century Gothic"/>
                <a:cs typeface="Century Gothic"/>
              </a:rPr>
              <a:t>p-value </a:t>
            </a:r>
            <a:r>
              <a:rPr sz="2000" dirty="0">
                <a:latin typeface="Century Gothic"/>
                <a:cs typeface="Century Gothic"/>
              </a:rPr>
              <a:t>in </a:t>
            </a:r>
            <a:r>
              <a:rPr sz="2000" spc="-5" dirty="0">
                <a:latin typeface="Century Gothic"/>
                <a:cs typeface="Century Gothic"/>
              </a:rPr>
              <a:t>scientific</a:t>
            </a:r>
            <a:r>
              <a:rPr sz="2000" spc="-140" dirty="0">
                <a:latin typeface="Century Gothic"/>
                <a:cs typeface="Century Gothic"/>
              </a:rPr>
              <a:t> </a:t>
            </a:r>
            <a:r>
              <a:rPr sz="2000" dirty="0">
                <a:latin typeface="Century Gothic"/>
                <a:cs typeface="Century Gothic"/>
              </a:rPr>
              <a:t>reports</a:t>
            </a:r>
            <a:endParaRPr sz="2000">
              <a:latin typeface="Century Gothic"/>
              <a:cs typeface="Century Gothic"/>
            </a:endParaRPr>
          </a:p>
          <a:p>
            <a:pPr marL="355600" marR="5080" indent="-343535">
              <a:lnSpc>
                <a:spcPct val="100000"/>
              </a:lnSpc>
              <a:spcBef>
                <a:spcPts val="1080"/>
              </a:spcBef>
              <a:tabLst>
                <a:tab pos="355600" algn="l"/>
              </a:tabLst>
            </a:pPr>
            <a:r>
              <a:rPr sz="1600" spc="-5" dirty="0">
                <a:solidFill>
                  <a:srgbClr val="CA0E0E"/>
                </a:solidFill>
                <a:latin typeface="Wingdings 3"/>
                <a:cs typeface="Wingdings 3"/>
              </a:rPr>
              <a:t></a:t>
            </a:r>
            <a:r>
              <a:rPr sz="1600" spc="-5" dirty="0">
                <a:solidFill>
                  <a:srgbClr val="CA0E0E"/>
                </a:solidFill>
                <a:latin typeface="Times New Roman"/>
                <a:cs typeface="Times New Roman"/>
              </a:rPr>
              <a:t>	</a:t>
            </a:r>
            <a:r>
              <a:rPr sz="2000" spc="5" dirty="0">
                <a:latin typeface="Century Gothic"/>
                <a:cs typeface="Century Gothic"/>
              </a:rPr>
              <a:t>If the </a:t>
            </a:r>
            <a:r>
              <a:rPr sz="2000" dirty="0">
                <a:latin typeface="Century Gothic"/>
                <a:cs typeface="Century Gothic"/>
              </a:rPr>
              <a:t>p-value </a:t>
            </a:r>
            <a:r>
              <a:rPr sz="2000" spc="-5" dirty="0">
                <a:latin typeface="Century Gothic"/>
                <a:cs typeface="Century Gothic"/>
              </a:rPr>
              <a:t>is </a:t>
            </a:r>
            <a:r>
              <a:rPr sz="2000" dirty="0">
                <a:latin typeface="Century Gothic"/>
                <a:cs typeface="Century Gothic"/>
              </a:rPr>
              <a:t>smaller than </a:t>
            </a:r>
            <a:r>
              <a:rPr sz="2000" spc="5" dirty="0">
                <a:latin typeface="Century Gothic"/>
                <a:cs typeface="Century Gothic"/>
              </a:rPr>
              <a:t>the </a:t>
            </a:r>
            <a:r>
              <a:rPr sz="2000" spc="-5" dirty="0">
                <a:latin typeface="Century Gothic"/>
                <a:cs typeface="Century Gothic"/>
              </a:rPr>
              <a:t>stipulated significance </a:t>
            </a:r>
            <a:r>
              <a:rPr sz="2000" spc="5" dirty="0">
                <a:latin typeface="Century Gothic"/>
                <a:cs typeface="Century Gothic"/>
              </a:rPr>
              <a:t>level </a:t>
            </a:r>
            <a:r>
              <a:rPr sz="2000" spc="-5" dirty="0">
                <a:latin typeface="Century Gothic"/>
                <a:cs typeface="Century Gothic"/>
              </a:rPr>
              <a:t>we  </a:t>
            </a:r>
            <a:r>
              <a:rPr sz="2000" dirty="0">
                <a:solidFill>
                  <a:srgbClr val="C00000"/>
                </a:solidFill>
                <a:latin typeface="Century Gothic"/>
                <a:cs typeface="Century Gothic"/>
              </a:rPr>
              <a:t>reject </a:t>
            </a:r>
            <a:r>
              <a:rPr sz="2000" spc="5" dirty="0">
                <a:latin typeface="Century Gothic"/>
                <a:cs typeface="Century Gothic"/>
              </a:rPr>
              <a:t>the </a:t>
            </a:r>
            <a:r>
              <a:rPr sz="2000" dirty="0">
                <a:latin typeface="Century Gothic"/>
                <a:cs typeface="Century Gothic"/>
              </a:rPr>
              <a:t>null hypothesis </a:t>
            </a:r>
            <a:r>
              <a:rPr sz="2000" spc="-5" dirty="0">
                <a:latin typeface="Century Gothic"/>
                <a:cs typeface="Century Gothic"/>
              </a:rPr>
              <a:t>and accept </a:t>
            </a:r>
            <a:r>
              <a:rPr sz="2000" spc="5" dirty="0">
                <a:latin typeface="Century Gothic"/>
                <a:cs typeface="Century Gothic"/>
              </a:rPr>
              <a:t>the </a:t>
            </a:r>
            <a:r>
              <a:rPr sz="2000" dirty="0">
                <a:latin typeface="Century Gothic"/>
                <a:cs typeface="Century Gothic"/>
              </a:rPr>
              <a:t>alternative hypothesis</a:t>
            </a:r>
            <a:r>
              <a:rPr sz="2000" spc="-204" dirty="0">
                <a:latin typeface="Century Gothic"/>
                <a:cs typeface="Century Gothic"/>
              </a:rPr>
              <a:t> </a:t>
            </a:r>
            <a:r>
              <a:rPr sz="2000" dirty="0">
                <a:latin typeface="Century Gothic"/>
                <a:cs typeface="Century Gothic"/>
              </a:rPr>
              <a:t>–  otherwise we </a:t>
            </a:r>
            <a:r>
              <a:rPr sz="2000" dirty="0">
                <a:solidFill>
                  <a:srgbClr val="C00000"/>
                </a:solidFill>
                <a:latin typeface="Century Gothic"/>
                <a:cs typeface="Century Gothic"/>
              </a:rPr>
              <a:t>retain </a:t>
            </a:r>
            <a:r>
              <a:rPr sz="2000" spc="5" dirty="0">
                <a:latin typeface="Century Gothic"/>
                <a:cs typeface="Century Gothic"/>
              </a:rPr>
              <a:t>the </a:t>
            </a:r>
            <a:r>
              <a:rPr sz="2000" dirty="0">
                <a:latin typeface="Century Gothic"/>
                <a:cs typeface="Century Gothic"/>
              </a:rPr>
              <a:t>null</a:t>
            </a:r>
            <a:r>
              <a:rPr sz="2000" spc="-150" dirty="0">
                <a:latin typeface="Century Gothic"/>
                <a:cs typeface="Century Gothic"/>
              </a:rPr>
              <a:t> </a:t>
            </a:r>
            <a:r>
              <a:rPr sz="2000" dirty="0">
                <a:latin typeface="Century Gothic"/>
                <a:cs typeface="Century Gothic"/>
              </a:rPr>
              <a:t>hypothesis</a:t>
            </a:r>
            <a:endParaRPr sz="2000">
              <a:latin typeface="Century Gothic"/>
              <a:cs typeface="Century Gothic"/>
            </a:endParaRPr>
          </a:p>
        </p:txBody>
      </p:sp>
      <p:sp>
        <p:nvSpPr>
          <p:cNvPr id="4" name="Rezervirano mjesto podnožj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Johan Eklund,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976603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24916" y="475234"/>
            <a:ext cx="9116695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10" dirty="0"/>
              <a:t>Directed and </a:t>
            </a:r>
            <a:r>
              <a:rPr spc="-5" dirty="0"/>
              <a:t>undirected</a:t>
            </a:r>
            <a:r>
              <a:rPr spc="25" dirty="0"/>
              <a:t> </a:t>
            </a:r>
            <a:r>
              <a:rPr spc="-5" dirty="0"/>
              <a:t>hypotheses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182116" y="2080387"/>
            <a:ext cx="8754745" cy="24345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5600" marR="340995" indent="-343535">
              <a:lnSpc>
                <a:spcPct val="100000"/>
              </a:lnSpc>
              <a:spcBef>
                <a:spcPts val="105"/>
              </a:spcBef>
              <a:tabLst>
                <a:tab pos="355600" algn="l"/>
              </a:tabLst>
            </a:pPr>
            <a:r>
              <a:rPr sz="1600" spc="-5" dirty="0">
                <a:solidFill>
                  <a:srgbClr val="CA0E0E"/>
                </a:solidFill>
                <a:latin typeface="Wingdings 3"/>
                <a:cs typeface="Wingdings 3"/>
              </a:rPr>
              <a:t></a:t>
            </a:r>
            <a:r>
              <a:rPr sz="1600" spc="-5" dirty="0">
                <a:solidFill>
                  <a:srgbClr val="CA0E0E"/>
                </a:solidFill>
                <a:latin typeface="Times New Roman"/>
                <a:cs typeface="Times New Roman"/>
              </a:rPr>
              <a:t>	</a:t>
            </a:r>
            <a:r>
              <a:rPr sz="2000" dirty="0">
                <a:latin typeface="Century Gothic"/>
                <a:cs typeface="Century Gothic"/>
              </a:rPr>
              <a:t>A </a:t>
            </a:r>
            <a:r>
              <a:rPr sz="2000" b="1" spc="-5" dirty="0">
                <a:latin typeface="Century Gothic"/>
                <a:cs typeface="Century Gothic"/>
              </a:rPr>
              <a:t>directed </a:t>
            </a:r>
            <a:r>
              <a:rPr sz="2000" dirty="0">
                <a:latin typeface="Century Gothic"/>
                <a:cs typeface="Century Gothic"/>
              </a:rPr>
              <a:t>hypothesis states </a:t>
            </a:r>
            <a:r>
              <a:rPr sz="2000" spc="-5" dirty="0">
                <a:latin typeface="Century Gothic"/>
                <a:cs typeface="Century Gothic"/>
              </a:rPr>
              <a:t>in which way </a:t>
            </a:r>
            <a:r>
              <a:rPr sz="2000" dirty="0">
                <a:latin typeface="Century Gothic"/>
                <a:cs typeface="Century Gothic"/>
              </a:rPr>
              <a:t>we assume that two</a:t>
            </a:r>
            <a:r>
              <a:rPr sz="2000" spc="-229" dirty="0">
                <a:latin typeface="Century Gothic"/>
                <a:cs typeface="Century Gothic"/>
              </a:rPr>
              <a:t> </a:t>
            </a:r>
            <a:r>
              <a:rPr sz="2000" spc="-15" dirty="0">
                <a:latin typeface="Century Gothic"/>
                <a:cs typeface="Century Gothic"/>
              </a:rPr>
              <a:t>(or  </a:t>
            </a:r>
            <a:r>
              <a:rPr sz="2000" dirty="0">
                <a:latin typeface="Century Gothic"/>
                <a:cs typeface="Century Gothic"/>
              </a:rPr>
              <a:t>more) groups </a:t>
            </a:r>
            <a:r>
              <a:rPr sz="2000" spc="-5" dirty="0">
                <a:latin typeface="Century Gothic"/>
                <a:cs typeface="Century Gothic"/>
              </a:rPr>
              <a:t>are different from </a:t>
            </a:r>
            <a:r>
              <a:rPr sz="2000" dirty="0">
                <a:latin typeface="Century Gothic"/>
                <a:cs typeface="Century Gothic"/>
              </a:rPr>
              <a:t>each</a:t>
            </a:r>
            <a:r>
              <a:rPr sz="2000" spc="-70" dirty="0">
                <a:latin typeface="Century Gothic"/>
                <a:cs typeface="Century Gothic"/>
              </a:rPr>
              <a:t> </a:t>
            </a:r>
            <a:r>
              <a:rPr sz="2000" dirty="0">
                <a:latin typeface="Century Gothic"/>
                <a:cs typeface="Century Gothic"/>
              </a:rPr>
              <a:t>other</a:t>
            </a:r>
            <a:endParaRPr sz="2000">
              <a:latin typeface="Century Gothic"/>
              <a:cs typeface="Century Gothic"/>
            </a:endParaRPr>
          </a:p>
          <a:p>
            <a:pPr marL="355600" marR="895985" indent="-343535">
              <a:lnSpc>
                <a:spcPct val="100000"/>
              </a:lnSpc>
              <a:spcBef>
                <a:spcPts val="1080"/>
              </a:spcBef>
              <a:tabLst>
                <a:tab pos="355600" algn="l"/>
              </a:tabLst>
            </a:pPr>
            <a:r>
              <a:rPr sz="1600" spc="-5" dirty="0">
                <a:solidFill>
                  <a:srgbClr val="CA0E0E"/>
                </a:solidFill>
                <a:latin typeface="Wingdings 3"/>
                <a:cs typeface="Wingdings 3"/>
              </a:rPr>
              <a:t></a:t>
            </a:r>
            <a:r>
              <a:rPr sz="1600" spc="-5" dirty="0">
                <a:solidFill>
                  <a:srgbClr val="CA0E0E"/>
                </a:solidFill>
                <a:latin typeface="Times New Roman"/>
                <a:cs typeface="Times New Roman"/>
              </a:rPr>
              <a:t>	</a:t>
            </a:r>
            <a:r>
              <a:rPr sz="2000" spc="5" dirty="0">
                <a:latin typeface="Century Gothic"/>
                <a:cs typeface="Century Gothic"/>
              </a:rPr>
              <a:t>If </a:t>
            </a:r>
            <a:r>
              <a:rPr sz="2000" dirty="0">
                <a:latin typeface="Century Gothic"/>
                <a:cs typeface="Century Gothic"/>
              </a:rPr>
              <a:t>we assume that a </a:t>
            </a:r>
            <a:r>
              <a:rPr sz="2000" spc="-5" dirty="0">
                <a:latin typeface="Century Gothic"/>
                <a:cs typeface="Century Gothic"/>
              </a:rPr>
              <a:t>project aimed at </a:t>
            </a:r>
            <a:r>
              <a:rPr sz="2000" dirty="0">
                <a:latin typeface="Century Gothic"/>
                <a:cs typeface="Century Gothic"/>
              </a:rPr>
              <a:t>promoting reading</a:t>
            </a:r>
            <a:r>
              <a:rPr sz="2000" spc="-215" dirty="0">
                <a:latin typeface="Century Gothic"/>
                <a:cs typeface="Century Gothic"/>
              </a:rPr>
              <a:t> </a:t>
            </a:r>
            <a:r>
              <a:rPr sz="2000" spc="-5" dirty="0">
                <a:latin typeface="Century Gothic"/>
                <a:cs typeface="Century Gothic"/>
              </a:rPr>
              <a:t>also  </a:t>
            </a:r>
            <a:r>
              <a:rPr sz="2000" spc="-5" dirty="0">
                <a:solidFill>
                  <a:srgbClr val="006FC0"/>
                </a:solidFill>
                <a:latin typeface="Century Gothic"/>
                <a:cs typeface="Century Gothic"/>
              </a:rPr>
              <a:t>increases </a:t>
            </a:r>
            <a:r>
              <a:rPr sz="2000" spc="5" dirty="0">
                <a:latin typeface="Century Gothic"/>
                <a:cs typeface="Century Gothic"/>
              </a:rPr>
              <a:t>the volume </a:t>
            </a:r>
            <a:r>
              <a:rPr sz="2000" dirty="0">
                <a:latin typeface="Century Gothic"/>
                <a:cs typeface="Century Gothic"/>
              </a:rPr>
              <a:t>of reading we </a:t>
            </a:r>
            <a:r>
              <a:rPr sz="2000" spc="5" dirty="0">
                <a:latin typeface="Century Gothic"/>
                <a:cs typeface="Century Gothic"/>
              </a:rPr>
              <a:t>have </a:t>
            </a:r>
            <a:r>
              <a:rPr sz="2000" dirty="0">
                <a:latin typeface="Century Gothic"/>
                <a:cs typeface="Century Gothic"/>
              </a:rPr>
              <a:t>stated a directed  hypothesis</a:t>
            </a:r>
            <a:endParaRPr sz="2000">
              <a:latin typeface="Century Gothic"/>
              <a:cs typeface="Century Gothic"/>
            </a:endParaRPr>
          </a:p>
          <a:p>
            <a:pPr marL="12700">
              <a:lnSpc>
                <a:spcPct val="100000"/>
              </a:lnSpc>
              <a:spcBef>
                <a:spcPts val="1080"/>
              </a:spcBef>
              <a:tabLst>
                <a:tab pos="355600" algn="l"/>
              </a:tabLst>
            </a:pPr>
            <a:r>
              <a:rPr sz="1600" spc="-5" dirty="0">
                <a:solidFill>
                  <a:srgbClr val="CA0E0E"/>
                </a:solidFill>
                <a:latin typeface="Wingdings 3"/>
                <a:cs typeface="Wingdings 3"/>
              </a:rPr>
              <a:t></a:t>
            </a:r>
            <a:r>
              <a:rPr sz="1600" spc="-5" dirty="0">
                <a:solidFill>
                  <a:srgbClr val="CA0E0E"/>
                </a:solidFill>
                <a:latin typeface="Times New Roman"/>
                <a:cs typeface="Times New Roman"/>
              </a:rPr>
              <a:t>	</a:t>
            </a:r>
            <a:r>
              <a:rPr sz="2000" spc="-5" dirty="0">
                <a:latin typeface="Century Gothic"/>
                <a:cs typeface="Century Gothic"/>
              </a:rPr>
              <a:t>An </a:t>
            </a:r>
            <a:r>
              <a:rPr sz="2000" b="1" spc="-5" dirty="0">
                <a:latin typeface="Century Gothic"/>
                <a:cs typeface="Century Gothic"/>
              </a:rPr>
              <a:t>undirected </a:t>
            </a:r>
            <a:r>
              <a:rPr sz="2000" dirty="0">
                <a:latin typeface="Century Gothic"/>
                <a:cs typeface="Century Gothic"/>
              </a:rPr>
              <a:t>hypothesis, consequently, </a:t>
            </a:r>
            <a:r>
              <a:rPr sz="2000" spc="-5" dirty="0">
                <a:latin typeface="Century Gothic"/>
                <a:cs typeface="Century Gothic"/>
              </a:rPr>
              <a:t>does </a:t>
            </a:r>
            <a:r>
              <a:rPr sz="2000" dirty="0">
                <a:latin typeface="Century Gothic"/>
                <a:cs typeface="Century Gothic"/>
              </a:rPr>
              <a:t>not state in what</a:t>
            </a:r>
            <a:r>
              <a:rPr sz="2000" spc="-185" dirty="0">
                <a:latin typeface="Century Gothic"/>
                <a:cs typeface="Century Gothic"/>
              </a:rPr>
              <a:t> </a:t>
            </a:r>
            <a:r>
              <a:rPr sz="2000" spc="-5" dirty="0">
                <a:latin typeface="Century Gothic"/>
                <a:cs typeface="Century Gothic"/>
              </a:rPr>
              <a:t>way</a:t>
            </a:r>
            <a:endParaRPr sz="2000">
              <a:latin typeface="Century Gothic"/>
              <a:cs typeface="Century Gothic"/>
            </a:endParaRPr>
          </a:p>
          <a:p>
            <a:pPr marL="355600">
              <a:lnSpc>
                <a:spcPct val="100000"/>
              </a:lnSpc>
            </a:pPr>
            <a:r>
              <a:rPr sz="2000" spc="5" dirty="0">
                <a:latin typeface="Century Gothic"/>
                <a:cs typeface="Century Gothic"/>
              </a:rPr>
              <a:t>the </a:t>
            </a:r>
            <a:r>
              <a:rPr sz="2000" dirty="0">
                <a:latin typeface="Century Gothic"/>
                <a:cs typeface="Century Gothic"/>
              </a:rPr>
              <a:t>groups may </a:t>
            </a:r>
            <a:r>
              <a:rPr sz="2000" spc="-5" dirty="0">
                <a:latin typeface="Century Gothic"/>
                <a:cs typeface="Century Gothic"/>
              </a:rPr>
              <a:t>differ from </a:t>
            </a:r>
            <a:r>
              <a:rPr sz="2000" dirty="0">
                <a:latin typeface="Century Gothic"/>
                <a:cs typeface="Century Gothic"/>
              </a:rPr>
              <a:t>each</a:t>
            </a:r>
            <a:r>
              <a:rPr sz="2000" spc="-65" dirty="0">
                <a:latin typeface="Century Gothic"/>
                <a:cs typeface="Century Gothic"/>
              </a:rPr>
              <a:t> </a:t>
            </a:r>
            <a:r>
              <a:rPr sz="2000" dirty="0">
                <a:latin typeface="Century Gothic"/>
                <a:cs typeface="Century Gothic"/>
              </a:rPr>
              <a:t>other</a:t>
            </a:r>
            <a:endParaRPr sz="2000">
              <a:latin typeface="Century Gothic"/>
              <a:cs typeface="Century Gothic"/>
            </a:endParaRPr>
          </a:p>
        </p:txBody>
      </p:sp>
      <p:sp>
        <p:nvSpPr>
          <p:cNvPr id="4" name="Rezervirano mjesto podnožj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Johan Eklund,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88012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24916" y="473709"/>
            <a:ext cx="5688330" cy="6654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200" spc="-5" dirty="0"/>
              <a:t>Quantitative</a:t>
            </a:r>
            <a:r>
              <a:rPr sz="4200" spc="-90" dirty="0"/>
              <a:t> </a:t>
            </a:r>
            <a:r>
              <a:rPr sz="4200" dirty="0"/>
              <a:t>methods</a:t>
            </a:r>
            <a:endParaRPr sz="4200"/>
          </a:p>
        </p:txBody>
      </p:sp>
      <p:sp>
        <p:nvSpPr>
          <p:cNvPr id="3" name="object 3"/>
          <p:cNvSpPr txBox="1"/>
          <p:nvPr/>
        </p:nvSpPr>
        <p:spPr>
          <a:xfrm>
            <a:off x="1182116" y="1944304"/>
            <a:ext cx="3256279" cy="2235200"/>
          </a:xfrm>
          <a:prstGeom prst="rect">
            <a:avLst/>
          </a:prstGeom>
        </p:spPr>
        <p:txBody>
          <a:bodyPr vert="horz" wrap="square" lIns="0" tIns="1492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75"/>
              </a:spcBef>
              <a:tabLst>
                <a:tab pos="355600" algn="l"/>
              </a:tabLst>
            </a:pPr>
            <a:r>
              <a:rPr sz="1600" spc="-5" dirty="0">
                <a:solidFill>
                  <a:srgbClr val="CA0E0E"/>
                </a:solidFill>
                <a:latin typeface="Wingdings 3"/>
                <a:cs typeface="Wingdings 3"/>
              </a:rPr>
              <a:t></a:t>
            </a:r>
            <a:r>
              <a:rPr sz="1600" spc="-5" dirty="0">
                <a:solidFill>
                  <a:srgbClr val="CA0E0E"/>
                </a:solidFill>
                <a:latin typeface="Times New Roman"/>
                <a:cs typeface="Times New Roman"/>
              </a:rPr>
              <a:t>	</a:t>
            </a:r>
            <a:r>
              <a:rPr sz="2000" dirty="0">
                <a:latin typeface="Century Gothic"/>
                <a:cs typeface="Century Gothic"/>
              </a:rPr>
              <a:t>Surveys</a:t>
            </a:r>
            <a:endParaRPr sz="2000">
              <a:latin typeface="Century Gothic"/>
              <a:cs typeface="Century Gothic"/>
            </a:endParaRPr>
          </a:p>
          <a:p>
            <a:pPr marL="12700">
              <a:lnSpc>
                <a:spcPct val="100000"/>
              </a:lnSpc>
              <a:spcBef>
                <a:spcPts val="1080"/>
              </a:spcBef>
              <a:tabLst>
                <a:tab pos="355600" algn="l"/>
              </a:tabLst>
            </a:pPr>
            <a:r>
              <a:rPr sz="1600" spc="-5" dirty="0">
                <a:solidFill>
                  <a:srgbClr val="CA0E0E"/>
                </a:solidFill>
                <a:latin typeface="Wingdings 3"/>
                <a:cs typeface="Wingdings 3"/>
              </a:rPr>
              <a:t></a:t>
            </a:r>
            <a:r>
              <a:rPr sz="1600" spc="-5" dirty="0">
                <a:solidFill>
                  <a:srgbClr val="CA0E0E"/>
                </a:solidFill>
                <a:latin typeface="Times New Roman"/>
                <a:cs typeface="Times New Roman"/>
              </a:rPr>
              <a:t>	</a:t>
            </a:r>
            <a:r>
              <a:rPr sz="2000" dirty="0">
                <a:latin typeface="Century Gothic"/>
                <a:cs typeface="Century Gothic"/>
              </a:rPr>
              <a:t>Structured</a:t>
            </a:r>
            <a:r>
              <a:rPr sz="2000" spc="-60" dirty="0">
                <a:latin typeface="Century Gothic"/>
                <a:cs typeface="Century Gothic"/>
              </a:rPr>
              <a:t> </a:t>
            </a:r>
            <a:r>
              <a:rPr sz="2000" spc="-5" dirty="0">
                <a:latin typeface="Century Gothic"/>
                <a:cs typeface="Century Gothic"/>
              </a:rPr>
              <a:t>observations</a:t>
            </a:r>
            <a:endParaRPr sz="2000">
              <a:latin typeface="Century Gothic"/>
              <a:cs typeface="Century Gothic"/>
            </a:endParaRPr>
          </a:p>
          <a:p>
            <a:pPr marL="12700">
              <a:lnSpc>
                <a:spcPct val="100000"/>
              </a:lnSpc>
              <a:spcBef>
                <a:spcPts val="1080"/>
              </a:spcBef>
              <a:tabLst>
                <a:tab pos="355600" algn="l"/>
              </a:tabLst>
            </a:pPr>
            <a:r>
              <a:rPr sz="1600" spc="-5" dirty="0">
                <a:solidFill>
                  <a:srgbClr val="CA0E0E"/>
                </a:solidFill>
                <a:latin typeface="Wingdings 3"/>
                <a:cs typeface="Wingdings 3"/>
              </a:rPr>
              <a:t></a:t>
            </a:r>
            <a:r>
              <a:rPr sz="1600" spc="-5" dirty="0">
                <a:solidFill>
                  <a:srgbClr val="CA0E0E"/>
                </a:solidFill>
                <a:latin typeface="Times New Roman"/>
                <a:cs typeface="Times New Roman"/>
              </a:rPr>
              <a:t>	</a:t>
            </a:r>
            <a:r>
              <a:rPr sz="2000" dirty="0">
                <a:latin typeface="Century Gothic"/>
                <a:cs typeface="Century Gothic"/>
              </a:rPr>
              <a:t>Text</a:t>
            </a:r>
            <a:r>
              <a:rPr sz="2000" spc="-30" dirty="0">
                <a:latin typeface="Century Gothic"/>
                <a:cs typeface="Century Gothic"/>
              </a:rPr>
              <a:t> </a:t>
            </a:r>
            <a:r>
              <a:rPr sz="2000" dirty="0">
                <a:latin typeface="Century Gothic"/>
                <a:cs typeface="Century Gothic"/>
              </a:rPr>
              <a:t>mining</a:t>
            </a:r>
            <a:endParaRPr sz="2000">
              <a:latin typeface="Century Gothic"/>
              <a:cs typeface="Century Gothic"/>
            </a:endParaRPr>
          </a:p>
          <a:p>
            <a:pPr marL="12700">
              <a:lnSpc>
                <a:spcPct val="100000"/>
              </a:lnSpc>
              <a:spcBef>
                <a:spcPts val="1080"/>
              </a:spcBef>
              <a:tabLst>
                <a:tab pos="355600" algn="l"/>
              </a:tabLst>
            </a:pPr>
            <a:r>
              <a:rPr sz="1600" spc="-5" dirty="0">
                <a:solidFill>
                  <a:srgbClr val="CA0E0E"/>
                </a:solidFill>
                <a:latin typeface="Wingdings 3"/>
                <a:cs typeface="Wingdings 3"/>
              </a:rPr>
              <a:t></a:t>
            </a:r>
            <a:r>
              <a:rPr sz="1600" spc="-5" dirty="0">
                <a:solidFill>
                  <a:srgbClr val="CA0E0E"/>
                </a:solidFill>
                <a:latin typeface="Times New Roman"/>
                <a:cs typeface="Times New Roman"/>
              </a:rPr>
              <a:t>	</a:t>
            </a:r>
            <a:r>
              <a:rPr sz="2000" spc="-5" dirty="0">
                <a:latin typeface="Century Gothic"/>
                <a:cs typeface="Century Gothic"/>
              </a:rPr>
              <a:t>Log analysis</a:t>
            </a:r>
            <a:endParaRPr sz="2000">
              <a:latin typeface="Century Gothic"/>
              <a:cs typeface="Century Gothic"/>
            </a:endParaRPr>
          </a:p>
          <a:p>
            <a:pPr marL="12700">
              <a:lnSpc>
                <a:spcPct val="100000"/>
              </a:lnSpc>
              <a:spcBef>
                <a:spcPts val="1080"/>
              </a:spcBef>
              <a:tabLst>
                <a:tab pos="355600" algn="l"/>
              </a:tabLst>
            </a:pPr>
            <a:r>
              <a:rPr sz="1600" spc="-5" dirty="0">
                <a:solidFill>
                  <a:srgbClr val="CA0E0E"/>
                </a:solidFill>
                <a:latin typeface="Wingdings 3"/>
                <a:cs typeface="Wingdings 3"/>
              </a:rPr>
              <a:t></a:t>
            </a:r>
            <a:r>
              <a:rPr sz="1600" spc="-5" dirty="0">
                <a:solidFill>
                  <a:srgbClr val="CA0E0E"/>
                </a:solidFill>
                <a:latin typeface="Times New Roman"/>
                <a:cs typeface="Times New Roman"/>
              </a:rPr>
              <a:t>	</a:t>
            </a:r>
            <a:r>
              <a:rPr sz="2000" dirty="0">
                <a:latin typeface="Century Gothic"/>
                <a:cs typeface="Century Gothic"/>
              </a:rPr>
              <a:t>Bibliometric</a:t>
            </a:r>
            <a:r>
              <a:rPr sz="2000" spc="-55" dirty="0">
                <a:latin typeface="Century Gothic"/>
                <a:cs typeface="Century Gothic"/>
              </a:rPr>
              <a:t> </a:t>
            </a:r>
            <a:r>
              <a:rPr sz="2000" dirty="0">
                <a:latin typeface="Century Gothic"/>
                <a:cs typeface="Century Gothic"/>
              </a:rPr>
              <a:t>methods</a:t>
            </a:r>
            <a:endParaRPr sz="2000">
              <a:latin typeface="Century Gothic"/>
              <a:cs typeface="Century Gothic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182116" y="5148834"/>
            <a:ext cx="2857500" cy="1866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050" dirty="0">
                <a:latin typeface="Century Gothic"/>
                <a:cs typeface="Century Gothic"/>
              </a:rPr>
              <a:t>Image </a:t>
            </a:r>
            <a:r>
              <a:rPr sz="1050" spc="-5" dirty="0">
                <a:latin typeface="Century Gothic"/>
                <a:cs typeface="Century Gothic"/>
              </a:rPr>
              <a:t>credit: </a:t>
            </a:r>
            <a:r>
              <a:rPr sz="1050" dirty="0">
                <a:latin typeface="Century Gothic"/>
                <a:cs typeface="Century Gothic"/>
              </a:rPr>
              <a:t>Nicholas Smith /</a:t>
            </a:r>
            <a:r>
              <a:rPr sz="1050" spc="-130" dirty="0">
                <a:latin typeface="Century Gothic"/>
                <a:cs typeface="Century Gothic"/>
              </a:rPr>
              <a:t> </a:t>
            </a:r>
            <a:r>
              <a:rPr sz="1050" dirty="0">
                <a:latin typeface="Century Gothic"/>
                <a:cs typeface="Century Gothic"/>
              </a:rPr>
              <a:t>CC-BY-SA-3.0</a:t>
            </a:r>
            <a:endParaRPr sz="1050">
              <a:latin typeface="Century Gothic"/>
              <a:cs typeface="Century Gothic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6330177" y="1650985"/>
            <a:ext cx="1630680" cy="22161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250" b="1" spc="869" dirty="0">
                <a:latin typeface="Arial"/>
                <a:cs typeface="Arial"/>
              </a:rPr>
              <a:t> </a:t>
            </a:r>
            <a:r>
              <a:rPr sz="1250" b="1" spc="395" dirty="0">
                <a:latin typeface="Arial"/>
                <a:cs typeface="Arial"/>
              </a:rPr>
              <a:t> </a:t>
            </a:r>
            <a:r>
              <a:rPr sz="1250" b="1" spc="405" dirty="0">
                <a:latin typeface="Arial"/>
                <a:cs typeface="Arial"/>
              </a:rPr>
              <a:t> </a:t>
            </a:r>
            <a:r>
              <a:rPr sz="1250" b="1" spc="325" dirty="0">
                <a:latin typeface="Arial"/>
                <a:cs typeface="Arial"/>
              </a:rPr>
              <a:t> </a:t>
            </a:r>
            <a:r>
              <a:rPr sz="1250" b="1" spc="-30" dirty="0">
                <a:latin typeface="Arial"/>
                <a:cs typeface="Arial"/>
              </a:rPr>
              <a:t> </a:t>
            </a:r>
            <a:r>
              <a:rPr sz="1250" b="1" spc="220" dirty="0">
                <a:latin typeface="Arial"/>
                <a:cs typeface="Arial"/>
              </a:rPr>
              <a:t>  </a:t>
            </a:r>
            <a:r>
              <a:rPr sz="1250" b="1" spc="10" dirty="0">
                <a:latin typeface="Arial"/>
                <a:cs typeface="Arial"/>
              </a:rPr>
              <a:t> </a:t>
            </a:r>
            <a:r>
              <a:rPr sz="1250" b="1" spc="580" dirty="0">
                <a:latin typeface="Arial"/>
                <a:cs typeface="Arial"/>
              </a:rPr>
              <a:t> </a:t>
            </a:r>
            <a:r>
              <a:rPr sz="1250" b="1" spc="325" dirty="0">
                <a:latin typeface="Arial"/>
                <a:cs typeface="Arial"/>
              </a:rPr>
              <a:t> </a:t>
            </a:r>
            <a:r>
              <a:rPr sz="1250" b="1" spc="254" dirty="0">
                <a:latin typeface="Arial"/>
                <a:cs typeface="Arial"/>
              </a:rPr>
              <a:t> </a:t>
            </a:r>
            <a:r>
              <a:rPr sz="1250" b="1" spc="260" dirty="0">
                <a:latin typeface="Arial"/>
                <a:cs typeface="Arial"/>
              </a:rPr>
              <a:t> </a:t>
            </a:r>
            <a:r>
              <a:rPr sz="1250" b="1" spc="10" dirty="0">
                <a:latin typeface="Arial"/>
                <a:cs typeface="Arial"/>
              </a:rPr>
              <a:t> </a:t>
            </a:r>
            <a:r>
              <a:rPr sz="1250" b="1" spc="509" dirty="0">
                <a:latin typeface="Arial"/>
                <a:cs typeface="Arial"/>
              </a:rPr>
              <a:t> </a:t>
            </a:r>
            <a:r>
              <a:rPr sz="1250" b="1" spc="395" dirty="0">
                <a:latin typeface="Arial"/>
                <a:cs typeface="Arial"/>
              </a:rPr>
              <a:t> </a:t>
            </a:r>
            <a:r>
              <a:rPr sz="1250" b="1" spc="254" dirty="0">
                <a:latin typeface="Arial"/>
                <a:cs typeface="Arial"/>
              </a:rPr>
              <a:t> </a:t>
            </a:r>
            <a:r>
              <a:rPr sz="1250" b="1" spc="220" dirty="0">
                <a:latin typeface="Arial"/>
                <a:cs typeface="Arial"/>
              </a:rPr>
              <a:t> </a:t>
            </a:r>
            <a:r>
              <a:rPr sz="1250" b="1" spc="360" dirty="0">
                <a:latin typeface="Arial"/>
                <a:cs typeface="Arial"/>
              </a:rPr>
              <a:t>  </a:t>
            </a:r>
            <a:endParaRPr sz="125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6330177" y="2177228"/>
            <a:ext cx="2152015" cy="1562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850" spc="225" dirty="0">
                <a:latin typeface="Arial"/>
                <a:cs typeface="Arial"/>
              </a:rPr>
              <a:t> </a:t>
            </a:r>
            <a:r>
              <a:rPr sz="850" dirty="0">
                <a:latin typeface="Arial"/>
                <a:cs typeface="Arial"/>
              </a:rPr>
              <a:t> </a:t>
            </a:r>
            <a:r>
              <a:rPr sz="850" spc="30" dirty="0">
                <a:latin typeface="Arial"/>
                <a:cs typeface="Arial"/>
              </a:rPr>
              <a:t> </a:t>
            </a:r>
            <a:r>
              <a:rPr sz="850" spc="260" dirty="0">
                <a:latin typeface="Arial"/>
                <a:cs typeface="Arial"/>
              </a:rPr>
              <a:t>  </a:t>
            </a:r>
            <a:r>
              <a:rPr sz="850" spc="240" dirty="0">
                <a:latin typeface="Arial"/>
                <a:cs typeface="Arial"/>
              </a:rPr>
              <a:t> </a:t>
            </a:r>
            <a:r>
              <a:rPr sz="850" dirty="0">
                <a:latin typeface="Arial"/>
                <a:cs typeface="Arial"/>
              </a:rPr>
              <a:t> </a:t>
            </a:r>
            <a:r>
              <a:rPr sz="850" spc="365" dirty="0">
                <a:latin typeface="Arial"/>
                <a:cs typeface="Arial"/>
              </a:rPr>
              <a:t> </a:t>
            </a:r>
            <a:r>
              <a:rPr sz="850" spc="225" dirty="0">
                <a:latin typeface="Arial"/>
                <a:cs typeface="Arial"/>
              </a:rPr>
              <a:t> </a:t>
            </a:r>
            <a:r>
              <a:rPr sz="850" spc="260" dirty="0">
                <a:latin typeface="Arial"/>
                <a:cs typeface="Arial"/>
              </a:rPr>
              <a:t> </a:t>
            </a:r>
            <a:r>
              <a:rPr sz="850" spc="70" dirty="0">
                <a:latin typeface="Arial"/>
                <a:cs typeface="Arial"/>
              </a:rPr>
              <a:t> </a:t>
            </a:r>
            <a:r>
              <a:rPr sz="850" spc="55" dirty="0">
                <a:latin typeface="Arial"/>
                <a:cs typeface="Arial"/>
              </a:rPr>
              <a:t> </a:t>
            </a:r>
            <a:r>
              <a:rPr sz="850" spc="10" dirty="0">
                <a:latin typeface="Arial"/>
                <a:cs typeface="Arial"/>
              </a:rPr>
              <a:t> </a:t>
            </a:r>
            <a:r>
              <a:rPr sz="850" spc="240" dirty="0">
                <a:latin typeface="Arial"/>
                <a:cs typeface="Arial"/>
              </a:rPr>
              <a:t> </a:t>
            </a:r>
            <a:r>
              <a:rPr sz="850" dirty="0">
                <a:latin typeface="Arial"/>
                <a:cs typeface="Arial"/>
              </a:rPr>
              <a:t> </a:t>
            </a:r>
            <a:r>
              <a:rPr sz="850" spc="260" dirty="0">
                <a:latin typeface="Arial"/>
                <a:cs typeface="Arial"/>
              </a:rPr>
              <a:t> </a:t>
            </a:r>
            <a:r>
              <a:rPr sz="850" spc="225" dirty="0">
                <a:latin typeface="Arial"/>
                <a:cs typeface="Arial"/>
              </a:rPr>
              <a:t> </a:t>
            </a:r>
            <a:r>
              <a:rPr sz="850" spc="190" dirty="0">
                <a:latin typeface="Arial"/>
                <a:cs typeface="Arial"/>
              </a:rPr>
              <a:t> </a:t>
            </a:r>
            <a:r>
              <a:rPr sz="850" spc="10" dirty="0">
                <a:latin typeface="Arial"/>
                <a:cs typeface="Arial"/>
              </a:rPr>
              <a:t> </a:t>
            </a:r>
            <a:r>
              <a:rPr sz="850" spc="240" dirty="0">
                <a:latin typeface="Arial"/>
                <a:cs typeface="Arial"/>
              </a:rPr>
              <a:t> </a:t>
            </a:r>
            <a:r>
              <a:rPr sz="850" dirty="0">
                <a:latin typeface="Arial"/>
                <a:cs typeface="Arial"/>
              </a:rPr>
              <a:t> </a:t>
            </a:r>
            <a:r>
              <a:rPr sz="850" spc="260" dirty="0">
                <a:latin typeface="Arial"/>
                <a:cs typeface="Arial"/>
              </a:rPr>
              <a:t> </a:t>
            </a:r>
            <a:r>
              <a:rPr sz="850" spc="215" dirty="0">
                <a:latin typeface="Arial"/>
                <a:cs typeface="Arial"/>
              </a:rPr>
              <a:t> </a:t>
            </a:r>
            <a:r>
              <a:rPr sz="850" spc="200" dirty="0">
                <a:latin typeface="Arial"/>
                <a:cs typeface="Arial"/>
              </a:rPr>
              <a:t> </a:t>
            </a:r>
            <a:r>
              <a:rPr sz="850" spc="45" dirty="0">
                <a:latin typeface="Arial"/>
                <a:cs typeface="Arial"/>
              </a:rPr>
              <a:t> </a:t>
            </a:r>
            <a:r>
              <a:rPr sz="850" spc="10" dirty="0">
                <a:latin typeface="Arial"/>
                <a:cs typeface="Arial"/>
              </a:rPr>
              <a:t>  </a:t>
            </a:r>
            <a:r>
              <a:rPr sz="850" dirty="0">
                <a:latin typeface="Arial"/>
                <a:cs typeface="Arial"/>
              </a:rPr>
              <a:t> </a:t>
            </a:r>
            <a:r>
              <a:rPr sz="850" spc="-15" dirty="0">
                <a:latin typeface="Arial"/>
                <a:cs typeface="Arial"/>
              </a:rPr>
              <a:t> </a:t>
            </a:r>
            <a:r>
              <a:rPr sz="850" spc="225" dirty="0">
                <a:latin typeface="Arial"/>
                <a:cs typeface="Arial"/>
              </a:rPr>
              <a:t> </a:t>
            </a:r>
            <a:r>
              <a:rPr sz="850" spc="260" dirty="0">
                <a:latin typeface="Arial"/>
                <a:cs typeface="Arial"/>
              </a:rPr>
              <a:t>  </a:t>
            </a:r>
            <a:r>
              <a:rPr sz="850" spc="-30" dirty="0">
                <a:latin typeface="Arial"/>
                <a:cs typeface="Arial"/>
              </a:rPr>
              <a:t> </a:t>
            </a:r>
            <a:r>
              <a:rPr sz="850" spc="190" dirty="0">
                <a:latin typeface="Arial"/>
                <a:cs typeface="Arial"/>
              </a:rPr>
              <a:t> </a:t>
            </a:r>
            <a:r>
              <a:rPr sz="850" spc="10" dirty="0">
                <a:latin typeface="Arial"/>
                <a:cs typeface="Arial"/>
              </a:rPr>
              <a:t> </a:t>
            </a:r>
            <a:r>
              <a:rPr sz="850" spc="-65" dirty="0">
                <a:latin typeface="Arial"/>
                <a:cs typeface="Arial"/>
              </a:rPr>
              <a:t> </a:t>
            </a:r>
            <a:r>
              <a:rPr sz="850" spc="260" dirty="0">
                <a:latin typeface="Arial"/>
                <a:cs typeface="Arial"/>
              </a:rPr>
              <a:t> </a:t>
            </a:r>
            <a:r>
              <a:rPr sz="850" spc="10" dirty="0">
                <a:latin typeface="Arial"/>
                <a:cs typeface="Arial"/>
              </a:rPr>
              <a:t> </a:t>
            </a:r>
            <a:r>
              <a:rPr sz="850" spc="225" dirty="0">
                <a:latin typeface="Arial"/>
                <a:cs typeface="Arial"/>
              </a:rPr>
              <a:t> </a:t>
            </a:r>
            <a:r>
              <a:rPr sz="850" spc="25" dirty="0">
                <a:latin typeface="Arial"/>
                <a:cs typeface="Arial"/>
              </a:rPr>
              <a:t> </a:t>
            </a:r>
            <a:r>
              <a:rPr sz="850" spc="35" dirty="0">
                <a:latin typeface="Arial"/>
                <a:cs typeface="Arial"/>
              </a:rPr>
              <a:t> </a:t>
            </a:r>
            <a:r>
              <a:rPr sz="850" spc="225" dirty="0">
                <a:latin typeface="Arial"/>
                <a:cs typeface="Arial"/>
              </a:rPr>
              <a:t> </a:t>
            </a:r>
            <a:r>
              <a:rPr sz="850" spc="215" dirty="0">
                <a:latin typeface="Arial"/>
                <a:cs typeface="Arial"/>
              </a:rPr>
              <a:t> </a:t>
            </a:r>
            <a:r>
              <a:rPr sz="850" spc="235" dirty="0">
                <a:latin typeface="Arial"/>
                <a:cs typeface="Arial"/>
              </a:rPr>
              <a:t> </a:t>
            </a:r>
            <a:r>
              <a:rPr sz="850" dirty="0">
                <a:latin typeface="Arial"/>
                <a:cs typeface="Arial"/>
              </a:rPr>
              <a:t> </a:t>
            </a:r>
            <a:endParaRPr sz="85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6330177" y="2929554"/>
            <a:ext cx="1697355" cy="157480"/>
          </a:xfrm>
          <a:prstGeom prst="rect">
            <a:avLst/>
          </a:prstGeom>
        </p:spPr>
        <p:txBody>
          <a:bodyPr vert="horz" wrap="square" lIns="0" tIns="508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40"/>
              </a:spcBef>
            </a:pPr>
            <a:endParaRPr sz="8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850" spc="220" dirty="0">
                <a:latin typeface="Arial"/>
                <a:cs typeface="Arial"/>
              </a:rPr>
              <a:t> </a:t>
            </a:r>
            <a:r>
              <a:rPr sz="850" dirty="0">
                <a:latin typeface="Arial"/>
                <a:cs typeface="Arial"/>
              </a:rPr>
              <a:t> </a:t>
            </a:r>
            <a:r>
              <a:rPr sz="850" spc="30" dirty="0">
                <a:latin typeface="Arial"/>
                <a:cs typeface="Arial"/>
              </a:rPr>
              <a:t> </a:t>
            </a:r>
            <a:r>
              <a:rPr sz="850" spc="260" dirty="0">
                <a:latin typeface="Arial"/>
                <a:cs typeface="Arial"/>
              </a:rPr>
              <a:t> </a:t>
            </a:r>
            <a:r>
              <a:rPr sz="850" spc="254" dirty="0">
                <a:latin typeface="Arial"/>
                <a:cs typeface="Arial"/>
              </a:rPr>
              <a:t> </a:t>
            </a:r>
            <a:r>
              <a:rPr sz="850" spc="240" dirty="0">
                <a:latin typeface="Arial"/>
                <a:cs typeface="Arial"/>
              </a:rPr>
              <a:t> </a:t>
            </a:r>
            <a:r>
              <a:rPr sz="850" spc="-5" dirty="0">
                <a:latin typeface="Arial"/>
                <a:cs typeface="Arial"/>
              </a:rPr>
              <a:t> </a:t>
            </a:r>
            <a:r>
              <a:rPr sz="850" spc="365" dirty="0">
                <a:latin typeface="Arial"/>
                <a:cs typeface="Arial"/>
              </a:rPr>
              <a:t> </a:t>
            </a:r>
            <a:r>
              <a:rPr sz="850" spc="220" dirty="0">
                <a:latin typeface="Arial"/>
                <a:cs typeface="Arial"/>
              </a:rPr>
              <a:t> </a:t>
            </a:r>
            <a:r>
              <a:rPr sz="850" spc="254" dirty="0">
                <a:latin typeface="Arial"/>
                <a:cs typeface="Arial"/>
              </a:rPr>
              <a:t> </a:t>
            </a:r>
            <a:r>
              <a:rPr sz="850" spc="190" dirty="0">
                <a:latin typeface="Arial"/>
                <a:cs typeface="Arial"/>
              </a:rPr>
              <a:t> </a:t>
            </a:r>
            <a:r>
              <a:rPr sz="850" spc="-60" dirty="0">
                <a:latin typeface="Arial"/>
                <a:cs typeface="Arial"/>
              </a:rPr>
              <a:t> </a:t>
            </a:r>
            <a:r>
              <a:rPr sz="850" spc="5" dirty="0">
                <a:latin typeface="Arial"/>
                <a:cs typeface="Arial"/>
              </a:rPr>
              <a:t> </a:t>
            </a:r>
            <a:r>
              <a:rPr sz="850" spc="240" dirty="0">
                <a:latin typeface="Arial"/>
                <a:cs typeface="Arial"/>
              </a:rPr>
              <a:t> </a:t>
            </a:r>
            <a:r>
              <a:rPr sz="850" spc="-5" dirty="0">
                <a:latin typeface="Arial"/>
                <a:cs typeface="Arial"/>
              </a:rPr>
              <a:t> </a:t>
            </a:r>
            <a:r>
              <a:rPr sz="850" spc="-60" dirty="0">
                <a:latin typeface="Arial"/>
                <a:cs typeface="Arial"/>
              </a:rPr>
              <a:t> </a:t>
            </a:r>
            <a:r>
              <a:rPr sz="850" spc="195" dirty="0">
                <a:latin typeface="Arial"/>
                <a:cs typeface="Arial"/>
              </a:rPr>
              <a:t> </a:t>
            </a:r>
            <a:r>
              <a:rPr sz="850" spc="5" dirty="0">
                <a:latin typeface="Arial"/>
                <a:cs typeface="Arial"/>
              </a:rPr>
              <a:t> </a:t>
            </a:r>
            <a:r>
              <a:rPr sz="850" spc="220" dirty="0">
                <a:latin typeface="Arial"/>
                <a:cs typeface="Arial"/>
              </a:rPr>
              <a:t>  </a:t>
            </a:r>
            <a:r>
              <a:rPr sz="850" spc="190" dirty="0">
                <a:latin typeface="Arial"/>
                <a:cs typeface="Arial"/>
              </a:rPr>
              <a:t> </a:t>
            </a:r>
            <a:r>
              <a:rPr sz="850" spc="195" dirty="0">
                <a:latin typeface="Arial"/>
                <a:cs typeface="Arial"/>
              </a:rPr>
              <a:t> </a:t>
            </a:r>
            <a:r>
              <a:rPr sz="850" spc="5" dirty="0">
                <a:latin typeface="Arial"/>
                <a:cs typeface="Arial"/>
              </a:rPr>
              <a:t>  </a:t>
            </a:r>
            <a:r>
              <a:rPr sz="850" spc="240" dirty="0">
                <a:latin typeface="Arial"/>
                <a:cs typeface="Arial"/>
              </a:rPr>
              <a:t> </a:t>
            </a:r>
            <a:r>
              <a:rPr sz="850" spc="-5" dirty="0">
                <a:latin typeface="Arial"/>
                <a:cs typeface="Arial"/>
              </a:rPr>
              <a:t> </a:t>
            </a:r>
            <a:r>
              <a:rPr sz="850" spc="254" dirty="0">
                <a:latin typeface="Arial"/>
                <a:cs typeface="Arial"/>
              </a:rPr>
              <a:t> </a:t>
            </a:r>
            <a:r>
              <a:rPr sz="850" spc="220" dirty="0">
                <a:latin typeface="Arial"/>
                <a:cs typeface="Arial"/>
              </a:rPr>
              <a:t> </a:t>
            </a:r>
            <a:r>
              <a:rPr sz="850" spc="155" dirty="0">
                <a:latin typeface="Arial"/>
                <a:cs typeface="Arial"/>
              </a:rPr>
              <a:t> </a:t>
            </a:r>
            <a:r>
              <a:rPr sz="850" spc="-60" dirty="0">
                <a:latin typeface="Arial"/>
                <a:cs typeface="Arial"/>
              </a:rPr>
              <a:t> </a:t>
            </a:r>
            <a:r>
              <a:rPr sz="850" spc="254" dirty="0">
                <a:latin typeface="Arial"/>
                <a:cs typeface="Arial"/>
              </a:rPr>
              <a:t> </a:t>
            </a:r>
            <a:r>
              <a:rPr sz="850" spc="220" dirty="0">
                <a:latin typeface="Arial"/>
                <a:cs typeface="Arial"/>
              </a:rPr>
              <a:t> </a:t>
            </a:r>
            <a:r>
              <a:rPr sz="850" spc="5" dirty="0">
                <a:latin typeface="Arial"/>
                <a:cs typeface="Arial"/>
              </a:rPr>
              <a:t> </a:t>
            </a:r>
            <a:r>
              <a:rPr sz="850" spc="245" dirty="0">
                <a:latin typeface="Arial"/>
                <a:cs typeface="Arial"/>
              </a:rPr>
              <a:t> </a:t>
            </a:r>
            <a:r>
              <a:rPr sz="850" dirty="0">
                <a:latin typeface="Arial"/>
                <a:cs typeface="Arial"/>
              </a:rPr>
              <a:t> </a:t>
            </a:r>
            <a:endParaRPr sz="85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6330177" y="3684603"/>
            <a:ext cx="2579370" cy="1562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850" spc="225" dirty="0">
                <a:latin typeface="Arial"/>
                <a:cs typeface="Arial"/>
              </a:rPr>
              <a:t> </a:t>
            </a:r>
            <a:r>
              <a:rPr sz="850" dirty="0">
                <a:latin typeface="Arial"/>
                <a:cs typeface="Arial"/>
              </a:rPr>
              <a:t> </a:t>
            </a:r>
            <a:r>
              <a:rPr sz="850" spc="30" dirty="0">
                <a:latin typeface="Arial"/>
                <a:cs typeface="Arial"/>
              </a:rPr>
              <a:t> </a:t>
            </a:r>
            <a:r>
              <a:rPr sz="850" spc="260" dirty="0">
                <a:latin typeface="Arial"/>
                <a:cs typeface="Arial"/>
              </a:rPr>
              <a:t>  </a:t>
            </a:r>
            <a:r>
              <a:rPr sz="850" spc="240" dirty="0">
                <a:latin typeface="Arial"/>
                <a:cs typeface="Arial"/>
              </a:rPr>
              <a:t> </a:t>
            </a:r>
            <a:r>
              <a:rPr sz="850" dirty="0">
                <a:latin typeface="Arial"/>
                <a:cs typeface="Arial"/>
              </a:rPr>
              <a:t> </a:t>
            </a:r>
            <a:r>
              <a:rPr sz="850" spc="365" dirty="0">
                <a:latin typeface="Arial"/>
                <a:cs typeface="Arial"/>
              </a:rPr>
              <a:t> </a:t>
            </a:r>
            <a:r>
              <a:rPr sz="850" spc="225" dirty="0">
                <a:latin typeface="Arial"/>
                <a:cs typeface="Arial"/>
              </a:rPr>
              <a:t> </a:t>
            </a:r>
            <a:r>
              <a:rPr sz="850" spc="260" dirty="0">
                <a:latin typeface="Arial"/>
                <a:cs typeface="Arial"/>
              </a:rPr>
              <a:t> </a:t>
            </a:r>
            <a:r>
              <a:rPr sz="850" spc="70" dirty="0">
                <a:latin typeface="Arial"/>
                <a:cs typeface="Arial"/>
              </a:rPr>
              <a:t> </a:t>
            </a:r>
            <a:r>
              <a:rPr sz="850" spc="55" dirty="0">
                <a:latin typeface="Arial"/>
                <a:cs typeface="Arial"/>
              </a:rPr>
              <a:t> </a:t>
            </a:r>
            <a:r>
              <a:rPr sz="850" spc="10" dirty="0">
                <a:latin typeface="Arial"/>
                <a:cs typeface="Arial"/>
              </a:rPr>
              <a:t> </a:t>
            </a:r>
            <a:r>
              <a:rPr sz="850" spc="235" dirty="0">
                <a:latin typeface="Arial"/>
                <a:cs typeface="Arial"/>
              </a:rPr>
              <a:t> </a:t>
            </a:r>
            <a:r>
              <a:rPr sz="850" spc="-65" dirty="0">
                <a:latin typeface="Arial"/>
                <a:cs typeface="Arial"/>
              </a:rPr>
              <a:t> </a:t>
            </a:r>
            <a:r>
              <a:rPr sz="850" spc="190" dirty="0">
                <a:latin typeface="Arial"/>
                <a:cs typeface="Arial"/>
              </a:rPr>
              <a:t> </a:t>
            </a:r>
            <a:r>
              <a:rPr sz="850" spc="10" dirty="0">
                <a:latin typeface="Arial"/>
                <a:cs typeface="Arial"/>
              </a:rPr>
              <a:t> </a:t>
            </a:r>
            <a:r>
              <a:rPr sz="850" spc="260" dirty="0">
                <a:latin typeface="Arial"/>
                <a:cs typeface="Arial"/>
              </a:rPr>
              <a:t> </a:t>
            </a:r>
            <a:r>
              <a:rPr sz="850" spc="225" dirty="0">
                <a:latin typeface="Arial"/>
                <a:cs typeface="Arial"/>
              </a:rPr>
              <a:t> </a:t>
            </a:r>
            <a:r>
              <a:rPr sz="850" spc="260" dirty="0">
                <a:latin typeface="Arial"/>
                <a:cs typeface="Arial"/>
              </a:rPr>
              <a:t> </a:t>
            </a:r>
            <a:r>
              <a:rPr sz="850" spc="225" dirty="0">
                <a:latin typeface="Arial"/>
                <a:cs typeface="Arial"/>
              </a:rPr>
              <a:t> </a:t>
            </a:r>
            <a:r>
              <a:rPr sz="850" spc="190" dirty="0">
                <a:latin typeface="Arial"/>
                <a:cs typeface="Arial"/>
              </a:rPr>
              <a:t> </a:t>
            </a:r>
            <a:r>
              <a:rPr sz="850" spc="10" dirty="0">
                <a:latin typeface="Arial"/>
                <a:cs typeface="Arial"/>
              </a:rPr>
              <a:t> </a:t>
            </a:r>
            <a:r>
              <a:rPr sz="850" spc="260" dirty="0">
                <a:latin typeface="Arial"/>
                <a:cs typeface="Arial"/>
              </a:rPr>
              <a:t> </a:t>
            </a:r>
            <a:r>
              <a:rPr sz="850" spc="225" dirty="0">
                <a:latin typeface="Arial"/>
                <a:cs typeface="Arial"/>
              </a:rPr>
              <a:t> </a:t>
            </a:r>
            <a:r>
              <a:rPr sz="850" spc="260" dirty="0">
                <a:latin typeface="Arial"/>
                <a:cs typeface="Arial"/>
              </a:rPr>
              <a:t> </a:t>
            </a:r>
            <a:r>
              <a:rPr sz="850" spc="225" dirty="0">
                <a:latin typeface="Arial"/>
                <a:cs typeface="Arial"/>
              </a:rPr>
              <a:t> </a:t>
            </a:r>
            <a:r>
              <a:rPr sz="850" spc="145" dirty="0">
                <a:latin typeface="Arial"/>
                <a:cs typeface="Arial"/>
              </a:rPr>
              <a:t> </a:t>
            </a:r>
            <a:r>
              <a:rPr sz="850" spc="130" dirty="0">
                <a:latin typeface="Arial"/>
                <a:cs typeface="Arial"/>
              </a:rPr>
              <a:t> </a:t>
            </a:r>
            <a:r>
              <a:rPr sz="850" spc="-30" dirty="0">
                <a:latin typeface="Arial"/>
                <a:cs typeface="Arial"/>
              </a:rPr>
              <a:t>  </a:t>
            </a:r>
            <a:r>
              <a:rPr sz="850" spc="190" dirty="0">
                <a:latin typeface="Arial"/>
                <a:cs typeface="Arial"/>
              </a:rPr>
              <a:t> </a:t>
            </a:r>
            <a:r>
              <a:rPr sz="850" spc="10" dirty="0">
                <a:latin typeface="Arial"/>
                <a:cs typeface="Arial"/>
              </a:rPr>
              <a:t> </a:t>
            </a:r>
            <a:r>
              <a:rPr sz="850" spc="260" dirty="0">
                <a:latin typeface="Arial"/>
                <a:cs typeface="Arial"/>
              </a:rPr>
              <a:t> </a:t>
            </a:r>
            <a:r>
              <a:rPr sz="850" spc="225" dirty="0">
                <a:latin typeface="Arial"/>
                <a:cs typeface="Arial"/>
              </a:rPr>
              <a:t> </a:t>
            </a:r>
            <a:r>
              <a:rPr sz="850" spc="150" dirty="0">
                <a:latin typeface="Arial"/>
                <a:cs typeface="Arial"/>
              </a:rPr>
              <a:t> </a:t>
            </a:r>
            <a:r>
              <a:rPr sz="850" spc="240" dirty="0">
                <a:latin typeface="Arial"/>
                <a:cs typeface="Arial"/>
              </a:rPr>
              <a:t> </a:t>
            </a:r>
            <a:r>
              <a:rPr sz="850" dirty="0">
                <a:latin typeface="Arial"/>
                <a:cs typeface="Arial"/>
              </a:rPr>
              <a:t> </a:t>
            </a:r>
            <a:r>
              <a:rPr sz="850" spc="260" dirty="0">
                <a:latin typeface="Arial"/>
                <a:cs typeface="Arial"/>
              </a:rPr>
              <a:t> </a:t>
            </a:r>
            <a:r>
              <a:rPr sz="850" spc="225" dirty="0">
                <a:latin typeface="Arial"/>
                <a:cs typeface="Arial"/>
              </a:rPr>
              <a:t>  </a:t>
            </a:r>
            <a:r>
              <a:rPr sz="850" spc="240" dirty="0">
                <a:latin typeface="Arial"/>
                <a:cs typeface="Arial"/>
              </a:rPr>
              <a:t> </a:t>
            </a:r>
            <a:r>
              <a:rPr sz="850" spc="35" dirty="0">
                <a:latin typeface="Arial"/>
                <a:cs typeface="Arial"/>
              </a:rPr>
              <a:t> </a:t>
            </a:r>
            <a:r>
              <a:rPr sz="850" spc="-65" dirty="0">
                <a:latin typeface="Arial"/>
                <a:cs typeface="Arial"/>
              </a:rPr>
              <a:t> </a:t>
            </a:r>
            <a:r>
              <a:rPr sz="850" spc="355" dirty="0">
                <a:latin typeface="Arial"/>
                <a:cs typeface="Arial"/>
              </a:rPr>
              <a:t> </a:t>
            </a:r>
            <a:r>
              <a:rPr sz="850" spc="340" dirty="0">
                <a:latin typeface="Arial"/>
                <a:cs typeface="Arial"/>
              </a:rPr>
              <a:t> </a:t>
            </a:r>
            <a:r>
              <a:rPr sz="850" spc="260" dirty="0">
                <a:latin typeface="Arial"/>
                <a:cs typeface="Arial"/>
              </a:rPr>
              <a:t> </a:t>
            </a:r>
            <a:r>
              <a:rPr sz="850" spc="225" dirty="0">
                <a:latin typeface="Arial"/>
                <a:cs typeface="Arial"/>
              </a:rPr>
              <a:t> </a:t>
            </a:r>
            <a:r>
              <a:rPr sz="850" spc="220" dirty="0">
                <a:latin typeface="Arial"/>
                <a:cs typeface="Arial"/>
              </a:rPr>
              <a:t> </a:t>
            </a:r>
            <a:r>
              <a:rPr sz="850" dirty="0">
                <a:latin typeface="Arial"/>
                <a:cs typeface="Arial"/>
              </a:rPr>
              <a:t> </a:t>
            </a:r>
            <a:endParaRPr sz="85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6330177" y="4438745"/>
            <a:ext cx="2620010" cy="1562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850" spc="225" dirty="0">
                <a:latin typeface="Arial"/>
                <a:cs typeface="Arial"/>
              </a:rPr>
              <a:t> </a:t>
            </a:r>
            <a:r>
              <a:rPr sz="850" dirty="0">
                <a:latin typeface="Arial"/>
                <a:cs typeface="Arial"/>
              </a:rPr>
              <a:t> </a:t>
            </a:r>
            <a:r>
              <a:rPr sz="850" spc="30" dirty="0">
                <a:latin typeface="Arial"/>
                <a:cs typeface="Arial"/>
              </a:rPr>
              <a:t> </a:t>
            </a:r>
            <a:r>
              <a:rPr sz="850" spc="260" dirty="0">
                <a:latin typeface="Arial"/>
                <a:cs typeface="Arial"/>
              </a:rPr>
              <a:t>  </a:t>
            </a:r>
            <a:r>
              <a:rPr sz="850" spc="240" dirty="0">
                <a:latin typeface="Arial"/>
                <a:cs typeface="Arial"/>
              </a:rPr>
              <a:t> </a:t>
            </a:r>
            <a:r>
              <a:rPr sz="850" dirty="0">
                <a:latin typeface="Arial"/>
                <a:cs typeface="Arial"/>
              </a:rPr>
              <a:t> </a:t>
            </a:r>
            <a:r>
              <a:rPr sz="850" spc="365" dirty="0">
                <a:latin typeface="Arial"/>
                <a:cs typeface="Arial"/>
              </a:rPr>
              <a:t> </a:t>
            </a:r>
            <a:r>
              <a:rPr sz="850" spc="225" dirty="0">
                <a:latin typeface="Arial"/>
                <a:cs typeface="Arial"/>
              </a:rPr>
              <a:t> </a:t>
            </a:r>
            <a:r>
              <a:rPr sz="850" spc="260" dirty="0">
                <a:latin typeface="Arial"/>
                <a:cs typeface="Arial"/>
              </a:rPr>
              <a:t> </a:t>
            </a:r>
            <a:r>
              <a:rPr sz="850" spc="70" dirty="0">
                <a:latin typeface="Arial"/>
                <a:cs typeface="Arial"/>
              </a:rPr>
              <a:t> </a:t>
            </a:r>
            <a:r>
              <a:rPr sz="850" spc="55" dirty="0">
                <a:latin typeface="Arial"/>
                <a:cs typeface="Arial"/>
              </a:rPr>
              <a:t> </a:t>
            </a:r>
            <a:r>
              <a:rPr sz="850" spc="10" dirty="0">
                <a:latin typeface="Arial"/>
                <a:cs typeface="Arial"/>
              </a:rPr>
              <a:t> </a:t>
            </a:r>
            <a:r>
              <a:rPr sz="850" spc="240" dirty="0">
                <a:latin typeface="Arial"/>
                <a:cs typeface="Arial"/>
              </a:rPr>
              <a:t> </a:t>
            </a:r>
            <a:r>
              <a:rPr sz="850" dirty="0">
                <a:latin typeface="Arial"/>
                <a:cs typeface="Arial"/>
              </a:rPr>
              <a:t> </a:t>
            </a:r>
            <a:r>
              <a:rPr sz="850" spc="225" dirty="0">
                <a:latin typeface="Arial"/>
                <a:cs typeface="Arial"/>
              </a:rPr>
              <a:t> </a:t>
            </a:r>
            <a:r>
              <a:rPr sz="850" spc="-30" dirty="0">
                <a:latin typeface="Arial"/>
                <a:cs typeface="Arial"/>
              </a:rPr>
              <a:t>  </a:t>
            </a:r>
            <a:r>
              <a:rPr sz="850" spc="225" dirty="0">
                <a:latin typeface="Arial"/>
                <a:cs typeface="Arial"/>
              </a:rPr>
              <a:t> </a:t>
            </a:r>
            <a:r>
              <a:rPr sz="850" spc="365" dirty="0">
                <a:latin typeface="Arial"/>
                <a:cs typeface="Arial"/>
              </a:rPr>
              <a:t> </a:t>
            </a:r>
            <a:r>
              <a:rPr sz="850" spc="190" dirty="0">
                <a:latin typeface="Arial"/>
                <a:cs typeface="Arial"/>
              </a:rPr>
              <a:t> </a:t>
            </a:r>
            <a:r>
              <a:rPr sz="850" spc="10" dirty="0">
                <a:latin typeface="Arial"/>
                <a:cs typeface="Arial"/>
              </a:rPr>
              <a:t> </a:t>
            </a:r>
            <a:r>
              <a:rPr sz="850" spc="260" dirty="0">
                <a:latin typeface="Arial"/>
                <a:cs typeface="Arial"/>
              </a:rPr>
              <a:t> </a:t>
            </a:r>
            <a:r>
              <a:rPr sz="850" spc="215" dirty="0">
                <a:latin typeface="Arial"/>
                <a:cs typeface="Arial"/>
              </a:rPr>
              <a:t> </a:t>
            </a:r>
            <a:r>
              <a:rPr sz="850" spc="200" dirty="0">
                <a:latin typeface="Arial"/>
                <a:cs typeface="Arial"/>
              </a:rPr>
              <a:t> </a:t>
            </a:r>
            <a:r>
              <a:rPr sz="850" spc="120" dirty="0">
                <a:latin typeface="Arial"/>
                <a:cs typeface="Arial"/>
              </a:rPr>
              <a:t>  </a:t>
            </a:r>
            <a:r>
              <a:rPr sz="850" spc="10" dirty="0">
                <a:latin typeface="Arial"/>
                <a:cs typeface="Arial"/>
              </a:rPr>
              <a:t>  </a:t>
            </a:r>
            <a:r>
              <a:rPr sz="850" spc="240" dirty="0">
                <a:latin typeface="Arial"/>
                <a:cs typeface="Arial"/>
              </a:rPr>
              <a:t> </a:t>
            </a:r>
            <a:r>
              <a:rPr sz="850" dirty="0">
                <a:latin typeface="Arial"/>
                <a:cs typeface="Arial"/>
              </a:rPr>
              <a:t> </a:t>
            </a:r>
            <a:r>
              <a:rPr sz="850" spc="260" dirty="0">
                <a:latin typeface="Arial"/>
                <a:cs typeface="Arial"/>
              </a:rPr>
              <a:t>  </a:t>
            </a:r>
            <a:r>
              <a:rPr sz="850" spc="-30" dirty="0">
                <a:latin typeface="Arial"/>
                <a:cs typeface="Arial"/>
              </a:rPr>
              <a:t> </a:t>
            </a:r>
            <a:r>
              <a:rPr sz="850" spc="225" dirty="0">
                <a:latin typeface="Arial"/>
                <a:cs typeface="Arial"/>
              </a:rPr>
              <a:t>  </a:t>
            </a:r>
            <a:r>
              <a:rPr sz="850" spc="240" dirty="0">
                <a:latin typeface="Arial"/>
                <a:cs typeface="Arial"/>
              </a:rPr>
              <a:t> </a:t>
            </a:r>
            <a:r>
              <a:rPr sz="850" spc="35" dirty="0">
                <a:latin typeface="Arial"/>
                <a:cs typeface="Arial"/>
              </a:rPr>
              <a:t> </a:t>
            </a:r>
            <a:r>
              <a:rPr sz="850" spc="260" dirty="0">
                <a:latin typeface="Arial"/>
                <a:cs typeface="Arial"/>
              </a:rPr>
              <a:t> </a:t>
            </a:r>
            <a:r>
              <a:rPr sz="850" spc="-65" dirty="0">
                <a:latin typeface="Arial"/>
                <a:cs typeface="Arial"/>
              </a:rPr>
              <a:t> </a:t>
            </a:r>
            <a:r>
              <a:rPr sz="850" spc="95" dirty="0">
                <a:latin typeface="Arial"/>
                <a:cs typeface="Arial"/>
              </a:rPr>
              <a:t> </a:t>
            </a:r>
            <a:r>
              <a:rPr sz="850" spc="105" dirty="0">
                <a:latin typeface="Arial"/>
                <a:cs typeface="Arial"/>
              </a:rPr>
              <a:t> </a:t>
            </a:r>
            <a:r>
              <a:rPr sz="850" spc="260" dirty="0">
                <a:latin typeface="Arial"/>
                <a:cs typeface="Arial"/>
              </a:rPr>
              <a:t> </a:t>
            </a:r>
            <a:r>
              <a:rPr sz="850" spc="145" dirty="0">
                <a:latin typeface="Arial"/>
                <a:cs typeface="Arial"/>
              </a:rPr>
              <a:t> </a:t>
            </a:r>
            <a:r>
              <a:rPr sz="850" spc="130" dirty="0">
                <a:latin typeface="Arial"/>
                <a:cs typeface="Arial"/>
              </a:rPr>
              <a:t> </a:t>
            </a:r>
            <a:r>
              <a:rPr sz="850" spc="190" dirty="0">
                <a:latin typeface="Arial"/>
                <a:cs typeface="Arial"/>
              </a:rPr>
              <a:t> </a:t>
            </a:r>
            <a:r>
              <a:rPr sz="850" spc="10" dirty="0">
                <a:latin typeface="Arial"/>
                <a:cs typeface="Arial"/>
              </a:rPr>
              <a:t> </a:t>
            </a:r>
            <a:r>
              <a:rPr sz="850" spc="225" dirty="0">
                <a:latin typeface="Arial"/>
                <a:cs typeface="Arial"/>
              </a:rPr>
              <a:t>  </a:t>
            </a:r>
            <a:r>
              <a:rPr sz="850" spc="70" dirty="0">
                <a:latin typeface="Arial"/>
                <a:cs typeface="Arial"/>
              </a:rPr>
              <a:t> </a:t>
            </a:r>
            <a:r>
              <a:rPr sz="850" spc="55" dirty="0">
                <a:latin typeface="Arial"/>
                <a:cs typeface="Arial"/>
              </a:rPr>
              <a:t> </a:t>
            </a:r>
            <a:r>
              <a:rPr sz="850" spc="-30" dirty="0">
                <a:latin typeface="Arial"/>
                <a:cs typeface="Arial"/>
              </a:rPr>
              <a:t> </a:t>
            </a:r>
            <a:r>
              <a:rPr sz="850" spc="235" dirty="0">
                <a:latin typeface="Arial"/>
                <a:cs typeface="Arial"/>
              </a:rPr>
              <a:t> </a:t>
            </a:r>
            <a:r>
              <a:rPr sz="850" dirty="0">
                <a:latin typeface="Arial"/>
                <a:cs typeface="Arial"/>
              </a:rPr>
              <a:t> </a:t>
            </a:r>
            <a:endParaRPr sz="85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6330177" y="5192887"/>
            <a:ext cx="2192655" cy="1562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850" spc="225" dirty="0">
                <a:latin typeface="Arial"/>
                <a:cs typeface="Arial"/>
              </a:rPr>
              <a:t> </a:t>
            </a:r>
            <a:r>
              <a:rPr sz="850" dirty="0">
                <a:latin typeface="Arial"/>
                <a:cs typeface="Arial"/>
              </a:rPr>
              <a:t> </a:t>
            </a:r>
            <a:r>
              <a:rPr sz="850" spc="30" dirty="0">
                <a:latin typeface="Arial"/>
                <a:cs typeface="Arial"/>
              </a:rPr>
              <a:t> </a:t>
            </a:r>
            <a:r>
              <a:rPr sz="850" spc="260" dirty="0">
                <a:latin typeface="Arial"/>
                <a:cs typeface="Arial"/>
              </a:rPr>
              <a:t>  </a:t>
            </a:r>
            <a:r>
              <a:rPr sz="850" spc="240" dirty="0">
                <a:latin typeface="Arial"/>
                <a:cs typeface="Arial"/>
              </a:rPr>
              <a:t> </a:t>
            </a:r>
            <a:r>
              <a:rPr sz="850" dirty="0">
                <a:latin typeface="Arial"/>
                <a:cs typeface="Arial"/>
              </a:rPr>
              <a:t> </a:t>
            </a:r>
            <a:r>
              <a:rPr sz="850" spc="365" dirty="0">
                <a:latin typeface="Arial"/>
                <a:cs typeface="Arial"/>
              </a:rPr>
              <a:t> </a:t>
            </a:r>
            <a:r>
              <a:rPr sz="850" spc="225" dirty="0">
                <a:latin typeface="Arial"/>
                <a:cs typeface="Arial"/>
              </a:rPr>
              <a:t> </a:t>
            </a:r>
            <a:r>
              <a:rPr sz="850" spc="260" dirty="0">
                <a:latin typeface="Arial"/>
                <a:cs typeface="Arial"/>
              </a:rPr>
              <a:t> </a:t>
            </a:r>
            <a:r>
              <a:rPr sz="850" spc="70" dirty="0">
                <a:latin typeface="Arial"/>
                <a:cs typeface="Arial"/>
              </a:rPr>
              <a:t> </a:t>
            </a:r>
            <a:r>
              <a:rPr sz="850" spc="55" dirty="0">
                <a:latin typeface="Arial"/>
                <a:cs typeface="Arial"/>
              </a:rPr>
              <a:t> </a:t>
            </a:r>
            <a:r>
              <a:rPr sz="850" spc="10" dirty="0">
                <a:latin typeface="Arial"/>
                <a:cs typeface="Arial"/>
              </a:rPr>
              <a:t> </a:t>
            </a:r>
            <a:r>
              <a:rPr sz="850" spc="240" dirty="0">
                <a:latin typeface="Arial"/>
                <a:cs typeface="Arial"/>
              </a:rPr>
              <a:t> </a:t>
            </a:r>
            <a:r>
              <a:rPr sz="850" dirty="0">
                <a:latin typeface="Arial"/>
                <a:cs typeface="Arial"/>
              </a:rPr>
              <a:t> </a:t>
            </a:r>
            <a:r>
              <a:rPr sz="850" spc="260" dirty="0">
                <a:latin typeface="Arial"/>
                <a:cs typeface="Arial"/>
              </a:rPr>
              <a:t> </a:t>
            </a:r>
            <a:r>
              <a:rPr sz="850" spc="225" dirty="0">
                <a:latin typeface="Arial"/>
                <a:cs typeface="Arial"/>
              </a:rPr>
              <a:t> </a:t>
            </a:r>
            <a:r>
              <a:rPr sz="850" spc="190" dirty="0">
                <a:latin typeface="Arial"/>
                <a:cs typeface="Arial"/>
              </a:rPr>
              <a:t> </a:t>
            </a:r>
            <a:r>
              <a:rPr sz="850" spc="10" dirty="0">
                <a:latin typeface="Arial"/>
                <a:cs typeface="Arial"/>
              </a:rPr>
              <a:t> </a:t>
            </a:r>
            <a:r>
              <a:rPr sz="850" spc="240" dirty="0">
                <a:latin typeface="Arial"/>
                <a:cs typeface="Arial"/>
              </a:rPr>
              <a:t> </a:t>
            </a:r>
            <a:r>
              <a:rPr sz="850" dirty="0">
                <a:latin typeface="Arial"/>
                <a:cs typeface="Arial"/>
              </a:rPr>
              <a:t> </a:t>
            </a:r>
            <a:r>
              <a:rPr sz="850" spc="260" dirty="0">
                <a:latin typeface="Arial"/>
                <a:cs typeface="Arial"/>
              </a:rPr>
              <a:t> </a:t>
            </a:r>
            <a:r>
              <a:rPr sz="850" spc="-30" dirty="0">
                <a:latin typeface="Arial"/>
                <a:cs typeface="Arial"/>
              </a:rPr>
              <a:t> </a:t>
            </a:r>
            <a:r>
              <a:rPr sz="850" spc="225" dirty="0">
                <a:latin typeface="Arial"/>
                <a:cs typeface="Arial"/>
              </a:rPr>
              <a:t>  </a:t>
            </a:r>
            <a:r>
              <a:rPr sz="850" spc="70" dirty="0">
                <a:latin typeface="Arial"/>
                <a:cs typeface="Arial"/>
              </a:rPr>
              <a:t> </a:t>
            </a:r>
            <a:r>
              <a:rPr sz="850" spc="55" dirty="0">
                <a:latin typeface="Arial"/>
                <a:cs typeface="Arial"/>
              </a:rPr>
              <a:t> </a:t>
            </a:r>
            <a:r>
              <a:rPr sz="850" spc="260" dirty="0">
                <a:latin typeface="Arial"/>
                <a:cs typeface="Arial"/>
              </a:rPr>
              <a:t> </a:t>
            </a:r>
            <a:r>
              <a:rPr sz="850" spc="240" dirty="0">
                <a:latin typeface="Arial"/>
                <a:cs typeface="Arial"/>
              </a:rPr>
              <a:t> </a:t>
            </a:r>
            <a:r>
              <a:rPr sz="850" spc="35" dirty="0">
                <a:latin typeface="Arial"/>
                <a:cs typeface="Arial"/>
              </a:rPr>
              <a:t> </a:t>
            </a:r>
            <a:r>
              <a:rPr sz="850" spc="215" dirty="0">
                <a:latin typeface="Arial"/>
                <a:cs typeface="Arial"/>
              </a:rPr>
              <a:t> </a:t>
            </a:r>
            <a:r>
              <a:rPr sz="850" spc="200" dirty="0">
                <a:latin typeface="Arial"/>
                <a:cs typeface="Arial"/>
              </a:rPr>
              <a:t> </a:t>
            </a:r>
            <a:r>
              <a:rPr sz="850" spc="-30" dirty="0">
                <a:latin typeface="Arial"/>
                <a:cs typeface="Arial"/>
              </a:rPr>
              <a:t> </a:t>
            </a:r>
            <a:r>
              <a:rPr sz="850" spc="225" dirty="0">
                <a:latin typeface="Arial"/>
                <a:cs typeface="Arial"/>
              </a:rPr>
              <a:t> </a:t>
            </a:r>
            <a:r>
              <a:rPr sz="850" spc="45" dirty="0">
                <a:latin typeface="Arial"/>
                <a:cs typeface="Arial"/>
              </a:rPr>
              <a:t> </a:t>
            </a:r>
            <a:r>
              <a:rPr sz="850" spc="10" dirty="0">
                <a:latin typeface="Arial"/>
                <a:cs typeface="Arial"/>
              </a:rPr>
              <a:t> </a:t>
            </a:r>
            <a:r>
              <a:rPr sz="850" spc="204" dirty="0">
                <a:latin typeface="Arial"/>
                <a:cs typeface="Arial"/>
              </a:rPr>
              <a:t>  </a:t>
            </a:r>
            <a:r>
              <a:rPr sz="850" spc="225" dirty="0">
                <a:latin typeface="Arial"/>
                <a:cs typeface="Arial"/>
              </a:rPr>
              <a:t>  </a:t>
            </a:r>
            <a:r>
              <a:rPr sz="850" spc="355" dirty="0">
                <a:latin typeface="Arial"/>
                <a:cs typeface="Arial"/>
              </a:rPr>
              <a:t> </a:t>
            </a:r>
            <a:r>
              <a:rPr sz="850" spc="375" dirty="0">
                <a:latin typeface="Arial"/>
                <a:cs typeface="Arial"/>
              </a:rPr>
              <a:t> </a:t>
            </a:r>
            <a:r>
              <a:rPr sz="850" dirty="0">
                <a:latin typeface="Arial"/>
                <a:cs typeface="Arial"/>
              </a:rPr>
              <a:t> </a:t>
            </a:r>
            <a:endParaRPr sz="850">
              <a:latin typeface="Arial"/>
              <a:cs typeface="Arial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6437987" y="2385458"/>
            <a:ext cx="2382836" cy="9381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/>
          <p:nvPr/>
        </p:nvSpPr>
        <p:spPr>
          <a:xfrm>
            <a:off x="6341977" y="2467631"/>
            <a:ext cx="270510" cy="20002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550" spc="65" dirty="0">
                <a:latin typeface="Arial"/>
                <a:cs typeface="Arial"/>
              </a:rPr>
              <a:t> </a:t>
            </a:r>
            <a:r>
              <a:rPr sz="550" spc="45" dirty="0">
                <a:latin typeface="Arial"/>
                <a:cs typeface="Arial"/>
              </a:rPr>
              <a:t> </a:t>
            </a:r>
            <a:r>
              <a:rPr sz="550" spc="20" dirty="0">
                <a:latin typeface="Arial"/>
                <a:cs typeface="Arial"/>
              </a:rPr>
              <a:t> </a:t>
            </a:r>
            <a:r>
              <a:rPr sz="550" spc="165" dirty="0">
                <a:latin typeface="Arial"/>
                <a:cs typeface="Arial"/>
              </a:rPr>
              <a:t> </a:t>
            </a:r>
            <a:r>
              <a:rPr sz="550" spc="130" dirty="0">
                <a:latin typeface="Arial"/>
                <a:cs typeface="Arial"/>
              </a:rPr>
              <a:t> </a:t>
            </a:r>
            <a:r>
              <a:rPr sz="550" spc="165" dirty="0">
                <a:latin typeface="Arial"/>
                <a:cs typeface="Arial"/>
              </a:rPr>
              <a:t> </a:t>
            </a:r>
            <a:r>
              <a:rPr sz="550" spc="-55" dirty="0">
                <a:latin typeface="Arial"/>
                <a:cs typeface="Arial"/>
              </a:rPr>
              <a:t> </a:t>
            </a:r>
            <a:r>
              <a:rPr sz="550" spc="130" dirty="0">
                <a:latin typeface="Arial"/>
                <a:cs typeface="Arial"/>
              </a:rPr>
              <a:t> </a:t>
            </a:r>
            <a:endParaRPr sz="55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500">
              <a:latin typeface="Times New Roman"/>
              <a:cs typeface="Times New Roman"/>
            </a:endParaRPr>
          </a:p>
          <a:p>
            <a:pPr marL="39370">
              <a:lnSpc>
                <a:spcPct val="100000"/>
              </a:lnSpc>
            </a:pPr>
            <a:r>
              <a:rPr sz="550" spc="165" dirty="0">
                <a:latin typeface="Arial"/>
                <a:cs typeface="Arial"/>
              </a:rPr>
              <a:t>  </a:t>
            </a:r>
            <a:r>
              <a:rPr sz="550" spc="20" dirty="0">
                <a:latin typeface="Arial"/>
                <a:cs typeface="Arial"/>
              </a:rPr>
              <a:t> </a:t>
            </a:r>
            <a:r>
              <a:rPr sz="550" spc="165" dirty="0">
                <a:latin typeface="Arial"/>
                <a:cs typeface="Arial"/>
              </a:rPr>
              <a:t>  </a:t>
            </a:r>
            <a:endParaRPr sz="550"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6947404" y="2467631"/>
            <a:ext cx="210820" cy="113030"/>
          </a:xfrm>
          <a:prstGeom prst="rect">
            <a:avLst/>
          </a:prstGeom>
        </p:spPr>
        <p:txBody>
          <a:bodyPr vert="horz" wrap="square" lIns="0" tIns="444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35"/>
              </a:spcBef>
            </a:pPr>
            <a:endParaRPr sz="5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550" spc="165" dirty="0">
                <a:latin typeface="Arial"/>
                <a:cs typeface="Arial"/>
              </a:rPr>
              <a:t>  </a:t>
            </a:r>
            <a:r>
              <a:rPr sz="550" spc="20" dirty="0">
                <a:latin typeface="Arial"/>
                <a:cs typeface="Arial"/>
              </a:rPr>
              <a:t> </a:t>
            </a:r>
            <a:r>
              <a:rPr sz="550" spc="165" dirty="0">
                <a:latin typeface="Arial"/>
                <a:cs typeface="Arial"/>
              </a:rPr>
              <a:t>  </a:t>
            </a:r>
            <a:endParaRPr sz="55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7512893" y="2467631"/>
            <a:ext cx="236854" cy="113030"/>
          </a:xfrm>
          <a:prstGeom prst="rect">
            <a:avLst/>
          </a:prstGeom>
        </p:spPr>
        <p:txBody>
          <a:bodyPr vert="horz" wrap="square" lIns="0" tIns="444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35"/>
              </a:spcBef>
            </a:pPr>
            <a:endParaRPr sz="5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550" spc="130" dirty="0">
                <a:latin typeface="Arial"/>
                <a:cs typeface="Arial"/>
              </a:rPr>
              <a:t> </a:t>
            </a:r>
            <a:r>
              <a:rPr sz="550" spc="165" dirty="0">
                <a:latin typeface="Arial"/>
                <a:cs typeface="Arial"/>
              </a:rPr>
              <a:t> </a:t>
            </a:r>
            <a:r>
              <a:rPr sz="550" spc="130" dirty="0">
                <a:latin typeface="Arial"/>
                <a:cs typeface="Arial"/>
              </a:rPr>
              <a:t> </a:t>
            </a:r>
            <a:r>
              <a:rPr sz="550" spc="-15" dirty="0">
                <a:latin typeface="Arial"/>
                <a:cs typeface="Arial"/>
              </a:rPr>
              <a:t> </a:t>
            </a:r>
            <a:r>
              <a:rPr sz="550" spc="20" dirty="0">
                <a:latin typeface="Arial"/>
                <a:cs typeface="Arial"/>
              </a:rPr>
              <a:t> </a:t>
            </a:r>
            <a:r>
              <a:rPr sz="550" spc="165" dirty="0">
                <a:latin typeface="Arial"/>
                <a:cs typeface="Arial"/>
              </a:rPr>
              <a:t> </a:t>
            </a:r>
            <a:r>
              <a:rPr sz="550" spc="-30" dirty="0">
                <a:latin typeface="Arial"/>
                <a:cs typeface="Arial"/>
              </a:rPr>
              <a:t> </a:t>
            </a:r>
            <a:endParaRPr sz="550">
              <a:latin typeface="Arial"/>
              <a:cs typeface="Arial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8053874" y="2467631"/>
            <a:ext cx="306070" cy="11303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550" spc="165" dirty="0">
                <a:latin typeface="Arial"/>
                <a:cs typeface="Arial"/>
              </a:rPr>
              <a:t> </a:t>
            </a:r>
            <a:r>
              <a:rPr sz="550" spc="-15" dirty="0">
                <a:latin typeface="Arial"/>
                <a:cs typeface="Arial"/>
              </a:rPr>
              <a:t> </a:t>
            </a:r>
            <a:r>
              <a:rPr sz="550" spc="145" dirty="0">
                <a:latin typeface="Arial"/>
                <a:cs typeface="Arial"/>
              </a:rPr>
              <a:t>  </a:t>
            </a:r>
            <a:r>
              <a:rPr sz="550" spc="165" dirty="0">
                <a:latin typeface="Arial"/>
                <a:cs typeface="Arial"/>
              </a:rPr>
              <a:t> </a:t>
            </a:r>
            <a:r>
              <a:rPr sz="550" spc="20" dirty="0">
                <a:latin typeface="Arial"/>
                <a:cs typeface="Arial"/>
              </a:rPr>
              <a:t> </a:t>
            </a:r>
            <a:r>
              <a:rPr sz="550" spc="165" dirty="0">
                <a:latin typeface="Arial"/>
                <a:cs typeface="Arial"/>
              </a:rPr>
              <a:t>  </a:t>
            </a:r>
            <a:endParaRPr sz="550">
              <a:latin typeface="Arial"/>
              <a:cs typeface="Arial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8631163" y="2467631"/>
            <a:ext cx="306070" cy="20002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33020">
              <a:lnSpc>
                <a:spcPct val="100000"/>
              </a:lnSpc>
              <a:spcBef>
                <a:spcPts val="120"/>
              </a:spcBef>
            </a:pPr>
            <a:r>
              <a:rPr sz="550" spc="65" dirty="0">
                <a:latin typeface="Arial"/>
                <a:cs typeface="Arial"/>
              </a:rPr>
              <a:t> </a:t>
            </a:r>
            <a:r>
              <a:rPr sz="550" spc="45" dirty="0">
                <a:latin typeface="Arial"/>
                <a:cs typeface="Arial"/>
              </a:rPr>
              <a:t> </a:t>
            </a:r>
            <a:r>
              <a:rPr sz="550" spc="20" dirty="0">
                <a:latin typeface="Arial"/>
                <a:cs typeface="Arial"/>
              </a:rPr>
              <a:t> </a:t>
            </a:r>
            <a:r>
              <a:rPr sz="550" spc="165" dirty="0">
                <a:latin typeface="Arial"/>
                <a:cs typeface="Arial"/>
              </a:rPr>
              <a:t> </a:t>
            </a:r>
            <a:r>
              <a:rPr sz="550" spc="130" dirty="0">
                <a:latin typeface="Arial"/>
                <a:cs typeface="Arial"/>
              </a:rPr>
              <a:t> </a:t>
            </a:r>
            <a:r>
              <a:rPr sz="550" spc="165" dirty="0">
                <a:latin typeface="Arial"/>
                <a:cs typeface="Arial"/>
              </a:rPr>
              <a:t> </a:t>
            </a:r>
            <a:r>
              <a:rPr sz="550" spc="-55" dirty="0">
                <a:latin typeface="Arial"/>
                <a:cs typeface="Arial"/>
              </a:rPr>
              <a:t> </a:t>
            </a:r>
            <a:r>
              <a:rPr sz="550" spc="130" dirty="0">
                <a:latin typeface="Arial"/>
                <a:cs typeface="Arial"/>
              </a:rPr>
              <a:t> </a:t>
            </a:r>
            <a:endParaRPr sz="55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sz="550" spc="165" dirty="0">
                <a:latin typeface="Arial"/>
                <a:cs typeface="Arial"/>
              </a:rPr>
              <a:t> </a:t>
            </a:r>
            <a:r>
              <a:rPr sz="550" spc="-15" dirty="0">
                <a:latin typeface="Arial"/>
                <a:cs typeface="Arial"/>
              </a:rPr>
              <a:t> </a:t>
            </a:r>
            <a:r>
              <a:rPr sz="550" spc="145" dirty="0">
                <a:latin typeface="Arial"/>
                <a:cs typeface="Arial"/>
              </a:rPr>
              <a:t>  </a:t>
            </a:r>
            <a:r>
              <a:rPr sz="550" spc="165" dirty="0">
                <a:latin typeface="Arial"/>
                <a:cs typeface="Arial"/>
              </a:rPr>
              <a:t> </a:t>
            </a:r>
            <a:r>
              <a:rPr sz="550" spc="20" dirty="0">
                <a:latin typeface="Arial"/>
                <a:cs typeface="Arial"/>
              </a:rPr>
              <a:t> </a:t>
            </a:r>
            <a:r>
              <a:rPr sz="550" spc="165" dirty="0">
                <a:latin typeface="Arial"/>
                <a:cs typeface="Arial"/>
              </a:rPr>
              <a:t>  </a:t>
            </a:r>
            <a:endParaRPr sz="550">
              <a:latin typeface="Arial"/>
              <a:cs typeface="Arial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6437987" y="3891927"/>
            <a:ext cx="2382836" cy="9381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 txBox="1"/>
          <p:nvPr/>
        </p:nvSpPr>
        <p:spPr>
          <a:xfrm>
            <a:off x="6341977" y="3974100"/>
            <a:ext cx="271145" cy="20193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550" spc="130" dirty="0">
                <a:latin typeface="Arial"/>
                <a:cs typeface="Arial"/>
              </a:rPr>
              <a:t> </a:t>
            </a:r>
            <a:r>
              <a:rPr sz="550" spc="-15" dirty="0">
                <a:latin typeface="Arial"/>
                <a:cs typeface="Arial"/>
              </a:rPr>
              <a:t> </a:t>
            </a:r>
            <a:r>
              <a:rPr sz="550" spc="25" dirty="0">
                <a:latin typeface="Arial"/>
                <a:cs typeface="Arial"/>
              </a:rPr>
              <a:t> </a:t>
            </a:r>
            <a:r>
              <a:rPr sz="550" spc="160" dirty="0">
                <a:latin typeface="Arial"/>
                <a:cs typeface="Arial"/>
              </a:rPr>
              <a:t> </a:t>
            </a:r>
            <a:r>
              <a:rPr sz="550" spc="125" dirty="0">
                <a:latin typeface="Arial"/>
                <a:cs typeface="Arial"/>
              </a:rPr>
              <a:t> </a:t>
            </a:r>
            <a:r>
              <a:rPr sz="550" spc="65" dirty="0">
                <a:latin typeface="Arial"/>
                <a:cs typeface="Arial"/>
              </a:rPr>
              <a:t> </a:t>
            </a:r>
            <a:r>
              <a:rPr sz="550" spc="45" dirty="0">
                <a:latin typeface="Arial"/>
                <a:cs typeface="Arial"/>
              </a:rPr>
              <a:t> </a:t>
            </a:r>
            <a:r>
              <a:rPr sz="550" spc="135" dirty="0">
                <a:latin typeface="Arial"/>
                <a:cs typeface="Arial"/>
              </a:rPr>
              <a:t> </a:t>
            </a:r>
            <a:endParaRPr sz="55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500">
              <a:latin typeface="Times New Roman"/>
              <a:cs typeface="Times New Roman"/>
            </a:endParaRPr>
          </a:p>
          <a:p>
            <a:pPr marL="39370">
              <a:lnSpc>
                <a:spcPct val="100000"/>
              </a:lnSpc>
            </a:pPr>
            <a:r>
              <a:rPr sz="550" spc="165" dirty="0">
                <a:latin typeface="Arial"/>
                <a:cs typeface="Arial"/>
              </a:rPr>
              <a:t>  </a:t>
            </a:r>
            <a:r>
              <a:rPr sz="550" spc="20" dirty="0">
                <a:latin typeface="Arial"/>
                <a:cs typeface="Arial"/>
              </a:rPr>
              <a:t> </a:t>
            </a:r>
            <a:r>
              <a:rPr sz="550" spc="165" dirty="0">
                <a:latin typeface="Arial"/>
                <a:cs typeface="Arial"/>
              </a:rPr>
              <a:t>  </a:t>
            </a:r>
            <a:endParaRPr sz="550">
              <a:latin typeface="Arial"/>
              <a:cs typeface="Arial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6947404" y="3974100"/>
            <a:ext cx="212090" cy="113664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550" spc="120" dirty="0">
                <a:latin typeface="Arial"/>
                <a:cs typeface="Arial"/>
              </a:rPr>
              <a:t>  </a:t>
            </a:r>
            <a:r>
              <a:rPr sz="550" spc="110" dirty="0">
                <a:latin typeface="Arial"/>
                <a:cs typeface="Arial"/>
              </a:rPr>
              <a:t> </a:t>
            </a:r>
            <a:r>
              <a:rPr sz="550" spc="160" dirty="0">
                <a:latin typeface="Arial"/>
                <a:cs typeface="Arial"/>
              </a:rPr>
              <a:t>  </a:t>
            </a:r>
            <a:endParaRPr sz="550">
              <a:latin typeface="Arial"/>
              <a:cs typeface="Arial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7512893" y="3974100"/>
            <a:ext cx="237490" cy="113664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550" spc="125" dirty="0">
                <a:latin typeface="Arial"/>
                <a:cs typeface="Arial"/>
              </a:rPr>
              <a:t> </a:t>
            </a:r>
            <a:r>
              <a:rPr sz="550" spc="160" dirty="0">
                <a:latin typeface="Arial"/>
                <a:cs typeface="Arial"/>
              </a:rPr>
              <a:t> </a:t>
            </a:r>
            <a:r>
              <a:rPr sz="550" spc="125" dirty="0">
                <a:latin typeface="Arial"/>
                <a:cs typeface="Arial"/>
              </a:rPr>
              <a:t> </a:t>
            </a:r>
            <a:r>
              <a:rPr sz="550" spc="-15" dirty="0">
                <a:latin typeface="Arial"/>
                <a:cs typeface="Arial"/>
              </a:rPr>
              <a:t> </a:t>
            </a:r>
            <a:r>
              <a:rPr sz="550" spc="25" dirty="0">
                <a:latin typeface="Arial"/>
                <a:cs typeface="Arial"/>
              </a:rPr>
              <a:t> </a:t>
            </a:r>
            <a:r>
              <a:rPr sz="550" spc="65" dirty="0">
                <a:latin typeface="Arial"/>
                <a:cs typeface="Arial"/>
              </a:rPr>
              <a:t>  </a:t>
            </a:r>
            <a:endParaRPr sz="550">
              <a:latin typeface="Arial"/>
              <a:cs typeface="Arial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8053874" y="3974100"/>
            <a:ext cx="307340" cy="113664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550" spc="65" dirty="0">
                <a:latin typeface="Arial"/>
                <a:cs typeface="Arial"/>
              </a:rPr>
              <a:t> </a:t>
            </a:r>
            <a:r>
              <a:rPr sz="550" spc="80" dirty="0">
                <a:latin typeface="Arial"/>
                <a:cs typeface="Arial"/>
              </a:rPr>
              <a:t> </a:t>
            </a:r>
            <a:r>
              <a:rPr sz="550" spc="130" dirty="0">
                <a:latin typeface="Arial"/>
                <a:cs typeface="Arial"/>
              </a:rPr>
              <a:t> </a:t>
            </a:r>
            <a:r>
              <a:rPr sz="550" spc="120" dirty="0">
                <a:latin typeface="Arial"/>
                <a:cs typeface="Arial"/>
              </a:rPr>
              <a:t>  </a:t>
            </a:r>
            <a:r>
              <a:rPr sz="550" spc="110" dirty="0">
                <a:latin typeface="Arial"/>
                <a:cs typeface="Arial"/>
              </a:rPr>
              <a:t> </a:t>
            </a:r>
            <a:r>
              <a:rPr sz="550" spc="160" dirty="0">
                <a:latin typeface="Arial"/>
                <a:cs typeface="Arial"/>
              </a:rPr>
              <a:t>  </a:t>
            </a:r>
            <a:endParaRPr sz="550">
              <a:latin typeface="Arial"/>
              <a:cs typeface="Arial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8631163" y="3974100"/>
            <a:ext cx="306070" cy="20193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33020">
              <a:lnSpc>
                <a:spcPct val="100000"/>
              </a:lnSpc>
              <a:spcBef>
                <a:spcPts val="125"/>
              </a:spcBef>
            </a:pPr>
            <a:r>
              <a:rPr sz="550" spc="130" dirty="0">
                <a:latin typeface="Arial"/>
                <a:cs typeface="Arial"/>
              </a:rPr>
              <a:t> </a:t>
            </a:r>
            <a:r>
              <a:rPr sz="550" spc="-15" dirty="0">
                <a:latin typeface="Arial"/>
                <a:cs typeface="Arial"/>
              </a:rPr>
              <a:t> </a:t>
            </a:r>
            <a:r>
              <a:rPr sz="550" spc="25" dirty="0">
                <a:latin typeface="Arial"/>
                <a:cs typeface="Arial"/>
              </a:rPr>
              <a:t> </a:t>
            </a:r>
            <a:r>
              <a:rPr sz="550" spc="160" dirty="0">
                <a:latin typeface="Arial"/>
                <a:cs typeface="Arial"/>
              </a:rPr>
              <a:t> </a:t>
            </a:r>
            <a:r>
              <a:rPr sz="550" spc="125" dirty="0">
                <a:latin typeface="Arial"/>
                <a:cs typeface="Arial"/>
              </a:rPr>
              <a:t> </a:t>
            </a:r>
            <a:r>
              <a:rPr sz="550" spc="65" dirty="0">
                <a:latin typeface="Arial"/>
                <a:cs typeface="Arial"/>
              </a:rPr>
              <a:t> </a:t>
            </a:r>
            <a:r>
              <a:rPr sz="550" spc="45" dirty="0">
                <a:latin typeface="Arial"/>
                <a:cs typeface="Arial"/>
              </a:rPr>
              <a:t> </a:t>
            </a:r>
            <a:r>
              <a:rPr sz="550" spc="135" dirty="0">
                <a:latin typeface="Arial"/>
                <a:cs typeface="Arial"/>
              </a:rPr>
              <a:t> </a:t>
            </a:r>
            <a:endParaRPr sz="55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35"/>
              </a:spcBef>
            </a:pPr>
            <a:r>
              <a:rPr sz="550" spc="165" dirty="0">
                <a:latin typeface="Arial"/>
                <a:cs typeface="Arial"/>
              </a:rPr>
              <a:t> </a:t>
            </a:r>
            <a:r>
              <a:rPr sz="550" spc="-15" dirty="0">
                <a:latin typeface="Arial"/>
                <a:cs typeface="Arial"/>
              </a:rPr>
              <a:t> </a:t>
            </a:r>
            <a:r>
              <a:rPr sz="550" spc="145" dirty="0">
                <a:latin typeface="Arial"/>
                <a:cs typeface="Arial"/>
              </a:rPr>
              <a:t>  </a:t>
            </a:r>
            <a:r>
              <a:rPr sz="550" spc="165" dirty="0">
                <a:latin typeface="Arial"/>
                <a:cs typeface="Arial"/>
              </a:rPr>
              <a:t> </a:t>
            </a:r>
            <a:r>
              <a:rPr sz="550" spc="20" dirty="0">
                <a:latin typeface="Arial"/>
                <a:cs typeface="Arial"/>
              </a:rPr>
              <a:t> </a:t>
            </a:r>
            <a:r>
              <a:rPr sz="550" spc="165" dirty="0">
                <a:latin typeface="Arial"/>
                <a:cs typeface="Arial"/>
              </a:rPr>
              <a:t>  </a:t>
            </a:r>
            <a:endParaRPr sz="550">
              <a:latin typeface="Arial"/>
              <a:cs typeface="Arial"/>
            </a:endParaRPr>
          </a:p>
        </p:txBody>
      </p:sp>
      <p:sp>
        <p:nvSpPr>
          <p:cNvPr id="23" name="object 23"/>
          <p:cNvSpPr/>
          <p:nvPr/>
        </p:nvSpPr>
        <p:spPr>
          <a:xfrm>
            <a:off x="6433464" y="4645161"/>
            <a:ext cx="2387360" cy="93813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 txBox="1"/>
          <p:nvPr/>
        </p:nvSpPr>
        <p:spPr>
          <a:xfrm>
            <a:off x="6341977" y="4729148"/>
            <a:ext cx="270510" cy="20002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550" spc="65" dirty="0">
                <a:latin typeface="Arial"/>
                <a:cs typeface="Arial"/>
              </a:rPr>
              <a:t> </a:t>
            </a:r>
            <a:r>
              <a:rPr sz="550" spc="45" dirty="0">
                <a:latin typeface="Arial"/>
                <a:cs typeface="Arial"/>
              </a:rPr>
              <a:t> </a:t>
            </a:r>
            <a:r>
              <a:rPr sz="550" spc="20" dirty="0">
                <a:latin typeface="Arial"/>
                <a:cs typeface="Arial"/>
              </a:rPr>
              <a:t> </a:t>
            </a:r>
            <a:r>
              <a:rPr sz="550" spc="165" dirty="0">
                <a:latin typeface="Arial"/>
                <a:cs typeface="Arial"/>
              </a:rPr>
              <a:t> </a:t>
            </a:r>
            <a:r>
              <a:rPr sz="550" spc="130" dirty="0">
                <a:latin typeface="Arial"/>
                <a:cs typeface="Arial"/>
              </a:rPr>
              <a:t> </a:t>
            </a:r>
            <a:r>
              <a:rPr sz="550" spc="165" dirty="0">
                <a:latin typeface="Arial"/>
                <a:cs typeface="Arial"/>
              </a:rPr>
              <a:t> </a:t>
            </a:r>
            <a:r>
              <a:rPr sz="550" spc="-55" dirty="0">
                <a:latin typeface="Arial"/>
                <a:cs typeface="Arial"/>
              </a:rPr>
              <a:t> </a:t>
            </a:r>
            <a:r>
              <a:rPr sz="550" spc="130" dirty="0">
                <a:latin typeface="Arial"/>
                <a:cs typeface="Arial"/>
              </a:rPr>
              <a:t> </a:t>
            </a:r>
            <a:endParaRPr sz="550">
              <a:latin typeface="Arial"/>
              <a:cs typeface="Arial"/>
            </a:endParaRPr>
          </a:p>
          <a:p>
            <a:pPr marL="39370">
              <a:lnSpc>
                <a:spcPct val="100000"/>
              </a:lnSpc>
              <a:spcBef>
                <a:spcPts val="25"/>
              </a:spcBef>
            </a:pPr>
            <a:r>
              <a:rPr sz="550" spc="120" dirty="0">
                <a:latin typeface="Arial"/>
                <a:cs typeface="Arial"/>
              </a:rPr>
              <a:t>  </a:t>
            </a:r>
            <a:r>
              <a:rPr sz="550" spc="110" dirty="0">
                <a:latin typeface="Arial"/>
                <a:cs typeface="Arial"/>
              </a:rPr>
              <a:t> </a:t>
            </a:r>
            <a:r>
              <a:rPr sz="550" spc="160" dirty="0">
                <a:latin typeface="Arial"/>
                <a:cs typeface="Arial"/>
              </a:rPr>
              <a:t>  </a:t>
            </a:r>
            <a:endParaRPr sz="550">
              <a:latin typeface="Arial"/>
              <a:cs typeface="Arial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6947404" y="4729148"/>
            <a:ext cx="210820" cy="113030"/>
          </a:xfrm>
          <a:prstGeom prst="rect">
            <a:avLst/>
          </a:prstGeom>
        </p:spPr>
        <p:txBody>
          <a:bodyPr vert="horz" wrap="square" lIns="0" tIns="444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35"/>
              </a:spcBef>
            </a:pPr>
            <a:endParaRPr sz="5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550" spc="165" dirty="0">
                <a:latin typeface="Arial"/>
                <a:cs typeface="Arial"/>
              </a:rPr>
              <a:t>  </a:t>
            </a:r>
            <a:r>
              <a:rPr sz="550" spc="20" dirty="0">
                <a:latin typeface="Arial"/>
                <a:cs typeface="Arial"/>
              </a:rPr>
              <a:t> </a:t>
            </a:r>
            <a:r>
              <a:rPr sz="550" spc="165" dirty="0">
                <a:latin typeface="Arial"/>
                <a:cs typeface="Arial"/>
              </a:rPr>
              <a:t>  </a:t>
            </a:r>
            <a:endParaRPr sz="550">
              <a:latin typeface="Arial"/>
              <a:cs typeface="Arial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7512893" y="4729148"/>
            <a:ext cx="236854" cy="113030"/>
          </a:xfrm>
          <a:prstGeom prst="rect">
            <a:avLst/>
          </a:prstGeom>
        </p:spPr>
        <p:txBody>
          <a:bodyPr vert="horz" wrap="square" lIns="0" tIns="444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35"/>
              </a:spcBef>
            </a:pPr>
            <a:endParaRPr sz="5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550" spc="130" dirty="0">
                <a:latin typeface="Arial"/>
                <a:cs typeface="Arial"/>
              </a:rPr>
              <a:t> </a:t>
            </a:r>
            <a:r>
              <a:rPr sz="550" spc="165" dirty="0">
                <a:latin typeface="Arial"/>
                <a:cs typeface="Arial"/>
              </a:rPr>
              <a:t> </a:t>
            </a:r>
            <a:r>
              <a:rPr sz="550" spc="130" dirty="0">
                <a:latin typeface="Arial"/>
                <a:cs typeface="Arial"/>
              </a:rPr>
              <a:t> </a:t>
            </a:r>
            <a:r>
              <a:rPr sz="550" spc="-15" dirty="0">
                <a:latin typeface="Arial"/>
                <a:cs typeface="Arial"/>
              </a:rPr>
              <a:t> </a:t>
            </a:r>
            <a:r>
              <a:rPr sz="550" spc="20" dirty="0">
                <a:latin typeface="Arial"/>
                <a:cs typeface="Arial"/>
              </a:rPr>
              <a:t> </a:t>
            </a:r>
            <a:r>
              <a:rPr sz="550" spc="165" dirty="0">
                <a:latin typeface="Arial"/>
                <a:cs typeface="Arial"/>
              </a:rPr>
              <a:t> </a:t>
            </a:r>
            <a:r>
              <a:rPr sz="550" spc="-30" dirty="0">
                <a:latin typeface="Arial"/>
                <a:cs typeface="Arial"/>
              </a:rPr>
              <a:t> </a:t>
            </a:r>
            <a:endParaRPr sz="550">
              <a:latin typeface="Arial"/>
              <a:cs typeface="Arial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8053874" y="4729148"/>
            <a:ext cx="306070" cy="11303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550" spc="165" dirty="0">
                <a:latin typeface="Arial"/>
                <a:cs typeface="Arial"/>
              </a:rPr>
              <a:t> </a:t>
            </a:r>
            <a:r>
              <a:rPr sz="550" spc="-15" dirty="0">
                <a:latin typeface="Arial"/>
                <a:cs typeface="Arial"/>
              </a:rPr>
              <a:t> </a:t>
            </a:r>
            <a:r>
              <a:rPr sz="550" spc="145" dirty="0">
                <a:latin typeface="Arial"/>
                <a:cs typeface="Arial"/>
              </a:rPr>
              <a:t>  </a:t>
            </a:r>
            <a:r>
              <a:rPr sz="550" spc="165" dirty="0">
                <a:latin typeface="Arial"/>
                <a:cs typeface="Arial"/>
              </a:rPr>
              <a:t> </a:t>
            </a:r>
            <a:r>
              <a:rPr sz="550" spc="20" dirty="0">
                <a:latin typeface="Arial"/>
                <a:cs typeface="Arial"/>
              </a:rPr>
              <a:t> </a:t>
            </a:r>
            <a:r>
              <a:rPr sz="550" spc="165" dirty="0">
                <a:latin typeface="Arial"/>
                <a:cs typeface="Arial"/>
              </a:rPr>
              <a:t>  </a:t>
            </a:r>
            <a:endParaRPr sz="550">
              <a:latin typeface="Arial"/>
              <a:cs typeface="Arial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8631163" y="4729148"/>
            <a:ext cx="307340" cy="20002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33020">
              <a:lnSpc>
                <a:spcPct val="100000"/>
              </a:lnSpc>
              <a:spcBef>
                <a:spcPts val="120"/>
              </a:spcBef>
            </a:pPr>
            <a:r>
              <a:rPr sz="550" spc="65" dirty="0">
                <a:latin typeface="Arial"/>
                <a:cs typeface="Arial"/>
              </a:rPr>
              <a:t> </a:t>
            </a:r>
            <a:r>
              <a:rPr sz="550" spc="45" dirty="0">
                <a:latin typeface="Arial"/>
                <a:cs typeface="Arial"/>
              </a:rPr>
              <a:t> </a:t>
            </a:r>
            <a:r>
              <a:rPr sz="550" spc="20" dirty="0">
                <a:latin typeface="Arial"/>
                <a:cs typeface="Arial"/>
              </a:rPr>
              <a:t> </a:t>
            </a:r>
            <a:r>
              <a:rPr sz="550" spc="165" dirty="0">
                <a:latin typeface="Arial"/>
                <a:cs typeface="Arial"/>
              </a:rPr>
              <a:t> </a:t>
            </a:r>
            <a:r>
              <a:rPr sz="550" spc="130" dirty="0">
                <a:latin typeface="Arial"/>
                <a:cs typeface="Arial"/>
              </a:rPr>
              <a:t> </a:t>
            </a:r>
            <a:r>
              <a:rPr sz="550" spc="165" dirty="0">
                <a:latin typeface="Arial"/>
                <a:cs typeface="Arial"/>
              </a:rPr>
              <a:t> </a:t>
            </a:r>
            <a:r>
              <a:rPr sz="550" spc="-55" dirty="0">
                <a:latin typeface="Arial"/>
                <a:cs typeface="Arial"/>
              </a:rPr>
              <a:t> </a:t>
            </a:r>
            <a:r>
              <a:rPr sz="550" spc="130" dirty="0">
                <a:latin typeface="Arial"/>
                <a:cs typeface="Arial"/>
              </a:rPr>
              <a:t> </a:t>
            </a:r>
            <a:endParaRPr sz="55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sz="550" spc="65" dirty="0">
                <a:latin typeface="Arial"/>
                <a:cs typeface="Arial"/>
              </a:rPr>
              <a:t> </a:t>
            </a:r>
            <a:r>
              <a:rPr sz="550" spc="80" dirty="0">
                <a:latin typeface="Arial"/>
                <a:cs typeface="Arial"/>
              </a:rPr>
              <a:t> </a:t>
            </a:r>
            <a:r>
              <a:rPr sz="550" spc="130" dirty="0">
                <a:latin typeface="Arial"/>
                <a:cs typeface="Arial"/>
              </a:rPr>
              <a:t> </a:t>
            </a:r>
            <a:r>
              <a:rPr sz="550" spc="120" dirty="0">
                <a:latin typeface="Arial"/>
                <a:cs typeface="Arial"/>
              </a:rPr>
              <a:t>  </a:t>
            </a:r>
            <a:r>
              <a:rPr sz="550" spc="110" dirty="0">
                <a:latin typeface="Arial"/>
                <a:cs typeface="Arial"/>
              </a:rPr>
              <a:t> </a:t>
            </a:r>
            <a:r>
              <a:rPr sz="550" spc="160" dirty="0">
                <a:latin typeface="Arial"/>
                <a:cs typeface="Arial"/>
              </a:rPr>
              <a:t>  </a:t>
            </a:r>
            <a:endParaRPr sz="550">
              <a:latin typeface="Arial"/>
              <a:cs typeface="Arial"/>
            </a:endParaRPr>
          </a:p>
        </p:txBody>
      </p:sp>
      <p:sp>
        <p:nvSpPr>
          <p:cNvPr id="29" name="object 29"/>
          <p:cNvSpPr/>
          <p:nvPr/>
        </p:nvSpPr>
        <p:spPr>
          <a:xfrm>
            <a:off x="6437987" y="5398414"/>
            <a:ext cx="2382836" cy="93806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 txBox="1"/>
          <p:nvPr/>
        </p:nvSpPr>
        <p:spPr>
          <a:xfrm>
            <a:off x="6341977" y="5483302"/>
            <a:ext cx="270510" cy="20002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550" spc="65" dirty="0">
                <a:latin typeface="Arial"/>
                <a:cs typeface="Arial"/>
              </a:rPr>
              <a:t> </a:t>
            </a:r>
            <a:r>
              <a:rPr sz="550" spc="45" dirty="0">
                <a:latin typeface="Arial"/>
                <a:cs typeface="Arial"/>
              </a:rPr>
              <a:t> </a:t>
            </a:r>
            <a:r>
              <a:rPr sz="550" spc="20" dirty="0">
                <a:latin typeface="Arial"/>
                <a:cs typeface="Arial"/>
              </a:rPr>
              <a:t> </a:t>
            </a:r>
            <a:r>
              <a:rPr sz="550" spc="165" dirty="0">
                <a:latin typeface="Arial"/>
                <a:cs typeface="Arial"/>
              </a:rPr>
              <a:t> </a:t>
            </a:r>
            <a:r>
              <a:rPr sz="550" spc="130" dirty="0">
                <a:latin typeface="Arial"/>
                <a:cs typeface="Arial"/>
              </a:rPr>
              <a:t> </a:t>
            </a:r>
            <a:r>
              <a:rPr sz="550" spc="165" dirty="0">
                <a:latin typeface="Arial"/>
                <a:cs typeface="Arial"/>
              </a:rPr>
              <a:t> </a:t>
            </a:r>
            <a:r>
              <a:rPr sz="550" spc="-55" dirty="0">
                <a:latin typeface="Arial"/>
                <a:cs typeface="Arial"/>
              </a:rPr>
              <a:t> </a:t>
            </a:r>
            <a:r>
              <a:rPr sz="550" spc="130" dirty="0">
                <a:latin typeface="Arial"/>
                <a:cs typeface="Arial"/>
              </a:rPr>
              <a:t> </a:t>
            </a:r>
            <a:endParaRPr sz="55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500">
              <a:latin typeface="Times New Roman"/>
              <a:cs typeface="Times New Roman"/>
            </a:endParaRPr>
          </a:p>
          <a:p>
            <a:pPr marL="39370">
              <a:lnSpc>
                <a:spcPct val="100000"/>
              </a:lnSpc>
            </a:pPr>
            <a:r>
              <a:rPr sz="550" spc="165" dirty="0">
                <a:latin typeface="Arial"/>
                <a:cs typeface="Arial"/>
              </a:rPr>
              <a:t>  </a:t>
            </a:r>
            <a:r>
              <a:rPr sz="550" spc="20" dirty="0">
                <a:latin typeface="Arial"/>
                <a:cs typeface="Arial"/>
              </a:rPr>
              <a:t> </a:t>
            </a:r>
            <a:r>
              <a:rPr sz="550" spc="165" dirty="0">
                <a:latin typeface="Arial"/>
                <a:cs typeface="Arial"/>
              </a:rPr>
              <a:t>  </a:t>
            </a:r>
            <a:endParaRPr sz="550">
              <a:latin typeface="Arial"/>
              <a:cs typeface="Arial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6947404" y="5483302"/>
            <a:ext cx="210820" cy="113030"/>
          </a:xfrm>
          <a:prstGeom prst="rect">
            <a:avLst/>
          </a:prstGeom>
        </p:spPr>
        <p:txBody>
          <a:bodyPr vert="horz" wrap="square" lIns="0" tIns="444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35"/>
              </a:spcBef>
            </a:pPr>
            <a:endParaRPr sz="5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550" spc="165" dirty="0">
                <a:latin typeface="Arial"/>
                <a:cs typeface="Arial"/>
              </a:rPr>
              <a:t>  </a:t>
            </a:r>
            <a:r>
              <a:rPr sz="550" spc="20" dirty="0">
                <a:latin typeface="Arial"/>
                <a:cs typeface="Arial"/>
              </a:rPr>
              <a:t> </a:t>
            </a:r>
            <a:r>
              <a:rPr sz="550" spc="165" dirty="0">
                <a:latin typeface="Arial"/>
                <a:cs typeface="Arial"/>
              </a:rPr>
              <a:t>  </a:t>
            </a:r>
            <a:endParaRPr sz="550">
              <a:latin typeface="Arial"/>
              <a:cs typeface="Arial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7512893" y="5483302"/>
            <a:ext cx="236854" cy="113030"/>
          </a:xfrm>
          <a:prstGeom prst="rect">
            <a:avLst/>
          </a:prstGeom>
        </p:spPr>
        <p:txBody>
          <a:bodyPr vert="horz" wrap="square" lIns="0" tIns="444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35"/>
              </a:spcBef>
            </a:pPr>
            <a:endParaRPr sz="5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550" spc="130" dirty="0">
                <a:latin typeface="Arial"/>
                <a:cs typeface="Arial"/>
              </a:rPr>
              <a:t> </a:t>
            </a:r>
            <a:r>
              <a:rPr sz="550" spc="165" dirty="0">
                <a:latin typeface="Arial"/>
                <a:cs typeface="Arial"/>
              </a:rPr>
              <a:t> </a:t>
            </a:r>
            <a:r>
              <a:rPr sz="550" spc="130" dirty="0">
                <a:latin typeface="Arial"/>
                <a:cs typeface="Arial"/>
              </a:rPr>
              <a:t> </a:t>
            </a:r>
            <a:r>
              <a:rPr sz="550" spc="-15" dirty="0">
                <a:latin typeface="Arial"/>
                <a:cs typeface="Arial"/>
              </a:rPr>
              <a:t> </a:t>
            </a:r>
            <a:r>
              <a:rPr sz="550" spc="20" dirty="0">
                <a:latin typeface="Arial"/>
                <a:cs typeface="Arial"/>
              </a:rPr>
              <a:t> </a:t>
            </a:r>
            <a:r>
              <a:rPr sz="550" spc="165" dirty="0">
                <a:latin typeface="Arial"/>
                <a:cs typeface="Arial"/>
              </a:rPr>
              <a:t> </a:t>
            </a:r>
            <a:r>
              <a:rPr sz="550" spc="-30" dirty="0">
                <a:latin typeface="Arial"/>
                <a:cs typeface="Arial"/>
              </a:rPr>
              <a:t> </a:t>
            </a:r>
            <a:endParaRPr sz="550">
              <a:latin typeface="Arial"/>
              <a:cs typeface="Arial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8053874" y="5483302"/>
            <a:ext cx="306070" cy="11303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550" spc="165" dirty="0">
                <a:latin typeface="Arial"/>
                <a:cs typeface="Arial"/>
              </a:rPr>
              <a:t> </a:t>
            </a:r>
            <a:r>
              <a:rPr sz="550" spc="-15" dirty="0">
                <a:latin typeface="Arial"/>
                <a:cs typeface="Arial"/>
              </a:rPr>
              <a:t> </a:t>
            </a:r>
            <a:r>
              <a:rPr sz="550" spc="145" dirty="0">
                <a:latin typeface="Arial"/>
                <a:cs typeface="Arial"/>
              </a:rPr>
              <a:t>  </a:t>
            </a:r>
            <a:r>
              <a:rPr sz="550" spc="165" dirty="0">
                <a:latin typeface="Arial"/>
                <a:cs typeface="Arial"/>
              </a:rPr>
              <a:t> </a:t>
            </a:r>
            <a:r>
              <a:rPr sz="550" spc="20" dirty="0">
                <a:latin typeface="Arial"/>
                <a:cs typeface="Arial"/>
              </a:rPr>
              <a:t> </a:t>
            </a:r>
            <a:r>
              <a:rPr sz="550" spc="165" dirty="0">
                <a:latin typeface="Arial"/>
                <a:cs typeface="Arial"/>
              </a:rPr>
              <a:t>  </a:t>
            </a:r>
            <a:endParaRPr sz="550">
              <a:latin typeface="Arial"/>
              <a:cs typeface="Arial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8631163" y="5483302"/>
            <a:ext cx="306070" cy="20002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33020">
              <a:lnSpc>
                <a:spcPct val="100000"/>
              </a:lnSpc>
              <a:spcBef>
                <a:spcPts val="120"/>
              </a:spcBef>
            </a:pPr>
            <a:r>
              <a:rPr sz="550" spc="65" dirty="0">
                <a:latin typeface="Arial"/>
                <a:cs typeface="Arial"/>
              </a:rPr>
              <a:t> </a:t>
            </a:r>
            <a:r>
              <a:rPr sz="550" spc="45" dirty="0">
                <a:latin typeface="Arial"/>
                <a:cs typeface="Arial"/>
              </a:rPr>
              <a:t> </a:t>
            </a:r>
            <a:r>
              <a:rPr sz="550" spc="20" dirty="0">
                <a:latin typeface="Arial"/>
                <a:cs typeface="Arial"/>
              </a:rPr>
              <a:t> </a:t>
            </a:r>
            <a:r>
              <a:rPr sz="550" spc="165" dirty="0">
                <a:latin typeface="Arial"/>
                <a:cs typeface="Arial"/>
              </a:rPr>
              <a:t> </a:t>
            </a:r>
            <a:r>
              <a:rPr sz="550" spc="130" dirty="0">
                <a:latin typeface="Arial"/>
                <a:cs typeface="Arial"/>
              </a:rPr>
              <a:t> </a:t>
            </a:r>
            <a:r>
              <a:rPr sz="550" spc="165" dirty="0">
                <a:latin typeface="Arial"/>
                <a:cs typeface="Arial"/>
              </a:rPr>
              <a:t> </a:t>
            </a:r>
            <a:r>
              <a:rPr sz="550" spc="-55" dirty="0">
                <a:latin typeface="Arial"/>
                <a:cs typeface="Arial"/>
              </a:rPr>
              <a:t> </a:t>
            </a:r>
            <a:r>
              <a:rPr sz="550" spc="130" dirty="0">
                <a:latin typeface="Arial"/>
                <a:cs typeface="Arial"/>
              </a:rPr>
              <a:t> </a:t>
            </a:r>
            <a:endParaRPr sz="55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sz="550" spc="165" dirty="0">
                <a:latin typeface="Arial"/>
                <a:cs typeface="Arial"/>
              </a:rPr>
              <a:t> </a:t>
            </a:r>
            <a:r>
              <a:rPr sz="550" spc="-15" dirty="0">
                <a:latin typeface="Arial"/>
                <a:cs typeface="Arial"/>
              </a:rPr>
              <a:t> </a:t>
            </a:r>
            <a:r>
              <a:rPr sz="550" spc="145" dirty="0">
                <a:latin typeface="Arial"/>
                <a:cs typeface="Arial"/>
              </a:rPr>
              <a:t>  </a:t>
            </a:r>
            <a:r>
              <a:rPr sz="550" spc="165" dirty="0">
                <a:latin typeface="Arial"/>
                <a:cs typeface="Arial"/>
              </a:rPr>
              <a:t> </a:t>
            </a:r>
            <a:r>
              <a:rPr sz="550" spc="20" dirty="0">
                <a:latin typeface="Arial"/>
                <a:cs typeface="Arial"/>
              </a:rPr>
              <a:t> </a:t>
            </a:r>
            <a:r>
              <a:rPr sz="550" spc="165" dirty="0">
                <a:latin typeface="Arial"/>
                <a:cs typeface="Arial"/>
              </a:rPr>
              <a:t>  </a:t>
            </a:r>
            <a:endParaRPr sz="550">
              <a:latin typeface="Arial"/>
              <a:cs typeface="Arial"/>
            </a:endParaRPr>
          </a:p>
        </p:txBody>
      </p:sp>
      <p:sp>
        <p:nvSpPr>
          <p:cNvPr id="35" name="object 35"/>
          <p:cNvSpPr/>
          <p:nvPr/>
        </p:nvSpPr>
        <p:spPr>
          <a:xfrm>
            <a:off x="6433464" y="3138693"/>
            <a:ext cx="2387360" cy="93813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 txBox="1"/>
          <p:nvPr/>
        </p:nvSpPr>
        <p:spPr>
          <a:xfrm>
            <a:off x="6341977" y="3221773"/>
            <a:ext cx="270510" cy="20002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550" spc="65" dirty="0">
                <a:latin typeface="Arial"/>
                <a:cs typeface="Arial"/>
              </a:rPr>
              <a:t> </a:t>
            </a:r>
            <a:r>
              <a:rPr sz="550" spc="45" dirty="0">
                <a:latin typeface="Arial"/>
                <a:cs typeface="Arial"/>
              </a:rPr>
              <a:t> </a:t>
            </a:r>
            <a:r>
              <a:rPr sz="550" spc="20" dirty="0">
                <a:latin typeface="Arial"/>
                <a:cs typeface="Arial"/>
              </a:rPr>
              <a:t> </a:t>
            </a:r>
            <a:r>
              <a:rPr sz="550" spc="165" dirty="0">
                <a:latin typeface="Arial"/>
                <a:cs typeface="Arial"/>
              </a:rPr>
              <a:t> </a:t>
            </a:r>
            <a:r>
              <a:rPr sz="550" spc="130" dirty="0">
                <a:latin typeface="Arial"/>
                <a:cs typeface="Arial"/>
              </a:rPr>
              <a:t> </a:t>
            </a:r>
            <a:r>
              <a:rPr sz="550" spc="165" dirty="0">
                <a:latin typeface="Arial"/>
                <a:cs typeface="Arial"/>
              </a:rPr>
              <a:t> </a:t>
            </a:r>
            <a:r>
              <a:rPr sz="550" spc="-55" dirty="0">
                <a:latin typeface="Arial"/>
                <a:cs typeface="Arial"/>
              </a:rPr>
              <a:t> </a:t>
            </a:r>
            <a:r>
              <a:rPr sz="550" spc="130" dirty="0">
                <a:latin typeface="Arial"/>
                <a:cs typeface="Arial"/>
              </a:rPr>
              <a:t> </a:t>
            </a:r>
            <a:endParaRPr sz="55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500">
              <a:latin typeface="Times New Roman"/>
              <a:cs typeface="Times New Roman"/>
            </a:endParaRPr>
          </a:p>
          <a:p>
            <a:pPr marL="39370">
              <a:lnSpc>
                <a:spcPct val="100000"/>
              </a:lnSpc>
            </a:pPr>
            <a:r>
              <a:rPr sz="550" spc="165" dirty="0">
                <a:latin typeface="Arial"/>
                <a:cs typeface="Arial"/>
              </a:rPr>
              <a:t>  </a:t>
            </a:r>
            <a:r>
              <a:rPr sz="550" spc="20" dirty="0">
                <a:latin typeface="Arial"/>
                <a:cs typeface="Arial"/>
              </a:rPr>
              <a:t> </a:t>
            </a:r>
            <a:r>
              <a:rPr sz="550" spc="165" dirty="0">
                <a:latin typeface="Arial"/>
                <a:cs typeface="Arial"/>
              </a:rPr>
              <a:t>  </a:t>
            </a:r>
            <a:endParaRPr sz="550">
              <a:latin typeface="Arial"/>
              <a:cs typeface="Arial"/>
            </a:endParaRPr>
          </a:p>
        </p:txBody>
      </p:sp>
      <p:sp>
        <p:nvSpPr>
          <p:cNvPr id="37" name="object 37"/>
          <p:cNvSpPr txBox="1"/>
          <p:nvPr/>
        </p:nvSpPr>
        <p:spPr>
          <a:xfrm>
            <a:off x="6947404" y="3221773"/>
            <a:ext cx="210820" cy="113030"/>
          </a:xfrm>
          <a:prstGeom prst="rect">
            <a:avLst/>
          </a:prstGeom>
        </p:spPr>
        <p:txBody>
          <a:bodyPr vert="horz" wrap="square" lIns="0" tIns="444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35"/>
              </a:spcBef>
            </a:pPr>
            <a:endParaRPr sz="5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550" spc="165" dirty="0">
                <a:latin typeface="Arial"/>
                <a:cs typeface="Arial"/>
              </a:rPr>
              <a:t>  </a:t>
            </a:r>
            <a:r>
              <a:rPr sz="550" spc="20" dirty="0">
                <a:latin typeface="Arial"/>
                <a:cs typeface="Arial"/>
              </a:rPr>
              <a:t> </a:t>
            </a:r>
            <a:r>
              <a:rPr sz="550" spc="165" dirty="0">
                <a:latin typeface="Arial"/>
                <a:cs typeface="Arial"/>
              </a:rPr>
              <a:t>  </a:t>
            </a:r>
            <a:endParaRPr sz="550">
              <a:latin typeface="Arial"/>
              <a:cs typeface="Arial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7512893" y="3221773"/>
            <a:ext cx="236854" cy="113030"/>
          </a:xfrm>
          <a:prstGeom prst="rect">
            <a:avLst/>
          </a:prstGeom>
        </p:spPr>
        <p:txBody>
          <a:bodyPr vert="horz" wrap="square" lIns="0" tIns="444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35"/>
              </a:spcBef>
            </a:pPr>
            <a:endParaRPr sz="5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550" spc="130" dirty="0">
                <a:latin typeface="Arial"/>
                <a:cs typeface="Arial"/>
              </a:rPr>
              <a:t> </a:t>
            </a:r>
            <a:r>
              <a:rPr sz="550" spc="165" dirty="0">
                <a:latin typeface="Arial"/>
                <a:cs typeface="Arial"/>
              </a:rPr>
              <a:t> </a:t>
            </a:r>
            <a:r>
              <a:rPr sz="550" spc="130" dirty="0">
                <a:latin typeface="Arial"/>
                <a:cs typeface="Arial"/>
              </a:rPr>
              <a:t> </a:t>
            </a:r>
            <a:r>
              <a:rPr sz="550" spc="-15" dirty="0">
                <a:latin typeface="Arial"/>
                <a:cs typeface="Arial"/>
              </a:rPr>
              <a:t> </a:t>
            </a:r>
            <a:r>
              <a:rPr sz="550" spc="20" dirty="0">
                <a:latin typeface="Arial"/>
                <a:cs typeface="Arial"/>
              </a:rPr>
              <a:t> </a:t>
            </a:r>
            <a:r>
              <a:rPr sz="550" spc="165" dirty="0">
                <a:latin typeface="Arial"/>
                <a:cs typeface="Arial"/>
              </a:rPr>
              <a:t> </a:t>
            </a:r>
            <a:r>
              <a:rPr sz="550" spc="-30" dirty="0">
                <a:latin typeface="Arial"/>
                <a:cs typeface="Arial"/>
              </a:rPr>
              <a:t> </a:t>
            </a:r>
            <a:endParaRPr sz="550">
              <a:latin typeface="Arial"/>
              <a:cs typeface="Arial"/>
            </a:endParaRPr>
          </a:p>
        </p:txBody>
      </p:sp>
      <p:sp>
        <p:nvSpPr>
          <p:cNvPr id="39" name="object 39"/>
          <p:cNvSpPr txBox="1"/>
          <p:nvPr/>
        </p:nvSpPr>
        <p:spPr>
          <a:xfrm>
            <a:off x="8053874" y="3221773"/>
            <a:ext cx="306070" cy="11303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550" spc="165" dirty="0">
                <a:latin typeface="Arial"/>
                <a:cs typeface="Arial"/>
              </a:rPr>
              <a:t> </a:t>
            </a:r>
            <a:r>
              <a:rPr sz="550" spc="-15" dirty="0">
                <a:latin typeface="Arial"/>
                <a:cs typeface="Arial"/>
              </a:rPr>
              <a:t> </a:t>
            </a:r>
            <a:r>
              <a:rPr sz="550" spc="145" dirty="0">
                <a:latin typeface="Arial"/>
                <a:cs typeface="Arial"/>
              </a:rPr>
              <a:t>  </a:t>
            </a:r>
            <a:r>
              <a:rPr sz="550" spc="165" dirty="0">
                <a:latin typeface="Arial"/>
                <a:cs typeface="Arial"/>
              </a:rPr>
              <a:t> </a:t>
            </a:r>
            <a:r>
              <a:rPr sz="550" spc="20" dirty="0">
                <a:latin typeface="Arial"/>
                <a:cs typeface="Arial"/>
              </a:rPr>
              <a:t> </a:t>
            </a:r>
            <a:r>
              <a:rPr sz="550" spc="165" dirty="0">
                <a:latin typeface="Arial"/>
                <a:cs typeface="Arial"/>
              </a:rPr>
              <a:t>  </a:t>
            </a:r>
            <a:endParaRPr sz="550">
              <a:latin typeface="Arial"/>
              <a:cs typeface="Arial"/>
            </a:endParaRPr>
          </a:p>
        </p:txBody>
      </p:sp>
      <p:sp>
        <p:nvSpPr>
          <p:cNvPr id="40" name="object 40"/>
          <p:cNvSpPr txBox="1"/>
          <p:nvPr/>
        </p:nvSpPr>
        <p:spPr>
          <a:xfrm>
            <a:off x="8631163" y="3221773"/>
            <a:ext cx="306070" cy="20002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33020">
              <a:lnSpc>
                <a:spcPct val="100000"/>
              </a:lnSpc>
              <a:spcBef>
                <a:spcPts val="120"/>
              </a:spcBef>
            </a:pPr>
            <a:r>
              <a:rPr sz="550" spc="65" dirty="0">
                <a:latin typeface="Arial"/>
                <a:cs typeface="Arial"/>
              </a:rPr>
              <a:t> </a:t>
            </a:r>
            <a:r>
              <a:rPr sz="550" spc="45" dirty="0">
                <a:latin typeface="Arial"/>
                <a:cs typeface="Arial"/>
              </a:rPr>
              <a:t> </a:t>
            </a:r>
            <a:r>
              <a:rPr sz="550" spc="20" dirty="0">
                <a:latin typeface="Arial"/>
                <a:cs typeface="Arial"/>
              </a:rPr>
              <a:t> </a:t>
            </a:r>
            <a:r>
              <a:rPr sz="550" spc="165" dirty="0">
                <a:latin typeface="Arial"/>
                <a:cs typeface="Arial"/>
              </a:rPr>
              <a:t> </a:t>
            </a:r>
            <a:r>
              <a:rPr sz="550" spc="130" dirty="0">
                <a:latin typeface="Arial"/>
                <a:cs typeface="Arial"/>
              </a:rPr>
              <a:t> </a:t>
            </a:r>
            <a:r>
              <a:rPr sz="550" spc="165" dirty="0">
                <a:latin typeface="Arial"/>
                <a:cs typeface="Arial"/>
              </a:rPr>
              <a:t> </a:t>
            </a:r>
            <a:r>
              <a:rPr sz="550" spc="-55" dirty="0">
                <a:latin typeface="Arial"/>
                <a:cs typeface="Arial"/>
              </a:rPr>
              <a:t> </a:t>
            </a:r>
            <a:r>
              <a:rPr sz="550" spc="130" dirty="0">
                <a:latin typeface="Arial"/>
                <a:cs typeface="Arial"/>
              </a:rPr>
              <a:t> </a:t>
            </a:r>
            <a:endParaRPr sz="55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sz="550" spc="165" dirty="0">
                <a:latin typeface="Arial"/>
                <a:cs typeface="Arial"/>
              </a:rPr>
              <a:t> </a:t>
            </a:r>
            <a:r>
              <a:rPr sz="550" spc="-15" dirty="0">
                <a:latin typeface="Arial"/>
                <a:cs typeface="Arial"/>
              </a:rPr>
              <a:t> </a:t>
            </a:r>
            <a:r>
              <a:rPr sz="550" spc="145" dirty="0">
                <a:latin typeface="Arial"/>
                <a:cs typeface="Arial"/>
              </a:rPr>
              <a:t>  </a:t>
            </a:r>
            <a:r>
              <a:rPr sz="550" spc="165" dirty="0">
                <a:latin typeface="Arial"/>
                <a:cs typeface="Arial"/>
              </a:rPr>
              <a:t> </a:t>
            </a:r>
            <a:r>
              <a:rPr sz="550" spc="20" dirty="0">
                <a:latin typeface="Arial"/>
                <a:cs typeface="Arial"/>
              </a:rPr>
              <a:t> </a:t>
            </a:r>
            <a:r>
              <a:rPr sz="550" spc="165" dirty="0">
                <a:latin typeface="Arial"/>
                <a:cs typeface="Arial"/>
              </a:rPr>
              <a:t>  </a:t>
            </a:r>
            <a:endParaRPr sz="550">
              <a:latin typeface="Arial"/>
              <a:cs typeface="Arial"/>
            </a:endParaRPr>
          </a:p>
        </p:txBody>
      </p:sp>
      <p:sp>
        <p:nvSpPr>
          <p:cNvPr id="41" name="Rezervirano mjesto podnožja 4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Johan Eklund,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151888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24916" y="473709"/>
            <a:ext cx="4377055" cy="6654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200" spc="-5" dirty="0"/>
              <a:t>Example: </a:t>
            </a:r>
            <a:r>
              <a:rPr sz="4200" dirty="0"/>
              <a:t>a</a:t>
            </a:r>
            <a:r>
              <a:rPr sz="4200" spc="-90" dirty="0"/>
              <a:t> </a:t>
            </a:r>
            <a:r>
              <a:rPr sz="4200" dirty="0"/>
              <a:t>z-test</a:t>
            </a:r>
            <a:endParaRPr sz="4200"/>
          </a:p>
        </p:txBody>
      </p:sp>
      <p:sp>
        <p:nvSpPr>
          <p:cNvPr id="3" name="object 3"/>
          <p:cNvSpPr txBox="1"/>
          <p:nvPr/>
        </p:nvSpPr>
        <p:spPr>
          <a:xfrm>
            <a:off x="1182116" y="2080387"/>
            <a:ext cx="8620125" cy="182498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5600" marR="5080" indent="-343535">
              <a:lnSpc>
                <a:spcPct val="100000"/>
              </a:lnSpc>
              <a:spcBef>
                <a:spcPts val="105"/>
              </a:spcBef>
              <a:tabLst>
                <a:tab pos="355600" algn="l"/>
              </a:tabLst>
            </a:pPr>
            <a:r>
              <a:rPr sz="1600" spc="-5" dirty="0">
                <a:solidFill>
                  <a:srgbClr val="CA0E0E"/>
                </a:solidFill>
                <a:latin typeface="Wingdings 3"/>
                <a:cs typeface="Wingdings 3"/>
              </a:rPr>
              <a:t></a:t>
            </a:r>
            <a:r>
              <a:rPr sz="1600" spc="-5" dirty="0">
                <a:solidFill>
                  <a:srgbClr val="CA0E0E"/>
                </a:solidFill>
                <a:latin typeface="Times New Roman"/>
                <a:cs typeface="Times New Roman"/>
              </a:rPr>
              <a:t>	</a:t>
            </a:r>
            <a:r>
              <a:rPr sz="2000" dirty="0">
                <a:latin typeface="Century Gothic"/>
                <a:cs typeface="Century Gothic"/>
              </a:rPr>
              <a:t>Assume that </a:t>
            </a:r>
            <a:r>
              <a:rPr sz="2000" spc="5" dirty="0">
                <a:latin typeface="Century Gothic"/>
                <a:cs typeface="Century Gothic"/>
              </a:rPr>
              <a:t>the </a:t>
            </a:r>
            <a:r>
              <a:rPr sz="2000" dirty="0">
                <a:latin typeface="Century Gothic"/>
                <a:cs typeface="Century Gothic"/>
              </a:rPr>
              <a:t>average number of cited references </a:t>
            </a:r>
            <a:r>
              <a:rPr sz="2000" spc="-5" dirty="0">
                <a:latin typeface="Century Gothic"/>
                <a:cs typeface="Century Gothic"/>
              </a:rPr>
              <a:t>in </a:t>
            </a:r>
            <a:r>
              <a:rPr sz="2000" spc="5" dirty="0">
                <a:latin typeface="Century Gothic"/>
                <a:cs typeface="Century Gothic"/>
              </a:rPr>
              <a:t>the</a:t>
            </a:r>
            <a:r>
              <a:rPr sz="2000" spc="-225" dirty="0">
                <a:latin typeface="Century Gothic"/>
                <a:cs typeface="Century Gothic"/>
              </a:rPr>
              <a:t> </a:t>
            </a:r>
            <a:r>
              <a:rPr sz="2000" spc="-5" dirty="0">
                <a:latin typeface="Century Gothic"/>
                <a:cs typeface="Century Gothic"/>
              </a:rPr>
              <a:t>articles  </a:t>
            </a:r>
            <a:r>
              <a:rPr sz="2000" dirty="0">
                <a:latin typeface="Century Gothic"/>
                <a:cs typeface="Century Gothic"/>
              </a:rPr>
              <a:t>of a certain </a:t>
            </a:r>
            <a:r>
              <a:rPr sz="2000" spc="-5" dirty="0">
                <a:latin typeface="Century Gothic"/>
                <a:cs typeface="Century Gothic"/>
              </a:rPr>
              <a:t>journal is </a:t>
            </a:r>
            <a:r>
              <a:rPr sz="2000" dirty="0">
                <a:latin typeface="Century Gothic"/>
                <a:cs typeface="Century Gothic"/>
              </a:rPr>
              <a:t>μ = </a:t>
            </a:r>
            <a:r>
              <a:rPr sz="2000" spc="-5" dirty="0">
                <a:latin typeface="Century Gothic"/>
                <a:cs typeface="Century Gothic"/>
              </a:rPr>
              <a:t>25.3 and </a:t>
            </a:r>
            <a:r>
              <a:rPr sz="2000" spc="5" dirty="0">
                <a:latin typeface="Century Gothic"/>
                <a:cs typeface="Century Gothic"/>
              </a:rPr>
              <a:t>the </a:t>
            </a:r>
            <a:r>
              <a:rPr sz="2000" spc="-5" dirty="0">
                <a:latin typeface="Century Gothic"/>
                <a:cs typeface="Century Gothic"/>
              </a:rPr>
              <a:t>standard deviation is </a:t>
            </a:r>
            <a:r>
              <a:rPr sz="2000" dirty="0">
                <a:latin typeface="Century Gothic"/>
                <a:cs typeface="Century Gothic"/>
              </a:rPr>
              <a:t>σ =</a:t>
            </a:r>
            <a:r>
              <a:rPr sz="2000" spc="-105" dirty="0">
                <a:latin typeface="Century Gothic"/>
                <a:cs typeface="Century Gothic"/>
              </a:rPr>
              <a:t> </a:t>
            </a:r>
            <a:r>
              <a:rPr sz="2000" spc="-5" dirty="0">
                <a:latin typeface="Century Gothic"/>
                <a:cs typeface="Century Gothic"/>
              </a:rPr>
              <a:t>3.7</a:t>
            </a:r>
            <a:endParaRPr sz="2000">
              <a:latin typeface="Century Gothic"/>
              <a:cs typeface="Century Gothic"/>
            </a:endParaRPr>
          </a:p>
          <a:p>
            <a:pPr marL="355600" marR="555625" indent="-343535">
              <a:lnSpc>
                <a:spcPct val="100000"/>
              </a:lnSpc>
              <a:spcBef>
                <a:spcPts val="1080"/>
              </a:spcBef>
              <a:tabLst>
                <a:tab pos="355600" algn="l"/>
              </a:tabLst>
            </a:pPr>
            <a:r>
              <a:rPr sz="1600" spc="-5" dirty="0">
                <a:solidFill>
                  <a:srgbClr val="CA0E0E"/>
                </a:solidFill>
                <a:latin typeface="Wingdings 3"/>
                <a:cs typeface="Wingdings 3"/>
              </a:rPr>
              <a:t></a:t>
            </a:r>
            <a:r>
              <a:rPr sz="1600" spc="-5" dirty="0">
                <a:solidFill>
                  <a:srgbClr val="CA0E0E"/>
                </a:solidFill>
                <a:latin typeface="Times New Roman"/>
                <a:cs typeface="Times New Roman"/>
              </a:rPr>
              <a:t>	</a:t>
            </a:r>
            <a:r>
              <a:rPr sz="2000" spc="-5" dirty="0">
                <a:latin typeface="Century Gothic"/>
                <a:cs typeface="Century Gothic"/>
              </a:rPr>
              <a:t>From </a:t>
            </a:r>
            <a:r>
              <a:rPr sz="2000" spc="5" dirty="0">
                <a:latin typeface="Century Gothic"/>
                <a:cs typeface="Century Gothic"/>
              </a:rPr>
              <a:t>this </a:t>
            </a:r>
            <a:r>
              <a:rPr sz="2000" spc="-5" dirty="0">
                <a:latin typeface="Century Gothic"/>
                <a:cs typeface="Century Gothic"/>
              </a:rPr>
              <a:t>journal </a:t>
            </a:r>
            <a:r>
              <a:rPr sz="2000" dirty="0">
                <a:latin typeface="Century Gothic"/>
                <a:cs typeface="Century Gothic"/>
              </a:rPr>
              <a:t>we generate a </a:t>
            </a:r>
            <a:r>
              <a:rPr sz="2000" spc="-5" dirty="0">
                <a:latin typeface="Century Gothic"/>
                <a:cs typeface="Century Gothic"/>
              </a:rPr>
              <a:t>random </a:t>
            </a:r>
            <a:r>
              <a:rPr sz="2000" dirty="0">
                <a:latin typeface="Century Gothic"/>
                <a:cs typeface="Century Gothic"/>
              </a:rPr>
              <a:t>sample </a:t>
            </a:r>
            <a:r>
              <a:rPr sz="2000" spc="-15" dirty="0">
                <a:latin typeface="Century Gothic"/>
                <a:cs typeface="Century Gothic"/>
              </a:rPr>
              <a:t>(size </a:t>
            </a:r>
            <a:r>
              <a:rPr sz="2000" i="1" dirty="0">
                <a:latin typeface="Century Gothic"/>
                <a:cs typeface="Century Gothic"/>
              </a:rPr>
              <a:t>n </a:t>
            </a:r>
            <a:r>
              <a:rPr sz="2000" dirty="0">
                <a:latin typeface="Century Gothic"/>
                <a:cs typeface="Century Gothic"/>
              </a:rPr>
              <a:t>= 30) </a:t>
            </a:r>
            <a:r>
              <a:rPr sz="2000" spc="-5" dirty="0">
                <a:latin typeface="Century Gothic"/>
                <a:cs typeface="Century Gothic"/>
              </a:rPr>
              <a:t>of  articles </a:t>
            </a:r>
            <a:r>
              <a:rPr sz="2000" dirty="0">
                <a:latin typeface="Century Gothic"/>
                <a:cs typeface="Century Gothic"/>
              </a:rPr>
              <a:t>written within a certain subject</a:t>
            </a:r>
            <a:r>
              <a:rPr sz="2000" spc="-185" dirty="0">
                <a:latin typeface="Century Gothic"/>
                <a:cs typeface="Century Gothic"/>
              </a:rPr>
              <a:t> </a:t>
            </a:r>
            <a:r>
              <a:rPr sz="2000" dirty="0">
                <a:latin typeface="Century Gothic"/>
                <a:cs typeface="Century Gothic"/>
              </a:rPr>
              <a:t>field</a:t>
            </a:r>
            <a:endParaRPr sz="2000">
              <a:latin typeface="Century Gothic"/>
              <a:cs typeface="Century Gothic"/>
            </a:endParaRPr>
          </a:p>
          <a:p>
            <a:pPr marL="12700">
              <a:lnSpc>
                <a:spcPct val="100000"/>
              </a:lnSpc>
              <a:spcBef>
                <a:spcPts val="1080"/>
              </a:spcBef>
              <a:tabLst>
                <a:tab pos="355600" algn="l"/>
              </a:tabLst>
            </a:pPr>
            <a:r>
              <a:rPr sz="1600" spc="-5" dirty="0">
                <a:solidFill>
                  <a:srgbClr val="CA0E0E"/>
                </a:solidFill>
                <a:latin typeface="Wingdings 3"/>
                <a:cs typeface="Wingdings 3"/>
              </a:rPr>
              <a:t></a:t>
            </a:r>
            <a:r>
              <a:rPr sz="1600" spc="-5" dirty="0">
                <a:solidFill>
                  <a:srgbClr val="CA0E0E"/>
                </a:solidFill>
                <a:latin typeface="Times New Roman"/>
                <a:cs typeface="Times New Roman"/>
              </a:rPr>
              <a:t>	</a:t>
            </a:r>
            <a:r>
              <a:rPr sz="2000" dirty="0">
                <a:latin typeface="Century Gothic"/>
                <a:cs typeface="Century Gothic"/>
              </a:rPr>
              <a:t>The mean of this sample </a:t>
            </a:r>
            <a:r>
              <a:rPr sz="2000" spc="-5" dirty="0">
                <a:latin typeface="Century Gothic"/>
                <a:cs typeface="Century Gothic"/>
              </a:rPr>
              <a:t>is </a:t>
            </a:r>
            <a:r>
              <a:rPr sz="2000" spc="-805" dirty="0">
                <a:latin typeface="Century Gothic"/>
                <a:cs typeface="Century Gothic"/>
              </a:rPr>
              <a:t>x</a:t>
            </a:r>
            <a:r>
              <a:rPr sz="3000" spc="-1207" baseline="2777" dirty="0">
                <a:latin typeface="Cambria Math"/>
                <a:cs typeface="Cambria Math"/>
              </a:rPr>
              <a:t>ത</a:t>
            </a:r>
            <a:r>
              <a:rPr sz="3000" spc="232" baseline="2777" dirty="0">
                <a:latin typeface="Cambria Math"/>
                <a:cs typeface="Cambria Math"/>
              </a:rPr>
              <a:t> </a:t>
            </a:r>
            <a:r>
              <a:rPr sz="2000" dirty="0">
                <a:latin typeface="Century Gothic"/>
                <a:cs typeface="Century Gothic"/>
              </a:rPr>
              <a:t>=</a:t>
            </a:r>
            <a:r>
              <a:rPr sz="2000" spc="-125" dirty="0">
                <a:latin typeface="Century Gothic"/>
                <a:cs typeface="Century Gothic"/>
              </a:rPr>
              <a:t> </a:t>
            </a:r>
            <a:r>
              <a:rPr sz="2000" spc="-5" dirty="0">
                <a:latin typeface="Century Gothic"/>
                <a:cs typeface="Century Gothic"/>
              </a:rPr>
              <a:t>27.6</a:t>
            </a:r>
            <a:endParaRPr sz="2000">
              <a:latin typeface="Century Gothic"/>
              <a:cs typeface="Century Gothic"/>
            </a:endParaRPr>
          </a:p>
        </p:txBody>
      </p:sp>
      <p:sp>
        <p:nvSpPr>
          <p:cNvPr id="4" name="Rezervirano mjesto podnožj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Johan Eklund,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9218177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24916" y="473709"/>
            <a:ext cx="4377055" cy="6654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200" spc="-5" dirty="0"/>
              <a:t>Example: </a:t>
            </a:r>
            <a:r>
              <a:rPr sz="4200" dirty="0"/>
              <a:t>a</a:t>
            </a:r>
            <a:r>
              <a:rPr sz="4200" spc="-90" dirty="0"/>
              <a:t> </a:t>
            </a:r>
            <a:r>
              <a:rPr sz="4200" dirty="0"/>
              <a:t>z-test</a:t>
            </a:r>
            <a:endParaRPr sz="4200"/>
          </a:p>
        </p:txBody>
      </p:sp>
      <p:sp>
        <p:nvSpPr>
          <p:cNvPr id="3" name="object 3"/>
          <p:cNvSpPr txBox="1"/>
          <p:nvPr/>
        </p:nvSpPr>
        <p:spPr>
          <a:xfrm>
            <a:off x="1182116" y="2080387"/>
            <a:ext cx="8771890" cy="24345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5600" marR="663575" indent="-343535">
              <a:lnSpc>
                <a:spcPct val="100000"/>
              </a:lnSpc>
              <a:spcBef>
                <a:spcPts val="105"/>
              </a:spcBef>
              <a:tabLst>
                <a:tab pos="355600" algn="l"/>
              </a:tabLst>
            </a:pPr>
            <a:r>
              <a:rPr sz="1600" spc="-5" dirty="0">
                <a:solidFill>
                  <a:srgbClr val="CA0E0E"/>
                </a:solidFill>
                <a:latin typeface="Wingdings 3"/>
                <a:cs typeface="Wingdings 3"/>
              </a:rPr>
              <a:t></a:t>
            </a:r>
            <a:r>
              <a:rPr sz="1600" spc="-5" dirty="0">
                <a:solidFill>
                  <a:srgbClr val="CA0E0E"/>
                </a:solidFill>
                <a:latin typeface="Times New Roman"/>
                <a:cs typeface="Times New Roman"/>
              </a:rPr>
              <a:t>	</a:t>
            </a:r>
            <a:r>
              <a:rPr sz="2000" spc="-5" dirty="0">
                <a:latin typeface="Century Gothic"/>
                <a:cs typeface="Century Gothic"/>
              </a:rPr>
              <a:t>Our </a:t>
            </a:r>
            <a:r>
              <a:rPr sz="2000" dirty="0">
                <a:latin typeface="Century Gothic"/>
                <a:cs typeface="Century Gothic"/>
              </a:rPr>
              <a:t>research question </a:t>
            </a:r>
            <a:r>
              <a:rPr sz="2000" spc="-5" dirty="0">
                <a:latin typeface="Century Gothic"/>
                <a:cs typeface="Century Gothic"/>
              </a:rPr>
              <a:t>is </a:t>
            </a:r>
            <a:r>
              <a:rPr sz="2000" dirty="0">
                <a:latin typeface="Century Gothic"/>
                <a:cs typeface="Century Gothic"/>
              </a:rPr>
              <a:t>whether this subject field </a:t>
            </a:r>
            <a:r>
              <a:rPr sz="2000" spc="-5" dirty="0">
                <a:latin typeface="Century Gothic"/>
                <a:cs typeface="Century Gothic"/>
              </a:rPr>
              <a:t>is</a:t>
            </a:r>
            <a:r>
              <a:rPr sz="2000" spc="-200" dirty="0">
                <a:latin typeface="Century Gothic"/>
                <a:cs typeface="Century Gothic"/>
              </a:rPr>
              <a:t> </a:t>
            </a:r>
            <a:r>
              <a:rPr sz="2000" dirty="0">
                <a:latin typeface="Century Gothic"/>
                <a:cs typeface="Century Gothic"/>
              </a:rPr>
              <a:t>significantly  </a:t>
            </a:r>
            <a:r>
              <a:rPr sz="2000" spc="-5" dirty="0">
                <a:latin typeface="Century Gothic"/>
                <a:cs typeface="Century Gothic"/>
              </a:rPr>
              <a:t>different from </a:t>
            </a:r>
            <a:r>
              <a:rPr sz="2000" spc="5" dirty="0">
                <a:latin typeface="Century Gothic"/>
                <a:cs typeface="Century Gothic"/>
              </a:rPr>
              <a:t>the </a:t>
            </a:r>
            <a:r>
              <a:rPr sz="2000" dirty="0">
                <a:latin typeface="Century Gothic"/>
                <a:cs typeface="Century Gothic"/>
              </a:rPr>
              <a:t>rest of </a:t>
            </a:r>
            <a:r>
              <a:rPr sz="2000" spc="5" dirty="0">
                <a:latin typeface="Century Gothic"/>
                <a:cs typeface="Century Gothic"/>
              </a:rPr>
              <a:t>the </a:t>
            </a:r>
            <a:r>
              <a:rPr sz="2000" spc="-5" dirty="0">
                <a:latin typeface="Century Gothic"/>
                <a:cs typeface="Century Gothic"/>
              </a:rPr>
              <a:t>population </a:t>
            </a:r>
            <a:r>
              <a:rPr sz="2000" spc="-15" dirty="0">
                <a:latin typeface="Century Gothic"/>
                <a:cs typeface="Century Gothic"/>
              </a:rPr>
              <a:t>(of</a:t>
            </a:r>
            <a:r>
              <a:rPr sz="2000" spc="-95" dirty="0">
                <a:latin typeface="Century Gothic"/>
                <a:cs typeface="Century Gothic"/>
              </a:rPr>
              <a:t> </a:t>
            </a:r>
            <a:r>
              <a:rPr sz="2000" spc="-5" dirty="0">
                <a:latin typeface="Century Gothic"/>
                <a:cs typeface="Century Gothic"/>
              </a:rPr>
              <a:t>articles)</a:t>
            </a:r>
            <a:endParaRPr sz="2000">
              <a:latin typeface="Century Gothic"/>
              <a:cs typeface="Century Gothic"/>
            </a:endParaRPr>
          </a:p>
          <a:p>
            <a:pPr marL="355600" marR="61594" indent="-343535">
              <a:lnSpc>
                <a:spcPct val="100000"/>
              </a:lnSpc>
              <a:spcBef>
                <a:spcPts val="1080"/>
              </a:spcBef>
              <a:tabLst>
                <a:tab pos="355600" algn="l"/>
              </a:tabLst>
            </a:pPr>
            <a:r>
              <a:rPr sz="1600" spc="-5" dirty="0">
                <a:solidFill>
                  <a:srgbClr val="CA0E0E"/>
                </a:solidFill>
                <a:latin typeface="Wingdings 3"/>
                <a:cs typeface="Wingdings 3"/>
              </a:rPr>
              <a:t></a:t>
            </a:r>
            <a:r>
              <a:rPr sz="1600" spc="-5" dirty="0">
                <a:solidFill>
                  <a:srgbClr val="CA0E0E"/>
                </a:solidFill>
                <a:latin typeface="Times New Roman"/>
                <a:cs typeface="Times New Roman"/>
              </a:rPr>
              <a:t>	</a:t>
            </a:r>
            <a:r>
              <a:rPr sz="2000" dirty="0">
                <a:latin typeface="Century Gothic"/>
                <a:cs typeface="Century Gothic"/>
              </a:rPr>
              <a:t>Null hypothesis = there </a:t>
            </a:r>
            <a:r>
              <a:rPr sz="2000" spc="-5" dirty="0">
                <a:latin typeface="Century Gothic"/>
                <a:cs typeface="Century Gothic"/>
              </a:rPr>
              <a:t>is </a:t>
            </a:r>
            <a:r>
              <a:rPr sz="2000" b="1" dirty="0">
                <a:latin typeface="Century Gothic"/>
                <a:cs typeface="Century Gothic"/>
              </a:rPr>
              <a:t>no </a:t>
            </a:r>
            <a:r>
              <a:rPr sz="2000" spc="-5" dirty="0">
                <a:latin typeface="Century Gothic"/>
                <a:cs typeface="Century Gothic"/>
              </a:rPr>
              <a:t>difference between </a:t>
            </a:r>
            <a:r>
              <a:rPr sz="2000" spc="5" dirty="0">
                <a:latin typeface="Century Gothic"/>
                <a:cs typeface="Century Gothic"/>
              </a:rPr>
              <a:t>the </a:t>
            </a:r>
            <a:r>
              <a:rPr sz="2000" spc="-5" dirty="0">
                <a:latin typeface="Century Gothic"/>
                <a:cs typeface="Century Gothic"/>
              </a:rPr>
              <a:t>population at </a:t>
            </a:r>
            <a:r>
              <a:rPr sz="2000" dirty="0">
                <a:latin typeface="Century Gothic"/>
                <a:cs typeface="Century Gothic"/>
              </a:rPr>
              <a:t>a  </a:t>
            </a:r>
            <a:r>
              <a:rPr sz="2000" spc="-5" dirty="0">
                <a:latin typeface="Century Gothic"/>
                <a:cs typeface="Century Gothic"/>
              </a:rPr>
              <a:t>whole and </a:t>
            </a:r>
            <a:r>
              <a:rPr sz="2000" spc="5" dirty="0">
                <a:latin typeface="Century Gothic"/>
                <a:cs typeface="Century Gothic"/>
              </a:rPr>
              <a:t>the </a:t>
            </a:r>
            <a:r>
              <a:rPr sz="2000" dirty="0">
                <a:latin typeface="Century Gothic"/>
                <a:cs typeface="Century Gothic"/>
              </a:rPr>
              <a:t>selected subject</a:t>
            </a:r>
            <a:r>
              <a:rPr sz="2000" spc="-135" dirty="0">
                <a:latin typeface="Century Gothic"/>
                <a:cs typeface="Century Gothic"/>
              </a:rPr>
              <a:t> </a:t>
            </a:r>
            <a:r>
              <a:rPr sz="2000" dirty="0">
                <a:latin typeface="Century Gothic"/>
                <a:cs typeface="Century Gothic"/>
              </a:rPr>
              <a:t>field</a:t>
            </a:r>
            <a:endParaRPr sz="2000">
              <a:latin typeface="Century Gothic"/>
              <a:cs typeface="Century Gothic"/>
            </a:endParaRPr>
          </a:p>
          <a:p>
            <a:pPr marL="355600" marR="5080" indent="-343535">
              <a:lnSpc>
                <a:spcPct val="100000"/>
              </a:lnSpc>
              <a:spcBef>
                <a:spcPts val="1080"/>
              </a:spcBef>
              <a:tabLst>
                <a:tab pos="355600" algn="l"/>
              </a:tabLst>
            </a:pPr>
            <a:r>
              <a:rPr sz="1600" spc="-5" dirty="0">
                <a:solidFill>
                  <a:srgbClr val="CA0E0E"/>
                </a:solidFill>
                <a:latin typeface="Wingdings 3"/>
                <a:cs typeface="Wingdings 3"/>
              </a:rPr>
              <a:t></a:t>
            </a:r>
            <a:r>
              <a:rPr sz="1600" spc="-5" dirty="0">
                <a:solidFill>
                  <a:srgbClr val="CA0E0E"/>
                </a:solidFill>
                <a:latin typeface="Times New Roman"/>
                <a:cs typeface="Times New Roman"/>
              </a:rPr>
              <a:t>	</a:t>
            </a:r>
            <a:r>
              <a:rPr sz="2000" dirty="0">
                <a:latin typeface="Century Gothic"/>
                <a:cs typeface="Century Gothic"/>
              </a:rPr>
              <a:t>Alternative hypothesis = there </a:t>
            </a:r>
            <a:r>
              <a:rPr sz="2000" b="1" spc="-5" dirty="0">
                <a:latin typeface="Century Gothic"/>
                <a:cs typeface="Century Gothic"/>
              </a:rPr>
              <a:t>is </a:t>
            </a:r>
            <a:r>
              <a:rPr sz="2000" dirty="0">
                <a:latin typeface="Century Gothic"/>
                <a:cs typeface="Century Gothic"/>
              </a:rPr>
              <a:t>a </a:t>
            </a:r>
            <a:r>
              <a:rPr sz="2000" spc="-5" dirty="0">
                <a:latin typeface="Century Gothic"/>
                <a:cs typeface="Century Gothic"/>
              </a:rPr>
              <a:t>difference </a:t>
            </a:r>
            <a:r>
              <a:rPr sz="2000" dirty="0">
                <a:latin typeface="Century Gothic"/>
                <a:cs typeface="Century Gothic"/>
              </a:rPr>
              <a:t>between </a:t>
            </a:r>
            <a:r>
              <a:rPr sz="2000" spc="-5" dirty="0">
                <a:latin typeface="Century Gothic"/>
                <a:cs typeface="Century Gothic"/>
              </a:rPr>
              <a:t>population</a:t>
            </a:r>
            <a:r>
              <a:rPr sz="2000" spc="-165" dirty="0">
                <a:latin typeface="Century Gothic"/>
                <a:cs typeface="Century Gothic"/>
              </a:rPr>
              <a:t> </a:t>
            </a:r>
            <a:r>
              <a:rPr sz="2000" spc="-5" dirty="0">
                <a:latin typeface="Century Gothic"/>
                <a:cs typeface="Century Gothic"/>
              </a:rPr>
              <a:t>at  whole </a:t>
            </a:r>
            <a:r>
              <a:rPr sz="2000" dirty="0">
                <a:latin typeface="Century Gothic"/>
                <a:cs typeface="Century Gothic"/>
              </a:rPr>
              <a:t>and </a:t>
            </a:r>
            <a:r>
              <a:rPr sz="2000" spc="5" dirty="0">
                <a:latin typeface="Century Gothic"/>
                <a:cs typeface="Century Gothic"/>
              </a:rPr>
              <a:t>the </a:t>
            </a:r>
            <a:r>
              <a:rPr sz="2000" dirty="0">
                <a:latin typeface="Century Gothic"/>
                <a:cs typeface="Century Gothic"/>
              </a:rPr>
              <a:t>selected subject field </a:t>
            </a:r>
            <a:r>
              <a:rPr sz="2000" spc="-10" dirty="0">
                <a:latin typeface="Century Gothic"/>
                <a:cs typeface="Century Gothic"/>
              </a:rPr>
              <a:t>(this </a:t>
            </a:r>
            <a:r>
              <a:rPr sz="2000" spc="-5" dirty="0">
                <a:latin typeface="Century Gothic"/>
                <a:cs typeface="Century Gothic"/>
              </a:rPr>
              <a:t>is </a:t>
            </a:r>
            <a:r>
              <a:rPr sz="2000" dirty="0">
                <a:latin typeface="Century Gothic"/>
                <a:cs typeface="Century Gothic"/>
              </a:rPr>
              <a:t>an </a:t>
            </a:r>
            <a:r>
              <a:rPr sz="2000" dirty="0">
                <a:solidFill>
                  <a:srgbClr val="006FC0"/>
                </a:solidFill>
                <a:latin typeface="Century Gothic"/>
                <a:cs typeface="Century Gothic"/>
              </a:rPr>
              <a:t>undirected  </a:t>
            </a:r>
            <a:r>
              <a:rPr sz="2000" dirty="0">
                <a:latin typeface="Century Gothic"/>
                <a:cs typeface="Century Gothic"/>
              </a:rPr>
              <a:t>hypothesis)</a:t>
            </a:r>
            <a:endParaRPr sz="2000">
              <a:latin typeface="Century Gothic"/>
              <a:cs typeface="Century Gothic"/>
            </a:endParaRPr>
          </a:p>
        </p:txBody>
      </p:sp>
      <p:sp>
        <p:nvSpPr>
          <p:cNvPr id="4" name="Rezervirano mjesto podnožj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Johan Eklund,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517245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24916" y="473709"/>
            <a:ext cx="4377055" cy="6654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200" spc="-5" dirty="0"/>
              <a:t>Example: </a:t>
            </a:r>
            <a:r>
              <a:rPr sz="4200" dirty="0"/>
              <a:t>a</a:t>
            </a:r>
            <a:r>
              <a:rPr sz="4200" spc="-90" dirty="0"/>
              <a:t> </a:t>
            </a:r>
            <a:r>
              <a:rPr sz="4200" dirty="0"/>
              <a:t>z-test</a:t>
            </a:r>
            <a:endParaRPr sz="4200"/>
          </a:p>
        </p:txBody>
      </p:sp>
      <p:sp>
        <p:nvSpPr>
          <p:cNvPr id="3" name="object 3"/>
          <p:cNvSpPr txBox="1"/>
          <p:nvPr/>
        </p:nvSpPr>
        <p:spPr>
          <a:xfrm>
            <a:off x="1182116" y="2080387"/>
            <a:ext cx="8669020" cy="13830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5600" marR="252729" indent="-343535">
              <a:lnSpc>
                <a:spcPct val="100000"/>
              </a:lnSpc>
              <a:spcBef>
                <a:spcPts val="105"/>
              </a:spcBef>
              <a:tabLst>
                <a:tab pos="355600" algn="l"/>
              </a:tabLst>
            </a:pPr>
            <a:r>
              <a:rPr sz="1600" spc="-5" dirty="0">
                <a:solidFill>
                  <a:srgbClr val="CA0E0E"/>
                </a:solidFill>
                <a:latin typeface="Wingdings 3"/>
                <a:cs typeface="Wingdings 3"/>
              </a:rPr>
              <a:t></a:t>
            </a:r>
            <a:r>
              <a:rPr sz="1600" spc="-5" dirty="0">
                <a:solidFill>
                  <a:srgbClr val="CA0E0E"/>
                </a:solidFill>
                <a:latin typeface="Times New Roman"/>
                <a:cs typeface="Times New Roman"/>
              </a:rPr>
              <a:t>	</a:t>
            </a:r>
            <a:r>
              <a:rPr sz="2000" spc="-30" dirty="0">
                <a:latin typeface="Century Gothic"/>
                <a:cs typeface="Century Gothic"/>
              </a:rPr>
              <a:t>We </a:t>
            </a:r>
            <a:r>
              <a:rPr sz="2000" spc="-5" dirty="0">
                <a:latin typeface="Century Gothic"/>
                <a:cs typeface="Century Gothic"/>
              </a:rPr>
              <a:t>begin by </a:t>
            </a:r>
            <a:r>
              <a:rPr sz="2000" dirty="0">
                <a:latin typeface="Century Gothic"/>
                <a:cs typeface="Century Gothic"/>
              </a:rPr>
              <a:t>calculating a </a:t>
            </a:r>
            <a:r>
              <a:rPr sz="2000" spc="-5" dirty="0">
                <a:latin typeface="Century Gothic"/>
                <a:cs typeface="Century Gothic"/>
              </a:rPr>
              <a:t>confidence </a:t>
            </a:r>
            <a:r>
              <a:rPr sz="2000" dirty="0">
                <a:latin typeface="Century Gothic"/>
                <a:cs typeface="Century Gothic"/>
              </a:rPr>
              <a:t>interval </a:t>
            </a:r>
            <a:r>
              <a:rPr sz="2000" spc="-5" dirty="0">
                <a:latin typeface="Century Gothic"/>
                <a:cs typeface="Century Gothic"/>
              </a:rPr>
              <a:t>for </a:t>
            </a:r>
            <a:r>
              <a:rPr sz="2000" spc="5" dirty="0">
                <a:latin typeface="Century Gothic"/>
                <a:cs typeface="Century Gothic"/>
              </a:rPr>
              <a:t>the </a:t>
            </a:r>
            <a:r>
              <a:rPr sz="2000" spc="-5" dirty="0">
                <a:latin typeface="Century Gothic"/>
                <a:cs typeface="Century Gothic"/>
              </a:rPr>
              <a:t>population  </a:t>
            </a:r>
            <a:r>
              <a:rPr sz="2000" dirty="0">
                <a:latin typeface="Century Gothic"/>
                <a:cs typeface="Century Gothic"/>
              </a:rPr>
              <a:t>mean</a:t>
            </a:r>
            <a:r>
              <a:rPr sz="2000" spc="-35" dirty="0">
                <a:latin typeface="Century Gothic"/>
                <a:cs typeface="Century Gothic"/>
              </a:rPr>
              <a:t> </a:t>
            </a:r>
            <a:r>
              <a:rPr sz="2000" spc="-5" dirty="0">
                <a:latin typeface="Century Gothic"/>
                <a:cs typeface="Century Gothic"/>
              </a:rPr>
              <a:t>25.3</a:t>
            </a:r>
            <a:endParaRPr sz="2000">
              <a:latin typeface="Century Gothic"/>
              <a:cs typeface="Century Gothic"/>
            </a:endParaRPr>
          </a:p>
          <a:p>
            <a:pPr marL="355600" marR="5080" indent="-343535">
              <a:lnSpc>
                <a:spcPct val="100000"/>
              </a:lnSpc>
              <a:spcBef>
                <a:spcPts val="1080"/>
              </a:spcBef>
              <a:tabLst>
                <a:tab pos="355600" algn="l"/>
              </a:tabLst>
            </a:pPr>
            <a:r>
              <a:rPr sz="1600" spc="-5" dirty="0">
                <a:solidFill>
                  <a:srgbClr val="CA0E0E"/>
                </a:solidFill>
                <a:latin typeface="Wingdings 3"/>
                <a:cs typeface="Wingdings 3"/>
              </a:rPr>
              <a:t></a:t>
            </a:r>
            <a:r>
              <a:rPr sz="1600" spc="-5" dirty="0">
                <a:solidFill>
                  <a:srgbClr val="CA0E0E"/>
                </a:solidFill>
                <a:latin typeface="Times New Roman"/>
                <a:cs typeface="Times New Roman"/>
              </a:rPr>
              <a:t>	</a:t>
            </a:r>
            <a:r>
              <a:rPr sz="2000" spc="-5" dirty="0">
                <a:latin typeface="Century Gothic"/>
                <a:cs typeface="Century Gothic"/>
              </a:rPr>
              <a:t>Since </a:t>
            </a:r>
            <a:r>
              <a:rPr sz="2000" spc="5" dirty="0">
                <a:latin typeface="Century Gothic"/>
                <a:cs typeface="Century Gothic"/>
              </a:rPr>
              <a:t>the </a:t>
            </a:r>
            <a:r>
              <a:rPr sz="2000" spc="-5" dirty="0">
                <a:latin typeface="Century Gothic"/>
                <a:cs typeface="Century Gothic"/>
              </a:rPr>
              <a:t>standard deviation is 3.7 </a:t>
            </a:r>
            <a:r>
              <a:rPr sz="2000" spc="5" dirty="0">
                <a:latin typeface="Century Gothic"/>
                <a:cs typeface="Century Gothic"/>
              </a:rPr>
              <a:t>the </a:t>
            </a:r>
            <a:r>
              <a:rPr sz="2000" spc="-5" dirty="0">
                <a:latin typeface="Century Gothic"/>
                <a:cs typeface="Century Gothic"/>
              </a:rPr>
              <a:t>standard </a:t>
            </a:r>
            <a:r>
              <a:rPr sz="2000" dirty="0">
                <a:latin typeface="Century Gothic"/>
                <a:cs typeface="Century Gothic"/>
              </a:rPr>
              <a:t>error </a:t>
            </a:r>
            <a:r>
              <a:rPr sz="2000" spc="-5" dirty="0">
                <a:latin typeface="Century Gothic"/>
                <a:cs typeface="Century Gothic"/>
              </a:rPr>
              <a:t>for </a:t>
            </a:r>
            <a:r>
              <a:rPr sz="2000" dirty="0">
                <a:latin typeface="Century Gothic"/>
                <a:cs typeface="Century Gothic"/>
              </a:rPr>
              <a:t>a </a:t>
            </a:r>
            <a:r>
              <a:rPr sz="2000" spc="-5" dirty="0">
                <a:latin typeface="Century Gothic"/>
                <a:cs typeface="Century Gothic"/>
              </a:rPr>
              <a:t>sampling  distribution </a:t>
            </a:r>
            <a:r>
              <a:rPr sz="2000" dirty="0">
                <a:latin typeface="Century Gothic"/>
                <a:cs typeface="Century Gothic"/>
              </a:rPr>
              <a:t>with </a:t>
            </a:r>
            <a:r>
              <a:rPr sz="2000" i="1" dirty="0">
                <a:latin typeface="Century Gothic"/>
                <a:cs typeface="Century Gothic"/>
              </a:rPr>
              <a:t>n </a:t>
            </a:r>
            <a:r>
              <a:rPr sz="2000" dirty="0">
                <a:latin typeface="Century Gothic"/>
                <a:cs typeface="Century Gothic"/>
              </a:rPr>
              <a:t>= 30 </a:t>
            </a:r>
            <a:r>
              <a:rPr sz="2000" spc="-5" dirty="0">
                <a:latin typeface="Century Gothic"/>
                <a:cs typeface="Century Gothic"/>
              </a:rPr>
              <a:t>is </a:t>
            </a:r>
            <a:r>
              <a:rPr sz="2000" dirty="0">
                <a:latin typeface="Century Gothic"/>
                <a:cs typeface="Century Gothic"/>
              </a:rPr>
              <a:t>given</a:t>
            </a:r>
            <a:r>
              <a:rPr sz="2000" spc="-80" dirty="0">
                <a:latin typeface="Century Gothic"/>
                <a:cs typeface="Century Gothic"/>
              </a:rPr>
              <a:t> </a:t>
            </a:r>
            <a:r>
              <a:rPr sz="2000" spc="-5" dirty="0">
                <a:latin typeface="Century Gothic"/>
                <a:cs typeface="Century Gothic"/>
              </a:rPr>
              <a:t>by</a:t>
            </a:r>
            <a:endParaRPr sz="2000">
              <a:latin typeface="Century Gothic"/>
              <a:cs typeface="Century Gothic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096770" y="3962476"/>
            <a:ext cx="174625" cy="3314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spc="5" dirty="0">
                <a:latin typeface="Cambria Math"/>
                <a:cs typeface="Cambria Math"/>
              </a:rPr>
              <a:t>𝜎</a:t>
            </a:r>
            <a:endParaRPr sz="2000">
              <a:latin typeface="Cambria Math"/>
              <a:cs typeface="Cambria Math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229357" y="4083557"/>
            <a:ext cx="521970" cy="24892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450" spc="160" dirty="0">
                <a:latin typeface="Cambria Math"/>
                <a:cs typeface="Cambria Math"/>
              </a:rPr>
              <a:t>𝑠𝑎</a:t>
            </a:r>
            <a:r>
              <a:rPr sz="1450" spc="155" dirty="0">
                <a:latin typeface="Cambria Math"/>
                <a:cs typeface="Cambria Math"/>
              </a:rPr>
              <a:t>𝑚</a:t>
            </a:r>
            <a:r>
              <a:rPr sz="1450" spc="200" dirty="0">
                <a:latin typeface="Cambria Math"/>
                <a:cs typeface="Cambria Math"/>
              </a:rPr>
              <a:t>𝑝</a:t>
            </a:r>
            <a:endParaRPr sz="1450">
              <a:latin typeface="Cambria Math"/>
              <a:cs typeface="Cambria Math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2808477" y="3962476"/>
            <a:ext cx="215900" cy="3314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dirty="0">
                <a:latin typeface="Cambria Math"/>
                <a:cs typeface="Cambria Math"/>
              </a:rPr>
              <a:t>=</a:t>
            </a:r>
            <a:endParaRPr sz="2000">
              <a:latin typeface="Cambria Math"/>
              <a:cs typeface="Cambria Math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3082925" y="4156836"/>
            <a:ext cx="338455" cy="0"/>
          </a:xfrm>
          <a:custGeom>
            <a:avLst/>
            <a:gdLst/>
            <a:ahLst/>
            <a:cxnLst/>
            <a:rect l="l" t="t" r="r" b="b"/>
            <a:pathLst>
              <a:path w="338454">
                <a:moveTo>
                  <a:pt x="0" y="0"/>
                </a:moveTo>
                <a:lnTo>
                  <a:pt x="338327" y="0"/>
                </a:lnTo>
              </a:path>
            </a:pathLst>
          </a:custGeom>
          <a:ln w="1676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3111754" y="3882008"/>
            <a:ext cx="279400" cy="24892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450" spc="40" dirty="0">
                <a:latin typeface="Cambria Math"/>
                <a:cs typeface="Cambria Math"/>
              </a:rPr>
              <a:t>3</a:t>
            </a:r>
            <a:r>
              <a:rPr sz="1450" spc="-5" dirty="0">
                <a:latin typeface="Cambria Math"/>
                <a:cs typeface="Cambria Math"/>
              </a:rPr>
              <a:t>.</a:t>
            </a:r>
            <a:r>
              <a:rPr sz="1450" spc="40" dirty="0">
                <a:latin typeface="Cambria Math"/>
                <a:cs typeface="Cambria Math"/>
              </a:rPr>
              <a:t>7</a:t>
            </a:r>
            <a:endParaRPr sz="1450">
              <a:latin typeface="Cambria Math"/>
              <a:cs typeface="Cambria Math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3086226" y="4198239"/>
            <a:ext cx="335280" cy="179070"/>
          </a:xfrm>
          <a:custGeom>
            <a:avLst/>
            <a:gdLst/>
            <a:ahLst/>
            <a:cxnLst/>
            <a:rect l="l" t="t" r="r" b="b"/>
            <a:pathLst>
              <a:path w="335279" h="179070">
                <a:moveTo>
                  <a:pt x="35888" y="98043"/>
                </a:moveTo>
                <a:lnTo>
                  <a:pt x="18034" y="98043"/>
                </a:lnTo>
                <a:lnTo>
                  <a:pt x="55625" y="178816"/>
                </a:lnTo>
                <a:lnTo>
                  <a:pt x="64516" y="178816"/>
                </a:lnTo>
                <a:lnTo>
                  <a:pt x="71498" y="154940"/>
                </a:lnTo>
                <a:lnTo>
                  <a:pt x="61722" y="154940"/>
                </a:lnTo>
                <a:lnTo>
                  <a:pt x="35888" y="98043"/>
                </a:lnTo>
                <a:close/>
              </a:path>
              <a:path w="335279" h="179070">
                <a:moveTo>
                  <a:pt x="129793" y="0"/>
                </a:moveTo>
                <a:lnTo>
                  <a:pt x="106553" y="0"/>
                </a:lnTo>
                <a:lnTo>
                  <a:pt x="61722" y="154940"/>
                </a:lnTo>
                <a:lnTo>
                  <a:pt x="71498" y="154940"/>
                </a:lnTo>
                <a:lnTo>
                  <a:pt x="113284" y="12065"/>
                </a:lnTo>
                <a:lnTo>
                  <a:pt x="335025" y="12065"/>
                </a:lnTo>
                <a:lnTo>
                  <a:pt x="335025" y="508"/>
                </a:lnTo>
                <a:lnTo>
                  <a:pt x="129793" y="508"/>
                </a:lnTo>
                <a:lnTo>
                  <a:pt x="129793" y="0"/>
                </a:lnTo>
                <a:close/>
              </a:path>
              <a:path w="335279" h="179070">
                <a:moveTo>
                  <a:pt x="29718" y="84455"/>
                </a:moveTo>
                <a:lnTo>
                  <a:pt x="0" y="98043"/>
                </a:lnTo>
                <a:lnTo>
                  <a:pt x="2793" y="104902"/>
                </a:lnTo>
                <a:lnTo>
                  <a:pt x="18034" y="98043"/>
                </a:lnTo>
                <a:lnTo>
                  <a:pt x="35888" y="98043"/>
                </a:lnTo>
                <a:lnTo>
                  <a:pt x="29718" y="84455"/>
                </a:lnTo>
                <a:close/>
              </a:path>
              <a:path w="335279" h="179070">
                <a:moveTo>
                  <a:pt x="335025" y="12065"/>
                </a:moveTo>
                <a:lnTo>
                  <a:pt x="118618" y="12065"/>
                </a:lnTo>
                <a:lnTo>
                  <a:pt x="118618" y="12700"/>
                </a:lnTo>
                <a:lnTo>
                  <a:pt x="335025" y="12700"/>
                </a:lnTo>
                <a:lnTo>
                  <a:pt x="335025" y="1206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3192526" y="4159757"/>
            <a:ext cx="241935" cy="24892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450" spc="40" dirty="0">
                <a:latin typeface="Cambria Math"/>
                <a:cs typeface="Cambria Math"/>
              </a:rPr>
              <a:t>30</a:t>
            </a:r>
            <a:endParaRPr sz="1450">
              <a:latin typeface="Cambria Math"/>
              <a:cs typeface="Cambria Math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3477514" y="3962476"/>
            <a:ext cx="899160" cy="3314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dirty="0">
                <a:latin typeface="Cambria Math"/>
                <a:cs typeface="Cambria Math"/>
              </a:rPr>
              <a:t>≈</a:t>
            </a:r>
            <a:r>
              <a:rPr sz="2000" spc="50" dirty="0">
                <a:latin typeface="Cambria Math"/>
                <a:cs typeface="Cambria Math"/>
              </a:rPr>
              <a:t> </a:t>
            </a:r>
            <a:r>
              <a:rPr sz="2000" spc="-5" dirty="0">
                <a:latin typeface="Cambria Math"/>
                <a:cs typeface="Cambria Math"/>
              </a:rPr>
              <a:t>0.676</a:t>
            </a:r>
            <a:endParaRPr sz="2000">
              <a:latin typeface="Cambria Math"/>
              <a:cs typeface="Cambria Math"/>
            </a:endParaRPr>
          </a:p>
        </p:txBody>
      </p:sp>
      <p:sp>
        <p:nvSpPr>
          <p:cNvPr id="12" name="Rezervirano mjesto podnožja 1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Johan Eklund,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8788387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24916" y="473709"/>
            <a:ext cx="4377055" cy="6654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200" spc="-5" dirty="0"/>
              <a:t>Example: </a:t>
            </a:r>
            <a:r>
              <a:rPr sz="4200" dirty="0"/>
              <a:t>a</a:t>
            </a:r>
            <a:r>
              <a:rPr sz="4200" spc="-90" dirty="0"/>
              <a:t> </a:t>
            </a:r>
            <a:r>
              <a:rPr sz="4200" dirty="0"/>
              <a:t>z-test</a:t>
            </a:r>
            <a:endParaRPr sz="4200"/>
          </a:p>
        </p:txBody>
      </p:sp>
      <p:sp>
        <p:nvSpPr>
          <p:cNvPr id="3" name="object 3"/>
          <p:cNvSpPr txBox="1"/>
          <p:nvPr/>
        </p:nvSpPr>
        <p:spPr>
          <a:xfrm>
            <a:off x="1182116" y="2080387"/>
            <a:ext cx="8474710" cy="28765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355600" algn="l"/>
              </a:tabLst>
            </a:pPr>
            <a:r>
              <a:rPr sz="1600" spc="-5" dirty="0">
                <a:solidFill>
                  <a:srgbClr val="CA0E0E"/>
                </a:solidFill>
                <a:latin typeface="Wingdings 3"/>
                <a:cs typeface="Wingdings 3"/>
              </a:rPr>
              <a:t></a:t>
            </a:r>
            <a:r>
              <a:rPr sz="1600" spc="-5" dirty="0">
                <a:solidFill>
                  <a:srgbClr val="CA0E0E"/>
                </a:solidFill>
                <a:latin typeface="Times New Roman"/>
                <a:cs typeface="Times New Roman"/>
              </a:rPr>
              <a:t>	</a:t>
            </a:r>
            <a:r>
              <a:rPr sz="2000" dirty="0">
                <a:latin typeface="Century Gothic"/>
                <a:cs typeface="Century Gothic"/>
              </a:rPr>
              <a:t>The </a:t>
            </a:r>
            <a:r>
              <a:rPr sz="2000" spc="-5" dirty="0">
                <a:latin typeface="Century Gothic"/>
                <a:cs typeface="Century Gothic"/>
              </a:rPr>
              <a:t>confidence </a:t>
            </a:r>
            <a:r>
              <a:rPr sz="2000" dirty="0">
                <a:latin typeface="Century Gothic"/>
                <a:cs typeface="Century Gothic"/>
              </a:rPr>
              <a:t>interval on </a:t>
            </a:r>
            <a:r>
              <a:rPr sz="2000" spc="5" dirty="0">
                <a:latin typeface="Century Gothic"/>
                <a:cs typeface="Century Gothic"/>
              </a:rPr>
              <a:t>the </a:t>
            </a:r>
            <a:r>
              <a:rPr sz="2000" spc="-5" dirty="0">
                <a:latin typeface="Century Gothic"/>
                <a:cs typeface="Century Gothic"/>
              </a:rPr>
              <a:t>confidence </a:t>
            </a:r>
            <a:r>
              <a:rPr sz="2000" dirty="0">
                <a:latin typeface="Century Gothic"/>
                <a:cs typeface="Century Gothic"/>
              </a:rPr>
              <a:t>level 95% </a:t>
            </a:r>
            <a:r>
              <a:rPr sz="2000" spc="-5" dirty="0">
                <a:latin typeface="Century Gothic"/>
                <a:cs typeface="Century Gothic"/>
              </a:rPr>
              <a:t>is</a:t>
            </a:r>
            <a:r>
              <a:rPr sz="2000" spc="-65" dirty="0">
                <a:latin typeface="Century Gothic"/>
                <a:cs typeface="Century Gothic"/>
              </a:rPr>
              <a:t> </a:t>
            </a:r>
            <a:r>
              <a:rPr sz="2000" dirty="0">
                <a:latin typeface="Century Gothic"/>
                <a:cs typeface="Century Gothic"/>
              </a:rPr>
              <a:t>therefore</a:t>
            </a:r>
            <a:endParaRPr sz="2000">
              <a:latin typeface="Century Gothic"/>
              <a:cs typeface="Century Gothic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2050">
              <a:latin typeface="Times New Roman"/>
              <a:cs typeface="Times New Roman"/>
            </a:endParaRPr>
          </a:p>
          <a:p>
            <a:pPr marL="2330450">
              <a:lnSpc>
                <a:spcPct val="100000"/>
              </a:lnSpc>
            </a:pPr>
            <a:r>
              <a:rPr sz="2000" spc="-5" dirty="0">
                <a:latin typeface="Century Gothic"/>
                <a:cs typeface="Century Gothic"/>
              </a:rPr>
              <a:t>25.3 </a:t>
            </a:r>
            <a:r>
              <a:rPr sz="2000" dirty="0">
                <a:latin typeface="Cambria Math"/>
                <a:cs typeface="Cambria Math"/>
              </a:rPr>
              <a:t>± </a:t>
            </a:r>
            <a:r>
              <a:rPr sz="2000" spc="-5" dirty="0">
                <a:latin typeface="Century Gothic"/>
                <a:cs typeface="Century Gothic"/>
              </a:rPr>
              <a:t>1.96 </a:t>
            </a:r>
            <a:r>
              <a:rPr sz="2000" dirty="0">
                <a:latin typeface="Cambria Math"/>
                <a:cs typeface="Cambria Math"/>
              </a:rPr>
              <a:t>× </a:t>
            </a:r>
            <a:r>
              <a:rPr sz="2000" spc="-5" dirty="0">
                <a:latin typeface="Century Gothic"/>
                <a:cs typeface="Century Gothic"/>
              </a:rPr>
              <a:t>0.676 </a:t>
            </a:r>
            <a:r>
              <a:rPr sz="2000" dirty="0">
                <a:latin typeface="Century Gothic"/>
                <a:cs typeface="Century Gothic"/>
              </a:rPr>
              <a:t>≈ </a:t>
            </a:r>
            <a:r>
              <a:rPr sz="2000" spc="-10" dirty="0">
                <a:latin typeface="Century Gothic"/>
                <a:cs typeface="Century Gothic"/>
              </a:rPr>
              <a:t>25.3 </a:t>
            </a:r>
            <a:r>
              <a:rPr sz="2000" dirty="0">
                <a:latin typeface="Cambria Math"/>
                <a:cs typeface="Cambria Math"/>
              </a:rPr>
              <a:t>±</a:t>
            </a:r>
            <a:r>
              <a:rPr sz="2000" spc="345" dirty="0">
                <a:latin typeface="Cambria Math"/>
                <a:cs typeface="Cambria Math"/>
              </a:rPr>
              <a:t> </a:t>
            </a:r>
            <a:r>
              <a:rPr sz="2000" spc="-5" dirty="0">
                <a:latin typeface="Century Gothic"/>
                <a:cs typeface="Century Gothic"/>
              </a:rPr>
              <a:t>1.3</a:t>
            </a:r>
            <a:endParaRPr sz="2000">
              <a:latin typeface="Century Gothic"/>
              <a:cs typeface="Century Gothic"/>
            </a:endParaRPr>
          </a:p>
          <a:p>
            <a:pPr>
              <a:lnSpc>
                <a:spcPct val="100000"/>
              </a:lnSpc>
            </a:pPr>
            <a:endParaRPr sz="2400">
              <a:latin typeface="Times New Roman"/>
              <a:cs typeface="Times New Roman"/>
            </a:endParaRPr>
          </a:p>
          <a:p>
            <a:pPr marL="355600" marR="5080" indent="-343535" algn="just">
              <a:lnSpc>
                <a:spcPct val="100000"/>
              </a:lnSpc>
              <a:spcBef>
                <a:spcPts val="1800"/>
              </a:spcBef>
            </a:pPr>
            <a:r>
              <a:rPr sz="1600" spc="-5" dirty="0">
                <a:solidFill>
                  <a:srgbClr val="CA0E0E"/>
                </a:solidFill>
                <a:latin typeface="Wingdings 3"/>
                <a:cs typeface="Wingdings 3"/>
              </a:rPr>
              <a:t></a:t>
            </a:r>
            <a:r>
              <a:rPr sz="1600" spc="-5" dirty="0">
                <a:solidFill>
                  <a:srgbClr val="CA0E0E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latin typeface="Century Gothic"/>
                <a:cs typeface="Century Gothic"/>
              </a:rPr>
              <a:t>95% of </a:t>
            </a:r>
            <a:r>
              <a:rPr sz="2000" spc="-5" dirty="0">
                <a:latin typeface="Century Gothic"/>
                <a:cs typeface="Century Gothic"/>
              </a:rPr>
              <a:t>all </a:t>
            </a:r>
            <a:r>
              <a:rPr sz="2000" dirty="0">
                <a:latin typeface="Century Gothic"/>
                <a:cs typeface="Century Gothic"/>
              </a:rPr>
              <a:t>samples </a:t>
            </a:r>
            <a:r>
              <a:rPr sz="2000" spc="-5" dirty="0">
                <a:latin typeface="Century Gothic"/>
                <a:cs typeface="Century Gothic"/>
              </a:rPr>
              <a:t>will </a:t>
            </a:r>
            <a:r>
              <a:rPr sz="2000" spc="5" dirty="0">
                <a:latin typeface="Century Gothic"/>
                <a:cs typeface="Century Gothic"/>
              </a:rPr>
              <a:t>have </a:t>
            </a:r>
            <a:r>
              <a:rPr sz="2000" dirty="0">
                <a:latin typeface="Century Gothic"/>
                <a:cs typeface="Century Gothic"/>
              </a:rPr>
              <a:t>a sample mean within this </a:t>
            </a:r>
            <a:r>
              <a:rPr sz="2000" spc="-5" dirty="0">
                <a:latin typeface="Century Gothic"/>
                <a:cs typeface="Century Gothic"/>
              </a:rPr>
              <a:t>confidence  </a:t>
            </a:r>
            <a:r>
              <a:rPr sz="2000" dirty="0">
                <a:latin typeface="Century Gothic"/>
                <a:cs typeface="Century Gothic"/>
              </a:rPr>
              <a:t>interval, and 5% </a:t>
            </a:r>
            <a:r>
              <a:rPr sz="2000" spc="-5" dirty="0">
                <a:latin typeface="Century Gothic"/>
                <a:cs typeface="Century Gothic"/>
              </a:rPr>
              <a:t>of all </a:t>
            </a:r>
            <a:r>
              <a:rPr sz="2000" dirty="0">
                <a:latin typeface="Century Gothic"/>
                <a:cs typeface="Century Gothic"/>
              </a:rPr>
              <a:t>samples </a:t>
            </a:r>
            <a:r>
              <a:rPr sz="2000" spc="-5" dirty="0">
                <a:latin typeface="Century Gothic"/>
                <a:cs typeface="Century Gothic"/>
              </a:rPr>
              <a:t>will </a:t>
            </a:r>
            <a:r>
              <a:rPr sz="2000" spc="5" dirty="0">
                <a:latin typeface="Century Gothic"/>
                <a:cs typeface="Century Gothic"/>
              </a:rPr>
              <a:t>have </a:t>
            </a:r>
            <a:r>
              <a:rPr sz="2000" dirty="0">
                <a:latin typeface="Century Gothic"/>
                <a:cs typeface="Century Gothic"/>
              </a:rPr>
              <a:t>a sample mean outside</a:t>
            </a:r>
            <a:r>
              <a:rPr sz="2000" spc="-290" dirty="0">
                <a:latin typeface="Century Gothic"/>
                <a:cs typeface="Century Gothic"/>
              </a:rPr>
              <a:t> </a:t>
            </a:r>
            <a:r>
              <a:rPr sz="2000" spc="-5" dirty="0">
                <a:latin typeface="Century Gothic"/>
                <a:cs typeface="Century Gothic"/>
              </a:rPr>
              <a:t>of  </a:t>
            </a:r>
            <a:r>
              <a:rPr sz="2000" dirty="0">
                <a:latin typeface="Century Gothic"/>
                <a:cs typeface="Century Gothic"/>
              </a:rPr>
              <a:t>this </a:t>
            </a:r>
            <a:r>
              <a:rPr sz="2000" spc="-5" dirty="0">
                <a:latin typeface="Century Gothic"/>
                <a:cs typeface="Century Gothic"/>
              </a:rPr>
              <a:t>confidence</a:t>
            </a:r>
            <a:r>
              <a:rPr sz="2000" spc="-25" dirty="0">
                <a:latin typeface="Century Gothic"/>
                <a:cs typeface="Century Gothic"/>
              </a:rPr>
              <a:t> </a:t>
            </a:r>
            <a:r>
              <a:rPr sz="2000" dirty="0">
                <a:latin typeface="Century Gothic"/>
                <a:cs typeface="Century Gothic"/>
              </a:rPr>
              <a:t>interval</a:t>
            </a:r>
            <a:endParaRPr sz="2000">
              <a:latin typeface="Century Gothic"/>
              <a:cs typeface="Century Gothic"/>
            </a:endParaRPr>
          </a:p>
          <a:p>
            <a:pPr marL="12700">
              <a:lnSpc>
                <a:spcPct val="100000"/>
              </a:lnSpc>
              <a:spcBef>
                <a:spcPts val="1085"/>
              </a:spcBef>
              <a:tabLst>
                <a:tab pos="355600" algn="l"/>
              </a:tabLst>
            </a:pPr>
            <a:r>
              <a:rPr sz="1600" spc="-5" dirty="0">
                <a:solidFill>
                  <a:srgbClr val="CA0E0E"/>
                </a:solidFill>
                <a:latin typeface="Wingdings 3"/>
                <a:cs typeface="Wingdings 3"/>
              </a:rPr>
              <a:t></a:t>
            </a:r>
            <a:r>
              <a:rPr sz="1600" spc="-5" dirty="0">
                <a:solidFill>
                  <a:srgbClr val="CA0E0E"/>
                </a:solidFill>
                <a:latin typeface="Times New Roman"/>
                <a:cs typeface="Times New Roman"/>
              </a:rPr>
              <a:t>	</a:t>
            </a:r>
            <a:r>
              <a:rPr sz="2000" dirty="0">
                <a:latin typeface="Century Gothic"/>
                <a:cs typeface="Century Gothic"/>
              </a:rPr>
              <a:t>The sample mean </a:t>
            </a:r>
            <a:r>
              <a:rPr sz="2000" spc="-5" dirty="0">
                <a:latin typeface="Century Gothic"/>
                <a:cs typeface="Century Gothic"/>
              </a:rPr>
              <a:t>27.6 is </a:t>
            </a:r>
            <a:r>
              <a:rPr sz="2000" b="1" spc="-5" dirty="0">
                <a:latin typeface="Century Gothic"/>
                <a:cs typeface="Century Gothic"/>
              </a:rPr>
              <a:t>outside of </a:t>
            </a:r>
            <a:r>
              <a:rPr sz="2000" spc="5" dirty="0">
                <a:latin typeface="Century Gothic"/>
                <a:cs typeface="Century Gothic"/>
              </a:rPr>
              <a:t>the </a:t>
            </a:r>
            <a:r>
              <a:rPr sz="2000" dirty="0">
                <a:latin typeface="Century Gothic"/>
                <a:cs typeface="Century Gothic"/>
              </a:rPr>
              <a:t>confidence</a:t>
            </a:r>
            <a:r>
              <a:rPr sz="2000" spc="-110" dirty="0">
                <a:latin typeface="Century Gothic"/>
                <a:cs typeface="Century Gothic"/>
              </a:rPr>
              <a:t> </a:t>
            </a:r>
            <a:r>
              <a:rPr sz="2000" dirty="0">
                <a:latin typeface="Century Gothic"/>
                <a:cs typeface="Century Gothic"/>
              </a:rPr>
              <a:t>interval</a:t>
            </a:r>
            <a:endParaRPr sz="2000">
              <a:latin typeface="Century Gothic"/>
              <a:cs typeface="Century Gothic"/>
            </a:endParaRPr>
          </a:p>
        </p:txBody>
      </p:sp>
      <p:sp>
        <p:nvSpPr>
          <p:cNvPr id="4" name="Rezervirano mjesto podnožj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Johan Eklund,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6710643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24916" y="473709"/>
            <a:ext cx="4377055" cy="6654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200" spc="-5" dirty="0"/>
              <a:t>Example: </a:t>
            </a:r>
            <a:r>
              <a:rPr sz="4200" dirty="0"/>
              <a:t>a</a:t>
            </a:r>
            <a:r>
              <a:rPr sz="4200" spc="-90" dirty="0"/>
              <a:t> </a:t>
            </a:r>
            <a:r>
              <a:rPr sz="4200" dirty="0"/>
              <a:t>z-test</a:t>
            </a:r>
            <a:endParaRPr sz="4200"/>
          </a:p>
        </p:txBody>
      </p:sp>
      <p:sp>
        <p:nvSpPr>
          <p:cNvPr id="3" name="object 3"/>
          <p:cNvSpPr txBox="1"/>
          <p:nvPr/>
        </p:nvSpPr>
        <p:spPr>
          <a:xfrm>
            <a:off x="1182116" y="2080387"/>
            <a:ext cx="8703310" cy="27393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5600" marR="769620" indent="-343535" algn="just">
              <a:lnSpc>
                <a:spcPct val="100000"/>
              </a:lnSpc>
              <a:spcBef>
                <a:spcPts val="105"/>
              </a:spcBef>
            </a:pPr>
            <a:r>
              <a:rPr sz="1600" spc="-5" dirty="0">
                <a:solidFill>
                  <a:srgbClr val="CA0E0E"/>
                </a:solidFill>
                <a:latin typeface="Wingdings 3"/>
                <a:cs typeface="Wingdings 3"/>
              </a:rPr>
              <a:t></a:t>
            </a:r>
            <a:r>
              <a:rPr sz="1600" spc="-5" dirty="0">
                <a:solidFill>
                  <a:srgbClr val="CA0E0E"/>
                </a:solidFill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Century Gothic"/>
                <a:cs typeface="Century Gothic"/>
              </a:rPr>
              <a:t>Since </a:t>
            </a:r>
            <a:r>
              <a:rPr sz="2000" spc="5" dirty="0">
                <a:latin typeface="Century Gothic"/>
                <a:cs typeface="Century Gothic"/>
              </a:rPr>
              <a:t>the </a:t>
            </a:r>
            <a:r>
              <a:rPr sz="2000" dirty="0">
                <a:latin typeface="Century Gothic"/>
                <a:cs typeface="Century Gothic"/>
              </a:rPr>
              <a:t>sample mean </a:t>
            </a:r>
            <a:r>
              <a:rPr sz="2000" spc="-5" dirty="0">
                <a:latin typeface="Century Gothic"/>
                <a:cs typeface="Century Gothic"/>
              </a:rPr>
              <a:t>is </a:t>
            </a:r>
            <a:r>
              <a:rPr sz="2000" dirty="0">
                <a:latin typeface="Century Gothic"/>
                <a:cs typeface="Century Gothic"/>
              </a:rPr>
              <a:t>outside of </a:t>
            </a:r>
            <a:r>
              <a:rPr sz="2000" spc="5" dirty="0">
                <a:latin typeface="Century Gothic"/>
                <a:cs typeface="Century Gothic"/>
              </a:rPr>
              <a:t>the </a:t>
            </a:r>
            <a:r>
              <a:rPr sz="2000" spc="-5" dirty="0">
                <a:latin typeface="Century Gothic"/>
                <a:cs typeface="Century Gothic"/>
              </a:rPr>
              <a:t>confidence </a:t>
            </a:r>
            <a:r>
              <a:rPr sz="2000" dirty="0">
                <a:latin typeface="Century Gothic"/>
                <a:cs typeface="Century Gothic"/>
              </a:rPr>
              <a:t>interval </a:t>
            </a:r>
            <a:r>
              <a:rPr sz="2000" spc="-5" dirty="0">
                <a:latin typeface="Century Gothic"/>
                <a:cs typeface="Century Gothic"/>
              </a:rPr>
              <a:t>it  </a:t>
            </a:r>
            <a:r>
              <a:rPr sz="2000" dirty="0">
                <a:latin typeface="Century Gothic"/>
                <a:cs typeface="Century Gothic"/>
              </a:rPr>
              <a:t>follows that </a:t>
            </a:r>
            <a:r>
              <a:rPr sz="2000" i="1" dirty="0">
                <a:latin typeface="Century Gothic"/>
                <a:cs typeface="Century Gothic"/>
              </a:rPr>
              <a:t>p </a:t>
            </a:r>
            <a:r>
              <a:rPr sz="2000" dirty="0">
                <a:latin typeface="Century Gothic"/>
                <a:cs typeface="Century Gothic"/>
              </a:rPr>
              <a:t>&lt; 5% </a:t>
            </a:r>
            <a:r>
              <a:rPr sz="2000" spc="-10" dirty="0">
                <a:latin typeface="Century Gothic"/>
                <a:cs typeface="Century Gothic"/>
              </a:rPr>
              <a:t>(0.05) </a:t>
            </a:r>
            <a:r>
              <a:rPr sz="2000" dirty="0">
                <a:latin typeface="Century Gothic"/>
                <a:cs typeface="Century Gothic"/>
              </a:rPr>
              <a:t>that </a:t>
            </a:r>
            <a:r>
              <a:rPr sz="2000" spc="5" dirty="0">
                <a:latin typeface="Century Gothic"/>
                <a:cs typeface="Century Gothic"/>
              </a:rPr>
              <a:t>the </a:t>
            </a:r>
            <a:r>
              <a:rPr sz="2000" dirty="0">
                <a:latin typeface="Century Gothic"/>
                <a:cs typeface="Century Gothic"/>
              </a:rPr>
              <a:t>sample </a:t>
            </a:r>
            <a:r>
              <a:rPr sz="2000" spc="-5" dirty="0">
                <a:latin typeface="Century Gothic"/>
                <a:cs typeface="Century Gothic"/>
              </a:rPr>
              <a:t>was drawn from </a:t>
            </a:r>
            <a:r>
              <a:rPr sz="2000" spc="5" dirty="0">
                <a:latin typeface="Century Gothic"/>
                <a:cs typeface="Century Gothic"/>
              </a:rPr>
              <a:t>the  </a:t>
            </a:r>
            <a:r>
              <a:rPr sz="2000" spc="-5" dirty="0">
                <a:latin typeface="Century Gothic"/>
                <a:cs typeface="Century Gothic"/>
              </a:rPr>
              <a:t>population </a:t>
            </a:r>
            <a:r>
              <a:rPr sz="2000" dirty="0">
                <a:latin typeface="Century Gothic"/>
                <a:cs typeface="Century Gothic"/>
              </a:rPr>
              <a:t>of</a:t>
            </a:r>
            <a:r>
              <a:rPr sz="2000" spc="-50" dirty="0">
                <a:latin typeface="Century Gothic"/>
                <a:cs typeface="Century Gothic"/>
              </a:rPr>
              <a:t> </a:t>
            </a:r>
            <a:r>
              <a:rPr sz="2000" spc="-5" dirty="0">
                <a:latin typeface="Century Gothic"/>
                <a:cs typeface="Century Gothic"/>
              </a:rPr>
              <a:t>articles</a:t>
            </a:r>
            <a:endParaRPr sz="2000">
              <a:latin typeface="Century Gothic"/>
              <a:cs typeface="Century Gothic"/>
            </a:endParaRPr>
          </a:p>
          <a:p>
            <a:pPr marL="355600" marR="57150" indent="-343535">
              <a:lnSpc>
                <a:spcPct val="100000"/>
              </a:lnSpc>
              <a:spcBef>
                <a:spcPts val="1080"/>
              </a:spcBef>
              <a:tabLst>
                <a:tab pos="355600" algn="l"/>
              </a:tabLst>
            </a:pPr>
            <a:r>
              <a:rPr sz="1600" spc="-5" dirty="0">
                <a:solidFill>
                  <a:srgbClr val="CA0E0E"/>
                </a:solidFill>
                <a:latin typeface="Wingdings 3"/>
                <a:cs typeface="Wingdings 3"/>
              </a:rPr>
              <a:t></a:t>
            </a:r>
            <a:r>
              <a:rPr sz="1600" spc="-5" dirty="0">
                <a:solidFill>
                  <a:srgbClr val="CA0E0E"/>
                </a:solidFill>
                <a:latin typeface="Times New Roman"/>
                <a:cs typeface="Times New Roman"/>
              </a:rPr>
              <a:t>	</a:t>
            </a:r>
            <a:r>
              <a:rPr sz="2000" spc="5" dirty="0">
                <a:latin typeface="Century Gothic"/>
                <a:cs typeface="Century Gothic"/>
              </a:rPr>
              <a:t>If </a:t>
            </a:r>
            <a:r>
              <a:rPr sz="2000" dirty="0">
                <a:latin typeface="Century Gothic"/>
                <a:cs typeface="Century Gothic"/>
              </a:rPr>
              <a:t>we use </a:t>
            </a:r>
            <a:r>
              <a:rPr sz="2000" spc="5" dirty="0">
                <a:latin typeface="Century Gothic"/>
                <a:cs typeface="Century Gothic"/>
              </a:rPr>
              <a:t>the </a:t>
            </a:r>
            <a:r>
              <a:rPr sz="2000" spc="-5" dirty="0">
                <a:latin typeface="Century Gothic"/>
                <a:cs typeface="Century Gothic"/>
              </a:rPr>
              <a:t>confidence </a:t>
            </a:r>
            <a:r>
              <a:rPr sz="2000" spc="5" dirty="0">
                <a:latin typeface="Century Gothic"/>
                <a:cs typeface="Century Gothic"/>
              </a:rPr>
              <a:t>level </a:t>
            </a:r>
            <a:r>
              <a:rPr sz="2000" dirty="0">
                <a:latin typeface="Century Gothic"/>
                <a:cs typeface="Century Gothic"/>
              </a:rPr>
              <a:t>of 5% </a:t>
            </a:r>
            <a:r>
              <a:rPr sz="2000" spc="-10" dirty="0">
                <a:latin typeface="Century Gothic"/>
                <a:cs typeface="Century Gothic"/>
              </a:rPr>
              <a:t>it </a:t>
            </a:r>
            <a:r>
              <a:rPr sz="2000" dirty="0">
                <a:latin typeface="Century Gothic"/>
                <a:cs typeface="Century Gothic"/>
              </a:rPr>
              <a:t>follows that we </a:t>
            </a:r>
            <a:r>
              <a:rPr sz="2000" b="1" dirty="0">
                <a:latin typeface="Century Gothic"/>
                <a:cs typeface="Century Gothic"/>
              </a:rPr>
              <a:t>reject </a:t>
            </a:r>
            <a:r>
              <a:rPr sz="2000" spc="5" dirty="0">
                <a:latin typeface="Century Gothic"/>
                <a:cs typeface="Century Gothic"/>
              </a:rPr>
              <a:t>the</a:t>
            </a:r>
            <a:r>
              <a:rPr sz="2000" spc="-229" dirty="0">
                <a:latin typeface="Century Gothic"/>
                <a:cs typeface="Century Gothic"/>
              </a:rPr>
              <a:t> </a:t>
            </a:r>
            <a:r>
              <a:rPr sz="2000" dirty="0">
                <a:latin typeface="Century Gothic"/>
                <a:cs typeface="Century Gothic"/>
              </a:rPr>
              <a:t>null  hypothesis </a:t>
            </a:r>
            <a:r>
              <a:rPr sz="2000" spc="-5" dirty="0">
                <a:latin typeface="Century Gothic"/>
                <a:cs typeface="Century Gothic"/>
              </a:rPr>
              <a:t>and accept </a:t>
            </a:r>
            <a:r>
              <a:rPr sz="2000" spc="5" dirty="0">
                <a:latin typeface="Century Gothic"/>
                <a:cs typeface="Century Gothic"/>
              </a:rPr>
              <a:t>the </a:t>
            </a:r>
            <a:r>
              <a:rPr sz="2000" dirty="0">
                <a:solidFill>
                  <a:srgbClr val="006FC0"/>
                </a:solidFill>
                <a:latin typeface="Century Gothic"/>
                <a:cs typeface="Century Gothic"/>
              </a:rPr>
              <a:t>alternative</a:t>
            </a:r>
            <a:r>
              <a:rPr sz="2000" spc="-114" dirty="0">
                <a:solidFill>
                  <a:srgbClr val="006FC0"/>
                </a:solidFill>
                <a:latin typeface="Century Gothic"/>
                <a:cs typeface="Century Gothic"/>
              </a:rPr>
              <a:t> </a:t>
            </a:r>
            <a:r>
              <a:rPr sz="2000" dirty="0">
                <a:solidFill>
                  <a:srgbClr val="006FC0"/>
                </a:solidFill>
                <a:latin typeface="Century Gothic"/>
                <a:cs typeface="Century Gothic"/>
              </a:rPr>
              <a:t>hypothesis</a:t>
            </a:r>
            <a:endParaRPr sz="2000">
              <a:latin typeface="Century Gothic"/>
              <a:cs typeface="Century Gothic"/>
            </a:endParaRPr>
          </a:p>
          <a:p>
            <a:pPr marL="355600" marR="5080" indent="-343535">
              <a:lnSpc>
                <a:spcPct val="100000"/>
              </a:lnSpc>
              <a:spcBef>
                <a:spcPts val="1080"/>
              </a:spcBef>
              <a:tabLst>
                <a:tab pos="355600" algn="l"/>
              </a:tabLst>
            </a:pPr>
            <a:r>
              <a:rPr sz="1600" spc="-5" dirty="0">
                <a:solidFill>
                  <a:srgbClr val="CA0E0E"/>
                </a:solidFill>
                <a:latin typeface="Wingdings 3"/>
                <a:cs typeface="Wingdings 3"/>
              </a:rPr>
              <a:t></a:t>
            </a:r>
            <a:r>
              <a:rPr sz="1600" spc="-5" dirty="0">
                <a:solidFill>
                  <a:srgbClr val="CA0E0E"/>
                </a:solidFill>
                <a:latin typeface="Times New Roman"/>
                <a:cs typeface="Times New Roman"/>
              </a:rPr>
              <a:t>	</a:t>
            </a:r>
            <a:r>
              <a:rPr sz="2000" dirty="0">
                <a:latin typeface="Century Gothic"/>
                <a:cs typeface="Century Gothic"/>
              </a:rPr>
              <a:t>Our conclusion </a:t>
            </a:r>
            <a:r>
              <a:rPr sz="2000" spc="-5" dirty="0">
                <a:latin typeface="Century Gothic"/>
                <a:cs typeface="Century Gothic"/>
              </a:rPr>
              <a:t>is </a:t>
            </a:r>
            <a:r>
              <a:rPr sz="2000" dirty="0">
                <a:latin typeface="Century Gothic"/>
                <a:cs typeface="Century Gothic"/>
              </a:rPr>
              <a:t>therefore </a:t>
            </a:r>
            <a:r>
              <a:rPr sz="2000" spc="5" dirty="0">
                <a:latin typeface="Century Gothic"/>
                <a:cs typeface="Century Gothic"/>
              </a:rPr>
              <a:t>that there </a:t>
            </a:r>
            <a:r>
              <a:rPr sz="2000" b="1" spc="-5" dirty="0">
                <a:latin typeface="Century Gothic"/>
                <a:cs typeface="Century Gothic"/>
              </a:rPr>
              <a:t>is </a:t>
            </a:r>
            <a:r>
              <a:rPr sz="2000" dirty="0">
                <a:latin typeface="Century Gothic"/>
                <a:cs typeface="Century Gothic"/>
              </a:rPr>
              <a:t>a </a:t>
            </a:r>
            <a:r>
              <a:rPr sz="2000" spc="-5" dirty="0">
                <a:latin typeface="Century Gothic"/>
                <a:cs typeface="Century Gothic"/>
              </a:rPr>
              <a:t>significant difference  between </a:t>
            </a:r>
            <a:r>
              <a:rPr sz="2000" spc="5" dirty="0">
                <a:latin typeface="Century Gothic"/>
                <a:cs typeface="Century Gothic"/>
              </a:rPr>
              <a:t>the </a:t>
            </a:r>
            <a:r>
              <a:rPr sz="2000" dirty="0">
                <a:latin typeface="Century Gothic"/>
                <a:cs typeface="Century Gothic"/>
              </a:rPr>
              <a:t>selected subject field </a:t>
            </a:r>
            <a:r>
              <a:rPr sz="2000" spc="-5" dirty="0">
                <a:latin typeface="Century Gothic"/>
                <a:cs typeface="Century Gothic"/>
              </a:rPr>
              <a:t>and </a:t>
            </a:r>
            <a:r>
              <a:rPr sz="2000" spc="5" dirty="0">
                <a:latin typeface="Century Gothic"/>
                <a:cs typeface="Century Gothic"/>
              </a:rPr>
              <a:t>the </a:t>
            </a:r>
            <a:r>
              <a:rPr sz="2000" spc="-5" dirty="0">
                <a:latin typeface="Century Gothic"/>
                <a:cs typeface="Century Gothic"/>
              </a:rPr>
              <a:t>population </a:t>
            </a:r>
            <a:r>
              <a:rPr sz="2000" dirty="0">
                <a:latin typeface="Century Gothic"/>
                <a:cs typeface="Century Gothic"/>
              </a:rPr>
              <a:t>of </a:t>
            </a:r>
            <a:r>
              <a:rPr sz="2000" spc="-5" dirty="0">
                <a:latin typeface="Century Gothic"/>
                <a:cs typeface="Century Gothic"/>
              </a:rPr>
              <a:t>articles</a:t>
            </a:r>
            <a:r>
              <a:rPr sz="2000" spc="-215" dirty="0">
                <a:latin typeface="Century Gothic"/>
                <a:cs typeface="Century Gothic"/>
              </a:rPr>
              <a:t> </a:t>
            </a:r>
            <a:r>
              <a:rPr sz="2000" spc="-5" dirty="0">
                <a:latin typeface="Century Gothic"/>
                <a:cs typeface="Century Gothic"/>
              </a:rPr>
              <a:t>at  </a:t>
            </a:r>
            <a:r>
              <a:rPr sz="2000" dirty="0">
                <a:latin typeface="Century Gothic"/>
                <a:cs typeface="Century Gothic"/>
              </a:rPr>
              <a:t>a</a:t>
            </a:r>
            <a:r>
              <a:rPr sz="2000" spc="-25" dirty="0">
                <a:latin typeface="Century Gothic"/>
                <a:cs typeface="Century Gothic"/>
              </a:rPr>
              <a:t> </a:t>
            </a:r>
            <a:r>
              <a:rPr sz="2000" spc="-5" dirty="0">
                <a:latin typeface="Century Gothic"/>
                <a:cs typeface="Century Gothic"/>
              </a:rPr>
              <a:t>whole</a:t>
            </a:r>
            <a:endParaRPr sz="2000">
              <a:latin typeface="Century Gothic"/>
              <a:cs typeface="Century Gothic"/>
            </a:endParaRPr>
          </a:p>
        </p:txBody>
      </p:sp>
      <p:sp>
        <p:nvSpPr>
          <p:cNvPr id="4" name="Rezervirano mjesto podnožj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Johan Eklund,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3554273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24916" y="473709"/>
            <a:ext cx="6822440" cy="6654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200" dirty="0"/>
              <a:t>Critical </a:t>
            </a:r>
            <a:r>
              <a:rPr sz="4200" spc="-10" dirty="0"/>
              <a:t>values and</a:t>
            </a:r>
            <a:r>
              <a:rPr sz="4200" spc="-30" dirty="0"/>
              <a:t> </a:t>
            </a:r>
            <a:r>
              <a:rPr sz="4200" spc="-10" dirty="0"/>
              <a:t>regions</a:t>
            </a:r>
            <a:endParaRPr sz="4200"/>
          </a:p>
        </p:txBody>
      </p:sp>
      <p:sp>
        <p:nvSpPr>
          <p:cNvPr id="3" name="object 3"/>
          <p:cNvSpPr/>
          <p:nvPr/>
        </p:nvSpPr>
        <p:spPr>
          <a:xfrm>
            <a:off x="646175" y="2115330"/>
            <a:ext cx="8947785" cy="3075940"/>
          </a:xfrm>
          <a:custGeom>
            <a:avLst/>
            <a:gdLst/>
            <a:ahLst/>
            <a:cxnLst/>
            <a:rect l="l" t="t" r="r" b="b"/>
            <a:pathLst>
              <a:path w="8947785" h="3075940">
                <a:moveTo>
                  <a:pt x="0" y="3075413"/>
                </a:moveTo>
                <a:lnTo>
                  <a:pt x="8947394" y="3075413"/>
                </a:lnTo>
                <a:lnTo>
                  <a:pt x="8947394" y="0"/>
                </a:lnTo>
                <a:lnTo>
                  <a:pt x="0" y="0"/>
                </a:lnTo>
                <a:lnTo>
                  <a:pt x="0" y="3075413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8192536" y="4981623"/>
            <a:ext cx="7620" cy="28575"/>
          </a:xfrm>
          <a:custGeom>
            <a:avLst/>
            <a:gdLst/>
            <a:ahLst/>
            <a:cxnLst/>
            <a:rect l="l" t="t" r="r" b="b"/>
            <a:pathLst>
              <a:path w="7620" h="28575">
                <a:moveTo>
                  <a:pt x="0" y="27963"/>
                </a:moveTo>
                <a:lnTo>
                  <a:pt x="6998" y="27963"/>
                </a:lnTo>
                <a:lnTo>
                  <a:pt x="6998" y="0"/>
                </a:lnTo>
                <a:lnTo>
                  <a:pt x="0" y="0"/>
                </a:lnTo>
                <a:lnTo>
                  <a:pt x="0" y="2796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8122629" y="4981623"/>
            <a:ext cx="7620" cy="28575"/>
          </a:xfrm>
          <a:custGeom>
            <a:avLst/>
            <a:gdLst/>
            <a:ahLst/>
            <a:cxnLst/>
            <a:rect l="l" t="t" r="r" b="b"/>
            <a:pathLst>
              <a:path w="7620" h="28575">
                <a:moveTo>
                  <a:pt x="0" y="27963"/>
                </a:moveTo>
                <a:lnTo>
                  <a:pt x="6998" y="27963"/>
                </a:lnTo>
                <a:lnTo>
                  <a:pt x="6998" y="0"/>
                </a:lnTo>
                <a:lnTo>
                  <a:pt x="0" y="0"/>
                </a:lnTo>
                <a:lnTo>
                  <a:pt x="0" y="2796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8052723" y="4981623"/>
            <a:ext cx="7620" cy="28575"/>
          </a:xfrm>
          <a:custGeom>
            <a:avLst/>
            <a:gdLst/>
            <a:ahLst/>
            <a:cxnLst/>
            <a:rect l="l" t="t" r="r" b="b"/>
            <a:pathLst>
              <a:path w="7620" h="28575">
                <a:moveTo>
                  <a:pt x="0" y="27963"/>
                </a:moveTo>
                <a:lnTo>
                  <a:pt x="6998" y="27963"/>
                </a:lnTo>
                <a:lnTo>
                  <a:pt x="6998" y="0"/>
                </a:lnTo>
                <a:lnTo>
                  <a:pt x="0" y="0"/>
                </a:lnTo>
                <a:lnTo>
                  <a:pt x="0" y="2796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7982818" y="4981623"/>
            <a:ext cx="7620" cy="28575"/>
          </a:xfrm>
          <a:custGeom>
            <a:avLst/>
            <a:gdLst/>
            <a:ahLst/>
            <a:cxnLst/>
            <a:rect l="l" t="t" r="r" b="b"/>
            <a:pathLst>
              <a:path w="7620" h="28575">
                <a:moveTo>
                  <a:pt x="0" y="27963"/>
                </a:moveTo>
                <a:lnTo>
                  <a:pt x="6998" y="27963"/>
                </a:lnTo>
                <a:lnTo>
                  <a:pt x="6998" y="0"/>
                </a:lnTo>
                <a:lnTo>
                  <a:pt x="0" y="0"/>
                </a:lnTo>
                <a:lnTo>
                  <a:pt x="0" y="2796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7874579" y="5002479"/>
            <a:ext cx="104139" cy="19494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100" spc="310" dirty="0">
                <a:latin typeface="Arial"/>
                <a:cs typeface="Arial"/>
              </a:rPr>
              <a:t> </a:t>
            </a:r>
            <a:endParaRPr sz="1100">
              <a:latin typeface="Arial"/>
              <a:cs typeface="Arial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7912911" y="4981623"/>
            <a:ext cx="7620" cy="56515"/>
          </a:xfrm>
          <a:custGeom>
            <a:avLst/>
            <a:gdLst/>
            <a:ahLst/>
            <a:cxnLst/>
            <a:rect l="l" t="t" r="r" b="b"/>
            <a:pathLst>
              <a:path w="7620" h="56514">
                <a:moveTo>
                  <a:pt x="0" y="55927"/>
                </a:moveTo>
                <a:lnTo>
                  <a:pt x="6998" y="55927"/>
                </a:lnTo>
                <a:lnTo>
                  <a:pt x="6998" y="0"/>
                </a:lnTo>
                <a:lnTo>
                  <a:pt x="0" y="0"/>
                </a:lnTo>
                <a:lnTo>
                  <a:pt x="0" y="55927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7843005" y="4981623"/>
            <a:ext cx="7620" cy="28575"/>
          </a:xfrm>
          <a:custGeom>
            <a:avLst/>
            <a:gdLst/>
            <a:ahLst/>
            <a:cxnLst/>
            <a:rect l="l" t="t" r="r" b="b"/>
            <a:pathLst>
              <a:path w="7620" h="28575">
                <a:moveTo>
                  <a:pt x="0" y="27963"/>
                </a:moveTo>
                <a:lnTo>
                  <a:pt x="6998" y="27963"/>
                </a:lnTo>
                <a:lnTo>
                  <a:pt x="6998" y="0"/>
                </a:lnTo>
                <a:lnTo>
                  <a:pt x="0" y="0"/>
                </a:lnTo>
                <a:lnTo>
                  <a:pt x="0" y="2796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7773099" y="4981623"/>
            <a:ext cx="7620" cy="28575"/>
          </a:xfrm>
          <a:custGeom>
            <a:avLst/>
            <a:gdLst/>
            <a:ahLst/>
            <a:cxnLst/>
            <a:rect l="l" t="t" r="r" b="b"/>
            <a:pathLst>
              <a:path w="7620" h="28575">
                <a:moveTo>
                  <a:pt x="0" y="27963"/>
                </a:moveTo>
                <a:lnTo>
                  <a:pt x="6997" y="27963"/>
                </a:lnTo>
                <a:lnTo>
                  <a:pt x="6997" y="0"/>
                </a:lnTo>
                <a:lnTo>
                  <a:pt x="0" y="0"/>
                </a:lnTo>
                <a:lnTo>
                  <a:pt x="0" y="2796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7703193" y="4981623"/>
            <a:ext cx="7620" cy="28575"/>
          </a:xfrm>
          <a:custGeom>
            <a:avLst/>
            <a:gdLst/>
            <a:ahLst/>
            <a:cxnLst/>
            <a:rect l="l" t="t" r="r" b="b"/>
            <a:pathLst>
              <a:path w="7620" h="28575">
                <a:moveTo>
                  <a:pt x="0" y="27963"/>
                </a:moveTo>
                <a:lnTo>
                  <a:pt x="6997" y="27963"/>
                </a:lnTo>
                <a:lnTo>
                  <a:pt x="6997" y="0"/>
                </a:lnTo>
                <a:lnTo>
                  <a:pt x="0" y="0"/>
                </a:lnTo>
                <a:lnTo>
                  <a:pt x="0" y="2796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7633287" y="4981623"/>
            <a:ext cx="7620" cy="28575"/>
          </a:xfrm>
          <a:custGeom>
            <a:avLst/>
            <a:gdLst/>
            <a:ahLst/>
            <a:cxnLst/>
            <a:rect l="l" t="t" r="r" b="b"/>
            <a:pathLst>
              <a:path w="7620" h="28575">
                <a:moveTo>
                  <a:pt x="0" y="27963"/>
                </a:moveTo>
                <a:lnTo>
                  <a:pt x="6997" y="27963"/>
                </a:lnTo>
                <a:lnTo>
                  <a:pt x="6997" y="0"/>
                </a:lnTo>
                <a:lnTo>
                  <a:pt x="0" y="0"/>
                </a:lnTo>
                <a:lnTo>
                  <a:pt x="0" y="2796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7563381" y="4981623"/>
            <a:ext cx="7620" cy="56515"/>
          </a:xfrm>
          <a:custGeom>
            <a:avLst/>
            <a:gdLst/>
            <a:ahLst/>
            <a:cxnLst/>
            <a:rect l="l" t="t" r="r" b="b"/>
            <a:pathLst>
              <a:path w="7620" h="56514">
                <a:moveTo>
                  <a:pt x="0" y="55927"/>
                </a:moveTo>
                <a:lnTo>
                  <a:pt x="6997" y="55927"/>
                </a:lnTo>
                <a:lnTo>
                  <a:pt x="6997" y="0"/>
                </a:lnTo>
                <a:lnTo>
                  <a:pt x="0" y="0"/>
                </a:lnTo>
                <a:lnTo>
                  <a:pt x="0" y="55927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7493475" y="4981623"/>
            <a:ext cx="7620" cy="28575"/>
          </a:xfrm>
          <a:custGeom>
            <a:avLst/>
            <a:gdLst/>
            <a:ahLst/>
            <a:cxnLst/>
            <a:rect l="l" t="t" r="r" b="b"/>
            <a:pathLst>
              <a:path w="7620" h="28575">
                <a:moveTo>
                  <a:pt x="0" y="27963"/>
                </a:moveTo>
                <a:lnTo>
                  <a:pt x="6997" y="27963"/>
                </a:lnTo>
                <a:lnTo>
                  <a:pt x="6997" y="0"/>
                </a:lnTo>
                <a:lnTo>
                  <a:pt x="0" y="0"/>
                </a:lnTo>
                <a:lnTo>
                  <a:pt x="0" y="2796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7423569" y="4981623"/>
            <a:ext cx="7620" cy="28575"/>
          </a:xfrm>
          <a:custGeom>
            <a:avLst/>
            <a:gdLst/>
            <a:ahLst/>
            <a:cxnLst/>
            <a:rect l="l" t="t" r="r" b="b"/>
            <a:pathLst>
              <a:path w="7620" h="28575">
                <a:moveTo>
                  <a:pt x="0" y="27963"/>
                </a:moveTo>
                <a:lnTo>
                  <a:pt x="6997" y="27963"/>
                </a:lnTo>
                <a:lnTo>
                  <a:pt x="6997" y="0"/>
                </a:lnTo>
                <a:lnTo>
                  <a:pt x="0" y="0"/>
                </a:lnTo>
                <a:lnTo>
                  <a:pt x="0" y="2796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7353663" y="4981623"/>
            <a:ext cx="7620" cy="28575"/>
          </a:xfrm>
          <a:custGeom>
            <a:avLst/>
            <a:gdLst/>
            <a:ahLst/>
            <a:cxnLst/>
            <a:rect l="l" t="t" r="r" b="b"/>
            <a:pathLst>
              <a:path w="7620" h="28575">
                <a:moveTo>
                  <a:pt x="0" y="27963"/>
                </a:moveTo>
                <a:lnTo>
                  <a:pt x="6997" y="27963"/>
                </a:lnTo>
                <a:lnTo>
                  <a:pt x="6997" y="0"/>
                </a:lnTo>
                <a:lnTo>
                  <a:pt x="0" y="0"/>
                </a:lnTo>
                <a:lnTo>
                  <a:pt x="0" y="2796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7283756" y="4981623"/>
            <a:ext cx="7620" cy="28575"/>
          </a:xfrm>
          <a:custGeom>
            <a:avLst/>
            <a:gdLst/>
            <a:ahLst/>
            <a:cxnLst/>
            <a:rect l="l" t="t" r="r" b="b"/>
            <a:pathLst>
              <a:path w="7620" h="28575">
                <a:moveTo>
                  <a:pt x="0" y="27963"/>
                </a:moveTo>
                <a:lnTo>
                  <a:pt x="6997" y="27963"/>
                </a:lnTo>
                <a:lnTo>
                  <a:pt x="6997" y="0"/>
                </a:lnTo>
                <a:lnTo>
                  <a:pt x="0" y="0"/>
                </a:lnTo>
                <a:lnTo>
                  <a:pt x="0" y="2796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 txBox="1"/>
          <p:nvPr/>
        </p:nvSpPr>
        <p:spPr>
          <a:xfrm>
            <a:off x="7175518" y="5002479"/>
            <a:ext cx="104139" cy="19494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100" spc="310" dirty="0">
                <a:latin typeface="Arial"/>
                <a:cs typeface="Arial"/>
              </a:rPr>
              <a:t> </a:t>
            </a:r>
            <a:endParaRPr sz="1100">
              <a:latin typeface="Arial"/>
              <a:cs typeface="Arial"/>
            </a:endParaRPr>
          </a:p>
        </p:txBody>
      </p:sp>
      <p:sp>
        <p:nvSpPr>
          <p:cNvPr id="20" name="object 20"/>
          <p:cNvSpPr/>
          <p:nvPr/>
        </p:nvSpPr>
        <p:spPr>
          <a:xfrm>
            <a:off x="7213851" y="4981623"/>
            <a:ext cx="7620" cy="56515"/>
          </a:xfrm>
          <a:custGeom>
            <a:avLst/>
            <a:gdLst/>
            <a:ahLst/>
            <a:cxnLst/>
            <a:rect l="l" t="t" r="r" b="b"/>
            <a:pathLst>
              <a:path w="7620" h="56514">
                <a:moveTo>
                  <a:pt x="0" y="55927"/>
                </a:moveTo>
                <a:lnTo>
                  <a:pt x="6997" y="55927"/>
                </a:lnTo>
                <a:lnTo>
                  <a:pt x="6997" y="0"/>
                </a:lnTo>
                <a:lnTo>
                  <a:pt x="0" y="0"/>
                </a:lnTo>
                <a:lnTo>
                  <a:pt x="0" y="55927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7143945" y="4981623"/>
            <a:ext cx="7620" cy="28575"/>
          </a:xfrm>
          <a:custGeom>
            <a:avLst/>
            <a:gdLst/>
            <a:ahLst/>
            <a:cxnLst/>
            <a:rect l="l" t="t" r="r" b="b"/>
            <a:pathLst>
              <a:path w="7620" h="28575">
                <a:moveTo>
                  <a:pt x="0" y="27963"/>
                </a:moveTo>
                <a:lnTo>
                  <a:pt x="6997" y="27963"/>
                </a:lnTo>
                <a:lnTo>
                  <a:pt x="6997" y="0"/>
                </a:lnTo>
                <a:lnTo>
                  <a:pt x="0" y="0"/>
                </a:lnTo>
                <a:lnTo>
                  <a:pt x="0" y="2796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7074038" y="4981623"/>
            <a:ext cx="7620" cy="28575"/>
          </a:xfrm>
          <a:custGeom>
            <a:avLst/>
            <a:gdLst/>
            <a:ahLst/>
            <a:cxnLst/>
            <a:rect l="l" t="t" r="r" b="b"/>
            <a:pathLst>
              <a:path w="7620" h="28575">
                <a:moveTo>
                  <a:pt x="0" y="27963"/>
                </a:moveTo>
                <a:lnTo>
                  <a:pt x="6997" y="27963"/>
                </a:lnTo>
                <a:lnTo>
                  <a:pt x="6997" y="0"/>
                </a:lnTo>
                <a:lnTo>
                  <a:pt x="0" y="0"/>
                </a:lnTo>
                <a:lnTo>
                  <a:pt x="0" y="2796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7004132" y="4981623"/>
            <a:ext cx="7620" cy="28575"/>
          </a:xfrm>
          <a:custGeom>
            <a:avLst/>
            <a:gdLst/>
            <a:ahLst/>
            <a:cxnLst/>
            <a:rect l="l" t="t" r="r" b="b"/>
            <a:pathLst>
              <a:path w="7620" h="28575">
                <a:moveTo>
                  <a:pt x="0" y="27963"/>
                </a:moveTo>
                <a:lnTo>
                  <a:pt x="6997" y="27963"/>
                </a:lnTo>
                <a:lnTo>
                  <a:pt x="6997" y="0"/>
                </a:lnTo>
                <a:lnTo>
                  <a:pt x="0" y="0"/>
                </a:lnTo>
                <a:lnTo>
                  <a:pt x="0" y="2796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6934227" y="4981623"/>
            <a:ext cx="7620" cy="28575"/>
          </a:xfrm>
          <a:custGeom>
            <a:avLst/>
            <a:gdLst/>
            <a:ahLst/>
            <a:cxnLst/>
            <a:rect l="l" t="t" r="r" b="b"/>
            <a:pathLst>
              <a:path w="7620" h="28575">
                <a:moveTo>
                  <a:pt x="0" y="27963"/>
                </a:moveTo>
                <a:lnTo>
                  <a:pt x="6997" y="27963"/>
                </a:lnTo>
                <a:lnTo>
                  <a:pt x="6997" y="0"/>
                </a:lnTo>
                <a:lnTo>
                  <a:pt x="0" y="0"/>
                </a:lnTo>
                <a:lnTo>
                  <a:pt x="0" y="2796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6864320" y="4981623"/>
            <a:ext cx="7620" cy="56515"/>
          </a:xfrm>
          <a:custGeom>
            <a:avLst/>
            <a:gdLst/>
            <a:ahLst/>
            <a:cxnLst/>
            <a:rect l="l" t="t" r="r" b="b"/>
            <a:pathLst>
              <a:path w="7620" h="56514">
                <a:moveTo>
                  <a:pt x="0" y="55927"/>
                </a:moveTo>
                <a:lnTo>
                  <a:pt x="6997" y="55927"/>
                </a:lnTo>
                <a:lnTo>
                  <a:pt x="6997" y="0"/>
                </a:lnTo>
                <a:lnTo>
                  <a:pt x="0" y="0"/>
                </a:lnTo>
                <a:lnTo>
                  <a:pt x="0" y="55927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6794414" y="4981623"/>
            <a:ext cx="7620" cy="28575"/>
          </a:xfrm>
          <a:custGeom>
            <a:avLst/>
            <a:gdLst/>
            <a:ahLst/>
            <a:cxnLst/>
            <a:rect l="l" t="t" r="r" b="b"/>
            <a:pathLst>
              <a:path w="7620" h="28575">
                <a:moveTo>
                  <a:pt x="0" y="27963"/>
                </a:moveTo>
                <a:lnTo>
                  <a:pt x="6997" y="27963"/>
                </a:lnTo>
                <a:lnTo>
                  <a:pt x="6997" y="0"/>
                </a:lnTo>
                <a:lnTo>
                  <a:pt x="0" y="0"/>
                </a:lnTo>
                <a:lnTo>
                  <a:pt x="0" y="2796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6724508" y="4981623"/>
            <a:ext cx="7620" cy="28575"/>
          </a:xfrm>
          <a:custGeom>
            <a:avLst/>
            <a:gdLst/>
            <a:ahLst/>
            <a:cxnLst/>
            <a:rect l="l" t="t" r="r" b="b"/>
            <a:pathLst>
              <a:path w="7620" h="28575">
                <a:moveTo>
                  <a:pt x="0" y="27963"/>
                </a:moveTo>
                <a:lnTo>
                  <a:pt x="6997" y="27963"/>
                </a:lnTo>
                <a:lnTo>
                  <a:pt x="6997" y="0"/>
                </a:lnTo>
                <a:lnTo>
                  <a:pt x="0" y="0"/>
                </a:lnTo>
                <a:lnTo>
                  <a:pt x="0" y="2796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6654602" y="4981623"/>
            <a:ext cx="7620" cy="28575"/>
          </a:xfrm>
          <a:custGeom>
            <a:avLst/>
            <a:gdLst/>
            <a:ahLst/>
            <a:cxnLst/>
            <a:rect l="l" t="t" r="r" b="b"/>
            <a:pathLst>
              <a:path w="7620" h="28575">
                <a:moveTo>
                  <a:pt x="0" y="27963"/>
                </a:moveTo>
                <a:lnTo>
                  <a:pt x="6997" y="27963"/>
                </a:lnTo>
                <a:lnTo>
                  <a:pt x="6997" y="0"/>
                </a:lnTo>
                <a:lnTo>
                  <a:pt x="0" y="0"/>
                </a:lnTo>
                <a:lnTo>
                  <a:pt x="0" y="2796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6584696" y="4981623"/>
            <a:ext cx="7620" cy="28575"/>
          </a:xfrm>
          <a:custGeom>
            <a:avLst/>
            <a:gdLst/>
            <a:ahLst/>
            <a:cxnLst/>
            <a:rect l="l" t="t" r="r" b="b"/>
            <a:pathLst>
              <a:path w="7620" h="28575">
                <a:moveTo>
                  <a:pt x="0" y="27963"/>
                </a:moveTo>
                <a:lnTo>
                  <a:pt x="6997" y="27963"/>
                </a:lnTo>
                <a:lnTo>
                  <a:pt x="6997" y="0"/>
                </a:lnTo>
                <a:lnTo>
                  <a:pt x="0" y="0"/>
                </a:lnTo>
                <a:lnTo>
                  <a:pt x="0" y="2796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 txBox="1"/>
          <p:nvPr/>
        </p:nvSpPr>
        <p:spPr>
          <a:xfrm>
            <a:off x="6476458" y="5002479"/>
            <a:ext cx="104139" cy="19494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100" spc="310" dirty="0">
                <a:latin typeface="Arial"/>
                <a:cs typeface="Arial"/>
              </a:rPr>
              <a:t> </a:t>
            </a:r>
            <a:endParaRPr sz="1100">
              <a:latin typeface="Arial"/>
              <a:cs typeface="Arial"/>
            </a:endParaRPr>
          </a:p>
        </p:txBody>
      </p:sp>
      <p:sp>
        <p:nvSpPr>
          <p:cNvPr id="31" name="object 31"/>
          <p:cNvSpPr/>
          <p:nvPr/>
        </p:nvSpPr>
        <p:spPr>
          <a:xfrm>
            <a:off x="6514790" y="4981623"/>
            <a:ext cx="7620" cy="56515"/>
          </a:xfrm>
          <a:custGeom>
            <a:avLst/>
            <a:gdLst/>
            <a:ahLst/>
            <a:cxnLst/>
            <a:rect l="l" t="t" r="r" b="b"/>
            <a:pathLst>
              <a:path w="7620" h="56514">
                <a:moveTo>
                  <a:pt x="0" y="55927"/>
                </a:moveTo>
                <a:lnTo>
                  <a:pt x="6997" y="55927"/>
                </a:lnTo>
                <a:lnTo>
                  <a:pt x="6997" y="0"/>
                </a:lnTo>
                <a:lnTo>
                  <a:pt x="0" y="0"/>
                </a:lnTo>
                <a:lnTo>
                  <a:pt x="0" y="55927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6444884" y="4981623"/>
            <a:ext cx="7620" cy="28575"/>
          </a:xfrm>
          <a:custGeom>
            <a:avLst/>
            <a:gdLst/>
            <a:ahLst/>
            <a:cxnLst/>
            <a:rect l="l" t="t" r="r" b="b"/>
            <a:pathLst>
              <a:path w="7620" h="28575">
                <a:moveTo>
                  <a:pt x="0" y="27963"/>
                </a:moveTo>
                <a:lnTo>
                  <a:pt x="6997" y="27963"/>
                </a:lnTo>
                <a:lnTo>
                  <a:pt x="6997" y="0"/>
                </a:lnTo>
                <a:lnTo>
                  <a:pt x="0" y="0"/>
                </a:lnTo>
                <a:lnTo>
                  <a:pt x="0" y="2796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6374978" y="4981623"/>
            <a:ext cx="7620" cy="28575"/>
          </a:xfrm>
          <a:custGeom>
            <a:avLst/>
            <a:gdLst/>
            <a:ahLst/>
            <a:cxnLst/>
            <a:rect l="l" t="t" r="r" b="b"/>
            <a:pathLst>
              <a:path w="7620" h="28575">
                <a:moveTo>
                  <a:pt x="0" y="27963"/>
                </a:moveTo>
                <a:lnTo>
                  <a:pt x="6997" y="27963"/>
                </a:lnTo>
                <a:lnTo>
                  <a:pt x="6997" y="0"/>
                </a:lnTo>
                <a:lnTo>
                  <a:pt x="0" y="0"/>
                </a:lnTo>
                <a:lnTo>
                  <a:pt x="0" y="2796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6305072" y="4981623"/>
            <a:ext cx="7620" cy="28575"/>
          </a:xfrm>
          <a:custGeom>
            <a:avLst/>
            <a:gdLst/>
            <a:ahLst/>
            <a:cxnLst/>
            <a:rect l="l" t="t" r="r" b="b"/>
            <a:pathLst>
              <a:path w="7620" h="28575">
                <a:moveTo>
                  <a:pt x="0" y="27963"/>
                </a:moveTo>
                <a:lnTo>
                  <a:pt x="6997" y="27963"/>
                </a:lnTo>
                <a:lnTo>
                  <a:pt x="6997" y="0"/>
                </a:lnTo>
                <a:lnTo>
                  <a:pt x="0" y="0"/>
                </a:lnTo>
                <a:lnTo>
                  <a:pt x="0" y="2796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6235166" y="4981623"/>
            <a:ext cx="7620" cy="28575"/>
          </a:xfrm>
          <a:custGeom>
            <a:avLst/>
            <a:gdLst/>
            <a:ahLst/>
            <a:cxnLst/>
            <a:rect l="l" t="t" r="r" b="b"/>
            <a:pathLst>
              <a:path w="7620" h="28575">
                <a:moveTo>
                  <a:pt x="0" y="27963"/>
                </a:moveTo>
                <a:lnTo>
                  <a:pt x="6997" y="27963"/>
                </a:lnTo>
                <a:lnTo>
                  <a:pt x="6997" y="0"/>
                </a:lnTo>
                <a:lnTo>
                  <a:pt x="0" y="0"/>
                </a:lnTo>
                <a:lnTo>
                  <a:pt x="0" y="2796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6165260" y="4981623"/>
            <a:ext cx="7620" cy="56515"/>
          </a:xfrm>
          <a:custGeom>
            <a:avLst/>
            <a:gdLst/>
            <a:ahLst/>
            <a:cxnLst/>
            <a:rect l="l" t="t" r="r" b="b"/>
            <a:pathLst>
              <a:path w="7620" h="56514">
                <a:moveTo>
                  <a:pt x="0" y="55927"/>
                </a:moveTo>
                <a:lnTo>
                  <a:pt x="6997" y="55927"/>
                </a:lnTo>
                <a:lnTo>
                  <a:pt x="6997" y="0"/>
                </a:lnTo>
                <a:lnTo>
                  <a:pt x="0" y="0"/>
                </a:lnTo>
                <a:lnTo>
                  <a:pt x="0" y="55927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6095353" y="4981623"/>
            <a:ext cx="7620" cy="28575"/>
          </a:xfrm>
          <a:custGeom>
            <a:avLst/>
            <a:gdLst/>
            <a:ahLst/>
            <a:cxnLst/>
            <a:rect l="l" t="t" r="r" b="b"/>
            <a:pathLst>
              <a:path w="7620" h="28575">
                <a:moveTo>
                  <a:pt x="0" y="27963"/>
                </a:moveTo>
                <a:lnTo>
                  <a:pt x="6997" y="27963"/>
                </a:lnTo>
                <a:lnTo>
                  <a:pt x="6997" y="0"/>
                </a:lnTo>
                <a:lnTo>
                  <a:pt x="0" y="0"/>
                </a:lnTo>
                <a:lnTo>
                  <a:pt x="0" y="2796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6025448" y="4981623"/>
            <a:ext cx="7620" cy="28575"/>
          </a:xfrm>
          <a:custGeom>
            <a:avLst/>
            <a:gdLst/>
            <a:ahLst/>
            <a:cxnLst/>
            <a:rect l="l" t="t" r="r" b="b"/>
            <a:pathLst>
              <a:path w="7620" h="28575">
                <a:moveTo>
                  <a:pt x="0" y="27963"/>
                </a:moveTo>
                <a:lnTo>
                  <a:pt x="6997" y="27963"/>
                </a:lnTo>
                <a:lnTo>
                  <a:pt x="6997" y="0"/>
                </a:lnTo>
                <a:lnTo>
                  <a:pt x="0" y="0"/>
                </a:lnTo>
                <a:lnTo>
                  <a:pt x="0" y="2796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5955541" y="4981623"/>
            <a:ext cx="7620" cy="28575"/>
          </a:xfrm>
          <a:custGeom>
            <a:avLst/>
            <a:gdLst/>
            <a:ahLst/>
            <a:cxnLst/>
            <a:rect l="l" t="t" r="r" b="b"/>
            <a:pathLst>
              <a:path w="7620" h="28575">
                <a:moveTo>
                  <a:pt x="0" y="27963"/>
                </a:moveTo>
                <a:lnTo>
                  <a:pt x="6997" y="27963"/>
                </a:lnTo>
                <a:lnTo>
                  <a:pt x="6997" y="0"/>
                </a:lnTo>
                <a:lnTo>
                  <a:pt x="0" y="0"/>
                </a:lnTo>
                <a:lnTo>
                  <a:pt x="0" y="2796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5885635" y="4981623"/>
            <a:ext cx="7620" cy="28575"/>
          </a:xfrm>
          <a:custGeom>
            <a:avLst/>
            <a:gdLst/>
            <a:ahLst/>
            <a:cxnLst/>
            <a:rect l="l" t="t" r="r" b="b"/>
            <a:pathLst>
              <a:path w="7620" h="28575">
                <a:moveTo>
                  <a:pt x="0" y="27963"/>
                </a:moveTo>
                <a:lnTo>
                  <a:pt x="6997" y="27963"/>
                </a:lnTo>
                <a:lnTo>
                  <a:pt x="6997" y="0"/>
                </a:lnTo>
                <a:lnTo>
                  <a:pt x="0" y="0"/>
                </a:lnTo>
                <a:lnTo>
                  <a:pt x="0" y="2796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 txBox="1"/>
          <p:nvPr/>
        </p:nvSpPr>
        <p:spPr>
          <a:xfrm>
            <a:off x="5775766" y="5002479"/>
            <a:ext cx="104139" cy="19494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100" spc="310" dirty="0">
                <a:latin typeface="Arial"/>
                <a:cs typeface="Arial"/>
              </a:rPr>
              <a:t> </a:t>
            </a:r>
            <a:endParaRPr sz="1100">
              <a:latin typeface="Arial"/>
              <a:cs typeface="Arial"/>
            </a:endParaRPr>
          </a:p>
        </p:txBody>
      </p:sp>
      <p:sp>
        <p:nvSpPr>
          <p:cNvPr id="42" name="object 42"/>
          <p:cNvSpPr/>
          <p:nvPr/>
        </p:nvSpPr>
        <p:spPr>
          <a:xfrm>
            <a:off x="5815729" y="4981623"/>
            <a:ext cx="7620" cy="56515"/>
          </a:xfrm>
          <a:custGeom>
            <a:avLst/>
            <a:gdLst/>
            <a:ahLst/>
            <a:cxnLst/>
            <a:rect l="l" t="t" r="r" b="b"/>
            <a:pathLst>
              <a:path w="7620" h="56514">
                <a:moveTo>
                  <a:pt x="0" y="55927"/>
                </a:moveTo>
                <a:lnTo>
                  <a:pt x="6997" y="55927"/>
                </a:lnTo>
                <a:lnTo>
                  <a:pt x="6997" y="0"/>
                </a:lnTo>
                <a:lnTo>
                  <a:pt x="0" y="0"/>
                </a:lnTo>
                <a:lnTo>
                  <a:pt x="0" y="55927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/>
          <p:nvPr/>
        </p:nvSpPr>
        <p:spPr>
          <a:xfrm>
            <a:off x="5745823" y="4981623"/>
            <a:ext cx="7620" cy="28575"/>
          </a:xfrm>
          <a:custGeom>
            <a:avLst/>
            <a:gdLst/>
            <a:ahLst/>
            <a:cxnLst/>
            <a:rect l="l" t="t" r="r" b="b"/>
            <a:pathLst>
              <a:path w="7620" h="28575">
                <a:moveTo>
                  <a:pt x="0" y="27963"/>
                </a:moveTo>
                <a:lnTo>
                  <a:pt x="6997" y="27963"/>
                </a:lnTo>
                <a:lnTo>
                  <a:pt x="6997" y="0"/>
                </a:lnTo>
                <a:lnTo>
                  <a:pt x="0" y="0"/>
                </a:lnTo>
                <a:lnTo>
                  <a:pt x="0" y="2796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/>
          <p:nvPr/>
        </p:nvSpPr>
        <p:spPr>
          <a:xfrm>
            <a:off x="5675917" y="4981623"/>
            <a:ext cx="7620" cy="28575"/>
          </a:xfrm>
          <a:custGeom>
            <a:avLst/>
            <a:gdLst/>
            <a:ahLst/>
            <a:cxnLst/>
            <a:rect l="l" t="t" r="r" b="b"/>
            <a:pathLst>
              <a:path w="7620" h="28575">
                <a:moveTo>
                  <a:pt x="0" y="27963"/>
                </a:moveTo>
                <a:lnTo>
                  <a:pt x="6997" y="27963"/>
                </a:lnTo>
                <a:lnTo>
                  <a:pt x="6997" y="0"/>
                </a:lnTo>
                <a:lnTo>
                  <a:pt x="0" y="0"/>
                </a:lnTo>
                <a:lnTo>
                  <a:pt x="0" y="2796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/>
          <p:nvPr/>
        </p:nvSpPr>
        <p:spPr>
          <a:xfrm>
            <a:off x="5606011" y="4981623"/>
            <a:ext cx="7620" cy="28575"/>
          </a:xfrm>
          <a:custGeom>
            <a:avLst/>
            <a:gdLst/>
            <a:ahLst/>
            <a:cxnLst/>
            <a:rect l="l" t="t" r="r" b="b"/>
            <a:pathLst>
              <a:path w="7620" h="28575">
                <a:moveTo>
                  <a:pt x="0" y="27963"/>
                </a:moveTo>
                <a:lnTo>
                  <a:pt x="6997" y="27963"/>
                </a:lnTo>
                <a:lnTo>
                  <a:pt x="6997" y="0"/>
                </a:lnTo>
                <a:lnTo>
                  <a:pt x="0" y="0"/>
                </a:lnTo>
                <a:lnTo>
                  <a:pt x="0" y="2796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/>
          <p:nvPr/>
        </p:nvSpPr>
        <p:spPr>
          <a:xfrm>
            <a:off x="5536105" y="4981623"/>
            <a:ext cx="7620" cy="28575"/>
          </a:xfrm>
          <a:custGeom>
            <a:avLst/>
            <a:gdLst/>
            <a:ahLst/>
            <a:cxnLst/>
            <a:rect l="l" t="t" r="r" b="b"/>
            <a:pathLst>
              <a:path w="7620" h="28575">
                <a:moveTo>
                  <a:pt x="0" y="27963"/>
                </a:moveTo>
                <a:lnTo>
                  <a:pt x="6997" y="27963"/>
                </a:lnTo>
                <a:lnTo>
                  <a:pt x="6997" y="0"/>
                </a:lnTo>
                <a:lnTo>
                  <a:pt x="0" y="0"/>
                </a:lnTo>
                <a:lnTo>
                  <a:pt x="0" y="2796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47"/>
          <p:cNvSpPr/>
          <p:nvPr/>
        </p:nvSpPr>
        <p:spPr>
          <a:xfrm>
            <a:off x="5466199" y="4981623"/>
            <a:ext cx="7620" cy="56515"/>
          </a:xfrm>
          <a:custGeom>
            <a:avLst/>
            <a:gdLst/>
            <a:ahLst/>
            <a:cxnLst/>
            <a:rect l="l" t="t" r="r" b="b"/>
            <a:pathLst>
              <a:path w="7620" h="56514">
                <a:moveTo>
                  <a:pt x="0" y="55927"/>
                </a:moveTo>
                <a:lnTo>
                  <a:pt x="6997" y="55927"/>
                </a:lnTo>
                <a:lnTo>
                  <a:pt x="6997" y="0"/>
                </a:lnTo>
                <a:lnTo>
                  <a:pt x="0" y="0"/>
                </a:lnTo>
                <a:lnTo>
                  <a:pt x="0" y="55927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48"/>
          <p:cNvSpPr/>
          <p:nvPr/>
        </p:nvSpPr>
        <p:spPr>
          <a:xfrm>
            <a:off x="5396293" y="4981623"/>
            <a:ext cx="7620" cy="28575"/>
          </a:xfrm>
          <a:custGeom>
            <a:avLst/>
            <a:gdLst/>
            <a:ahLst/>
            <a:cxnLst/>
            <a:rect l="l" t="t" r="r" b="b"/>
            <a:pathLst>
              <a:path w="7620" h="28575">
                <a:moveTo>
                  <a:pt x="0" y="27963"/>
                </a:moveTo>
                <a:lnTo>
                  <a:pt x="6997" y="27963"/>
                </a:lnTo>
                <a:lnTo>
                  <a:pt x="6997" y="0"/>
                </a:lnTo>
                <a:lnTo>
                  <a:pt x="0" y="0"/>
                </a:lnTo>
                <a:lnTo>
                  <a:pt x="0" y="2796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49"/>
          <p:cNvSpPr/>
          <p:nvPr/>
        </p:nvSpPr>
        <p:spPr>
          <a:xfrm>
            <a:off x="5326387" y="4981623"/>
            <a:ext cx="7620" cy="28575"/>
          </a:xfrm>
          <a:custGeom>
            <a:avLst/>
            <a:gdLst/>
            <a:ahLst/>
            <a:cxnLst/>
            <a:rect l="l" t="t" r="r" b="b"/>
            <a:pathLst>
              <a:path w="7620" h="28575">
                <a:moveTo>
                  <a:pt x="0" y="27963"/>
                </a:moveTo>
                <a:lnTo>
                  <a:pt x="6997" y="27963"/>
                </a:lnTo>
                <a:lnTo>
                  <a:pt x="6997" y="0"/>
                </a:lnTo>
                <a:lnTo>
                  <a:pt x="0" y="0"/>
                </a:lnTo>
                <a:lnTo>
                  <a:pt x="0" y="2796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object 50"/>
          <p:cNvSpPr/>
          <p:nvPr/>
        </p:nvSpPr>
        <p:spPr>
          <a:xfrm>
            <a:off x="5256481" y="4981623"/>
            <a:ext cx="7620" cy="28575"/>
          </a:xfrm>
          <a:custGeom>
            <a:avLst/>
            <a:gdLst/>
            <a:ahLst/>
            <a:cxnLst/>
            <a:rect l="l" t="t" r="r" b="b"/>
            <a:pathLst>
              <a:path w="7620" h="28575">
                <a:moveTo>
                  <a:pt x="0" y="27963"/>
                </a:moveTo>
                <a:lnTo>
                  <a:pt x="6997" y="27963"/>
                </a:lnTo>
                <a:lnTo>
                  <a:pt x="6997" y="0"/>
                </a:lnTo>
                <a:lnTo>
                  <a:pt x="0" y="0"/>
                </a:lnTo>
                <a:lnTo>
                  <a:pt x="0" y="2796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object 51"/>
          <p:cNvSpPr/>
          <p:nvPr/>
        </p:nvSpPr>
        <p:spPr>
          <a:xfrm>
            <a:off x="5186575" y="4981623"/>
            <a:ext cx="7620" cy="28575"/>
          </a:xfrm>
          <a:custGeom>
            <a:avLst/>
            <a:gdLst/>
            <a:ahLst/>
            <a:cxnLst/>
            <a:rect l="l" t="t" r="r" b="b"/>
            <a:pathLst>
              <a:path w="7620" h="28575">
                <a:moveTo>
                  <a:pt x="0" y="27963"/>
                </a:moveTo>
                <a:lnTo>
                  <a:pt x="6997" y="27963"/>
                </a:lnTo>
                <a:lnTo>
                  <a:pt x="6997" y="0"/>
                </a:lnTo>
                <a:lnTo>
                  <a:pt x="0" y="0"/>
                </a:lnTo>
                <a:lnTo>
                  <a:pt x="0" y="2796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" name="object 52"/>
          <p:cNvSpPr txBox="1"/>
          <p:nvPr/>
        </p:nvSpPr>
        <p:spPr>
          <a:xfrm>
            <a:off x="5076705" y="5002479"/>
            <a:ext cx="104139" cy="19494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100" spc="310" dirty="0">
                <a:latin typeface="Arial"/>
                <a:cs typeface="Arial"/>
              </a:rPr>
              <a:t> </a:t>
            </a:r>
            <a:endParaRPr sz="1100">
              <a:latin typeface="Arial"/>
              <a:cs typeface="Arial"/>
            </a:endParaRPr>
          </a:p>
        </p:txBody>
      </p:sp>
      <p:sp>
        <p:nvSpPr>
          <p:cNvPr id="53" name="object 53"/>
          <p:cNvSpPr/>
          <p:nvPr/>
        </p:nvSpPr>
        <p:spPr>
          <a:xfrm>
            <a:off x="5116669" y="4981623"/>
            <a:ext cx="7620" cy="56515"/>
          </a:xfrm>
          <a:custGeom>
            <a:avLst/>
            <a:gdLst/>
            <a:ahLst/>
            <a:cxnLst/>
            <a:rect l="l" t="t" r="r" b="b"/>
            <a:pathLst>
              <a:path w="7620" h="56514">
                <a:moveTo>
                  <a:pt x="0" y="55927"/>
                </a:moveTo>
                <a:lnTo>
                  <a:pt x="6997" y="55927"/>
                </a:lnTo>
                <a:lnTo>
                  <a:pt x="6997" y="0"/>
                </a:lnTo>
                <a:lnTo>
                  <a:pt x="0" y="0"/>
                </a:lnTo>
                <a:lnTo>
                  <a:pt x="0" y="55927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" name="object 54"/>
          <p:cNvSpPr/>
          <p:nvPr/>
        </p:nvSpPr>
        <p:spPr>
          <a:xfrm>
            <a:off x="5046762" y="4981623"/>
            <a:ext cx="7620" cy="28575"/>
          </a:xfrm>
          <a:custGeom>
            <a:avLst/>
            <a:gdLst/>
            <a:ahLst/>
            <a:cxnLst/>
            <a:rect l="l" t="t" r="r" b="b"/>
            <a:pathLst>
              <a:path w="7620" h="28575">
                <a:moveTo>
                  <a:pt x="0" y="27963"/>
                </a:moveTo>
                <a:lnTo>
                  <a:pt x="6997" y="27963"/>
                </a:lnTo>
                <a:lnTo>
                  <a:pt x="6997" y="0"/>
                </a:lnTo>
                <a:lnTo>
                  <a:pt x="0" y="0"/>
                </a:lnTo>
                <a:lnTo>
                  <a:pt x="0" y="2796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" name="object 55"/>
          <p:cNvSpPr/>
          <p:nvPr/>
        </p:nvSpPr>
        <p:spPr>
          <a:xfrm>
            <a:off x="4976857" y="4981623"/>
            <a:ext cx="7620" cy="28575"/>
          </a:xfrm>
          <a:custGeom>
            <a:avLst/>
            <a:gdLst/>
            <a:ahLst/>
            <a:cxnLst/>
            <a:rect l="l" t="t" r="r" b="b"/>
            <a:pathLst>
              <a:path w="7620" h="28575">
                <a:moveTo>
                  <a:pt x="0" y="27963"/>
                </a:moveTo>
                <a:lnTo>
                  <a:pt x="6997" y="27963"/>
                </a:lnTo>
                <a:lnTo>
                  <a:pt x="6997" y="0"/>
                </a:lnTo>
                <a:lnTo>
                  <a:pt x="0" y="0"/>
                </a:lnTo>
                <a:lnTo>
                  <a:pt x="0" y="2796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" name="object 56"/>
          <p:cNvSpPr/>
          <p:nvPr/>
        </p:nvSpPr>
        <p:spPr>
          <a:xfrm>
            <a:off x="4906950" y="4981623"/>
            <a:ext cx="7620" cy="28575"/>
          </a:xfrm>
          <a:custGeom>
            <a:avLst/>
            <a:gdLst/>
            <a:ahLst/>
            <a:cxnLst/>
            <a:rect l="l" t="t" r="r" b="b"/>
            <a:pathLst>
              <a:path w="7620" h="28575">
                <a:moveTo>
                  <a:pt x="0" y="27963"/>
                </a:moveTo>
                <a:lnTo>
                  <a:pt x="6997" y="27963"/>
                </a:lnTo>
                <a:lnTo>
                  <a:pt x="6997" y="0"/>
                </a:lnTo>
                <a:lnTo>
                  <a:pt x="0" y="0"/>
                </a:lnTo>
                <a:lnTo>
                  <a:pt x="0" y="2796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" name="object 57"/>
          <p:cNvSpPr/>
          <p:nvPr/>
        </p:nvSpPr>
        <p:spPr>
          <a:xfrm>
            <a:off x="4837044" y="4981623"/>
            <a:ext cx="7620" cy="28575"/>
          </a:xfrm>
          <a:custGeom>
            <a:avLst/>
            <a:gdLst/>
            <a:ahLst/>
            <a:cxnLst/>
            <a:rect l="l" t="t" r="r" b="b"/>
            <a:pathLst>
              <a:path w="7620" h="28575">
                <a:moveTo>
                  <a:pt x="0" y="27963"/>
                </a:moveTo>
                <a:lnTo>
                  <a:pt x="6997" y="27963"/>
                </a:lnTo>
                <a:lnTo>
                  <a:pt x="6997" y="0"/>
                </a:lnTo>
                <a:lnTo>
                  <a:pt x="0" y="0"/>
                </a:lnTo>
                <a:lnTo>
                  <a:pt x="0" y="2796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" name="object 58"/>
          <p:cNvSpPr/>
          <p:nvPr/>
        </p:nvSpPr>
        <p:spPr>
          <a:xfrm>
            <a:off x="4767138" y="4981623"/>
            <a:ext cx="7620" cy="56515"/>
          </a:xfrm>
          <a:custGeom>
            <a:avLst/>
            <a:gdLst/>
            <a:ahLst/>
            <a:cxnLst/>
            <a:rect l="l" t="t" r="r" b="b"/>
            <a:pathLst>
              <a:path w="7620" h="56514">
                <a:moveTo>
                  <a:pt x="0" y="55927"/>
                </a:moveTo>
                <a:lnTo>
                  <a:pt x="6997" y="55927"/>
                </a:lnTo>
                <a:lnTo>
                  <a:pt x="6997" y="0"/>
                </a:lnTo>
                <a:lnTo>
                  <a:pt x="0" y="0"/>
                </a:lnTo>
                <a:lnTo>
                  <a:pt x="0" y="55927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" name="object 59"/>
          <p:cNvSpPr/>
          <p:nvPr/>
        </p:nvSpPr>
        <p:spPr>
          <a:xfrm>
            <a:off x="4697232" y="4981623"/>
            <a:ext cx="7620" cy="28575"/>
          </a:xfrm>
          <a:custGeom>
            <a:avLst/>
            <a:gdLst/>
            <a:ahLst/>
            <a:cxnLst/>
            <a:rect l="l" t="t" r="r" b="b"/>
            <a:pathLst>
              <a:path w="7620" h="28575">
                <a:moveTo>
                  <a:pt x="0" y="27963"/>
                </a:moveTo>
                <a:lnTo>
                  <a:pt x="6997" y="27963"/>
                </a:lnTo>
                <a:lnTo>
                  <a:pt x="6997" y="0"/>
                </a:lnTo>
                <a:lnTo>
                  <a:pt x="0" y="0"/>
                </a:lnTo>
                <a:lnTo>
                  <a:pt x="0" y="2796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" name="object 60"/>
          <p:cNvSpPr/>
          <p:nvPr/>
        </p:nvSpPr>
        <p:spPr>
          <a:xfrm>
            <a:off x="4627326" y="4981623"/>
            <a:ext cx="7620" cy="28575"/>
          </a:xfrm>
          <a:custGeom>
            <a:avLst/>
            <a:gdLst/>
            <a:ahLst/>
            <a:cxnLst/>
            <a:rect l="l" t="t" r="r" b="b"/>
            <a:pathLst>
              <a:path w="7620" h="28575">
                <a:moveTo>
                  <a:pt x="0" y="27963"/>
                </a:moveTo>
                <a:lnTo>
                  <a:pt x="6997" y="27963"/>
                </a:lnTo>
                <a:lnTo>
                  <a:pt x="6997" y="0"/>
                </a:lnTo>
                <a:lnTo>
                  <a:pt x="0" y="0"/>
                </a:lnTo>
                <a:lnTo>
                  <a:pt x="0" y="2796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" name="object 61"/>
          <p:cNvSpPr/>
          <p:nvPr/>
        </p:nvSpPr>
        <p:spPr>
          <a:xfrm>
            <a:off x="4557420" y="4981623"/>
            <a:ext cx="7620" cy="28575"/>
          </a:xfrm>
          <a:custGeom>
            <a:avLst/>
            <a:gdLst/>
            <a:ahLst/>
            <a:cxnLst/>
            <a:rect l="l" t="t" r="r" b="b"/>
            <a:pathLst>
              <a:path w="7620" h="28575">
                <a:moveTo>
                  <a:pt x="0" y="27963"/>
                </a:moveTo>
                <a:lnTo>
                  <a:pt x="6997" y="27963"/>
                </a:lnTo>
                <a:lnTo>
                  <a:pt x="6997" y="0"/>
                </a:lnTo>
                <a:lnTo>
                  <a:pt x="0" y="0"/>
                </a:lnTo>
                <a:lnTo>
                  <a:pt x="0" y="2796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" name="object 62"/>
          <p:cNvSpPr/>
          <p:nvPr/>
        </p:nvSpPr>
        <p:spPr>
          <a:xfrm>
            <a:off x="4487514" y="4981623"/>
            <a:ext cx="7620" cy="28575"/>
          </a:xfrm>
          <a:custGeom>
            <a:avLst/>
            <a:gdLst/>
            <a:ahLst/>
            <a:cxnLst/>
            <a:rect l="l" t="t" r="r" b="b"/>
            <a:pathLst>
              <a:path w="7620" h="28575">
                <a:moveTo>
                  <a:pt x="0" y="27963"/>
                </a:moveTo>
                <a:lnTo>
                  <a:pt x="6997" y="27963"/>
                </a:lnTo>
                <a:lnTo>
                  <a:pt x="6997" y="0"/>
                </a:lnTo>
                <a:lnTo>
                  <a:pt x="0" y="0"/>
                </a:lnTo>
                <a:lnTo>
                  <a:pt x="0" y="2796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" name="object 63"/>
          <p:cNvSpPr txBox="1"/>
          <p:nvPr/>
        </p:nvSpPr>
        <p:spPr>
          <a:xfrm>
            <a:off x="4355275" y="5002479"/>
            <a:ext cx="146050" cy="19494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0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100" spc="20" dirty="0">
                <a:latin typeface="Arial"/>
                <a:cs typeface="Arial"/>
              </a:rPr>
              <a:t> </a:t>
            </a:r>
            <a:r>
              <a:rPr sz="1100" spc="310" dirty="0">
                <a:latin typeface="Arial"/>
                <a:cs typeface="Arial"/>
              </a:rPr>
              <a:t> </a:t>
            </a:r>
            <a:endParaRPr sz="1100">
              <a:latin typeface="Arial"/>
              <a:cs typeface="Arial"/>
            </a:endParaRPr>
          </a:p>
        </p:txBody>
      </p:sp>
      <p:sp>
        <p:nvSpPr>
          <p:cNvPr id="64" name="object 64"/>
          <p:cNvSpPr/>
          <p:nvPr/>
        </p:nvSpPr>
        <p:spPr>
          <a:xfrm>
            <a:off x="4417608" y="4981623"/>
            <a:ext cx="7620" cy="56515"/>
          </a:xfrm>
          <a:custGeom>
            <a:avLst/>
            <a:gdLst/>
            <a:ahLst/>
            <a:cxnLst/>
            <a:rect l="l" t="t" r="r" b="b"/>
            <a:pathLst>
              <a:path w="7620" h="56514">
                <a:moveTo>
                  <a:pt x="0" y="55927"/>
                </a:moveTo>
                <a:lnTo>
                  <a:pt x="6997" y="55927"/>
                </a:lnTo>
                <a:lnTo>
                  <a:pt x="6997" y="0"/>
                </a:lnTo>
                <a:lnTo>
                  <a:pt x="0" y="0"/>
                </a:lnTo>
                <a:lnTo>
                  <a:pt x="0" y="55927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" name="object 65"/>
          <p:cNvSpPr/>
          <p:nvPr/>
        </p:nvSpPr>
        <p:spPr>
          <a:xfrm>
            <a:off x="4347702" y="4981623"/>
            <a:ext cx="7620" cy="28575"/>
          </a:xfrm>
          <a:custGeom>
            <a:avLst/>
            <a:gdLst/>
            <a:ahLst/>
            <a:cxnLst/>
            <a:rect l="l" t="t" r="r" b="b"/>
            <a:pathLst>
              <a:path w="7620" h="28575">
                <a:moveTo>
                  <a:pt x="0" y="27963"/>
                </a:moveTo>
                <a:lnTo>
                  <a:pt x="6997" y="27963"/>
                </a:lnTo>
                <a:lnTo>
                  <a:pt x="6997" y="0"/>
                </a:lnTo>
                <a:lnTo>
                  <a:pt x="0" y="0"/>
                </a:lnTo>
                <a:lnTo>
                  <a:pt x="0" y="2796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" name="object 66"/>
          <p:cNvSpPr/>
          <p:nvPr/>
        </p:nvSpPr>
        <p:spPr>
          <a:xfrm>
            <a:off x="4277796" y="4981623"/>
            <a:ext cx="7620" cy="28575"/>
          </a:xfrm>
          <a:custGeom>
            <a:avLst/>
            <a:gdLst/>
            <a:ahLst/>
            <a:cxnLst/>
            <a:rect l="l" t="t" r="r" b="b"/>
            <a:pathLst>
              <a:path w="7620" h="28575">
                <a:moveTo>
                  <a:pt x="0" y="27963"/>
                </a:moveTo>
                <a:lnTo>
                  <a:pt x="6997" y="27963"/>
                </a:lnTo>
                <a:lnTo>
                  <a:pt x="6997" y="0"/>
                </a:lnTo>
                <a:lnTo>
                  <a:pt x="0" y="0"/>
                </a:lnTo>
                <a:lnTo>
                  <a:pt x="0" y="2796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" name="object 67"/>
          <p:cNvSpPr/>
          <p:nvPr/>
        </p:nvSpPr>
        <p:spPr>
          <a:xfrm>
            <a:off x="4207890" y="4981623"/>
            <a:ext cx="7620" cy="28575"/>
          </a:xfrm>
          <a:custGeom>
            <a:avLst/>
            <a:gdLst/>
            <a:ahLst/>
            <a:cxnLst/>
            <a:rect l="l" t="t" r="r" b="b"/>
            <a:pathLst>
              <a:path w="7620" h="28575">
                <a:moveTo>
                  <a:pt x="0" y="27963"/>
                </a:moveTo>
                <a:lnTo>
                  <a:pt x="6997" y="27963"/>
                </a:lnTo>
                <a:lnTo>
                  <a:pt x="6997" y="0"/>
                </a:lnTo>
                <a:lnTo>
                  <a:pt x="0" y="0"/>
                </a:lnTo>
                <a:lnTo>
                  <a:pt x="0" y="2796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" name="object 68"/>
          <p:cNvSpPr/>
          <p:nvPr/>
        </p:nvSpPr>
        <p:spPr>
          <a:xfrm>
            <a:off x="4137984" y="4981623"/>
            <a:ext cx="7620" cy="28575"/>
          </a:xfrm>
          <a:custGeom>
            <a:avLst/>
            <a:gdLst/>
            <a:ahLst/>
            <a:cxnLst/>
            <a:rect l="l" t="t" r="r" b="b"/>
            <a:pathLst>
              <a:path w="7620" h="28575">
                <a:moveTo>
                  <a:pt x="0" y="27963"/>
                </a:moveTo>
                <a:lnTo>
                  <a:pt x="6997" y="27963"/>
                </a:lnTo>
                <a:lnTo>
                  <a:pt x="6997" y="0"/>
                </a:lnTo>
                <a:lnTo>
                  <a:pt x="0" y="0"/>
                </a:lnTo>
                <a:lnTo>
                  <a:pt x="0" y="2796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" name="object 69"/>
          <p:cNvSpPr/>
          <p:nvPr/>
        </p:nvSpPr>
        <p:spPr>
          <a:xfrm>
            <a:off x="4068078" y="4981623"/>
            <a:ext cx="7620" cy="56515"/>
          </a:xfrm>
          <a:custGeom>
            <a:avLst/>
            <a:gdLst/>
            <a:ahLst/>
            <a:cxnLst/>
            <a:rect l="l" t="t" r="r" b="b"/>
            <a:pathLst>
              <a:path w="7620" h="56514">
                <a:moveTo>
                  <a:pt x="0" y="55927"/>
                </a:moveTo>
                <a:lnTo>
                  <a:pt x="6997" y="55927"/>
                </a:lnTo>
                <a:lnTo>
                  <a:pt x="6997" y="0"/>
                </a:lnTo>
                <a:lnTo>
                  <a:pt x="0" y="0"/>
                </a:lnTo>
                <a:lnTo>
                  <a:pt x="0" y="55927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" name="object 70"/>
          <p:cNvSpPr/>
          <p:nvPr/>
        </p:nvSpPr>
        <p:spPr>
          <a:xfrm>
            <a:off x="3998171" y="4981623"/>
            <a:ext cx="7620" cy="28575"/>
          </a:xfrm>
          <a:custGeom>
            <a:avLst/>
            <a:gdLst/>
            <a:ahLst/>
            <a:cxnLst/>
            <a:rect l="l" t="t" r="r" b="b"/>
            <a:pathLst>
              <a:path w="7620" h="28575">
                <a:moveTo>
                  <a:pt x="0" y="27963"/>
                </a:moveTo>
                <a:lnTo>
                  <a:pt x="6997" y="27963"/>
                </a:lnTo>
                <a:lnTo>
                  <a:pt x="6997" y="0"/>
                </a:lnTo>
                <a:lnTo>
                  <a:pt x="0" y="0"/>
                </a:lnTo>
                <a:lnTo>
                  <a:pt x="0" y="2796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" name="object 71"/>
          <p:cNvSpPr/>
          <p:nvPr/>
        </p:nvSpPr>
        <p:spPr>
          <a:xfrm>
            <a:off x="3928266" y="4981623"/>
            <a:ext cx="7620" cy="28575"/>
          </a:xfrm>
          <a:custGeom>
            <a:avLst/>
            <a:gdLst/>
            <a:ahLst/>
            <a:cxnLst/>
            <a:rect l="l" t="t" r="r" b="b"/>
            <a:pathLst>
              <a:path w="7620" h="28575">
                <a:moveTo>
                  <a:pt x="0" y="27963"/>
                </a:moveTo>
                <a:lnTo>
                  <a:pt x="6997" y="27963"/>
                </a:lnTo>
                <a:lnTo>
                  <a:pt x="6997" y="0"/>
                </a:lnTo>
                <a:lnTo>
                  <a:pt x="0" y="0"/>
                </a:lnTo>
                <a:lnTo>
                  <a:pt x="0" y="2796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" name="object 72"/>
          <p:cNvSpPr/>
          <p:nvPr/>
        </p:nvSpPr>
        <p:spPr>
          <a:xfrm>
            <a:off x="3858359" y="4981623"/>
            <a:ext cx="7620" cy="28575"/>
          </a:xfrm>
          <a:custGeom>
            <a:avLst/>
            <a:gdLst/>
            <a:ahLst/>
            <a:cxnLst/>
            <a:rect l="l" t="t" r="r" b="b"/>
            <a:pathLst>
              <a:path w="7620" h="28575">
                <a:moveTo>
                  <a:pt x="0" y="27963"/>
                </a:moveTo>
                <a:lnTo>
                  <a:pt x="6997" y="27963"/>
                </a:lnTo>
                <a:lnTo>
                  <a:pt x="6997" y="0"/>
                </a:lnTo>
                <a:lnTo>
                  <a:pt x="0" y="0"/>
                </a:lnTo>
                <a:lnTo>
                  <a:pt x="0" y="2796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" name="object 73"/>
          <p:cNvSpPr/>
          <p:nvPr/>
        </p:nvSpPr>
        <p:spPr>
          <a:xfrm>
            <a:off x="3788453" y="4981623"/>
            <a:ext cx="7620" cy="28575"/>
          </a:xfrm>
          <a:custGeom>
            <a:avLst/>
            <a:gdLst/>
            <a:ahLst/>
            <a:cxnLst/>
            <a:rect l="l" t="t" r="r" b="b"/>
            <a:pathLst>
              <a:path w="7620" h="28575">
                <a:moveTo>
                  <a:pt x="0" y="27963"/>
                </a:moveTo>
                <a:lnTo>
                  <a:pt x="6997" y="27963"/>
                </a:lnTo>
                <a:lnTo>
                  <a:pt x="6997" y="0"/>
                </a:lnTo>
                <a:lnTo>
                  <a:pt x="0" y="0"/>
                </a:lnTo>
                <a:lnTo>
                  <a:pt x="0" y="2796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" name="object 74"/>
          <p:cNvSpPr txBox="1"/>
          <p:nvPr/>
        </p:nvSpPr>
        <p:spPr>
          <a:xfrm>
            <a:off x="3656214" y="5002479"/>
            <a:ext cx="146050" cy="19494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0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100" spc="20" dirty="0">
                <a:latin typeface="Arial"/>
                <a:cs typeface="Arial"/>
              </a:rPr>
              <a:t> </a:t>
            </a:r>
            <a:r>
              <a:rPr sz="1100" spc="310" dirty="0">
                <a:latin typeface="Arial"/>
                <a:cs typeface="Arial"/>
              </a:rPr>
              <a:t> </a:t>
            </a:r>
            <a:endParaRPr sz="1100">
              <a:latin typeface="Arial"/>
              <a:cs typeface="Arial"/>
            </a:endParaRPr>
          </a:p>
        </p:txBody>
      </p:sp>
      <p:sp>
        <p:nvSpPr>
          <p:cNvPr id="75" name="object 75"/>
          <p:cNvSpPr/>
          <p:nvPr/>
        </p:nvSpPr>
        <p:spPr>
          <a:xfrm>
            <a:off x="3718547" y="4981623"/>
            <a:ext cx="7620" cy="56515"/>
          </a:xfrm>
          <a:custGeom>
            <a:avLst/>
            <a:gdLst/>
            <a:ahLst/>
            <a:cxnLst/>
            <a:rect l="l" t="t" r="r" b="b"/>
            <a:pathLst>
              <a:path w="7620" h="56514">
                <a:moveTo>
                  <a:pt x="0" y="55927"/>
                </a:moveTo>
                <a:lnTo>
                  <a:pt x="6997" y="55927"/>
                </a:lnTo>
                <a:lnTo>
                  <a:pt x="6997" y="0"/>
                </a:lnTo>
                <a:lnTo>
                  <a:pt x="0" y="0"/>
                </a:lnTo>
                <a:lnTo>
                  <a:pt x="0" y="55927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" name="object 76"/>
          <p:cNvSpPr/>
          <p:nvPr/>
        </p:nvSpPr>
        <p:spPr>
          <a:xfrm>
            <a:off x="3648641" y="4981623"/>
            <a:ext cx="7620" cy="28575"/>
          </a:xfrm>
          <a:custGeom>
            <a:avLst/>
            <a:gdLst/>
            <a:ahLst/>
            <a:cxnLst/>
            <a:rect l="l" t="t" r="r" b="b"/>
            <a:pathLst>
              <a:path w="7620" h="28575">
                <a:moveTo>
                  <a:pt x="0" y="27963"/>
                </a:moveTo>
                <a:lnTo>
                  <a:pt x="6997" y="27963"/>
                </a:lnTo>
                <a:lnTo>
                  <a:pt x="6997" y="0"/>
                </a:lnTo>
                <a:lnTo>
                  <a:pt x="0" y="0"/>
                </a:lnTo>
                <a:lnTo>
                  <a:pt x="0" y="2796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" name="object 77"/>
          <p:cNvSpPr/>
          <p:nvPr/>
        </p:nvSpPr>
        <p:spPr>
          <a:xfrm>
            <a:off x="3578735" y="4981623"/>
            <a:ext cx="7620" cy="28575"/>
          </a:xfrm>
          <a:custGeom>
            <a:avLst/>
            <a:gdLst/>
            <a:ahLst/>
            <a:cxnLst/>
            <a:rect l="l" t="t" r="r" b="b"/>
            <a:pathLst>
              <a:path w="7620" h="28575">
                <a:moveTo>
                  <a:pt x="0" y="27963"/>
                </a:moveTo>
                <a:lnTo>
                  <a:pt x="6997" y="27963"/>
                </a:lnTo>
                <a:lnTo>
                  <a:pt x="6997" y="0"/>
                </a:lnTo>
                <a:lnTo>
                  <a:pt x="0" y="0"/>
                </a:lnTo>
                <a:lnTo>
                  <a:pt x="0" y="2796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" name="object 78"/>
          <p:cNvSpPr/>
          <p:nvPr/>
        </p:nvSpPr>
        <p:spPr>
          <a:xfrm>
            <a:off x="3508829" y="4981623"/>
            <a:ext cx="7620" cy="28575"/>
          </a:xfrm>
          <a:custGeom>
            <a:avLst/>
            <a:gdLst/>
            <a:ahLst/>
            <a:cxnLst/>
            <a:rect l="l" t="t" r="r" b="b"/>
            <a:pathLst>
              <a:path w="7620" h="28575">
                <a:moveTo>
                  <a:pt x="0" y="27963"/>
                </a:moveTo>
                <a:lnTo>
                  <a:pt x="6997" y="27963"/>
                </a:lnTo>
                <a:lnTo>
                  <a:pt x="6997" y="0"/>
                </a:lnTo>
                <a:lnTo>
                  <a:pt x="0" y="0"/>
                </a:lnTo>
                <a:lnTo>
                  <a:pt x="0" y="2796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" name="object 79"/>
          <p:cNvSpPr/>
          <p:nvPr/>
        </p:nvSpPr>
        <p:spPr>
          <a:xfrm>
            <a:off x="3438923" y="4981623"/>
            <a:ext cx="7620" cy="28575"/>
          </a:xfrm>
          <a:custGeom>
            <a:avLst/>
            <a:gdLst/>
            <a:ahLst/>
            <a:cxnLst/>
            <a:rect l="l" t="t" r="r" b="b"/>
            <a:pathLst>
              <a:path w="7620" h="28575">
                <a:moveTo>
                  <a:pt x="0" y="27963"/>
                </a:moveTo>
                <a:lnTo>
                  <a:pt x="6997" y="27963"/>
                </a:lnTo>
                <a:lnTo>
                  <a:pt x="6997" y="0"/>
                </a:lnTo>
                <a:lnTo>
                  <a:pt x="0" y="0"/>
                </a:lnTo>
                <a:lnTo>
                  <a:pt x="0" y="2796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" name="object 80"/>
          <p:cNvSpPr/>
          <p:nvPr/>
        </p:nvSpPr>
        <p:spPr>
          <a:xfrm>
            <a:off x="3369017" y="4981623"/>
            <a:ext cx="7620" cy="56515"/>
          </a:xfrm>
          <a:custGeom>
            <a:avLst/>
            <a:gdLst/>
            <a:ahLst/>
            <a:cxnLst/>
            <a:rect l="l" t="t" r="r" b="b"/>
            <a:pathLst>
              <a:path w="7620" h="56514">
                <a:moveTo>
                  <a:pt x="0" y="55927"/>
                </a:moveTo>
                <a:lnTo>
                  <a:pt x="6997" y="55927"/>
                </a:lnTo>
                <a:lnTo>
                  <a:pt x="6997" y="0"/>
                </a:lnTo>
                <a:lnTo>
                  <a:pt x="0" y="0"/>
                </a:lnTo>
                <a:lnTo>
                  <a:pt x="0" y="55927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" name="object 81"/>
          <p:cNvSpPr/>
          <p:nvPr/>
        </p:nvSpPr>
        <p:spPr>
          <a:xfrm>
            <a:off x="3299111" y="4981623"/>
            <a:ext cx="7620" cy="28575"/>
          </a:xfrm>
          <a:custGeom>
            <a:avLst/>
            <a:gdLst/>
            <a:ahLst/>
            <a:cxnLst/>
            <a:rect l="l" t="t" r="r" b="b"/>
            <a:pathLst>
              <a:path w="7620" h="28575">
                <a:moveTo>
                  <a:pt x="0" y="27963"/>
                </a:moveTo>
                <a:lnTo>
                  <a:pt x="6997" y="27963"/>
                </a:lnTo>
                <a:lnTo>
                  <a:pt x="6997" y="0"/>
                </a:lnTo>
                <a:lnTo>
                  <a:pt x="0" y="0"/>
                </a:lnTo>
                <a:lnTo>
                  <a:pt x="0" y="2796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" name="object 82"/>
          <p:cNvSpPr/>
          <p:nvPr/>
        </p:nvSpPr>
        <p:spPr>
          <a:xfrm>
            <a:off x="3229205" y="4981623"/>
            <a:ext cx="7620" cy="28575"/>
          </a:xfrm>
          <a:custGeom>
            <a:avLst/>
            <a:gdLst/>
            <a:ahLst/>
            <a:cxnLst/>
            <a:rect l="l" t="t" r="r" b="b"/>
            <a:pathLst>
              <a:path w="7619" h="28575">
                <a:moveTo>
                  <a:pt x="0" y="27963"/>
                </a:moveTo>
                <a:lnTo>
                  <a:pt x="6997" y="27963"/>
                </a:lnTo>
                <a:lnTo>
                  <a:pt x="6997" y="0"/>
                </a:lnTo>
                <a:lnTo>
                  <a:pt x="0" y="0"/>
                </a:lnTo>
                <a:lnTo>
                  <a:pt x="0" y="2796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" name="object 83"/>
          <p:cNvSpPr/>
          <p:nvPr/>
        </p:nvSpPr>
        <p:spPr>
          <a:xfrm>
            <a:off x="3159299" y="4981623"/>
            <a:ext cx="7620" cy="28575"/>
          </a:xfrm>
          <a:custGeom>
            <a:avLst/>
            <a:gdLst/>
            <a:ahLst/>
            <a:cxnLst/>
            <a:rect l="l" t="t" r="r" b="b"/>
            <a:pathLst>
              <a:path w="7619" h="28575">
                <a:moveTo>
                  <a:pt x="0" y="27963"/>
                </a:moveTo>
                <a:lnTo>
                  <a:pt x="6997" y="27963"/>
                </a:lnTo>
                <a:lnTo>
                  <a:pt x="6997" y="0"/>
                </a:lnTo>
                <a:lnTo>
                  <a:pt x="0" y="0"/>
                </a:lnTo>
                <a:lnTo>
                  <a:pt x="0" y="2796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" name="object 84"/>
          <p:cNvSpPr/>
          <p:nvPr/>
        </p:nvSpPr>
        <p:spPr>
          <a:xfrm>
            <a:off x="3089393" y="4981623"/>
            <a:ext cx="7620" cy="28575"/>
          </a:xfrm>
          <a:custGeom>
            <a:avLst/>
            <a:gdLst/>
            <a:ahLst/>
            <a:cxnLst/>
            <a:rect l="l" t="t" r="r" b="b"/>
            <a:pathLst>
              <a:path w="7619" h="28575">
                <a:moveTo>
                  <a:pt x="0" y="27963"/>
                </a:moveTo>
                <a:lnTo>
                  <a:pt x="6997" y="27963"/>
                </a:lnTo>
                <a:lnTo>
                  <a:pt x="6997" y="0"/>
                </a:lnTo>
                <a:lnTo>
                  <a:pt x="0" y="0"/>
                </a:lnTo>
                <a:lnTo>
                  <a:pt x="0" y="2796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" name="object 85"/>
          <p:cNvSpPr txBox="1"/>
          <p:nvPr/>
        </p:nvSpPr>
        <p:spPr>
          <a:xfrm>
            <a:off x="2955755" y="5002479"/>
            <a:ext cx="146050" cy="19494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0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100" spc="20" dirty="0">
                <a:latin typeface="Arial"/>
                <a:cs typeface="Arial"/>
              </a:rPr>
              <a:t> </a:t>
            </a:r>
            <a:r>
              <a:rPr sz="1100" spc="310" dirty="0">
                <a:latin typeface="Arial"/>
                <a:cs typeface="Arial"/>
              </a:rPr>
              <a:t> </a:t>
            </a:r>
            <a:endParaRPr sz="1100">
              <a:latin typeface="Arial"/>
              <a:cs typeface="Arial"/>
            </a:endParaRPr>
          </a:p>
        </p:txBody>
      </p:sp>
      <p:sp>
        <p:nvSpPr>
          <p:cNvPr id="86" name="object 86"/>
          <p:cNvSpPr/>
          <p:nvPr/>
        </p:nvSpPr>
        <p:spPr>
          <a:xfrm>
            <a:off x="3019487" y="4981623"/>
            <a:ext cx="7620" cy="56515"/>
          </a:xfrm>
          <a:custGeom>
            <a:avLst/>
            <a:gdLst/>
            <a:ahLst/>
            <a:cxnLst/>
            <a:rect l="l" t="t" r="r" b="b"/>
            <a:pathLst>
              <a:path w="7619" h="56514">
                <a:moveTo>
                  <a:pt x="0" y="55927"/>
                </a:moveTo>
                <a:lnTo>
                  <a:pt x="6997" y="55927"/>
                </a:lnTo>
                <a:lnTo>
                  <a:pt x="6997" y="0"/>
                </a:lnTo>
                <a:lnTo>
                  <a:pt x="0" y="0"/>
                </a:lnTo>
                <a:lnTo>
                  <a:pt x="0" y="55927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7" name="object 87"/>
          <p:cNvSpPr/>
          <p:nvPr/>
        </p:nvSpPr>
        <p:spPr>
          <a:xfrm>
            <a:off x="2949581" y="4981623"/>
            <a:ext cx="7620" cy="28575"/>
          </a:xfrm>
          <a:custGeom>
            <a:avLst/>
            <a:gdLst/>
            <a:ahLst/>
            <a:cxnLst/>
            <a:rect l="l" t="t" r="r" b="b"/>
            <a:pathLst>
              <a:path w="7619" h="28575">
                <a:moveTo>
                  <a:pt x="0" y="27963"/>
                </a:moveTo>
                <a:lnTo>
                  <a:pt x="6997" y="27963"/>
                </a:lnTo>
                <a:lnTo>
                  <a:pt x="6997" y="0"/>
                </a:lnTo>
                <a:lnTo>
                  <a:pt x="0" y="0"/>
                </a:lnTo>
                <a:lnTo>
                  <a:pt x="0" y="2796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8" name="object 88"/>
          <p:cNvSpPr/>
          <p:nvPr/>
        </p:nvSpPr>
        <p:spPr>
          <a:xfrm>
            <a:off x="2879675" y="4981623"/>
            <a:ext cx="7620" cy="28575"/>
          </a:xfrm>
          <a:custGeom>
            <a:avLst/>
            <a:gdLst/>
            <a:ahLst/>
            <a:cxnLst/>
            <a:rect l="l" t="t" r="r" b="b"/>
            <a:pathLst>
              <a:path w="7619" h="28575">
                <a:moveTo>
                  <a:pt x="0" y="27963"/>
                </a:moveTo>
                <a:lnTo>
                  <a:pt x="6997" y="27963"/>
                </a:lnTo>
                <a:lnTo>
                  <a:pt x="6997" y="0"/>
                </a:lnTo>
                <a:lnTo>
                  <a:pt x="0" y="0"/>
                </a:lnTo>
                <a:lnTo>
                  <a:pt x="0" y="2796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9" name="object 89"/>
          <p:cNvSpPr/>
          <p:nvPr/>
        </p:nvSpPr>
        <p:spPr>
          <a:xfrm>
            <a:off x="2809768" y="4981623"/>
            <a:ext cx="7620" cy="28575"/>
          </a:xfrm>
          <a:custGeom>
            <a:avLst/>
            <a:gdLst/>
            <a:ahLst/>
            <a:cxnLst/>
            <a:rect l="l" t="t" r="r" b="b"/>
            <a:pathLst>
              <a:path w="7619" h="28575">
                <a:moveTo>
                  <a:pt x="0" y="27963"/>
                </a:moveTo>
                <a:lnTo>
                  <a:pt x="6997" y="27963"/>
                </a:lnTo>
                <a:lnTo>
                  <a:pt x="6997" y="0"/>
                </a:lnTo>
                <a:lnTo>
                  <a:pt x="0" y="0"/>
                </a:lnTo>
                <a:lnTo>
                  <a:pt x="0" y="2796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0" name="object 90"/>
          <p:cNvSpPr/>
          <p:nvPr/>
        </p:nvSpPr>
        <p:spPr>
          <a:xfrm>
            <a:off x="2739862" y="4981623"/>
            <a:ext cx="7620" cy="28575"/>
          </a:xfrm>
          <a:custGeom>
            <a:avLst/>
            <a:gdLst/>
            <a:ahLst/>
            <a:cxnLst/>
            <a:rect l="l" t="t" r="r" b="b"/>
            <a:pathLst>
              <a:path w="7619" h="28575">
                <a:moveTo>
                  <a:pt x="0" y="27963"/>
                </a:moveTo>
                <a:lnTo>
                  <a:pt x="6997" y="27963"/>
                </a:lnTo>
                <a:lnTo>
                  <a:pt x="6997" y="0"/>
                </a:lnTo>
                <a:lnTo>
                  <a:pt x="0" y="0"/>
                </a:lnTo>
                <a:lnTo>
                  <a:pt x="0" y="2796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1" name="object 91"/>
          <p:cNvSpPr/>
          <p:nvPr/>
        </p:nvSpPr>
        <p:spPr>
          <a:xfrm>
            <a:off x="2669956" y="4981623"/>
            <a:ext cx="7620" cy="56515"/>
          </a:xfrm>
          <a:custGeom>
            <a:avLst/>
            <a:gdLst/>
            <a:ahLst/>
            <a:cxnLst/>
            <a:rect l="l" t="t" r="r" b="b"/>
            <a:pathLst>
              <a:path w="7619" h="56514">
                <a:moveTo>
                  <a:pt x="0" y="55927"/>
                </a:moveTo>
                <a:lnTo>
                  <a:pt x="6997" y="55927"/>
                </a:lnTo>
                <a:lnTo>
                  <a:pt x="6997" y="0"/>
                </a:lnTo>
                <a:lnTo>
                  <a:pt x="0" y="0"/>
                </a:lnTo>
                <a:lnTo>
                  <a:pt x="0" y="55927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2" name="object 92"/>
          <p:cNvSpPr/>
          <p:nvPr/>
        </p:nvSpPr>
        <p:spPr>
          <a:xfrm>
            <a:off x="2600050" y="4981623"/>
            <a:ext cx="7620" cy="28575"/>
          </a:xfrm>
          <a:custGeom>
            <a:avLst/>
            <a:gdLst/>
            <a:ahLst/>
            <a:cxnLst/>
            <a:rect l="l" t="t" r="r" b="b"/>
            <a:pathLst>
              <a:path w="7619" h="28575">
                <a:moveTo>
                  <a:pt x="0" y="27963"/>
                </a:moveTo>
                <a:lnTo>
                  <a:pt x="6997" y="27963"/>
                </a:lnTo>
                <a:lnTo>
                  <a:pt x="6997" y="0"/>
                </a:lnTo>
                <a:lnTo>
                  <a:pt x="0" y="0"/>
                </a:lnTo>
                <a:lnTo>
                  <a:pt x="0" y="2796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3" name="object 93"/>
          <p:cNvSpPr/>
          <p:nvPr/>
        </p:nvSpPr>
        <p:spPr>
          <a:xfrm>
            <a:off x="2530144" y="4981623"/>
            <a:ext cx="7620" cy="28575"/>
          </a:xfrm>
          <a:custGeom>
            <a:avLst/>
            <a:gdLst/>
            <a:ahLst/>
            <a:cxnLst/>
            <a:rect l="l" t="t" r="r" b="b"/>
            <a:pathLst>
              <a:path w="7619" h="28575">
                <a:moveTo>
                  <a:pt x="0" y="27963"/>
                </a:moveTo>
                <a:lnTo>
                  <a:pt x="6997" y="27963"/>
                </a:lnTo>
                <a:lnTo>
                  <a:pt x="6997" y="0"/>
                </a:lnTo>
                <a:lnTo>
                  <a:pt x="0" y="0"/>
                </a:lnTo>
                <a:lnTo>
                  <a:pt x="0" y="2796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4" name="object 94"/>
          <p:cNvSpPr/>
          <p:nvPr/>
        </p:nvSpPr>
        <p:spPr>
          <a:xfrm>
            <a:off x="2460238" y="4981623"/>
            <a:ext cx="7620" cy="28575"/>
          </a:xfrm>
          <a:custGeom>
            <a:avLst/>
            <a:gdLst/>
            <a:ahLst/>
            <a:cxnLst/>
            <a:rect l="l" t="t" r="r" b="b"/>
            <a:pathLst>
              <a:path w="7619" h="28575">
                <a:moveTo>
                  <a:pt x="0" y="27963"/>
                </a:moveTo>
                <a:lnTo>
                  <a:pt x="6997" y="27963"/>
                </a:lnTo>
                <a:lnTo>
                  <a:pt x="6997" y="0"/>
                </a:lnTo>
                <a:lnTo>
                  <a:pt x="0" y="0"/>
                </a:lnTo>
                <a:lnTo>
                  <a:pt x="0" y="2796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5" name="object 95"/>
          <p:cNvSpPr/>
          <p:nvPr/>
        </p:nvSpPr>
        <p:spPr>
          <a:xfrm>
            <a:off x="2390332" y="4981623"/>
            <a:ext cx="7620" cy="28575"/>
          </a:xfrm>
          <a:custGeom>
            <a:avLst/>
            <a:gdLst/>
            <a:ahLst/>
            <a:cxnLst/>
            <a:rect l="l" t="t" r="r" b="b"/>
            <a:pathLst>
              <a:path w="7619" h="28575">
                <a:moveTo>
                  <a:pt x="0" y="27963"/>
                </a:moveTo>
                <a:lnTo>
                  <a:pt x="6997" y="27963"/>
                </a:lnTo>
                <a:lnTo>
                  <a:pt x="6997" y="0"/>
                </a:lnTo>
                <a:lnTo>
                  <a:pt x="0" y="0"/>
                </a:lnTo>
                <a:lnTo>
                  <a:pt x="0" y="2796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6" name="object 96"/>
          <p:cNvSpPr txBox="1"/>
          <p:nvPr/>
        </p:nvSpPr>
        <p:spPr>
          <a:xfrm>
            <a:off x="2256695" y="5002479"/>
            <a:ext cx="146050" cy="19494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0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100" spc="20" dirty="0">
                <a:latin typeface="Arial"/>
                <a:cs typeface="Arial"/>
              </a:rPr>
              <a:t> </a:t>
            </a:r>
            <a:r>
              <a:rPr sz="1100" spc="310" dirty="0">
                <a:latin typeface="Arial"/>
                <a:cs typeface="Arial"/>
              </a:rPr>
              <a:t> </a:t>
            </a:r>
            <a:endParaRPr sz="1100">
              <a:latin typeface="Arial"/>
              <a:cs typeface="Arial"/>
            </a:endParaRPr>
          </a:p>
        </p:txBody>
      </p:sp>
      <p:sp>
        <p:nvSpPr>
          <p:cNvPr id="97" name="object 97"/>
          <p:cNvSpPr/>
          <p:nvPr/>
        </p:nvSpPr>
        <p:spPr>
          <a:xfrm>
            <a:off x="2320426" y="4981623"/>
            <a:ext cx="7620" cy="56515"/>
          </a:xfrm>
          <a:custGeom>
            <a:avLst/>
            <a:gdLst/>
            <a:ahLst/>
            <a:cxnLst/>
            <a:rect l="l" t="t" r="r" b="b"/>
            <a:pathLst>
              <a:path w="7619" h="56514">
                <a:moveTo>
                  <a:pt x="0" y="55927"/>
                </a:moveTo>
                <a:lnTo>
                  <a:pt x="6997" y="55927"/>
                </a:lnTo>
                <a:lnTo>
                  <a:pt x="6997" y="0"/>
                </a:lnTo>
                <a:lnTo>
                  <a:pt x="0" y="0"/>
                </a:lnTo>
                <a:lnTo>
                  <a:pt x="0" y="55927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8" name="object 98"/>
          <p:cNvSpPr/>
          <p:nvPr/>
        </p:nvSpPr>
        <p:spPr>
          <a:xfrm>
            <a:off x="2250520" y="4981623"/>
            <a:ext cx="7620" cy="28575"/>
          </a:xfrm>
          <a:custGeom>
            <a:avLst/>
            <a:gdLst/>
            <a:ahLst/>
            <a:cxnLst/>
            <a:rect l="l" t="t" r="r" b="b"/>
            <a:pathLst>
              <a:path w="7619" h="28575">
                <a:moveTo>
                  <a:pt x="0" y="27963"/>
                </a:moveTo>
                <a:lnTo>
                  <a:pt x="6997" y="27963"/>
                </a:lnTo>
                <a:lnTo>
                  <a:pt x="6997" y="0"/>
                </a:lnTo>
                <a:lnTo>
                  <a:pt x="0" y="0"/>
                </a:lnTo>
                <a:lnTo>
                  <a:pt x="0" y="2796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9" name="object 99"/>
          <p:cNvSpPr/>
          <p:nvPr/>
        </p:nvSpPr>
        <p:spPr>
          <a:xfrm>
            <a:off x="2180614" y="4981623"/>
            <a:ext cx="7620" cy="28575"/>
          </a:xfrm>
          <a:custGeom>
            <a:avLst/>
            <a:gdLst/>
            <a:ahLst/>
            <a:cxnLst/>
            <a:rect l="l" t="t" r="r" b="b"/>
            <a:pathLst>
              <a:path w="7619" h="28575">
                <a:moveTo>
                  <a:pt x="0" y="27963"/>
                </a:moveTo>
                <a:lnTo>
                  <a:pt x="6997" y="27963"/>
                </a:lnTo>
                <a:lnTo>
                  <a:pt x="6997" y="0"/>
                </a:lnTo>
                <a:lnTo>
                  <a:pt x="0" y="0"/>
                </a:lnTo>
                <a:lnTo>
                  <a:pt x="0" y="2796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0" name="object 100"/>
          <p:cNvSpPr/>
          <p:nvPr/>
        </p:nvSpPr>
        <p:spPr>
          <a:xfrm>
            <a:off x="2110708" y="4981623"/>
            <a:ext cx="7620" cy="28575"/>
          </a:xfrm>
          <a:custGeom>
            <a:avLst/>
            <a:gdLst/>
            <a:ahLst/>
            <a:cxnLst/>
            <a:rect l="l" t="t" r="r" b="b"/>
            <a:pathLst>
              <a:path w="7619" h="28575">
                <a:moveTo>
                  <a:pt x="0" y="27963"/>
                </a:moveTo>
                <a:lnTo>
                  <a:pt x="6997" y="27963"/>
                </a:lnTo>
                <a:lnTo>
                  <a:pt x="6997" y="0"/>
                </a:lnTo>
                <a:lnTo>
                  <a:pt x="0" y="0"/>
                </a:lnTo>
                <a:lnTo>
                  <a:pt x="0" y="2796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1" name="object 101"/>
          <p:cNvSpPr/>
          <p:nvPr/>
        </p:nvSpPr>
        <p:spPr>
          <a:xfrm>
            <a:off x="2040802" y="4981623"/>
            <a:ext cx="7620" cy="28575"/>
          </a:xfrm>
          <a:custGeom>
            <a:avLst/>
            <a:gdLst/>
            <a:ahLst/>
            <a:cxnLst/>
            <a:rect l="l" t="t" r="r" b="b"/>
            <a:pathLst>
              <a:path w="7619" h="28575">
                <a:moveTo>
                  <a:pt x="0" y="27963"/>
                </a:moveTo>
                <a:lnTo>
                  <a:pt x="6997" y="27963"/>
                </a:lnTo>
                <a:lnTo>
                  <a:pt x="6997" y="0"/>
                </a:lnTo>
                <a:lnTo>
                  <a:pt x="0" y="0"/>
                </a:lnTo>
                <a:lnTo>
                  <a:pt x="0" y="2796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2" name="object 102"/>
          <p:cNvSpPr/>
          <p:nvPr/>
        </p:nvSpPr>
        <p:spPr>
          <a:xfrm>
            <a:off x="5064239" y="2181737"/>
            <a:ext cx="56515" cy="7620"/>
          </a:xfrm>
          <a:custGeom>
            <a:avLst/>
            <a:gdLst/>
            <a:ahLst/>
            <a:cxnLst/>
            <a:rect l="l" t="t" r="r" b="b"/>
            <a:pathLst>
              <a:path w="56514" h="7619">
                <a:moveTo>
                  <a:pt x="0" y="6997"/>
                </a:moveTo>
                <a:lnTo>
                  <a:pt x="55924" y="6997"/>
                </a:lnTo>
                <a:lnTo>
                  <a:pt x="55924" y="0"/>
                </a:lnTo>
                <a:lnTo>
                  <a:pt x="0" y="0"/>
                </a:lnTo>
                <a:lnTo>
                  <a:pt x="0" y="6997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3" name="object 103"/>
          <p:cNvSpPr/>
          <p:nvPr/>
        </p:nvSpPr>
        <p:spPr>
          <a:xfrm>
            <a:off x="5092201" y="2251646"/>
            <a:ext cx="28575" cy="7620"/>
          </a:xfrm>
          <a:custGeom>
            <a:avLst/>
            <a:gdLst/>
            <a:ahLst/>
            <a:cxnLst/>
            <a:rect l="l" t="t" r="r" b="b"/>
            <a:pathLst>
              <a:path w="28575" h="7619">
                <a:moveTo>
                  <a:pt x="0" y="6997"/>
                </a:moveTo>
                <a:lnTo>
                  <a:pt x="27962" y="6997"/>
                </a:lnTo>
                <a:lnTo>
                  <a:pt x="27962" y="0"/>
                </a:lnTo>
                <a:lnTo>
                  <a:pt x="0" y="0"/>
                </a:lnTo>
                <a:lnTo>
                  <a:pt x="0" y="6997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4" name="object 104"/>
          <p:cNvSpPr/>
          <p:nvPr/>
        </p:nvSpPr>
        <p:spPr>
          <a:xfrm>
            <a:off x="5092201" y="2321555"/>
            <a:ext cx="28575" cy="7620"/>
          </a:xfrm>
          <a:custGeom>
            <a:avLst/>
            <a:gdLst/>
            <a:ahLst/>
            <a:cxnLst/>
            <a:rect l="l" t="t" r="r" b="b"/>
            <a:pathLst>
              <a:path w="28575" h="7619">
                <a:moveTo>
                  <a:pt x="0" y="6997"/>
                </a:moveTo>
                <a:lnTo>
                  <a:pt x="27962" y="6997"/>
                </a:lnTo>
                <a:lnTo>
                  <a:pt x="27962" y="0"/>
                </a:lnTo>
                <a:lnTo>
                  <a:pt x="0" y="0"/>
                </a:lnTo>
                <a:lnTo>
                  <a:pt x="0" y="6997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5" name="object 105"/>
          <p:cNvSpPr/>
          <p:nvPr/>
        </p:nvSpPr>
        <p:spPr>
          <a:xfrm>
            <a:off x="5092201" y="2391464"/>
            <a:ext cx="28575" cy="7620"/>
          </a:xfrm>
          <a:custGeom>
            <a:avLst/>
            <a:gdLst/>
            <a:ahLst/>
            <a:cxnLst/>
            <a:rect l="l" t="t" r="r" b="b"/>
            <a:pathLst>
              <a:path w="28575" h="7619">
                <a:moveTo>
                  <a:pt x="0" y="6997"/>
                </a:moveTo>
                <a:lnTo>
                  <a:pt x="27962" y="6997"/>
                </a:lnTo>
                <a:lnTo>
                  <a:pt x="27962" y="0"/>
                </a:lnTo>
                <a:lnTo>
                  <a:pt x="0" y="0"/>
                </a:lnTo>
                <a:lnTo>
                  <a:pt x="0" y="6997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6" name="object 106"/>
          <p:cNvSpPr/>
          <p:nvPr/>
        </p:nvSpPr>
        <p:spPr>
          <a:xfrm>
            <a:off x="5092201" y="2461373"/>
            <a:ext cx="28575" cy="7620"/>
          </a:xfrm>
          <a:custGeom>
            <a:avLst/>
            <a:gdLst/>
            <a:ahLst/>
            <a:cxnLst/>
            <a:rect l="l" t="t" r="r" b="b"/>
            <a:pathLst>
              <a:path w="28575" h="7619">
                <a:moveTo>
                  <a:pt x="0" y="6997"/>
                </a:moveTo>
                <a:lnTo>
                  <a:pt x="27962" y="6997"/>
                </a:lnTo>
                <a:lnTo>
                  <a:pt x="27962" y="0"/>
                </a:lnTo>
                <a:lnTo>
                  <a:pt x="0" y="0"/>
                </a:lnTo>
                <a:lnTo>
                  <a:pt x="0" y="6997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7" name="object 107"/>
          <p:cNvSpPr/>
          <p:nvPr/>
        </p:nvSpPr>
        <p:spPr>
          <a:xfrm>
            <a:off x="5064239" y="2531282"/>
            <a:ext cx="56515" cy="7620"/>
          </a:xfrm>
          <a:custGeom>
            <a:avLst/>
            <a:gdLst/>
            <a:ahLst/>
            <a:cxnLst/>
            <a:rect l="l" t="t" r="r" b="b"/>
            <a:pathLst>
              <a:path w="56514" h="7619">
                <a:moveTo>
                  <a:pt x="0" y="6997"/>
                </a:moveTo>
                <a:lnTo>
                  <a:pt x="55924" y="6997"/>
                </a:lnTo>
                <a:lnTo>
                  <a:pt x="55924" y="0"/>
                </a:lnTo>
                <a:lnTo>
                  <a:pt x="0" y="0"/>
                </a:lnTo>
                <a:lnTo>
                  <a:pt x="0" y="6997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8" name="object 108"/>
          <p:cNvSpPr/>
          <p:nvPr/>
        </p:nvSpPr>
        <p:spPr>
          <a:xfrm>
            <a:off x="5092201" y="2601191"/>
            <a:ext cx="28575" cy="7620"/>
          </a:xfrm>
          <a:custGeom>
            <a:avLst/>
            <a:gdLst/>
            <a:ahLst/>
            <a:cxnLst/>
            <a:rect l="l" t="t" r="r" b="b"/>
            <a:pathLst>
              <a:path w="28575" h="7619">
                <a:moveTo>
                  <a:pt x="0" y="6997"/>
                </a:moveTo>
                <a:lnTo>
                  <a:pt x="27962" y="6997"/>
                </a:lnTo>
                <a:lnTo>
                  <a:pt x="27962" y="0"/>
                </a:lnTo>
                <a:lnTo>
                  <a:pt x="0" y="0"/>
                </a:lnTo>
                <a:lnTo>
                  <a:pt x="0" y="6997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9" name="object 109"/>
          <p:cNvSpPr/>
          <p:nvPr/>
        </p:nvSpPr>
        <p:spPr>
          <a:xfrm>
            <a:off x="5092201" y="2671100"/>
            <a:ext cx="28575" cy="7620"/>
          </a:xfrm>
          <a:custGeom>
            <a:avLst/>
            <a:gdLst/>
            <a:ahLst/>
            <a:cxnLst/>
            <a:rect l="l" t="t" r="r" b="b"/>
            <a:pathLst>
              <a:path w="28575" h="7619">
                <a:moveTo>
                  <a:pt x="0" y="6997"/>
                </a:moveTo>
                <a:lnTo>
                  <a:pt x="27962" y="6997"/>
                </a:lnTo>
                <a:lnTo>
                  <a:pt x="27962" y="0"/>
                </a:lnTo>
                <a:lnTo>
                  <a:pt x="0" y="0"/>
                </a:lnTo>
                <a:lnTo>
                  <a:pt x="0" y="6997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0" name="object 110"/>
          <p:cNvSpPr/>
          <p:nvPr/>
        </p:nvSpPr>
        <p:spPr>
          <a:xfrm>
            <a:off x="5092201" y="2741009"/>
            <a:ext cx="28575" cy="7620"/>
          </a:xfrm>
          <a:custGeom>
            <a:avLst/>
            <a:gdLst/>
            <a:ahLst/>
            <a:cxnLst/>
            <a:rect l="l" t="t" r="r" b="b"/>
            <a:pathLst>
              <a:path w="28575" h="7619">
                <a:moveTo>
                  <a:pt x="0" y="6997"/>
                </a:moveTo>
                <a:lnTo>
                  <a:pt x="27962" y="6997"/>
                </a:lnTo>
                <a:lnTo>
                  <a:pt x="27962" y="0"/>
                </a:lnTo>
                <a:lnTo>
                  <a:pt x="0" y="0"/>
                </a:lnTo>
                <a:lnTo>
                  <a:pt x="0" y="6997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1" name="object 111"/>
          <p:cNvSpPr/>
          <p:nvPr/>
        </p:nvSpPr>
        <p:spPr>
          <a:xfrm>
            <a:off x="5092201" y="2810918"/>
            <a:ext cx="28575" cy="7620"/>
          </a:xfrm>
          <a:custGeom>
            <a:avLst/>
            <a:gdLst/>
            <a:ahLst/>
            <a:cxnLst/>
            <a:rect l="l" t="t" r="r" b="b"/>
            <a:pathLst>
              <a:path w="28575" h="7619">
                <a:moveTo>
                  <a:pt x="0" y="6997"/>
                </a:moveTo>
                <a:lnTo>
                  <a:pt x="27962" y="6997"/>
                </a:lnTo>
                <a:lnTo>
                  <a:pt x="27962" y="0"/>
                </a:lnTo>
                <a:lnTo>
                  <a:pt x="0" y="0"/>
                </a:lnTo>
                <a:lnTo>
                  <a:pt x="0" y="6997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2" name="object 112"/>
          <p:cNvSpPr txBox="1"/>
          <p:nvPr/>
        </p:nvSpPr>
        <p:spPr>
          <a:xfrm>
            <a:off x="4764924" y="2780747"/>
            <a:ext cx="270510" cy="19494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100" spc="240" dirty="0">
                <a:latin typeface="Arial"/>
                <a:cs typeface="Arial"/>
              </a:rPr>
              <a:t> </a:t>
            </a:r>
            <a:r>
              <a:rPr sz="1100" spc="-35" dirty="0">
                <a:latin typeface="Arial"/>
                <a:cs typeface="Arial"/>
              </a:rPr>
              <a:t> </a:t>
            </a:r>
            <a:r>
              <a:rPr sz="1100" spc="240" dirty="0">
                <a:latin typeface="Arial"/>
                <a:cs typeface="Arial"/>
              </a:rPr>
              <a:t>  </a:t>
            </a:r>
            <a:endParaRPr sz="1100">
              <a:latin typeface="Arial"/>
              <a:cs typeface="Arial"/>
            </a:endParaRPr>
          </a:p>
        </p:txBody>
      </p:sp>
      <p:sp>
        <p:nvSpPr>
          <p:cNvPr id="113" name="object 113"/>
          <p:cNvSpPr/>
          <p:nvPr/>
        </p:nvSpPr>
        <p:spPr>
          <a:xfrm>
            <a:off x="5064239" y="2880827"/>
            <a:ext cx="56515" cy="7620"/>
          </a:xfrm>
          <a:custGeom>
            <a:avLst/>
            <a:gdLst/>
            <a:ahLst/>
            <a:cxnLst/>
            <a:rect l="l" t="t" r="r" b="b"/>
            <a:pathLst>
              <a:path w="56514" h="7619">
                <a:moveTo>
                  <a:pt x="0" y="6997"/>
                </a:moveTo>
                <a:lnTo>
                  <a:pt x="55924" y="6997"/>
                </a:lnTo>
                <a:lnTo>
                  <a:pt x="55924" y="0"/>
                </a:lnTo>
                <a:lnTo>
                  <a:pt x="0" y="0"/>
                </a:lnTo>
                <a:lnTo>
                  <a:pt x="0" y="6997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4" name="object 114"/>
          <p:cNvSpPr/>
          <p:nvPr/>
        </p:nvSpPr>
        <p:spPr>
          <a:xfrm>
            <a:off x="5092201" y="2950736"/>
            <a:ext cx="28575" cy="7620"/>
          </a:xfrm>
          <a:custGeom>
            <a:avLst/>
            <a:gdLst/>
            <a:ahLst/>
            <a:cxnLst/>
            <a:rect l="l" t="t" r="r" b="b"/>
            <a:pathLst>
              <a:path w="28575" h="7619">
                <a:moveTo>
                  <a:pt x="0" y="6997"/>
                </a:moveTo>
                <a:lnTo>
                  <a:pt x="27962" y="6997"/>
                </a:lnTo>
                <a:lnTo>
                  <a:pt x="27962" y="0"/>
                </a:lnTo>
                <a:lnTo>
                  <a:pt x="0" y="0"/>
                </a:lnTo>
                <a:lnTo>
                  <a:pt x="0" y="6997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5" name="object 115"/>
          <p:cNvSpPr/>
          <p:nvPr/>
        </p:nvSpPr>
        <p:spPr>
          <a:xfrm>
            <a:off x="5092201" y="3020645"/>
            <a:ext cx="28575" cy="7620"/>
          </a:xfrm>
          <a:custGeom>
            <a:avLst/>
            <a:gdLst/>
            <a:ahLst/>
            <a:cxnLst/>
            <a:rect l="l" t="t" r="r" b="b"/>
            <a:pathLst>
              <a:path w="28575" h="7619">
                <a:moveTo>
                  <a:pt x="0" y="6997"/>
                </a:moveTo>
                <a:lnTo>
                  <a:pt x="27962" y="6997"/>
                </a:lnTo>
                <a:lnTo>
                  <a:pt x="27962" y="0"/>
                </a:lnTo>
                <a:lnTo>
                  <a:pt x="0" y="0"/>
                </a:lnTo>
                <a:lnTo>
                  <a:pt x="0" y="6997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6" name="object 116"/>
          <p:cNvSpPr/>
          <p:nvPr/>
        </p:nvSpPr>
        <p:spPr>
          <a:xfrm>
            <a:off x="5092201" y="3090554"/>
            <a:ext cx="28575" cy="7620"/>
          </a:xfrm>
          <a:custGeom>
            <a:avLst/>
            <a:gdLst/>
            <a:ahLst/>
            <a:cxnLst/>
            <a:rect l="l" t="t" r="r" b="b"/>
            <a:pathLst>
              <a:path w="28575" h="7619">
                <a:moveTo>
                  <a:pt x="0" y="6997"/>
                </a:moveTo>
                <a:lnTo>
                  <a:pt x="27962" y="6997"/>
                </a:lnTo>
                <a:lnTo>
                  <a:pt x="27962" y="0"/>
                </a:lnTo>
                <a:lnTo>
                  <a:pt x="0" y="0"/>
                </a:lnTo>
                <a:lnTo>
                  <a:pt x="0" y="6997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7" name="object 117"/>
          <p:cNvSpPr/>
          <p:nvPr/>
        </p:nvSpPr>
        <p:spPr>
          <a:xfrm>
            <a:off x="5092201" y="3160463"/>
            <a:ext cx="28575" cy="7620"/>
          </a:xfrm>
          <a:custGeom>
            <a:avLst/>
            <a:gdLst/>
            <a:ahLst/>
            <a:cxnLst/>
            <a:rect l="l" t="t" r="r" b="b"/>
            <a:pathLst>
              <a:path w="28575" h="7619">
                <a:moveTo>
                  <a:pt x="0" y="6997"/>
                </a:moveTo>
                <a:lnTo>
                  <a:pt x="27962" y="6997"/>
                </a:lnTo>
                <a:lnTo>
                  <a:pt x="27962" y="0"/>
                </a:lnTo>
                <a:lnTo>
                  <a:pt x="0" y="0"/>
                </a:lnTo>
                <a:lnTo>
                  <a:pt x="0" y="6997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8" name="object 118"/>
          <p:cNvSpPr/>
          <p:nvPr/>
        </p:nvSpPr>
        <p:spPr>
          <a:xfrm>
            <a:off x="5064239" y="3230372"/>
            <a:ext cx="56515" cy="7620"/>
          </a:xfrm>
          <a:custGeom>
            <a:avLst/>
            <a:gdLst/>
            <a:ahLst/>
            <a:cxnLst/>
            <a:rect l="l" t="t" r="r" b="b"/>
            <a:pathLst>
              <a:path w="56514" h="7619">
                <a:moveTo>
                  <a:pt x="0" y="6997"/>
                </a:moveTo>
                <a:lnTo>
                  <a:pt x="55924" y="6997"/>
                </a:lnTo>
                <a:lnTo>
                  <a:pt x="55924" y="0"/>
                </a:lnTo>
                <a:lnTo>
                  <a:pt x="0" y="0"/>
                </a:lnTo>
                <a:lnTo>
                  <a:pt x="0" y="6997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9" name="object 119"/>
          <p:cNvSpPr/>
          <p:nvPr/>
        </p:nvSpPr>
        <p:spPr>
          <a:xfrm>
            <a:off x="5092201" y="3300281"/>
            <a:ext cx="28575" cy="7620"/>
          </a:xfrm>
          <a:custGeom>
            <a:avLst/>
            <a:gdLst/>
            <a:ahLst/>
            <a:cxnLst/>
            <a:rect l="l" t="t" r="r" b="b"/>
            <a:pathLst>
              <a:path w="28575" h="7620">
                <a:moveTo>
                  <a:pt x="0" y="6997"/>
                </a:moveTo>
                <a:lnTo>
                  <a:pt x="27962" y="6997"/>
                </a:lnTo>
                <a:lnTo>
                  <a:pt x="27962" y="0"/>
                </a:lnTo>
                <a:lnTo>
                  <a:pt x="0" y="0"/>
                </a:lnTo>
                <a:lnTo>
                  <a:pt x="0" y="6997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0" name="object 120"/>
          <p:cNvSpPr/>
          <p:nvPr/>
        </p:nvSpPr>
        <p:spPr>
          <a:xfrm>
            <a:off x="5092201" y="3370190"/>
            <a:ext cx="28575" cy="7620"/>
          </a:xfrm>
          <a:custGeom>
            <a:avLst/>
            <a:gdLst/>
            <a:ahLst/>
            <a:cxnLst/>
            <a:rect l="l" t="t" r="r" b="b"/>
            <a:pathLst>
              <a:path w="28575" h="7620">
                <a:moveTo>
                  <a:pt x="0" y="6997"/>
                </a:moveTo>
                <a:lnTo>
                  <a:pt x="27962" y="6997"/>
                </a:lnTo>
                <a:lnTo>
                  <a:pt x="27962" y="0"/>
                </a:lnTo>
                <a:lnTo>
                  <a:pt x="0" y="0"/>
                </a:lnTo>
                <a:lnTo>
                  <a:pt x="0" y="6997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1" name="object 121"/>
          <p:cNvSpPr/>
          <p:nvPr/>
        </p:nvSpPr>
        <p:spPr>
          <a:xfrm>
            <a:off x="5092201" y="3440099"/>
            <a:ext cx="28575" cy="7620"/>
          </a:xfrm>
          <a:custGeom>
            <a:avLst/>
            <a:gdLst/>
            <a:ahLst/>
            <a:cxnLst/>
            <a:rect l="l" t="t" r="r" b="b"/>
            <a:pathLst>
              <a:path w="28575" h="7620">
                <a:moveTo>
                  <a:pt x="0" y="6997"/>
                </a:moveTo>
                <a:lnTo>
                  <a:pt x="27962" y="6997"/>
                </a:lnTo>
                <a:lnTo>
                  <a:pt x="27962" y="0"/>
                </a:lnTo>
                <a:lnTo>
                  <a:pt x="0" y="0"/>
                </a:lnTo>
                <a:lnTo>
                  <a:pt x="0" y="6997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2" name="object 122"/>
          <p:cNvSpPr/>
          <p:nvPr/>
        </p:nvSpPr>
        <p:spPr>
          <a:xfrm>
            <a:off x="5092201" y="3510008"/>
            <a:ext cx="28575" cy="7620"/>
          </a:xfrm>
          <a:custGeom>
            <a:avLst/>
            <a:gdLst/>
            <a:ahLst/>
            <a:cxnLst/>
            <a:rect l="l" t="t" r="r" b="b"/>
            <a:pathLst>
              <a:path w="28575" h="7620">
                <a:moveTo>
                  <a:pt x="0" y="6997"/>
                </a:moveTo>
                <a:lnTo>
                  <a:pt x="27962" y="6997"/>
                </a:lnTo>
                <a:lnTo>
                  <a:pt x="27962" y="0"/>
                </a:lnTo>
                <a:lnTo>
                  <a:pt x="0" y="0"/>
                </a:lnTo>
                <a:lnTo>
                  <a:pt x="0" y="6997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3" name="object 123"/>
          <p:cNvSpPr txBox="1"/>
          <p:nvPr/>
        </p:nvSpPr>
        <p:spPr>
          <a:xfrm>
            <a:off x="4764924" y="3484032"/>
            <a:ext cx="270510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spc="240" dirty="0">
                <a:latin typeface="Arial"/>
                <a:cs typeface="Arial"/>
              </a:rPr>
              <a:t> </a:t>
            </a:r>
            <a:r>
              <a:rPr sz="1100" spc="-35" dirty="0">
                <a:latin typeface="Arial"/>
                <a:cs typeface="Arial"/>
              </a:rPr>
              <a:t> </a:t>
            </a:r>
            <a:r>
              <a:rPr sz="1100" spc="240" dirty="0">
                <a:latin typeface="Arial"/>
                <a:cs typeface="Arial"/>
              </a:rPr>
              <a:t>  </a:t>
            </a:r>
            <a:endParaRPr sz="1100">
              <a:latin typeface="Arial"/>
              <a:cs typeface="Arial"/>
            </a:endParaRPr>
          </a:p>
        </p:txBody>
      </p:sp>
      <p:sp>
        <p:nvSpPr>
          <p:cNvPr id="124" name="object 124"/>
          <p:cNvSpPr/>
          <p:nvPr/>
        </p:nvSpPr>
        <p:spPr>
          <a:xfrm>
            <a:off x="5064239" y="3579917"/>
            <a:ext cx="56515" cy="7620"/>
          </a:xfrm>
          <a:custGeom>
            <a:avLst/>
            <a:gdLst/>
            <a:ahLst/>
            <a:cxnLst/>
            <a:rect l="l" t="t" r="r" b="b"/>
            <a:pathLst>
              <a:path w="56514" h="7620">
                <a:moveTo>
                  <a:pt x="0" y="6997"/>
                </a:moveTo>
                <a:lnTo>
                  <a:pt x="55924" y="6997"/>
                </a:lnTo>
                <a:lnTo>
                  <a:pt x="55924" y="0"/>
                </a:lnTo>
                <a:lnTo>
                  <a:pt x="0" y="0"/>
                </a:lnTo>
                <a:lnTo>
                  <a:pt x="0" y="6997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5" name="object 125"/>
          <p:cNvSpPr/>
          <p:nvPr/>
        </p:nvSpPr>
        <p:spPr>
          <a:xfrm>
            <a:off x="5092201" y="3649826"/>
            <a:ext cx="28575" cy="7620"/>
          </a:xfrm>
          <a:custGeom>
            <a:avLst/>
            <a:gdLst/>
            <a:ahLst/>
            <a:cxnLst/>
            <a:rect l="l" t="t" r="r" b="b"/>
            <a:pathLst>
              <a:path w="28575" h="7620">
                <a:moveTo>
                  <a:pt x="0" y="6997"/>
                </a:moveTo>
                <a:lnTo>
                  <a:pt x="27962" y="6997"/>
                </a:lnTo>
                <a:lnTo>
                  <a:pt x="27962" y="0"/>
                </a:lnTo>
                <a:lnTo>
                  <a:pt x="0" y="0"/>
                </a:lnTo>
                <a:lnTo>
                  <a:pt x="0" y="6997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6" name="object 126"/>
          <p:cNvSpPr/>
          <p:nvPr/>
        </p:nvSpPr>
        <p:spPr>
          <a:xfrm>
            <a:off x="5092201" y="3719735"/>
            <a:ext cx="28575" cy="7620"/>
          </a:xfrm>
          <a:custGeom>
            <a:avLst/>
            <a:gdLst/>
            <a:ahLst/>
            <a:cxnLst/>
            <a:rect l="l" t="t" r="r" b="b"/>
            <a:pathLst>
              <a:path w="28575" h="7620">
                <a:moveTo>
                  <a:pt x="0" y="6997"/>
                </a:moveTo>
                <a:lnTo>
                  <a:pt x="27962" y="6997"/>
                </a:lnTo>
                <a:lnTo>
                  <a:pt x="27962" y="0"/>
                </a:lnTo>
                <a:lnTo>
                  <a:pt x="0" y="0"/>
                </a:lnTo>
                <a:lnTo>
                  <a:pt x="0" y="6997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7" name="object 127"/>
          <p:cNvSpPr/>
          <p:nvPr/>
        </p:nvSpPr>
        <p:spPr>
          <a:xfrm>
            <a:off x="5092201" y="3789644"/>
            <a:ext cx="28575" cy="7620"/>
          </a:xfrm>
          <a:custGeom>
            <a:avLst/>
            <a:gdLst/>
            <a:ahLst/>
            <a:cxnLst/>
            <a:rect l="l" t="t" r="r" b="b"/>
            <a:pathLst>
              <a:path w="28575" h="7620">
                <a:moveTo>
                  <a:pt x="0" y="6997"/>
                </a:moveTo>
                <a:lnTo>
                  <a:pt x="27962" y="6997"/>
                </a:lnTo>
                <a:lnTo>
                  <a:pt x="27962" y="0"/>
                </a:lnTo>
                <a:lnTo>
                  <a:pt x="0" y="0"/>
                </a:lnTo>
                <a:lnTo>
                  <a:pt x="0" y="6997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8" name="object 128"/>
          <p:cNvSpPr/>
          <p:nvPr/>
        </p:nvSpPr>
        <p:spPr>
          <a:xfrm>
            <a:off x="5092201" y="3859553"/>
            <a:ext cx="28575" cy="7620"/>
          </a:xfrm>
          <a:custGeom>
            <a:avLst/>
            <a:gdLst/>
            <a:ahLst/>
            <a:cxnLst/>
            <a:rect l="l" t="t" r="r" b="b"/>
            <a:pathLst>
              <a:path w="28575" h="7620">
                <a:moveTo>
                  <a:pt x="0" y="6997"/>
                </a:moveTo>
                <a:lnTo>
                  <a:pt x="27962" y="6997"/>
                </a:lnTo>
                <a:lnTo>
                  <a:pt x="27962" y="0"/>
                </a:lnTo>
                <a:lnTo>
                  <a:pt x="0" y="0"/>
                </a:lnTo>
                <a:lnTo>
                  <a:pt x="0" y="6997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9" name="object 129"/>
          <p:cNvSpPr/>
          <p:nvPr/>
        </p:nvSpPr>
        <p:spPr>
          <a:xfrm>
            <a:off x="5064239" y="3929462"/>
            <a:ext cx="56515" cy="7620"/>
          </a:xfrm>
          <a:custGeom>
            <a:avLst/>
            <a:gdLst/>
            <a:ahLst/>
            <a:cxnLst/>
            <a:rect l="l" t="t" r="r" b="b"/>
            <a:pathLst>
              <a:path w="56514" h="7620">
                <a:moveTo>
                  <a:pt x="0" y="6997"/>
                </a:moveTo>
                <a:lnTo>
                  <a:pt x="55924" y="6997"/>
                </a:lnTo>
                <a:lnTo>
                  <a:pt x="55924" y="0"/>
                </a:lnTo>
                <a:lnTo>
                  <a:pt x="0" y="0"/>
                </a:lnTo>
                <a:lnTo>
                  <a:pt x="0" y="6997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0" name="object 130"/>
          <p:cNvSpPr/>
          <p:nvPr/>
        </p:nvSpPr>
        <p:spPr>
          <a:xfrm>
            <a:off x="5092201" y="3999370"/>
            <a:ext cx="28575" cy="7620"/>
          </a:xfrm>
          <a:custGeom>
            <a:avLst/>
            <a:gdLst/>
            <a:ahLst/>
            <a:cxnLst/>
            <a:rect l="l" t="t" r="r" b="b"/>
            <a:pathLst>
              <a:path w="28575" h="7620">
                <a:moveTo>
                  <a:pt x="0" y="6997"/>
                </a:moveTo>
                <a:lnTo>
                  <a:pt x="27962" y="6997"/>
                </a:lnTo>
                <a:lnTo>
                  <a:pt x="27962" y="0"/>
                </a:lnTo>
                <a:lnTo>
                  <a:pt x="0" y="0"/>
                </a:lnTo>
                <a:lnTo>
                  <a:pt x="0" y="6997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1" name="object 131"/>
          <p:cNvSpPr/>
          <p:nvPr/>
        </p:nvSpPr>
        <p:spPr>
          <a:xfrm>
            <a:off x="5092201" y="4069280"/>
            <a:ext cx="28575" cy="7620"/>
          </a:xfrm>
          <a:custGeom>
            <a:avLst/>
            <a:gdLst/>
            <a:ahLst/>
            <a:cxnLst/>
            <a:rect l="l" t="t" r="r" b="b"/>
            <a:pathLst>
              <a:path w="28575" h="7620">
                <a:moveTo>
                  <a:pt x="0" y="6997"/>
                </a:moveTo>
                <a:lnTo>
                  <a:pt x="27962" y="6997"/>
                </a:lnTo>
                <a:lnTo>
                  <a:pt x="27962" y="0"/>
                </a:lnTo>
                <a:lnTo>
                  <a:pt x="0" y="0"/>
                </a:lnTo>
                <a:lnTo>
                  <a:pt x="0" y="6997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2" name="object 132"/>
          <p:cNvSpPr/>
          <p:nvPr/>
        </p:nvSpPr>
        <p:spPr>
          <a:xfrm>
            <a:off x="5092201" y="4139189"/>
            <a:ext cx="28575" cy="7620"/>
          </a:xfrm>
          <a:custGeom>
            <a:avLst/>
            <a:gdLst/>
            <a:ahLst/>
            <a:cxnLst/>
            <a:rect l="l" t="t" r="r" b="b"/>
            <a:pathLst>
              <a:path w="28575" h="7620">
                <a:moveTo>
                  <a:pt x="0" y="6997"/>
                </a:moveTo>
                <a:lnTo>
                  <a:pt x="27962" y="6997"/>
                </a:lnTo>
                <a:lnTo>
                  <a:pt x="27962" y="0"/>
                </a:lnTo>
                <a:lnTo>
                  <a:pt x="0" y="0"/>
                </a:lnTo>
                <a:lnTo>
                  <a:pt x="0" y="6997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3" name="object 133"/>
          <p:cNvSpPr/>
          <p:nvPr/>
        </p:nvSpPr>
        <p:spPr>
          <a:xfrm>
            <a:off x="5092201" y="4209098"/>
            <a:ext cx="28575" cy="7620"/>
          </a:xfrm>
          <a:custGeom>
            <a:avLst/>
            <a:gdLst/>
            <a:ahLst/>
            <a:cxnLst/>
            <a:rect l="l" t="t" r="r" b="b"/>
            <a:pathLst>
              <a:path w="28575" h="7620">
                <a:moveTo>
                  <a:pt x="0" y="6997"/>
                </a:moveTo>
                <a:lnTo>
                  <a:pt x="27962" y="6997"/>
                </a:lnTo>
                <a:lnTo>
                  <a:pt x="27962" y="0"/>
                </a:lnTo>
                <a:lnTo>
                  <a:pt x="0" y="0"/>
                </a:lnTo>
                <a:lnTo>
                  <a:pt x="0" y="6997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4" name="object 134"/>
          <p:cNvSpPr txBox="1"/>
          <p:nvPr/>
        </p:nvSpPr>
        <p:spPr>
          <a:xfrm>
            <a:off x="4764924" y="4184520"/>
            <a:ext cx="270510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spc="240" dirty="0">
                <a:latin typeface="Arial"/>
                <a:cs typeface="Arial"/>
              </a:rPr>
              <a:t> </a:t>
            </a:r>
            <a:r>
              <a:rPr sz="1100" spc="-35" dirty="0">
                <a:latin typeface="Arial"/>
                <a:cs typeface="Arial"/>
              </a:rPr>
              <a:t> </a:t>
            </a:r>
            <a:r>
              <a:rPr sz="1100" spc="240" dirty="0">
                <a:latin typeface="Arial"/>
                <a:cs typeface="Arial"/>
              </a:rPr>
              <a:t>  </a:t>
            </a:r>
            <a:endParaRPr sz="1100">
              <a:latin typeface="Arial"/>
              <a:cs typeface="Arial"/>
            </a:endParaRPr>
          </a:p>
        </p:txBody>
      </p:sp>
      <p:sp>
        <p:nvSpPr>
          <p:cNvPr id="135" name="object 135"/>
          <p:cNvSpPr/>
          <p:nvPr/>
        </p:nvSpPr>
        <p:spPr>
          <a:xfrm>
            <a:off x="5064239" y="4279007"/>
            <a:ext cx="56515" cy="7620"/>
          </a:xfrm>
          <a:custGeom>
            <a:avLst/>
            <a:gdLst/>
            <a:ahLst/>
            <a:cxnLst/>
            <a:rect l="l" t="t" r="r" b="b"/>
            <a:pathLst>
              <a:path w="56514" h="7620">
                <a:moveTo>
                  <a:pt x="0" y="6997"/>
                </a:moveTo>
                <a:lnTo>
                  <a:pt x="55924" y="6997"/>
                </a:lnTo>
                <a:lnTo>
                  <a:pt x="55924" y="0"/>
                </a:lnTo>
                <a:lnTo>
                  <a:pt x="0" y="0"/>
                </a:lnTo>
                <a:lnTo>
                  <a:pt x="0" y="6997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6" name="object 136"/>
          <p:cNvSpPr/>
          <p:nvPr/>
        </p:nvSpPr>
        <p:spPr>
          <a:xfrm>
            <a:off x="5092201" y="4348916"/>
            <a:ext cx="28575" cy="7620"/>
          </a:xfrm>
          <a:custGeom>
            <a:avLst/>
            <a:gdLst/>
            <a:ahLst/>
            <a:cxnLst/>
            <a:rect l="l" t="t" r="r" b="b"/>
            <a:pathLst>
              <a:path w="28575" h="7620">
                <a:moveTo>
                  <a:pt x="0" y="6997"/>
                </a:moveTo>
                <a:lnTo>
                  <a:pt x="27962" y="6997"/>
                </a:lnTo>
                <a:lnTo>
                  <a:pt x="27962" y="0"/>
                </a:lnTo>
                <a:lnTo>
                  <a:pt x="0" y="0"/>
                </a:lnTo>
                <a:lnTo>
                  <a:pt x="0" y="6997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7" name="object 137"/>
          <p:cNvSpPr/>
          <p:nvPr/>
        </p:nvSpPr>
        <p:spPr>
          <a:xfrm>
            <a:off x="5092201" y="4418825"/>
            <a:ext cx="28575" cy="7620"/>
          </a:xfrm>
          <a:custGeom>
            <a:avLst/>
            <a:gdLst/>
            <a:ahLst/>
            <a:cxnLst/>
            <a:rect l="l" t="t" r="r" b="b"/>
            <a:pathLst>
              <a:path w="28575" h="7620">
                <a:moveTo>
                  <a:pt x="0" y="6997"/>
                </a:moveTo>
                <a:lnTo>
                  <a:pt x="27962" y="6997"/>
                </a:lnTo>
                <a:lnTo>
                  <a:pt x="27962" y="0"/>
                </a:lnTo>
                <a:lnTo>
                  <a:pt x="0" y="0"/>
                </a:lnTo>
                <a:lnTo>
                  <a:pt x="0" y="6997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8" name="object 138"/>
          <p:cNvSpPr/>
          <p:nvPr/>
        </p:nvSpPr>
        <p:spPr>
          <a:xfrm>
            <a:off x="5092201" y="4488734"/>
            <a:ext cx="28575" cy="7620"/>
          </a:xfrm>
          <a:custGeom>
            <a:avLst/>
            <a:gdLst/>
            <a:ahLst/>
            <a:cxnLst/>
            <a:rect l="l" t="t" r="r" b="b"/>
            <a:pathLst>
              <a:path w="28575" h="7620">
                <a:moveTo>
                  <a:pt x="0" y="6997"/>
                </a:moveTo>
                <a:lnTo>
                  <a:pt x="27962" y="6997"/>
                </a:lnTo>
                <a:lnTo>
                  <a:pt x="27962" y="0"/>
                </a:lnTo>
                <a:lnTo>
                  <a:pt x="0" y="0"/>
                </a:lnTo>
                <a:lnTo>
                  <a:pt x="0" y="6997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9" name="object 139"/>
          <p:cNvSpPr/>
          <p:nvPr/>
        </p:nvSpPr>
        <p:spPr>
          <a:xfrm>
            <a:off x="5092201" y="4558643"/>
            <a:ext cx="28575" cy="7620"/>
          </a:xfrm>
          <a:custGeom>
            <a:avLst/>
            <a:gdLst/>
            <a:ahLst/>
            <a:cxnLst/>
            <a:rect l="l" t="t" r="r" b="b"/>
            <a:pathLst>
              <a:path w="28575" h="7620">
                <a:moveTo>
                  <a:pt x="0" y="6997"/>
                </a:moveTo>
                <a:lnTo>
                  <a:pt x="27962" y="6997"/>
                </a:lnTo>
                <a:lnTo>
                  <a:pt x="27962" y="0"/>
                </a:lnTo>
                <a:lnTo>
                  <a:pt x="0" y="0"/>
                </a:lnTo>
                <a:lnTo>
                  <a:pt x="0" y="6997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0" name="object 140"/>
          <p:cNvSpPr/>
          <p:nvPr/>
        </p:nvSpPr>
        <p:spPr>
          <a:xfrm>
            <a:off x="5064239" y="4628575"/>
            <a:ext cx="56515" cy="7620"/>
          </a:xfrm>
          <a:custGeom>
            <a:avLst/>
            <a:gdLst/>
            <a:ahLst/>
            <a:cxnLst/>
            <a:rect l="l" t="t" r="r" b="b"/>
            <a:pathLst>
              <a:path w="56514" h="7620">
                <a:moveTo>
                  <a:pt x="0" y="6997"/>
                </a:moveTo>
                <a:lnTo>
                  <a:pt x="55924" y="6997"/>
                </a:lnTo>
                <a:lnTo>
                  <a:pt x="55924" y="0"/>
                </a:lnTo>
                <a:lnTo>
                  <a:pt x="0" y="0"/>
                </a:lnTo>
                <a:lnTo>
                  <a:pt x="0" y="6997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1" name="object 141"/>
          <p:cNvSpPr/>
          <p:nvPr/>
        </p:nvSpPr>
        <p:spPr>
          <a:xfrm>
            <a:off x="5092201" y="4698484"/>
            <a:ext cx="28575" cy="7620"/>
          </a:xfrm>
          <a:custGeom>
            <a:avLst/>
            <a:gdLst/>
            <a:ahLst/>
            <a:cxnLst/>
            <a:rect l="l" t="t" r="r" b="b"/>
            <a:pathLst>
              <a:path w="28575" h="7620">
                <a:moveTo>
                  <a:pt x="0" y="6997"/>
                </a:moveTo>
                <a:lnTo>
                  <a:pt x="27962" y="6997"/>
                </a:lnTo>
                <a:lnTo>
                  <a:pt x="27962" y="0"/>
                </a:lnTo>
                <a:lnTo>
                  <a:pt x="0" y="0"/>
                </a:lnTo>
                <a:lnTo>
                  <a:pt x="0" y="6997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2" name="object 142"/>
          <p:cNvSpPr/>
          <p:nvPr/>
        </p:nvSpPr>
        <p:spPr>
          <a:xfrm>
            <a:off x="5092201" y="4768393"/>
            <a:ext cx="28575" cy="7620"/>
          </a:xfrm>
          <a:custGeom>
            <a:avLst/>
            <a:gdLst/>
            <a:ahLst/>
            <a:cxnLst/>
            <a:rect l="l" t="t" r="r" b="b"/>
            <a:pathLst>
              <a:path w="28575" h="7620">
                <a:moveTo>
                  <a:pt x="0" y="6997"/>
                </a:moveTo>
                <a:lnTo>
                  <a:pt x="27962" y="6997"/>
                </a:lnTo>
                <a:lnTo>
                  <a:pt x="27962" y="0"/>
                </a:lnTo>
                <a:lnTo>
                  <a:pt x="0" y="0"/>
                </a:lnTo>
                <a:lnTo>
                  <a:pt x="0" y="6997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3" name="object 143"/>
          <p:cNvSpPr/>
          <p:nvPr/>
        </p:nvSpPr>
        <p:spPr>
          <a:xfrm>
            <a:off x="5092201" y="4838302"/>
            <a:ext cx="28575" cy="7620"/>
          </a:xfrm>
          <a:custGeom>
            <a:avLst/>
            <a:gdLst/>
            <a:ahLst/>
            <a:cxnLst/>
            <a:rect l="l" t="t" r="r" b="b"/>
            <a:pathLst>
              <a:path w="28575" h="7620">
                <a:moveTo>
                  <a:pt x="0" y="6997"/>
                </a:moveTo>
                <a:lnTo>
                  <a:pt x="27962" y="6997"/>
                </a:lnTo>
                <a:lnTo>
                  <a:pt x="27962" y="0"/>
                </a:lnTo>
                <a:lnTo>
                  <a:pt x="0" y="0"/>
                </a:lnTo>
                <a:lnTo>
                  <a:pt x="0" y="6997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4" name="object 144"/>
          <p:cNvSpPr/>
          <p:nvPr/>
        </p:nvSpPr>
        <p:spPr>
          <a:xfrm>
            <a:off x="5092201" y="4908211"/>
            <a:ext cx="28575" cy="7620"/>
          </a:xfrm>
          <a:custGeom>
            <a:avLst/>
            <a:gdLst/>
            <a:ahLst/>
            <a:cxnLst/>
            <a:rect l="l" t="t" r="r" b="b"/>
            <a:pathLst>
              <a:path w="28575" h="7620">
                <a:moveTo>
                  <a:pt x="0" y="6997"/>
                </a:moveTo>
                <a:lnTo>
                  <a:pt x="27962" y="6997"/>
                </a:lnTo>
                <a:lnTo>
                  <a:pt x="27962" y="0"/>
                </a:lnTo>
                <a:lnTo>
                  <a:pt x="0" y="0"/>
                </a:lnTo>
                <a:lnTo>
                  <a:pt x="0" y="6997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5" name="object 145"/>
          <p:cNvSpPr/>
          <p:nvPr/>
        </p:nvSpPr>
        <p:spPr>
          <a:xfrm>
            <a:off x="1969323" y="2115330"/>
            <a:ext cx="6288405" cy="2873375"/>
          </a:xfrm>
          <a:custGeom>
            <a:avLst/>
            <a:gdLst/>
            <a:ahLst/>
            <a:cxnLst/>
            <a:rect l="l" t="t" r="r" b="b"/>
            <a:pathLst>
              <a:path w="6288405" h="2873375">
                <a:moveTo>
                  <a:pt x="3154336" y="0"/>
                </a:moveTo>
                <a:lnTo>
                  <a:pt x="3147346" y="0"/>
                </a:lnTo>
                <a:lnTo>
                  <a:pt x="3147346" y="69909"/>
                </a:lnTo>
                <a:lnTo>
                  <a:pt x="3154336" y="69909"/>
                </a:lnTo>
                <a:lnTo>
                  <a:pt x="3154336" y="0"/>
                </a:lnTo>
                <a:close/>
              </a:path>
              <a:path w="6288405" h="2873375">
                <a:moveTo>
                  <a:pt x="0" y="2864544"/>
                </a:moveTo>
                <a:lnTo>
                  <a:pt x="0" y="2871541"/>
                </a:lnTo>
                <a:lnTo>
                  <a:pt x="6287876" y="2873294"/>
                </a:lnTo>
                <a:lnTo>
                  <a:pt x="6287876" y="2866298"/>
                </a:lnTo>
                <a:lnTo>
                  <a:pt x="0" y="286454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6" name="object 146"/>
          <p:cNvSpPr/>
          <p:nvPr/>
        </p:nvSpPr>
        <p:spPr>
          <a:xfrm>
            <a:off x="5120164" y="2192638"/>
            <a:ext cx="0" cy="2782570"/>
          </a:xfrm>
          <a:custGeom>
            <a:avLst/>
            <a:gdLst/>
            <a:ahLst/>
            <a:cxnLst/>
            <a:rect l="l" t="t" r="r" b="b"/>
            <a:pathLst>
              <a:path h="2782570">
                <a:moveTo>
                  <a:pt x="0" y="0"/>
                </a:moveTo>
                <a:lnTo>
                  <a:pt x="0" y="2782395"/>
                </a:lnTo>
              </a:path>
            </a:pathLst>
          </a:custGeom>
          <a:ln w="13981">
            <a:solidFill>
              <a:srgbClr val="00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7" name="object 147"/>
          <p:cNvSpPr/>
          <p:nvPr/>
        </p:nvSpPr>
        <p:spPr>
          <a:xfrm>
            <a:off x="1978410" y="2188968"/>
            <a:ext cx="5793105" cy="2790825"/>
          </a:xfrm>
          <a:custGeom>
            <a:avLst/>
            <a:gdLst/>
            <a:ahLst/>
            <a:cxnLst/>
            <a:rect l="l" t="t" r="r" b="b"/>
            <a:pathLst>
              <a:path w="5793105" h="2790825">
                <a:moveTo>
                  <a:pt x="3136801" y="0"/>
                </a:moveTo>
                <a:lnTo>
                  <a:pt x="3066895" y="13923"/>
                </a:lnTo>
                <a:lnTo>
                  <a:pt x="2996989" y="55228"/>
                </a:lnTo>
                <a:lnTo>
                  <a:pt x="2927083" y="122690"/>
                </a:lnTo>
                <a:lnTo>
                  <a:pt x="2857177" y="214445"/>
                </a:lnTo>
                <a:lnTo>
                  <a:pt x="2787271" y="327698"/>
                </a:lnTo>
                <a:lnTo>
                  <a:pt x="2717365" y="459418"/>
                </a:lnTo>
                <a:lnTo>
                  <a:pt x="2647459" y="606052"/>
                </a:lnTo>
                <a:lnTo>
                  <a:pt x="2577553" y="763755"/>
                </a:lnTo>
                <a:lnTo>
                  <a:pt x="2507647" y="928799"/>
                </a:lnTo>
                <a:lnTo>
                  <a:pt x="2367835" y="1265993"/>
                </a:lnTo>
                <a:lnTo>
                  <a:pt x="2297929" y="1431444"/>
                </a:lnTo>
                <a:lnTo>
                  <a:pt x="2228022" y="1590954"/>
                </a:lnTo>
                <a:lnTo>
                  <a:pt x="2158116" y="1742248"/>
                </a:lnTo>
                <a:lnTo>
                  <a:pt x="2088210" y="1883523"/>
                </a:lnTo>
                <a:lnTo>
                  <a:pt x="2018304" y="2013553"/>
                </a:lnTo>
                <a:lnTo>
                  <a:pt x="1948398" y="2131467"/>
                </a:lnTo>
                <a:lnTo>
                  <a:pt x="1878492" y="2237029"/>
                </a:lnTo>
                <a:lnTo>
                  <a:pt x="1808586" y="2330241"/>
                </a:lnTo>
                <a:lnTo>
                  <a:pt x="1738680" y="2411510"/>
                </a:lnTo>
                <a:lnTo>
                  <a:pt x="1668774" y="2481478"/>
                </a:lnTo>
                <a:lnTo>
                  <a:pt x="1598868" y="2540964"/>
                </a:lnTo>
                <a:lnTo>
                  <a:pt x="1528962" y="2590932"/>
                </a:lnTo>
                <a:lnTo>
                  <a:pt x="1459056" y="2632405"/>
                </a:lnTo>
                <a:lnTo>
                  <a:pt x="1389150" y="2666428"/>
                </a:lnTo>
                <a:lnTo>
                  <a:pt x="1319244" y="2694007"/>
                </a:lnTo>
                <a:lnTo>
                  <a:pt x="1249337" y="2716116"/>
                </a:lnTo>
                <a:lnTo>
                  <a:pt x="1179431" y="2733634"/>
                </a:lnTo>
                <a:lnTo>
                  <a:pt x="1109525" y="2747347"/>
                </a:lnTo>
                <a:lnTo>
                  <a:pt x="1039619" y="2757979"/>
                </a:lnTo>
                <a:lnTo>
                  <a:pt x="969713" y="2766124"/>
                </a:lnTo>
                <a:lnTo>
                  <a:pt x="899807" y="2772299"/>
                </a:lnTo>
                <a:lnTo>
                  <a:pt x="759995" y="2780350"/>
                </a:lnTo>
                <a:lnTo>
                  <a:pt x="620183" y="2784685"/>
                </a:lnTo>
                <a:lnTo>
                  <a:pt x="0" y="2790720"/>
                </a:lnTo>
                <a:lnTo>
                  <a:pt x="5792941" y="2786922"/>
                </a:lnTo>
                <a:lnTo>
                  <a:pt x="5583222" y="2782861"/>
                </a:lnTo>
                <a:lnTo>
                  <a:pt x="5443410" y="2776919"/>
                </a:lnTo>
                <a:lnTo>
                  <a:pt x="5373504" y="2772299"/>
                </a:lnTo>
                <a:lnTo>
                  <a:pt x="5303598" y="2766124"/>
                </a:lnTo>
                <a:lnTo>
                  <a:pt x="5233692" y="2757979"/>
                </a:lnTo>
                <a:lnTo>
                  <a:pt x="5163786" y="2747347"/>
                </a:lnTo>
                <a:lnTo>
                  <a:pt x="5093880" y="2733634"/>
                </a:lnTo>
                <a:lnTo>
                  <a:pt x="5023974" y="2716116"/>
                </a:lnTo>
                <a:lnTo>
                  <a:pt x="4954068" y="2694007"/>
                </a:lnTo>
                <a:lnTo>
                  <a:pt x="4884162" y="2666428"/>
                </a:lnTo>
                <a:lnTo>
                  <a:pt x="4814256" y="2632405"/>
                </a:lnTo>
                <a:lnTo>
                  <a:pt x="4744350" y="2590932"/>
                </a:lnTo>
                <a:lnTo>
                  <a:pt x="4674444" y="2540964"/>
                </a:lnTo>
                <a:lnTo>
                  <a:pt x="4604538" y="2481478"/>
                </a:lnTo>
                <a:lnTo>
                  <a:pt x="4534631" y="2411510"/>
                </a:lnTo>
                <a:lnTo>
                  <a:pt x="4465017" y="2330241"/>
                </a:lnTo>
                <a:lnTo>
                  <a:pt x="4395111" y="2237029"/>
                </a:lnTo>
                <a:lnTo>
                  <a:pt x="4325205" y="2131467"/>
                </a:lnTo>
                <a:lnTo>
                  <a:pt x="4255298" y="2013553"/>
                </a:lnTo>
                <a:lnTo>
                  <a:pt x="4185392" y="1883523"/>
                </a:lnTo>
                <a:lnTo>
                  <a:pt x="4115486" y="1742248"/>
                </a:lnTo>
                <a:lnTo>
                  <a:pt x="4045580" y="1590954"/>
                </a:lnTo>
                <a:lnTo>
                  <a:pt x="3975674" y="1431444"/>
                </a:lnTo>
                <a:lnTo>
                  <a:pt x="3905768" y="1265993"/>
                </a:lnTo>
                <a:lnTo>
                  <a:pt x="3765956" y="928799"/>
                </a:lnTo>
                <a:lnTo>
                  <a:pt x="3696050" y="763755"/>
                </a:lnTo>
                <a:lnTo>
                  <a:pt x="3626144" y="606052"/>
                </a:lnTo>
                <a:lnTo>
                  <a:pt x="3556238" y="459418"/>
                </a:lnTo>
                <a:lnTo>
                  <a:pt x="3486332" y="327698"/>
                </a:lnTo>
                <a:lnTo>
                  <a:pt x="3416426" y="214445"/>
                </a:lnTo>
                <a:lnTo>
                  <a:pt x="3346520" y="122690"/>
                </a:lnTo>
                <a:lnTo>
                  <a:pt x="3276613" y="55228"/>
                </a:lnTo>
                <a:lnTo>
                  <a:pt x="3206707" y="13923"/>
                </a:lnTo>
                <a:lnTo>
                  <a:pt x="3136801" y="0"/>
                </a:lnTo>
                <a:close/>
              </a:path>
            </a:pathLst>
          </a:custGeom>
          <a:solidFill>
            <a:srgbClr val="006600">
              <a:alpha val="1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8" name="object 148"/>
          <p:cNvSpPr/>
          <p:nvPr/>
        </p:nvSpPr>
        <p:spPr>
          <a:xfrm>
            <a:off x="1978352" y="2181860"/>
            <a:ext cx="6291580" cy="2805430"/>
          </a:xfrm>
          <a:custGeom>
            <a:avLst/>
            <a:gdLst/>
            <a:ahLst/>
            <a:cxnLst/>
            <a:rect l="l" t="t" r="r" b="b"/>
            <a:pathLst>
              <a:path w="6291580" h="2805429">
                <a:moveTo>
                  <a:pt x="620183" y="2784801"/>
                </a:moveTo>
                <a:lnTo>
                  <a:pt x="0" y="2790837"/>
                </a:lnTo>
                <a:lnTo>
                  <a:pt x="116" y="2804813"/>
                </a:lnTo>
                <a:lnTo>
                  <a:pt x="620358" y="2798783"/>
                </a:lnTo>
                <a:lnTo>
                  <a:pt x="760345" y="2794443"/>
                </a:lnTo>
                <a:lnTo>
                  <a:pt x="900456" y="2786374"/>
                </a:lnTo>
                <a:lnTo>
                  <a:pt x="918190" y="2784807"/>
                </a:lnTo>
                <a:lnTo>
                  <a:pt x="620008" y="2784807"/>
                </a:lnTo>
                <a:lnTo>
                  <a:pt x="620183" y="2784801"/>
                </a:lnTo>
                <a:close/>
              </a:path>
              <a:path w="6291580" h="2805429">
                <a:moveTo>
                  <a:pt x="3774727" y="938586"/>
                </a:moveTo>
                <a:lnTo>
                  <a:pt x="3759548" y="938586"/>
                </a:lnTo>
                <a:lnTo>
                  <a:pt x="3899360" y="1275780"/>
                </a:lnTo>
                <a:lnTo>
                  <a:pt x="3969324" y="1441290"/>
                </a:lnTo>
                <a:lnTo>
                  <a:pt x="4039230" y="1600916"/>
                </a:lnTo>
                <a:lnTo>
                  <a:pt x="4109253" y="1752385"/>
                </a:lnTo>
                <a:lnTo>
                  <a:pt x="4179217" y="1893834"/>
                </a:lnTo>
                <a:lnTo>
                  <a:pt x="4249240" y="2024098"/>
                </a:lnTo>
                <a:lnTo>
                  <a:pt x="4319321" y="2142302"/>
                </a:lnTo>
                <a:lnTo>
                  <a:pt x="4389460" y="2248156"/>
                </a:lnTo>
                <a:lnTo>
                  <a:pt x="4459599" y="2341718"/>
                </a:lnTo>
                <a:lnTo>
                  <a:pt x="4530029" y="2423395"/>
                </a:lnTo>
                <a:lnTo>
                  <a:pt x="4599935" y="2493723"/>
                </a:lnTo>
                <a:lnTo>
                  <a:pt x="4670424" y="2553583"/>
                </a:lnTo>
                <a:lnTo>
                  <a:pt x="4740913" y="2603900"/>
                </a:lnTo>
                <a:lnTo>
                  <a:pt x="4811401" y="2645671"/>
                </a:lnTo>
                <a:lnTo>
                  <a:pt x="4881890" y="2679938"/>
                </a:lnTo>
                <a:lnTo>
                  <a:pt x="4951796" y="2707709"/>
                </a:lnTo>
                <a:lnTo>
                  <a:pt x="5022285" y="2729952"/>
                </a:lnTo>
                <a:lnTo>
                  <a:pt x="5092921" y="2747592"/>
                </a:lnTo>
                <a:lnTo>
                  <a:pt x="5162679" y="2761341"/>
                </a:lnTo>
                <a:lnTo>
                  <a:pt x="5233168" y="2772019"/>
                </a:lnTo>
                <a:lnTo>
                  <a:pt x="5303074" y="2780187"/>
                </a:lnTo>
                <a:lnTo>
                  <a:pt x="5373650" y="2786380"/>
                </a:lnTo>
                <a:lnTo>
                  <a:pt x="5443469" y="2791006"/>
                </a:lnTo>
                <a:lnTo>
                  <a:pt x="5583281" y="2796954"/>
                </a:lnTo>
                <a:lnTo>
                  <a:pt x="5792999" y="2801020"/>
                </a:lnTo>
                <a:lnTo>
                  <a:pt x="6291080" y="2803065"/>
                </a:lnTo>
                <a:lnTo>
                  <a:pt x="6291080" y="2789083"/>
                </a:lnTo>
                <a:lnTo>
                  <a:pt x="5793582" y="2787038"/>
                </a:lnTo>
                <a:lnTo>
                  <a:pt x="5584164" y="2782983"/>
                </a:lnTo>
                <a:lnTo>
                  <a:pt x="5583863" y="2782983"/>
                </a:lnTo>
                <a:lnTo>
                  <a:pt x="5444325" y="2777053"/>
                </a:lnTo>
                <a:lnTo>
                  <a:pt x="5444051" y="2777053"/>
                </a:lnTo>
                <a:lnTo>
                  <a:pt x="5374145" y="2772427"/>
                </a:lnTo>
                <a:lnTo>
                  <a:pt x="5374596" y="2772427"/>
                </a:lnTo>
                <a:lnTo>
                  <a:pt x="5305020" y="2766287"/>
                </a:lnTo>
                <a:lnTo>
                  <a:pt x="5304672" y="2766269"/>
                </a:lnTo>
                <a:lnTo>
                  <a:pt x="5235216" y="2758177"/>
                </a:lnTo>
                <a:lnTo>
                  <a:pt x="5234916" y="2758177"/>
                </a:lnTo>
                <a:lnTo>
                  <a:pt x="5165009" y="2747545"/>
                </a:lnTo>
                <a:lnTo>
                  <a:pt x="5165354" y="2747545"/>
                </a:lnTo>
                <a:lnTo>
                  <a:pt x="5096102" y="2733960"/>
                </a:lnTo>
                <a:lnTo>
                  <a:pt x="5095686" y="2733960"/>
                </a:lnTo>
                <a:lnTo>
                  <a:pt x="5025780" y="2716436"/>
                </a:lnTo>
                <a:lnTo>
                  <a:pt x="5025994" y="2716436"/>
                </a:lnTo>
                <a:lnTo>
                  <a:pt x="4956456" y="2694450"/>
                </a:lnTo>
                <a:lnTo>
                  <a:pt x="4956625" y="2694450"/>
                </a:lnTo>
                <a:lnTo>
                  <a:pt x="4887133" y="2667034"/>
                </a:lnTo>
                <a:lnTo>
                  <a:pt x="4887272" y="2667034"/>
                </a:lnTo>
                <a:lnTo>
                  <a:pt x="4817809" y="2633227"/>
                </a:lnTo>
                <a:lnTo>
                  <a:pt x="4817940" y="2633227"/>
                </a:lnTo>
                <a:lnTo>
                  <a:pt x="4749036" y="2592353"/>
                </a:lnTo>
                <a:lnTo>
                  <a:pt x="4748486" y="2592353"/>
                </a:lnTo>
                <a:lnTo>
                  <a:pt x="4678580" y="2542380"/>
                </a:lnTo>
                <a:lnTo>
                  <a:pt x="4678731" y="2542380"/>
                </a:lnTo>
                <a:lnTo>
                  <a:pt x="4609256" y="2483260"/>
                </a:lnTo>
                <a:lnTo>
                  <a:pt x="4609455" y="2483260"/>
                </a:lnTo>
                <a:lnTo>
                  <a:pt x="4539933" y="2413666"/>
                </a:lnTo>
                <a:lnTo>
                  <a:pt x="4540163" y="2413666"/>
                </a:lnTo>
                <a:lnTo>
                  <a:pt x="4470376" y="2332804"/>
                </a:lnTo>
                <a:lnTo>
                  <a:pt x="4401023" y="2240292"/>
                </a:lnTo>
                <a:lnTo>
                  <a:pt x="4331281" y="2135020"/>
                </a:lnTo>
                <a:lnTo>
                  <a:pt x="4261357" y="2017049"/>
                </a:lnTo>
                <a:lnTo>
                  <a:pt x="4191751" y="1887542"/>
                </a:lnTo>
                <a:lnTo>
                  <a:pt x="4121836" y="1746385"/>
                </a:lnTo>
                <a:lnTo>
                  <a:pt x="4052069" y="1595265"/>
                </a:lnTo>
                <a:lnTo>
                  <a:pt x="3982166" y="1435814"/>
                </a:lnTo>
                <a:lnTo>
                  <a:pt x="3912259" y="1270421"/>
                </a:lnTo>
                <a:lnTo>
                  <a:pt x="3774727" y="938586"/>
                </a:lnTo>
                <a:close/>
              </a:path>
              <a:path w="6291580" h="2805429">
                <a:moveTo>
                  <a:pt x="967240" y="2780473"/>
                </a:moveTo>
                <a:lnTo>
                  <a:pt x="759645" y="2780478"/>
                </a:lnTo>
                <a:lnTo>
                  <a:pt x="620008" y="2784807"/>
                </a:lnTo>
                <a:lnTo>
                  <a:pt x="918256" y="2784801"/>
                </a:lnTo>
                <a:lnTo>
                  <a:pt x="967240" y="2780473"/>
                </a:lnTo>
                <a:close/>
              </a:path>
              <a:path w="6291580" h="2805429">
                <a:moveTo>
                  <a:pt x="5583863" y="2782978"/>
                </a:moveTo>
                <a:lnTo>
                  <a:pt x="5584164" y="2782983"/>
                </a:lnTo>
                <a:lnTo>
                  <a:pt x="5583863" y="2782978"/>
                </a:lnTo>
                <a:close/>
              </a:path>
              <a:path w="6291580" h="2805429">
                <a:moveTo>
                  <a:pt x="1037108" y="2772427"/>
                </a:moveTo>
                <a:lnTo>
                  <a:pt x="899458" y="2772427"/>
                </a:lnTo>
                <a:lnTo>
                  <a:pt x="759661" y="2780478"/>
                </a:lnTo>
                <a:lnTo>
                  <a:pt x="759820" y="2780473"/>
                </a:lnTo>
                <a:lnTo>
                  <a:pt x="967240" y="2780473"/>
                </a:lnTo>
                <a:lnTo>
                  <a:pt x="970471" y="2780187"/>
                </a:lnTo>
                <a:lnTo>
                  <a:pt x="1037108" y="2772427"/>
                </a:lnTo>
                <a:close/>
              </a:path>
              <a:path w="6291580" h="2805429">
                <a:moveTo>
                  <a:pt x="5444051" y="2777041"/>
                </a:moveTo>
                <a:lnTo>
                  <a:pt x="5444325" y="2777053"/>
                </a:lnTo>
                <a:lnTo>
                  <a:pt x="5444051" y="2777041"/>
                </a:lnTo>
                <a:close/>
              </a:path>
              <a:path w="6291580" h="2805429">
                <a:moveTo>
                  <a:pt x="1078377" y="2766269"/>
                </a:moveTo>
                <a:lnTo>
                  <a:pt x="968956" y="2766287"/>
                </a:lnTo>
                <a:lnTo>
                  <a:pt x="899225" y="2772439"/>
                </a:lnTo>
                <a:lnTo>
                  <a:pt x="899458" y="2772427"/>
                </a:lnTo>
                <a:lnTo>
                  <a:pt x="1037108" y="2772427"/>
                </a:lnTo>
                <a:lnTo>
                  <a:pt x="1040610" y="2772019"/>
                </a:lnTo>
                <a:lnTo>
                  <a:pt x="1078377" y="2766269"/>
                </a:lnTo>
                <a:close/>
              </a:path>
              <a:path w="6291580" h="2805429">
                <a:moveTo>
                  <a:pt x="5374596" y="2772427"/>
                </a:moveTo>
                <a:lnTo>
                  <a:pt x="5374145" y="2772427"/>
                </a:lnTo>
                <a:lnTo>
                  <a:pt x="5374728" y="2772439"/>
                </a:lnTo>
                <a:lnTo>
                  <a:pt x="5374596" y="2772427"/>
                </a:lnTo>
                <a:close/>
              </a:path>
              <a:path w="6291580" h="2805429">
                <a:moveTo>
                  <a:pt x="5304822" y="2766269"/>
                </a:moveTo>
                <a:lnTo>
                  <a:pt x="5305020" y="2766287"/>
                </a:lnTo>
                <a:lnTo>
                  <a:pt x="5304822" y="2766269"/>
                </a:lnTo>
                <a:close/>
              </a:path>
              <a:path w="6291580" h="2805429">
                <a:moveTo>
                  <a:pt x="1127057" y="2758142"/>
                </a:moveTo>
                <a:lnTo>
                  <a:pt x="1038851" y="2758144"/>
                </a:lnTo>
                <a:lnTo>
                  <a:pt x="969029" y="2766278"/>
                </a:lnTo>
                <a:lnTo>
                  <a:pt x="1078377" y="2766269"/>
                </a:lnTo>
                <a:lnTo>
                  <a:pt x="1110749" y="2761341"/>
                </a:lnTo>
                <a:lnTo>
                  <a:pt x="1127057" y="2758142"/>
                </a:lnTo>
                <a:close/>
              </a:path>
              <a:path w="6291580" h="2805429">
                <a:moveTo>
                  <a:pt x="5234916" y="2758142"/>
                </a:moveTo>
                <a:lnTo>
                  <a:pt x="5235216" y="2758177"/>
                </a:lnTo>
                <a:lnTo>
                  <a:pt x="5234916" y="2758142"/>
                </a:lnTo>
                <a:close/>
              </a:path>
              <a:path w="6291580" h="2805429">
                <a:moveTo>
                  <a:pt x="1181074" y="2747545"/>
                </a:moveTo>
                <a:lnTo>
                  <a:pt x="1108535" y="2747545"/>
                </a:lnTo>
                <a:lnTo>
                  <a:pt x="1038848" y="2758144"/>
                </a:lnTo>
                <a:lnTo>
                  <a:pt x="1127057" y="2758142"/>
                </a:lnTo>
                <a:lnTo>
                  <a:pt x="1181074" y="2747545"/>
                </a:lnTo>
                <a:close/>
              </a:path>
              <a:path w="6291580" h="2805429">
                <a:moveTo>
                  <a:pt x="5165354" y="2747545"/>
                </a:moveTo>
                <a:lnTo>
                  <a:pt x="5165009" y="2747545"/>
                </a:lnTo>
                <a:lnTo>
                  <a:pt x="5165592" y="2747592"/>
                </a:lnTo>
                <a:lnTo>
                  <a:pt x="5165354" y="2747545"/>
                </a:lnTo>
                <a:close/>
              </a:path>
              <a:path w="6291580" h="2805429">
                <a:moveTo>
                  <a:pt x="1235641" y="2733878"/>
                </a:moveTo>
                <a:lnTo>
                  <a:pt x="1178150" y="2733878"/>
                </a:lnTo>
                <a:lnTo>
                  <a:pt x="1177800" y="2733960"/>
                </a:lnTo>
                <a:lnTo>
                  <a:pt x="1108296" y="2747582"/>
                </a:lnTo>
                <a:lnTo>
                  <a:pt x="1108535" y="2747545"/>
                </a:lnTo>
                <a:lnTo>
                  <a:pt x="1181074" y="2747545"/>
                </a:lnTo>
                <a:lnTo>
                  <a:pt x="1235641" y="2733878"/>
                </a:lnTo>
                <a:close/>
              </a:path>
              <a:path w="6291580" h="2805429">
                <a:moveTo>
                  <a:pt x="1178039" y="2733900"/>
                </a:moveTo>
                <a:lnTo>
                  <a:pt x="1177734" y="2733960"/>
                </a:lnTo>
                <a:lnTo>
                  <a:pt x="1178039" y="2733900"/>
                </a:lnTo>
                <a:close/>
              </a:path>
              <a:path w="6291580" h="2805429">
                <a:moveTo>
                  <a:pt x="5095686" y="2733878"/>
                </a:moveTo>
                <a:lnTo>
                  <a:pt x="5096102" y="2733960"/>
                </a:lnTo>
                <a:lnTo>
                  <a:pt x="5095686" y="2733878"/>
                </a:lnTo>
                <a:close/>
              </a:path>
              <a:path w="6291580" h="2805429">
                <a:moveTo>
                  <a:pt x="1294044" y="2716436"/>
                </a:moveTo>
                <a:lnTo>
                  <a:pt x="1247706" y="2716436"/>
                </a:lnTo>
                <a:lnTo>
                  <a:pt x="1247299" y="2716552"/>
                </a:lnTo>
                <a:lnTo>
                  <a:pt x="1178039" y="2733900"/>
                </a:lnTo>
                <a:lnTo>
                  <a:pt x="1235641" y="2733878"/>
                </a:lnTo>
                <a:lnTo>
                  <a:pt x="1251318" y="2729952"/>
                </a:lnTo>
                <a:lnTo>
                  <a:pt x="1294044" y="2716436"/>
                </a:lnTo>
                <a:close/>
              </a:path>
              <a:path w="6291580" h="2805429">
                <a:moveTo>
                  <a:pt x="1247517" y="2716483"/>
                </a:moveTo>
                <a:lnTo>
                  <a:pt x="1247242" y="2716552"/>
                </a:lnTo>
                <a:lnTo>
                  <a:pt x="1247517" y="2716483"/>
                </a:lnTo>
                <a:close/>
              </a:path>
              <a:path w="6291580" h="2805429">
                <a:moveTo>
                  <a:pt x="5025994" y="2716436"/>
                </a:moveTo>
                <a:lnTo>
                  <a:pt x="5025780" y="2716436"/>
                </a:lnTo>
                <a:lnTo>
                  <a:pt x="5026362" y="2716552"/>
                </a:lnTo>
                <a:lnTo>
                  <a:pt x="5025994" y="2716436"/>
                </a:lnTo>
                <a:close/>
              </a:path>
              <a:path w="6291580" h="2805429">
                <a:moveTo>
                  <a:pt x="1355231" y="2694450"/>
                </a:moveTo>
                <a:lnTo>
                  <a:pt x="1317205" y="2694450"/>
                </a:lnTo>
                <a:lnTo>
                  <a:pt x="1316739" y="2694613"/>
                </a:lnTo>
                <a:lnTo>
                  <a:pt x="1247517" y="2716483"/>
                </a:lnTo>
                <a:lnTo>
                  <a:pt x="1247706" y="2716436"/>
                </a:lnTo>
                <a:lnTo>
                  <a:pt x="1294044" y="2716436"/>
                </a:lnTo>
                <a:lnTo>
                  <a:pt x="1321632" y="2707709"/>
                </a:lnTo>
                <a:lnTo>
                  <a:pt x="1355231" y="2694450"/>
                </a:lnTo>
                <a:close/>
              </a:path>
              <a:path w="6291580" h="2805429">
                <a:moveTo>
                  <a:pt x="1316940" y="2694533"/>
                </a:moveTo>
                <a:lnTo>
                  <a:pt x="1316689" y="2694613"/>
                </a:lnTo>
                <a:lnTo>
                  <a:pt x="1316940" y="2694533"/>
                </a:lnTo>
                <a:close/>
              </a:path>
              <a:path w="6291580" h="2805429">
                <a:moveTo>
                  <a:pt x="4956625" y="2694450"/>
                </a:moveTo>
                <a:lnTo>
                  <a:pt x="4956456" y="2694450"/>
                </a:lnTo>
                <a:lnTo>
                  <a:pt x="4957039" y="2694613"/>
                </a:lnTo>
                <a:lnTo>
                  <a:pt x="4956625" y="2694450"/>
                </a:lnTo>
                <a:close/>
              </a:path>
              <a:path w="6291580" h="2805429">
                <a:moveTo>
                  <a:pt x="1418526" y="2667034"/>
                </a:moveTo>
                <a:lnTo>
                  <a:pt x="1386645" y="2667034"/>
                </a:lnTo>
                <a:lnTo>
                  <a:pt x="1316940" y="2694533"/>
                </a:lnTo>
                <a:lnTo>
                  <a:pt x="1317205" y="2694450"/>
                </a:lnTo>
                <a:lnTo>
                  <a:pt x="1355231" y="2694450"/>
                </a:lnTo>
                <a:lnTo>
                  <a:pt x="1392004" y="2679938"/>
                </a:lnTo>
                <a:lnTo>
                  <a:pt x="1418526" y="2667034"/>
                </a:lnTo>
                <a:close/>
              </a:path>
              <a:path w="6291580" h="2805429">
                <a:moveTo>
                  <a:pt x="4887272" y="2667034"/>
                </a:moveTo>
                <a:lnTo>
                  <a:pt x="4887133" y="2667034"/>
                </a:lnTo>
                <a:lnTo>
                  <a:pt x="4887715" y="2667249"/>
                </a:lnTo>
                <a:lnTo>
                  <a:pt x="4887272" y="2667034"/>
                </a:lnTo>
                <a:close/>
              </a:path>
              <a:path w="6291580" h="2805429">
                <a:moveTo>
                  <a:pt x="1483416" y="2633227"/>
                </a:moveTo>
                <a:lnTo>
                  <a:pt x="1456026" y="2633227"/>
                </a:lnTo>
                <a:lnTo>
                  <a:pt x="1455560" y="2633495"/>
                </a:lnTo>
                <a:lnTo>
                  <a:pt x="1386215" y="2667203"/>
                </a:lnTo>
                <a:lnTo>
                  <a:pt x="1386645" y="2667034"/>
                </a:lnTo>
                <a:lnTo>
                  <a:pt x="1418526" y="2667034"/>
                </a:lnTo>
                <a:lnTo>
                  <a:pt x="1462434" y="2645671"/>
                </a:lnTo>
                <a:lnTo>
                  <a:pt x="1483416" y="2633227"/>
                </a:lnTo>
                <a:close/>
              </a:path>
              <a:path w="6291580" h="2805429">
                <a:moveTo>
                  <a:pt x="1455947" y="2633265"/>
                </a:moveTo>
                <a:lnTo>
                  <a:pt x="1455476" y="2633495"/>
                </a:lnTo>
                <a:lnTo>
                  <a:pt x="1455947" y="2633265"/>
                </a:lnTo>
                <a:close/>
              </a:path>
              <a:path w="6291580" h="2805429">
                <a:moveTo>
                  <a:pt x="4817940" y="2633227"/>
                </a:moveTo>
                <a:lnTo>
                  <a:pt x="4817809" y="2633227"/>
                </a:lnTo>
                <a:lnTo>
                  <a:pt x="4818392" y="2633495"/>
                </a:lnTo>
                <a:lnTo>
                  <a:pt x="4817940" y="2633227"/>
                </a:lnTo>
                <a:close/>
              </a:path>
              <a:path w="6291580" h="2805429">
                <a:moveTo>
                  <a:pt x="1549470" y="2592027"/>
                </a:moveTo>
                <a:lnTo>
                  <a:pt x="1525466" y="2592027"/>
                </a:lnTo>
                <a:lnTo>
                  <a:pt x="1524942" y="2592353"/>
                </a:lnTo>
                <a:lnTo>
                  <a:pt x="1455947" y="2633265"/>
                </a:lnTo>
                <a:lnTo>
                  <a:pt x="1483416" y="2633227"/>
                </a:lnTo>
                <a:lnTo>
                  <a:pt x="1532865" y="2603900"/>
                </a:lnTo>
                <a:lnTo>
                  <a:pt x="1549470" y="2592027"/>
                </a:lnTo>
                <a:close/>
              </a:path>
              <a:path w="6291580" h="2805429">
                <a:moveTo>
                  <a:pt x="1525067" y="2592264"/>
                </a:moveTo>
                <a:lnTo>
                  <a:pt x="1524916" y="2592353"/>
                </a:lnTo>
                <a:lnTo>
                  <a:pt x="1525067" y="2592264"/>
                </a:lnTo>
                <a:close/>
              </a:path>
              <a:path w="6291580" h="2805429">
                <a:moveTo>
                  <a:pt x="4748486" y="2592027"/>
                </a:moveTo>
                <a:lnTo>
                  <a:pt x="4748486" y="2592353"/>
                </a:lnTo>
                <a:lnTo>
                  <a:pt x="4749036" y="2592353"/>
                </a:lnTo>
                <a:lnTo>
                  <a:pt x="4748486" y="2592027"/>
                </a:lnTo>
                <a:close/>
              </a:path>
              <a:path w="6291580" h="2805429">
                <a:moveTo>
                  <a:pt x="1616396" y="2542380"/>
                </a:moveTo>
                <a:lnTo>
                  <a:pt x="1594848" y="2542380"/>
                </a:lnTo>
                <a:lnTo>
                  <a:pt x="1594382" y="2542747"/>
                </a:lnTo>
                <a:lnTo>
                  <a:pt x="1525067" y="2592264"/>
                </a:lnTo>
                <a:lnTo>
                  <a:pt x="1525466" y="2592027"/>
                </a:lnTo>
                <a:lnTo>
                  <a:pt x="1549470" y="2592027"/>
                </a:lnTo>
                <a:lnTo>
                  <a:pt x="1603237" y="2553583"/>
                </a:lnTo>
                <a:lnTo>
                  <a:pt x="1616396" y="2542380"/>
                </a:lnTo>
                <a:close/>
              </a:path>
              <a:path w="6291580" h="2805429">
                <a:moveTo>
                  <a:pt x="1594631" y="2542535"/>
                </a:moveTo>
                <a:lnTo>
                  <a:pt x="1594335" y="2542747"/>
                </a:lnTo>
                <a:lnTo>
                  <a:pt x="1594631" y="2542535"/>
                </a:lnTo>
                <a:close/>
              </a:path>
              <a:path w="6291580" h="2805429">
                <a:moveTo>
                  <a:pt x="4678731" y="2542380"/>
                </a:moveTo>
                <a:lnTo>
                  <a:pt x="4678580" y="2542380"/>
                </a:lnTo>
                <a:lnTo>
                  <a:pt x="4679162" y="2542747"/>
                </a:lnTo>
                <a:lnTo>
                  <a:pt x="4678731" y="2542380"/>
                </a:lnTo>
                <a:close/>
              </a:path>
              <a:path w="6291580" h="2805429">
                <a:moveTo>
                  <a:pt x="1684012" y="2483260"/>
                </a:moveTo>
                <a:lnTo>
                  <a:pt x="1664288" y="2483260"/>
                </a:lnTo>
                <a:lnTo>
                  <a:pt x="1663880" y="2483645"/>
                </a:lnTo>
                <a:lnTo>
                  <a:pt x="1594631" y="2542535"/>
                </a:lnTo>
                <a:lnTo>
                  <a:pt x="1594848" y="2542380"/>
                </a:lnTo>
                <a:lnTo>
                  <a:pt x="1616396" y="2542380"/>
                </a:lnTo>
                <a:lnTo>
                  <a:pt x="1673551" y="2493723"/>
                </a:lnTo>
                <a:lnTo>
                  <a:pt x="1684012" y="2483260"/>
                </a:lnTo>
                <a:close/>
              </a:path>
              <a:path w="6291580" h="2805429">
                <a:moveTo>
                  <a:pt x="1664130" y="2483395"/>
                </a:moveTo>
                <a:lnTo>
                  <a:pt x="1663836" y="2483645"/>
                </a:lnTo>
                <a:lnTo>
                  <a:pt x="1664130" y="2483395"/>
                </a:lnTo>
                <a:close/>
              </a:path>
              <a:path w="6291580" h="2805429">
                <a:moveTo>
                  <a:pt x="4609455" y="2483260"/>
                </a:moveTo>
                <a:lnTo>
                  <a:pt x="4609256" y="2483260"/>
                </a:lnTo>
                <a:lnTo>
                  <a:pt x="4609839" y="2483645"/>
                </a:lnTo>
                <a:lnTo>
                  <a:pt x="4609455" y="2483260"/>
                </a:lnTo>
                <a:close/>
              </a:path>
              <a:path w="6291580" h="2805429">
                <a:moveTo>
                  <a:pt x="1820750" y="2332804"/>
                </a:moveTo>
                <a:lnTo>
                  <a:pt x="1803343" y="2332804"/>
                </a:lnTo>
                <a:lnTo>
                  <a:pt x="1733437" y="2414074"/>
                </a:lnTo>
                <a:lnTo>
                  <a:pt x="1664130" y="2483395"/>
                </a:lnTo>
                <a:lnTo>
                  <a:pt x="1664288" y="2483260"/>
                </a:lnTo>
                <a:lnTo>
                  <a:pt x="1684012" y="2483260"/>
                </a:lnTo>
                <a:lnTo>
                  <a:pt x="1743865" y="2423395"/>
                </a:lnTo>
                <a:lnTo>
                  <a:pt x="1814062" y="2341718"/>
                </a:lnTo>
                <a:lnTo>
                  <a:pt x="1820750" y="2332804"/>
                </a:lnTo>
                <a:close/>
              </a:path>
              <a:path w="6291580" h="2805429">
                <a:moveTo>
                  <a:pt x="1733787" y="2413666"/>
                </a:moveTo>
                <a:lnTo>
                  <a:pt x="1733379" y="2414074"/>
                </a:lnTo>
                <a:lnTo>
                  <a:pt x="1733787" y="2413666"/>
                </a:lnTo>
                <a:close/>
              </a:path>
              <a:path w="6291580" h="2805429">
                <a:moveTo>
                  <a:pt x="4540163" y="2413666"/>
                </a:moveTo>
                <a:lnTo>
                  <a:pt x="4539933" y="2413666"/>
                </a:lnTo>
                <a:lnTo>
                  <a:pt x="4540515" y="2414074"/>
                </a:lnTo>
                <a:lnTo>
                  <a:pt x="4540163" y="2413666"/>
                </a:lnTo>
                <a:close/>
              </a:path>
              <a:path w="6291580" h="2805429">
                <a:moveTo>
                  <a:pt x="4470598" y="2333062"/>
                </a:moveTo>
                <a:close/>
              </a:path>
              <a:path w="6291580" h="2805429">
                <a:moveTo>
                  <a:pt x="1889702" y="2239942"/>
                </a:moveTo>
                <a:lnTo>
                  <a:pt x="1872958" y="2239942"/>
                </a:lnTo>
                <a:lnTo>
                  <a:pt x="1872725" y="2240292"/>
                </a:lnTo>
                <a:lnTo>
                  <a:pt x="1803116" y="2333069"/>
                </a:lnTo>
                <a:lnTo>
                  <a:pt x="1803343" y="2332804"/>
                </a:lnTo>
                <a:lnTo>
                  <a:pt x="1820750" y="2332804"/>
                </a:lnTo>
                <a:lnTo>
                  <a:pt x="1884259" y="2248156"/>
                </a:lnTo>
                <a:lnTo>
                  <a:pt x="1889702" y="2239942"/>
                </a:lnTo>
                <a:close/>
              </a:path>
              <a:path w="6291580" h="2805429">
                <a:moveTo>
                  <a:pt x="4470405" y="2332804"/>
                </a:moveTo>
                <a:lnTo>
                  <a:pt x="4470598" y="2333062"/>
                </a:lnTo>
                <a:lnTo>
                  <a:pt x="4470405" y="2332804"/>
                </a:lnTo>
                <a:close/>
              </a:path>
              <a:path w="6291580" h="2805429">
                <a:moveTo>
                  <a:pt x="1872945" y="2239960"/>
                </a:moveTo>
                <a:lnTo>
                  <a:pt x="1872696" y="2240292"/>
                </a:lnTo>
                <a:lnTo>
                  <a:pt x="1872945" y="2239960"/>
                </a:lnTo>
                <a:close/>
              </a:path>
              <a:path w="6291580" h="2805429">
                <a:moveTo>
                  <a:pt x="4400775" y="2239960"/>
                </a:moveTo>
                <a:lnTo>
                  <a:pt x="4400994" y="2240292"/>
                </a:lnTo>
                <a:lnTo>
                  <a:pt x="4400775" y="2239960"/>
                </a:lnTo>
                <a:close/>
              </a:path>
              <a:path w="6291580" h="2805429">
                <a:moveTo>
                  <a:pt x="1958885" y="2134729"/>
                </a:moveTo>
                <a:lnTo>
                  <a:pt x="1942631" y="2134729"/>
                </a:lnTo>
                <a:lnTo>
                  <a:pt x="1942456" y="2135020"/>
                </a:lnTo>
                <a:lnTo>
                  <a:pt x="1872945" y="2239960"/>
                </a:lnTo>
                <a:lnTo>
                  <a:pt x="1889702" y="2239942"/>
                </a:lnTo>
                <a:lnTo>
                  <a:pt x="1954398" y="2142302"/>
                </a:lnTo>
                <a:lnTo>
                  <a:pt x="1958885" y="2134729"/>
                </a:lnTo>
                <a:close/>
              </a:path>
              <a:path w="6291580" h="2805429">
                <a:moveTo>
                  <a:pt x="4400763" y="2239942"/>
                </a:moveTo>
                <a:close/>
              </a:path>
              <a:path w="6291580" h="2805429">
                <a:moveTo>
                  <a:pt x="1942610" y="2134760"/>
                </a:moveTo>
                <a:lnTo>
                  <a:pt x="1942438" y="2135020"/>
                </a:lnTo>
                <a:lnTo>
                  <a:pt x="1942610" y="2134760"/>
                </a:lnTo>
                <a:close/>
              </a:path>
              <a:path w="6291580" h="2805429">
                <a:moveTo>
                  <a:pt x="4331109" y="2134760"/>
                </a:moveTo>
                <a:lnTo>
                  <a:pt x="4331263" y="2135020"/>
                </a:lnTo>
                <a:lnTo>
                  <a:pt x="4331109" y="2134760"/>
                </a:lnTo>
                <a:close/>
              </a:path>
              <a:path w="6291580" h="2805429">
                <a:moveTo>
                  <a:pt x="2028213" y="2017049"/>
                </a:moveTo>
                <a:lnTo>
                  <a:pt x="2012362" y="2017049"/>
                </a:lnTo>
                <a:lnTo>
                  <a:pt x="1942610" y="2134760"/>
                </a:lnTo>
                <a:lnTo>
                  <a:pt x="1958885" y="2134729"/>
                </a:lnTo>
                <a:lnTo>
                  <a:pt x="2024421" y="2024098"/>
                </a:lnTo>
                <a:lnTo>
                  <a:pt x="2028213" y="2017049"/>
                </a:lnTo>
                <a:close/>
              </a:path>
              <a:path w="6291580" h="2805429">
                <a:moveTo>
                  <a:pt x="4331090" y="2134729"/>
                </a:moveTo>
                <a:close/>
              </a:path>
              <a:path w="6291580" h="2805429">
                <a:moveTo>
                  <a:pt x="2097729" y="1887309"/>
                </a:moveTo>
                <a:lnTo>
                  <a:pt x="2082094" y="1887309"/>
                </a:lnTo>
                <a:lnTo>
                  <a:pt x="2012187" y="2017340"/>
                </a:lnTo>
                <a:lnTo>
                  <a:pt x="2012362" y="2017049"/>
                </a:lnTo>
                <a:lnTo>
                  <a:pt x="2028213" y="2017049"/>
                </a:lnTo>
                <a:lnTo>
                  <a:pt x="2094502" y="1893834"/>
                </a:lnTo>
                <a:lnTo>
                  <a:pt x="2097729" y="1887309"/>
                </a:lnTo>
                <a:close/>
              </a:path>
              <a:path w="6291580" h="2805429">
                <a:moveTo>
                  <a:pt x="4261375" y="2017049"/>
                </a:moveTo>
                <a:lnTo>
                  <a:pt x="4261532" y="2017340"/>
                </a:lnTo>
                <a:lnTo>
                  <a:pt x="4261375" y="2017049"/>
                </a:lnTo>
                <a:close/>
              </a:path>
              <a:path w="6291580" h="2805429">
                <a:moveTo>
                  <a:pt x="4191626" y="1887309"/>
                </a:moveTo>
                <a:lnTo>
                  <a:pt x="4191684" y="1887542"/>
                </a:lnTo>
                <a:lnTo>
                  <a:pt x="4191626" y="1887309"/>
                </a:lnTo>
                <a:close/>
              </a:path>
              <a:path w="6291580" h="2805429">
                <a:moveTo>
                  <a:pt x="2167292" y="1746268"/>
                </a:moveTo>
                <a:lnTo>
                  <a:pt x="2151883" y="1746268"/>
                </a:lnTo>
                <a:lnTo>
                  <a:pt x="2082078" y="1887337"/>
                </a:lnTo>
                <a:lnTo>
                  <a:pt x="2097729" y="1887309"/>
                </a:lnTo>
                <a:lnTo>
                  <a:pt x="2164466" y="1752385"/>
                </a:lnTo>
                <a:lnTo>
                  <a:pt x="2167292" y="1746268"/>
                </a:lnTo>
                <a:close/>
              </a:path>
              <a:path w="6291580" h="2805429">
                <a:moveTo>
                  <a:pt x="2306734" y="1435756"/>
                </a:moveTo>
                <a:lnTo>
                  <a:pt x="2291579" y="1435756"/>
                </a:lnTo>
                <a:lnTo>
                  <a:pt x="2221673" y="1595265"/>
                </a:lnTo>
                <a:lnTo>
                  <a:pt x="2151825" y="1746385"/>
                </a:lnTo>
                <a:lnTo>
                  <a:pt x="2167292" y="1746268"/>
                </a:lnTo>
                <a:lnTo>
                  <a:pt x="2234430" y="1600916"/>
                </a:lnTo>
                <a:lnTo>
                  <a:pt x="2304395" y="1441290"/>
                </a:lnTo>
                <a:lnTo>
                  <a:pt x="2306734" y="1435756"/>
                </a:lnTo>
                <a:close/>
              </a:path>
              <a:path w="6291580" h="2805429">
                <a:moveTo>
                  <a:pt x="4121841" y="1746268"/>
                </a:moveTo>
                <a:close/>
              </a:path>
              <a:path w="6291580" h="2805429">
                <a:moveTo>
                  <a:pt x="2221731" y="1595090"/>
                </a:moveTo>
                <a:lnTo>
                  <a:pt x="2221650" y="1595265"/>
                </a:lnTo>
                <a:lnTo>
                  <a:pt x="2221731" y="1595090"/>
                </a:lnTo>
                <a:close/>
              </a:path>
              <a:path w="6291580" h="2805429">
                <a:moveTo>
                  <a:pt x="4051988" y="1595090"/>
                </a:moveTo>
                <a:lnTo>
                  <a:pt x="4052047" y="1595265"/>
                </a:lnTo>
                <a:lnTo>
                  <a:pt x="4051988" y="1595090"/>
                </a:lnTo>
                <a:close/>
              </a:path>
              <a:path w="6291580" h="2805429">
                <a:moveTo>
                  <a:pt x="3136860" y="0"/>
                </a:moveTo>
                <a:lnTo>
                  <a:pt x="3064390" y="14389"/>
                </a:lnTo>
                <a:lnTo>
                  <a:pt x="2992795" y="56742"/>
                </a:lnTo>
                <a:lnTo>
                  <a:pt x="2921898" y="125137"/>
                </a:lnTo>
                <a:lnTo>
                  <a:pt x="2851468" y="217591"/>
                </a:lnTo>
                <a:lnTo>
                  <a:pt x="2781271" y="331368"/>
                </a:lnTo>
                <a:lnTo>
                  <a:pt x="2711190" y="463380"/>
                </a:lnTo>
                <a:lnTo>
                  <a:pt x="2641167" y="610189"/>
                </a:lnTo>
                <a:lnTo>
                  <a:pt x="2571203" y="768066"/>
                </a:lnTo>
                <a:lnTo>
                  <a:pt x="2501239" y="933168"/>
                </a:lnTo>
                <a:lnTo>
                  <a:pt x="2361427" y="1270421"/>
                </a:lnTo>
                <a:lnTo>
                  <a:pt x="2291520" y="1435814"/>
                </a:lnTo>
                <a:lnTo>
                  <a:pt x="2306734" y="1435756"/>
                </a:lnTo>
                <a:lnTo>
                  <a:pt x="2374359" y="1275780"/>
                </a:lnTo>
                <a:lnTo>
                  <a:pt x="2514147" y="938644"/>
                </a:lnTo>
                <a:lnTo>
                  <a:pt x="2583970" y="773717"/>
                </a:lnTo>
                <a:lnTo>
                  <a:pt x="2653848" y="616131"/>
                </a:lnTo>
                <a:lnTo>
                  <a:pt x="2723604" y="469788"/>
                </a:lnTo>
                <a:lnTo>
                  <a:pt x="2793288" y="338476"/>
                </a:lnTo>
                <a:lnTo>
                  <a:pt x="2793504" y="338068"/>
                </a:lnTo>
                <a:lnTo>
                  <a:pt x="2862854" y="225747"/>
                </a:lnTo>
                <a:lnTo>
                  <a:pt x="2932054" y="134866"/>
                </a:lnTo>
                <a:lnTo>
                  <a:pt x="2932676" y="134050"/>
                </a:lnTo>
                <a:lnTo>
                  <a:pt x="2932821" y="134050"/>
                </a:lnTo>
                <a:lnTo>
                  <a:pt x="3000857" y="68336"/>
                </a:lnTo>
                <a:lnTo>
                  <a:pt x="3000601" y="68336"/>
                </a:lnTo>
                <a:lnTo>
                  <a:pt x="3001883" y="67345"/>
                </a:lnTo>
                <a:lnTo>
                  <a:pt x="3002277" y="67345"/>
                </a:lnTo>
                <a:lnTo>
                  <a:pt x="3069127" y="27847"/>
                </a:lnTo>
                <a:lnTo>
                  <a:pt x="3068293" y="27847"/>
                </a:lnTo>
                <a:lnTo>
                  <a:pt x="3070507" y="27031"/>
                </a:lnTo>
                <a:lnTo>
                  <a:pt x="3072406" y="27031"/>
                </a:lnTo>
                <a:lnTo>
                  <a:pt x="3136830" y="14253"/>
                </a:lnTo>
                <a:lnTo>
                  <a:pt x="3135461" y="13981"/>
                </a:lnTo>
                <a:lnTo>
                  <a:pt x="3207218" y="13981"/>
                </a:lnTo>
                <a:lnTo>
                  <a:pt x="3136860" y="0"/>
                </a:lnTo>
                <a:close/>
              </a:path>
              <a:path w="6291580" h="2805429">
                <a:moveTo>
                  <a:pt x="3982140" y="1435756"/>
                </a:moveTo>
                <a:close/>
              </a:path>
              <a:path w="6291580" h="2805429">
                <a:moveTo>
                  <a:pt x="2361427" y="1270362"/>
                </a:moveTo>
                <a:close/>
              </a:path>
              <a:path w="6291580" h="2805429">
                <a:moveTo>
                  <a:pt x="3912269" y="1270362"/>
                </a:moveTo>
                <a:close/>
              </a:path>
              <a:path w="6291580" h="2805429">
                <a:moveTo>
                  <a:pt x="2514171" y="938586"/>
                </a:moveTo>
                <a:close/>
              </a:path>
              <a:path w="6291580" h="2805429">
                <a:moveTo>
                  <a:pt x="3565475" y="469555"/>
                </a:moveTo>
                <a:lnTo>
                  <a:pt x="3550004" y="469555"/>
                </a:lnTo>
                <a:lnTo>
                  <a:pt x="3550121" y="469788"/>
                </a:lnTo>
                <a:lnTo>
                  <a:pt x="3619911" y="616131"/>
                </a:lnTo>
                <a:lnTo>
                  <a:pt x="3689700" y="773717"/>
                </a:lnTo>
                <a:lnTo>
                  <a:pt x="3759548" y="938644"/>
                </a:lnTo>
                <a:lnTo>
                  <a:pt x="3774727" y="938586"/>
                </a:lnTo>
                <a:lnTo>
                  <a:pt x="3772481" y="933168"/>
                </a:lnTo>
                <a:lnTo>
                  <a:pt x="3702516" y="768066"/>
                </a:lnTo>
                <a:lnTo>
                  <a:pt x="3632552" y="610189"/>
                </a:lnTo>
                <a:lnTo>
                  <a:pt x="3565475" y="469555"/>
                </a:lnTo>
                <a:close/>
              </a:path>
              <a:path w="6291580" h="2805429">
                <a:moveTo>
                  <a:pt x="2584071" y="773601"/>
                </a:moveTo>
                <a:close/>
              </a:path>
              <a:path w="6291580" h="2805429">
                <a:moveTo>
                  <a:pt x="3689642" y="773601"/>
                </a:moveTo>
                <a:close/>
              </a:path>
              <a:path w="6291580" h="2805429">
                <a:moveTo>
                  <a:pt x="2653925" y="615956"/>
                </a:moveTo>
                <a:lnTo>
                  <a:pt x="2653809" y="616131"/>
                </a:lnTo>
                <a:lnTo>
                  <a:pt x="2653925" y="615956"/>
                </a:lnTo>
                <a:close/>
              </a:path>
              <a:path w="6291580" h="2805429">
                <a:moveTo>
                  <a:pt x="3619794" y="615956"/>
                </a:moveTo>
                <a:lnTo>
                  <a:pt x="3619871" y="616131"/>
                </a:lnTo>
                <a:lnTo>
                  <a:pt x="3619794" y="615956"/>
                </a:lnTo>
                <a:close/>
              </a:path>
              <a:path w="6291580" h="2805429">
                <a:moveTo>
                  <a:pt x="3550068" y="469688"/>
                </a:moveTo>
                <a:close/>
              </a:path>
              <a:path w="6291580" h="2805429">
                <a:moveTo>
                  <a:pt x="3496005" y="338068"/>
                </a:moveTo>
                <a:lnTo>
                  <a:pt x="3480215" y="338068"/>
                </a:lnTo>
                <a:lnTo>
                  <a:pt x="3480448" y="338476"/>
                </a:lnTo>
                <a:lnTo>
                  <a:pt x="3550068" y="469688"/>
                </a:lnTo>
                <a:lnTo>
                  <a:pt x="3550004" y="469555"/>
                </a:lnTo>
                <a:lnTo>
                  <a:pt x="3565475" y="469555"/>
                </a:lnTo>
                <a:lnTo>
                  <a:pt x="3562529" y="463380"/>
                </a:lnTo>
                <a:lnTo>
                  <a:pt x="3496005" y="338068"/>
                </a:lnTo>
                <a:close/>
              </a:path>
              <a:path w="6291580" h="2805429">
                <a:moveTo>
                  <a:pt x="2793390" y="338284"/>
                </a:moveTo>
                <a:lnTo>
                  <a:pt x="2793271" y="338476"/>
                </a:lnTo>
                <a:lnTo>
                  <a:pt x="2793390" y="338284"/>
                </a:lnTo>
                <a:close/>
              </a:path>
              <a:path w="6291580" h="2805429">
                <a:moveTo>
                  <a:pt x="3480330" y="338284"/>
                </a:moveTo>
                <a:lnTo>
                  <a:pt x="3480431" y="338476"/>
                </a:lnTo>
                <a:lnTo>
                  <a:pt x="3480330" y="338284"/>
                </a:lnTo>
                <a:close/>
              </a:path>
              <a:path w="6291580" h="2805429">
                <a:moveTo>
                  <a:pt x="2793523" y="338068"/>
                </a:moveTo>
                <a:lnTo>
                  <a:pt x="2793390" y="338284"/>
                </a:lnTo>
                <a:lnTo>
                  <a:pt x="2793523" y="338068"/>
                </a:lnTo>
                <a:close/>
              </a:path>
              <a:path w="6291580" h="2805429">
                <a:moveTo>
                  <a:pt x="3426960" y="225223"/>
                </a:moveTo>
                <a:lnTo>
                  <a:pt x="3410542" y="225223"/>
                </a:lnTo>
                <a:lnTo>
                  <a:pt x="3410891" y="225747"/>
                </a:lnTo>
                <a:lnTo>
                  <a:pt x="3480330" y="338284"/>
                </a:lnTo>
                <a:lnTo>
                  <a:pt x="3480215" y="338068"/>
                </a:lnTo>
                <a:lnTo>
                  <a:pt x="3496005" y="338068"/>
                </a:lnTo>
                <a:lnTo>
                  <a:pt x="3492448" y="331368"/>
                </a:lnTo>
                <a:lnTo>
                  <a:pt x="3426960" y="225223"/>
                </a:lnTo>
                <a:close/>
              </a:path>
              <a:path w="6291580" h="2805429">
                <a:moveTo>
                  <a:pt x="2863177" y="225223"/>
                </a:moveTo>
                <a:lnTo>
                  <a:pt x="2862770" y="225747"/>
                </a:lnTo>
                <a:lnTo>
                  <a:pt x="2863177" y="225223"/>
                </a:lnTo>
                <a:close/>
              </a:path>
              <a:path w="6291580" h="2805429">
                <a:moveTo>
                  <a:pt x="3410755" y="225569"/>
                </a:moveTo>
                <a:lnTo>
                  <a:pt x="3410865" y="225747"/>
                </a:lnTo>
                <a:lnTo>
                  <a:pt x="3410755" y="225569"/>
                </a:lnTo>
                <a:close/>
              </a:path>
              <a:path w="6291580" h="2805429">
                <a:moveTo>
                  <a:pt x="3410542" y="225223"/>
                </a:moveTo>
                <a:lnTo>
                  <a:pt x="3410755" y="225569"/>
                </a:lnTo>
                <a:lnTo>
                  <a:pt x="3410891" y="225747"/>
                </a:lnTo>
                <a:lnTo>
                  <a:pt x="3410542" y="225223"/>
                </a:lnTo>
                <a:close/>
              </a:path>
              <a:path w="6291580" h="2805429">
                <a:moveTo>
                  <a:pt x="3358611" y="134050"/>
                </a:moveTo>
                <a:lnTo>
                  <a:pt x="3340985" y="134050"/>
                </a:lnTo>
                <a:lnTo>
                  <a:pt x="3341684" y="134866"/>
                </a:lnTo>
                <a:lnTo>
                  <a:pt x="3410755" y="225569"/>
                </a:lnTo>
                <a:lnTo>
                  <a:pt x="3410542" y="225223"/>
                </a:lnTo>
                <a:lnTo>
                  <a:pt x="3426960" y="225223"/>
                </a:lnTo>
                <a:lnTo>
                  <a:pt x="3422251" y="217591"/>
                </a:lnTo>
                <a:lnTo>
                  <a:pt x="3358611" y="134050"/>
                </a:lnTo>
                <a:close/>
              </a:path>
              <a:path w="6291580" h="2805429">
                <a:moveTo>
                  <a:pt x="2932676" y="134050"/>
                </a:moveTo>
                <a:lnTo>
                  <a:pt x="2931977" y="134866"/>
                </a:lnTo>
                <a:lnTo>
                  <a:pt x="2932270" y="134583"/>
                </a:lnTo>
                <a:lnTo>
                  <a:pt x="2932676" y="134050"/>
                </a:lnTo>
                <a:close/>
              </a:path>
              <a:path w="6291580" h="2805429">
                <a:moveTo>
                  <a:pt x="2932270" y="134583"/>
                </a:moveTo>
                <a:lnTo>
                  <a:pt x="2931977" y="134866"/>
                </a:lnTo>
                <a:lnTo>
                  <a:pt x="2932270" y="134583"/>
                </a:lnTo>
                <a:close/>
              </a:path>
              <a:path w="6291580" h="2805429">
                <a:moveTo>
                  <a:pt x="3341391" y="134583"/>
                </a:moveTo>
                <a:lnTo>
                  <a:pt x="3341607" y="134866"/>
                </a:lnTo>
                <a:lnTo>
                  <a:pt x="3341391" y="134583"/>
                </a:lnTo>
                <a:close/>
              </a:path>
              <a:path w="6291580" h="2805429">
                <a:moveTo>
                  <a:pt x="3340985" y="134050"/>
                </a:moveTo>
                <a:lnTo>
                  <a:pt x="3341391" y="134583"/>
                </a:lnTo>
                <a:lnTo>
                  <a:pt x="3341684" y="134866"/>
                </a:lnTo>
                <a:lnTo>
                  <a:pt x="3340985" y="134050"/>
                </a:lnTo>
                <a:close/>
              </a:path>
              <a:path w="6291580" h="2805429">
                <a:moveTo>
                  <a:pt x="2932821" y="134050"/>
                </a:moveTo>
                <a:lnTo>
                  <a:pt x="2932676" y="134050"/>
                </a:lnTo>
                <a:lnTo>
                  <a:pt x="2932270" y="134583"/>
                </a:lnTo>
                <a:lnTo>
                  <a:pt x="2932821" y="134050"/>
                </a:lnTo>
                <a:close/>
              </a:path>
              <a:path w="6291580" h="2805429">
                <a:moveTo>
                  <a:pt x="3272308" y="67857"/>
                </a:moveTo>
                <a:lnTo>
                  <a:pt x="3341391" y="134583"/>
                </a:lnTo>
                <a:lnTo>
                  <a:pt x="3340985" y="134050"/>
                </a:lnTo>
                <a:lnTo>
                  <a:pt x="3358611" y="134050"/>
                </a:lnTo>
                <a:lnTo>
                  <a:pt x="3351821" y="125137"/>
                </a:lnTo>
                <a:lnTo>
                  <a:pt x="3292942" y="68336"/>
                </a:lnTo>
                <a:lnTo>
                  <a:pt x="3273118" y="68336"/>
                </a:lnTo>
                <a:lnTo>
                  <a:pt x="3272308" y="67857"/>
                </a:lnTo>
                <a:close/>
              </a:path>
              <a:path w="6291580" h="2805429">
                <a:moveTo>
                  <a:pt x="3001883" y="67345"/>
                </a:moveTo>
                <a:lnTo>
                  <a:pt x="3000601" y="68336"/>
                </a:lnTo>
                <a:lnTo>
                  <a:pt x="3001261" y="67946"/>
                </a:lnTo>
                <a:lnTo>
                  <a:pt x="3001883" y="67345"/>
                </a:lnTo>
                <a:close/>
              </a:path>
              <a:path w="6291580" h="2805429">
                <a:moveTo>
                  <a:pt x="3001261" y="67946"/>
                </a:moveTo>
                <a:lnTo>
                  <a:pt x="3000601" y="68336"/>
                </a:lnTo>
                <a:lnTo>
                  <a:pt x="3000857" y="68336"/>
                </a:lnTo>
                <a:lnTo>
                  <a:pt x="3001261" y="67946"/>
                </a:lnTo>
                <a:close/>
              </a:path>
              <a:path w="6291580" h="2805429">
                <a:moveTo>
                  <a:pt x="3271778" y="67345"/>
                </a:moveTo>
                <a:lnTo>
                  <a:pt x="3272308" y="67857"/>
                </a:lnTo>
                <a:lnTo>
                  <a:pt x="3273118" y="68336"/>
                </a:lnTo>
                <a:lnTo>
                  <a:pt x="3271778" y="67345"/>
                </a:lnTo>
                <a:close/>
              </a:path>
              <a:path w="6291580" h="2805429">
                <a:moveTo>
                  <a:pt x="3291915" y="67345"/>
                </a:moveTo>
                <a:lnTo>
                  <a:pt x="3271778" y="67345"/>
                </a:lnTo>
                <a:lnTo>
                  <a:pt x="3273118" y="68336"/>
                </a:lnTo>
                <a:lnTo>
                  <a:pt x="3292942" y="68336"/>
                </a:lnTo>
                <a:lnTo>
                  <a:pt x="3291915" y="67345"/>
                </a:lnTo>
                <a:close/>
              </a:path>
              <a:path w="6291580" h="2805429">
                <a:moveTo>
                  <a:pt x="3002277" y="67345"/>
                </a:moveTo>
                <a:lnTo>
                  <a:pt x="3001883" y="67345"/>
                </a:lnTo>
                <a:lnTo>
                  <a:pt x="3001261" y="67946"/>
                </a:lnTo>
                <a:lnTo>
                  <a:pt x="3002277" y="67345"/>
                </a:lnTo>
                <a:close/>
              </a:path>
              <a:path w="6291580" h="2805429">
                <a:moveTo>
                  <a:pt x="3204201" y="27615"/>
                </a:moveTo>
                <a:lnTo>
                  <a:pt x="3272308" y="67857"/>
                </a:lnTo>
                <a:lnTo>
                  <a:pt x="3271778" y="67345"/>
                </a:lnTo>
                <a:lnTo>
                  <a:pt x="3291915" y="67345"/>
                </a:lnTo>
                <a:lnTo>
                  <a:pt x="3280924" y="56742"/>
                </a:lnTo>
                <a:lnTo>
                  <a:pt x="3232038" y="27847"/>
                </a:lnTo>
                <a:lnTo>
                  <a:pt x="3205368" y="27847"/>
                </a:lnTo>
                <a:lnTo>
                  <a:pt x="3204201" y="27615"/>
                </a:lnTo>
                <a:close/>
              </a:path>
              <a:path w="6291580" h="2805429">
                <a:moveTo>
                  <a:pt x="3070507" y="27031"/>
                </a:moveTo>
                <a:lnTo>
                  <a:pt x="3068293" y="27847"/>
                </a:lnTo>
                <a:lnTo>
                  <a:pt x="3069548" y="27598"/>
                </a:lnTo>
                <a:lnTo>
                  <a:pt x="3070507" y="27031"/>
                </a:lnTo>
                <a:close/>
              </a:path>
              <a:path w="6291580" h="2805429">
                <a:moveTo>
                  <a:pt x="3069548" y="27598"/>
                </a:moveTo>
                <a:lnTo>
                  <a:pt x="3068293" y="27847"/>
                </a:lnTo>
                <a:lnTo>
                  <a:pt x="3069127" y="27847"/>
                </a:lnTo>
                <a:lnTo>
                  <a:pt x="3069548" y="27598"/>
                </a:lnTo>
                <a:close/>
              </a:path>
              <a:path w="6291580" h="2805429">
                <a:moveTo>
                  <a:pt x="3203212" y="27031"/>
                </a:moveTo>
                <a:lnTo>
                  <a:pt x="3204201" y="27615"/>
                </a:lnTo>
                <a:lnTo>
                  <a:pt x="3205368" y="27847"/>
                </a:lnTo>
                <a:lnTo>
                  <a:pt x="3203212" y="27031"/>
                </a:lnTo>
                <a:close/>
              </a:path>
              <a:path w="6291580" h="2805429">
                <a:moveTo>
                  <a:pt x="3230658" y="27031"/>
                </a:moveTo>
                <a:lnTo>
                  <a:pt x="3203212" y="27031"/>
                </a:lnTo>
                <a:lnTo>
                  <a:pt x="3205368" y="27847"/>
                </a:lnTo>
                <a:lnTo>
                  <a:pt x="3232038" y="27847"/>
                </a:lnTo>
                <a:lnTo>
                  <a:pt x="3230658" y="27031"/>
                </a:lnTo>
                <a:close/>
              </a:path>
              <a:path w="6291580" h="2805429">
                <a:moveTo>
                  <a:pt x="3207218" y="13981"/>
                </a:moveTo>
                <a:lnTo>
                  <a:pt x="3138199" y="13981"/>
                </a:lnTo>
                <a:lnTo>
                  <a:pt x="3136830" y="14253"/>
                </a:lnTo>
                <a:lnTo>
                  <a:pt x="3204201" y="27615"/>
                </a:lnTo>
                <a:lnTo>
                  <a:pt x="3203212" y="27031"/>
                </a:lnTo>
                <a:lnTo>
                  <a:pt x="3230658" y="27031"/>
                </a:lnTo>
                <a:lnTo>
                  <a:pt x="3209271" y="14389"/>
                </a:lnTo>
                <a:lnTo>
                  <a:pt x="3207218" y="13981"/>
                </a:lnTo>
                <a:close/>
              </a:path>
              <a:path w="6291580" h="2805429">
                <a:moveTo>
                  <a:pt x="3072406" y="27031"/>
                </a:moveTo>
                <a:lnTo>
                  <a:pt x="3070507" y="27031"/>
                </a:lnTo>
                <a:lnTo>
                  <a:pt x="3069548" y="27598"/>
                </a:lnTo>
                <a:lnTo>
                  <a:pt x="3072406" y="27031"/>
                </a:lnTo>
                <a:close/>
              </a:path>
              <a:path w="6291580" h="2805429">
                <a:moveTo>
                  <a:pt x="3138199" y="13981"/>
                </a:moveTo>
                <a:lnTo>
                  <a:pt x="3135461" y="13981"/>
                </a:lnTo>
                <a:lnTo>
                  <a:pt x="3136830" y="14253"/>
                </a:lnTo>
                <a:lnTo>
                  <a:pt x="3138199" y="13981"/>
                </a:lnTo>
                <a:close/>
              </a:path>
            </a:pathLst>
          </a:custGeom>
          <a:solidFill>
            <a:srgbClr val="006600">
              <a:alpha val="7999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9" name="object 149"/>
          <p:cNvSpPr/>
          <p:nvPr/>
        </p:nvSpPr>
        <p:spPr>
          <a:xfrm>
            <a:off x="6481584" y="4963393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3981" y="0"/>
                </a:moveTo>
                <a:lnTo>
                  <a:pt x="0" y="238"/>
                </a:lnTo>
                <a:lnTo>
                  <a:pt x="582" y="14185"/>
                </a:lnTo>
                <a:lnTo>
                  <a:pt x="14563" y="13941"/>
                </a:lnTo>
                <a:lnTo>
                  <a:pt x="13981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0" name="object 150"/>
          <p:cNvSpPr/>
          <p:nvPr/>
        </p:nvSpPr>
        <p:spPr>
          <a:xfrm>
            <a:off x="6481584" y="4935500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3981" y="0"/>
                </a:moveTo>
                <a:lnTo>
                  <a:pt x="0" y="244"/>
                </a:lnTo>
                <a:lnTo>
                  <a:pt x="0" y="14191"/>
                </a:lnTo>
                <a:lnTo>
                  <a:pt x="13981" y="13946"/>
                </a:lnTo>
                <a:lnTo>
                  <a:pt x="13981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1" name="object 151"/>
          <p:cNvSpPr/>
          <p:nvPr/>
        </p:nvSpPr>
        <p:spPr>
          <a:xfrm>
            <a:off x="6481002" y="4907612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3981" y="0"/>
                </a:moveTo>
                <a:lnTo>
                  <a:pt x="0" y="244"/>
                </a:lnTo>
                <a:lnTo>
                  <a:pt x="0" y="14185"/>
                </a:lnTo>
                <a:lnTo>
                  <a:pt x="13981" y="13946"/>
                </a:lnTo>
                <a:lnTo>
                  <a:pt x="13981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2" name="object 152"/>
          <p:cNvSpPr/>
          <p:nvPr/>
        </p:nvSpPr>
        <p:spPr>
          <a:xfrm>
            <a:off x="6480419" y="4879724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3981" y="0"/>
                </a:moveTo>
                <a:lnTo>
                  <a:pt x="0" y="238"/>
                </a:lnTo>
                <a:lnTo>
                  <a:pt x="0" y="14185"/>
                </a:lnTo>
                <a:lnTo>
                  <a:pt x="13981" y="13941"/>
                </a:lnTo>
                <a:lnTo>
                  <a:pt x="13981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3" name="object 153"/>
          <p:cNvSpPr/>
          <p:nvPr/>
        </p:nvSpPr>
        <p:spPr>
          <a:xfrm>
            <a:off x="6479837" y="4851830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3981" y="0"/>
                </a:moveTo>
                <a:lnTo>
                  <a:pt x="0" y="244"/>
                </a:lnTo>
                <a:lnTo>
                  <a:pt x="582" y="14191"/>
                </a:lnTo>
                <a:lnTo>
                  <a:pt x="13981" y="13946"/>
                </a:lnTo>
                <a:lnTo>
                  <a:pt x="13981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4" name="object 154"/>
          <p:cNvSpPr/>
          <p:nvPr/>
        </p:nvSpPr>
        <p:spPr>
          <a:xfrm>
            <a:off x="6479254" y="4823943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3981" y="0"/>
                </a:moveTo>
                <a:lnTo>
                  <a:pt x="0" y="244"/>
                </a:lnTo>
                <a:lnTo>
                  <a:pt x="582" y="14185"/>
                </a:lnTo>
                <a:lnTo>
                  <a:pt x="14563" y="13946"/>
                </a:lnTo>
                <a:lnTo>
                  <a:pt x="13981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5" name="object 155"/>
          <p:cNvSpPr/>
          <p:nvPr/>
        </p:nvSpPr>
        <p:spPr>
          <a:xfrm>
            <a:off x="6478672" y="4796055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3981" y="0"/>
                </a:moveTo>
                <a:lnTo>
                  <a:pt x="0" y="244"/>
                </a:lnTo>
                <a:lnTo>
                  <a:pt x="582" y="14185"/>
                </a:lnTo>
                <a:lnTo>
                  <a:pt x="14563" y="13946"/>
                </a:lnTo>
                <a:lnTo>
                  <a:pt x="13981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6" name="object 156"/>
          <p:cNvSpPr/>
          <p:nvPr/>
        </p:nvSpPr>
        <p:spPr>
          <a:xfrm>
            <a:off x="6478672" y="4768167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3981" y="0"/>
                </a:moveTo>
                <a:lnTo>
                  <a:pt x="0" y="238"/>
                </a:lnTo>
                <a:lnTo>
                  <a:pt x="0" y="14185"/>
                </a:lnTo>
                <a:lnTo>
                  <a:pt x="13981" y="13941"/>
                </a:lnTo>
                <a:lnTo>
                  <a:pt x="13981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7" name="object 157"/>
          <p:cNvSpPr/>
          <p:nvPr/>
        </p:nvSpPr>
        <p:spPr>
          <a:xfrm>
            <a:off x="6478089" y="4740273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3981" y="0"/>
                </a:moveTo>
                <a:lnTo>
                  <a:pt x="0" y="244"/>
                </a:lnTo>
                <a:lnTo>
                  <a:pt x="0" y="14191"/>
                </a:lnTo>
                <a:lnTo>
                  <a:pt x="13981" y="13946"/>
                </a:lnTo>
                <a:lnTo>
                  <a:pt x="13981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8" name="object 158"/>
          <p:cNvSpPr/>
          <p:nvPr/>
        </p:nvSpPr>
        <p:spPr>
          <a:xfrm>
            <a:off x="6477507" y="4712386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3981" y="0"/>
                </a:moveTo>
                <a:lnTo>
                  <a:pt x="0" y="244"/>
                </a:lnTo>
                <a:lnTo>
                  <a:pt x="0" y="14185"/>
                </a:lnTo>
                <a:lnTo>
                  <a:pt x="13981" y="13946"/>
                </a:lnTo>
                <a:lnTo>
                  <a:pt x="13981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9" name="object 159"/>
          <p:cNvSpPr/>
          <p:nvPr/>
        </p:nvSpPr>
        <p:spPr>
          <a:xfrm>
            <a:off x="6476924" y="4684498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3981" y="0"/>
                </a:moveTo>
                <a:lnTo>
                  <a:pt x="0" y="238"/>
                </a:lnTo>
                <a:lnTo>
                  <a:pt x="582" y="14185"/>
                </a:lnTo>
                <a:lnTo>
                  <a:pt x="13981" y="13941"/>
                </a:lnTo>
                <a:lnTo>
                  <a:pt x="13981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0" name="object 160"/>
          <p:cNvSpPr/>
          <p:nvPr/>
        </p:nvSpPr>
        <p:spPr>
          <a:xfrm>
            <a:off x="6476342" y="4656609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3981" y="0"/>
                </a:moveTo>
                <a:lnTo>
                  <a:pt x="0" y="238"/>
                </a:lnTo>
                <a:lnTo>
                  <a:pt x="582" y="14185"/>
                </a:lnTo>
                <a:lnTo>
                  <a:pt x="14563" y="13941"/>
                </a:lnTo>
                <a:lnTo>
                  <a:pt x="13981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1" name="object 161"/>
          <p:cNvSpPr/>
          <p:nvPr/>
        </p:nvSpPr>
        <p:spPr>
          <a:xfrm>
            <a:off x="6475759" y="4628716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3981" y="0"/>
                </a:moveTo>
                <a:lnTo>
                  <a:pt x="0" y="244"/>
                </a:lnTo>
                <a:lnTo>
                  <a:pt x="582" y="14191"/>
                </a:lnTo>
                <a:lnTo>
                  <a:pt x="14563" y="13946"/>
                </a:lnTo>
                <a:lnTo>
                  <a:pt x="13981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2" name="object 162"/>
          <p:cNvSpPr/>
          <p:nvPr/>
        </p:nvSpPr>
        <p:spPr>
          <a:xfrm>
            <a:off x="6475759" y="4600828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3981" y="0"/>
                </a:moveTo>
                <a:lnTo>
                  <a:pt x="0" y="233"/>
                </a:lnTo>
                <a:lnTo>
                  <a:pt x="0" y="14185"/>
                </a:lnTo>
                <a:lnTo>
                  <a:pt x="13981" y="13946"/>
                </a:lnTo>
                <a:lnTo>
                  <a:pt x="13981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3" name="object 163"/>
          <p:cNvSpPr/>
          <p:nvPr/>
        </p:nvSpPr>
        <p:spPr>
          <a:xfrm>
            <a:off x="6475177" y="4572923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3981" y="0"/>
                </a:moveTo>
                <a:lnTo>
                  <a:pt x="0" y="233"/>
                </a:lnTo>
                <a:lnTo>
                  <a:pt x="0" y="14214"/>
                </a:lnTo>
                <a:lnTo>
                  <a:pt x="13981" y="13981"/>
                </a:lnTo>
                <a:lnTo>
                  <a:pt x="13981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4" name="object 164"/>
          <p:cNvSpPr/>
          <p:nvPr/>
        </p:nvSpPr>
        <p:spPr>
          <a:xfrm>
            <a:off x="6490906" y="4593021"/>
            <a:ext cx="953769" cy="384175"/>
          </a:xfrm>
          <a:custGeom>
            <a:avLst/>
            <a:gdLst/>
            <a:ahLst/>
            <a:cxnLst/>
            <a:rect l="l" t="t" r="r" b="b"/>
            <a:pathLst>
              <a:path w="953770" h="384175">
                <a:moveTo>
                  <a:pt x="0" y="0"/>
                </a:moveTo>
                <a:lnTo>
                  <a:pt x="0" y="21998"/>
                </a:lnTo>
                <a:lnTo>
                  <a:pt x="322" y="47369"/>
                </a:lnTo>
                <a:lnTo>
                  <a:pt x="1154" y="101016"/>
                </a:lnTo>
                <a:lnTo>
                  <a:pt x="2378" y="176370"/>
                </a:lnTo>
                <a:lnTo>
                  <a:pt x="5825" y="383980"/>
                </a:lnTo>
                <a:lnTo>
                  <a:pt x="337646" y="384147"/>
                </a:lnTo>
                <a:lnTo>
                  <a:pt x="950687" y="383093"/>
                </a:lnTo>
                <a:lnTo>
                  <a:pt x="953635" y="382932"/>
                </a:lnTo>
                <a:lnTo>
                  <a:pt x="895012" y="379632"/>
                </a:lnTo>
                <a:lnTo>
                  <a:pt x="837255" y="375300"/>
                </a:lnTo>
                <a:lnTo>
                  <a:pt x="781372" y="370032"/>
                </a:lnTo>
                <a:lnTo>
                  <a:pt x="728369" y="363925"/>
                </a:lnTo>
                <a:lnTo>
                  <a:pt x="679253" y="357077"/>
                </a:lnTo>
                <a:lnTo>
                  <a:pt x="622236" y="347333"/>
                </a:lnTo>
                <a:lnTo>
                  <a:pt x="567593" y="335907"/>
                </a:lnTo>
                <a:lnTo>
                  <a:pt x="515174" y="322734"/>
                </a:lnTo>
                <a:lnTo>
                  <a:pt x="464832" y="307754"/>
                </a:lnTo>
                <a:lnTo>
                  <a:pt x="416415" y="290902"/>
                </a:lnTo>
                <a:lnTo>
                  <a:pt x="369773" y="272115"/>
                </a:lnTo>
                <a:lnTo>
                  <a:pt x="324759" y="251332"/>
                </a:lnTo>
                <a:lnTo>
                  <a:pt x="281220" y="228488"/>
                </a:lnTo>
                <a:lnTo>
                  <a:pt x="239009" y="203522"/>
                </a:lnTo>
                <a:lnTo>
                  <a:pt x="197975" y="176370"/>
                </a:lnTo>
                <a:lnTo>
                  <a:pt x="157968" y="146969"/>
                </a:lnTo>
                <a:lnTo>
                  <a:pt x="118840" y="115256"/>
                </a:lnTo>
                <a:lnTo>
                  <a:pt x="60803" y="62646"/>
                </a:lnTo>
                <a:lnTo>
                  <a:pt x="32085" y="34545"/>
                </a:lnTo>
                <a:lnTo>
                  <a:pt x="9320" y="10835"/>
                </a:lnTo>
                <a:lnTo>
                  <a:pt x="0" y="0"/>
                </a:lnTo>
                <a:close/>
              </a:path>
            </a:pathLst>
          </a:custGeom>
          <a:solidFill>
            <a:srgbClr val="FF9F9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5" name="object 165"/>
          <p:cNvSpPr/>
          <p:nvPr/>
        </p:nvSpPr>
        <p:spPr>
          <a:xfrm>
            <a:off x="3744412" y="4966557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3922" y="0"/>
                </a:moveTo>
                <a:lnTo>
                  <a:pt x="0" y="122"/>
                </a:lnTo>
                <a:lnTo>
                  <a:pt x="116" y="14104"/>
                </a:lnTo>
                <a:lnTo>
                  <a:pt x="14097" y="13981"/>
                </a:lnTo>
                <a:lnTo>
                  <a:pt x="1392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6" name="object 166"/>
          <p:cNvSpPr/>
          <p:nvPr/>
        </p:nvSpPr>
        <p:spPr>
          <a:xfrm>
            <a:off x="3744121" y="4938593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3981" y="0"/>
                </a:moveTo>
                <a:lnTo>
                  <a:pt x="0" y="122"/>
                </a:lnTo>
                <a:lnTo>
                  <a:pt x="116" y="14104"/>
                </a:lnTo>
                <a:lnTo>
                  <a:pt x="14097" y="13981"/>
                </a:lnTo>
                <a:lnTo>
                  <a:pt x="13981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7" name="object 167"/>
          <p:cNvSpPr/>
          <p:nvPr/>
        </p:nvSpPr>
        <p:spPr>
          <a:xfrm>
            <a:off x="3743888" y="4910630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3981" y="0"/>
                </a:moveTo>
                <a:lnTo>
                  <a:pt x="0" y="122"/>
                </a:lnTo>
                <a:lnTo>
                  <a:pt x="116" y="14104"/>
                </a:lnTo>
                <a:lnTo>
                  <a:pt x="14097" y="13981"/>
                </a:lnTo>
                <a:lnTo>
                  <a:pt x="13981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8" name="object 168"/>
          <p:cNvSpPr/>
          <p:nvPr/>
        </p:nvSpPr>
        <p:spPr>
          <a:xfrm>
            <a:off x="3743655" y="4882666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3981" y="0"/>
                </a:moveTo>
                <a:lnTo>
                  <a:pt x="0" y="128"/>
                </a:lnTo>
                <a:lnTo>
                  <a:pt x="116" y="14104"/>
                </a:lnTo>
                <a:lnTo>
                  <a:pt x="14097" y="13981"/>
                </a:lnTo>
                <a:lnTo>
                  <a:pt x="13981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9" name="object 169"/>
          <p:cNvSpPr/>
          <p:nvPr/>
        </p:nvSpPr>
        <p:spPr>
          <a:xfrm>
            <a:off x="3743364" y="4854703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3981" y="0"/>
                </a:moveTo>
                <a:lnTo>
                  <a:pt x="0" y="128"/>
                </a:lnTo>
                <a:lnTo>
                  <a:pt x="174" y="14109"/>
                </a:lnTo>
                <a:lnTo>
                  <a:pt x="14155" y="13981"/>
                </a:lnTo>
                <a:lnTo>
                  <a:pt x="13981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0" name="object 170"/>
          <p:cNvSpPr/>
          <p:nvPr/>
        </p:nvSpPr>
        <p:spPr>
          <a:xfrm>
            <a:off x="3743131" y="4826745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3981" y="0"/>
                </a:moveTo>
                <a:lnTo>
                  <a:pt x="0" y="122"/>
                </a:lnTo>
                <a:lnTo>
                  <a:pt x="116" y="14104"/>
                </a:lnTo>
                <a:lnTo>
                  <a:pt x="14097" y="13981"/>
                </a:lnTo>
                <a:lnTo>
                  <a:pt x="13981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1" name="object 171"/>
          <p:cNvSpPr/>
          <p:nvPr/>
        </p:nvSpPr>
        <p:spPr>
          <a:xfrm>
            <a:off x="3742898" y="4798781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3981" y="0"/>
                </a:moveTo>
                <a:lnTo>
                  <a:pt x="0" y="122"/>
                </a:lnTo>
                <a:lnTo>
                  <a:pt x="116" y="14104"/>
                </a:lnTo>
                <a:lnTo>
                  <a:pt x="14097" y="13981"/>
                </a:lnTo>
                <a:lnTo>
                  <a:pt x="13981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2" name="object 172"/>
          <p:cNvSpPr/>
          <p:nvPr/>
        </p:nvSpPr>
        <p:spPr>
          <a:xfrm>
            <a:off x="3742665" y="4770818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3981" y="0"/>
                </a:moveTo>
                <a:lnTo>
                  <a:pt x="0" y="122"/>
                </a:lnTo>
                <a:lnTo>
                  <a:pt x="116" y="14104"/>
                </a:lnTo>
                <a:lnTo>
                  <a:pt x="14097" y="13981"/>
                </a:lnTo>
                <a:lnTo>
                  <a:pt x="13981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3" name="object 173"/>
          <p:cNvSpPr/>
          <p:nvPr/>
        </p:nvSpPr>
        <p:spPr>
          <a:xfrm>
            <a:off x="3742373" y="4742854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3981" y="0"/>
                </a:moveTo>
                <a:lnTo>
                  <a:pt x="0" y="122"/>
                </a:lnTo>
                <a:lnTo>
                  <a:pt x="174" y="14104"/>
                </a:lnTo>
                <a:lnTo>
                  <a:pt x="14155" y="13981"/>
                </a:lnTo>
                <a:lnTo>
                  <a:pt x="13981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4" name="object 174"/>
          <p:cNvSpPr/>
          <p:nvPr/>
        </p:nvSpPr>
        <p:spPr>
          <a:xfrm>
            <a:off x="3742140" y="4714890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3981" y="0"/>
                </a:moveTo>
                <a:lnTo>
                  <a:pt x="0" y="128"/>
                </a:lnTo>
                <a:lnTo>
                  <a:pt x="116" y="14109"/>
                </a:lnTo>
                <a:lnTo>
                  <a:pt x="14097" y="13981"/>
                </a:lnTo>
                <a:lnTo>
                  <a:pt x="13981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5" name="object 175"/>
          <p:cNvSpPr/>
          <p:nvPr/>
        </p:nvSpPr>
        <p:spPr>
          <a:xfrm>
            <a:off x="3741908" y="4686933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3981" y="0"/>
                </a:moveTo>
                <a:lnTo>
                  <a:pt x="0" y="122"/>
                </a:lnTo>
                <a:lnTo>
                  <a:pt x="116" y="14104"/>
                </a:lnTo>
                <a:lnTo>
                  <a:pt x="14097" y="13975"/>
                </a:lnTo>
                <a:lnTo>
                  <a:pt x="13981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6" name="object 176"/>
          <p:cNvSpPr/>
          <p:nvPr/>
        </p:nvSpPr>
        <p:spPr>
          <a:xfrm>
            <a:off x="3741675" y="4658969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3981" y="0"/>
                </a:moveTo>
                <a:lnTo>
                  <a:pt x="0" y="122"/>
                </a:lnTo>
                <a:lnTo>
                  <a:pt x="116" y="14104"/>
                </a:lnTo>
                <a:lnTo>
                  <a:pt x="14097" y="13981"/>
                </a:lnTo>
                <a:lnTo>
                  <a:pt x="13981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7" name="object 177"/>
          <p:cNvSpPr/>
          <p:nvPr/>
        </p:nvSpPr>
        <p:spPr>
          <a:xfrm>
            <a:off x="3741383" y="4631006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3981" y="0"/>
                </a:moveTo>
                <a:lnTo>
                  <a:pt x="0" y="122"/>
                </a:lnTo>
                <a:lnTo>
                  <a:pt x="116" y="14104"/>
                </a:lnTo>
                <a:lnTo>
                  <a:pt x="14097" y="13981"/>
                </a:lnTo>
                <a:lnTo>
                  <a:pt x="13981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8" name="object 178"/>
          <p:cNvSpPr/>
          <p:nvPr/>
        </p:nvSpPr>
        <p:spPr>
          <a:xfrm>
            <a:off x="3741150" y="4603042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3981" y="0"/>
                </a:moveTo>
                <a:lnTo>
                  <a:pt x="0" y="116"/>
                </a:lnTo>
                <a:lnTo>
                  <a:pt x="116" y="14104"/>
                </a:lnTo>
                <a:lnTo>
                  <a:pt x="14097" y="13981"/>
                </a:lnTo>
                <a:lnTo>
                  <a:pt x="13981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9" name="object 179"/>
          <p:cNvSpPr/>
          <p:nvPr/>
        </p:nvSpPr>
        <p:spPr>
          <a:xfrm>
            <a:off x="3740917" y="4575078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3981" y="0"/>
                </a:moveTo>
                <a:lnTo>
                  <a:pt x="0" y="116"/>
                </a:lnTo>
                <a:lnTo>
                  <a:pt x="116" y="14098"/>
                </a:lnTo>
                <a:lnTo>
                  <a:pt x="14097" y="13981"/>
                </a:lnTo>
                <a:lnTo>
                  <a:pt x="13981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0" name="object 180"/>
          <p:cNvSpPr/>
          <p:nvPr/>
        </p:nvSpPr>
        <p:spPr>
          <a:xfrm>
            <a:off x="2711609" y="4581079"/>
            <a:ext cx="1032510" cy="398780"/>
          </a:xfrm>
          <a:custGeom>
            <a:avLst/>
            <a:gdLst/>
            <a:ahLst/>
            <a:cxnLst/>
            <a:rect l="l" t="t" r="r" b="b"/>
            <a:pathLst>
              <a:path w="1032510" h="398779">
                <a:moveTo>
                  <a:pt x="1028260" y="0"/>
                </a:moveTo>
                <a:lnTo>
                  <a:pt x="1023133" y="5592"/>
                </a:lnTo>
                <a:lnTo>
                  <a:pt x="1017016" y="12700"/>
                </a:lnTo>
                <a:lnTo>
                  <a:pt x="1009809" y="20632"/>
                </a:lnTo>
                <a:lnTo>
                  <a:pt x="968898" y="62545"/>
                </a:lnTo>
                <a:lnTo>
                  <a:pt x="932517" y="97941"/>
                </a:lnTo>
                <a:lnTo>
                  <a:pt x="899108" y="127246"/>
                </a:lnTo>
                <a:lnTo>
                  <a:pt x="865859" y="154650"/>
                </a:lnTo>
                <a:lnTo>
                  <a:pt x="830775" y="180569"/>
                </a:lnTo>
                <a:lnTo>
                  <a:pt x="795312" y="205262"/>
                </a:lnTo>
                <a:lnTo>
                  <a:pt x="760461" y="226691"/>
                </a:lnTo>
                <a:lnTo>
                  <a:pt x="725501" y="246789"/>
                </a:lnTo>
                <a:lnTo>
                  <a:pt x="689448" y="265013"/>
                </a:lnTo>
                <a:lnTo>
                  <a:pt x="653315" y="281969"/>
                </a:lnTo>
                <a:lnTo>
                  <a:pt x="578398" y="311196"/>
                </a:lnTo>
                <a:lnTo>
                  <a:pt x="537289" y="324637"/>
                </a:lnTo>
                <a:lnTo>
                  <a:pt x="494628" y="336825"/>
                </a:lnTo>
                <a:lnTo>
                  <a:pt x="450227" y="347798"/>
                </a:lnTo>
                <a:lnTo>
                  <a:pt x="403897" y="357598"/>
                </a:lnTo>
                <a:lnTo>
                  <a:pt x="355448" y="366265"/>
                </a:lnTo>
                <a:lnTo>
                  <a:pt x="304692" y="373838"/>
                </a:lnTo>
                <a:lnTo>
                  <a:pt x="251440" y="380357"/>
                </a:lnTo>
                <a:lnTo>
                  <a:pt x="195503" y="385862"/>
                </a:lnTo>
                <a:lnTo>
                  <a:pt x="154929" y="388855"/>
                </a:lnTo>
                <a:lnTo>
                  <a:pt x="41164" y="395711"/>
                </a:lnTo>
                <a:lnTo>
                  <a:pt x="0" y="397642"/>
                </a:lnTo>
                <a:lnTo>
                  <a:pt x="3457" y="397760"/>
                </a:lnTo>
                <a:lnTo>
                  <a:pt x="1032163" y="398626"/>
                </a:lnTo>
                <a:lnTo>
                  <a:pt x="1032042" y="357598"/>
                </a:lnTo>
                <a:lnTo>
                  <a:pt x="1031933" y="336825"/>
                </a:lnTo>
                <a:lnTo>
                  <a:pt x="1030732" y="194727"/>
                </a:lnTo>
                <a:lnTo>
                  <a:pt x="1030071" y="127246"/>
                </a:lnTo>
                <a:lnTo>
                  <a:pt x="1029379" y="62545"/>
                </a:lnTo>
                <a:lnTo>
                  <a:pt x="1028836" y="18052"/>
                </a:lnTo>
                <a:lnTo>
                  <a:pt x="1028493" y="233"/>
                </a:lnTo>
                <a:lnTo>
                  <a:pt x="1028260" y="0"/>
                </a:lnTo>
                <a:close/>
              </a:path>
            </a:pathLst>
          </a:custGeom>
          <a:solidFill>
            <a:srgbClr val="FF9F9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1" name="object 181"/>
          <p:cNvSpPr/>
          <p:nvPr/>
        </p:nvSpPr>
        <p:spPr>
          <a:xfrm>
            <a:off x="6768845" y="4025646"/>
            <a:ext cx="291465" cy="622300"/>
          </a:xfrm>
          <a:custGeom>
            <a:avLst/>
            <a:gdLst/>
            <a:ahLst/>
            <a:cxnLst/>
            <a:rect l="l" t="t" r="r" b="b"/>
            <a:pathLst>
              <a:path w="291465" h="622300">
                <a:moveTo>
                  <a:pt x="291083" y="476249"/>
                </a:moveTo>
                <a:lnTo>
                  <a:pt x="0" y="476249"/>
                </a:lnTo>
                <a:lnTo>
                  <a:pt x="145542" y="621791"/>
                </a:lnTo>
                <a:lnTo>
                  <a:pt x="291083" y="476249"/>
                </a:lnTo>
                <a:close/>
              </a:path>
              <a:path w="291465" h="622300">
                <a:moveTo>
                  <a:pt x="218312" y="0"/>
                </a:moveTo>
                <a:lnTo>
                  <a:pt x="72771" y="0"/>
                </a:lnTo>
                <a:lnTo>
                  <a:pt x="72771" y="476249"/>
                </a:lnTo>
                <a:lnTo>
                  <a:pt x="218312" y="476249"/>
                </a:lnTo>
                <a:lnTo>
                  <a:pt x="218312" y="0"/>
                </a:lnTo>
                <a:close/>
              </a:path>
            </a:pathLst>
          </a:custGeom>
          <a:solidFill>
            <a:srgbClr val="CA0E0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2" name="object 182"/>
          <p:cNvSpPr/>
          <p:nvPr/>
        </p:nvSpPr>
        <p:spPr>
          <a:xfrm>
            <a:off x="6768845" y="4025646"/>
            <a:ext cx="291465" cy="622300"/>
          </a:xfrm>
          <a:custGeom>
            <a:avLst/>
            <a:gdLst/>
            <a:ahLst/>
            <a:cxnLst/>
            <a:rect l="l" t="t" r="r" b="b"/>
            <a:pathLst>
              <a:path w="291465" h="622300">
                <a:moveTo>
                  <a:pt x="0" y="476249"/>
                </a:moveTo>
                <a:lnTo>
                  <a:pt x="72771" y="476249"/>
                </a:lnTo>
                <a:lnTo>
                  <a:pt x="72771" y="0"/>
                </a:lnTo>
                <a:lnTo>
                  <a:pt x="218312" y="0"/>
                </a:lnTo>
                <a:lnTo>
                  <a:pt x="218312" y="476249"/>
                </a:lnTo>
                <a:lnTo>
                  <a:pt x="291083" y="476249"/>
                </a:lnTo>
                <a:lnTo>
                  <a:pt x="145542" y="621791"/>
                </a:lnTo>
                <a:lnTo>
                  <a:pt x="0" y="476249"/>
                </a:lnTo>
                <a:close/>
              </a:path>
            </a:pathLst>
          </a:custGeom>
          <a:ln w="19812">
            <a:solidFill>
              <a:srgbClr val="94080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3" name="object 183"/>
          <p:cNvSpPr txBox="1"/>
          <p:nvPr/>
        </p:nvSpPr>
        <p:spPr>
          <a:xfrm>
            <a:off x="6384797" y="3570223"/>
            <a:ext cx="153225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Century Gothic"/>
                <a:cs typeface="Century Gothic"/>
              </a:rPr>
              <a:t>critical</a:t>
            </a:r>
            <a:r>
              <a:rPr sz="1800" spc="-100" dirty="0">
                <a:latin typeface="Century Gothic"/>
                <a:cs typeface="Century Gothic"/>
              </a:rPr>
              <a:t> </a:t>
            </a:r>
            <a:r>
              <a:rPr sz="1800" dirty="0">
                <a:latin typeface="Century Gothic"/>
                <a:cs typeface="Century Gothic"/>
              </a:rPr>
              <a:t>region</a:t>
            </a:r>
            <a:endParaRPr sz="1800">
              <a:latin typeface="Century Gothic"/>
              <a:cs typeface="Century Gothic"/>
            </a:endParaRPr>
          </a:p>
        </p:txBody>
      </p:sp>
      <p:sp>
        <p:nvSpPr>
          <p:cNvPr id="184" name="object 184"/>
          <p:cNvSpPr/>
          <p:nvPr/>
        </p:nvSpPr>
        <p:spPr>
          <a:xfrm>
            <a:off x="3138677" y="4025646"/>
            <a:ext cx="292735" cy="622300"/>
          </a:xfrm>
          <a:custGeom>
            <a:avLst/>
            <a:gdLst/>
            <a:ahLst/>
            <a:cxnLst/>
            <a:rect l="l" t="t" r="r" b="b"/>
            <a:pathLst>
              <a:path w="292735" h="622300">
                <a:moveTo>
                  <a:pt x="292608" y="475487"/>
                </a:moveTo>
                <a:lnTo>
                  <a:pt x="0" y="475487"/>
                </a:lnTo>
                <a:lnTo>
                  <a:pt x="146304" y="621791"/>
                </a:lnTo>
                <a:lnTo>
                  <a:pt x="292608" y="475487"/>
                </a:lnTo>
                <a:close/>
              </a:path>
              <a:path w="292735" h="622300">
                <a:moveTo>
                  <a:pt x="219456" y="0"/>
                </a:moveTo>
                <a:lnTo>
                  <a:pt x="73152" y="0"/>
                </a:lnTo>
                <a:lnTo>
                  <a:pt x="73152" y="475487"/>
                </a:lnTo>
                <a:lnTo>
                  <a:pt x="219456" y="475487"/>
                </a:lnTo>
                <a:lnTo>
                  <a:pt x="219456" y="0"/>
                </a:lnTo>
                <a:close/>
              </a:path>
            </a:pathLst>
          </a:custGeom>
          <a:solidFill>
            <a:srgbClr val="CA0E0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5" name="object 185"/>
          <p:cNvSpPr/>
          <p:nvPr/>
        </p:nvSpPr>
        <p:spPr>
          <a:xfrm>
            <a:off x="3138677" y="4025646"/>
            <a:ext cx="292735" cy="622300"/>
          </a:xfrm>
          <a:custGeom>
            <a:avLst/>
            <a:gdLst/>
            <a:ahLst/>
            <a:cxnLst/>
            <a:rect l="l" t="t" r="r" b="b"/>
            <a:pathLst>
              <a:path w="292735" h="622300">
                <a:moveTo>
                  <a:pt x="0" y="475487"/>
                </a:moveTo>
                <a:lnTo>
                  <a:pt x="73152" y="475487"/>
                </a:lnTo>
                <a:lnTo>
                  <a:pt x="73152" y="0"/>
                </a:lnTo>
                <a:lnTo>
                  <a:pt x="219456" y="0"/>
                </a:lnTo>
                <a:lnTo>
                  <a:pt x="219456" y="475487"/>
                </a:lnTo>
                <a:lnTo>
                  <a:pt x="292608" y="475487"/>
                </a:lnTo>
                <a:lnTo>
                  <a:pt x="146304" y="621791"/>
                </a:lnTo>
                <a:lnTo>
                  <a:pt x="0" y="475487"/>
                </a:lnTo>
                <a:close/>
              </a:path>
            </a:pathLst>
          </a:custGeom>
          <a:ln w="19812">
            <a:solidFill>
              <a:srgbClr val="94080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6" name="object 186"/>
          <p:cNvSpPr txBox="1"/>
          <p:nvPr/>
        </p:nvSpPr>
        <p:spPr>
          <a:xfrm>
            <a:off x="2294635" y="3570223"/>
            <a:ext cx="153225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Century Gothic"/>
                <a:cs typeface="Century Gothic"/>
              </a:rPr>
              <a:t>critical</a:t>
            </a:r>
            <a:r>
              <a:rPr sz="1800" spc="-100" dirty="0">
                <a:latin typeface="Century Gothic"/>
                <a:cs typeface="Century Gothic"/>
              </a:rPr>
              <a:t> </a:t>
            </a:r>
            <a:r>
              <a:rPr sz="1800" dirty="0">
                <a:latin typeface="Century Gothic"/>
                <a:cs typeface="Century Gothic"/>
              </a:rPr>
              <a:t>region</a:t>
            </a:r>
            <a:endParaRPr sz="1800">
              <a:latin typeface="Century Gothic"/>
              <a:cs typeface="Century Gothic"/>
            </a:endParaRPr>
          </a:p>
        </p:txBody>
      </p:sp>
      <p:sp>
        <p:nvSpPr>
          <p:cNvPr id="187" name="Rezervirano mjesto podnožja 18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Johan Eklund,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7368245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24916" y="473709"/>
            <a:ext cx="4208145" cy="6654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200" dirty="0"/>
              <a:t>The</a:t>
            </a:r>
            <a:r>
              <a:rPr sz="4200" spc="-80" dirty="0"/>
              <a:t> </a:t>
            </a:r>
            <a:r>
              <a:rPr sz="4200" i="1" spc="-5" dirty="0">
                <a:latin typeface="Century Gothic"/>
                <a:cs typeface="Century Gothic"/>
              </a:rPr>
              <a:t>t</a:t>
            </a:r>
            <a:r>
              <a:rPr sz="4200" spc="-5" dirty="0"/>
              <a:t>-distribution</a:t>
            </a:r>
            <a:endParaRPr sz="4200">
              <a:latin typeface="Century Gothic"/>
              <a:cs typeface="Century Gothic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915924" y="1493480"/>
            <a:ext cx="4432935" cy="4432935"/>
          </a:xfrm>
          <a:custGeom>
            <a:avLst/>
            <a:gdLst/>
            <a:ahLst/>
            <a:cxnLst/>
            <a:rect l="l" t="t" r="r" b="b"/>
            <a:pathLst>
              <a:path w="4432935" h="4432935">
                <a:moveTo>
                  <a:pt x="0" y="4432673"/>
                </a:moveTo>
                <a:lnTo>
                  <a:pt x="4432390" y="4432673"/>
                </a:lnTo>
                <a:lnTo>
                  <a:pt x="4432390" y="0"/>
                </a:lnTo>
                <a:lnTo>
                  <a:pt x="0" y="0"/>
                </a:lnTo>
                <a:lnTo>
                  <a:pt x="0" y="4432673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915924" y="1493479"/>
            <a:ext cx="4432935" cy="4432935"/>
          </a:xfrm>
          <a:custGeom>
            <a:avLst/>
            <a:gdLst/>
            <a:ahLst/>
            <a:cxnLst/>
            <a:rect l="l" t="t" r="r" b="b"/>
            <a:pathLst>
              <a:path w="4432935" h="4432935">
                <a:moveTo>
                  <a:pt x="0" y="4432673"/>
                </a:moveTo>
                <a:lnTo>
                  <a:pt x="4432389" y="4432673"/>
                </a:lnTo>
                <a:lnTo>
                  <a:pt x="4432389" y="0"/>
                </a:lnTo>
                <a:lnTo>
                  <a:pt x="0" y="0"/>
                </a:lnTo>
                <a:lnTo>
                  <a:pt x="0" y="4432673"/>
                </a:lnTo>
                <a:close/>
              </a:path>
            </a:pathLst>
          </a:custGeom>
          <a:ln w="1539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669430" y="1803762"/>
            <a:ext cx="3502025" cy="3546475"/>
          </a:xfrm>
          <a:custGeom>
            <a:avLst/>
            <a:gdLst/>
            <a:ahLst/>
            <a:cxnLst/>
            <a:rect l="l" t="t" r="r" b="b"/>
            <a:pathLst>
              <a:path w="3502025" h="3546475">
                <a:moveTo>
                  <a:pt x="0" y="3546138"/>
                </a:moveTo>
                <a:lnTo>
                  <a:pt x="3501568" y="3546138"/>
                </a:lnTo>
                <a:lnTo>
                  <a:pt x="3501568" y="0"/>
                </a:lnTo>
                <a:lnTo>
                  <a:pt x="0" y="0"/>
                </a:lnTo>
                <a:lnTo>
                  <a:pt x="0" y="354613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1669430" y="1813353"/>
            <a:ext cx="3497579" cy="3535679"/>
          </a:xfrm>
          <a:custGeom>
            <a:avLst/>
            <a:gdLst/>
            <a:ahLst/>
            <a:cxnLst/>
            <a:rect l="l" t="t" r="r" b="b"/>
            <a:pathLst>
              <a:path w="3497579" h="3535679">
                <a:moveTo>
                  <a:pt x="0" y="3535364"/>
                </a:moveTo>
                <a:lnTo>
                  <a:pt x="153190" y="3532026"/>
                </a:lnTo>
                <a:lnTo>
                  <a:pt x="249456" y="3526688"/>
                </a:lnTo>
                <a:lnTo>
                  <a:pt x="323906" y="3519146"/>
                </a:lnTo>
                <a:lnTo>
                  <a:pt x="380754" y="3510171"/>
                </a:lnTo>
                <a:lnTo>
                  <a:pt x="433273" y="3498425"/>
                </a:lnTo>
                <a:lnTo>
                  <a:pt x="477136" y="3485295"/>
                </a:lnTo>
                <a:lnTo>
                  <a:pt x="516477" y="3470211"/>
                </a:lnTo>
                <a:lnTo>
                  <a:pt x="555914" y="3451396"/>
                </a:lnTo>
                <a:lnTo>
                  <a:pt x="590927" y="3430954"/>
                </a:lnTo>
                <a:lnTo>
                  <a:pt x="625940" y="3406415"/>
                </a:lnTo>
                <a:lnTo>
                  <a:pt x="660953" y="3377239"/>
                </a:lnTo>
                <a:lnTo>
                  <a:pt x="691541" y="3347361"/>
                </a:lnTo>
                <a:lnTo>
                  <a:pt x="722225" y="3312980"/>
                </a:lnTo>
                <a:lnTo>
                  <a:pt x="752813" y="3273656"/>
                </a:lnTo>
                <a:lnTo>
                  <a:pt x="783498" y="3228915"/>
                </a:lnTo>
                <a:lnTo>
                  <a:pt x="814086" y="3178326"/>
                </a:lnTo>
                <a:lnTo>
                  <a:pt x="844770" y="3121437"/>
                </a:lnTo>
                <a:lnTo>
                  <a:pt x="875358" y="3057948"/>
                </a:lnTo>
                <a:lnTo>
                  <a:pt x="910371" y="2976663"/>
                </a:lnTo>
                <a:lnTo>
                  <a:pt x="945384" y="2885758"/>
                </a:lnTo>
                <a:lnTo>
                  <a:pt x="980493" y="2784946"/>
                </a:lnTo>
                <a:lnTo>
                  <a:pt x="1015505" y="2674129"/>
                </a:lnTo>
                <a:lnTo>
                  <a:pt x="1054847" y="2537339"/>
                </a:lnTo>
                <a:lnTo>
                  <a:pt x="1094284" y="2388333"/>
                </a:lnTo>
                <a:lnTo>
                  <a:pt x="1138050" y="2209122"/>
                </a:lnTo>
                <a:lnTo>
                  <a:pt x="1186145" y="1997492"/>
                </a:lnTo>
                <a:lnTo>
                  <a:pt x="1243089" y="1731801"/>
                </a:lnTo>
                <a:lnTo>
                  <a:pt x="1343702" y="1241494"/>
                </a:lnTo>
                <a:lnTo>
                  <a:pt x="1418153" y="886919"/>
                </a:lnTo>
                <a:lnTo>
                  <a:pt x="1466247" y="673269"/>
                </a:lnTo>
                <a:lnTo>
                  <a:pt x="1505685" y="513105"/>
                </a:lnTo>
                <a:lnTo>
                  <a:pt x="1540697" y="384588"/>
                </a:lnTo>
                <a:lnTo>
                  <a:pt x="1571382" y="284930"/>
                </a:lnTo>
                <a:lnTo>
                  <a:pt x="1597641" y="209897"/>
                </a:lnTo>
                <a:lnTo>
                  <a:pt x="1623901" y="145447"/>
                </a:lnTo>
                <a:lnTo>
                  <a:pt x="1645736" y="100235"/>
                </a:lnTo>
                <a:lnTo>
                  <a:pt x="1667667" y="63104"/>
                </a:lnTo>
                <a:lnTo>
                  <a:pt x="1702680" y="21162"/>
                </a:lnTo>
                <a:lnTo>
                  <a:pt x="1746446" y="0"/>
                </a:lnTo>
                <a:lnTo>
                  <a:pt x="1759527" y="480"/>
                </a:lnTo>
                <a:lnTo>
                  <a:pt x="1798965" y="21162"/>
                </a:lnTo>
                <a:lnTo>
                  <a:pt x="1833978" y="63104"/>
                </a:lnTo>
                <a:lnTo>
                  <a:pt x="1873319" y="135731"/>
                </a:lnTo>
                <a:lnTo>
                  <a:pt x="1895250" y="187195"/>
                </a:lnTo>
                <a:lnTo>
                  <a:pt x="1921510" y="258765"/>
                </a:lnTo>
                <a:lnTo>
                  <a:pt x="1947769" y="340338"/>
                </a:lnTo>
                <a:lnTo>
                  <a:pt x="1978357" y="447018"/>
                </a:lnTo>
                <a:lnTo>
                  <a:pt x="2013370" y="582365"/>
                </a:lnTo>
                <a:lnTo>
                  <a:pt x="2052808" y="748975"/>
                </a:lnTo>
                <a:lnTo>
                  <a:pt x="2100998" y="968300"/>
                </a:lnTo>
                <a:lnTo>
                  <a:pt x="2171024" y="1305657"/>
                </a:lnTo>
                <a:lnTo>
                  <a:pt x="2293569" y="1897064"/>
                </a:lnTo>
                <a:lnTo>
                  <a:pt x="2350417" y="2152847"/>
                </a:lnTo>
                <a:lnTo>
                  <a:pt x="2398607" y="2353607"/>
                </a:lnTo>
                <a:lnTo>
                  <a:pt x="2442373" y="2521467"/>
                </a:lnTo>
                <a:lnTo>
                  <a:pt x="2481715" y="2659507"/>
                </a:lnTo>
                <a:lnTo>
                  <a:pt x="2521152" y="2784946"/>
                </a:lnTo>
                <a:lnTo>
                  <a:pt x="2556165" y="2885758"/>
                </a:lnTo>
                <a:lnTo>
                  <a:pt x="2591178" y="2976663"/>
                </a:lnTo>
                <a:lnTo>
                  <a:pt x="2626191" y="3057948"/>
                </a:lnTo>
                <a:lnTo>
                  <a:pt x="2661203" y="3129998"/>
                </a:lnTo>
                <a:lnTo>
                  <a:pt x="2696216" y="3193400"/>
                </a:lnTo>
                <a:lnTo>
                  <a:pt x="2726900" y="3242267"/>
                </a:lnTo>
                <a:lnTo>
                  <a:pt x="2757489" y="3285430"/>
                </a:lnTo>
                <a:lnTo>
                  <a:pt x="2788173" y="3323293"/>
                </a:lnTo>
                <a:lnTo>
                  <a:pt x="2818761" y="3356336"/>
                </a:lnTo>
                <a:lnTo>
                  <a:pt x="2853774" y="3388763"/>
                </a:lnTo>
                <a:lnTo>
                  <a:pt x="2888787" y="3416130"/>
                </a:lnTo>
                <a:lnTo>
                  <a:pt x="2923799" y="3439063"/>
                </a:lnTo>
                <a:lnTo>
                  <a:pt x="2958812" y="3458120"/>
                </a:lnTo>
                <a:lnTo>
                  <a:pt x="2998250" y="3475618"/>
                </a:lnTo>
                <a:lnTo>
                  <a:pt x="3042016" y="3490961"/>
                </a:lnTo>
                <a:lnTo>
                  <a:pt x="3090110" y="3503803"/>
                </a:lnTo>
                <a:lnTo>
                  <a:pt x="3142629" y="3514019"/>
                </a:lnTo>
                <a:lnTo>
                  <a:pt x="3203998" y="3522253"/>
                </a:lnTo>
                <a:lnTo>
                  <a:pt x="3278352" y="3528535"/>
                </a:lnTo>
                <a:lnTo>
                  <a:pt x="3374637" y="3532921"/>
                </a:lnTo>
                <a:lnTo>
                  <a:pt x="3497182" y="3535316"/>
                </a:lnTo>
              </a:path>
            </a:pathLst>
          </a:custGeom>
          <a:ln w="30781">
            <a:solidFill>
              <a:srgbClr val="0000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1669430" y="2091453"/>
            <a:ext cx="3497579" cy="3177540"/>
          </a:xfrm>
          <a:custGeom>
            <a:avLst/>
            <a:gdLst/>
            <a:ahLst/>
            <a:cxnLst/>
            <a:rect l="l" t="t" r="r" b="b"/>
            <a:pathLst>
              <a:path w="3497579" h="3177540">
                <a:moveTo>
                  <a:pt x="0" y="3177220"/>
                </a:moveTo>
                <a:lnTo>
                  <a:pt x="91918" y="3161194"/>
                </a:lnTo>
                <a:lnTo>
                  <a:pt x="175083" y="3143321"/>
                </a:lnTo>
                <a:lnTo>
                  <a:pt x="249456" y="3123928"/>
                </a:lnTo>
                <a:lnTo>
                  <a:pt x="319482" y="3102044"/>
                </a:lnTo>
                <a:lnTo>
                  <a:pt x="380754" y="3079370"/>
                </a:lnTo>
                <a:lnTo>
                  <a:pt x="437698" y="3054793"/>
                </a:lnTo>
                <a:lnTo>
                  <a:pt x="490217" y="3028551"/>
                </a:lnTo>
                <a:lnTo>
                  <a:pt x="542736" y="2998307"/>
                </a:lnTo>
                <a:lnTo>
                  <a:pt x="590927" y="2966514"/>
                </a:lnTo>
                <a:lnTo>
                  <a:pt x="634693" y="2933683"/>
                </a:lnTo>
                <a:lnTo>
                  <a:pt x="678459" y="2896600"/>
                </a:lnTo>
                <a:lnTo>
                  <a:pt x="722225" y="2854687"/>
                </a:lnTo>
                <a:lnTo>
                  <a:pt x="761566" y="2812265"/>
                </a:lnTo>
                <a:lnTo>
                  <a:pt x="801004" y="2764937"/>
                </a:lnTo>
                <a:lnTo>
                  <a:pt x="840345" y="2712126"/>
                </a:lnTo>
                <a:lnTo>
                  <a:pt x="879783" y="2653062"/>
                </a:lnTo>
                <a:lnTo>
                  <a:pt x="919124" y="2587265"/>
                </a:lnTo>
                <a:lnTo>
                  <a:pt x="958562" y="2513964"/>
                </a:lnTo>
                <a:lnTo>
                  <a:pt x="997903" y="2432391"/>
                </a:lnTo>
                <a:lnTo>
                  <a:pt x="1037340" y="2341967"/>
                </a:lnTo>
                <a:lnTo>
                  <a:pt x="1076778" y="2242117"/>
                </a:lnTo>
                <a:lnTo>
                  <a:pt x="1116119" y="2132069"/>
                </a:lnTo>
                <a:lnTo>
                  <a:pt x="1155557" y="2011537"/>
                </a:lnTo>
                <a:lnTo>
                  <a:pt x="1194898" y="1880230"/>
                </a:lnTo>
                <a:lnTo>
                  <a:pt x="1238664" y="1721989"/>
                </a:lnTo>
                <a:lnTo>
                  <a:pt x="1286855" y="1533831"/>
                </a:lnTo>
                <a:lnTo>
                  <a:pt x="1339374" y="1314026"/>
                </a:lnTo>
                <a:lnTo>
                  <a:pt x="1418153" y="967146"/>
                </a:lnTo>
                <a:lnTo>
                  <a:pt x="1496931" y="623921"/>
                </a:lnTo>
                <a:lnTo>
                  <a:pt x="1540697" y="448173"/>
                </a:lnTo>
                <a:lnTo>
                  <a:pt x="1575710" y="321580"/>
                </a:lnTo>
                <a:lnTo>
                  <a:pt x="1606395" y="224230"/>
                </a:lnTo>
                <a:lnTo>
                  <a:pt x="1632654" y="152757"/>
                </a:lnTo>
                <a:lnTo>
                  <a:pt x="1654489" y="102640"/>
                </a:lnTo>
                <a:lnTo>
                  <a:pt x="1676420" y="61853"/>
                </a:lnTo>
                <a:lnTo>
                  <a:pt x="1711433" y="17507"/>
                </a:lnTo>
                <a:lnTo>
                  <a:pt x="1750774" y="0"/>
                </a:lnTo>
                <a:lnTo>
                  <a:pt x="1763952" y="1923"/>
                </a:lnTo>
                <a:lnTo>
                  <a:pt x="1803293" y="31071"/>
                </a:lnTo>
                <a:lnTo>
                  <a:pt x="1838306" y="85132"/>
                </a:lnTo>
                <a:lnTo>
                  <a:pt x="1860237" y="131594"/>
                </a:lnTo>
                <a:lnTo>
                  <a:pt x="1882072" y="187003"/>
                </a:lnTo>
                <a:lnTo>
                  <a:pt x="1908332" y="264248"/>
                </a:lnTo>
                <a:lnTo>
                  <a:pt x="1939016" y="367369"/>
                </a:lnTo>
                <a:lnTo>
                  <a:pt x="1974029" y="499156"/>
                </a:lnTo>
                <a:lnTo>
                  <a:pt x="2017795" y="679426"/>
                </a:lnTo>
                <a:lnTo>
                  <a:pt x="2083396" y="967146"/>
                </a:lnTo>
                <a:lnTo>
                  <a:pt x="2179777" y="1388769"/>
                </a:lnTo>
                <a:lnTo>
                  <a:pt x="2232296" y="1603862"/>
                </a:lnTo>
                <a:lnTo>
                  <a:pt x="2280391" y="1786825"/>
                </a:lnTo>
                <a:lnTo>
                  <a:pt x="2324157" y="1939871"/>
                </a:lnTo>
                <a:lnTo>
                  <a:pt x="2363595" y="2066368"/>
                </a:lnTo>
                <a:lnTo>
                  <a:pt x="2402936" y="2182283"/>
                </a:lnTo>
                <a:lnTo>
                  <a:pt x="2442373" y="2287713"/>
                </a:lnTo>
                <a:lnTo>
                  <a:pt x="2481715" y="2383331"/>
                </a:lnTo>
                <a:lnTo>
                  <a:pt x="2521152" y="2469714"/>
                </a:lnTo>
                <a:lnTo>
                  <a:pt x="2560493" y="2547440"/>
                </a:lnTo>
                <a:lnTo>
                  <a:pt x="2599931" y="2617374"/>
                </a:lnTo>
                <a:lnTo>
                  <a:pt x="2639272" y="2680093"/>
                </a:lnTo>
                <a:lnTo>
                  <a:pt x="2678710" y="2736367"/>
                </a:lnTo>
                <a:lnTo>
                  <a:pt x="2718147" y="2786677"/>
                </a:lnTo>
                <a:lnTo>
                  <a:pt x="2757489" y="2831697"/>
                </a:lnTo>
                <a:lnTo>
                  <a:pt x="2801255" y="2876283"/>
                </a:lnTo>
                <a:lnTo>
                  <a:pt x="2845021" y="2915704"/>
                </a:lnTo>
                <a:lnTo>
                  <a:pt x="2888787" y="2950584"/>
                </a:lnTo>
                <a:lnTo>
                  <a:pt x="2936977" y="2984378"/>
                </a:lnTo>
                <a:lnTo>
                  <a:pt x="2985072" y="3013977"/>
                </a:lnTo>
                <a:lnTo>
                  <a:pt x="3037591" y="3042143"/>
                </a:lnTo>
                <a:lnTo>
                  <a:pt x="3094535" y="3068491"/>
                </a:lnTo>
                <a:lnTo>
                  <a:pt x="3155807" y="3092761"/>
                </a:lnTo>
                <a:lnTo>
                  <a:pt x="3221408" y="3114838"/>
                </a:lnTo>
                <a:lnTo>
                  <a:pt x="3291530" y="3134644"/>
                </a:lnTo>
                <a:lnTo>
                  <a:pt x="3370309" y="3153181"/>
                </a:lnTo>
                <a:lnTo>
                  <a:pt x="3457841" y="3170015"/>
                </a:lnTo>
                <a:lnTo>
                  <a:pt x="3497182" y="3176528"/>
                </a:lnTo>
              </a:path>
            </a:pathLst>
          </a:custGeom>
          <a:ln w="30781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1669430" y="2527987"/>
            <a:ext cx="3497579" cy="2656205"/>
          </a:xfrm>
          <a:custGeom>
            <a:avLst/>
            <a:gdLst/>
            <a:ahLst/>
            <a:cxnLst/>
            <a:rect l="l" t="t" r="r" b="b"/>
            <a:pathLst>
              <a:path w="3497579" h="2656204">
                <a:moveTo>
                  <a:pt x="0" y="2655919"/>
                </a:moveTo>
                <a:lnTo>
                  <a:pt x="105048" y="2635497"/>
                </a:lnTo>
                <a:lnTo>
                  <a:pt x="201342" y="2613363"/>
                </a:lnTo>
                <a:lnTo>
                  <a:pt x="288894" y="2589775"/>
                </a:lnTo>
                <a:lnTo>
                  <a:pt x="367672" y="2565034"/>
                </a:lnTo>
                <a:lnTo>
                  <a:pt x="442123" y="2538032"/>
                </a:lnTo>
                <a:lnTo>
                  <a:pt x="507724" y="2510645"/>
                </a:lnTo>
                <a:lnTo>
                  <a:pt x="568996" y="2481508"/>
                </a:lnTo>
                <a:lnTo>
                  <a:pt x="625940" y="2450850"/>
                </a:lnTo>
                <a:lnTo>
                  <a:pt x="678459" y="2418923"/>
                </a:lnTo>
                <a:lnTo>
                  <a:pt x="730978" y="2382946"/>
                </a:lnTo>
                <a:lnTo>
                  <a:pt x="779073" y="2345911"/>
                </a:lnTo>
                <a:lnTo>
                  <a:pt x="827264" y="2304355"/>
                </a:lnTo>
                <a:lnTo>
                  <a:pt x="871030" y="2262029"/>
                </a:lnTo>
                <a:lnTo>
                  <a:pt x="914796" y="2214797"/>
                </a:lnTo>
                <a:lnTo>
                  <a:pt x="954137" y="2167565"/>
                </a:lnTo>
                <a:lnTo>
                  <a:pt x="993574" y="2115139"/>
                </a:lnTo>
                <a:lnTo>
                  <a:pt x="1032916" y="2057037"/>
                </a:lnTo>
                <a:lnTo>
                  <a:pt x="1072353" y="1992586"/>
                </a:lnTo>
                <a:lnTo>
                  <a:pt x="1111791" y="1920825"/>
                </a:lnTo>
                <a:lnTo>
                  <a:pt x="1151132" y="1840983"/>
                </a:lnTo>
                <a:lnTo>
                  <a:pt x="1186145" y="1762680"/>
                </a:lnTo>
                <a:lnTo>
                  <a:pt x="1221158" y="1676681"/>
                </a:lnTo>
                <a:lnTo>
                  <a:pt x="1260595" y="1570193"/>
                </a:lnTo>
                <a:lnTo>
                  <a:pt x="1299936" y="1452643"/>
                </a:lnTo>
                <a:lnTo>
                  <a:pt x="1339374" y="1323741"/>
                </a:lnTo>
                <a:lnTo>
                  <a:pt x="1378715" y="1183681"/>
                </a:lnTo>
                <a:lnTo>
                  <a:pt x="1422481" y="1015917"/>
                </a:lnTo>
                <a:lnTo>
                  <a:pt x="1479425" y="783509"/>
                </a:lnTo>
                <a:lnTo>
                  <a:pt x="1571382" y="406136"/>
                </a:lnTo>
                <a:lnTo>
                  <a:pt x="1606395" y="277138"/>
                </a:lnTo>
                <a:lnTo>
                  <a:pt x="1632654" y="191716"/>
                </a:lnTo>
                <a:lnTo>
                  <a:pt x="1654489" y="130248"/>
                </a:lnTo>
                <a:lnTo>
                  <a:pt x="1676420" y="79264"/>
                </a:lnTo>
                <a:lnTo>
                  <a:pt x="1711433" y="22702"/>
                </a:lnTo>
                <a:lnTo>
                  <a:pt x="1750774" y="0"/>
                </a:lnTo>
                <a:lnTo>
                  <a:pt x="1763952" y="2501"/>
                </a:lnTo>
                <a:lnTo>
                  <a:pt x="1803293" y="40017"/>
                </a:lnTo>
                <a:lnTo>
                  <a:pt x="1838306" y="108508"/>
                </a:lnTo>
                <a:lnTo>
                  <a:pt x="1860237" y="166032"/>
                </a:lnTo>
                <a:lnTo>
                  <a:pt x="1882072" y="232984"/>
                </a:lnTo>
                <a:lnTo>
                  <a:pt x="1908332" y="323792"/>
                </a:lnTo>
                <a:lnTo>
                  <a:pt x="1943345" y="457696"/>
                </a:lnTo>
                <a:lnTo>
                  <a:pt x="2000289" y="692028"/>
                </a:lnTo>
                <a:lnTo>
                  <a:pt x="2083396" y="1033136"/>
                </a:lnTo>
                <a:lnTo>
                  <a:pt x="2131587" y="1215714"/>
                </a:lnTo>
                <a:lnTo>
                  <a:pt x="2175353" y="1367991"/>
                </a:lnTo>
                <a:lnTo>
                  <a:pt x="2214790" y="1493045"/>
                </a:lnTo>
                <a:lnTo>
                  <a:pt x="2254131" y="1606844"/>
                </a:lnTo>
                <a:lnTo>
                  <a:pt x="2293569" y="1709869"/>
                </a:lnTo>
                <a:lnTo>
                  <a:pt x="2332910" y="1802793"/>
                </a:lnTo>
                <a:lnTo>
                  <a:pt x="2372348" y="1886387"/>
                </a:lnTo>
                <a:lnTo>
                  <a:pt x="2411689" y="1961611"/>
                </a:lnTo>
                <a:lnTo>
                  <a:pt x="2451127" y="2029237"/>
                </a:lnTo>
                <a:lnTo>
                  <a:pt x="2490468" y="2090128"/>
                </a:lnTo>
                <a:lnTo>
                  <a:pt x="2529905" y="2144959"/>
                </a:lnTo>
                <a:lnTo>
                  <a:pt x="2569247" y="2194404"/>
                </a:lnTo>
                <a:lnTo>
                  <a:pt x="2613109" y="2243752"/>
                </a:lnTo>
                <a:lnTo>
                  <a:pt x="2656875" y="2287905"/>
                </a:lnTo>
                <a:lnTo>
                  <a:pt x="2700641" y="2327634"/>
                </a:lnTo>
                <a:lnTo>
                  <a:pt x="2748735" y="2366689"/>
                </a:lnTo>
                <a:lnTo>
                  <a:pt x="2796926" y="2401512"/>
                </a:lnTo>
                <a:lnTo>
                  <a:pt x="2849445" y="2435373"/>
                </a:lnTo>
                <a:lnTo>
                  <a:pt x="2906293" y="2467829"/>
                </a:lnTo>
                <a:lnTo>
                  <a:pt x="2967565" y="2498611"/>
                </a:lnTo>
                <a:lnTo>
                  <a:pt x="3033262" y="2527499"/>
                </a:lnTo>
                <a:lnTo>
                  <a:pt x="3103288" y="2554385"/>
                </a:lnTo>
                <a:lnTo>
                  <a:pt x="3177642" y="2579232"/>
                </a:lnTo>
                <a:lnTo>
                  <a:pt x="3260846" y="2603214"/>
                </a:lnTo>
                <a:lnTo>
                  <a:pt x="3348378" y="2624896"/>
                </a:lnTo>
                <a:lnTo>
                  <a:pt x="3444663" y="2645290"/>
                </a:lnTo>
                <a:lnTo>
                  <a:pt x="3497182" y="2655140"/>
                </a:lnTo>
              </a:path>
            </a:pathLst>
          </a:custGeom>
          <a:ln w="15390">
            <a:solidFill>
              <a:srgbClr val="008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1669430" y="2215545"/>
            <a:ext cx="3497579" cy="3018790"/>
          </a:xfrm>
          <a:custGeom>
            <a:avLst/>
            <a:gdLst/>
            <a:ahLst/>
            <a:cxnLst/>
            <a:rect l="l" t="t" r="r" b="b"/>
            <a:pathLst>
              <a:path w="3497579" h="3018790">
                <a:moveTo>
                  <a:pt x="0" y="3018277"/>
                </a:moveTo>
                <a:lnTo>
                  <a:pt x="96294" y="2999500"/>
                </a:lnTo>
                <a:lnTo>
                  <a:pt x="183836" y="2978904"/>
                </a:lnTo>
                <a:lnTo>
                  <a:pt x="262634" y="2956818"/>
                </a:lnTo>
                <a:lnTo>
                  <a:pt x="332660" y="2933702"/>
                </a:lnTo>
                <a:lnTo>
                  <a:pt x="398261" y="2908451"/>
                </a:lnTo>
                <a:lnTo>
                  <a:pt x="459629" y="2881160"/>
                </a:lnTo>
                <a:lnTo>
                  <a:pt x="516477" y="2851994"/>
                </a:lnTo>
                <a:lnTo>
                  <a:pt x="568996" y="2821269"/>
                </a:lnTo>
                <a:lnTo>
                  <a:pt x="617187" y="2789361"/>
                </a:lnTo>
                <a:lnTo>
                  <a:pt x="665281" y="2753346"/>
                </a:lnTo>
                <a:lnTo>
                  <a:pt x="709047" y="2716551"/>
                </a:lnTo>
                <a:lnTo>
                  <a:pt x="752813" y="2675380"/>
                </a:lnTo>
                <a:lnTo>
                  <a:pt x="796579" y="2629110"/>
                </a:lnTo>
                <a:lnTo>
                  <a:pt x="836017" y="2582647"/>
                </a:lnTo>
                <a:lnTo>
                  <a:pt x="875358" y="2531183"/>
                </a:lnTo>
                <a:lnTo>
                  <a:pt x="914796" y="2473947"/>
                </a:lnTo>
                <a:lnTo>
                  <a:pt x="954137" y="2410362"/>
                </a:lnTo>
                <a:lnTo>
                  <a:pt x="993574" y="2339755"/>
                </a:lnTo>
                <a:lnTo>
                  <a:pt x="1032916" y="2261356"/>
                </a:lnTo>
                <a:lnTo>
                  <a:pt x="1072353" y="2174684"/>
                </a:lnTo>
                <a:lnTo>
                  <a:pt x="1111791" y="2078681"/>
                </a:lnTo>
                <a:lnTo>
                  <a:pt x="1151132" y="1972962"/>
                </a:lnTo>
                <a:lnTo>
                  <a:pt x="1190569" y="1856951"/>
                </a:lnTo>
                <a:lnTo>
                  <a:pt x="1229911" y="1730262"/>
                </a:lnTo>
                <a:lnTo>
                  <a:pt x="1273677" y="1576927"/>
                </a:lnTo>
                <a:lnTo>
                  <a:pt x="1317443" y="1411086"/>
                </a:lnTo>
                <a:lnTo>
                  <a:pt x="1369962" y="1197629"/>
                </a:lnTo>
                <a:lnTo>
                  <a:pt x="1444412" y="878069"/>
                </a:lnTo>
                <a:lnTo>
                  <a:pt x="1523191" y="542925"/>
                </a:lnTo>
                <a:lnTo>
                  <a:pt x="1562629" y="389301"/>
                </a:lnTo>
                <a:lnTo>
                  <a:pt x="1593217" y="281755"/>
                </a:lnTo>
                <a:lnTo>
                  <a:pt x="1619476" y="200278"/>
                </a:lnTo>
                <a:lnTo>
                  <a:pt x="1641407" y="141406"/>
                </a:lnTo>
                <a:lnTo>
                  <a:pt x="1663242" y="91673"/>
                </a:lnTo>
                <a:lnTo>
                  <a:pt x="1698255" y="33572"/>
                </a:lnTo>
                <a:lnTo>
                  <a:pt x="1737693" y="2116"/>
                </a:lnTo>
                <a:lnTo>
                  <a:pt x="1750774" y="0"/>
                </a:lnTo>
                <a:lnTo>
                  <a:pt x="1763952" y="2116"/>
                </a:lnTo>
                <a:lnTo>
                  <a:pt x="1803293" y="33572"/>
                </a:lnTo>
                <a:lnTo>
                  <a:pt x="1838306" y="91673"/>
                </a:lnTo>
                <a:lnTo>
                  <a:pt x="1860237" y="141406"/>
                </a:lnTo>
                <a:lnTo>
                  <a:pt x="1882072" y="200278"/>
                </a:lnTo>
                <a:lnTo>
                  <a:pt x="1908332" y="281755"/>
                </a:lnTo>
                <a:lnTo>
                  <a:pt x="1939016" y="389301"/>
                </a:lnTo>
                <a:lnTo>
                  <a:pt x="1974029" y="525225"/>
                </a:lnTo>
                <a:lnTo>
                  <a:pt x="2022123" y="726562"/>
                </a:lnTo>
                <a:lnTo>
                  <a:pt x="2171024" y="1359045"/>
                </a:lnTo>
                <a:lnTo>
                  <a:pt x="2219119" y="1544798"/>
                </a:lnTo>
                <a:lnTo>
                  <a:pt x="2262885" y="1700634"/>
                </a:lnTo>
                <a:lnTo>
                  <a:pt x="2306651" y="1843388"/>
                </a:lnTo>
                <a:lnTo>
                  <a:pt x="2346088" y="1960649"/>
                </a:lnTo>
                <a:lnTo>
                  <a:pt x="2385429" y="2067426"/>
                </a:lnTo>
                <a:lnTo>
                  <a:pt x="2424867" y="2164391"/>
                </a:lnTo>
                <a:lnTo>
                  <a:pt x="2464208" y="2252217"/>
                </a:lnTo>
                <a:lnTo>
                  <a:pt x="2503646" y="2331386"/>
                </a:lnTo>
                <a:lnTo>
                  <a:pt x="2542987" y="2402859"/>
                </a:lnTo>
                <a:lnTo>
                  <a:pt x="2582425" y="2467213"/>
                </a:lnTo>
                <a:lnTo>
                  <a:pt x="2621862" y="2525123"/>
                </a:lnTo>
                <a:lnTo>
                  <a:pt x="2661203" y="2577260"/>
                </a:lnTo>
                <a:lnTo>
                  <a:pt x="2700641" y="2624204"/>
                </a:lnTo>
                <a:lnTo>
                  <a:pt x="2744407" y="2670955"/>
                </a:lnTo>
                <a:lnTo>
                  <a:pt x="2788173" y="2712607"/>
                </a:lnTo>
                <a:lnTo>
                  <a:pt x="2831939" y="2749854"/>
                </a:lnTo>
                <a:lnTo>
                  <a:pt x="2880033" y="2786273"/>
                </a:lnTo>
                <a:lnTo>
                  <a:pt x="2928224" y="2818518"/>
                </a:lnTo>
                <a:lnTo>
                  <a:pt x="2980743" y="2849589"/>
                </a:lnTo>
                <a:lnTo>
                  <a:pt x="3037591" y="2879054"/>
                </a:lnTo>
                <a:lnTo>
                  <a:pt x="3098863" y="2906633"/>
                </a:lnTo>
                <a:lnTo>
                  <a:pt x="3164560" y="2932134"/>
                </a:lnTo>
                <a:lnTo>
                  <a:pt x="3234586" y="2955471"/>
                </a:lnTo>
                <a:lnTo>
                  <a:pt x="3309036" y="2976644"/>
                </a:lnTo>
                <a:lnTo>
                  <a:pt x="3392144" y="2996643"/>
                </a:lnTo>
                <a:lnTo>
                  <a:pt x="3484100" y="3015122"/>
                </a:lnTo>
                <a:lnTo>
                  <a:pt x="3497182" y="3017498"/>
                </a:lnTo>
              </a:path>
            </a:pathLst>
          </a:custGeom>
          <a:ln w="15390">
            <a:solidFill>
              <a:srgbClr val="008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1669430" y="5288336"/>
            <a:ext cx="0" cy="61594"/>
          </a:xfrm>
          <a:custGeom>
            <a:avLst/>
            <a:gdLst/>
            <a:ahLst/>
            <a:cxnLst/>
            <a:rect l="l" t="t" r="r" b="b"/>
            <a:pathLst>
              <a:path h="61595">
                <a:moveTo>
                  <a:pt x="0" y="61564"/>
                </a:moveTo>
                <a:lnTo>
                  <a:pt x="0" y="0"/>
                </a:lnTo>
              </a:path>
            </a:pathLst>
          </a:custGeom>
          <a:ln w="1346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1669430" y="1803733"/>
            <a:ext cx="0" cy="61594"/>
          </a:xfrm>
          <a:custGeom>
            <a:avLst/>
            <a:gdLst/>
            <a:ahLst/>
            <a:cxnLst/>
            <a:rect l="l" t="t" r="r" b="b"/>
            <a:pathLst>
              <a:path h="61594">
                <a:moveTo>
                  <a:pt x="0" y="0"/>
                </a:moveTo>
                <a:lnTo>
                  <a:pt x="0" y="61564"/>
                </a:lnTo>
              </a:path>
            </a:pathLst>
          </a:custGeom>
          <a:ln w="1346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1567681" y="5488234"/>
            <a:ext cx="116205" cy="0"/>
          </a:xfrm>
          <a:custGeom>
            <a:avLst/>
            <a:gdLst/>
            <a:ahLst/>
            <a:cxnLst/>
            <a:rect l="l" t="t" r="r" b="b"/>
            <a:pathLst>
              <a:path w="116205">
                <a:moveTo>
                  <a:pt x="0" y="0"/>
                </a:moveTo>
                <a:lnTo>
                  <a:pt x="115599" y="0"/>
                </a:lnTo>
              </a:path>
            </a:pathLst>
          </a:custGeom>
          <a:ln w="1532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1711888" y="5411485"/>
            <a:ext cx="98112" cy="13465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2107128" y="5288336"/>
            <a:ext cx="0" cy="61594"/>
          </a:xfrm>
          <a:custGeom>
            <a:avLst/>
            <a:gdLst/>
            <a:ahLst/>
            <a:cxnLst/>
            <a:rect l="l" t="t" r="r" b="b"/>
            <a:pathLst>
              <a:path h="61595">
                <a:moveTo>
                  <a:pt x="0" y="61564"/>
                </a:moveTo>
                <a:lnTo>
                  <a:pt x="0" y="0"/>
                </a:lnTo>
              </a:path>
            </a:pathLst>
          </a:custGeom>
          <a:ln w="1346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2107128" y="1803733"/>
            <a:ext cx="0" cy="61594"/>
          </a:xfrm>
          <a:custGeom>
            <a:avLst/>
            <a:gdLst/>
            <a:ahLst/>
            <a:cxnLst/>
            <a:rect l="l" t="t" r="r" b="b"/>
            <a:pathLst>
              <a:path h="61594">
                <a:moveTo>
                  <a:pt x="0" y="0"/>
                </a:moveTo>
                <a:lnTo>
                  <a:pt x="0" y="61564"/>
                </a:lnTo>
              </a:path>
            </a:pathLst>
          </a:custGeom>
          <a:ln w="1346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2007669" y="5490639"/>
            <a:ext cx="116205" cy="0"/>
          </a:xfrm>
          <a:custGeom>
            <a:avLst/>
            <a:gdLst/>
            <a:ahLst/>
            <a:cxnLst/>
            <a:rect l="l" t="t" r="r" b="b"/>
            <a:pathLst>
              <a:path w="116205">
                <a:moveTo>
                  <a:pt x="0" y="0"/>
                </a:moveTo>
                <a:lnTo>
                  <a:pt x="115599" y="0"/>
                </a:lnTo>
              </a:path>
            </a:pathLst>
          </a:custGeom>
          <a:ln w="1532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2156954" y="5411466"/>
            <a:ext cx="88590" cy="13970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2544788" y="5288336"/>
            <a:ext cx="0" cy="61594"/>
          </a:xfrm>
          <a:custGeom>
            <a:avLst/>
            <a:gdLst/>
            <a:ahLst/>
            <a:cxnLst/>
            <a:rect l="l" t="t" r="r" b="b"/>
            <a:pathLst>
              <a:path h="61595">
                <a:moveTo>
                  <a:pt x="0" y="61564"/>
                </a:moveTo>
                <a:lnTo>
                  <a:pt x="0" y="0"/>
                </a:lnTo>
              </a:path>
            </a:pathLst>
          </a:custGeom>
          <a:ln w="1346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2544788" y="1803733"/>
            <a:ext cx="0" cy="61594"/>
          </a:xfrm>
          <a:custGeom>
            <a:avLst/>
            <a:gdLst/>
            <a:ahLst/>
            <a:cxnLst/>
            <a:rect l="l" t="t" r="r" b="b"/>
            <a:pathLst>
              <a:path h="61594">
                <a:moveTo>
                  <a:pt x="0" y="0"/>
                </a:moveTo>
                <a:lnTo>
                  <a:pt x="0" y="61564"/>
                </a:lnTo>
              </a:path>
            </a:pathLst>
          </a:custGeom>
          <a:ln w="1346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2447157" y="5490639"/>
            <a:ext cx="116205" cy="0"/>
          </a:xfrm>
          <a:custGeom>
            <a:avLst/>
            <a:gdLst/>
            <a:ahLst/>
            <a:cxnLst/>
            <a:rect l="l" t="t" r="r" b="b"/>
            <a:pathLst>
              <a:path w="116205">
                <a:moveTo>
                  <a:pt x="0" y="0"/>
                </a:moveTo>
                <a:lnTo>
                  <a:pt x="115599" y="0"/>
                </a:lnTo>
              </a:path>
            </a:pathLst>
          </a:custGeom>
          <a:ln w="1532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2595865" y="5411466"/>
            <a:ext cx="85512" cy="137078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2982545" y="5288336"/>
            <a:ext cx="0" cy="61594"/>
          </a:xfrm>
          <a:custGeom>
            <a:avLst/>
            <a:gdLst/>
            <a:ahLst/>
            <a:cxnLst/>
            <a:rect l="l" t="t" r="r" b="b"/>
            <a:pathLst>
              <a:path h="61595">
                <a:moveTo>
                  <a:pt x="0" y="61564"/>
                </a:moveTo>
                <a:lnTo>
                  <a:pt x="0" y="0"/>
                </a:lnTo>
              </a:path>
            </a:pathLst>
          </a:custGeom>
          <a:ln w="1346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2982545" y="1803733"/>
            <a:ext cx="0" cy="61594"/>
          </a:xfrm>
          <a:custGeom>
            <a:avLst/>
            <a:gdLst/>
            <a:ahLst/>
            <a:cxnLst/>
            <a:rect l="l" t="t" r="r" b="b"/>
            <a:pathLst>
              <a:path h="61594">
                <a:moveTo>
                  <a:pt x="0" y="0"/>
                </a:moveTo>
                <a:lnTo>
                  <a:pt x="0" y="61564"/>
                </a:lnTo>
              </a:path>
            </a:pathLst>
          </a:custGeom>
          <a:ln w="1346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2884143" y="5488234"/>
            <a:ext cx="116205" cy="0"/>
          </a:xfrm>
          <a:custGeom>
            <a:avLst/>
            <a:gdLst/>
            <a:ahLst/>
            <a:cxnLst/>
            <a:rect l="l" t="t" r="r" b="b"/>
            <a:pathLst>
              <a:path w="116205">
                <a:moveTo>
                  <a:pt x="0" y="0"/>
                </a:moveTo>
                <a:lnTo>
                  <a:pt x="115599" y="0"/>
                </a:lnTo>
              </a:path>
            </a:pathLst>
          </a:custGeom>
          <a:ln w="1532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3039585" y="5411485"/>
            <a:ext cx="80221" cy="134653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3420205" y="5288336"/>
            <a:ext cx="0" cy="61594"/>
          </a:xfrm>
          <a:custGeom>
            <a:avLst/>
            <a:gdLst/>
            <a:ahLst/>
            <a:cxnLst/>
            <a:rect l="l" t="t" r="r" b="b"/>
            <a:pathLst>
              <a:path h="61595">
                <a:moveTo>
                  <a:pt x="0" y="61564"/>
                </a:moveTo>
                <a:lnTo>
                  <a:pt x="0" y="0"/>
                </a:lnTo>
              </a:path>
            </a:pathLst>
          </a:custGeom>
          <a:ln w="1346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3420205" y="1803733"/>
            <a:ext cx="0" cy="61594"/>
          </a:xfrm>
          <a:custGeom>
            <a:avLst/>
            <a:gdLst/>
            <a:ahLst/>
            <a:cxnLst/>
            <a:rect l="l" t="t" r="r" b="b"/>
            <a:pathLst>
              <a:path h="61594">
                <a:moveTo>
                  <a:pt x="0" y="0"/>
                </a:moveTo>
                <a:lnTo>
                  <a:pt x="0" y="61564"/>
                </a:lnTo>
              </a:path>
            </a:pathLst>
          </a:custGeom>
          <a:ln w="1346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3385865" y="5411466"/>
            <a:ext cx="93110" cy="139704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3857961" y="5288336"/>
            <a:ext cx="0" cy="61594"/>
          </a:xfrm>
          <a:custGeom>
            <a:avLst/>
            <a:gdLst/>
            <a:ahLst/>
            <a:cxnLst/>
            <a:rect l="l" t="t" r="r" b="b"/>
            <a:pathLst>
              <a:path h="61595">
                <a:moveTo>
                  <a:pt x="0" y="61564"/>
                </a:moveTo>
                <a:lnTo>
                  <a:pt x="0" y="0"/>
                </a:lnTo>
              </a:path>
            </a:pathLst>
          </a:custGeom>
          <a:ln w="1346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3857961" y="1803733"/>
            <a:ext cx="0" cy="61594"/>
          </a:xfrm>
          <a:custGeom>
            <a:avLst/>
            <a:gdLst/>
            <a:ahLst/>
            <a:cxnLst/>
            <a:rect l="l" t="t" r="r" b="b"/>
            <a:pathLst>
              <a:path h="61594">
                <a:moveTo>
                  <a:pt x="0" y="0"/>
                </a:moveTo>
                <a:lnTo>
                  <a:pt x="0" y="61564"/>
                </a:lnTo>
              </a:path>
            </a:pathLst>
          </a:custGeom>
          <a:ln w="1346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3838050" y="5411485"/>
            <a:ext cx="80125" cy="134653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4295621" y="5288336"/>
            <a:ext cx="0" cy="61594"/>
          </a:xfrm>
          <a:custGeom>
            <a:avLst/>
            <a:gdLst/>
            <a:ahLst/>
            <a:cxnLst/>
            <a:rect l="l" t="t" r="r" b="b"/>
            <a:pathLst>
              <a:path h="61595">
                <a:moveTo>
                  <a:pt x="0" y="61564"/>
                </a:moveTo>
                <a:lnTo>
                  <a:pt x="0" y="0"/>
                </a:lnTo>
              </a:path>
            </a:pathLst>
          </a:custGeom>
          <a:ln w="1346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4295621" y="1803733"/>
            <a:ext cx="0" cy="61594"/>
          </a:xfrm>
          <a:custGeom>
            <a:avLst/>
            <a:gdLst/>
            <a:ahLst/>
            <a:cxnLst/>
            <a:rect l="l" t="t" r="r" b="b"/>
            <a:pathLst>
              <a:path h="61594">
                <a:moveTo>
                  <a:pt x="0" y="0"/>
                </a:moveTo>
                <a:lnTo>
                  <a:pt x="0" y="61564"/>
                </a:lnTo>
              </a:path>
            </a:pathLst>
          </a:custGeom>
          <a:ln w="1346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4266379" y="5411466"/>
            <a:ext cx="85415" cy="137078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4733281" y="5288336"/>
            <a:ext cx="0" cy="61594"/>
          </a:xfrm>
          <a:custGeom>
            <a:avLst/>
            <a:gdLst/>
            <a:ahLst/>
            <a:cxnLst/>
            <a:rect l="l" t="t" r="r" b="b"/>
            <a:pathLst>
              <a:path h="61595">
                <a:moveTo>
                  <a:pt x="0" y="61564"/>
                </a:moveTo>
                <a:lnTo>
                  <a:pt x="0" y="0"/>
                </a:lnTo>
              </a:path>
            </a:pathLst>
          </a:custGeom>
          <a:ln w="1346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4733281" y="1803733"/>
            <a:ext cx="0" cy="61594"/>
          </a:xfrm>
          <a:custGeom>
            <a:avLst/>
            <a:gdLst/>
            <a:ahLst/>
            <a:cxnLst/>
            <a:rect l="l" t="t" r="r" b="b"/>
            <a:pathLst>
              <a:path h="61594">
                <a:moveTo>
                  <a:pt x="0" y="0"/>
                </a:moveTo>
                <a:lnTo>
                  <a:pt x="0" y="61564"/>
                </a:lnTo>
              </a:path>
            </a:pathLst>
          </a:custGeom>
          <a:ln w="1346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4703174" y="5411466"/>
            <a:ext cx="88590" cy="139704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5171037" y="5288336"/>
            <a:ext cx="0" cy="61594"/>
          </a:xfrm>
          <a:custGeom>
            <a:avLst/>
            <a:gdLst/>
            <a:ahLst/>
            <a:cxnLst/>
            <a:rect l="l" t="t" r="r" b="b"/>
            <a:pathLst>
              <a:path h="61595">
                <a:moveTo>
                  <a:pt x="0" y="61564"/>
                </a:moveTo>
                <a:lnTo>
                  <a:pt x="0" y="0"/>
                </a:lnTo>
              </a:path>
            </a:pathLst>
          </a:custGeom>
          <a:ln w="1346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5171037" y="1803733"/>
            <a:ext cx="0" cy="61594"/>
          </a:xfrm>
          <a:custGeom>
            <a:avLst/>
            <a:gdLst/>
            <a:ahLst/>
            <a:cxnLst/>
            <a:rect l="l" t="t" r="r" b="b"/>
            <a:pathLst>
              <a:path h="61594">
                <a:moveTo>
                  <a:pt x="0" y="0"/>
                </a:moveTo>
                <a:lnTo>
                  <a:pt x="0" y="61564"/>
                </a:lnTo>
              </a:path>
            </a:pathLst>
          </a:custGeom>
          <a:ln w="1346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5131022" y="5411485"/>
            <a:ext cx="98112" cy="134653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3376631" y="5628155"/>
            <a:ext cx="97920" cy="101004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/>
          <p:nvPr/>
        </p:nvSpPr>
        <p:spPr>
          <a:xfrm>
            <a:off x="1669430" y="5349901"/>
            <a:ext cx="61594" cy="0"/>
          </a:xfrm>
          <a:custGeom>
            <a:avLst/>
            <a:gdLst/>
            <a:ahLst/>
            <a:cxnLst/>
            <a:rect l="l" t="t" r="r" b="b"/>
            <a:pathLst>
              <a:path w="61594">
                <a:moveTo>
                  <a:pt x="0" y="0"/>
                </a:moveTo>
                <a:lnTo>
                  <a:pt x="61560" y="0"/>
                </a:lnTo>
              </a:path>
            </a:pathLst>
          </a:custGeom>
          <a:ln w="1346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/>
          <p:nvPr/>
        </p:nvSpPr>
        <p:spPr>
          <a:xfrm>
            <a:off x="5109476" y="5349901"/>
            <a:ext cx="61594" cy="0"/>
          </a:xfrm>
          <a:custGeom>
            <a:avLst/>
            <a:gdLst/>
            <a:ahLst/>
            <a:cxnLst/>
            <a:rect l="l" t="t" r="r" b="b"/>
            <a:pathLst>
              <a:path w="61595">
                <a:moveTo>
                  <a:pt x="61560" y="0"/>
                </a:moveTo>
                <a:lnTo>
                  <a:pt x="0" y="0"/>
                </a:lnTo>
              </a:path>
            </a:pathLst>
          </a:custGeom>
          <a:ln w="1346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/>
          <p:nvPr/>
        </p:nvSpPr>
        <p:spPr>
          <a:xfrm>
            <a:off x="1233126" y="5280044"/>
            <a:ext cx="93062" cy="139704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/>
          <p:nvPr/>
        </p:nvSpPr>
        <p:spPr>
          <a:xfrm>
            <a:off x="1358191" y="5394208"/>
            <a:ext cx="19050" cy="23495"/>
          </a:xfrm>
          <a:custGeom>
            <a:avLst/>
            <a:gdLst/>
            <a:ahLst/>
            <a:cxnLst/>
            <a:rect l="l" t="t" r="r" b="b"/>
            <a:pathLst>
              <a:path w="19050" h="23495">
                <a:moveTo>
                  <a:pt x="0" y="22913"/>
                </a:moveTo>
                <a:lnTo>
                  <a:pt x="19045" y="22913"/>
                </a:lnTo>
                <a:lnTo>
                  <a:pt x="19045" y="0"/>
                </a:lnTo>
                <a:lnTo>
                  <a:pt x="0" y="0"/>
                </a:lnTo>
                <a:lnTo>
                  <a:pt x="0" y="2291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/>
          <p:nvPr/>
        </p:nvSpPr>
        <p:spPr>
          <a:xfrm>
            <a:off x="1409335" y="5280044"/>
            <a:ext cx="93062" cy="139704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47"/>
          <p:cNvSpPr/>
          <p:nvPr/>
        </p:nvSpPr>
        <p:spPr>
          <a:xfrm>
            <a:off x="1526830" y="5280044"/>
            <a:ext cx="93062" cy="139704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48"/>
          <p:cNvSpPr/>
          <p:nvPr/>
        </p:nvSpPr>
        <p:spPr>
          <a:xfrm>
            <a:off x="1669430" y="4906605"/>
            <a:ext cx="61594" cy="0"/>
          </a:xfrm>
          <a:custGeom>
            <a:avLst/>
            <a:gdLst/>
            <a:ahLst/>
            <a:cxnLst/>
            <a:rect l="l" t="t" r="r" b="b"/>
            <a:pathLst>
              <a:path w="61594">
                <a:moveTo>
                  <a:pt x="0" y="0"/>
                </a:moveTo>
                <a:lnTo>
                  <a:pt x="61560" y="0"/>
                </a:lnTo>
              </a:path>
            </a:pathLst>
          </a:custGeom>
          <a:ln w="1346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49"/>
          <p:cNvSpPr/>
          <p:nvPr/>
        </p:nvSpPr>
        <p:spPr>
          <a:xfrm>
            <a:off x="5109476" y="4906605"/>
            <a:ext cx="61594" cy="0"/>
          </a:xfrm>
          <a:custGeom>
            <a:avLst/>
            <a:gdLst/>
            <a:ahLst/>
            <a:cxnLst/>
            <a:rect l="l" t="t" r="r" b="b"/>
            <a:pathLst>
              <a:path w="61595">
                <a:moveTo>
                  <a:pt x="61560" y="0"/>
                </a:moveTo>
                <a:lnTo>
                  <a:pt x="0" y="0"/>
                </a:lnTo>
              </a:path>
            </a:pathLst>
          </a:custGeom>
          <a:ln w="1346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object 50"/>
          <p:cNvSpPr/>
          <p:nvPr/>
        </p:nvSpPr>
        <p:spPr>
          <a:xfrm>
            <a:off x="1236974" y="4836767"/>
            <a:ext cx="93062" cy="139713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object 51"/>
          <p:cNvSpPr/>
          <p:nvPr/>
        </p:nvSpPr>
        <p:spPr>
          <a:xfrm>
            <a:off x="1362039" y="4950941"/>
            <a:ext cx="19050" cy="23495"/>
          </a:xfrm>
          <a:custGeom>
            <a:avLst/>
            <a:gdLst/>
            <a:ahLst/>
            <a:cxnLst/>
            <a:rect l="l" t="t" r="r" b="b"/>
            <a:pathLst>
              <a:path w="19050" h="23495">
                <a:moveTo>
                  <a:pt x="0" y="22913"/>
                </a:moveTo>
                <a:lnTo>
                  <a:pt x="19045" y="22913"/>
                </a:lnTo>
                <a:lnTo>
                  <a:pt x="19045" y="0"/>
                </a:lnTo>
                <a:lnTo>
                  <a:pt x="0" y="0"/>
                </a:lnTo>
                <a:lnTo>
                  <a:pt x="0" y="2291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" name="object 52"/>
          <p:cNvSpPr/>
          <p:nvPr/>
        </p:nvSpPr>
        <p:spPr>
          <a:xfrm>
            <a:off x="1413182" y="4836767"/>
            <a:ext cx="93062" cy="139713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object 53"/>
          <p:cNvSpPr/>
          <p:nvPr/>
        </p:nvSpPr>
        <p:spPr>
          <a:xfrm>
            <a:off x="1532755" y="4839172"/>
            <a:ext cx="87118" cy="137308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" name="object 54"/>
          <p:cNvSpPr/>
          <p:nvPr/>
        </p:nvSpPr>
        <p:spPr>
          <a:xfrm>
            <a:off x="1669430" y="4463337"/>
            <a:ext cx="61594" cy="0"/>
          </a:xfrm>
          <a:custGeom>
            <a:avLst/>
            <a:gdLst/>
            <a:ahLst/>
            <a:cxnLst/>
            <a:rect l="l" t="t" r="r" b="b"/>
            <a:pathLst>
              <a:path w="61594">
                <a:moveTo>
                  <a:pt x="0" y="0"/>
                </a:moveTo>
                <a:lnTo>
                  <a:pt x="61560" y="0"/>
                </a:lnTo>
              </a:path>
            </a:pathLst>
          </a:custGeom>
          <a:ln w="1346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" name="object 55"/>
          <p:cNvSpPr/>
          <p:nvPr/>
        </p:nvSpPr>
        <p:spPr>
          <a:xfrm>
            <a:off x="5109476" y="4463337"/>
            <a:ext cx="61594" cy="0"/>
          </a:xfrm>
          <a:custGeom>
            <a:avLst/>
            <a:gdLst/>
            <a:ahLst/>
            <a:cxnLst/>
            <a:rect l="l" t="t" r="r" b="b"/>
            <a:pathLst>
              <a:path w="61595">
                <a:moveTo>
                  <a:pt x="61560" y="0"/>
                </a:moveTo>
                <a:lnTo>
                  <a:pt x="0" y="0"/>
                </a:lnTo>
              </a:path>
            </a:pathLst>
          </a:custGeom>
          <a:ln w="1346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" name="object 56"/>
          <p:cNvSpPr/>
          <p:nvPr/>
        </p:nvSpPr>
        <p:spPr>
          <a:xfrm>
            <a:off x="1233126" y="4393500"/>
            <a:ext cx="93062" cy="139675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" name="object 57"/>
          <p:cNvSpPr/>
          <p:nvPr/>
        </p:nvSpPr>
        <p:spPr>
          <a:xfrm>
            <a:off x="1358191" y="4507664"/>
            <a:ext cx="19050" cy="23495"/>
          </a:xfrm>
          <a:custGeom>
            <a:avLst/>
            <a:gdLst/>
            <a:ahLst/>
            <a:cxnLst/>
            <a:rect l="l" t="t" r="r" b="b"/>
            <a:pathLst>
              <a:path w="19050" h="23495">
                <a:moveTo>
                  <a:pt x="0" y="22913"/>
                </a:moveTo>
                <a:lnTo>
                  <a:pt x="19045" y="22913"/>
                </a:lnTo>
                <a:lnTo>
                  <a:pt x="19045" y="0"/>
                </a:lnTo>
                <a:lnTo>
                  <a:pt x="0" y="0"/>
                </a:lnTo>
                <a:lnTo>
                  <a:pt x="0" y="2291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" name="object 58"/>
          <p:cNvSpPr/>
          <p:nvPr/>
        </p:nvSpPr>
        <p:spPr>
          <a:xfrm>
            <a:off x="1417443" y="4395904"/>
            <a:ext cx="80163" cy="134673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" name="object 59"/>
          <p:cNvSpPr/>
          <p:nvPr/>
        </p:nvSpPr>
        <p:spPr>
          <a:xfrm>
            <a:off x="1526830" y="4393500"/>
            <a:ext cx="93062" cy="139675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" name="object 60"/>
          <p:cNvSpPr/>
          <p:nvPr/>
        </p:nvSpPr>
        <p:spPr>
          <a:xfrm>
            <a:off x="1669430" y="4020070"/>
            <a:ext cx="61594" cy="0"/>
          </a:xfrm>
          <a:custGeom>
            <a:avLst/>
            <a:gdLst/>
            <a:ahLst/>
            <a:cxnLst/>
            <a:rect l="l" t="t" r="r" b="b"/>
            <a:pathLst>
              <a:path w="61594">
                <a:moveTo>
                  <a:pt x="0" y="0"/>
                </a:moveTo>
                <a:lnTo>
                  <a:pt x="61560" y="0"/>
                </a:lnTo>
              </a:path>
            </a:pathLst>
          </a:custGeom>
          <a:ln w="1346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" name="object 61"/>
          <p:cNvSpPr/>
          <p:nvPr/>
        </p:nvSpPr>
        <p:spPr>
          <a:xfrm>
            <a:off x="5109476" y="4020070"/>
            <a:ext cx="61594" cy="0"/>
          </a:xfrm>
          <a:custGeom>
            <a:avLst/>
            <a:gdLst/>
            <a:ahLst/>
            <a:cxnLst/>
            <a:rect l="l" t="t" r="r" b="b"/>
            <a:pathLst>
              <a:path w="61595">
                <a:moveTo>
                  <a:pt x="61560" y="0"/>
                </a:moveTo>
                <a:lnTo>
                  <a:pt x="0" y="0"/>
                </a:lnTo>
              </a:path>
            </a:pathLst>
          </a:custGeom>
          <a:ln w="1346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" name="object 62"/>
          <p:cNvSpPr/>
          <p:nvPr/>
        </p:nvSpPr>
        <p:spPr>
          <a:xfrm>
            <a:off x="1236974" y="3950232"/>
            <a:ext cx="93062" cy="139675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" name="object 63"/>
          <p:cNvSpPr/>
          <p:nvPr/>
        </p:nvSpPr>
        <p:spPr>
          <a:xfrm>
            <a:off x="1362039" y="4064397"/>
            <a:ext cx="19050" cy="23495"/>
          </a:xfrm>
          <a:custGeom>
            <a:avLst/>
            <a:gdLst/>
            <a:ahLst/>
            <a:cxnLst/>
            <a:rect l="l" t="t" r="r" b="b"/>
            <a:pathLst>
              <a:path w="19050" h="23495">
                <a:moveTo>
                  <a:pt x="0" y="22913"/>
                </a:moveTo>
                <a:lnTo>
                  <a:pt x="19045" y="22913"/>
                </a:lnTo>
                <a:lnTo>
                  <a:pt x="19045" y="0"/>
                </a:lnTo>
                <a:lnTo>
                  <a:pt x="0" y="0"/>
                </a:lnTo>
                <a:lnTo>
                  <a:pt x="0" y="2291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" name="object 64"/>
          <p:cNvSpPr/>
          <p:nvPr/>
        </p:nvSpPr>
        <p:spPr>
          <a:xfrm>
            <a:off x="1421291" y="3952637"/>
            <a:ext cx="80163" cy="134673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" name="object 65"/>
          <p:cNvSpPr/>
          <p:nvPr/>
        </p:nvSpPr>
        <p:spPr>
          <a:xfrm>
            <a:off x="1532755" y="3952637"/>
            <a:ext cx="87118" cy="137270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" name="object 66"/>
          <p:cNvSpPr/>
          <p:nvPr/>
        </p:nvSpPr>
        <p:spPr>
          <a:xfrm>
            <a:off x="1669430" y="3576802"/>
            <a:ext cx="61594" cy="0"/>
          </a:xfrm>
          <a:custGeom>
            <a:avLst/>
            <a:gdLst/>
            <a:ahLst/>
            <a:cxnLst/>
            <a:rect l="l" t="t" r="r" b="b"/>
            <a:pathLst>
              <a:path w="61594">
                <a:moveTo>
                  <a:pt x="0" y="0"/>
                </a:moveTo>
                <a:lnTo>
                  <a:pt x="61560" y="0"/>
                </a:lnTo>
              </a:path>
            </a:pathLst>
          </a:custGeom>
          <a:ln w="1346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" name="object 67"/>
          <p:cNvSpPr/>
          <p:nvPr/>
        </p:nvSpPr>
        <p:spPr>
          <a:xfrm>
            <a:off x="5109476" y="3576802"/>
            <a:ext cx="61594" cy="0"/>
          </a:xfrm>
          <a:custGeom>
            <a:avLst/>
            <a:gdLst/>
            <a:ahLst/>
            <a:cxnLst/>
            <a:rect l="l" t="t" r="r" b="b"/>
            <a:pathLst>
              <a:path w="61595">
                <a:moveTo>
                  <a:pt x="61560" y="0"/>
                </a:moveTo>
                <a:lnTo>
                  <a:pt x="0" y="0"/>
                </a:lnTo>
              </a:path>
            </a:pathLst>
          </a:custGeom>
          <a:ln w="1346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" name="object 68"/>
          <p:cNvSpPr/>
          <p:nvPr/>
        </p:nvSpPr>
        <p:spPr>
          <a:xfrm>
            <a:off x="1233126" y="3506965"/>
            <a:ext cx="93062" cy="139675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" name="object 69"/>
          <p:cNvSpPr/>
          <p:nvPr/>
        </p:nvSpPr>
        <p:spPr>
          <a:xfrm>
            <a:off x="1358191" y="3621129"/>
            <a:ext cx="19050" cy="23495"/>
          </a:xfrm>
          <a:custGeom>
            <a:avLst/>
            <a:gdLst/>
            <a:ahLst/>
            <a:cxnLst/>
            <a:rect l="l" t="t" r="r" b="b"/>
            <a:pathLst>
              <a:path w="19050" h="23495">
                <a:moveTo>
                  <a:pt x="0" y="22913"/>
                </a:moveTo>
                <a:lnTo>
                  <a:pt x="19045" y="22913"/>
                </a:lnTo>
                <a:lnTo>
                  <a:pt x="19045" y="0"/>
                </a:lnTo>
                <a:lnTo>
                  <a:pt x="0" y="0"/>
                </a:lnTo>
                <a:lnTo>
                  <a:pt x="0" y="2291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" name="object 70"/>
          <p:cNvSpPr/>
          <p:nvPr/>
        </p:nvSpPr>
        <p:spPr>
          <a:xfrm>
            <a:off x="1410691" y="3506965"/>
            <a:ext cx="85473" cy="137078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" name="object 71"/>
          <p:cNvSpPr/>
          <p:nvPr/>
        </p:nvSpPr>
        <p:spPr>
          <a:xfrm>
            <a:off x="1526830" y="3506965"/>
            <a:ext cx="93062" cy="139675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" name="object 72"/>
          <p:cNvSpPr/>
          <p:nvPr/>
        </p:nvSpPr>
        <p:spPr>
          <a:xfrm>
            <a:off x="1669430" y="3133535"/>
            <a:ext cx="61594" cy="0"/>
          </a:xfrm>
          <a:custGeom>
            <a:avLst/>
            <a:gdLst/>
            <a:ahLst/>
            <a:cxnLst/>
            <a:rect l="l" t="t" r="r" b="b"/>
            <a:pathLst>
              <a:path w="61594">
                <a:moveTo>
                  <a:pt x="0" y="0"/>
                </a:moveTo>
                <a:lnTo>
                  <a:pt x="61560" y="0"/>
                </a:lnTo>
              </a:path>
            </a:pathLst>
          </a:custGeom>
          <a:ln w="1346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" name="object 73"/>
          <p:cNvSpPr/>
          <p:nvPr/>
        </p:nvSpPr>
        <p:spPr>
          <a:xfrm>
            <a:off x="5109476" y="3133535"/>
            <a:ext cx="61594" cy="0"/>
          </a:xfrm>
          <a:custGeom>
            <a:avLst/>
            <a:gdLst/>
            <a:ahLst/>
            <a:cxnLst/>
            <a:rect l="l" t="t" r="r" b="b"/>
            <a:pathLst>
              <a:path w="61595">
                <a:moveTo>
                  <a:pt x="61560" y="0"/>
                </a:moveTo>
                <a:lnTo>
                  <a:pt x="0" y="0"/>
                </a:lnTo>
              </a:path>
            </a:pathLst>
          </a:custGeom>
          <a:ln w="1346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" name="object 74"/>
          <p:cNvSpPr/>
          <p:nvPr/>
        </p:nvSpPr>
        <p:spPr>
          <a:xfrm>
            <a:off x="1236974" y="3063698"/>
            <a:ext cx="93062" cy="139675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" name="object 75"/>
          <p:cNvSpPr/>
          <p:nvPr/>
        </p:nvSpPr>
        <p:spPr>
          <a:xfrm>
            <a:off x="1362039" y="3177862"/>
            <a:ext cx="19050" cy="23495"/>
          </a:xfrm>
          <a:custGeom>
            <a:avLst/>
            <a:gdLst/>
            <a:ahLst/>
            <a:cxnLst/>
            <a:rect l="l" t="t" r="r" b="b"/>
            <a:pathLst>
              <a:path w="19050" h="23494">
                <a:moveTo>
                  <a:pt x="0" y="22913"/>
                </a:moveTo>
                <a:lnTo>
                  <a:pt x="19045" y="22913"/>
                </a:lnTo>
                <a:lnTo>
                  <a:pt x="19045" y="0"/>
                </a:lnTo>
                <a:lnTo>
                  <a:pt x="0" y="0"/>
                </a:lnTo>
                <a:lnTo>
                  <a:pt x="0" y="2291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" name="object 76"/>
          <p:cNvSpPr/>
          <p:nvPr/>
        </p:nvSpPr>
        <p:spPr>
          <a:xfrm>
            <a:off x="1414539" y="3063698"/>
            <a:ext cx="85473" cy="137078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" name="object 77"/>
          <p:cNvSpPr/>
          <p:nvPr/>
        </p:nvSpPr>
        <p:spPr>
          <a:xfrm>
            <a:off x="1532755" y="3066102"/>
            <a:ext cx="87118" cy="137270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" name="object 78"/>
          <p:cNvSpPr/>
          <p:nvPr/>
        </p:nvSpPr>
        <p:spPr>
          <a:xfrm>
            <a:off x="1669430" y="2690268"/>
            <a:ext cx="61594" cy="0"/>
          </a:xfrm>
          <a:custGeom>
            <a:avLst/>
            <a:gdLst/>
            <a:ahLst/>
            <a:cxnLst/>
            <a:rect l="l" t="t" r="r" b="b"/>
            <a:pathLst>
              <a:path w="61594">
                <a:moveTo>
                  <a:pt x="0" y="0"/>
                </a:moveTo>
                <a:lnTo>
                  <a:pt x="61560" y="0"/>
                </a:lnTo>
              </a:path>
            </a:pathLst>
          </a:custGeom>
          <a:ln w="1346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" name="object 79"/>
          <p:cNvSpPr/>
          <p:nvPr/>
        </p:nvSpPr>
        <p:spPr>
          <a:xfrm>
            <a:off x="5109476" y="2690268"/>
            <a:ext cx="61594" cy="0"/>
          </a:xfrm>
          <a:custGeom>
            <a:avLst/>
            <a:gdLst/>
            <a:ahLst/>
            <a:cxnLst/>
            <a:rect l="l" t="t" r="r" b="b"/>
            <a:pathLst>
              <a:path w="61595">
                <a:moveTo>
                  <a:pt x="61560" y="0"/>
                </a:moveTo>
                <a:lnTo>
                  <a:pt x="0" y="0"/>
                </a:lnTo>
              </a:path>
            </a:pathLst>
          </a:custGeom>
          <a:ln w="1346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" name="object 80"/>
          <p:cNvSpPr/>
          <p:nvPr/>
        </p:nvSpPr>
        <p:spPr>
          <a:xfrm>
            <a:off x="1233126" y="2620430"/>
            <a:ext cx="93062" cy="139675"/>
          </a:xfrm>
          <a:prstGeom prst="rect">
            <a:avLst/>
          </a:prstGeom>
          <a:blipFill>
            <a:blip r:embed="rId2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" name="object 81"/>
          <p:cNvSpPr/>
          <p:nvPr/>
        </p:nvSpPr>
        <p:spPr>
          <a:xfrm>
            <a:off x="1358191" y="2734595"/>
            <a:ext cx="19050" cy="23495"/>
          </a:xfrm>
          <a:custGeom>
            <a:avLst/>
            <a:gdLst/>
            <a:ahLst/>
            <a:cxnLst/>
            <a:rect l="l" t="t" r="r" b="b"/>
            <a:pathLst>
              <a:path w="19050" h="23494">
                <a:moveTo>
                  <a:pt x="0" y="22913"/>
                </a:moveTo>
                <a:lnTo>
                  <a:pt x="19045" y="22913"/>
                </a:lnTo>
                <a:lnTo>
                  <a:pt x="19045" y="0"/>
                </a:lnTo>
                <a:lnTo>
                  <a:pt x="0" y="0"/>
                </a:lnTo>
                <a:lnTo>
                  <a:pt x="0" y="2291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" name="object 82"/>
          <p:cNvSpPr/>
          <p:nvPr/>
        </p:nvSpPr>
        <p:spPr>
          <a:xfrm>
            <a:off x="1411239" y="2620430"/>
            <a:ext cx="88618" cy="139675"/>
          </a:xfrm>
          <a:prstGeom prst="rect">
            <a:avLst/>
          </a:prstGeom>
          <a:blipFill>
            <a:blip r:embed="rId2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" name="object 83"/>
          <p:cNvSpPr/>
          <p:nvPr/>
        </p:nvSpPr>
        <p:spPr>
          <a:xfrm>
            <a:off x="1526830" y="2620430"/>
            <a:ext cx="93062" cy="139675"/>
          </a:xfrm>
          <a:prstGeom prst="rect">
            <a:avLst/>
          </a:prstGeom>
          <a:blipFill>
            <a:blip r:embed="rId2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" name="object 84"/>
          <p:cNvSpPr/>
          <p:nvPr/>
        </p:nvSpPr>
        <p:spPr>
          <a:xfrm>
            <a:off x="1669430" y="2247001"/>
            <a:ext cx="61594" cy="0"/>
          </a:xfrm>
          <a:custGeom>
            <a:avLst/>
            <a:gdLst/>
            <a:ahLst/>
            <a:cxnLst/>
            <a:rect l="l" t="t" r="r" b="b"/>
            <a:pathLst>
              <a:path w="61594">
                <a:moveTo>
                  <a:pt x="0" y="0"/>
                </a:moveTo>
                <a:lnTo>
                  <a:pt x="61560" y="0"/>
                </a:lnTo>
              </a:path>
            </a:pathLst>
          </a:custGeom>
          <a:ln w="1346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" name="object 85"/>
          <p:cNvSpPr/>
          <p:nvPr/>
        </p:nvSpPr>
        <p:spPr>
          <a:xfrm>
            <a:off x="5109476" y="2247001"/>
            <a:ext cx="61594" cy="0"/>
          </a:xfrm>
          <a:custGeom>
            <a:avLst/>
            <a:gdLst/>
            <a:ahLst/>
            <a:cxnLst/>
            <a:rect l="l" t="t" r="r" b="b"/>
            <a:pathLst>
              <a:path w="61595">
                <a:moveTo>
                  <a:pt x="61560" y="0"/>
                </a:moveTo>
                <a:lnTo>
                  <a:pt x="0" y="0"/>
                </a:lnTo>
              </a:path>
            </a:pathLst>
          </a:custGeom>
          <a:ln w="1346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6" name="object 86"/>
          <p:cNvSpPr/>
          <p:nvPr/>
        </p:nvSpPr>
        <p:spPr>
          <a:xfrm>
            <a:off x="1236974" y="2177163"/>
            <a:ext cx="93062" cy="139675"/>
          </a:xfrm>
          <a:prstGeom prst="rect">
            <a:avLst/>
          </a:prstGeom>
          <a:blipFill>
            <a:blip r:embed="rId2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7" name="object 87"/>
          <p:cNvSpPr/>
          <p:nvPr/>
        </p:nvSpPr>
        <p:spPr>
          <a:xfrm>
            <a:off x="1362039" y="2291327"/>
            <a:ext cx="19050" cy="23495"/>
          </a:xfrm>
          <a:custGeom>
            <a:avLst/>
            <a:gdLst/>
            <a:ahLst/>
            <a:cxnLst/>
            <a:rect l="l" t="t" r="r" b="b"/>
            <a:pathLst>
              <a:path w="19050" h="23494">
                <a:moveTo>
                  <a:pt x="0" y="22913"/>
                </a:moveTo>
                <a:lnTo>
                  <a:pt x="19045" y="22913"/>
                </a:lnTo>
                <a:lnTo>
                  <a:pt x="19045" y="0"/>
                </a:lnTo>
                <a:lnTo>
                  <a:pt x="0" y="0"/>
                </a:lnTo>
                <a:lnTo>
                  <a:pt x="0" y="2291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8" name="object 88"/>
          <p:cNvSpPr/>
          <p:nvPr/>
        </p:nvSpPr>
        <p:spPr>
          <a:xfrm>
            <a:off x="1415087" y="2177163"/>
            <a:ext cx="88618" cy="139675"/>
          </a:xfrm>
          <a:prstGeom prst="rect">
            <a:avLst/>
          </a:prstGeom>
          <a:blipFill>
            <a:blip r:embed="rId2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9" name="object 89"/>
          <p:cNvSpPr/>
          <p:nvPr/>
        </p:nvSpPr>
        <p:spPr>
          <a:xfrm>
            <a:off x="1532755" y="2179568"/>
            <a:ext cx="87118" cy="137270"/>
          </a:xfrm>
          <a:prstGeom prst="rect">
            <a:avLst/>
          </a:prstGeom>
          <a:blipFill>
            <a:blip r:embed="rId2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0" name="object 90"/>
          <p:cNvSpPr/>
          <p:nvPr/>
        </p:nvSpPr>
        <p:spPr>
          <a:xfrm>
            <a:off x="1669430" y="1803733"/>
            <a:ext cx="61594" cy="0"/>
          </a:xfrm>
          <a:custGeom>
            <a:avLst/>
            <a:gdLst/>
            <a:ahLst/>
            <a:cxnLst/>
            <a:rect l="l" t="t" r="r" b="b"/>
            <a:pathLst>
              <a:path w="61594">
                <a:moveTo>
                  <a:pt x="0" y="0"/>
                </a:moveTo>
                <a:lnTo>
                  <a:pt x="61560" y="0"/>
                </a:lnTo>
              </a:path>
            </a:pathLst>
          </a:custGeom>
          <a:ln w="1346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1" name="object 91"/>
          <p:cNvSpPr/>
          <p:nvPr/>
        </p:nvSpPr>
        <p:spPr>
          <a:xfrm>
            <a:off x="5109476" y="1803733"/>
            <a:ext cx="61594" cy="0"/>
          </a:xfrm>
          <a:custGeom>
            <a:avLst/>
            <a:gdLst/>
            <a:ahLst/>
            <a:cxnLst/>
            <a:rect l="l" t="t" r="r" b="b"/>
            <a:pathLst>
              <a:path w="61595">
                <a:moveTo>
                  <a:pt x="61560" y="0"/>
                </a:moveTo>
                <a:lnTo>
                  <a:pt x="0" y="0"/>
                </a:lnTo>
              </a:path>
            </a:pathLst>
          </a:custGeom>
          <a:ln w="1346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2" name="object 92"/>
          <p:cNvSpPr/>
          <p:nvPr/>
        </p:nvSpPr>
        <p:spPr>
          <a:xfrm>
            <a:off x="1233126" y="1733896"/>
            <a:ext cx="93062" cy="139675"/>
          </a:xfrm>
          <a:prstGeom prst="rect">
            <a:avLst/>
          </a:prstGeom>
          <a:blipFill>
            <a:blip r:embed="rId2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3" name="object 93"/>
          <p:cNvSpPr/>
          <p:nvPr/>
        </p:nvSpPr>
        <p:spPr>
          <a:xfrm>
            <a:off x="1358191" y="1848060"/>
            <a:ext cx="19050" cy="23495"/>
          </a:xfrm>
          <a:custGeom>
            <a:avLst/>
            <a:gdLst/>
            <a:ahLst/>
            <a:cxnLst/>
            <a:rect l="l" t="t" r="r" b="b"/>
            <a:pathLst>
              <a:path w="19050" h="23494">
                <a:moveTo>
                  <a:pt x="0" y="22913"/>
                </a:moveTo>
                <a:lnTo>
                  <a:pt x="19045" y="22913"/>
                </a:lnTo>
                <a:lnTo>
                  <a:pt x="19045" y="0"/>
                </a:lnTo>
                <a:lnTo>
                  <a:pt x="0" y="0"/>
                </a:lnTo>
                <a:lnTo>
                  <a:pt x="0" y="2291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4" name="object 94"/>
          <p:cNvSpPr/>
          <p:nvPr/>
        </p:nvSpPr>
        <p:spPr>
          <a:xfrm>
            <a:off x="1406189" y="1736300"/>
            <a:ext cx="98112" cy="134673"/>
          </a:xfrm>
          <a:prstGeom prst="rect">
            <a:avLst/>
          </a:prstGeom>
          <a:blipFill>
            <a:blip r:embed="rId2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5" name="object 95"/>
          <p:cNvSpPr/>
          <p:nvPr/>
        </p:nvSpPr>
        <p:spPr>
          <a:xfrm>
            <a:off x="1526830" y="1733896"/>
            <a:ext cx="93062" cy="139675"/>
          </a:xfrm>
          <a:prstGeom prst="rect">
            <a:avLst/>
          </a:prstGeom>
          <a:blipFill>
            <a:blip r:embed="rId2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6" name="object 96"/>
          <p:cNvSpPr/>
          <p:nvPr/>
        </p:nvSpPr>
        <p:spPr>
          <a:xfrm>
            <a:off x="1009352" y="3613068"/>
            <a:ext cx="134645" cy="86960"/>
          </a:xfrm>
          <a:prstGeom prst="rect">
            <a:avLst/>
          </a:prstGeom>
          <a:blipFill>
            <a:blip r:embed="rId2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7" name="object 97"/>
          <p:cNvSpPr/>
          <p:nvPr/>
        </p:nvSpPr>
        <p:spPr>
          <a:xfrm>
            <a:off x="1003869" y="3549483"/>
            <a:ext cx="165100" cy="41910"/>
          </a:xfrm>
          <a:custGeom>
            <a:avLst/>
            <a:gdLst/>
            <a:ahLst/>
            <a:cxnLst/>
            <a:rect l="l" t="t" r="r" b="b"/>
            <a:pathLst>
              <a:path w="165100" h="41910">
                <a:moveTo>
                  <a:pt x="0" y="0"/>
                </a:moveTo>
                <a:lnTo>
                  <a:pt x="0" y="14429"/>
                </a:lnTo>
                <a:lnTo>
                  <a:pt x="10579" y="20793"/>
                </a:lnTo>
                <a:lnTo>
                  <a:pt x="51839" y="37630"/>
                </a:lnTo>
                <a:lnTo>
                  <a:pt x="82155" y="41363"/>
                </a:lnTo>
                <a:lnTo>
                  <a:pt x="92271" y="40947"/>
                </a:lnTo>
                <a:lnTo>
                  <a:pt x="133090" y="30878"/>
                </a:lnTo>
                <a:lnTo>
                  <a:pt x="148050" y="23856"/>
                </a:lnTo>
                <a:lnTo>
                  <a:pt x="82155" y="23856"/>
                </a:lnTo>
                <a:lnTo>
                  <a:pt x="71758" y="23479"/>
                </a:lnTo>
                <a:lnTo>
                  <a:pt x="30851" y="14650"/>
                </a:lnTo>
                <a:lnTo>
                  <a:pt x="10232" y="5609"/>
                </a:lnTo>
                <a:lnTo>
                  <a:pt x="0" y="0"/>
                </a:lnTo>
                <a:close/>
              </a:path>
              <a:path w="165100" h="41910">
                <a:moveTo>
                  <a:pt x="164483" y="0"/>
                </a:moveTo>
                <a:lnTo>
                  <a:pt x="123391" y="17892"/>
                </a:lnTo>
                <a:lnTo>
                  <a:pt x="82155" y="23856"/>
                </a:lnTo>
                <a:lnTo>
                  <a:pt x="148050" y="23856"/>
                </a:lnTo>
                <a:lnTo>
                  <a:pt x="153925" y="20778"/>
                </a:lnTo>
                <a:lnTo>
                  <a:pt x="164483" y="14429"/>
                </a:lnTo>
                <a:lnTo>
                  <a:pt x="16448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8" name="object 98"/>
          <p:cNvSpPr/>
          <p:nvPr/>
        </p:nvSpPr>
        <p:spPr>
          <a:xfrm>
            <a:off x="1042999" y="3431452"/>
            <a:ext cx="100998" cy="97926"/>
          </a:xfrm>
          <a:prstGeom prst="rect">
            <a:avLst/>
          </a:prstGeom>
          <a:blipFill>
            <a:blip r:embed="rId2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9" name="object 99"/>
          <p:cNvSpPr/>
          <p:nvPr/>
        </p:nvSpPr>
        <p:spPr>
          <a:xfrm>
            <a:off x="1003869" y="3369214"/>
            <a:ext cx="165100" cy="41910"/>
          </a:xfrm>
          <a:custGeom>
            <a:avLst/>
            <a:gdLst/>
            <a:ahLst/>
            <a:cxnLst/>
            <a:rect l="l" t="t" r="r" b="b"/>
            <a:pathLst>
              <a:path w="165100" h="41910">
                <a:moveTo>
                  <a:pt x="82155" y="0"/>
                </a:moveTo>
                <a:lnTo>
                  <a:pt x="41669" y="6733"/>
                </a:lnTo>
                <a:lnTo>
                  <a:pt x="0" y="26934"/>
                </a:lnTo>
                <a:lnTo>
                  <a:pt x="0" y="41363"/>
                </a:lnTo>
                <a:lnTo>
                  <a:pt x="10334" y="35754"/>
                </a:lnTo>
                <a:lnTo>
                  <a:pt x="20618" y="30902"/>
                </a:lnTo>
                <a:lnTo>
                  <a:pt x="61457" y="19058"/>
                </a:lnTo>
                <a:lnTo>
                  <a:pt x="82155" y="17603"/>
                </a:lnTo>
                <a:lnTo>
                  <a:pt x="148161" y="17603"/>
                </a:lnTo>
                <a:lnTo>
                  <a:pt x="143461" y="15138"/>
                </a:lnTo>
                <a:lnTo>
                  <a:pt x="102419" y="1671"/>
                </a:lnTo>
                <a:lnTo>
                  <a:pt x="92271" y="416"/>
                </a:lnTo>
                <a:lnTo>
                  <a:pt x="82155" y="0"/>
                </a:lnTo>
                <a:close/>
              </a:path>
              <a:path w="165100" h="41910">
                <a:moveTo>
                  <a:pt x="148161" y="17603"/>
                </a:moveTo>
                <a:lnTo>
                  <a:pt x="82155" y="17603"/>
                </a:lnTo>
                <a:lnTo>
                  <a:pt x="92534" y="17965"/>
                </a:lnTo>
                <a:lnTo>
                  <a:pt x="102866" y="19058"/>
                </a:lnTo>
                <a:lnTo>
                  <a:pt x="143879" y="30902"/>
                </a:lnTo>
                <a:lnTo>
                  <a:pt x="164483" y="41363"/>
                </a:lnTo>
                <a:lnTo>
                  <a:pt x="164483" y="26934"/>
                </a:lnTo>
                <a:lnTo>
                  <a:pt x="153925" y="20626"/>
                </a:lnTo>
                <a:lnTo>
                  <a:pt x="148161" y="1760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0" name="object 100"/>
          <p:cNvSpPr/>
          <p:nvPr/>
        </p:nvSpPr>
        <p:spPr>
          <a:xfrm>
            <a:off x="1669430" y="1796038"/>
            <a:ext cx="3502025" cy="15875"/>
          </a:xfrm>
          <a:custGeom>
            <a:avLst/>
            <a:gdLst/>
            <a:ahLst/>
            <a:cxnLst/>
            <a:rect l="l" t="t" r="r" b="b"/>
            <a:pathLst>
              <a:path w="3502025" h="15875">
                <a:moveTo>
                  <a:pt x="0" y="15391"/>
                </a:moveTo>
                <a:lnTo>
                  <a:pt x="3501607" y="15391"/>
                </a:lnTo>
                <a:lnTo>
                  <a:pt x="3501607" y="0"/>
                </a:lnTo>
                <a:lnTo>
                  <a:pt x="0" y="0"/>
                </a:lnTo>
                <a:lnTo>
                  <a:pt x="0" y="1539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1" name="object 101"/>
          <p:cNvSpPr/>
          <p:nvPr/>
        </p:nvSpPr>
        <p:spPr>
          <a:xfrm>
            <a:off x="5171037" y="1803733"/>
            <a:ext cx="0" cy="3546475"/>
          </a:xfrm>
          <a:custGeom>
            <a:avLst/>
            <a:gdLst/>
            <a:ahLst/>
            <a:cxnLst/>
            <a:rect l="l" t="t" r="r" b="b"/>
            <a:pathLst>
              <a:path h="3546475">
                <a:moveTo>
                  <a:pt x="0" y="3546167"/>
                </a:moveTo>
                <a:lnTo>
                  <a:pt x="0" y="0"/>
                </a:lnTo>
              </a:path>
            </a:pathLst>
          </a:custGeom>
          <a:ln w="1539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2" name="object 102"/>
          <p:cNvSpPr/>
          <p:nvPr/>
        </p:nvSpPr>
        <p:spPr>
          <a:xfrm>
            <a:off x="1669430" y="5349901"/>
            <a:ext cx="3502025" cy="0"/>
          </a:xfrm>
          <a:custGeom>
            <a:avLst/>
            <a:gdLst/>
            <a:ahLst/>
            <a:cxnLst/>
            <a:rect l="l" t="t" r="r" b="b"/>
            <a:pathLst>
              <a:path w="3502025">
                <a:moveTo>
                  <a:pt x="0" y="0"/>
                </a:moveTo>
                <a:lnTo>
                  <a:pt x="3501607" y="0"/>
                </a:lnTo>
              </a:path>
            </a:pathLst>
          </a:custGeom>
          <a:ln w="153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3" name="object 103"/>
          <p:cNvSpPr/>
          <p:nvPr/>
        </p:nvSpPr>
        <p:spPr>
          <a:xfrm>
            <a:off x="1669430" y="1803733"/>
            <a:ext cx="0" cy="3546475"/>
          </a:xfrm>
          <a:custGeom>
            <a:avLst/>
            <a:gdLst/>
            <a:ahLst/>
            <a:cxnLst/>
            <a:rect l="l" t="t" r="r" b="b"/>
            <a:pathLst>
              <a:path h="3546475">
                <a:moveTo>
                  <a:pt x="0" y="3546167"/>
                </a:moveTo>
                <a:lnTo>
                  <a:pt x="0" y="0"/>
                </a:lnTo>
              </a:path>
            </a:pathLst>
          </a:custGeom>
          <a:ln w="1539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4" name="object 104"/>
          <p:cNvSpPr txBox="1"/>
          <p:nvPr/>
        </p:nvSpPr>
        <p:spPr>
          <a:xfrm>
            <a:off x="5936741" y="5037582"/>
            <a:ext cx="219138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dirty="0">
                <a:latin typeface="Century Gothic"/>
                <a:cs typeface="Century Gothic"/>
              </a:rPr>
              <a:t>Image </a:t>
            </a:r>
            <a:r>
              <a:rPr sz="1000" spc="-5" dirty="0">
                <a:latin typeface="Century Gothic"/>
                <a:cs typeface="Century Gothic"/>
              </a:rPr>
              <a:t>credit: Skbkekas /</a:t>
            </a:r>
            <a:r>
              <a:rPr sz="1000" spc="-40" dirty="0">
                <a:latin typeface="Century Gothic"/>
                <a:cs typeface="Century Gothic"/>
              </a:rPr>
              <a:t> </a:t>
            </a:r>
            <a:r>
              <a:rPr sz="1000" spc="-5" dirty="0">
                <a:latin typeface="Century Gothic"/>
                <a:cs typeface="Century Gothic"/>
              </a:rPr>
              <a:t>CC-BY-3.0</a:t>
            </a:r>
            <a:endParaRPr sz="1000">
              <a:latin typeface="Century Gothic"/>
              <a:cs typeface="Century Gothic"/>
            </a:endParaRPr>
          </a:p>
        </p:txBody>
      </p:sp>
      <p:sp>
        <p:nvSpPr>
          <p:cNvPr id="105" name="Rezervirano mjesto podnožja 104"/>
          <p:cNvSpPr>
            <a:spLocks noGrp="1"/>
          </p:cNvSpPr>
          <p:nvPr>
            <p:ph type="ftr" sz="quarter" idx="5"/>
          </p:nvPr>
        </p:nvSpPr>
        <p:spPr/>
        <p:txBody>
          <a:bodyPr/>
          <a:lstStyle/>
          <a:p>
            <a:r>
              <a:rPr lang="en-GB" smtClean="0"/>
              <a:t>Johan Eklund, 2018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28585352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24916" y="473709"/>
            <a:ext cx="4208145" cy="6654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200" dirty="0"/>
              <a:t>The</a:t>
            </a:r>
            <a:r>
              <a:rPr sz="4200" spc="-80" dirty="0"/>
              <a:t> </a:t>
            </a:r>
            <a:r>
              <a:rPr sz="4200" i="1" spc="-5" dirty="0">
                <a:latin typeface="Century Gothic"/>
                <a:cs typeface="Century Gothic"/>
              </a:rPr>
              <a:t>t</a:t>
            </a:r>
            <a:r>
              <a:rPr sz="4200" spc="-5" dirty="0"/>
              <a:t>-distribution</a:t>
            </a:r>
            <a:endParaRPr sz="4200">
              <a:latin typeface="Century Gothic"/>
              <a:cs typeface="Century Gothic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182116" y="2080387"/>
            <a:ext cx="8416925" cy="27393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5600" marR="135255" indent="-343535">
              <a:lnSpc>
                <a:spcPct val="100000"/>
              </a:lnSpc>
              <a:spcBef>
                <a:spcPts val="105"/>
              </a:spcBef>
              <a:tabLst>
                <a:tab pos="355600" algn="l"/>
              </a:tabLst>
            </a:pPr>
            <a:r>
              <a:rPr sz="1600" spc="-5" dirty="0">
                <a:solidFill>
                  <a:srgbClr val="CA0E0E"/>
                </a:solidFill>
                <a:latin typeface="Wingdings 3"/>
                <a:cs typeface="Wingdings 3"/>
              </a:rPr>
              <a:t></a:t>
            </a:r>
            <a:r>
              <a:rPr sz="1600" spc="-5" dirty="0">
                <a:solidFill>
                  <a:srgbClr val="CA0E0E"/>
                </a:solidFill>
                <a:latin typeface="Times New Roman"/>
                <a:cs typeface="Times New Roman"/>
              </a:rPr>
              <a:t>	</a:t>
            </a:r>
            <a:r>
              <a:rPr sz="2000" dirty="0">
                <a:latin typeface="Century Gothic"/>
                <a:cs typeface="Century Gothic"/>
              </a:rPr>
              <a:t>Test statistics based on estimates of </a:t>
            </a:r>
            <a:r>
              <a:rPr sz="2000" spc="5" dirty="0">
                <a:latin typeface="Century Gothic"/>
                <a:cs typeface="Century Gothic"/>
              </a:rPr>
              <a:t>the </a:t>
            </a:r>
            <a:r>
              <a:rPr sz="2000" spc="-5" dirty="0">
                <a:latin typeface="Century Gothic"/>
                <a:cs typeface="Century Gothic"/>
              </a:rPr>
              <a:t>population standard  deviation from </a:t>
            </a:r>
            <a:r>
              <a:rPr sz="2000" dirty="0">
                <a:latin typeface="Century Gothic"/>
                <a:cs typeface="Century Gothic"/>
              </a:rPr>
              <a:t>samples </a:t>
            </a:r>
            <a:r>
              <a:rPr sz="2000" spc="-5" dirty="0">
                <a:latin typeface="Century Gothic"/>
                <a:cs typeface="Century Gothic"/>
              </a:rPr>
              <a:t>are </a:t>
            </a:r>
            <a:r>
              <a:rPr sz="2000" dirty="0">
                <a:latin typeface="Century Gothic"/>
                <a:cs typeface="Century Gothic"/>
              </a:rPr>
              <a:t>actually </a:t>
            </a:r>
            <a:r>
              <a:rPr sz="2000" b="1" spc="-5" dirty="0">
                <a:latin typeface="Century Gothic"/>
                <a:cs typeface="Century Gothic"/>
              </a:rPr>
              <a:t>not </a:t>
            </a:r>
            <a:r>
              <a:rPr sz="2000" dirty="0">
                <a:latin typeface="Century Gothic"/>
                <a:cs typeface="Century Gothic"/>
              </a:rPr>
              <a:t>truly normally</a:t>
            </a:r>
            <a:r>
              <a:rPr sz="2000" spc="-120" dirty="0">
                <a:latin typeface="Century Gothic"/>
                <a:cs typeface="Century Gothic"/>
              </a:rPr>
              <a:t> </a:t>
            </a:r>
            <a:r>
              <a:rPr sz="2000" spc="-5" dirty="0">
                <a:latin typeface="Century Gothic"/>
                <a:cs typeface="Century Gothic"/>
              </a:rPr>
              <a:t>distributed</a:t>
            </a:r>
            <a:endParaRPr sz="2000">
              <a:latin typeface="Century Gothic"/>
              <a:cs typeface="Century Gothic"/>
            </a:endParaRPr>
          </a:p>
          <a:p>
            <a:pPr marL="355600" marR="142875" indent="-343535" algn="just">
              <a:lnSpc>
                <a:spcPct val="100000"/>
              </a:lnSpc>
              <a:spcBef>
                <a:spcPts val="1080"/>
              </a:spcBef>
            </a:pPr>
            <a:r>
              <a:rPr sz="1600" spc="-5" dirty="0">
                <a:solidFill>
                  <a:srgbClr val="CA0E0E"/>
                </a:solidFill>
                <a:latin typeface="Wingdings 3"/>
                <a:cs typeface="Wingdings 3"/>
              </a:rPr>
              <a:t></a:t>
            </a:r>
            <a:r>
              <a:rPr sz="1600" spc="-5" dirty="0">
                <a:solidFill>
                  <a:srgbClr val="CA0E0E"/>
                </a:solidFill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Century Gothic"/>
                <a:cs typeface="Century Gothic"/>
              </a:rPr>
              <a:t>Since </a:t>
            </a:r>
            <a:r>
              <a:rPr sz="2000" dirty="0">
                <a:latin typeface="Century Gothic"/>
                <a:cs typeface="Century Gothic"/>
              </a:rPr>
              <a:t>we normally do not know </a:t>
            </a:r>
            <a:r>
              <a:rPr sz="2000" spc="5" dirty="0">
                <a:latin typeface="Century Gothic"/>
                <a:cs typeface="Century Gothic"/>
              </a:rPr>
              <a:t>the </a:t>
            </a:r>
            <a:r>
              <a:rPr sz="2000" spc="-5" dirty="0">
                <a:latin typeface="Century Gothic"/>
                <a:cs typeface="Century Gothic"/>
              </a:rPr>
              <a:t>population parameters, </a:t>
            </a:r>
            <a:r>
              <a:rPr sz="2000" dirty="0">
                <a:latin typeface="Century Gothic"/>
                <a:cs typeface="Century Gothic"/>
              </a:rPr>
              <a:t>how  </a:t>
            </a:r>
            <a:r>
              <a:rPr sz="2000" spc="-5" dirty="0">
                <a:latin typeface="Century Gothic"/>
                <a:cs typeface="Century Gothic"/>
              </a:rPr>
              <a:t>should </a:t>
            </a:r>
            <a:r>
              <a:rPr sz="2000" dirty="0">
                <a:latin typeface="Century Gothic"/>
                <a:cs typeface="Century Gothic"/>
              </a:rPr>
              <a:t>we conduct </a:t>
            </a:r>
            <a:r>
              <a:rPr sz="2000" spc="-5" dirty="0">
                <a:latin typeface="Century Gothic"/>
                <a:cs typeface="Century Gothic"/>
              </a:rPr>
              <a:t>statistical </a:t>
            </a:r>
            <a:r>
              <a:rPr sz="2000" dirty="0">
                <a:latin typeface="Century Gothic"/>
                <a:cs typeface="Century Gothic"/>
              </a:rPr>
              <a:t>tests involving </a:t>
            </a:r>
            <a:r>
              <a:rPr sz="2000" spc="-5" dirty="0">
                <a:latin typeface="Century Gothic"/>
                <a:cs typeface="Century Gothic"/>
              </a:rPr>
              <a:t>confidence </a:t>
            </a:r>
            <a:r>
              <a:rPr sz="2000" dirty="0">
                <a:latin typeface="Century Gothic"/>
                <a:cs typeface="Century Gothic"/>
              </a:rPr>
              <a:t>intervals  </a:t>
            </a:r>
            <a:r>
              <a:rPr sz="2000" spc="-5" dirty="0">
                <a:latin typeface="Century Gothic"/>
                <a:cs typeface="Century Gothic"/>
              </a:rPr>
              <a:t>and/or</a:t>
            </a:r>
            <a:r>
              <a:rPr sz="2000" spc="-10" dirty="0">
                <a:latin typeface="Century Gothic"/>
                <a:cs typeface="Century Gothic"/>
              </a:rPr>
              <a:t> </a:t>
            </a:r>
            <a:r>
              <a:rPr sz="2000" dirty="0">
                <a:latin typeface="Century Gothic"/>
                <a:cs typeface="Century Gothic"/>
              </a:rPr>
              <a:t>hypotheses?</a:t>
            </a:r>
            <a:endParaRPr sz="2000">
              <a:latin typeface="Century Gothic"/>
              <a:cs typeface="Century Gothic"/>
            </a:endParaRPr>
          </a:p>
          <a:p>
            <a:pPr marL="355600" marR="5080" indent="-343535">
              <a:lnSpc>
                <a:spcPct val="100000"/>
              </a:lnSpc>
              <a:spcBef>
                <a:spcPts val="1080"/>
              </a:spcBef>
              <a:tabLst>
                <a:tab pos="355600" algn="l"/>
              </a:tabLst>
            </a:pPr>
            <a:r>
              <a:rPr sz="1600" spc="-5" dirty="0">
                <a:solidFill>
                  <a:srgbClr val="CA0E0E"/>
                </a:solidFill>
                <a:latin typeface="Wingdings 3"/>
                <a:cs typeface="Wingdings 3"/>
              </a:rPr>
              <a:t></a:t>
            </a:r>
            <a:r>
              <a:rPr sz="1600" spc="-5" dirty="0">
                <a:solidFill>
                  <a:srgbClr val="CA0E0E"/>
                </a:solidFill>
                <a:latin typeface="Times New Roman"/>
                <a:cs typeface="Times New Roman"/>
              </a:rPr>
              <a:t>	</a:t>
            </a:r>
            <a:r>
              <a:rPr sz="2000" spc="-5" dirty="0">
                <a:latin typeface="Century Gothic"/>
                <a:cs typeface="Century Gothic"/>
              </a:rPr>
              <a:t>At </a:t>
            </a:r>
            <a:r>
              <a:rPr sz="2000" spc="5" dirty="0">
                <a:latin typeface="Century Gothic"/>
                <a:cs typeface="Century Gothic"/>
              </a:rPr>
              <a:t>the </a:t>
            </a:r>
            <a:r>
              <a:rPr sz="2000" dirty="0">
                <a:latin typeface="Century Gothic"/>
                <a:cs typeface="Century Gothic"/>
              </a:rPr>
              <a:t>beginning </a:t>
            </a:r>
            <a:r>
              <a:rPr sz="2000" spc="-5" dirty="0">
                <a:latin typeface="Century Gothic"/>
                <a:cs typeface="Century Gothic"/>
              </a:rPr>
              <a:t>of </a:t>
            </a:r>
            <a:r>
              <a:rPr sz="2000" spc="5" dirty="0">
                <a:latin typeface="Century Gothic"/>
                <a:cs typeface="Century Gothic"/>
              </a:rPr>
              <a:t>the 20th century </a:t>
            </a:r>
            <a:r>
              <a:rPr sz="2000" spc="-10" dirty="0">
                <a:latin typeface="Century Gothic"/>
                <a:cs typeface="Century Gothic"/>
              </a:rPr>
              <a:t>William </a:t>
            </a:r>
            <a:r>
              <a:rPr sz="2000" dirty="0">
                <a:latin typeface="Century Gothic"/>
                <a:cs typeface="Century Gothic"/>
              </a:rPr>
              <a:t>"Student" </a:t>
            </a:r>
            <a:r>
              <a:rPr sz="2000" spc="-5" dirty="0">
                <a:latin typeface="Century Gothic"/>
                <a:cs typeface="Century Gothic"/>
              </a:rPr>
              <a:t>Gosset  published </a:t>
            </a:r>
            <a:r>
              <a:rPr sz="2000" dirty="0">
                <a:latin typeface="Century Gothic"/>
                <a:cs typeface="Century Gothic"/>
              </a:rPr>
              <a:t>a </a:t>
            </a:r>
            <a:r>
              <a:rPr sz="2000" spc="-5" dirty="0">
                <a:latin typeface="Century Gothic"/>
                <a:cs typeface="Century Gothic"/>
              </a:rPr>
              <a:t>statistical finding </a:t>
            </a:r>
            <a:r>
              <a:rPr sz="2000" dirty="0">
                <a:latin typeface="Century Gothic"/>
                <a:cs typeface="Century Gothic"/>
              </a:rPr>
              <a:t>having an enormous </a:t>
            </a:r>
            <a:r>
              <a:rPr sz="2000" spc="-5" dirty="0">
                <a:latin typeface="Century Gothic"/>
                <a:cs typeface="Century Gothic"/>
              </a:rPr>
              <a:t>importance for  </a:t>
            </a:r>
            <a:r>
              <a:rPr sz="2000" dirty="0">
                <a:latin typeface="Century Gothic"/>
                <a:cs typeface="Century Gothic"/>
              </a:rPr>
              <a:t>inferential</a:t>
            </a:r>
            <a:r>
              <a:rPr sz="2000" spc="-45" dirty="0">
                <a:latin typeface="Century Gothic"/>
                <a:cs typeface="Century Gothic"/>
              </a:rPr>
              <a:t> </a:t>
            </a:r>
            <a:r>
              <a:rPr sz="2000" dirty="0">
                <a:latin typeface="Century Gothic"/>
                <a:cs typeface="Century Gothic"/>
              </a:rPr>
              <a:t>statistics</a:t>
            </a:r>
            <a:endParaRPr sz="2000">
              <a:latin typeface="Century Gothic"/>
              <a:cs typeface="Century Gothic"/>
            </a:endParaRPr>
          </a:p>
        </p:txBody>
      </p:sp>
      <p:sp>
        <p:nvSpPr>
          <p:cNvPr id="4" name="Rezervirano mjesto podnožj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Johan Eklund,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200398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24916" y="473709"/>
            <a:ext cx="4208145" cy="6654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200" dirty="0"/>
              <a:t>The</a:t>
            </a:r>
            <a:r>
              <a:rPr sz="4200" spc="-80" dirty="0"/>
              <a:t> </a:t>
            </a:r>
            <a:r>
              <a:rPr sz="4200" i="1" spc="-5" dirty="0">
                <a:latin typeface="Century Gothic"/>
                <a:cs typeface="Century Gothic"/>
              </a:rPr>
              <a:t>t</a:t>
            </a:r>
            <a:r>
              <a:rPr sz="4200" spc="-5" dirty="0"/>
              <a:t>-distribution</a:t>
            </a:r>
            <a:endParaRPr sz="4200">
              <a:latin typeface="Century Gothic"/>
              <a:cs typeface="Century Gothic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182116" y="2080387"/>
            <a:ext cx="8778240" cy="24345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5600" marR="288925" indent="-343535">
              <a:lnSpc>
                <a:spcPct val="100000"/>
              </a:lnSpc>
              <a:spcBef>
                <a:spcPts val="105"/>
              </a:spcBef>
              <a:tabLst>
                <a:tab pos="355600" algn="l"/>
              </a:tabLst>
            </a:pPr>
            <a:r>
              <a:rPr sz="1600" spc="-5" dirty="0">
                <a:solidFill>
                  <a:srgbClr val="CA0E0E"/>
                </a:solidFill>
                <a:latin typeface="Wingdings 3"/>
                <a:cs typeface="Wingdings 3"/>
              </a:rPr>
              <a:t></a:t>
            </a:r>
            <a:r>
              <a:rPr sz="1600" spc="-5" dirty="0">
                <a:solidFill>
                  <a:srgbClr val="CA0E0E"/>
                </a:solidFill>
                <a:latin typeface="Times New Roman"/>
                <a:cs typeface="Times New Roman"/>
              </a:rPr>
              <a:t>	</a:t>
            </a:r>
            <a:r>
              <a:rPr sz="2000" dirty="0">
                <a:latin typeface="Century Gothic"/>
                <a:cs typeface="Century Gothic"/>
              </a:rPr>
              <a:t>There </a:t>
            </a:r>
            <a:r>
              <a:rPr sz="2000" spc="-5" dirty="0">
                <a:latin typeface="Century Gothic"/>
                <a:cs typeface="Century Gothic"/>
              </a:rPr>
              <a:t>is </a:t>
            </a:r>
            <a:r>
              <a:rPr sz="2000" dirty="0">
                <a:latin typeface="Century Gothic"/>
                <a:cs typeface="Century Gothic"/>
              </a:rPr>
              <a:t>a </a:t>
            </a:r>
            <a:r>
              <a:rPr sz="2000" spc="-5" dirty="0">
                <a:latin typeface="Century Gothic"/>
                <a:cs typeface="Century Gothic"/>
              </a:rPr>
              <a:t>"similar" distribution </a:t>
            </a:r>
            <a:r>
              <a:rPr sz="2000" dirty="0">
                <a:latin typeface="Century Gothic"/>
                <a:cs typeface="Century Gothic"/>
              </a:rPr>
              <a:t>called </a:t>
            </a:r>
            <a:r>
              <a:rPr sz="2000" spc="5" dirty="0">
                <a:latin typeface="Century Gothic"/>
                <a:cs typeface="Century Gothic"/>
              </a:rPr>
              <a:t>the </a:t>
            </a:r>
            <a:r>
              <a:rPr sz="2000" b="1" i="1" spc="-5" dirty="0">
                <a:latin typeface="Century Gothic"/>
                <a:cs typeface="Century Gothic"/>
              </a:rPr>
              <a:t>t</a:t>
            </a:r>
            <a:r>
              <a:rPr sz="2000" b="1" spc="-5" dirty="0">
                <a:latin typeface="Century Gothic"/>
                <a:cs typeface="Century Gothic"/>
              </a:rPr>
              <a:t>-distribution </a:t>
            </a:r>
            <a:r>
              <a:rPr sz="2000" dirty="0">
                <a:latin typeface="Century Gothic"/>
                <a:cs typeface="Century Gothic"/>
              </a:rPr>
              <a:t>that correctly  models </a:t>
            </a:r>
            <a:r>
              <a:rPr sz="2000" spc="5" dirty="0">
                <a:latin typeface="Century Gothic"/>
                <a:cs typeface="Century Gothic"/>
              </a:rPr>
              <a:t>the </a:t>
            </a:r>
            <a:r>
              <a:rPr sz="2000" dirty="0">
                <a:latin typeface="Century Gothic"/>
                <a:cs typeface="Century Gothic"/>
              </a:rPr>
              <a:t>statistics involved when we </a:t>
            </a:r>
            <a:r>
              <a:rPr sz="2000" spc="-5" dirty="0">
                <a:latin typeface="Century Gothic"/>
                <a:cs typeface="Century Gothic"/>
              </a:rPr>
              <a:t>estimate </a:t>
            </a:r>
            <a:r>
              <a:rPr sz="2000" spc="5" dirty="0">
                <a:latin typeface="Century Gothic"/>
                <a:cs typeface="Century Gothic"/>
              </a:rPr>
              <a:t>the </a:t>
            </a:r>
            <a:r>
              <a:rPr sz="2000" spc="-5" dirty="0">
                <a:latin typeface="Century Gothic"/>
                <a:cs typeface="Century Gothic"/>
              </a:rPr>
              <a:t>standard  deviation from </a:t>
            </a:r>
            <a:r>
              <a:rPr sz="2000" dirty="0">
                <a:latin typeface="Century Gothic"/>
                <a:cs typeface="Century Gothic"/>
              </a:rPr>
              <a:t>samples </a:t>
            </a:r>
            <a:r>
              <a:rPr sz="2000" spc="-10" dirty="0">
                <a:latin typeface="Century Gothic"/>
                <a:cs typeface="Century Gothic"/>
              </a:rPr>
              <a:t>(which </a:t>
            </a:r>
            <a:r>
              <a:rPr sz="2000" dirty="0">
                <a:latin typeface="Century Gothic"/>
                <a:cs typeface="Century Gothic"/>
              </a:rPr>
              <a:t>we </a:t>
            </a:r>
            <a:r>
              <a:rPr sz="2000" spc="-5" dirty="0">
                <a:latin typeface="Century Gothic"/>
                <a:cs typeface="Century Gothic"/>
              </a:rPr>
              <a:t>did</a:t>
            </a:r>
            <a:r>
              <a:rPr sz="2000" spc="-30" dirty="0">
                <a:latin typeface="Century Gothic"/>
                <a:cs typeface="Century Gothic"/>
              </a:rPr>
              <a:t> </a:t>
            </a:r>
            <a:r>
              <a:rPr sz="2000" spc="-5" dirty="0">
                <a:latin typeface="Century Gothic"/>
                <a:cs typeface="Century Gothic"/>
              </a:rPr>
              <a:t>previously)</a:t>
            </a:r>
            <a:endParaRPr sz="2000">
              <a:latin typeface="Century Gothic"/>
              <a:cs typeface="Century Gothic"/>
            </a:endParaRPr>
          </a:p>
          <a:p>
            <a:pPr marL="355600" marR="464184" indent="-343535">
              <a:lnSpc>
                <a:spcPct val="100000"/>
              </a:lnSpc>
              <a:spcBef>
                <a:spcPts val="1080"/>
              </a:spcBef>
              <a:tabLst>
                <a:tab pos="355600" algn="l"/>
              </a:tabLst>
            </a:pPr>
            <a:r>
              <a:rPr sz="1600" spc="-5" dirty="0">
                <a:solidFill>
                  <a:srgbClr val="CA0E0E"/>
                </a:solidFill>
                <a:latin typeface="Wingdings 3"/>
                <a:cs typeface="Wingdings 3"/>
              </a:rPr>
              <a:t></a:t>
            </a:r>
            <a:r>
              <a:rPr sz="1600" spc="-5" dirty="0">
                <a:solidFill>
                  <a:srgbClr val="CA0E0E"/>
                </a:solidFill>
                <a:latin typeface="Times New Roman"/>
                <a:cs typeface="Times New Roman"/>
              </a:rPr>
              <a:t>	</a:t>
            </a:r>
            <a:r>
              <a:rPr sz="2000" dirty="0">
                <a:latin typeface="Century Gothic"/>
                <a:cs typeface="Century Gothic"/>
              </a:rPr>
              <a:t>The </a:t>
            </a:r>
            <a:r>
              <a:rPr sz="2000" i="1" spc="-5" dirty="0">
                <a:latin typeface="Century Gothic"/>
                <a:cs typeface="Century Gothic"/>
              </a:rPr>
              <a:t>t</a:t>
            </a:r>
            <a:r>
              <a:rPr sz="2000" spc="-5" dirty="0">
                <a:latin typeface="Century Gothic"/>
                <a:cs typeface="Century Gothic"/>
              </a:rPr>
              <a:t>-distribution </a:t>
            </a:r>
            <a:r>
              <a:rPr sz="2000" dirty="0">
                <a:latin typeface="Century Gothic"/>
                <a:cs typeface="Century Gothic"/>
              </a:rPr>
              <a:t>resembles </a:t>
            </a:r>
            <a:r>
              <a:rPr sz="2000" spc="5" dirty="0">
                <a:latin typeface="Century Gothic"/>
                <a:cs typeface="Century Gothic"/>
              </a:rPr>
              <a:t>the </a:t>
            </a:r>
            <a:r>
              <a:rPr sz="2000" dirty="0">
                <a:latin typeface="Century Gothic"/>
                <a:cs typeface="Century Gothic"/>
              </a:rPr>
              <a:t>normal </a:t>
            </a:r>
            <a:r>
              <a:rPr sz="2000" spc="-5" dirty="0">
                <a:latin typeface="Century Gothic"/>
                <a:cs typeface="Century Gothic"/>
              </a:rPr>
              <a:t>distribution and is "virtually  </a:t>
            </a:r>
            <a:r>
              <a:rPr sz="2000" dirty="0">
                <a:latin typeface="Century Gothic"/>
                <a:cs typeface="Century Gothic"/>
              </a:rPr>
              <a:t>equal" </a:t>
            </a:r>
            <a:r>
              <a:rPr sz="2000" spc="5" dirty="0">
                <a:latin typeface="Century Gothic"/>
                <a:cs typeface="Century Gothic"/>
              </a:rPr>
              <a:t>to the </a:t>
            </a:r>
            <a:r>
              <a:rPr sz="2000" dirty="0">
                <a:latin typeface="Century Gothic"/>
                <a:cs typeface="Century Gothic"/>
              </a:rPr>
              <a:t>normal </a:t>
            </a:r>
            <a:r>
              <a:rPr sz="2000" spc="-5" dirty="0">
                <a:latin typeface="Century Gothic"/>
                <a:cs typeface="Century Gothic"/>
              </a:rPr>
              <a:t>distribution for large</a:t>
            </a:r>
            <a:r>
              <a:rPr sz="2000" spc="-180" dirty="0">
                <a:latin typeface="Century Gothic"/>
                <a:cs typeface="Century Gothic"/>
              </a:rPr>
              <a:t> </a:t>
            </a:r>
            <a:r>
              <a:rPr sz="2000" dirty="0">
                <a:latin typeface="Century Gothic"/>
                <a:cs typeface="Century Gothic"/>
              </a:rPr>
              <a:t>samples</a:t>
            </a:r>
            <a:endParaRPr sz="2000">
              <a:latin typeface="Century Gothic"/>
              <a:cs typeface="Century Gothic"/>
            </a:endParaRPr>
          </a:p>
          <a:p>
            <a:pPr marL="12700">
              <a:lnSpc>
                <a:spcPct val="100000"/>
              </a:lnSpc>
              <a:spcBef>
                <a:spcPts val="1080"/>
              </a:spcBef>
              <a:tabLst>
                <a:tab pos="355600" algn="l"/>
              </a:tabLst>
            </a:pPr>
            <a:r>
              <a:rPr sz="1600" spc="-5" dirty="0">
                <a:solidFill>
                  <a:srgbClr val="CA0E0E"/>
                </a:solidFill>
                <a:latin typeface="Wingdings 3"/>
                <a:cs typeface="Wingdings 3"/>
              </a:rPr>
              <a:t></a:t>
            </a:r>
            <a:r>
              <a:rPr sz="1600" spc="-5" dirty="0">
                <a:solidFill>
                  <a:srgbClr val="CA0E0E"/>
                </a:solidFill>
                <a:latin typeface="Times New Roman"/>
                <a:cs typeface="Times New Roman"/>
              </a:rPr>
              <a:t>	</a:t>
            </a:r>
            <a:r>
              <a:rPr sz="2000" dirty="0">
                <a:latin typeface="Century Gothic"/>
                <a:cs typeface="Century Gothic"/>
              </a:rPr>
              <a:t>The </a:t>
            </a:r>
            <a:r>
              <a:rPr sz="2000" i="1" spc="-5" dirty="0">
                <a:latin typeface="Century Gothic"/>
                <a:cs typeface="Century Gothic"/>
              </a:rPr>
              <a:t>t</a:t>
            </a:r>
            <a:r>
              <a:rPr sz="2000" spc="-5" dirty="0">
                <a:latin typeface="Century Gothic"/>
                <a:cs typeface="Century Gothic"/>
              </a:rPr>
              <a:t>-distribution is </a:t>
            </a:r>
            <a:r>
              <a:rPr sz="2000" dirty="0">
                <a:latin typeface="Century Gothic"/>
                <a:cs typeface="Century Gothic"/>
              </a:rPr>
              <a:t>not determined by </a:t>
            </a:r>
            <a:r>
              <a:rPr sz="2000" spc="5" dirty="0">
                <a:latin typeface="Century Gothic"/>
                <a:cs typeface="Century Gothic"/>
              </a:rPr>
              <a:t>the </a:t>
            </a:r>
            <a:r>
              <a:rPr sz="2000" dirty="0">
                <a:latin typeface="Century Gothic"/>
                <a:cs typeface="Century Gothic"/>
              </a:rPr>
              <a:t>standard deviation, but</a:t>
            </a:r>
            <a:r>
              <a:rPr sz="2000" spc="-229" dirty="0">
                <a:latin typeface="Century Gothic"/>
                <a:cs typeface="Century Gothic"/>
              </a:rPr>
              <a:t> </a:t>
            </a:r>
            <a:r>
              <a:rPr sz="2000" spc="-5" dirty="0">
                <a:latin typeface="Century Gothic"/>
                <a:cs typeface="Century Gothic"/>
              </a:rPr>
              <a:t>by</a:t>
            </a:r>
            <a:endParaRPr sz="2000">
              <a:latin typeface="Century Gothic"/>
              <a:cs typeface="Century Gothic"/>
            </a:endParaRPr>
          </a:p>
          <a:p>
            <a:pPr marL="355600">
              <a:lnSpc>
                <a:spcPct val="100000"/>
              </a:lnSpc>
            </a:pPr>
            <a:r>
              <a:rPr sz="2000" spc="5" dirty="0">
                <a:latin typeface="Century Gothic"/>
                <a:cs typeface="Century Gothic"/>
              </a:rPr>
              <a:t>the </a:t>
            </a:r>
            <a:r>
              <a:rPr sz="2000" b="1" spc="-5" dirty="0">
                <a:latin typeface="Century Gothic"/>
                <a:cs typeface="Century Gothic"/>
              </a:rPr>
              <a:t>degree of freedom </a:t>
            </a:r>
            <a:r>
              <a:rPr sz="2000" spc="-5" dirty="0">
                <a:latin typeface="Century Gothic"/>
                <a:cs typeface="Century Gothic"/>
              </a:rPr>
              <a:t>in </a:t>
            </a:r>
            <a:r>
              <a:rPr sz="2000" spc="5" dirty="0">
                <a:latin typeface="Century Gothic"/>
                <a:cs typeface="Century Gothic"/>
              </a:rPr>
              <a:t>the</a:t>
            </a:r>
            <a:r>
              <a:rPr sz="2000" spc="-95" dirty="0">
                <a:latin typeface="Century Gothic"/>
                <a:cs typeface="Century Gothic"/>
              </a:rPr>
              <a:t> </a:t>
            </a:r>
            <a:r>
              <a:rPr sz="2000" dirty="0">
                <a:latin typeface="Century Gothic"/>
                <a:cs typeface="Century Gothic"/>
              </a:rPr>
              <a:t>sample</a:t>
            </a:r>
            <a:endParaRPr sz="2000">
              <a:latin typeface="Century Gothic"/>
              <a:cs typeface="Century Gothic"/>
            </a:endParaRPr>
          </a:p>
        </p:txBody>
      </p:sp>
      <p:sp>
        <p:nvSpPr>
          <p:cNvPr id="4" name="Rezervirano mjesto podnožj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Johan Eklund,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7562084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24916" y="473709"/>
            <a:ext cx="2345055" cy="6654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200" dirty="0"/>
              <a:t>The</a:t>
            </a:r>
            <a:r>
              <a:rPr sz="4200" spc="-80" dirty="0"/>
              <a:t> </a:t>
            </a:r>
            <a:r>
              <a:rPr sz="4200" i="1" spc="-5" dirty="0">
                <a:latin typeface="Century Gothic"/>
                <a:cs typeface="Century Gothic"/>
              </a:rPr>
              <a:t>t</a:t>
            </a:r>
            <a:r>
              <a:rPr sz="4200" spc="-5" dirty="0"/>
              <a:t>-test</a:t>
            </a:r>
            <a:endParaRPr sz="4200">
              <a:latin typeface="Century Gothic"/>
              <a:cs typeface="Century Gothic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182116" y="2080386"/>
            <a:ext cx="8750935" cy="313753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355600" algn="l"/>
              </a:tabLst>
            </a:pPr>
            <a:r>
              <a:rPr sz="1750" spc="10" dirty="0">
                <a:solidFill>
                  <a:srgbClr val="CA0E0E"/>
                </a:solidFill>
                <a:latin typeface="Wingdings 3"/>
                <a:cs typeface="Wingdings 3"/>
              </a:rPr>
              <a:t></a:t>
            </a:r>
            <a:r>
              <a:rPr sz="1750" spc="10" dirty="0">
                <a:solidFill>
                  <a:srgbClr val="CA0E0E"/>
                </a:solidFill>
                <a:latin typeface="Times New Roman"/>
                <a:cs typeface="Times New Roman"/>
              </a:rPr>
              <a:t>	</a:t>
            </a:r>
            <a:r>
              <a:rPr sz="2200" spc="-5" dirty="0">
                <a:latin typeface="Century Gothic"/>
                <a:cs typeface="Century Gothic"/>
              </a:rPr>
              <a:t>Statistical </a:t>
            </a:r>
            <a:r>
              <a:rPr sz="2200" dirty="0">
                <a:latin typeface="Century Gothic"/>
                <a:cs typeface="Century Gothic"/>
              </a:rPr>
              <a:t>tests </a:t>
            </a:r>
            <a:r>
              <a:rPr sz="2200" spc="-10" dirty="0">
                <a:latin typeface="Century Gothic"/>
                <a:cs typeface="Century Gothic"/>
              </a:rPr>
              <a:t>based </a:t>
            </a:r>
            <a:r>
              <a:rPr sz="2200" spc="-5" dirty="0">
                <a:latin typeface="Century Gothic"/>
                <a:cs typeface="Century Gothic"/>
              </a:rPr>
              <a:t>on </a:t>
            </a:r>
            <a:r>
              <a:rPr sz="2200" dirty="0">
                <a:latin typeface="Century Gothic"/>
                <a:cs typeface="Century Gothic"/>
              </a:rPr>
              <a:t>the </a:t>
            </a:r>
            <a:r>
              <a:rPr sz="2200" spc="-5" dirty="0">
                <a:latin typeface="Century Gothic"/>
                <a:cs typeface="Century Gothic"/>
              </a:rPr>
              <a:t>assumption that the test</a:t>
            </a:r>
            <a:r>
              <a:rPr sz="2200" spc="-20" dirty="0">
                <a:latin typeface="Century Gothic"/>
                <a:cs typeface="Century Gothic"/>
              </a:rPr>
              <a:t> </a:t>
            </a:r>
            <a:r>
              <a:rPr sz="2200" spc="-5" dirty="0">
                <a:latin typeface="Century Gothic"/>
                <a:cs typeface="Century Gothic"/>
              </a:rPr>
              <a:t>statistics</a:t>
            </a:r>
            <a:endParaRPr sz="2200">
              <a:latin typeface="Century Gothic"/>
              <a:cs typeface="Century Gothic"/>
            </a:endParaRPr>
          </a:p>
          <a:p>
            <a:pPr marL="355600">
              <a:lnSpc>
                <a:spcPct val="100000"/>
              </a:lnSpc>
              <a:spcBef>
                <a:spcPts val="10"/>
              </a:spcBef>
            </a:pPr>
            <a:r>
              <a:rPr sz="2200" spc="-5" dirty="0">
                <a:latin typeface="Century Gothic"/>
                <a:cs typeface="Century Gothic"/>
              </a:rPr>
              <a:t>are </a:t>
            </a:r>
            <a:r>
              <a:rPr sz="2200" i="1" spc="-5" dirty="0">
                <a:latin typeface="Century Gothic"/>
                <a:cs typeface="Century Gothic"/>
              </a:rPr>
              <a:t>t</a:t>
            </a:r>
            <a:r>
              <a:rPr sz="2200" spc="-5" dirty="0">
                <a:latin typeface="Century Gothic"/>
                <a:cs typeface="Century Gothic"/>
              </a:rPr>
              <a:t>-distributed are </a:t>
            </a:r>
            <a:r>
              <a:rPr sz="2200" spc="-10" dirty="0">
                <a:latin typeface="Century Gothic"/>
                <a:cs typeface="Century Gothic"/>
              </a:rPr>
              <a:t>(consequently) </a:t>
            </a:r>
            <a:r>
              <a:rPr sz="2200" spc="-5" dirty="0">
                <a:latin typeface="Century Gothic"/>
                <a:cs typeface="Century Gothic"/>
              </a:rPr>
              <a:t>called</a:t>
            </a:r>
            <a:r>
              <a:rPr sz="2200" spc="55" dirty="0">
                <a:latin typeface="Century Gothic"/>
                <a:cs typeface="Century Gothic"/>
              </a:rPr>
              <a:t> </a:t>
            </a:r>
            <a:r>
              <a:rPr sz="2200" b="1" i="1" spc="-5" dirty="0">
                <a:latin typeface="Century Gothic"/>
                <a:cs typeface="Century Gothic"/>
              </a:rPr>
              <a:t>t</a:t>
            </a:r>
            <a:r>
              <a:rPr sz="2200" b="1" spc="-5" dirty="0">
                <a:latin typeface="Century Gothic"/>
                <a:cs typeface="Century Gothic"/>
              </a:rPr>
              <a:t>-tests</a:t>
            </a:r>
            <a:endParaRPr sz="2200">
              <a:latin typeface="Century Gothic"/>
              <a:cs typeface="Century Gothic"/>
            </a:endParaRPr>
          </a:p>
          <a:p>
            <a:pPr marL="355600" marR="967740" indent="-343535">
              <a:lnSpc>
                <a:spcPct val="100000"/>
              </a:lnSpc>
              <a:spcBef>
                <a:spcPts val="1120"/>
              </a:spcBef>
              <a:tabLst>
                <a:tab pos="355600" algn="l"/>
              </a:tabLst>
            </a:pPr>
            <a:r>
              <a:rPr sz="1750" spc="10" dirty="0">
                <a:solidFill>
                  <a:srgbClr val="CA0E0E"/>
                </a:solidFill>
                <a:latin typeface="Wingdings 3"/>
                <a:cs typeface="Wingdings 3"/>
              </a:rPr>
              <a:t></a:t>
            </a:r>
            <a:r>
              <a:rPr sz="1750" spc="10" dirty="0">
                <a:solidFill>
                  <a:srgbClr val="CA0E0E"/>
                </a:solidFill>
                <a:latin typeface="Times New Roman"/>
                <a:cs typeface="Times New Roman"/>
              </a:rPr>
              <a:t>	</a:t>
            </a:r>
            <a:r>
              <a:rPr sz="2200" spc="-10" dirty="0">
                <a:latin typeface="Century Gothic"/>
                <a:cs typeface="Century Gothic"/>
              </a:rPr>
              <a:t>The </a:t>
            </a:r>
            <a:r>
              <a:rPr sz="2200" i="1" dirty="0">
                <a:latin typeface="Century Gothic"/>
                <a:cs typeface="Century Gothic"/>
              </a:rPr>
              <a:t>t</a:t>
            </a:r>
            <a:r>
              <a:rPr sz="2200" dirty="0">
                <a:latin typeface="Century Gothic"/>
                <a:cs typeface="Century Gothic"/>
              </a:rPr>
              <a:t>-test is </a:t>
            </a:r>
            <a:r>
              <a:rPr sz="2200" spc="-5" dirty="0">
                <a:latin typeface="Century Gothic"/>
                <a:cs typeface="Century Gothic"/>
              </a:rPr>
              <a:t>the most common/popular of all inferential,  parametric </a:t>
            </a:r>
            <a:r>
              <a:rPr sz="2200" dirty="0">
                <a:latin typeface="Century Gothic"/>
                <a:cs typeface="Century Gothic"/>
              </a:rPr>
              <a:t>tests</a:t>
            </a:r>
            <a:r>
              <a:rPr sz="2200" spc="-40" dirty="0">
                <a:latin typeface="Century Gothic"/>
                <a:cs typeface="Century Gothic"/>
              </a:rPr>
              <a:t> </a:t>
            </a:r>
            <a:r>
              <a:rPr sz="2200" spc="-5" dirty="0">
                <a:latin typeface="Century Gothic"/>
                <a:cs typeface="Century Gothic"/>
              </a:rPr>
              <a:t>available</a:t>
            </a:r>
            <a:endParaRPr sz="2200">
              <a:latin typeface="Century Gothic"/>
              <a:cs typeface="Century Gothic"/>
            </a:endParaRPr>
          </a:p>
          <a:p>
            <a:pPr marL="355600" marR="947419" indent="-343535">
              <a:lnSpc>
                <a:spcPct val="100000"/>
              </a:lnSpc>
              <a:spcBef>
                <a:spcPts val="1130"/>
              </a:spcBef>
              <a:tabLst>
                <a:tab pos="355600" algn="l"/>
              </a:tabLst>
            </a:pPr>
            <a:r>
              <a:rPr sz="1750" spc="10" dirty="0">
                <a:solidFill>
                  <a:srgbClr val="CA0E0E"/>
                </a:solidFill>
                <a:latin typeface="Wingdings 3"/>
                <a:cs typeface="Wingdings 3"/>
              </a:rPr>
              <a:t></a:t>
            </a:r>
            <a:r>
              <a:rPr sz="1750" spc="10" dirty="0">
                <a:solidFill>
                  <a:srgbClr val="CA0E0E"/>
                </a:solidFill>
                <a:latin typeface="Times New Roman"/>
                <a:cs typeface="Times New Roman"/>
              </a:rPr>
              <a:t>	</a:t>
            </a:r>
            <a:r>
              <a:rPr sz="2200" spc="-5" dirty="0">
                <a:latin typeface="Century Gothic"/>
                <a:cs typeface="Century Gothic"/>
              </a:rPr>
              <a:t>It can </a:t>
            </a:r>
            <a:r>
              <a:rPr sz="2200" spc="-10" dirty="0">
                <a:latin typeface="Century Gothic"/>
                <a:cs typeface="Century Gothic"/>
              </a:rPr>
              <a:t>be </a:t>
            </a:r>
            <a:r>
              <a:rPr sz="2200" spc="-5" dirty="0">
                <a:latin typeface="Century Gothic"/>
                <a:cs typeface="Century Gothic"/>
              </a:rPr>
              <a:t>used for comparing a sample mean </a:t>
            </a:r>
            <a:r>
              <a:rPr sz="2200" dirty="0">
                <a:latin typeface="Century Gothic"/>
                <a:cs typeface="Century Gothic"/>
              </a:rPr>
              <a:t>with </a:t>
            </a:r>
            <a:r>
              <a:rPr sz="2200" spc="-5" dirty="0">
                <a:latin typeface="Century Gothic"/>
                <a:cs typeface="Century Gothic"/>
              </a:rPr>
              <a:t>a  population mean, or for comparing two sample</a:t>
            </a:r>
            <a:r>
              <a:rPr sz="2200" spc="-20" dirty="0">
                <a:latin typeface="Century Gothic"/>
                <a:cs typeface="Century Gothic"/>
              </a:rPr>
              <a:t> </a:t>
            </a:r>
            <a:r>
              <a:rPr sz="2200" spc="-5" dirty="0">
                <a:latin typeface="Century Gothic"/>
                <a:cs typeface="Century Gothic"/>
              </a:rPr>
              <a:t>means</a:t>
            </a:r>
            <a:endParaRPr sz="2200">
              <a:latin typeface="Century Gothic"/>
              <a:cs typeface="Century Gothic"/>
            </a:endParaRPr>
          </a:p>
          <a:p>
            <a:pPr marL="355600" marR="5080" indent="-343535">
              <a:lnSpc>
                <a:spcPct val="100000"/>
              </a:lnSpc>
              <a:spcBef>
                <a:spcPts val="1130"/>
              </a:spcBef>
              <a:tabLst>
                <a:tab pos="355600" algn="l"/>
              </a:tabLst>
            </a:pPr>
            <a:r>
              <a:rPr sz="1750" spc="10" dirty="0">
                <a:solidFill>
                  <a:srgbClr val="CA0E0E"/>
                </a:solidFill>
                <a:latin typeface="Wingdings 3"/>
                <a:cs typeface="Wingdings 3"/>
              </a:rPr>
              <a:t></a:t>
            </a:r>
            <a:r>
              <a:rPr sz="1750" spc="10" dirty="0">
                <a:solidFill>
                  <a:srgbClr val="CA0E0E"/>
                </a:solidFill>
                <a:latin typeface="Times New Roman"/>
                <a:cs typeface="Times New Roman"/>
              </a:rPr>
              <a:t>	</a:t>
            </a:r>
            <a:r>
              <a:rPr sz="2200" spc="-5" dirty="0">
                <a:latin typeface="Century Gothic"/>
                <a:cs typeface="Century Gothic"/>
              </a:rPr>
              <a:t>If </a:t>
            </a:r>
            <a:r>
              <a:rPr sz="2200" spc="-10" dirty="0">
                <a:latin typeface="Century Gothic"/>
                <a:cs typeface="Century Gothic"/>
              </a:rPr>
              <a:t>we </a:t>
            </a:r>
            <a:r>
              <a:rPr sz="2200" spc="-5" dirty="0">
                <a:latin typeface="Century Gothic"/>
                <a:cs typeface="Century Gothic"/>
              </a:rPr>
              <a:t>need </a:t>
            </a:r>
            <a:r>
              <a:rPr sz="2200" dirty="0">
                <a:latin typeface="Century Gothic"/>
                <a:cs typeface="Century Gothic"/>
              </a:rPr>
              <a:t>to </a:t>
            </a:r>
            <a:r>
              <a:rPr sz="2200" spc="-5" dirty="0">
                <a:latin typeface="Century Gothic"/>
                <a:cs typeface="Century Gothic"/>
              </a:rPr>
              <a:t>compare more than two groups </a:t>
            </a:r>
            <a:r>
              <a:rPr sz="2200" spc="-10" dirty="0">
                <a:latin typeface="Century Gothic"/>
                <a:cs typeface="Century Gothic"/>
              </a:rPr>
              <a:t>we </a:t>
            </a:r>
            <a:r>
              <a:rPr sz="2200" dirty="0">
                <a:latin typeface="Century Gothic"/>
                <a:cs typeface="Century Gothic"/>
              </a:rPr>
              <a:t>have to </a:t>
            </a:r>
            <a:r>
              <a:rPr sz="2200" spc="-5" dirty="0">
                <a:latin typeface="Century Gothic"/>
                <a:cs typeface="Century Gothic"/>
              </a:rPr>
              <a:t>use  another </a:t>
            </a:r>
            <a:r>
              <a:rPr sz="2200" dirty="0">
                <a:latin typeface="Century Gothic"/>
                <a:cs typeface="Century Gothic"/>
              </a:rPr>
              <a:t>test, like </a:t>
            </a:r>
            <a:r>
              <a:rPr sz="2200" spc="-10" dirty="0">
                <a:latin typeface="Century Gothic"/>
                <a:cs typeface="Century Gothic"/>
              </a:rPr>
              <a:t>ANOVA (ANalysis </a:t>
            </a:r>
            <a:r>
              <a:rPr sz="2200" spc="-5" dirty="0">
                <a:latin typeface="Century Gothic"/>
                <a:cs typeface="Century Gothic"/>
              </a:rPr>
              <a:t>Of</a:t>
            </a:r>
            <a:r>
              <a:rPr sz="2200" spc="25" dirty="0">
                <a:latin typeface="Century Gothic"/>
                <a:cs typeface="Century Gothic"/>
              </a:rPr>
              <a:t> </a:t>
            </a:r>
            <a:r>
              <a:rPr sz="2200" spc="-10" dirty="0">
                <a:latin typeface="Century Gothic"/>
                <a:cs typeface="Century Gothic"/>
              </a:rPr>
              <a:t>VAriance)</a:t>
            </a:r>
            <a:endParaRPr sz="2200">
              <a:latin typeface="Century Gothic"/>
              <a:cs typeface="Century Gothic"/>
            </a:endParaRPr>
          </a:p>
        </p:txBody>
      </p:sp>
      <p:sp>
        <p:nvSpPr>
          <p:cNvPr id="4" name="Rezervirano mjesto podnožj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Johan Eklund,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68392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24916" y="473709"/>
            <a:ext cx="3736975" cy="6654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200" spc="-5" dirty="0"/>
              <a:t>Quantification</a:t>
            </a:r>
            <a:endParaRPr sz="4200"/>
          </a:p>
        </p:txBody>
      </p:sp>
      <p:sp>
        <p:nvSpPr>
          <p:cNvPr id="3" name="object 3"/>
          <p:cNvSpPr txBox="1"/>
          <p:nvPr/>
        </p:nvSpPr>
        <p:spPr>
          <a:xfrm>
            <a:off x="1182116" y="2080387"/>
            <a:ext cx="8028940" cy="33159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355600" algn="l"/>
              </a:tabLst>
            </a:pPr>
            <a:r>
              <a:rPr sz="1600" spc="-5" dirty="0">
                <a:solidFill>
                  <a:srgbClr val="CA0E0E"/>
                </a:solidFill>
                <a:latin typeface="Wingdings 3"/>
                <a:cs typeface="Wingdings 3"/>
              </a:rPr>
              <a:t></a:t>
            </a:r>
            <a:r>
              <a:rPr sz="1600" spc="-5" dirty="0">
                <a:solidFill>
                  <a:srgbClr val="CA0E0E"/>
                </a:solidFill>
                <a:latin typeface="Times New Roman"/>
                <a:cs typeface="Times New Roman"/>
              </a:rPr>
              <a:t>	</a:t>
            </a:r>
            <a:r>
              <a:rPr sz="2000" spc="-15" dirty="0">
                <a:latin typeface="Century Gothic"/>
                <a:cs typeface="Century Gothic"/>
              </a:rPr>
              <a:t>When </a:t>
            </a:r>
            <a:r>
              <a:rPr sz="2000" dirty="0">
                <a:latin typeface="Century Gothic"/>
                <a:cs typeface="Century Gothic"/>
              </a:rPr>
              <a:t>we use </a:t>
            </a:r>
            <a:r>
              <a:rPr sz="2000" spc="-5" dirty="0">
                <a:latin typeface="Century Gothic"/>
                <a:cs typeface="Century Gothic"/>
              </a:rPr>
              <a:t>quantitative </a:t>
            </a:r>
            <a:r>
              <a:rPr sz="2000" dirty="0">
                <a:latin typeface="Century Gothic"/>
                <a:cs typeface="Century Gothic"/>
              </a:rPr>
              <a:t>methods</a:t>
            </a:r>
            <a:r>
              <a:rPr sz="2000" spc="-40" dirty="0">
                <a:latin typeface="Century Gothic"/>
                <a:cs typeface="Century Gothic"/>
              </a:rPr>
              <a:t> </a:t>
            </a:r>
            <a:r>
              <a:rPr sz="2000" dirty="0">
                <a:latin typeface="Century Gothic"/>
                <a:cs typeface="Century Gothic"/>
              </a:rPr>
              <a:t>we:</a:t>
            </a:r>
            <a:endParaRPr sz="2000">
              <a:latin typeface="Century Gothic"/>
              <a:cs typeface="Century Gothic"/>
            </a:endParaRPr>
          </a:p>
          <a:p>
            <a:pPr>
              <a:lnSpc>
                <a:spcPct val="100000"/>
              </a:lnSpc>
            </a:pPr>
            <a:endParaRPr sz="2400">
              <a:latin typeface="Times New Roman"/>
              <a:cs typeface="Times New Roman"/>
            </a:endParaRPr>
          </a:p>
          <a:p>
            <a:pPr marL="812800" indent="-342900">
              <a:lnSpc>
                <a:spcPct val="100000"/>
              </a:lnSpc>
              <a:spcBef>
                <a:spcPts val="1760"/>
              </a:spcBef>
              <a:buClr>
                <a:srgbClr val="CA0E0E"/>
              </a:buClr>
              <a:buSzPct val="80555"/>
              <a:buAutoNum type="arabicPeriod"/>
              <a:tabLst>
                <a:tab pos="812800" algn="l"/>
                <a:tab pos="813435" algn="l"/>
              </a:tabLst>
            </a:pPr>
            <a:r>
              <a:rPr sz="1800" spc="-5" dirty="0">
                <a:latin typeface="Century Gothic"/>
                <a:cs typeface="Century Gothic"/>
              </a:rPr>
              <a:t>describe study objects </a:t>
            </a:r>
            <a:r>
              <a:rPr sz="1800" dirty="0">
                <a:latin typeface="Century Gothic"/>
                <a:cs typeface="Century Gothic"/>
              </a:rPr>
              <a:t>using </a:t>
            </a:r>
            <a:r>
              <a:rPr sz="1800" spc="-5" dirty="0">
                <a:latin typeface="Century Gothic"/>
                <a:cs typeface="Century Gothic"/>
              </a:rPr>
              <a:t>numerical </a:t>
            </a:r>
            <a:r>
              <a:rPr sz="1800" spc="-10" dirty="0">
                <a:latin typeface="Century Gothic"/>
                <a:cs typeface="Century Gothic"/>
              </a:rPr>
              <a:t>attributes,</a:t>
            </a:r>
            <a:r>
              <a:rPr sz="1800" spc="75" dirty="0">
                <a:latin typeface="Century Gothic"/>
                <a:cs typeface="Century Gothic"/>
              </a:rPr>
              <a:t> </a:t>
            </a:r>
            <a:r>
              <a:rPr sz="1800" spc="-10" dirty="0">
                <a:latin typeface="Century Gothic"/>
                <a:cs typeface="Century Gothic"/>
              </a:rPr>
              <a:t>and</a:t>
            </a:r>
            <a:endParaRPr sz="1800">
              <a:latin typeface="Century Gothic"/>
              <a:cs typeface="Century Gothic"/>
            </a:endParaRPr>
          </a:p>
          <a:p>
            <a:pPr marL="812800" marR="5080" indent="-342900">
              <a:lnSpc>
                <a:spcPct val="100000"/>
              </a:lnSpc>
              <a:spcBef>
                <a:spcPts val="1030"/>
              </a:spcBef>
              <a:buClr>
                <a:srgbClr val="CA0E0E"/>
              </a:buClr>
              <a:buSzPct val="80555"/>
              <a:buAutoNum type="arabicPeriod"/>
              <a:tabLst>
                <a:tab pos="812800" algn="l"/>
                <a:tab pos="813435" algn="l"/>
                <a:tab pos="1898014" algn="l"/>
              </a:tabLst>
            </a:pPr>
            <a:r>
              <a:rPr sz="1800" spc="-5" dirty="0">
                <a:latin typeface="Century Gothic"/>
                <a:cs typeface="Century Gothic"/>
              </a:rPr>
              <a:t>conduct	</a:t>
            </a:r>
            <a:r>
              <a:rPr sz="1800" b="1" dirty="0">
                <a:latin typeface="Century Gothic"/>
                <a:cs typeface="Century Gothic"/>
              </a:rPr>
              <a:t>summarizing </a:t>
            </a:r>
            <a:r>
              <a:rPr sz="1800" b="1" spc="-5" dirty="0">
                <a:latin typeface="Century Gothic"/>
                <a:cs typeface="Century Gothic"/>
              </a:rPr>
              <a:t>calculations </a:t>
            </a:r>
            <a:r>
              <a:rPr sz="1800" spc="5" dirty="0">
                <a:latin typeface="Century Gothic"/>
                <a:cs typeface="Century Gothic"/>
              </a:rPr>
              <a:t>over </a:t>
            </a:r>
            <a:r>
              <a:rPr sz="1800" spc="-10" dirty="0">
                <a:latin typeface="Century Gothic"/>
                <a:cs typeface="Century Gothic"/>
              </a:rPr>
              <a:t>these </a:t>
            </a:r>
            <a:r>
              <a:rPr sz="1800" spc="-5" dirty="0">
                <a:latin typeface="Century Gothic"/>
                <a:cs typeface="Century Gothic"/>
              </a:rPr>
              <a:t>attributes, within </a:t>
            </a:r>
            <a:r>
              <a:rPr sz="1800" dirty="0">
                <a:latin typeface="Century Gothic"/>
                <a:cs typeface="Century Gothic"/>
              </a:rPr>
              <a:t>a  collection of </a:t>
            </a:r>
            <a:r>
              <a:rPr sz="1800" spc="-5" dirty="0">
                <a:latin typeface="Century Gothic"/>
                <a:cs typeface="Century Gothic"/>
              </a:rPr>
              <a:t>study</a:t>
            </a:r>
            <a:r>
              <a:rPr sz="1800" spc="-15" dirty="0">
                <a:latin typeface="Century Gothic"/>
                <a:cs typeface="Century Gothic"/>
              </a:rPr>
              <a:t> </a:t>
            </a:r>
            <a:r>
              <a:rPr sz="1800" spc="-5" dirty="0">
                <a:latin typeface="Century Gothic"/>
                <a:cs typeface="Century Gothic"/>
              </a:rPr>
              <a:t>objects</a:t>
            </a:r>
            <a:endParaRPr sz="1800">
              <a:latin typeface="Century Gothic"/>
              <a:cs typeface="Century Gothic"/>
            </a:endParaRPr>
          </a:p>
          <a:p>
            <a:pPr>
              <a:lnSpc>
                <a:spcPct val="100000"/>
              </a:lnSpc>
            </a:pPr>
            <a:endParaRPr sz="2200">
              <a:latin typeface="Times New Roman"/>
              <a:cs typeface="Times New Roman"/>
            </a:endParaRPr>
          </a:p>
          <a:p>
            <a:pPr marL="355600" marR="106045" indent="-343535">
              <a:lnSpc>
                <a:spcPct val="100000"/>
              </a:lnSpc>
              <a:spcBef>
                <a:spcPts val="1739"/>
              </a:spcBef>
              <a:tabLst>
                <a:tab pos="355600" algn="l"/>
              </a:tabLst>
            </a:pPr>
            <a:r>
              <a:rPr sz="1600" spc="-5" dirty="0">
                <a:solidFill>
                  <a:srgbClr val="CA0E0E"/>
                </a:solidFill>
                <a:latin typeface="Wingdings 3"/>
                <a:cs typeface="Wingdings 3"/>
              </a:rPr>
              <a:t></a:t>
            </a:r>
            <a:r>
              <a:rPr sz="1600" spc="-5" dirty="0">
                <a:solidFill>
                  <a:srgbClr val="CA0E0E"/>
                </a:solidFill>
                <a:latin typeface="Times New Roman"/>
                <a:cs typeface="Times New Roman"/>
              </a:rPr>
              <a:t>	</a:t>
            </a:r>
            <a:r>
              <a:rPr sz="2000" spc="-5" dirty="0">
                <a:latin typeface="Century Gothic"/>
                <a:cs typeface="Century Gothic"/>
              </a:rPr>
              <a:t>Mathematical </a:t>
            </a:r>
            <a:r>
              <a:rPr sz="2000" dirty="0">
                <a:latin typeface="Century Gothic"/>
                <a:cs typeface="Century Gothic"/>
              </a:rPr>
              <a:t>operations like </a:t>
            </a:r>
            <a:r>
              <a:rPr sz="2000" spc="-5" dirty="0">
                <a:latin typeface="Century Gothic"/>
                <a:cs typeface="Century Gothic"/>
              </a:rPr>
              <a:t>addition and </a:t>
            </a:r>
            <a:r>
              <a:rPr sz="2000" dirty="0">
                <a:latin typeface="Century Gothic"/>
                <a:cs typeface="Century Gothic"/>
              </a:rPr>
              <a:t>subtraction </a:t>
            </a:r>
            <a:r>
              <a:rPr sz="2000" spc="5" dirty="0">
                <a:latin typeface="Century Gothic"/>
                <a:cs typeface="Century Gothic"/>
              </a:rPr>
              <a:t>have  </a:t>
            </a:r>
            <a:r>
              <a:rPr sz="2000" spc="-5" dirty="0">
                <a:latin typeface="Century Gothic"/>
                <a:cs typeface="Century Gothic"/>
              </a:rPr>
              <a:t>properties </a:t>
            </a:r>
            <a:r>
              <a:rPr sz="2000" dirty="0">
                <a:latin typeface="Century Gothic"/>
                <a:cs typeface="Century Gothic"/>
              </a:rPr>
              <a:t>that make </a:t>
            </a:r>
            <a:r>
              <a:rPr sz="2000" spc="5" dirty="0">
                <a:latin typeface="Century Gothic"/>
                <a:cs typeface="Century Gothic"/>
              </a:rPr>
              <a:t>them </a:t>
            </a:r>
            <a:r>
              <a:rPr sz="2000" dirty="0">
                <a:latin typeface="Century Gothic"/>
                <a:cs typeface="Century Gothic"/>
              </a:rPr>
              <a:t>suitable </a:t>
            </a:r>
            <a:r>
              <a:rPr sz="2000" spc="-5" dirty="0">
                <a:latin typeface="Century Gothic"/>
                <a:cs typeface="Century Gothic"/>
              </a:rPr>
              <a:t>for summarization </a:t>
            </a:r>
            <a:r>
              <a:rPr sz="2000" dirty="0">
                <a:latin typeface="Century Gothic"/>
                <a:cs typeface="Century Gothic"/>
              </a:rPr>
              <a:t>of</a:t>
            </a:r>
            <a:r>
              <a:rPr sz="2000" spc="-180" dirty="0">
                <a:latin typeface="Century Gothic"/>
                <a:cs typeface="Century Gothic"/>
              </a:rPr>
              <a:t> </a:t>
            </a:r>
            <a:r>
              <a:rPr sz="2000" spc="-5" dirty="0">
                <a:latin typeface="Century Gothic"/>
                <a:cs typeface="Century Gothic"/>
              </a:rPr>
              <a:t>large  quantities </a:t>
            </a:r>
            <a:r>
              <a:rPr sz="2000" dirty="0">
                <a:latin typeface="Century Gothic"/>
                <a:cs typeface="Century Gothic"/>
              </a:rPr>
              <a:t>of</a:t>
            </a:r>
            <a:r>
              <a:rPr sz="2000" spc="-55" dirty="0">
                <a:latin typeface="Century Gothic"/>
                <a:cs typeface="Century Gothic"/>
              </a:rPr>
              <a:t> </a:t>
            </a:r>
            <a:r>
              <a:rPr sz="2000" dirty="0">
                <a:latin typeface="Century Gothic"/>
                <a:cs typeface="Century Gothic"/>
              </a:rPr>
              <a:t>data</a:t>
            </a:r>
            <a:endParaRPr sz="2000">
              <a:latin typeface="Century Gothic"/>
              <a:cs typeface="Century Gothic"/>
            </a:endParaRPr>
          </a:p>
        </p:txBody>
      </p:sp>
      <p:sp>
        <p:nvSpPr>
          <p:cNvPr id="4" name="Rezervirano mjesto podnožj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Johan Eklund,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6672175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24916" y="473709"/>
            <a:ext cx="7490459" cy="6654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200" spc="-5" dirty="0"/>
              <a:t>How </a:t>
            </a:r>
            <a:r>
              <a:rPr sz="4200" dirty="0"/>
              <a:t>to handle nominal</a:t>
            </a:r>
            <a:r>
              <a:rPr sz="4200" spc="-100" dirty="0"/>
              <a:t> </a:t>
            </a:r>
            <a:r>
              <a:rPr sz="4200" spc="-5" dirty="0"/>
              <a:t>data</a:t>
            </a:r>
            <a:endParaRPr sz="4200"/>
          </a:p>
        </p:txBody>
      </p:sp>
      <p:sp>
        <p:nvSpPr>
          <p:cNvPr id="3" name="object 3"/>
          <p:cNvSpPr txBox="1"/>
          <p:nvPr/>
        </p:nvSpPr>
        <p:spPr>
          <a:xfrm>
            <a:off x="1182116" y="2080387"/>
            <a:ext cx="8456295" cy="19926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5600" marR="5080" indent="-343535">
              <a:lnSpc>
                <a:spcPct val="100000"/>
              </a:lnSpc>
              <a:spcBef>
                <a:spcPts val="105"/>
              </a:spcBef>
              <a:tabLst>
                <a:tab pos="355600" algn="l"/>
              </a:tabLst>
            </a:pPr>
            <a:r>
              <a:rPr sz="1600" spc="-5" dirty="0">
                <a:solidFill>
                  <a:srgbClr val="CA0E0E"/>
                </a:solidFill>
                <a:latin typeface="Wingdings 3"/>
                <a:cs typeface="Wingdings 3"/>
              </a:rPr>
              <a:t></a:t>
            </a:r>
            <a:r>
              <a:rPr sz="1600" spc="-5" dirty="0">
                <a:solidFill>
                  <a:srgbClr val="CA0E0E"/>
                </a:solidFill>
                <a:latin typeface="Times New Roman"/>
                <a:cs typeface="Times New Roman"/>
              </a:rPr>
              <a:t>	</a:t>
            </a:r>
            <a:r>
              <a:rPr sz="2000" dirty="0">
                <a:latin typeface="Century Gothic"/>
                <a:cs typeface="Century Gothic"/>
              </a:rPr>
              <a:t>Nominal data, such </a:t>
            </a:r>
            <a:r>
              <a:rPr sz="2000" spc="-5" dirty="0">
                <a:latin typeface="Century Gothic"/>
                <a:cs typeface="Century Gothic"/>
              </a:rPr>
              <a:t>as </a:t>
            </a:r>
            <a:r>
              <a:rPr sz="2000" dirty="0">
                <a:latin typeface="Century Gothic"/>
                <a:cs typeface="Century Gothic"/>
              </a:rPr>
              <a:t>categories </a:t>
            </a:r>
            <a:r>
              <a:rPr sz="2000" spc="-5" dirty="0">
                <a:latin typeface="Century Gothic"/>
                <a:cs typeface="Century Gothic"/>
              </a:rPr>
              <a:t>and proper </a:t>
            </a:r>
            <a:r>
              <a:rPr sz="2000" dirty="0">
                <a:latin typeface="Century Gothic"/>
                <a:cs typeface="Century Gothic"/>
              </a:rPr>
              <a:t>nouns, </a:t>
            </a:r>
            <a:r>
              <a:rPr sz="2000" spc="-5" dirty="0">
                <a:latin typeface="Century Gothic"/>
                <a:cs typeface="Century Gothic"/>
              </a:rPr>
              <a:t>are by  definition </a:t>
            </a:r>
            <a:r>
              <a:rPr sz="2000" dirty="0">
                <a:latin typeface="Century Gothic"/>
                <a:cs typeface="Century Gothic"/>
              </a:rPr>
              <a:t>non-numerical </a:t>
            </a:r>
            <a:r>
              <a:rPr sz="2000" spc="-5" dirty="0">
                <a:latin typeface="Century Gothic"/>
                <a:cs typeface="Century Gothic"/>
              </a:rPr>
              <a:t>and </a:t>
            </a:r>
            <a:r>
              <a:rPr sz="2000" dirty="0">
                <a:latin typeface="Century Gothic"/>
                <a:cs typeface="Century Gothic"/>
              </a:rPr>
              <a:t>cannot </a:t>
            </a:r>
            <a:r>
              <a:rPr sz="2000" spc="-5" dirty="0">
                <a:latin typeface="Century Gothic"/>
                <a:cs typeface="Century Gothic"/>
              </a:rPr>
              <a:t>(immediately) </a:t>
            </a:r>
            <a:r>
              <a:rPr sz="2000" dirty="0">
                <a:latin typeface="Century Gothic"/>
                <a:cs typeface="Century Gothic"/>
              </a:rPr>
              <a:t>be processed  using numerical operations such </a:t>
            </a:r>
            <a:r>
              <a:rPr sz="2000" spc="-5" dirty="0">
                <a:latin typeface="Century Gothic"/>
                <a:cs typeface="Century Gothic"/>
              </a:rPr>
              <a:t>as addition and</a:t>
            </a:r>
            <a:r>
              <a:rPr sz="2000" spc="-130" dirty="0">
                <a:latin typeface="Century Gothic"/>
                <a:cs typeface="Century Gothic"/>
              </a:rPr>
              <a:t> </a:t>
            </a:r>
            <a:r>
              <a:rPr sz="2000" dirty="0">
                <a:latin typeface="Century Gothic"/>
                <a:cs typeface="Century Gothic"/>
              </a:rPr>
              <a:t>multiplication</a:t>
            </a:r>
            <a:endParaRPr sz="2000">
              <a:latin typeface="Century Gothic"/>
              <a:cs typeface="Century Gothic"/>
            </a:endParaRPr>
          </a:p>
          <a:p>
            <a:pPr marL="355600" marR="31115" indent="-343535">
              <a:lnSpc>
                <a:spcPct val="100000"/>
              </a:lnSpc>
              <a:spcBef>
                <a:spcPts val="1080"/>
              </a:spcBef>
              <a:tabLst>
                <a:tab pos="355600" algn="l"/>
              </a:tabLst>
            </a:pPr>
            <a:r>
              <a:rPr sz="1600" spc="-5" dirty="0">
                <a:solidFill>
                  <a:srgbClr val="CA0E0E"/>
                </a:solidFill>
                <a:latin typeface="Wingdings 3"/>
                <a:cs typeface="Wingdings 3"/>
              </a:rPr>
              <a:t></a:t>
            </a:r>
            <a:r>
              <a:rPr sz="1600" spc="-5" dirty="0">
                <a:solidFill>
                  <a:srgbClr val="CA0E0E"/>
                </a:solidFill>
                <a:latin typeface="Times New Roman"/>
                <a:cs typeface="Times New Roman"/>
              </a:rPr>
              <a:t>	</a:t>
            </a:r>
            <a:r>
              <a:rPr sz="2000" spc="-15" dirty="0">
                <a:latin typeface="Century Gothic"/>
                <a:cs typeface="Century Gothic"/>
              </a:rPr>
              <a:t>What </a:t>
            </a:r>
            <a:r>
              <a:rPr sz="2000" dirty="0">
                <a:latin typeface="Century Gothic"/>
                <a:cs typeface="Century Gothic"/>
              </a:rPr>
              <a:t>we need </a:t>
            </a:r>
            <a:r>
              <a:rPr sz="2000" spc="5" dirty="0">
                <a:latin typeface="Century Gothic"/>
                <a:cs typeface="Century Gothic"/>
              </a:rPr>
              <a:t>to </a:t>
            </a:r>
            <a:r>
              <a:rPr sz="2000" dirty="0">
                <a:latin typeface="Century Gothic"/>
                <a:cs typeface="Century Gothic"/>
              </a:rPr>
              <a:t>do </a:t>
            </a:r>
            <a:r>
              <a:rPr sz="2000" spc="-5" dirty="0">
                <a:latin typeface="Century Gothic"/>
                <a:cs typeface="Century Gothic"/>
              </a:rPr>
              <a:t>in </a:t>
            </a:r>
            <a:r>
              <a:rPr sz="2000" dirty="0">
                <a:latin typeface="Century Gothic"/>
                <a:cs typeface="Century Gothic"/>
              </a:rPr>
              <a:t>order </a:t>
            </a:r>
            <a:r>
              <a:rPr sz="2000" spc="5" dirty="0">
                <a:latin typeface="Century Gothic"/>
                <a:cs typeface="Century Gothic"/>
              </a:rPr>
              <a:t>to </a:t>
            </a:r>
            <a:r>
              <a:rPr sz="2000" dirty="0">
                <a:latin typeface="Century Gothic"/>
                <a:cs typeface="Century Gothic"/>
              </a:rPr>
              <a:t>turn nominal data into</a:t>
            </a:r>
            <a:r>
              <a:rPr sz="2000" spc="-135" dirty="0">
                <a:latin typeface="Century Gothic"/>
                <a:cs typeface="Century Gothic"/>
              </a:rPr>
              <a:t> </a:t>
            </a:r>
            <a:r>
              <a:rPr sz="2000" dirty="0">
                <a:latin typeface="Century Gothic"/>
                <a:cs typeface="Century Gothic"/>
              </a:rPr>
              <a:t>something  that could be treated with </a:t>
            </a:r>
            <a:r>
              <a:rPr sz="2000" spc="-5" dirty="0">
                <a:latin typeface="Century Gothic"/>
                <a:cs typeface="Century Gothic"/>
              </a:rPr>
              <a:t>statistical </a:t>
            </a:r>
            <a:r>
              <a:rPr sz="2000" dirty="0">
                <a:latin typeface="Century Gothic"/>
                <a:cs typeface="Century Gothic"/>
              </a:rPr>
              <a:t>methods </a:t>
            </a:r>
            <a:r>
              <a:rPr sz="2000" spc="-5" dirty="0">
                <a:latin typeface="Century Gothic"/>
                <a:cs typeface="Century Gothic"/>
              </a:rPr>
              <a:t>is </a:t>
            </a:r>
            <a:r>
              <a:rPr sz="2000" spc="5" dirty="0">
                <a:latin typeface="Century Gothic"/>
                <a:cs typeface="Century Gothic"/>
              </a:rPr>
              <a:t>to </a:t>
            </a:r>
            <a:r>
              <a:rPr sz="2000" dirty="0">
                <a:latin typeface="Century Gothic"/>
                <a:cs typeface="Century Gothic"/>
              </a:rPr>
              <a:t>count </a:t>
            </a:r>
            <a:r>
              <a:rPr sz="2000" spc="5" dirty="0">
                <a:latin typeface="Century Gothic"/>
                <a:cs typeface="Century Gothic"/>
              </a:rPr>
              <a:t>the  </a:t>
            </a:r>
            <a:r>
              <a:rPr sz="2000" b="1" dirty="0">
                <a:latin typeface="Century Gothic"/>
                <a:cs typeface="Century Gothic"/>
              </a:rPr>
              <a:t>frequency </a:t>
            </a:r>
            <a:r>
              <a:rPr sz="2000" dirty="0">
                <a:latin typeface="Century Gothic"/>
                <a:cs typeface="Century Gothic"/>
              </a:rPr>
              <a:t>of each value </a:t>
            </a:r>
            <a:r>
              <a:rPr sz="2000" spc="-5" dirty="0">
                <a:latin typeface="Century Gothic"/>
                <a:cs typeface="Century Gothic"/>
              </a:rPr>
              <a:t>for </a:t>
            </a:r>
            <a:r>
              <a:rPr sz="2000" spc="5" dirty="0">
                <a:latin typeface="Century Gothic"/>
                <a:cs typeface="Century Gothic"/>
              </a:rPr>
              <a:t>the</a:t>
            </a:r>
            <a:r>
              <a:rPr sz="2000" spc="-130" dirty="0">
                <a:latin typeface="Century Gothic"/>
                <a:cs typeface="Century Gothic"/>
              </a:rPr>
              <a:t> </a:t>
            </a:r>
            <a:r>
              <a:rPr sz="2000" dirty="0">
                <a:latin typeface="Century Gothic"/>
                <a:cs typeface="Century Gothic"/>
              </a:rPr>
              <a:t>variable</a:t>
            </a:r>
            <a:endParaRPr sz="2000">
              <a:latin typeface="Century Gothic"/>
              <a:cs typeface="Century Gothic"/>
            </a:endParaRPr>
          </a:p>
        </p:txBody>
      </p:sp>
      <p:sp>
        <p:nvSpPr>
          <p:cNvPr id="4" name="Rezervirano mjesto podnožj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Johan Eklund,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5585023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24916" y="473709"/>
            <a:ext cx="4498975" cy="6654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200" spc="-5" dirty="0"/>
              <a:t>Frequency</a:t>
            </a:r>
            <a:r>
              <a:rPr sz="4200" spc="-65" dirty="0"/>
              <a:t> </a:t>
            </a:r>
            <a:r>
              <a:rPr sz="4200" dirty="0"/>
              <a:t>tables</a:t>
            </a:r>
            <a:endParaRPr sz="4200"/>
          </a:p>
        </p:txBody>
      </p:sp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3142488" y="1690116"/>
          <a:ext cx="1146810" cy="4073867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14681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67982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1600" b="1" spc="-10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Answer</a:t>
                      </a:r>
                      <a:endParaRPr sz="1600">
                        <a:latin typeface="Century Gothic"/>
                        <a:cs typeface="Century Gothic"/>
                      </a:endParaRPr>
                    </a:p>
                  </a:txBody>
                  <a:tcPr marL="0" marR="0" marT="39370" marB="0">
                    <a:lnL w="9525">
                      <a:solidFill>
                        <a:srgbClr val="FFFFFF"/>
                      </a:solidFill>
                      <a:prstDash val="solid"/>
                    </a:lnL>
                    <a:lnR w="9525">
                      <a:solidFill>
                        <a:srgbClr val="FFFFFF"/>
                      </a:solidFill>
                      <a:prstDash val="solid"/>
                    </a:lnR>
                    <a:lnT w="9525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CA0E0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39"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sz="1600" spc="-5" dirty="0">
                          <a:latin typeface="Century Gothic"/>
                          <a:cs typeface="Century Gothic"/>
                        </a:rPr>
                        <a:t>Yes</a:t>
                      </a:r>
                      <a:endParaRPr sz="1600">
                        <a:latin typeface="Century Gothic"/>
                        <a:cs typeface="Century Gothic"/>
                      </a:endParaRPr>
                    </a:p>
                  </a:txBody>
                  <a:tcPr marL="0" marR="0" marT="40640" marB="0">
                    <a:lnL w="9525">
                      <a:solidFill>
                        <a:srgbClr val="FFFFFF"/>
                      </a:solidFill>
                      <a:prstDash val="solid"/>
                    </a:lnL>
                    <a:lnR w="9525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B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sz="1600" spc="-10" dirty="0">
                          <a:latin typeface="Century Gothic"/>
                          <a:cs typeface="Century Gothic"/>
                        </a:rPr>
                        <a:t>No</a:t>
                      </a:r>
                      <a:endParaRPr sz="1600">
                        <a:latin typeface="Century Gothic"/>
                        <a:cs typeface="Century Gothic"/>
                      </a:endParaRPr>
                    </a:p>
                  </a:txBody>
                  <a:tcPr marL="0" marR="0" marT="40640" marB="0">
                    <a:lnL w="9525">
                      <a:solidFill>
                        <a:srgbClr val="FFFFFF"/>
                      </a:solidFill>
                      <a:prstDash val="solid"/>
                    </a:lnL>
                    <a:lnR w="9525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6E7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39"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1600" spc="-5" dirty="0">
                          <a:latin typeface="Century Gothic"/>
                          <a:cs typeface="Century Gothic"/>
                        </a:rPr>
                        <a:t>Yes</a:t>
                      </a:r>
                      <a:endParaRPr sz="1600">
                        <a:latin typeface="Century Gothic"/>
                        <a:cs typeface="Century Gothic"/>
                      </a:endParaRPr>
                    </a:p>
                  </a:txBody>
                  <a:tcPr marL="0" marR="0" marT="41275" marB="0">
                    <a:lnL w="9525">
                      <a:solidFill>
                        <a:srgbClr val="FFFFFF"/>
                      </a:solidFill>
                      <a:prstDash val="solid"/>
                    </a:lnL>
                    <a:lnR w="9525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B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39"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1600" spc="-5" dirty="0">
                          <a:latin typeface="Century Gothic"/>
                          <a:cs typeface="Century Gothic"/>
                        </a:rPr>
                        <a:t>Yes</a:t>
                      </a:r>
                      <a:endParaRPr sz="1600">
                        <a:latin typeface="Century Gothic"/>
                        <a:cs typeface="Century Gothic"/>
                      </a:endParaRPr>
                    </a:p>
                  </a:txBody>
                  <a:tcPr marL="0" marR="0" marT="41275" marB="0">
                    <a:lnL w="9525">
                      <a:solidFill>
                        <a:srgbClr val="FFFFFF"/>
                      </a:solidFill>
                      <a:prstDash val="solid"/>
                    </a:lnL>
                    <a:lnR w="9525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6E7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1600" spc="-10" dirty="0">
                          <a:latin typeface="Century Gothic"/>
                          <a:cs typeface="Century Gothic"/>
                        </a:rPr>
                        <a:t>No</a:t>
                      </a:r>
                      <a:endParaRPr sz="1600">
                        <a:latin typeface="Century Gothic"/>
                        <a:cs typeface="Century Gothic"/>
                      </a:endParaRPr>
                    </a:p>
                  </a:txBody>
                  <a:tcPr marL="0" marR="0" marT="41275" marB="0">
                    <a:lnL w="9525">
                      <a:solidFill>
                        <a:srgbClr val="FFFFFF"/>
                      </a:solidFill>
                      <a:prstDash val="solid"/>
                    </a:lnL>
                    <a:lnR w="9525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B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3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1600" spc="-10" dirty="0">
                          <a:latin typeface="Century Gothic"/>
                          <a:cs typeface="Century Gothic"/>
                        </a:rPr>
                        <a:t>No</a:t>
                      </a:r>
                      <a:endParaRPr sz="1600">
                        <a:latin typeface="Century Gothic"/>
                        <a:cs typeface="Century Gothic"/>
                      </a:endParaRPr>
                    </a:p>
                  </a:txBody>
                  <a:tcPr marL="0" marR="0" marT="41275" marB="0">
                    <a:lnL w="9525">
                      <a:solidFill>
                        <a:srgbClr val="FFFFFF"/>
                      </a:solidFill>
                      <a:prstDash val="solid"/>
                    </a:lnL>
                    <a:lnR w="9525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6E7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39"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1600" spc="-5" dirty="0">
                          <a:latin typeface="Century Gothic"/>
                          <a:cs typeface="Century Gothic"/>
                        </a:rPr>
                        <a:t>Yes</a:t>
                      </a:r>
                      <a:endParaRPr sz="1600">
                        <a:latin typeface="Century Gothic"/>
                        <a:cs typeface="Century Gothic"/>
                      </a:endParaRPr>
                    </a:p>
                  </a:txBody>
                  <a:tcPr marL="0" marR="0" marT="41275" marB="0">
                    <a:lnL w="9525">
                      <a:solidFill>
                        <a:srgbClr val="FFFFFF"/>
                      </a:solidFill>
                      <a:prstDash val="solid"/>
                    </a:lnL>
                    <a:lnR w="9525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B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600" spc="-5" dirty="0">
                          <a:latin typeface="Century Gothic"/>
                          <a:cs typeface="Century Gothic"/>
                        </a:rPr>
                        <a:t>Yes</a:t>
                      </a:r>
                      <a:endParaRPr sz="1600">
                        <a:latin typeface="Century Gothic"/>
                        <a:cs typeface="Century Gothic"/>
                      </a:endParaRPr>
                    </a:p>
                  </a:txBody>
                  <a:tcPr marL="0" marR="0" marT="41910" marB="0">
                    <a:lnL w="9525">
                      <a:solidFill>
                        <a:srgbClr val="FFFFFF"/>
                      </a:solidFill>
                      <a:prstDash val="solid"/>
                    </a:lnL>
                    <a:lnR w="9525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6E7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70839"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600" spc="-5" dirty="0">
                          <a:latin typeface="Century Gothic"/>
                          <a:cs typeface="Century Gothic"/>
                        </a:rPr>
                        <a:t>Yes</a:t>
                      </a:r>
                      <a:endParaRPr sz="1600">
                        <a:latin typeface="Century Gothic"/>
                        <a:cs typeface="Century Gothic"/>
                      </a:endParaRPr>
                    </a:p>
                  </a:txBody>
                  <a:tcPr marL="0" marR="0" marT="41910" marB="0">
                    <a:lnL w="9525">
                      <a:solidFill>
                        <a:srgbClr val="FFFFFF"/>
                      </a:solidFill>
                      <a:prstDash val="solid"/>
                    </a:lnL>
                    <a:lnR w="9525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B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68331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600" spc="-10" dirty="0">
                          <a:latin typeface="Century Gothic"/>
                          <a:cs typeface="Century Gothic"/>
                        </a:rPr>
                        <a:t>No</a:t>
                      </a:r>
                      <a:endParaRPr sz="1600">
                        <a:latin typeface="Century Gothic"/>
                        <a:cs typeface="Century Gothic"/>
                      </a:endParaRPr>
                    </a:p>
                  </a:txBody>
                  <a:tcPr marL="0" marR="0" marT="41910" marB="0">
                    <a:lnL w="9525">
                      <a:solidFill>
                        <a:srgbClr val="FFFFFF"/>
                      </a:solidFill>
                      <a:prstDash val="solid"/>
                    </a:lnL>
                    <a:lnR w="9525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9525">
                      <a:solidFill>
                        <a:srgbClr val="FFFFFF"/>
                      </a:solidFill>
                      <a:prstDash val="solid"/>
                    </a:lnB>
                    <a:solidFill>
                      <a:srgbClr val="F6E7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  <p:graphicFrame>
        <p:nvGraphicFramePr>
          <p:cNvPr id="4" name="object 4"/>
          <p:cNvGraphicFramePr>
            <a:graphicFrameLocks noGrp="1"/>
          </p:cNvGraphicFramePr>
          <p:nvPr/>
        </p:nvGraphicFramePr>
        <p:xfrm>
          <a:off x="5123688" y="1690116"/>
          <a:ext cx="3106420" cy="118313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55321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5321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93382">
                <a:tc>
                  <a:txBody>
                    <a:bodyPr/>
                    <a:lstStyle/>
                    <a:p>
                      <a:pPr marR="554990" algn="r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2000" b="1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An</a:t>
                      </a:r>
                      <a:r>
                        <a:rPr sz="2000" b="1" spc="-10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s</a:t>
                      </a:r>
                      <a:r>
                        <a:rPr sz="2000" b="1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wer</a:t>
                      </a:r>
                      <a:endParaRPr sz="2000">
                        <a:latin typeface="Century Gothic"/>
                        <a:cs typeface="Century Gothic"/>
                      </a:endParaRPr>
                    </a:p>
                  </a:txBody>
                  <a:tcPr marL="0" marR="0" marT="38735" marB="0">
                    <a:lnL w="9525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9525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CA0E0E"/>
                    </a:solidFill>
                  </a:tcPr>
                </a:tc>
                <a:tc>
                  <a:txBody>
                    <a:bodyPr/>
                    <a:lstStyle/>
                    <a:p>
                      <a:pPr marR="48260" algn="ctr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2000" b="1" spc="-5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Frequency</a:t>
                      </a:r>
                      <a:endParaRPr sz="2000">
                        <a:latin typeface="Century Gothic"/>
                        <a:cs typeface="Century Gothic"/>
                      </a:endParaRPr>
                    </a:p>
                  </a:txBody>
                  <a:tcPr marL="0" marR="0" marT="3873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9525">
                      <a:solidFill>
                        <a:srgbClr val="FFFFFF"/>
                      </a:solidFill>
                      <a:prstDash val="solid"/>
                    </a:lnR>
                    <a:lnT w="9525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CA0E0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6239">
                <a:tc>
                  <a:txBody>
                    <a:bodyPr/>
                    <a:lstStyle/>
                    <a:p>
                      <a:pPr marR="561340" algn="r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sz="2000" spc="10" dirty="0">
                          <a:latin typeface="Century Gothic"/>
                          <a:cs typeface="Century Gothic"/>
                        </a:rPr>
                        <a:t>Y</a:t>
                      </a:r>
                      <a:r>
                        <a:rPr sz="2000" dirty="0">
                          <a:latin typeface="Century Gothic"/>
                          <a:cs typeface="Century Gothic"/>
                        </a:rPr>
                        <a:t>es</a:t>
                      </a:r>
                      <a:endParaRPr sz="2000">
                        <a:latin typeface="Century Gothic"/>
                        <a:cs typeface="Century Gothic"/>
                      </a:endParaRPr>
                    </a:p>
                  </a:txBody>
                  <a:tcPr marL="0" marR="0" marT="40640" marB="0">
                    <a:lnL w="9525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BCCCC"/>
                    </a:solidFil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sz="2000" dirty="0">
                          <a:latin typeface="Century Gothic"/>
                          <a:cs typeface="Century Gothic"/>
                        </a:rPr>
                        <a:t>6</a:t>
                      </a:r>
                      <a:endParaRPr sz="2000">
                        <a:latin typeface="Century Gothic"/>
                        <a:cs typeface="Century Gothic"/>
                      </a:endParaRPr>
                    </a:p>
                  </a:txBody>
                  <a:tcPr marL="0" marR="0" marT="4064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9525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B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93509">
                <a:tc>
                  <a:txBody>
                    <a:bodyPr/>
                    <a:lstStyle/>
                    <a:p>
                      <a:pPr marR="591185" algn="r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sz="2000" spc="5" dirty="0">
                          <a:latin typeface="Century Gothic"/>
                          <a:cs typeface="Century Gothic"/>
                        </a:rPr>
                        <a:t>No</a:t>
                      </a:r>
                      <a:endParaRPr sz="2000">
                        <a:latin typeface="Century Gothic"/>
                        <a:cs typeface="Century Gothic"/>
                      </a:endParaRPr>
                    </a:p>
                  </a:txBody>
                  <a:tcPr marL="0" marR="0" marT="40640" marB="0">
                    <a:lnL w="9525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9525">
                      <a:solidFill>
                        <a:srgbClr val="FFFFFF"/>
                      </a:solidFill>
                      <a:prstDash val="solid"/>
                    </a:lnB>
                    <a:solidFill>
                      <a:srgbClr val="F6E7E7"/>
                    </a:solidFil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sz="2000" dirty="0">
                          <a:latin typeface="Century Gothic"/>
                          <a:cs typeface="Century Gothic"/>
                        </a:rPr>
                        <a:t>4</a:t>
                      </a:r>
                      <a:endParaRPr sz="2000">
                        <a:latin typeface="Century Gothic"/>
                        <a:cs typeface="Century Gothic"/>
                      </a:endParaRPr>
                    </a:p>
                  </a:txBody>
                  <a:tcPr marL="0" marR="0" marT="4064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9525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9525">
                      <a:solidFill>
                        <a:srgbClr val="FFFFFF"/>
                      </a:solidFill>
                      <a:prstDash val="solid"/>
                    </a:lnB>
                    <a:solidFill>
                      <a:srgbClr val="F6E7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5" name="Rezervirano mjesto podnožj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Johan Eklund,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5529478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24916" y="473709"/>
            <a:ext cx="4196080" cy="6654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200" dirty="0"/>
              <a:t>Cross</a:t>
            </a:r>
            <a:r>
              <a:rPr sz="4200" spc="-80" dirty="0"/>
              <a:t> </a:t>
            </a:r>
            <a:r>
              <a:rPr sz="4200" spc="-5" dirty="0"/>
              <a:t>tabulation</a:t>
            </a:r>
            <a:endParaRPr sz="4200"/>
          </a:p>
        </p:txBody>
      </p:sp>
      <p:sp>
        <p:nvSpPr>
          <p:cNvPr id="3" name="object 3"/>
          <p:cNvSpPr txBox="1"/>
          <p:nvPr/>
        </p:nvSpPr>
        <p:spPr>
          <a:xfrm>
            <a:off x="1182116" y="2080387"/>
            <a:ext cx="8617585" cy="13830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5600" marR="5080" indent="-343535">
              <a:lnSpc>
                <a:spcPct val="100000"/>
              </a:lnSpc>
              <a:spcBef>
                <a:spcPts val="105"/>
              </a:spcBef>
              <a:tabLst>
                <a:tab pos="355600" algn="l"/>
              </a:tabLst>
            </a:pPr>
            <a:r>
              <a:rPr sz="1600" spc="-5" dirty="0">
                <a:solidFill>
                  <a:srgbClr val="CA0E0E"/>
                </a:solidFill>
                <a:latin typeface="Wingdings 3"/>
                <a:cs typeface="Wingdings 3"/>
              </a:rPr>
              <a:t></a:t>
            </a:r>
            <a:r>
              <a:rPr sz="1600" spc="-5" dirty="0">
                <a:solidFill>
                  <a:srgbClr val="CA0E0E"/>
                </a:solidFill>
                <a:latin typeface="Times New Roman"/>
                <a:cs typeface="Times New Roman"/>
              </a:rPr>
              <a:t>	</a:t>
            </a:r>
            <a:r>
              <a:rPr sz="2000" spc="-15" dirty="0">
                <a:latin typeface="Century Gothic"/>
                <a:cs typeface="Century Gothic"/>
              </a:rPr>
              <a:t>When </a:t>
            </a:r>
            <a:r>
              <a:rPr sz="2000" dirty="0">
                <a:latin typeface="Century Gothic"/>
                <a:cs typeface="Century Gothic"/>
              </a:rPr>
              <a:t>we </a:t>
            </a:r>
            <a:r>
              <a:rPr sz="2000" spc="-5" dirty="0">
                <a:latin typeface="Century Gothic"/>
                <a:cs typeface="Century Gothic"/>
              </a:rPr>
              <a:t>are </a:t>
            </a:r>
            <a:r>
              <a:rPr sz="2000" dirty="0">
                <a:latin typeface="Century Gothic"/>
                <a:cs typeface="Century Gothic"/>
              </a:rPr>
              <a:t>interested </a:t>
            </a:r>
            <a:r>
              <a:rPr sz="2000" spc="-5" dirty="0">
                <a:latin typeface="Century Gothic"/>
                <a:cs typeface="Century Gothic"/>
              </a:rPr>
              <a:t>in finding </a:t>
            </a:r>
            <a:r>
              <a:rPr sz="2000" dirty="0">
                <a:latin typeface="Century Gothic"/>
                <a:cs typeface="Century Gothic"/>
              </a:rPr>
              <a:t>out </a:t>
            </a:r>
            <a:r>
              <a:rPr sz="2000" spc="-5" dirty="0">
                <a:latin typeface="Century Gothic"/>
                <a:cs typeface="Century Gothic"/>
              </a:rPr>
              <a:t>about </a:t>
            </a:r>
            <a:r>
              <a:rPr sz="2000" spc="5" dirty="0">
                <a:latin typeface="Century Gothic"/>
                <a:cs typeface="Century Gothic"/>
              </a:rPr>
              <a:t>the </a:t>
            </a:r>
            <a:r>
              <a:rPr sz="2000" spc="-5" dirty="0">
                <a:latin typeface="Century Gothic"/>
                <a:cs typeface="Century Gothic"/>
              </a:rPr>
              <a:t>relationship  between </a:t>
            </a:r>
            <a:r>
              <a:rPr sz="2000" b="1" dirty="0">
                <a:latin typeface="Century Gothic"/>
                <a:cs typeface="Century Gothic"/>
              </a:rPr>
              <a:t>two </a:t>
            </a:r>
            <a:r>
              <a:rPr sz="2000" spc="-15" dirty="0">
                <a:latin typeface="Century Gothic"/>
                <a:cs typeface="Century Gothic"/>
              </a:rPr>
              <a:t>(or </a:t>
            </a:r>
            <a:r>
              <a:rPr sz="2000" dirty="0">
                <a:latin typeface="Century Gothic"/>
                <a:cs typeface="Century Gothic"/>
              </a:rPr>
              <a:t>more) nominal/categorical variables a </a:t>
            </a:r>
            <a:r>
              <a:rPr sz="2000" spc="-5" dirty="0">
                <a:latin typeface="Century Gothic"/>
                <a:cs typeface="Century Gothic"/>
              </a:rPr>
              <a:t>simple, yet  powerful </a:t>
            </a:r>
            <a:r>
              <a:rPr sz="2000" spc="5" dirty="0">
                <a:latin typeface="Century Gothic"/>
                <a:cs typeface="Century Gothic"/>
              </a:rPr>
              <a:t>method </a:t>
            </a:r>
            <a:r>
              <a:rPr sz="2000" dirty="0">
                <a:latin typeface="Century Gothic"/>
                <a:cs typeface="Century Gothic"/>
              </a:rPr>
              <a:t>that we can use </a:t>
            </a:r>
            <a:r>
              <a:rPr sz="2000" spc="-5" dirty="0">
                <a:latin typeface="Century Gothic"/>
                <a:cs typeface="Century Gothic"/>
              </a:rPr>
              <a:t>is </a:t>
            </a:r>
            <a:r>
              <a:rPr sz="2000" spc="-5" dirty="0">
                <a:solidFill>
                  <a:srgbClr val="C00000"/>
                </a:solidFill>
                <a:latin typeface="Century Gothic"/>
                <a:cs typeface="Century Gothic"/>
              </a:rPr>
              <a:t>cross</a:t>
            </a:r>
            <a:r>
              <a:rPr sz="2000" spc="-125" dirty="0">
                <a:solidFill>
                  <a:srgbClr val="C00000"/>
                </a:solidFill>
                <a:latin typeface="Century Gothic"/>
                <a:cs typeface="Century Gothic"/>
              </a:rPr>
              <a:t> </a:t>
            </a:r>
            <a:r>
              <a:rPr sz="2000" spc="-5" dirty="0">
                <a:solidFill>
                  <a:srgbClr val="C00000"/>
                </a:solidFill>
                <a:latin typeface="Century Gothic"/>
                <a:cs typeface="Century Gothic"/>
              </a:rPr>
              <a:t>tabulation</a:t>
            </a:r>
            <a:endParaRPr sz="2000">
              <a:latin typeface="Century Gothic"/>
              <a:cs typeface="Century Gothic"/>
            </a:endParaRPr>
          </a:p>
          <a:p>
            <a:pPr marL="12700">
              <a:lnSpc>
                <a:spcPct val="100000"/>
              </a:lnSpc>
              <a:spcBef>
                <a:spcPts val="1080"/>
              </a:spcBef>
              <a:tabLst>
                <a:tab pos="355600" algn="l"/>
              </a:tabLst>
            </a:pPr>
            <a:r>
              <a:rPr sz="1600" spc="-5" dirty="0">
                <a:solidFill>
                  <a:srgbClr val="CA0E0E"/>
                </a:solidFill>
                <a:latin typeface="Wingdings 3"/>
                <a:cs typeface="Wingdings 3"/>
              </a:rPr>
              <a:t></a:t>
            </a:r>
            <a:r>
              <a:rPr sz="1600" spc="-5" dirty="0">
                <a:solidFill>
                  <a:srgbClr val="CA0E0E"/>
                </a:solidFill>
                <a:latin typeface="Times New Roman"/>
                <a:cs typeface="Times New Roman"/>
              </a:rPr>
              <a:t>	</a:t>
            </a:r>
            <a:r>
              <a:rPr sz="2000" dirty="0">
                <a:latin typeface="Century Gothic"/>
                <a:cs typeface="Century Gothic"/>
              </a:rPr>
              <a:t>The resulting structure of frequencies </a:t>
            </a:r>
            <a:r>
              <a:rPr sz="2000" spc="-5" dirty="0">
                <a:latin typeface="Century Gothic"/>
                <a:cs typeface="Century Gothic"/>
              </a:rPr>
              <a:t>is </a:t>
            </a:r>
            <a:r>
              <a:rPr sz="2000" dirty="0">
                <a:latin typeface="Century Gothic"/>
                <a:cs typeface="Century Gothic"/>
              </a:rPr>
              <a:t>called a </a:t>
            </a:r>
            <a:r>
              <a:rPr sz="2000" b="1" spc="-5" dirty="0">
                <a:latin typeface="Century Gothic"/>
                <a:cs typeface="Century Gothic"/>
              </a:rPr>
              <a:t>contingency</a:t>
            </a:r>
            <a:r>
              <a:rPr sz="2000" b="1" spc="-204" dirty="0">
                <a:latin typeface="Century Gothic"/>
                <a:cs typeface="Century Gothic"/>
              </a:rPr>
              <a:t> </a:t>
            </a:r>
            <a:r>
              <a:rPr sz="2000" b="1" dirty="0">
                <a:latin typeface="Century Gothic"/>
                <a:cs typeface="Century Gothic"/>
              </a:rPr>
              <a:t>table</a:t>
            </a:r>
            <a:endParaRPr sz="2000">
              <a:latin typeface="Century Gothic"/>
              <a:cs typeface="Century Gothic"/>
            </a:endParaRPr>
          </a:p>
        </p:txBody>
      </p:sp>
      <p:sp>
        <p:nvSpPr>
          <p:cNvPr id="4" name="Rezervirano mjesto podnožj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Johan Eklund,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2141009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24916" y="473709"/>
            <a:ext cx="4228465" cy="6654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200" spc="-5" dirty="0"/>
              <a:t>Cross-tabulation</a:t>
            </a:r>
            <a:endParaRPr sz="4200"/>
          </a:p>
        </p:txBody>
      </p:sp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1671827" y="1851660"/>
          <a:ext cx="3066414" cy="407392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57035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9605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87350">
                <a:tc>
                  <a:txBody>
                    <a:bodyPr/>
                    <a:lstStyle/>
                    <a:p>
                      <a:pPr marL="88265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1800" b="1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Question</a:t>
                      </a:r>
                      <a:r>
                        <a:rPr sz="1800" b="1" spc="-45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800" b="1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5</a:t>
                      </a:r>
                      <a:endParaRPr sz="1800">
                        <a:latin typeface="Century Gothic"/>
                        <a:cs typeface="Century Gothic"/>
                      </a:endParaRPr>
                    </a:p>
                  </a:txBody>
                  <a:tcPr marL="0" marR="0" marT="41275" marB="0">
                    <a:lnL w="9525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9525">
                      <a:solidFill>
                        <a:srgbClr val="FFFFFF"/>
                      </a:solidFill>
                      <a:prstDash val="solid"/>
                    </a:lnT>
                    <a:solidFill>
                      <a:srgbClr val="CA0E0E"/>
                    </a:solidFill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1800" b="1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Question</a:t>
                      </a:r>
                      <a:r>
                        <a:rPr sz="1800" b="1" spc="-50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800" b="1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6</a:t>
                      </a:r>
                      <a:endParaRPr sz="1800">
                        <a:latin typeface="Century Gothic"/>
                        <a:cs typeface="Century Gothic"/>
                      </a:endParaRPr>
                    </a:p>
                  </a:txBody>
                  <a:tcPr marL="0" marR="0" marT="4127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9525">
                      <a:solidFill>
                        <a:srgbClr val="FFFFFF"/>
                      </a:solidFill>
                      <a:prstDash val="solid"/>
                    </a:lnR>
                    <a:lnT w="9525">
                      <a:solidFill>
                        <a:srgbClr val="FFFFFF"/>
                      </a:solidFill>
                      <a:prstDash val="solid"/>
                    </a:lnT>
                    <a:solidFill>
                      <a:srgbClr val="CA0E0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5178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95"/>
                        </a:spcBef>
                      </a:pPr>
                      <a:r>
                        <a:rPr sz="1800" dirty="0">
                          <a:latin typeface="Century Gothic"/>
                          <a:cs typeface="Century Gothic"/>
                        </a:rPr>
                        <a:t>Yes</a:t>
                      </a:r>
                      <a:endParaRPr sz="1800">
                        <a:latin typeface="Century Gothic"/>
                        <a:cs typeface="Century Gothic"/>
                      </a:endParaRPr>
                    </a:p>
                  </a:txBody>
                  <a:tcPr marL="0" marR="0" marT="24765" marB="0">
                    <a:lnL w="9525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BCCCC"/>
                    </a:solidFill>
                  </a:tcPr>
                </a:tc>
                <a:tc>
                  <a:txBody>
                    <a:bodyPr/>
                    <a:lstStyle/>
                    <a:p>
                      <a:pPr marL="3175" algn="ctr">
                        <a:lnSpc>
                          <a:spcPct val="100000"/>
                        </a:lnSpc>
                        <a:spcBef>
                          <a:spcPts val="195"/>
                        </a:spcBef>
                      </a:pPr>
                      <a:r>
                        <a:rPr sz="1800" dirty="0">
                          <a:latin typeface="Century Gothic"/>
                          <a:cs typeface="Century Gothic"/>
                        </a:rPr>
                        <a:t>No</a:t>
                      </a:r>
                      <a:endParaRPr sz="1800">
                        <a:latin typeface="Century Gothic"/>
                        <a:cs typeface="Century Gothic"/>
                      </a:endParaRPr>
                    </a:p>
                  </a:txBody>
                  <a:tcPr marL="0" marR="0" marT="2476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9525">
                      <a:solidFill>
                        <a:srgbClr val="FFFFFF"/>
                      </a:solidFill>
                      <a:prstDash val="solid"/>
                    </a:lnR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B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3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50"/>
                        </a:spcBef>
                      </a:pPr>
                      <a:r>
                        <a:rPr sz="1800" dirty="0">
                          <a:latin typeface="Century Gothic"/>
                          <a:cs typeface="Century Gothic"/>
                        </a:rPr>
                        <a:t>Yes</a:t>
                      </a:r>
                      <a:endParaRPr sz="1800">
                        <a:latin typeface="Century Gothic"/>
                        <a:cs typeface="Century Gothic"/>
                      </a:endParaRPr>
                    </a:p>
                  </a:txBody>
                  <a:tcPr marL="0" marR="0" marT="44450" marB="0">
                    <a:lnL w="9525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6E7E7"/>
                    </a:solidFil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350"/>
                        </a:spcBef>
                      </a:pPr>
                      <a:r>
                        <a:rPr sz="1800" dirty="0">
                          <a:latin typeface="Century Gothic"/>
                          <a:cs typeface="Century Gothic"/>
                        </a:rPr>
                        <a:t>Yes</a:t>
                      </a:r>
                      <a:endParaRPr sz="1800">
                        <a:latin typeface="Century Gothic"/>
                        <a:cs typeface="Century Gothic"/>
                      </a:endParaRPr>
                    </a:p>
                  </a:txBody>
                  <a:tcPr marL="0" marR="0" marT="4445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9525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6E7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3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50"/>
                        </a:spcBef>
                      </a:pPr>
                      <a:r>
                        <a:rPr sz="1800" dirty="0">
                          <a:latin typeface="Century Gothic"/>
                          <a:cs typeface="Century Gothic"/>
                        </a:rPr>
                        <a:t>No</a:t>
                      </a:r>
                      <a:endParaRPr sz="1800">
                        <a:latin typeface="Century Gothic"/>
                        <a:cs typeface="Century Gothic"/>
                      </a:endParaRPr>
                    </a:p>
                  </a:txBody>
                  <a:tcPr marL="0" marR="0" marT="44450" marB="0">
                    <a:lnL w="9525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BCCCC"/>
                    </a:solidFill>
                  </a:tcPr>
                </a:tc>
                <a:tc>
                  <a:txBody>
                    <a:bodyPr/>
                    <a:lstStyle/>
                    <a:p>
                      <a:pPr marL="3175" algn="ctr">
                        <a:lnSpc>
                          <a:spcPct val="100000"/>
                        </a:lnSpc>
                        <a:spcBef>
                          <a:spcPts val="350"/>
                        </a:spcBef>
                      </a:pPr>
                      <a:r>
                        <a:rPr sz="1800" dirty="0">
                          <a:latin typeface="Century Gothic"/>
                          <a:cs typeface="Century Gothic"/>
                        </a:rPr>
                        <a:t>No</a:t>
                      </a:r>
                      <a:endParaRPr sz="1800">
                        <a:latin typeface="Century Gothic"/>
                        <a:cs typeface="Century Gothic"/>
                      </a:endParaRPr>
                    </a:p>
                  </a:txBody>
                  <a:tcPr marL="0" marR="0" marT="4445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9525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B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50"/>
                        </a:spcBef>
                      </a:pPr>
                      <a:r>
                        <a:rPr sz="1800" dirty="0">
                          <a:latin typeface="Century Gothic"/>
                          <a:cs typeface="Century Gothic"/>
                        </a:rPr>
                        <a:t>Yes</a:t>
                      </a:r>
                      <a:endParaRPr sz="1800">
                        <a:latin typeface="Century Gothic"/>
                        <a:cs typeface="Century Gothic"/>
                      </a:endParaRPr>
                    </a:p>
                  </a:txBody>
                  <a:tcPr marL="0" marR="0" marT="44450" marB="0">
                    <a:lnL w="9525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6E7E7"/>
                    </a:solidFill>
                  </a:tcPr>
                </a:tc>
                <a:tc>
                  <a:txBody>
                    <a:bodyPr/>
                    <a:lstStyle/>
                    <a:p>
                      <a:pPr marL="3175" algn="ctr">
                        <a:lnSpc>
                          <a:spcPct val="100000"/>
                        </a:lnSpc>
                        <a:spcBef>
                          <a:spcPts val="350"/>
                        </a:spcBef>
                      </a:pPr>
                      <a:r>
                        <a:rPr sz="1800" dirty="0">
                          <a:latin typeface="Century Gothic"/>
                          <a:cs typeface="Century Gothic"/>
                        </a:rPr>
                        <a:t>No</a:t>
                      </a:r>
                      <a:endParaRPr sz="1800">
                        <a:latin typeface="Century Gothic"/>
                        <a:cs typeface="Century Gothic"/>
                      </a:endParaRPr>
                    </a:p>
                  </a:txBody>
                  <a:tcPr marL="0" marR="0" marT="4445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9525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6E7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3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50"/>
                        </a:spcBef>
                      </a:pPr>
                      <a:r>
                        <a:rPr sz="1800" dirty="0">
                          <a:latin typeface="Century Gothic"/>
                          <a:cs typeface="Century Gothic"/>
                        </a:rPr>
                        <a:t>Yes</a:t>
                      </a:r>
                      <a:endParaRPr sz="1800">
                        <a:latin typeface="Century Gothic"/>
                        <a:cs typeface="Century Gothic"/>
                      </a:endParaRPr>
                    </a:p>
                  </a:txBody>
                  <a:tcPr marL="0" marR="0" marT="44450" marB="0">
                    <a:lnL w="9525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BCCCC"/>
                    </a:solidFil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350"/>
                        </a:spcBef>
                      </a:pPr>
                      <a:r>
                        <a:rPr sz="1800" dirty="0">
                          <a:latin typeface="Century Gothic"/>
                          <a:cs typeface="Century Gothic"/>
                        </a:rPr>
                        <a:t>Yes</a:t>
                      </a:r>
                      <a:endParaRPr sz="1800">
                        <a:latin typeface="Century Gothic"/>
                        <a:cs typeface="Century Gothic"/>
                      </a:endParaRPr>
                    </a:p>
                  </a:txBody>
                  <a:tcPr marL="0" marR="0" marT="4445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9525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B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50"/>
                        </a:spcBef>
                      </a:pPr>
                      <a:r>
                        <a:rPr sz="1800" dirty="0">
                          <a:latin typeface="Century Gothic"/>
                          <a:cs typeface="Century Gothic"/>
                        </a:rPr>
                        <a:t>No</a:t>
                      </a:r>
                      <a:endParaRPr sz="1800">
                        <a:latin typeface="Century Gothic"/>
                        <a:cs typeface="Century Gothic"/>
                      </a:endParaRPr>
                    </a:p>
                  </a:txBody>
                  <a:tcPr marL="0" marR="0" marT="44450" marB="0">
                    <a:lnL w="9525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6E7E7"/>
                    </a:solidFill>
                  </a:tcPr>
                </a:tc>
                <a:tc>
                  <a:txBody>
                    <a:bodyPr/>
                    <a:lstStyle/>
                    <a:p>
                      <a:pPr marL="3175" algn="ctr">
                        <a:lnSpc>
                          <a:spcPct val="100000"/>
                        </a:lnSpc>
                        <a:spcBef>
                          <a:spcPts val="350"/>
                        </a:spcBef>
                      </a:pPr>
                      <a:r>
                        <a:rPr sz="1800" dirty="0">
                          <a:latin typeface="Century Gothic"/>
                          <a:cs typeface="Century Gothic"/>
                        </a:rPr>
                        <a:t>No</a:t>
                      </a:r>
                      <a:endParaRPr sz="1800">
                        <a:latin typeface="Century Gothic"/>
                        <a:cs typeface="Century Gothic"/>
                      </a:endParaRPr>
                    </a:p>
                  </a:txBody>
                  <a:tcPr marL="0" marR="0" marT="4445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9525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6E7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3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50"/>
                        </a:spcBef>
                      </a:pPr>
                      <a:r>
                        <a:rPr sz="1800" dirty="0">
                          <a:latin typeface="Century Gothic"/>
                          <a:cs typeface="Century Gothic"/>
                        </a:rPr>
                        <a:t>Yes</a:t>
                      </a:r>
                      <a:endParaRPr sz="1800">
                        <a:latin typeface="Century Gothic"/>
                        <a:cs typeface="Century Gothic"/>
                      </a:endParaRPr>
                    </a:p>
                  </a:txBody>
                  <a:tcPr marL="0" marR="0" marT="44450" marB="0">
                    <a:lnL w="9525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BCCCC"/>
                    </a:solidFil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350"/>
                        </a:spcBef>
                      </a:pPr>
                      <a:r>
                        <a:rPr sz="1800" dirty="0">
                          <a:latin typeface="Century Gothic"/>
                          <a:cs typeface="Century Gothic"/>
                        </a:rPr>
                        <a:t>Yes</a:t>
                      </a:r>
                      <a:endParaRPr sz="1800">
                        <a:latin typeface="Century Gothic"/>
                        <a:cs typeface="Century Gothic"/>
                      </a:endParaRPr>
                    </a:p>
                  </a:txBody>
                  <a:tcPr marL="0" marR="0" marT="4445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9525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B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083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50"/>
                        </a:spcBef>
                      </a:pPr>
                      <a:r>
                        <a:rPr sz="1800" dirty="0">
                          <a:latin typeface="Century Gothic"/>
                          <a:cs typeface="Century Gothic"/>
                        </a:rPr>
                        <a:t>Yes</a:t>
                      </a:r>
                      <a:endParaRPr sz="1800">
                        <a:latin typeface="Century Gothic"/>
                        <a:cs typeface="Century Gothic"/>
                      </a:endParaRPr>
                    </a:p>
                  </a:txBody>
                  <a:tcPr marL="0" marR="0" marT="44450" marB="0">
                    <a:lnL w="9525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6E7E7"/>
                    </a:solidFill>
                  </a:tcPr>
                </a:tc>
                <a:tc>
                  <a:txBody>
                    <a:bodyPr/>
                    <a:lstStyle/>
                    <a:p>
                      <a:pPr marL="3175" algn="ctr">
                        <a:lnSpc>
                          <a:spcPct val="100000"/>
                        </a:lnSpc>
                        <a:spcBef>
                          <a:spcPts val="350"/>
                        </a:spcBef>
                      </a:pPr>
                      <a:r>
                        <a:rPr sz="1800" dirty="0">
                          <a:latin typeface="Century Gothic"/>
                          <a:cs typeface="Century Gothic"/>
                        </a:rPr>
                        <a:t>No</a:t>
                      </a:r>
                      <a:endParaRPr sz="1800">
                        <a:latin typeface="Century Gothic"/>
                        <a:cs typeface="Century Gothic"/>
                      </a:endParaRPr>
                    </a:p>
                  </a:txBody>
                  <a:tcPr marL="0" marR="0" marT="4445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9525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6E7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55"/>
                        </a:spcBef>
                      </a:pPr>
                      <a:r>
                        <a:rPr sz="1800" dirty="0">
                          <a:latin typeface="Century Gothic"/>
                          <a:cs typeface="Century Gothic"/>
                        </a:rPr>
                        <a:t>No</a:t>
                      </a:r>
                      <a:endParaRPr sz="1800">
                        <a:latin typeface="Century Gothic"/>
                        <a:cs typeface="Century Gothic"/>
                      </a:endParaRPr>
                    </a:p>
                  </a:txBody>
                  <a:tcPr marL="0" marR="0" marT="45085" marB="0">
                    <a:lnL w="9525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BCCCC"/>
                    </a:solidFil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355"/>
                        </a:spcBef>
                      </a:pPr>
                      <a:r>
                        <a:rPr sz="1800" dirty="0">
                          <a:latin typeface="Century Gothic"/>
                          <a:cs typeface="Century Gothic"/>
                        </a:rPr>
                        <a:t>Yes</a:t>
                      </a:r>
                      <a:endParaRPr sz="1800">
                        <a:latin typeface="Century Gothic"/>
                        <a:cs typeface="Century Gothic"/>
                      </a:endParaRPr>
                    </a:p>
                  </a:txBody>
                  <a:tcPr marL="0" marR="0" marT="4508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9525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B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68071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55"/>
                        </a:spcBef>
                      </a:pPr>
                      <a:r>
                        <a:rPr sz="1800" dirty="0">
                          <a:latin typeface="Century Gothic"/>
                          <a:cs typeface="Century Gothic"/>
                        </a:rPr>
                        <a:t>Yes</a:t>
                      </a:r>
                      <a:endParaRPr sz="1800">
                        <a:latin typeface="Century Gothic"/>
                        <a:cs typeface="Century Gothic"/>
                      </a:endParaRPr>
                    </a:p>
                  </a:txBody>
                  <a:tcPr marL="0" marR="0" marT="45085" marB="0">
                    <a:lnL w="9525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9525">
                      <a:solidFill>
                        <a:srgbClr val="FFFFFF"/>
                      </a:solidFill>
                      <a:prstDash val="solid"/>
                    </a:lnB>
                    <a:solidFill>
                      <a:srgbClr val="F6E7E7"/>
                    </a:solidFil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355"/>
                        </a:spcBef>
                      </a:pPr>
                      <a:r>
                        <a:rPr sz="1800" dirty="0">
                          <a:latin typeface="Century Gothic"/>
                          <a:cs typeface="Century Gothic"/>
                        </a:rPr>
                        <a:t>Yes</a:t>
                      </a:r>
                      <a:endParaRPr sz="1800">
                        <a:latin typeface="Century Gothic"/>
                        <a:cs typeface="Century Gothic"/>
                      </a:endParaRPr>
                    </a:p>
                  </a:txBody>
                  <a:tcPr marL="0" marR="0" marT="4508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9525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9525">
                      <a:solidFill>
                        <a:srgbClr val="FFFFFF"/>
                      </a:solidFill>
                      <a:prstDash val="solid"/>
                    </a:lnB>
                    <a:solidFill>
                      <a:srgbClr val="F6E7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  <p:graphicFrame>
        <p:nvGraphicFramePr>
          <p:cNvPr id="4" name="object 4"/>
          <p:cNvGraphicFramePr>
            <a:graphicFrameLocks noGrp="1"/>
          </p:cNvGraphicFramePr>
          <p:nvPr/>
        </p:nvGraphicFramePr>
        <p:xfrm>
          <a:off x="5231891" y="2491739"/>
          <a:ext cx="3953509" cy="279990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98679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8996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8996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8678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69869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CA0E0E"/>
                      </a:solidFill>
                      <a:prstDash val="solid"/>
                    </a:lnL>
                    <a:lnR w="12700">
                      <a:solidFill>
                        <a:srgbClr val="CA0E0E"/>
                      </a:solidFill>
                      <a:prstDash val="solid"/>
                    </a:lnR>
                    <a:lnT w="9525">
                      <a:solidFill>
                        <a:srgbClr val="CA0E0E"/>
                      </a:solidFill>
                      <a:prstDash val="solid"/>
                    </a:lnT>
                    <a:lnB w="12700">
                      <a:solidFill>
                        <a:srgbClr val="CA0E0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2000" spc="-5" dirty="0">
                          <a:latin typeface="Century Gothic"/>
                          <a:cs typeface="Century Gothic"/>
                        </a:rPr>
                        <a:t>Q6:</a:t>
                      </a:r>
                      <a:endParaRPr sz="2000">
                        <a:latin typeface="Century Gothic"/>
                        <a:cs typeface="Century Gothic"/>
                      </a:endParaRPr>
                    </a:p>
                    <a:p>
                      <a:pPr marL="92075">
                        <a:lnSpc>
                          <a:spcPct val="100000"/>
                        </a:lnSpc>
                      </a:pPr>
                      <a:r>
                        <a:rPr sz="2000" spc="5" dirty="0">
                          <a:latin typeface="Century Gothic"/>
                          <a:cs typeface="Century Gothic"/>
                        </a:rPr>
                        <a:t>Yes</a:t>
                      </a:r>
                      <a:endParaRPr sz="2000">
                        <a:latin typeface="Century Gothic"/>
                        <a:cs typeface="Century Gothic"/>
                      </a:endParaRPr>
                    </a:p>
                  </a:txBody>
                  <a:tcPr marL="0" marR="0" marT="38100" marB="0">
                    <a:lnL w="12700">
                      <a:solidFill>
                        <a:srgbClr val="CA0E0E"/>
                      </a:solidFill>
                      <a:prstDash val="solid"/>
                    </a:lnL>
                    <a:lnR w="12700">
                      <a:solidFill>
                        <a:srgbClr val="CA0E0E"/>
                      </a:solidFill>
                      <a:prstDash val="solid"/>
                    </a:lnR>
                    <a:lnT w="9525">
                      <a:solidFill>
                        <a:srgbClr val="CA0E0E"/>
                      </a:solidFill>
                      <a:prstDash val="solid"/>
                    </a:lnT>
                    <a:lnB w="12700">
                      <a:solidFill>
                        <a:srgbClr val="CA0E0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2000" spc="-5" dirty="0">
                          <a:latin typeface="Century Gothic"/>
                          <a:cs typeface="Century Gothic"/>
                        </a:rPr>
                        <a:t>Q6:</a:t>
                      </a:r>
                      <a:endParaRPr sz="2000">
                        <a:latin typeface="Century Gothic"/>
                        <a:cs typeface="Century Gothic"/>
                      </a:endParaRPr>
                    </a:p>
                    <a:p>
                      <a:pPr marL="92075">
                        <a:lnSpc>
                          <a:spcPct val="100000"/>
                        </a:lnSpc>
                      </a:pPr>
                      <a:r>
                        <a:rPr sz="2000" spc="5" dirty="0">
                          <a:latin typeface="Century Gothic"/>
                          <a:cs typeface="Century Gothic"/>
                        </a:rPr>
                        <a:t>No</a:t>
                      </a:r>
                      <a:endParaRPr sz="2000">
                        <a:latin typeface="Century Gothic"/>
                        <a:cs typeface="Century Gothic"/>
                      </a:endParaRPr>
                    </a:p>
                  </a:txBody>
                  <a:tcPr marL="0" marR="0" marT="38100" marB="0">
                    <a:lnL w="12700">
                      <a:solidFill>
                        <a:srgbClr val="CA0E0E"/>
                      </a:solidFill>
                      <a:prstDash val="solid"/>
                    </a:lnL>
                    <a:lnR w="12700">
                      <a:solidFill>
                        <a:srgbClr val="CA0E0E"/>
                      </a:solidFill>
                      <a:prstDash val="solid"/>
                    </a:lnR>
                    <a:lnT w="9525">
                      <a:solidFill>
                        <a:srgbClr val="CA0E0E"/>
                      </a:solidFill>
                      <a:prstDash val="solid"/>
                    </a:lnT>
                    <a:lnB w="12700">
                      <a:solidFill>
                        <a:srgbClr val="CA0E0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CA0E0E"/>
                      </a:solidFill>
                      <a:prstDash val="solid"/>
                    </a:lnL>
                    <a:lnR w="9525">
                      <a:solidFill>
                        <a:srgbClr val="CA0E0E"/>
                      </a:solidFill>
                      <a:prstDash val="solid"/>
                    </a:lnR>
                    <a:lnT w="9525">
                      <a:solidFill>
                        <a:srgbClr val="CA0E0E"/>
                      </a:solidFill>
                      <a:prstDash val="solid"/>
                    </a:lnT>
                    <a:lnB w="12700">
                      <a:solidFill>
                        <a:srgbClr val="CA0E0E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01421">
                <a:tc>
                  <a:txBody>
                    <a:bodyPr/>
                    <a:lstStyle/>
                    <a:p>
                      <a:pPr marL="88900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2000" dirty="0">
                          <a:latin typeface="Century Gothic"/>
                          <a:cs typeface="Century Gothic"/>
                        </a:rPr>
                        <a:t>Q5:</a:t>
                      </a:r>
                      <a:endParaRPr sz="2000">
                        <a:latin typeface="Century Gothic"/>
                        <a:cs typeface="Century Gothic"/>
                      </a:endParaRPr>
                    </a:p>
                    <a:p>
                      <a:pPr marL="88900">
                        <a:lnSpc>
                          <a:spcPct val="100000"/>
                        </a:lnSpc>
                      </a:pPr>
                      <a:r>
                        <a:rPr sz="2000" spc="5" dirty="0">
                          <a:latin typeface="Century Gothic"/>
                          <a:cs typeface="Century Gothic"/>
                        </a:rPr>
                        <a:t>Yes</a:t>
                      </a:r>
                      <a:endParaRPr sz="2000">
                        <a:latin typeface="Century Gothic"/>
                        <a:cs typeface="Century Gothic"/>
                      </a:endParaRPr>
                    </a:p>
                  </a:txBody>
                  <a:tcPr marL="0" marR="0" marT="41275" marB="0">
                    <a:lnL w="6350">
                      <a:solidFill>
                        <a:srgbClr val="CA0E0E"/>
                      </a:solidFill>
                      <a:prstDash val="solid"/>
                    </a:lnL>
                    <a:lnR w="12700">
                      <a:solidFill>
                        <a:srgbClr val="CA0E0E"/>
                      </a:solidFill>
                      <a:prstDash val="solid"/>
                    </a:lnR>
                    <a:lnT w="12700">
                      <a:solidFill>
                        <a:srgbClr val="CA0E0E"/>
                      </a:solidFill>
                      <a:prstDash val="solid"/>
                    </a:lnT>
                    <a:lnB w="12700">
                      <a:solidFill>
                        <a:srgbClr val="CA0E0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415925" algn="r">
                        <a:lnSpc>
                          <a:spcPct val="100000"/>
                        </a:lnSpc>
                        <a:spcBef>
                          <a:spcPts val="1525"/>
                        </a:spcBef>
                      </a:pPr>
                      <a:r>
                        <a:rPr sz="2000" dirty="0">
                          <a:latin typeface="Century Gothic"/>
                          <a:cs typeface="Century Gothic"/>
                        </a:rPr>
                        <a:t>4</a:t>
                      </a:r>
                      <a:endParaRPr sz="2000">
                        <a:latin typeface="Century Gothic"/>
                        <a:cs typeface="Century Gothic"/>
                      </a:endParaRPr>
                    </a:p>
                  </a:txBody>
                  <a:tcPr marL="0" marR="0" marT="193675" marB="0">
                    <a:lnL w="12700">
                      <a:solidFill>
                        <a:srgbClr val="CA0E0E"/>
                      </a:solidFill>
                      <a:prstDash val="solid"/>
                    </a:lnL>
                    <a:lnR w="12700">
                      <a:solidFill>
                        <a:srgbClr val="CA0E0E"/>
                      </a:solidFill>
                      <a:prstDash val="solid"/>
                    </a:lnR>
                    <a:lnT w="12700">
                      <a:solidFill>
                        <a:srgbClr val="CA0E0E"/>
                      </a:solidFill>
                      <a:prstDash val="solid"/>
                    </a:lnT>
                    <a:lnB w="12700">
                      <a:solidFill>
                        <a:srgbClr val="CA0E0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1525"/>
                        </a:spcBef>
                      </a:pPr>
                      <a:r>
                        <a:rPr sz="2000" dirty="0">
                          <a:latin typeface="Century Gothic"/>
                          <a:cs typeface="Century Gothic"/>
                        </a:rPr>
                        <a:t>3</a:t>
                      </a:r>
                      <a:endParaRPr sz="2000">
                        <a:latin typeface="Century Gothic"/>
                        <a:cs typeface="Century Gothic"/>
                      </a:endParaRPr>
                    </a:p>
                  </a:txBody>
                  <a:tcPr marL="0" marR="0" marT="193675" marB="0">
                    <a:lnL w="12700">
                      <a:solidFill>
                        <a:srgbClr val="CA0E0E"/>
                      </a:solidFill>
                      <a:prstDash val="solid"/>
                    </a:lnL>
                    <a:lnR w="12700">
                      <a:solidFill>
                        <a:srgbClr val="CA0E0E"/>
                      </a:solidFill>
                      <a:prstDash val="solid"/>
                    </a:lnR>
                    <a:lnT w="12700">
                      <a:solidFill>
                        <a:srgbClr val="CA0E0E"/>
                      </a:solidFill>
                      <a:prstDash val="solid"/>
                    </a:lnT>
                    <a:lnB w="12700">
                      <a:solidFill>
                        <a:srgbClr val="CA0E0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1535"/>
                        </a:spcBef>
                      </a:pPr>
                      <a:r>
                        <a:rPr sz="2000" b="1" dirty="0">
                          <a:latin typeface="Century Gothic"/>
                          <a:cs typeface="Century Gothic"/>
                        </a:rPr>
                        <a:t>7</a:t>
                      </a:r>
                      <a:endParaRPr sz="2000">
                        <a:latin typeface="Century Gothic"/>
                        <a:cs typeface="Century Gothic"/>
                      </a:endParaRPr>
                    </a:p>
                  </a:txBody>
                  <a:tcPr marL="0" marR="0" marT="194945" marB="0">
                    <a:lnL w="12700">
                      <a:solidFill>
                        <a:srgbClr val="CA0E0E"/>
                      </a:solidFill>
                      <a:prstDash val="solid"/>
                    </a:lnL>
                    <a:lnR w="9525">
                      <a:solidFill>
                        <a:srgbClr val="CA0E0E"/>
                      </a:solidFill>
                      <a:prstDash val="solid"/>
                    </a:lnR>
                    <a:lnT w="12700">
                      <a:solidFill>
                        <a:srgbClr val="CA0E0E"/>
                      </a:solidFill>
                      <a:prstDash val="solid"/>
                    </a:lnT>
                    <a:lnB w="12700">
                      <a:solidFill>
                        <a:srgbClr val="CA0E0E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01294">
                <a:tc>
                  <a:txBody>
                    <a:bodyPr/>
                    <a:lstStyle/>
                    <a:p>
                      <a:pPr marL="88900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sz="2000" spc="-5" dirty="0">
                          <a:latin typeface="Century Gothic"/>
                          <a:cs typeface="Century Gothic"/>
                        </a:rPr>
                        <a:t>Q5:</a:t>
                      </a:r>
                      <a:endParaRPr sz="2000">
                        <a:latin typeface="Century Gothic"/>
                        <a:cs typeface="Century Gothic"/>
                      </a:endParaRPr>
                    </a:p>
                    <a:p>
                      <a:pPr marL="88900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2000" spc="5" dirty="0">
                          <a:latin typeface="Century Gothic"/>
                          <a:cs typeface="Century Gothic"/>
                        </a:rPr>
                        <a:t>No</a:t>
                      </a:r>
                      <a:endParaRPr sz="2000">
                        <a:latin typeface="Century Gothic"/>
                        <a:cs typeface="Century Gothic"/>
                      </a:endParaRPr>
                    </a:p>
                  </a:txBody>
                  <a:tcPr marL="0" marR="0" marT="40640" marB="0">
                    <a:lnL w="6350">
                      <a:solidFill>
                        <a:srgbClr val="CA0E0E"/>
                      </a:solidFill>
                      <a:prstDash val="solid"/>
                    </a:lnL>
                    <a:lnR w="12700">
                      <a:solidFill>
                        <a:srgbClr val="CA0E0E"/>
                      </a:solidFill>
                      <a:prstDash val="solid"/>
                    </a:lnR>
                    <a:lnT w="12700">
                      <a:solidFill>
                        <a:srgbClr val="CA0E0E"/>
                      </a:solidFill>
                      <a:prstDash val="solid"/>
                    </a:lnT>
                    <a:lnB w="12700">
                      <a:solidFill>
                        <a:srgbClr val="CA0E0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415925" algn="r">
                        <a:lnSpc>
                          <a:spcPct val="100000"/>
                        </a:lnSpc>
                        <a:spcBef>
                          <a:spcPts val="1520"/>
                        </a:spcBef>
                      </a:pPr>
                      <a:r>
                        <a:rPr sz="2000" dirty="0">
                          <a:latin typeface="Century Gothic"/>
                          <a:cs typeface="Century Gothic"/>
                        </a:rPr>
                        <a:t>1</a:t>
                      </a:r>
                      <a:endParaRPr sz="2000">
                        <a:latin typeface="Century Gothic"/>
                        <a:cs typeface="Century Gothic"/>
                      </a:endParaRPr>
                    </a:p>
                  </a:txBody>
                  <a:tcPr marL="0" marR="0" marT="193040" marB="0">
                    <a:lnL w="12700">
                      <a:solidFill>
                        <a:srgbClr val="CA0E0E"/>
                      </a:solidFill>
                      <a:prstDash val="solid"/>
                    </a:lnL>
                    <a:lnR w="12700">
                      <a:solidFill>
                        <a:srgbClr val="CA0E0E"/>
                      </a:solidFill>
                      <a:prstDash val="solid"/>
                    </a:lnR>
                    <a:lnT w="12700">
                      <a:solidFill>
                        <a:srgbClr val="CA0E0E"/>
                      </a:solidFill>
                      <a:prstDash val="solid"/>
                    </a:lnT>
                    <a:lnB w="12700">
                      <a:solidFill>
                        <a:srgbClr val="CA0E0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1520"/>
                        </a:spcBef>
                      </a:pPr>
                      <a:r>
                        <a:rPr sz="2000" dirty="0">
                          <a:latin typeface="Century Gothic"/>
                          <a:cs typeface="Century Gothic"/>
                        </a:rPr>
                        <a:t>2</a:t>
                      </a:r>
                      <a:endParaRPr sz="2000">
                        <a:latin typeface="Century Gothic"/>
                        <a:cs typeface="Century Gothic"/>
                      </a:endParaRPr>
                    </a:p>
                  </a:txBody>
                  <a:tcPr marL="0" marR="0" marT="193040" marB="0">
                    <a:lnL w="12700">
                      <a:solidFill>
                        <a:srgbClr val="CA0E0E"/>
                      </a:solidFill>
                      <a:prstDash val="solid"/>
                    </a:lnL>
                    <a:lnR w="12700">
                      <a:solidFill>
                        <a:srgbClr val="CA0E0E"/>
                      </a:solidFill>
                      <a:prstDash val="solid"/>
                    </a:lnR>
                    <a:lnT w="12700">
                      <a:solidFill>
                        <a:srgbClr val="CA0E0E"/>
                      </a:solidFill>
                      <a:prstDash val="solid"/>
                    </a:lnT>
                    <a:lnB w="12700">
                      <a:solidFill>
                        <a:srgbClr val="CA0E0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1535"/>
                        </a:spcBef>
                      </a:pPr>
                      <a:r>
                        <a:rPr sz="2000" b="1" dirty="0">
                          <a:latin typeface="Century Gothic"/>
                          <a:cs typeface="Century Gothic"/>
                        </a:rPr>
                        <a:t>3</a:t>
                      </a:r>
                      <a:endParaRPr sz="2000">
                        <a:latin typeface="Century Gothic"/>
                        <a:cs typeface="Century Gothic"/>
                      </a:endParaRPr>
                    </a:p>
                  </a:txBody>
                  <a:tcPr marL="0" marR="0" marT="194945" marB="0">
                    <a:lnL w="12700">
                      <a:solidFill>
                        <a:srgbClr val="CA0E0E"/>
                      </a:solidFill>
                      <a:prstDash val="solid"/>
                    </a:lnL>
                    <a:lnR w="9525">
                      <a:solidFill>
                        <a:srgbClr val="CA0E0E"/>
                      </a:solidFill>
                      <a:prstDash val="solid"/>
                    </a:lnR>
                    <a:lnT w="12700">
                      <a:solidFill>
                        <a:srgbClr val="CA0E0E"/>
                      </a:solidFill>
                      <a:prstDash val="solid"/>
                    </a:lnT>
                    <a:lnB w="12700">
                      <a:solidFill>
                        <a:srgbClr val="CA0E0E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985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CA0E0E"/>
                      </a:solidFill>
                      <a:prstDash val="solid"/>
                    </a:lnL>
                    <a:lnR w="12700">
                      <a:solidFill>
                        <a:srgbClr val="CA0E0E"/>
                      </a:solidFill>
                      <a:prstDash val="solid"/>
                    </a:lnR>
                    <a:lnT w="12700">
                      <a:solidFill>
                        <a:srgbClr val="CA0E0E"/>
                      </a:solidFill>
                      <a:prstDash val="solid"/>
                    </a:lnT>
                    <a:lnB w="9525">
                      <a:solidFill>
                        <a:srgbClr val="CA0E0E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R="415925" algn="r">
                        <a:lnSpc>
                          <a:spcPct val="100000"/>
                        </a:lnSpc>
                        <a:spcBef>
                          <a:spcPts val="1535"/>
                        </a:spcBef>
                      </a:pPr>
                      <a:r>
                        <a:rPr sz="2000" b="1" dirty="0">
                          <a:latin typeface="Century Gothic"/>
                          <a:cs typeface="Century Gothic"/>
                        </a:rPr>
                        <a:t>5</a:t>
                      </a:r>
                      <a:endParaRPr sz="2000">
                        <a:latin typeface="Century Gothic"/>
                        <a:cs typeface="Century Gothic"/>
                      </a:endParaRPr>
                    </a:p>
                  </a:txBody>
                  <a:tcPr marL="0" marR="0" marT="194945" marB="0">
                    <a:lnL w="12700">
                      <a:solidFill>
                        <a:srgbClr val="CA0E0E"/>
                      </a:solidFill>
                      <a:prstDash val="solid"/>
                    </a:lnL>
                    <a:lnR w="12700">
                      <a:solidFill>
                        <a:srgbClr val="CA0E0E"/>
                      </a:solidFill>
                      <a:prstDash val="solid"/>
                    </a:lnR>
                    <a:lnT w="12700">
                      <a:solidFill>
                        <a:srgbClr val="CA0E0E"/>
                      </a:solidFill>
                      <a:prstDash val="solid"/>
                    </a:lnT>
                    <a:lnB w="9525">
                      <a:solidFill>
                        <a:srgbClr val="CA0E0E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535"/>
                        </a:spcBef>
                      </a:pPr>
                      <a:r>
                        <a:rPr sz="2000" b="1" dirty="0">
                          <a:latin typeface="Century Gothic"/>
                          <a:cs typeface="Century Gothic"/>
                        </a:rPr>
                        <a:t>5</a:t>
                      </a:r>
                      <a:endParaRPr sz="2000">
                        <a:latin typeface="Century Gothic"/>
                        <a:cs typeface="Century Gothic"/>
                      </a:endParaRPr>
                    </a:p>
                  </a:txBody>
                  <a:tcPr marL="0" marR="0" marT="194945" marB="0">
                    <a:lnL w="12700">
                      <a:solidFill>
                        <a:srgbClr val="CA0E0E"/>
                      </a:solidFill>
                      <a:prstDash val="solid"/>
                    </a:lnL>
                    <a:lnR w="12700">
                      <a:solidFill>
                        <a:srgbClr val="CA0E0E"/>
                      </a:solidFill>
                      <a:prstDash val="solid"/>
                    </a:lnR>
                    <a:lnT w="12700">
                      <a:solidFill>
                        <a:srgbClr val="CA0E0E"/>
                      </a:solidFill>
                      <a:prstDash val="solid"/>
                    </a:lnT>
                    <a:lnB w="9525">
                      <a:solidFill>
                        <a:srgbClr val="CA0E0E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3175" algn="ctr">
                        <a:lnSpc>
                          <a:spcPct val="100000"/>
                        </a:lnSpc>
                        <a:spcBef>
                          <a:spcPts val="1535"/>
                        </a:spcBef>
                      </a:pPr>
                      <a:r>
                        <a:rPr sz="2000" b="1" spc="5" dirty="0">
                          <a:latin typeface="Century Gothic"/>
                          <a:cs typeface="Century Gothic"/>
                        </a:rPr>
                        <a:t>10</a:t>
                      </a:r>
                      <a:endParaRPr sz="2000">
                        <a:latin typeface="Century Gothic"/>
                        <a:cs typeface="Century Gothic"/>
                      </a:endParaRPr>
                    </a:p>
                  </a:txBody>
                  <a:tcPr marL="0" marR="0" marT="194945" marB="0">
                    <a:lnL w="12700">
                      <a:solidFill>
                        <a:srgbClr val="CA0E0E"/>
                      </a:solidFill>
                      <a:prstDash val="solid"/>
                    </a:lnL>
                    <a:lnR w="9525">
                      <a:solidFill>
                        <a:srgbClr val="CA0E0E"/>
                      </a:solidFill>
                      <a:prstDash val="solid"/>
                    </a:lnR>
                    <a:lnT w="12700">
                      <a:solidFill>
                        <a:srgbClr val="CA0E0E"/>
                      </a:solidFill>
                      <a:prstDash val="solid"/>
                    </a:lnT>
                    <a:lnB w="9525">
                      <a:solidFill>
                        <a:srgbClr val="CA0E0E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5" name="Rezervirano mjesto podnožj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Johan Eklund,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8490253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24916" y="473709"/>
            <a:ext cx="9102725" cy="6654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200" spc="-5" dirty="0"/>
              <a:t>Observed vs expected</a:t>
            </a:r>
            <a:r>
              <a:rPr sz="4200" spc="-70" dirty="0"/>
              <a:t> </a:t>
            </a:r>
            <a:r>
              <a:rPr sz="4200" spc="-5" dirty="0"/>
              <a:t>frequencies</a:t>
            </a:r>
            <a:endParaRPr sz="4200"/>
          </a:p>
        </p:txBody>
      </p:sp>
      <p:sp>
        <p:nvSpPr>
          <p:cNvPr id="3" name="object 3"/>
          <p:cNvSpPr/>
          <p:nvPr/>
        </p:nvSpPr>
        <p:spPr>
          <a:xfrm>
            <a:off x="2567558" y="2636901"/>
            <a:ext cx="751840" cy="370840"/>
          </a:xfrm>
          <a:custGeom>
            <a:avLst/>
            <a:gdLst/>
            <a:ahLst/>
            <a:cxnLst/>
            <a:rect l="l" t="t" r="r" b="b"/>
            <a:pathLst>
              <a:path w="751839" h="370839">
                <a:moveTo>
                  <a:pt x="0" y="370839"/>
                </a:moveTo>
                <a:lnTo>
                  <a:pt x="751814" y="370839"/>
                </a:lnTo>
                <a:lnTo>
                  <a:pt x="751814" y="0"/>
                </a:lnTo>
                <a:lnTo>
                  <a:pt x="0" y="0"/>
                </a:lnTo>
                <a:lnTo>
                  <a:pt x="0" y="370839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3319398" y="2636901"/>
            <a:ext cx="751840" cy="370840"/>
          </a:xfrm>
          <a:custGeom>
            <a:avLst/>
            <a:gdLst/>
            <a:ahLst/>
            <a:cxnLst/>
            <a:rect l="l" t="t" r="r" b="b"/>
            <a:pathLst>
              <a:path w="751839" h="370839">
                <a:moveTo>
                  <a:pt x="0" y="370839"/>
                </a:moveTo>
                <a:lnTo>
                  <a:pt x="751814" y="370839"/>
                </a:lnTo>
                <a:lnTo>
                  <a:pt x="751814" y="0"/>
                </a:lnTo>
                <a:lnTo>
                  <a:pt x="0" y="0"/>
                </a:lnTo>
                <a:lnTo>
                  <a:pt x="0" y="370839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2567558" y="3007741"/>
            <a:ext cx="751840" cy="370840"/>
          </a:xfrm>
          <a:custGeom>
            <a:avLst/>
            <a:gdLst/>
            <a:ahLst/>
            <a:cxnLst/>
            <a:rect l="l" t="t" r="r" b="b"/>
            <a:pathLst>
              <a:path w="751839" h="370839">
                <a:moveTo>
                  <a:pt x="0" y="370839"/>
                </a:moveTo>
                <a:lnTo>
                  <a:pt x="751814" y="370839"/>
                </a:lnTo>
                <a:lnTo>
                  <a:pt x="751814" y="0"/>
                </a:lnTo>
                <a:lnTo>
                  <a:pt x="0" y="0"/>
                </a:lnTo>
                <a:lnTo>
                  <a:pt x="0" y="370839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3319398" y="3007741"/>
            <a:ext cx="751840" cy="370840"/>
          </a:xfrm>
          <a:custGeom>
            <a:avLst/>
            <a:gdLst/>
            <a:ahLst/>
            <a:cxnLst/>
            <a:rect l="l" t="t" r="r" b="b"/>
            <a:pathLst>
              <a:path w="751839" h="370839">
                <a:moveTo>
                  <a:pt x="0" y="370839"/>
                </a:moveTo>
                <a:lnTo>
                  <a:pt x="751814" y="370839"/>
                </a:lnTo>
                <a:lnTo>
                  <a:pt x="751814" y="0"/>
                </a:lnTo>
                <a:lnTo>
                  <a:pt x="0" y="0"/>
                </a:lnTo>
                <a:lnTo>
                  <a:pt x="0" y="370839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2567558" y="3378580"/>
            <a:ext cx="751840" cy="370840"/>
          </a:xfrm>
          <a:custGeom>
            <a:avLst/>
            <a:gdLst/>
            <a:ahLst/>
            <a:cxnLst/>
            <a:rect l="l" t="t" r="r" b="b"/>
            <a:pathLst>
              <a:path w="751839" h="370839">
                <a:moveTo>
                  <a:pt x="0" y="370840"/>
                </a:moveTo>
                <a:lnTo>
                  <a:pt x="751814" y="370840"/>
                </a:lnTo>
                <a:lnTo>
                  <a:pt x="751814" y="0"/>
                </a:lnTo>
                <a:lnTo>
                  <a:pt x="0" y="0"/>
                </a:lnTo>
                <a:lnTo>
                  <a:pt x="0" y="37084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3319398" y="3378580"/>
            <a:ext cx="751840" cy="370840"/>
          </a:xfrm>
          <a:custGeom>
            <a:avLst/>
            <a:gdLst/>
            <a:ahLst/>
            <a:cxnLst/>
            <a:rect l="l" t="t" r="r" b="b"/>
            <a:pathLst>
              <a:path w="751839" h="370839">
                <a:moveTo>
                  <a:pt x="0" y="370840"/>
                </a:moveTo>
                <a:lnTo>
                  <a:pt x="751814" y="370840"/>
                </a:lnTo>
                <a:lnTo>
                  <a:pt x="751814" y="0"/>
                </a:lnTo>
                <a:lnTo>
                  <a:pt x="0" y="0"/>
                </a:lnTo>
                <a:lnTo>
                  <a:pt x="0" y="37084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2567558" y="3749421"/>
            <a:ext cx="751840" cy="370840"/>
          </a:xfrm>
          <a:custGeom>
            <a:avLst/>
            <a:gdLst/>
            <a:ahLst/>
            <a:cxnLst/>
            <a:rect l="l" t="t" r="r" b="b"/>
            <a:pathLst>
              <a:path w="751839" h="370839">
                <a:moveTo>
                  <a:pt x="0" y="370839"/>
                </a:moveTo>
                <a:lnTo>
                  <a:pt x="751814" y="370839"/>
                </a:lnTo>
                <a:lnTo>
                  <a:pt x="751814" y="0"/>
                </a:lnTo>
                <a:lnTo>
                  <a:pt x="0" y="0"/>
                </a:lnTo>
                <a:lnTo>
                  <a:pt x="0" y="370839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3319398" y="3749421"/>
            <a:ext cx="751840" cy="370840"/>
          </a:xfrm>
          <a:custGeom>
            <a:avLst/>
            <a:gdLst/>
            <a:ahLst/>
            <a:cxnLst/>
            <a:rect l="l" t="t" r="r" b="b"/>
            <a:pathLst>
              <a:path w="751839" h="370839">
                <a:moveTo>
                  <a:pt x="0" y="370839"/>
                </a:moveTo>
                <a:lnTo>
                  <a:pt x="751814" y="370839"/>
                </a:lnTo>
                <a:lnTo>
                  <a:pt x="751814" y="0"/>
                </a:lnTo>
                <a:lnTo>
                  <a:pt x="0" y="0"/>
                </a:lnTo>
                <a:lnTo>
                  <a:pt x="0" y="370839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11" name="object 11"/>
          <p:cNvGraphicFramePr>
            <a:graphicFrameLocks noGrp="1"/>
          </p:cNvGraphicFramePr>
          <p:nvPr/>
        </p:nvGraphicFramePr>
        <p:xfrm>
          <a:off x="2566416" y="2636520"/>
          <a:ext cx="3002280" cy="1477516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7493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5184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5184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493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6785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CA0E0E"/>
                      </a:solidFill>
                      <a:prstDash val="solid"/>
                    </a:lnL>
                    <a:lnR w="12700">
                      <a:solidFill>
                        <a:srgbClr val="CA0E0E"/>
                      </a:solidFill>
                      <a:prstDash val="solid"/>
                    </a:lnR>
                    <a:lnT w="9525">
                      <a:solidFill>
                        <a:srgbClr val="CA0E0E"/>
                      </a:solidFill>
                      <a:prstDash val="solid"/>
                    </a:lnT>
                    <a:lnB w="12700">
                      <a:solidFill>
                        <a:srgbClr val="CA0E0E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1800" b="1" spc="-5" dirty="0">
                          <a:latin typeface="Century Gothic"/>
                          <a:cs typeface="Century Gothic"/>
                        </a:rPr>
                        <a:t>Yes</a:t>
                      </a:r>
                      <a:endParaRPr sz="1800">
                        <a:latin typeface="Century Gothic"/>
                        <a:cs typeface="Century Gothic"/>
                      </a:endParaRPr>
                    </a:p>
                  </a:txBody>
                  <a:tcPr marL="0" marR="0" marT="41275" marB="0">
                    <a:lnL w="12700">
                      <a:solidFill>
                        <a:srgbClr val="CA0E0E"/>
                      </a:solidFill>
                      <a:prstDash val="solid"/>
                    </a:lnL>
                    <a:lnR w="12700">
                      <a:solidFill>
                        <a:srgbClr val="CA0E0E"/>
                      </a:solidFill>
                      <a:prstDash val="solid"/>
                    </a:lnR>
                    <a:lnT w="9525">
                      <a:solidFill>
                        <a:srgbClr val="CA0E0E"/>
                      </a:solidFill>
                      <a:prstDash val="solid"/>
                    </a:lnT>
                    <a:lnB w="12700">
                      <a:solidFill>
                        <a:srgbClr val="CA0E0E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R="209550" algn="r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1800" b="1" dirty="0">
                          <a:latin typeface="Century Gothic"/>
                          <a:cs typeface="Century Gothic"/>
                        </a:rPr>
                        <a:t>No</a:t>
                      </a:r>
                      <a:endParaRPr sz="1800">
                        <a:latin typeface="Century Gothic"/>
                        <a:cs typeface="Century Gothic"/>
                      </a:endParaRPr>
                    </a:p>
                  </a:txBody>
                  <a:tcPr marL="0" marR="0" marT="41275" marB="0">
                    <a:lnL w="12700">
                      <a:solidFill>
                        <a:srgbClr val="CA0E0E"/>
                      </a:solidFill>
                      <a:prstDash val="solid"/>
                    </a:lnL>
                    <a:lnR w="12700">
                      <a:solidFill>
                        <a:srgbClr val="CA0E0E"/>
                      </a:solidFill>
                      <a:prstDash val="solid"/>
                    </a:lnR>
                    <a:lnT w="9525">
                      <a:solidFill>
                        <a:srgbClr val="CA0E0E"/>
                      </a:solidFill>
                      <a:prstDash val="solid"/>
                    </a:lnT>
                    <a:lnB w="12700">
                      <a:solidFill>
                        <a:srgbClr val="CA0E0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CA0E0E"/>
                      </a:solidFill>
                      <a:prstDash val="solid"/>
                    </a:lnL>
                    <a:lnR w="9525">
                      <a:solidFill>
                        <a:srgbClr val="CA0E0E"/>
                      </a:solidFill>
                      <a:prstDash val="solid"/>
                    </a:lnR>
                    <a:lnT w="9525">
                      <a:solidFill>
                        <a:srgbClr val="CA0E0E"/>
                      </a:solidFill>
                      <a:prstDash val="solid"/>
                    </a:lnT>
                    <a:lnB w="12700">
                      <a:solidFill>
                        <a:srgbClr val="CA0E0E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39">
                <a:tc>
                  <a:txBody>
                    <a:bodyPr/>
                    <a:lstStyle/>
                    <a:p>
                      <a:pPr marL="179070">
                        <a:lnSpc>
                          <a:spcPct val="100000"/>
                        </a:lnSpc>
                        <a:spcBef>
                          <a:spcPts val="350"/>
                        </a:spcBef>
                      </a:pPr>
                      <a:r>
                        <a:rPr sz="1800" b="1" spc="-5" dirty="0">
                          <a:latin typeface="Century Gothic"/>
                          <a:cs typeface="Century Gothic"/>
                        </a:rPr>
                        <a:t>Yes</a:t>
                      </a:r>
                      <a:endParaRPr sz="1800">
                        <a:latin typeface="Century Gothic"/>
                        <a:cs typeface="Century Gothic"/>
                      </a:endParaRPr>
                    </a:p>
                  </a:txBody>
                  <a:tcPr marL="0" marR="0" marT="44450" marB="0">
                    <a:lnL w="9525">
                      <a:solidFill>
                        <a:srgbClr val="CA0E0E"/>
                      </a:solidFill>
                      <a:prstDash val="solid"/>
                    </a:lnL>
                    <a:lnR w="12700">
                      <a:solidFill>
                        <a:srgbClr val="CA0E0E"/>
                      </a:solidFill>
                      <a:prstDash val="solid"/>
                    </a:lnR>
                    <a:lnT w="12700">
                      <a:solidFill>
                        <a:srgbClr val="CA0E0E"/>
                      </a:solidFill>
                      <a:prstDash val="solid"/>
                    </a:lnT>
                    <a:lnB w="12700">
                      <a:solidFill>
                        <a:srgbClr val="CA0E0E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50"/>
                        </a:spcBef>
                      </a:pPr>
                      <a:r>
                        <a:rPr sz="1800" spc="-5" dirty="0">
                          <a:latin typeface="Century Gothic"/>
                          <a:cs typeface="Century Gothic"/>
                        </a:rPr>
                        <a:t>68</a:t>
                      </a:r>
                      <a:endParaRPr sz="1800">
                        <a:latin typeface="Century Gothic"/>
                        <a:cs typeface="Century Gothic"/>
                      </a:endParaRPr>
                    </a:p>
                  </a:txBody>
                  <a:tcPr marL="0" marR="0" marT="44450" marB="0">
                    <a:lnL w="12700">
                      <a:solidFill>
                        <a:srgbClr val="CA0E0E"/>
                      </a:solidFill>
                      <a:prstDash val="solid"/>
                    </a:lnL>
                    <a:lnR w="12700">
                      <a:solidFill>
                        <a:srgbClr val="CA0E0E"/>
                      </a:solidFill>
                      <a:prstDash val="solid"/>
                    </a:lnR>
                    <a:lnT w="12700">
                      <a:solidFill>
                        <a:srgbClr val="CA0E0E"/>
                      </a:solidFill>
                      <a:prstDash val="solid"/>
                    </a:lnT>
                    <a:lnB w="12700">
                      <a:solidFill>
                        <a:srgbClr val="CA0E0E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R="242570" algn="r">
                        <a:lnSpc>
                          <a:spcPct val="100000"/>
                        </a:lnSpc>
                        <a:spcBef>
                          <a:spcPts val="350"/>
                        </a:spcBef>
                      </a:pPr>
                      <a:r>
                        <a:rPr sz="1800" spc="-5" dirty="0">
                          <a:latin typeface="Century Gothic"/>
                          <a:cs typeface="Century Gothic"/>
                        </a:rPr>
                        <a:t>12</a:t>
                      </a:r>
                      <a:endParaRPr sz="1800">
                        <a:latin typeface="Century Gothic"/>
                        <a:cs typeface="Century Gothic"/>
                      </a:endParaRPr>
                    </a:p>
                  </a:txBody>
                  <a:tcPr marL="0" marR="0" marT="44450" marB="0">
                    <a:lnL w="12700">
                      <a:solidFill>
                        <a:srgbClr val="CA0E0E"/>
                      </a:solidFill>
                      <a:prstDash val="solid"/>
                    </a:lnL>
                    <a:lnR w="12700">
                      <a:solidFill>
                        <a:srgbClr val="CA0E0E"/>
                      </a:solidFill>
                      <a:prstDash val="solid"/>
                    </a:lnR>
                    <a:lnT w="12700">
                      <a:solidFill>
                        <a:srgbClr val="CA0E0E"/>
                      </a:solidFill>
                      <a:prstDash val="solid"/>
                    </a:lnT>
                    <a:lnB w="12700">
                      <a:solidFill>
                        <a:srgbClr val="CA0E0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350"/>
                        </a:spcBef>
                      </a:pPr>
                      <a:r>
                        <a:rPr sz="1800" spc="-5" dirty="0">
                          <a:solidFill>
                            <a:srgbClr val="006FC0"/>
                          </a:solidFill>
                          <a:latin typeface="Century Gothic"/>
                          <a:cs typeface="Century Gothic"/>
                        </a:rPr>
                        <a:t>80</a:t>
                      </a:r>
                      <a:endParaRPr sz="1800">
                        <a:latin typeface="Century Gothic"/>
                        <a:cs typeface="Century Gothic"/>
                      </a:endParaRPr>
                    </a:p>
                  </a:txBody>
                  <a:tcPr marL="0" marR="0" marT="44450" marB="0">
                    <a:lnL w="12700">
                      <a:solidFill>
                        <a:srgbClr val="CA0E0E"/>
                      </a:solidFill>
                      <a:prstDash val="solid"/>
                    </a:lnL>
                    <a:lnR w="9525">
                      <a:solidFill>
                        <a:srgbClr val="CA0E0E"/>
                      </a:solidFill>
                      <a:prstDash val="solid"/>
                    </a:lnR>
                    <a:lnT w="12700">
                      <a:solidFill>
                        <a:srgbClr val="CA0E0E"/>
                      </a:solidFill>
                      <a:prstDash val="solid"/>
                    </a:lnT>
                    <a:lnB w="12700">
                      <a:solidFill>
                        <a:srgbClr val="CA0E0E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215900">
                        <a:lnSpc>
                          <a:spcPct val="100000"/>
                        </a:lnSpc>
                        <a:spcBef>
                          <a:spcPts val="350"/>
                        </a:spcBef>
                      </a:pPr>
                      <a:r>
                        <a:rPr sz="1800" b="1" dirty="0">
                          <a:latin typeface="Century Gothic"/>
                          <a:cs typeface="Century Gothic"/>
                        </a:rPr>
                        <a:t>No</a:t>
                      </a:r>
                      <a:endParaRPr sz="1800">
                        <a:latin typeface="Century Gothic"/>
                        <a:cs typeface="Century Gothic"/>
                      </a:endParaRPr>
                    </a:p>
                  </a:txBody>
                  <a:tcPr marL="0" marR="0" marT="44450" marB="0">
                    <a:lnL w="9525">
                      <a:solidFill>
                        <a:srgbClr val="CA0E0E"/>
                      </a:solidFill>
                      <a:prstDash val="solid"/>
                    </a:lnL>
                    <a:lnR w="12700">
                      <a:solidFill>
                        <a:srgbClr val="CA0E0E"/>
                      </a:solidFill>
                      <a:prstDash val="solid"/>
                    </a:lnR>
                    <a:lnT w="12700">
                      <a:solidFill>
                        <a:srgbClr val="CA0E0E"/>
                      </a:solidFill>
                      <a:prstDash val="solid"/>
                    </a:lnT>
                    <a:lnB w="12700">
                      <a:solidFill>
                        <a:srgbClr val="CA0E0E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50"/>
                        </a:spcBef>
                      </a:pPr>
                      <a:r>
                        <a:rPr sz="1800" spc="-5" dirty="0">
                          <a:latin typeface="Century Gothic"/>
                          <a:cs typeface="Century Gothic"/>
                        </a:rPr>
                        <a:t>24</a:t>
                      </a:r>
                      <a:endParaRPr sz="1800">
                        <a:latin typeface="Century Gothic"/>
                        <a:cs typeface="Century Gothic"/>
                      </a:endParaRPr>
                    </a:p>
                  </a:txBody>
                  <a:tcPr marL="0" marR="0" marT="44450" marB="0">
                    <a:lnL w="12700">
                      <a:solidFill>
                        <a:srgbClr val="CA0E0E"/>
                      </a:solidFill>
                      <a:prstDash val="solid"/>
                    </a:lnL>
                    <a:lnR w="12700">
                      <a:solidFill>
                        <a:srgbClr val="CA0E0E"/>
                      </a:solidFill>
                      <a:prstDash val="solid"/>
                    </a:lnR>
                    <a:lnT w="12700">
                      <a:solidFill>
                        <a:srgbClr val="CA0E0E"/>
                      </a:solidFill>
                      <a:prstDash val="solid"/>
                    </a:lnT>
                    <a:lnB w="12700">
                      <a:solidFill>
                        <a:srgbClr val="CA0E0E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R="242570" algn="r">
                        <a:lnSpc>
                          <a:spcPct val="100000"/>
                        </a:lnSpc>
                        <a:spcBef>
                          <a:spcPts val="350"/>
                        </a:spcBef>
                      </a:pPr>
                      <a:r>
                        <a:rPr sz="1800" spc="-5" dirty="0">
                          <a:latin typeface="Century Gothic"/>
                          <a:cs typeface="Century Gothic"/>
                        </a:rPr>
                        <a:t>60</a:t>
                      </a:r>
                      <a:endParaRPr sz="1800">
                        <a:latin typeface="Century Gothic"/>
                        <a:cs typeface="Century Gothic"/>
                      </a:endParaRPr>
                    </a:p>
                  </a:txBody>
                  <a:tcPr marL="0" marR="0" marT="44450" marB="0">
                    <a:lnL w="12700">
                      <a:solidFill>
                        <a:srgbClr val="CA0E0E"/>
                      </a:solidFill>
                      <a:prstDash val="solid"/>
                    </a:lnL>
                    <a:lnR w="12700">
                      <a:solidFill>
                        <a:srgbClr val="CA0E0E"/>
                      </a:solidFill>
                      <a:prstDash val="solid"/>
                    </a:lnR>
                    <a:lnT w="12700">
                      <a:solidFill>
                        <a:srgbClr val="CA0E0E"/>
                      </a:solidFill>
                      <a:prstDash val="solid"/>
                    </a:lnT>
                    <a:lnB w="12700">
                      <a:solidFill>
                        <a:srgbClr val="CA0E0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350"/>
                        </a:spcBef>
                      </a:pPr>
                      <a:r>
                        <a:rPr sz="1800" spc="-5" dirty="0">
                          <a:solidFill>
                            <a:srgbClr val="006FC0"/>
                          </a:solidFill>
                          <a:latin typeface="Century Gothic"/>
                          <a:cs typeface="Century Gothic"/>
                        </a:rPr>
                        <a:t>84</a:t>
                      </a:r>
                      <a:endParaRPr sz="1800">
                        <a:latin typeface="Century Gothic"/>
                        <a:cs typeface="Century Gothic"/>
                      </a:endParaRPr>
                    </a:p>
                  </a:txBody>
                  <a:tcPr marL="0" marR="0" marT="44450" marB="0">
                    <a:lnL w="12700">
                      <a:solidFill>
                        <a:srgbClr val="CA0E0E"/>
                      </a:solidFill>
                      <a:prstDash val="solid"/>
                    </a:lnL>
                    <a:lnR w="9525">
                      <a:solidFill>
                        <a:srgbClr val="CA0E0E"/>
                      </a:solidFill>
                      <a:prstDash val="solid"/>
                    </a:lnR>
                    <a:lnT w="12700">
                      <a:solidFill>
                        <a:srgbClr val="CA0E0E"/>
                      </a:solidFill>
                      <a:prstDash val="solid"/>
                    </a:lnT>
                    <a:lnB w="12700">
                      <a:solidFill>
                        <a:srgbClr val="CA0E0E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7982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CA0E0E"/>
                      </a:solidFill>
                      <a:prstDash val="solid"/>
                    </a:lnL>
                    <a:lnR w="12700">
                      <a:solidFill>
                        <a:srgbClr val="CA0E0E"/>
                      </a:solidFill>
                      <a:prstDash val="solid"/>
                    </a:lnR>
                    <a:lnT w="12700">
                      <a:solidFill>
                        <a:srgbClr val="CA0E0E"/>
                      </a:solidFill>
                      <a:prstDash val="solid"/>
                    </a:lnT>
                    <a:lnB w="9525">
                      <a:solidFill>
                        <a:srgbClr val="CA0E0E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50"/>
                        </a:spcBef>
                      </a:pPr>
                      <a:r>
                        <a:rPr sz="1800" spc="-5" dirty="0">
                          <a:solidFill>
                            <a:srgbClr val="006FC0"/>
                          </a:solidFill>
                          <a:latin typeface="Century Gothic"/>
                          <a:cs typeface="Century Gothic"/>
                        </a:rPr>
                        <a:t>92</a:t>
                      </a:r>
                      <a:endParaRPr sz="1800">
                        <a:latin typeface="Century Gothic"/>
                        <a:cs typeface="Century Gothic"/>
                      </a:endParaRPr>
                    </a:p>
                  </a:txBody>
                  <a:tcPr marL="0" marR="0" marT="44450" marB="0">
                    <a:lnL w="12700">
                      <a:solidFill>
                        <a:srgbClr val="CA0E0E"/>
                      </a:solidFill>
                      <a:prstDash val="solid"/>
                    </a:lnL>
                    <a:lnR w="12700">
                      <a:solidFill>
                        <a:srgbClr val="CA0E0E"/>
                      </a:solidFill>
                      <a:prstDash val="solid"/>
                    </a:lnR>
                    <a:lnT w="12700">
                      <a:solidFill>
                        <a:srgbClr val="CA0E0E"/>
                      </a:solidFill>
                      <a:prstDash val="solid"/>
                    </a:lnT>
                    <a:lnB w="9525">
                      <a:solidFill>
                        <a:srgbClr val="CA0E0E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R="242570" algn="r">
                        <a:lnSpc>
                          <a:spcPct val="100000"/>
                        </a:lnSpc>
                        <a:spcBef>
                          <a:spcPts val="350"/>
                        </a:spcBef>
                      </a:pPr>
                      <a:r>
                        <a:rPr sz="1800" spc="-5" dirty="0">
                          <a:solidFill>
                            <a:srgbClr val="006FC0"/>
                          </a:solidFill>
                          <a:latin typeface="Century Gothic"/>
                          <a:cs typeface="Century Gothic"/>
                        </a:rPr>
                        <a:t>72</a:t>
                      </a:r>
                      <a:endParaRPr sz="1800">
                        <a:latin typeface="Century Gothic"/>
                        <a:cs typeface="Century Gothic"/>
                      </a:endParaRPr>
                    </a:p>
                  </a:txBody>
                  <a:tcPr marL="0" marR="0" marT="44450" marB="0">
                    <a:lnL w="12700">
                      <a:solidFill>
                        <a:srgbClr val="CA0E0E"/>
                      </a:solidFill>
                      <a:prstDash val="solid"/>
                    </a:lnL>
                    <a:lnR w="12700">
                      <a:solidFill>
                        <a:srgbClr val="CA0E0E"/>
                      </a:solidFill>
                      <a:prstDash val="solid"/>
                    </a:lnR>
                    <a:lnT w="12700">
                      <a:solidFill>
                        <a:srgbClr val="CA0E0E"/>
                      </a:solidFill>
                      <a:prstDash val="solid"/>
                    </a:lnT>
                    <a:lnB w="9525">
                      <a:solidFill>
                        <a:srgbClr val="CA0E0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810" algn="ctr">
                        <a:lnSpc>
                          <a:spcPct val="100000"/>
                        </a:lnSpc>
                        <a:spcBef>
                          <a:spcPts val="350"/>
                        </a:spcBef>
                      </a:pPr>
                      <a:r>
                        <a:rPr sz="1800" spc="-5" dirty="0">
                          <a:solidFill>
                            <a:srgbClr val="C00000"/>
                          </a:solidFill>
                          <a:latin typeface="Century Gothic"/>
                          <a:cs typeface="Century Gothic"/>
                        </a:rPr>
                        <a:t>164</a:t>
                      </a:r>
                      <a:endParaRPr sz="1800">
                        <a:latin typeface="Century Gothic"/>
                        <a:cs typeface="Century Gothic"/>
                      </a:endParaRPr>
                    </a:p>
                  </a:txBody>
                  <a:tcPr marL="0" marR="0" marT="44450" marB="0">
                    <a:lnL w="12700">
                      <a:solidFill>
                        <a:srgbClr val="CA0E0E"/>
                      </a:solidFill>
                      <a:prstDash val="solid"/>
                    </a:lnL>
                    <a:lnR w="9525">
                      <a:solidFill>
                        <a:srgbClr val="CA0E0E"/>
                      </a:solidFill>
                      <a:prstDash val="solid"/>
                    </a:lnR>
                    <a:lnT w="12700">
                      <a:solidFill>
                        <a:srgbClr val="CA0E0E"/>
                      </a:solidFill>
                      <a:prstDash val="solid"/>
                    </a:lnT>
                    <a:lnB w="9525">
                      <a:solidFill>
                        <a:srgbClr val="CA0E0E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2" name="object 12"/>
          <p:cNvSpPr/>
          <p:nvPr/>
        </p:nvSpPr>
        <p:spPr>
          <a:xfrm>
            <a:off x="8495410" y="2636901"/>
            <a:ext cx="751840" cy="370840"/>
          </a:xfrm>
          <a:custGeom>
            <a:avLst/>
            <a:gdLst/>
            <a:ahLst/>
            <a:cxnLst/>
            <a:rect l="l" t="t" r="r" b="b"/>
            <a:pathLst>
              <a:path w="751840" h="370839">
                <a:moveTo>
                  <a:pt x="0" y="370839"/>
                </a:moveTo>
                <a:lnTo>
                  <a:pt x="751814" y="370839"/>
                </a:lnTo>
                <a:lnTo>
                  <a:pt x="751814" y="0"/>
                </a:lnTo>
                <a:lnTo>
                  <a:pt x="0" y="0"/>
                </a:lnTo>
                <a:lnTo>
                  <a:pt x="0" y="370839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8495410" y="3007741"/>
            <a:ext cx="751840" cy="370840"/>
          </a:xfrm>
          <a:custGeom>
            <a:avLst/>
            <a:gdLst/>
            <a:ahLst/>
            <a:cxnLst/>
            <a:rect l="l" t="t" r="r" b="b"/>
            <a:pathLst>
              <a:path w="751840" h="370839">
                <a:moveTo>
                  <a:pt x="0" y="370839"/>
                </a:moveTo>
                <a:lnTo>
                  <a:pt x="751814" y="370839"/>
                </a:lnTo>
                <a:lnTo>
                  <a:pt x="751814" y="0"/>
                </a:lnTo>
                <a:lnTo>
                  <a:pt x="0" y="0"/>
                </a:lnTo>
                <a:lnTo>
                  <a:pt x="0" y="370839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8495410" y="3378580"/>
            <a:ext cx="751840" cy="370840"/>
          </a:xfrm>
          <a:custGeom>
            <a:avLst/>
            <a:gdLst/>
            <a:ahLst/>
            <a:cxnLst/>
            <a:rect l="l" t="t" r="r" b="b"/>
            <a:pathLst>
              <a:path w="751840" h="370839">
                <a:moveTo>
                  <a:pt x="0" y="370840"/>
                </a:moveTo>
                <a:lnTo>
                  <a:pt x="751814" y="370840"/>
                </a:lnTo>
                <a:lnTo>
                  <a:pt x="751814" y="0"/>
                </a:lnTo>
                <a:lnTo>
                  <a:pt x="0" y="0"/>
                </a:lnTo>
                <a:lnTo>
                  <a:pt x="0" y="37084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8495410" y="3749421"/>
            <a:ext cx="751840" cy="370840"/>
          </a:xfrm>
          <a:custGeom>
            <a:avLst/>
            <a:gdLst/>
            <a:ahLst/>
            <a:cxnLst/>
            <a:rect l="l" t="t" r="r" b="b"/>
            <a:pathLst>
              <a:path w="751840" h="370839">
                <a:moveTo>
                  <a:pt x="0" y="370839"/>
                </a:moveTo>
                <a:lnTo>
                  <a:pt x="751814" y="370839"/>
                </a:lnTo>
                <a:lnTo>
                  <a:pt x="751814" y="0"/>
                </a:lnTo>
                <a:lnTo>
                  <a:pt x="0" y="0"/>
                </a:lnTo>
                <a:lnTo>
                  <a:pt x="0" y="370839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16" name="object 16"/>
          <p:cNvGraphicFramePr>
            <a:graphicFrameLocks noGrp="1"/>
          </p:cNvGraphicFramePr>
          <p:nvPr/>
        </p:nvGraphicFramePr>
        <p:xfrm>
          <a:off x="6239255" y="2636520"/>
          <a:ext cx="3002280" cy="1477516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7493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5184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5184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493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6785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CA0E0E"/>
                      </a:solidFill>
                      <a:prstDash val="solid"/>
                    </a:lnL>
                    <a:lnR w="12700">
                      <a:solidFill>
                        <a:srgbClr val="CA0E0E"/>
                      </a:solidFill>
                      <a:prstDash val="solid"/>
                    </a:lnR>
                    <a:lnT w="9525">
                      <a:solidFill>
                        <a:srgbClr val="CA0E0E"/>
                      </a:solidFill>
                      <a:prstDash val="solid"/>
                    </a:lnT>
                    <a:lnB w="12700">
                      <a:solidFill>
                        <a:srgbClr val="CA0E0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1800" b="1" spc="-5" dirty="0">
                          <a:latin typeface="Century Gothic"/>
                          <a:cs typeface="Century Gothic"/>
                        </a:rPr>
                        <a:t>Yes</a:t>
                      </a:r>
                      <a:endParaRPr sz="1800">
                        <a:latin typeface="Century Gothic"/>
                        <a:cs typeface="Century Gothic"/>
                      </a:endParaRPr>
                    </a:p>
                  </a:txBody>
                  <a:tcPr marL="0" marR="0" marT="41275" marB="0">
                    <a:lnL w="12700">
                      <a:solidFill>
                        <a:srgbClr val="CA0E0E"/>
                      </a:solidFill>
                      <a:prstDash val="solid"/>
                    </a:lnL>
                    <a:lnR w="12700">
                      <a:solidFill>
                        <a:srgbClr val="CA0E0E"/>
                      </a:solidFill>
                      <a:prstDash val="solid"/>
                    </a:lnR>
                    <a:lnT w="9525">
                      <a:solidFill>
                        <a:srgbClr val="CA0E0E"/>
                      </a:solidFill>
                      <a:prstDash val="solid"/>
                    </a:lnT>
                    <a:lnB w="12700">
                      <a:solidFill>
                        <a:srgbClr val="CA0E0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1800" b="1" dirty="0">
                          <a:latin typeface="Century Gothic"/>
                          <a:cs typeface="Century Gothic"/>
                        </a:rPr>
                        <a:t>No</a:t>
                      </a:r>
                      <a:endParaRPr sz="1800">
                        <a:latin typeface="Century Gothic"/>
                        <a:cs typeface="Century Gothic"/>
                      </a:endParaRPr>
                    </a:p>
                  </a:txBody>
                  <a:tcPr marL="0" marR="0" marT="41275" marB="0">
                    <a:lnL w="12700">
                      <a:solidFill>
                        <a:srgbClr val="CA0E0E"/>
                      </a:solidFill>
                      <a:prstDash val="solid"/>
                    </a:lnL>
                    <a:lnR w="12700">
                      <a:solidFill>
                        <a:srgbClr val="CA0E0E"/>
                      </a:solidFill>
                      <a:prstDash val="solid"/>
                    </a:lnR>
                    <a:lnT w="9525">
                      <a:solidFill>
                        <a:srgbClr val="CA0E0E"/>
                      </a:solidFill>
                      <a:prstDash val="solid"/>
                    </a:lnT>
                    <a:lnB w="12700">
                      <a:solidFill>
                        <a:srgbClr val="CA0E0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CA0E0E"/>
                      </a:solidFill>
                      <a:prstDash val="solid"/>
                    </a:lnL>
                    <a:lnR w="9525">
                      <a:solidFill>
                        <a:srgbClr val="CA0E0E"/>
                      </a:solidFill>
                      <a:prstDash val="solid"/>
                    </a:lnR>
                    <a:lnT w="9525">
                      <a:solidFill>
                        <a:srgbClr val="CA0E0E"/>
                      </a:solidFill>
                      <a:prstDash val="solid"/>
                    </a:lnT>
                    <a:lnB w="12700">
                      <a:solidFill>
                        <a:srgbClr val="CA0E0E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3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50"/>
                        </a:spcBef>
                      </a:pPr>
                      <a:r>
                        <a:rPr sz="1800" b="1" spc="-5" dirty="0">
                          <a:latin typeface="Century Gothic"/>
                          <a:cs typeface="Century Gothic"/>
                        </a:rPr>
                        <a:t>Yes</a:t>
                      </a:r>
                      <a:endParaRPr sz="1800">
                        <a:latin typeface="Century Gothic"/>
                        <a:cs typeface="Century Gothic"/>
                      </a:endParaRPr>
                    </a:p>
                  </a:txBody>
                  <a:tcPr marL="0" marR="0" marT="44450" marB="0">
                    <a:lnL w="9525">
                      <a:solidFill>
                        <a:srgbClr val="CA0E0E"/>
                      </a:solidFill>
                      <a:prstDash val="solid"/>
                    </a:lnL>
                    <a:lnR w="12700">
                      <a:solidFill>
                        <a:srgbClr val="CA0E0E"/>
                      </a:solidFill>
                      <a:prstDash val="solid"/>
                    </a:lnR>
                    <a:lnT w="12700">
                      <a:solidFill>
                        <a:srgbClr val="CA0E0E"/>
                      </a:solidFill>
                      <a:prstDash val="solid"/>
                    </a:lnT>
                    <a:lnB w="12700">
                      <a:solidFill>
                        <a:srgbClr val="CA0E0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350"/>
                        </a:spcBef>
                      </a:pPr>
                      <a:r>
                        <a:rPr sz="1800" spc="-10" dirty="0">
                          <a:latin typeface="Century Gothic"/>
                          <a:cs typeface="Century Gothic"/>
                        </a:rPr>
                        <a:t>44.9</a:t>
                      </a:r>
                      <a:endParaRPr sz="1800">
                        <a:latin typeface="Century Gothic"/>
                        <a:cs typeface="Century Gothic"/>
                      </a:endParaRPr>
                    </a:p>
                  </a:txBody>
                  <a:tcPr marL="0" marR="0" marT="44450" marB="0">
                    <a:lnL w="12700">
                      <a:solidFill>
                        <a:srgbClr val="CA0E0E"/>
                      </a:solidFill>
                      <a:prstDash val="solid"/>
                    </a:lnL>
                    <a:lnR w="12700">
                      <a:solidFill>
                        <a:srgbClr val="CA0E0E"/>
                      </a:solidFill>
                      <a:prstDash val="solid"/>
                    </a:lnR>
                    <a:lnT w="12700">
                      <a:solidFill>
                        <a:srgbClr val="CA0E0E"/>
                      </a:solidFill>
                      <a:prstDash val="solid"/>
                    </a:lnT>
                    <a:lnB w="12700">
                      <a:solidFill>
                        <a:srgbClr val="CA0E0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350"/>
                        </a:spcBef>
                      </a:pPr>
                      <a:r>
                        <a:rPr sz="1800" spc="-10" dirty="0">
                          <a:latin typeface="Century Gothic"/>
                          <a:cs typeface="Century Gothic"/>
                        </a:rPr>
                        <a:t>35.1</a:t>
                      </a:r>
                      <a:endParaRPr sz="1800">
                        <a:latin typeface="Century Gothic"/>
                        <a:cs typeface="Century Gothic"/>
                      </a:endParaRPr>
                    </a:p>
                  </a:txBody>
                  <a:tcPr marL="0" marR="0" marT="44450" marB="0">
                    <a:lnL w="12700">
                      <a:solidFill>
                        <a:srgbClr val="CA0E0E"/>
                      </a:solidFill>
                      <a:prstDash val="solid"/>
                    </a:lnL>
                    <a:lnR w="12700">
                      <a:solidFill>
                        <a:srgbClr val="CA0E0E"/>
                      </a:solidFill>
                      <a:prstDash val="solid"/>
                    </a:lnR>
                    <a:lnT w="12700">
                      <a:solidFill>
                        <a:srgbClr val="CA0E0E"/>
                      </a:solidFill>
                      <a:prstDash val="solid"/>
                    </a:lnT>
                    <a:lnB w="12700">
                      <a:solidFill>
                        <a:srgbClr val="CA0E0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810" algn="ctr">
                        <a:lnSpc>
                          <a:spcPct val="100000"/>
                        </a:lnSpc>
                        <a:spcBef>
                          <a:spcPts val="350"/>
                        </a:spcBef>
                      </a:pPr>
                      <a:r>
                        <a:rPr sz="1800" spc="-5" dirty="0">
                          <a:solidFill>
                            <a:srgbClr val="006FC0"/>
                          </a:solidFill>
                          <a:latin typeface="Century Gothic"/>
                          <a:cs typeface="Century Gothic"/>
                        </a:rPr>
                        <a:t>80</a:t>
                      </a:r>
                      <a:endParaRPr sz="1800">
                        <a:latin typeface="Century Gothic"/>
                        <a:cs typeface="Century Gothic"/>
                      </a:endParaRPr>
                    </a:p>
                  </a:txBody>
                  <a:tcPr marL="0" marR="0" marT="44450" marB="0">
                    <a:lnL w="12700">
                      <a:solidFill>
                        <a:srgbClr val="CA0E0E"/>
                      </a:solidFill>
                      <a:prstDash val="solid"/>
                    </a:lnL>
                    <a:lnR w="9525">
                      <a:solidFill>
                        <a:srgbClr val="CA0E0E"/>
                      </a:solidFill>
                      <a:prstDash val="solid"/>
                    </a:lnR>
                    <a:lnT w="12700">
                      <a:solidFill>
                        <a:srgbClr val="CA0E0E"/>
                      </a:solidFill>
                      <a:prstDash val="solid"/>
                    </a:lnT>
                    <a:lnB w="12700">
                      <a:solidFill>
                        <a:srgbClr val="CA0E0E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50"/>
                        </a:spcBef>
                      </a:pPr>
                      <a:r>
                        <a:rPr sz="1800" b="1" dirty="0">
                          <a:latin typeface="Century Gothic"/>
                          <a:cs typeface="Century Gothic"/>
                        </a:rPr>
                        <a:t>No</a:t>
                      </a:r>
                      <a:endParaRPr sz="1800">
                        <a:latin typeface="Century Gothic"/>
                        <a:cs typeface="Century Gothic"/>
                      </a:endParaRPr>
                    </a:p>
                  </a:txBody>
                  <a:tcPr marL="0" marR="0" marT="44450" marB="0">
                    <a:lnL w="9525">
                      <a:solidFill>
                        <a:srgbClr val="CA0E0E"/>
                      </a:solidFill>
                      <a:prstDash val="solid"/>
                    </a:lnL>
                    <a:lnR w="12700">
                      <a:solidFill>
                        <a:srgbClr val="CA0E0E"/>
                      </a:solidFill>
                      <a:prstDash val="solid"/>
                    </a:lnR>
                    <a:lnT w="12700">
                      <a:solidFill>
                        <a:srgbClr val="CA0E0E"/>
                      </a:solidFill>
                      <a:prstDash val="solid"/>
                    </a:lnT>
                    <a:lnB w="12700">
                      <a:solidFill>
                        <a:srgbClr val="CA0E0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350"/>
                        </a:spcBef>
                      </a:pPr>
                      <a:r>
                        <a:rPr sz="1800" spc="-10" dirty="0">
                          <a:latin typeface="Century Gothic"/>
                          <a:cs typeface="Century Gothic"/>
                        </a:rPr>
                        <a:t>47.1</a:t>
                      </a:r>
                      <a:endParaRPr sz="1800">
                        <a:latin typeface="Century Gothic"/>
                        <a:cs typeface="Century Gothic"/>
                      </a:endParaRPr>
                    </a:p>
                  </a:txBody>
                  <a:tcPr marL="0" marR="0" marT="44450" marB="0">
                    <a:lnL w="12700">
                      <a:solidFill>
                        <a:srgbClr val="CA0E0E"/>
                      </a:solidFill>
                      <a:prstDash val="solid"/>
                    </a:lnL>
                    <a:lnR w="12700">
                      <a:solidFill>
                        <a:srgbClr val="CA0E0E"/>
                      </a:solidFill>
                      <a:prstDash val="solid"/>
                    </a:lnR>
                    <a:lnT w="12700">
                      <a:solidFill>
                        <a:srgbClr val="CA0E0E"/>
                      </a:solidFill>
                      <a:prstDash val="solid"/>
                    </a:lnT>
                    <a:lnB w="12700">
                      <a:solidFill>
                        <a:srgbClr val="CA0E0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350"/>
                        </a:spcBef>
                      </a:pPr>
                      <a:r>
                        <a:rPr sz="1800" spc="-10" dirty="0">
                          <a:latin typeface="Century Gothic"/>
                          <a:cs typeface="Century Gothic"/>
                        </a:rPr>
                        <a:t>36.9</a:t>
                      </a:r>
                      <a:endParaRPr sz="1800">
                        <a:latin typeface="Century Gothic"/>
                        <a:cs typeface="Century Gothic"/>
                      </a:endParaRPr>
                    </a:p>
                  </a:txBody>
                  <a:tcPr marL="0" marR="0" marT="44450" marB="0">
                    <a:lnL w="12700">
                      <a:solidFill>
                        <a:srgbClr val="CA0E0E"/>
                      </a:solidFill>
                      <a:prstDash val="solid"/>
                    </a:lnL>
                    <a:lnR w="12700">
                      <a:solidFill>
                        <a:srgbClr val="CA0E0E"/>
                      </a:solidFill>
                      <a:prstDash val="solid"/>
                    </a:lnR>
                    <a:lnT w="12700">
                      <a:solidFill>
                        <a:srgbClr val="CA0E0E"/>
                      </a:solidFill>
                      <a:prstDash val="solid"/>
                    </a:lnT>
                    <a:lnB w="12700">
                      <a:solidFill>
                        <a:srgbClr val="CA0E0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810" algn="ctr">
                        <a:lnSpc>
                          <a:spcPct val="100000"/>
                        </a:lnSpc>
                        <a:spcBef>
                          <a:spcPts val="350"/>
                        </a:spcBef>
                      </a:pPr>
                      <a:r>
                        <a:rPr sz="1800" spc="-5" dirty="0">
                          <a:solidFill>
                            <a:srgbClr val="006FC0"/>
                          </a:solidFill>
                          <a:latin typeface="Century Gothic"/>
                          <a:cs typeface="Century Gothic"/>
                        </a:rPr>
                        <a:t>84</a:t>
                      </a:r>
                      <a:endParaRPr sz="1800">
                        <a:latin typeface="Century Gothic"/>
                        <a:cs typeface="Century Gothic"/>
                      </a:endParaRPr>
                    </a:p>
                  </a:txBody>
                  <a:tcPr marL="0" marR="0" marT="44450" marB="0">
                    <a:lnL w="12700">
                      <a:solidFill>
                        <a:srgbClr val="CA0E0E"/>
                      </a:solidFill>
                      <a:prstDash val="solid"/>
                    </a:lnL>
                    <a:lnR w="9525">
                      <a:solidFill>
                        <a:srgbClr val="CA0E0E"/>
                      </a:solidFill>
                      <a:prstDash val="solid"/>
                    </a:lnR>
                    <a:lnT w="12700">
                      <a:solidFill>
                        <a:srgbClr val="CA0E0E"/>
                      </a:solidFill>
                      <a:prstDash val="solid"/>
                    </a:lnT>
                    <a:lnB w="12700">
                      <a:solidFill>
                        <a:srgbClr val="CA0E0E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7982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CA0E0E"/>
                      </a:solidFill>
                      <a:prstDash val="solid"/>
                    </a:lnL>
                    <a:lnR w="12700">
                      <a:solidFill>
                        <a:srgbClr val="CA0E0E"/>
                      </a:solidFill>
                      <a:prstDash val="solid"/>
                    </a:lnR>
                    <a:lnT w="12700">
                      <a:solidFill>
                        <a:srgbClr val="CA0E0E"/>
                      </a:solidFill>
                      <a:prstDash val="solid"/>
                    </a:lnT>
                    <a:lnB w="9525">
                      <a:solidFill>
                        <a:srgbClr val="CA0E0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50"/>
                        </a:spcBef>
                      </a:pPr>
                      <a:r>
                        <a:rPr sz="1800" spc="-5" dirty="0">
                          <a:solidFill>
                            <a:srgbClr val="006FC0"/>
                          </a:solidFill>
                          <a:latin typeface="Century Gothic"/>
                          <a:cs typeface="Century Gothic"/>
                        </a:rPr>
                        <a:t>92</a:t>
                      </a:r>
                      <a:endParaRPr sz="1800">
                        <a:latin typeface="Century Gothic"/>
                        <a:cs typeface="Century Gothic"/>
                      </a:endParaRPr>
                    </a:p>
                  </a:txBody>
                  <a:tcPr marL="0" marR="0" marT="44450" marB="0">
                    <a:lnL w="12700">
                      <a:solidFill>
                        <a:srgbClr val="CA0E0E"/>
                      </a:solidFill>
                      <a:prstDash val="solid"/>
                    </a:lnL>
                    <a:lnR w="12700">
                      <a:solidFill>
                        <a:srgbClr val="CA0E0E"/>
                      </a:solidFill>
                      <a:prstDash val="solid"/>
                    </a:lnR>
                    <a:lnT w="12700">
                      <a:solidFill>
                        <a:srgbClr val="CA0E0E"/>
                      </a:solidFill>
                      <a:prstDash val="solid"/>
                    </a:lnT>
                    <a:lnB w="9525">
                      <a:solidFill>
                        <a:srgbClr val="CA0E0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350"/>
                        </a:spcBef>
                      </a:pPr>
                      <a:r>
                        <a:rPr sz="1800" spc="-5" dirty="0">
                          <a:solidFill>
                            <a:srgbClr val="006FC0"/>
                          </a:solidFill>
                          <a:latin typeface="Century Gothic"/>
                          <a:cs typeface="Century Gothic"/>
                        </a:rPr>
                        <a:t>72</a:t>
                      </a:r>
                      <a:endParaRPr sz="1800">
                        <a:latin typeface="Century Gothic"/>
                        <a:cs typeface="Century Gothic"/>
                      </a:endParaRPr>
                    </a:p>
                  </a:txBody>
                  <a:tcPr marL="0" marR="0" marT="44450" marB="0">
                    <a:lnL w="12700">
                      <a:solidFill>
                        <a:srgbClr val="CA0E0E"/>
                      </a:solidFill>
                      <a:prstDash val="solid"/>
                    </a:lnL>
                    <a:lnR w="12700">
                      <a:solidFill>
                        <a:srgbClr val="CA0E0E"/>
                      </a:solidFill>
                      <a:prstDash val="solid"/>
                    </a:lnR>
                    <a:lnT w="12700">
                      <a:solidFill>
                        <a:srgbClr val="CA0E0E"/>
                      </a:solidFill>
                      <a:prstDash val="solid"/>
                    </a:lnT>
                    <a:lnB w="9525">
                      <a:solidFill>
                        <a:srgbClr val="CA0E0E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080" algn="ctr">
                        <a:lnSpc>
                          <a:spcPct val="100000"/>
                        </a:lnSpc>
                        <a:spcBef>
                          <a:spcPts val="350"/>
                        </a:spcBef>
                      </a:pPr>
                      <a:r>
                        <a:rPr sz="1800" spc="-5" dirty="0">
                          <a:solidFill>
                            <a:srgbClr val="C00000"/>
                          </a:solidFill>
                          <a:latin typeface="Century Gothic"/>
                          <a:cs typeface="Century Gothic"/>
                        </a:rPr>
                        <a:t>164</a:t>
                      </a:r>
                      <a:endParaRPr sz="1800">
                        <a:latin typeface="Century Gothic"/>
                        <a:cs typeface="Century Gothic"/>
                      </a:endParaRPr>
                    </a:p>
                  </a:txBody>
                  <a:tcPr marL="0" marR="0" marT="44450" marB="0">
                    <a:lnL w="12700">
                      <a:solidFill>
                        <a:srgbClr val="CA0E0E"/>
                      </a:solidFill>
                      <a:prstDash val="solid"/>
                    </a:lnL>
                    <a:lnR w="9525">
                      <a:solidFill>
                        <a:srgbClr val="CA0E0E"/>
                      </a:solidFill>
                      <a:prstDash val="solid"/>
                    </a:lnR>
                    <a:lnT w="12700">
                      <a:solidFill>
                        <a:srgbClr val="CA0E0E"/>
                      </a:solidFill>
                      <a:prstDash val="solid"/>
                    </a:lnT>
                    <a:lnB w="9525">
                      <a:solidFill>
                        <a:srgbClr val="CA0E0E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7" name="object 17"/>
          <p:cNvSpPr txBox="1"/>
          <p:nvPr/>
        </p:nvSpPr>
        <p:spPr>
          <a:xfrm>
            <a:off x="3453129" y="2089785"/>
            <a:ext cx="1235710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b="1" spc="-5" dirty="0">
                <a:latin typeface="Century Gothic"/>
                <a:cs typeface="Century Gothic"/>
              </a:rPr>
              <a:t>Observed</a:t>
            </a:r>
            <a:endParaRPr sz="2000">
              <a:latin typeface="Century Gothic"/>
              <a:cs typeface="Century Gothic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7142733" y="2089785"/>
            <a:ext cx="1202055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b="1" spc="-5" dirty="0">
                <a:latin typeface="Century Gothic"/>
                <a:cs typeface="Century Gothic"/>
              </a:rPr>
              <a:t>Expected</a:t>
            </a:r>
            <a:endParaRPr sz="2000">
              <a:latin typeface="Century Gothic"/>
              <a:cs typeface="Century Gothic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2231898" y="4506974"/>
            <a:ext cx="7491095" cy="15017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10000"/>
              </a:lnSpc>
              <a:spcBef>
                <a:spcPts val="105"/>
              </a:spcBef>
            </a:pPr>
            <a:r>
              <a:rPr sz="2200" spc="-10" dirty="0">
                <a:latin typeface="Century Gothic"/>
                <a:cs typeface="Century Gothic"/>
              </a:rPr>
              <a:t>The </a:t>
            </a:r>
            <a:r>
              <a:rPr sz="2200" spc="-5" dirty="0">
                <a:latin typeface="Century Gothic"/>
                <a:cs typeface="Century Gothic"/>
              </a:rPr>
              <a:t>expected frequency </a:t>
            </a:r>
            <a:r>
              <a:rPr sz="2200" dirty="0">
                <a:latin typeface="Century Gothic"/>
                <a:cs typeface="Century Gothic"/>
              </a:rPr>
              <a:t>in </a:t>
            </a:r>
            <a:r>
              <a:rPr sz="2200" spc="-5" dirty="0">
                <a:latin typeface="Century Gothic"/>
                <a:cs typeface="Century Gothic"/>
              </a:rPr>
              <a:t>row </a:t>
            </a:r>
            <a:r>
              <a:rPr sz="2200" b="1" dirty="0">
                <a:latin typeface="Century Gothic"/>
                <a:cs typeface="Century Gothic"/>
              </a:rPr>
              <a:t>r</a:t>
            </a:r>
            <a:r>
              <a:rPr sz="2200" dirty="0">
                <a:latin typeface="Century Gothic"/>
                <a:cs typeface="Century Gothic"/>
              </a:rPr>
              <a:t>, </a:t>
            </a:r>
            <a:r>
              <a:rPr sz="2200" spc="-5" dirty="0">
                <a:latin typeface="Century Gothic"/>
                <a:cs typeface="Century Gothic"/>
              </a:rPr>
              <a:t>column </a:t>
            </a:r>
            <a:r>
              <a:rPr sz="2200" b="1" spc="-5" dirty="0">
                <a:latin typeface="Century Gothic"/>
                <a:cs typeface="Century Gothic"/>
              </a:rPr>
              <a:t>c </a:t>
            </a:r>
            <a:r>
              <a:rPr sz="2200" spc="-5" dirty="0">
                <a:latin typeface="Century Gothic"/>
                <a:cs typeface="Century Gothic"/>
              </a:rPr>
              <a:t>equals </a:t>
            </a:r>
            <a:r>
              <a:rPr sz="2200" dirty="0">
                <a:latin typeface="Century Gothic"/>
                <a:cs typeface="Century Gothic"/>
              </a:rPr>
              <a:t>the  </a:t>
            </a:r>
            <a:r>
              <a:rPr sz="2200" spc="-10" dirty="0">
                <a:latin typeface="Century Gothic"/>
                <a:cs typeface="Century Gothic"/>
              </a:rPr>
              <a:t>sum </a:t>
            </a:r>
            <a:r>
              <a:rPr sz="2200" spc="-5" dirty="0">
                <a:latin typeface="Century Gothic"/>
                <a:cs typeface="Century Gothic"/>
              </a:rPr>
              <a:t>of row </a:t>
            </a:r>
            <a:r>
              <a:rPr sz="2200" b="1" spc="-5" dirty="0">
                <a:latin typeface="Century Gothic"/>
                <a:cs typeface="Century Gothic"/>
              </a:rPr>
              <a:t>r </a:t>
            </a:r>
            <a:r>
              <a:rPr sz="2200" spc="-5" dirty="0">
                <a:latin typeface="Century Gothic"/>
                <a:cs typeface="Century Gothic"/>
              </a:rPr>
              <a:t>multiplied by the </a:t>
            </a:r>
            <a:r>
              <a:rPr sz="2200" spc="-10" dirty="0">
                <a:latin typeface="Century Gothic"/>
                <a:cs typeface="Century Gothic"/>
              </a:rPr>
              <a:t>sum </a:t>
            </a:r>
            <a:r>
              <a:rPr sz="2200" spc="-5" dirty="0">
                <a:latin typeface="Century Gothic"/>
                <a:cs typeface="Century Gothic"/>
              </a:rPr>
              <a:t>of column </a:t>
            </a:r>
            <a:r>
              <a:rPr sz="2200" b="1" spc="-5" dirty="0">
                <a:latin typeface="Century Gothic"/>
                <a:cs typeface="Century Gothic"/>
              </a:rPr>
              <a:t>c</a:t>
            </a:r>
            <a:r>
              <a:rPr sz="2200" spc="-5" dirty="0">
                <a:latin typeface="Century Gothic"/>
                <a:cs typeface="Century Gothic"/>
              </a:rPr>
              <a:t>, </a:t>
            </a:r>
            <a:r>
              <a:rPr sz="2200" dirty="0">
                <a:latin typeface="Century Gothic"/>
                <a:cs typeface="Century Gothic"/>
              </a:rPr>
              <a:t>divided  </a:t>
            </a:r>
            <a:r>
              <a:rPr sz="2200" spc="-5" dirty="0">
                <a:latin typeface="Century Gothic"/>
                <a:cs typeface="Century Gothic"/>
              </a:rPr>
              <a:t>by the </a:t>
            </a:r>
            <a:r>
              <a:rPr sz="2200" dirty="0">
                <a:latin typeface="Century Gothic"/>
                <a:cs typeface="Century Gothic"/>
              </a:rPr>
              <a:t>total </a:t>
            </a:r>
            <a:r>
              <a:rPr sz="2200" spc="-5" dirty="0">
                <a:latin typeface="Century Gothic"/>
                <a:cs typeface="Century Gothic"/>
              </a:rPr>
              <a:t>frequency for all cells </a:t>
            </a:r>
            <a:r>
              <a:rPr sz="2200" spc="-15" dirty="0">
                <a:latin typeface="Century Gothic"/>
                <a:cs typeface="Century Gothic"/>
              </a:rPr>
              <a:t>(164 </a:t>
            </a:r>
            <a:r>
              <a:rPr sz="2200" dirty="0">
                <a:latin typeface="Century Gothic"/>
                <a:cs typeface="Century Gothic"/>
              </a:rPr>
              <a:t>in </a:t>
            </a:r>
            <a:r>
              <a:rPr sz="2200" spc="-5" dirty="0">
                <a:latin typeface="Century Gothic"/>
                <a:cs typeface="Century Gothic"/>
              </a:rPr>
              <a:t>the example  above)</a:t>
            </a:r>
            <a:endParaRPr sz="2200">
              <a:latin typeface="Century Gothic"/>
              <a:cs typeface="Century Gothic"/>
            </a:endParaRPr>
          </a:p>
        </p:txBody>
      </p:sp>
      <p:sp>
        <p:nvSpPr>
          <p:cNvPr id="20" name="Rezervirano mjesto podnožja 1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Johan Eklund,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7227240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24916" y="473709"/>
            <a:ext cx="7531734" cy="6654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200" spc="-5" dirty="0"/>
              <a:t>Chi-square </a:t>
            </a:r>
            <a:r>
              <a:rPr sz="4200" dirty="0"/>
              <a:t>hypothesis</a:t>
            </a:r>
            <a:r>
              <a:rPr sz="4200" spc="-110" dirty="0"/>
              <a:t> </a:t>
            </a:r>
            <a:r>
              <a:rPr sz="4200" dirty="0"/>
              <a:t>testing</a:t>
            </a:r>
            <a:endParaRPr sz="4200"/>
          </a:p>
        </p:txBody>
      </p:sp>
      <p:sp>
        <p:nvSpPr>
          <p:cNvPr id="3" name="object 3"/>
          <p:cNvSpPr txBox="1"/>
          <p:nvPr/>
        </p:nvSpPr>
        <p:spPr>
          <a:xfrm>
            <a:off x="1182116" y="2080387"/>
            <a:ext cx="8607425" cy="24345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5600" marR="62865" indent="-343535" algn="just">
              <a:lnSpc>
                <a:spcPct val="100000"/>
              </a:lnSpc>
              <a:spcBef>
                <a:spcPts val="105"/>
              </a:spcBef>
            </a:pPr>
            <a:r>
              <a:rPr sz="1600" spc="-5" dirty="0">
                <a:solidFill>
                  <a:srgbClr val="CA0E0E"/>
                </a:solidFill>
                <a:latin typeface="Wingdings 3"/>
                <a:cs typeface="Wingdings 3"/>
              </a:rPr>
              <a:t></a:t>
            </a:r>
            <a:r>
              <a:rPr sz="1600" spc="-5" dirty="0">
                <a:solidFill>
                  <a:srgbClr val="CA0E0E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latin typeface="Century Gothic"/>
                <a:cs typeface="Century Gothic"/>
              </a:rPr>
              <a:t>Assume that we </a:t>
            </a:r>
            <a:r>
              <a:rPr sz="2000" spc="5" dirty="0">
                <a:latin typeface="Century Gothic"/>
                <a:cs typeface="Century Gothic"/>
              </a:rPr>
              <a:t>have </a:t>
            </a:r>
            <a:r>
              <a:rPr sz="2000" dirty="0">
                <a:latin typeface="Century Gothic"/>
                <a:cs typeface="Century Gothic"/>
              </a:rPr>
              <a:t>performed </a:t>
            </a:r>
            <a:r>
              <a:rPr sz="2000" spc="-5" dirty="0">
                <a:latin typeface="Century Gothic"/>
                <a:cs typeface="Century Gothic"/>
              </a:rPr>
              <a:t>some </a:t>
            </a:r>
            <a:r>
              <a:rPr sz="2000" dirty="0">
                <a:latin typeface="Century Gothic"/>
                <a:cs typeface="Century Gothic"/>
              </a:rPr>
              <a:t>measurements </a:t>
            </a:r>
            <a:r>
              <a:rPr sz="2000" spc="-5" dirty="0">
                <a:latin typeface="Century Gothic"/>
                <a:cs typeface="Century Gothic"/>
              </a:rPr>
              <a:t>and wish </a:t>
            </a:r>
            <a:r>
              <a:rPr sz="2000" spc="5" dirty="0">
                <a:latin typeface="Century Gothic"/>
                <a:cs typeface="Century Gothic"/>
              </a:rPr>
              <a:t>to  </a:t>
            </a:r>
            <a:r>
              <a:rPr sz="2000" dirty="0">
                <a:latin typeface="Century Gothic"/>
                <a:cs typeface="Century Gothic"/>
              </a:rPr>
              <a:t>compare these </a:t>
            </a:r>
            <a:r>
              <a:rPr sz="2000" spc="-5" dirty="0">
                <a:latin typeface="Century Gothic"/>
                <a:cs typeface="Century Gothic"/>
              </a:rPr>
              <a:t>measurements </a:t>
            </a:r>
            <a:r>
              <a:rPr sz="2000" dirty="0">
                <a:latin typeface="Century Gothic"/>
                <a:cs typeface="Century Gothic"/>
              </a:rPr>
              <a:t>with </a:t>
            </a:r>
            <a:r>
              <a:rPr sz="2000" spc="5" dirty="0">
                <a:latin typeface="Century Gothic"/>
                <a:cs typeface="Century Gothic"/>
              </a:rPr>
              <a:t>the </a:t>
            </a:r>
            <a:r>
              <a:rPr sz="2000" dirty="0">
                <a:latin typeface="Century Gothic"/>
                <a:cs typeface="Century Gothic"/>
              </a:rPr>
              <a:t>numbers we would</a:t>
            </a:r>
            <a:r>
              <a:rPr sz="2000" spc="-155" dirty="0">
                <a:latin typeface="Century Gothic"/>
                <a:cs typeface="Century Gothic"/>
              </a:rPr>
              <a:t> </a:t>
            </a:r>
            <a:r>
              <a:rPr sz="2000" b="1" spc="-5" dirty="0">
                <a:latin typeface="Century Gothic"/>
                <a:cs typeface="Century Gothic"/>
              </a:rPr>
              <a:t>expect  </a:t>
            </a:r>
            <a:r>
              <a:rPr sz="2000" spc="5" dirty="0">
                <a:latin typeface="Century Gothic"/>
                <a:cs typeface="Century Gothic"/>
              </a:rPr>
              <a:t>to </a:t>
            </a:r>
            <a:r>
              <a:rPr sz="2000" dirty="0">
                <a:latin typeface="Century Gothic"/>
                <a:cs typeface="Century Gothic"/>
              </a:rPr>
              <a:t>observe, given a null</a:t>
            </a:r>
            <a:r>
              <a:rPr sz="2000" spc="-140" dirty="0">
                <a:latin typeface="Century Gothic"/>
                <a:cs typeface="Century Gothic"/>
              </a:rPr>
              <a:t> </a:t>
            </a:r>
            <a:r>
              <a:rPr sz="2000" dirty="0">
                <a:latin typeface="Century Gothic"/>
                <a:cs typeface="Century Gothic"/>
              </a:rPr>
              <a:t>hypothesis</a:t>
            </a:r>
            <a:endParaRPr sz="2000">
              <a:latin typeface="Century Gothic"/>
              <a:cs typeface="Century Gothic"/>
            </a:endParaRPr>
          </a:p>
          <a:p>
            <a:pPr marL="355600" marR="732155" indent="-343535">
              <a:lnSpc>
                <a:spcPct val="100000"/>
              </a:lnSpc>
              <a:spcBef>
                <a:spcPts val="1080"/>
              </a:spcBef>
              <a:tabLst>
                <a:tab pos="355600" algn="l"/>
              </a:tabLst>
            </a:pPr>
            <a:r>
              <a:rPr sz="1600" spc="-5" dirty="0">
                <a:solidFill>
                  <a:srgbClr val="CA0E0E"/>
                </a:solidFill>
                <a:latin typeface="Wingdings 3"/>
                <a:cs typeface="Wingdings 3"/>
              </a:rPr>
              <a:t></a:t>
            </a:r>
            <a:r>
              <a:rPr sz="1600" spc="-5" dirty="0">
                <a:solidFill>
                  <a:srgbClr val="CA0E0E"/>
                </a:solidFill>
                <a:latin typeface="Times New Roman"/>
                <a:cs typeface="Times New Roman"/>
              </a:rPr>
              <a:t>	</a:t>
            </a:r>
            <a:r>
              <a:rPr sz="2000" spc="-30" dirty="0">
                <a:latin typeface="Century Gothic"/>
                <a:cs typeface="Century Gothic"/>
              </a:rPr>
              <a:t>We </a:t>
            </a:r>
            <a:r>
              <a:rPr sz="2000" spc="-5" dirty="0">
                <a:latin typeface="Century Gothic"/>
                <a:cs typeface="Century Gothic"/>
              </a:rPr>
              <a:t>will </a:t>
            </a:r>
            <a:r>
              <a:rPr sz="2000" dirty="0">
                <a:latin typeface="Century Gothic"/>
                <a:cs typeface="Century Gothic"/>
              </a:rPr>
              <a:t>most </a:t>
            </a:r>
            <a:r>
              <a:rPr sz="2000" spc="-5" dirty="0">
                <a:latin typeface="Century Gothic"/>
                <a:cs typeface="Century Gothic"/>
              </a:rPr>
              <a:t>probably </a:t>
            </a:r>
            <a:r>
              <a:rPr sz="2000" dirty="0">
                <a:latin typeface="Century Gothic"/>
                <a:cs typeface="Century Gothic"/>
              </a:rPr>
              <a:t>notice </a:t>
            </a:r>
            <a:r>
              <a:rPr sz="2000" spc="-5" dirty="0">
                <a:latin typeface="Century Gothic"/>
                <a:cs typeface="Century Gothic"/>
              </a:rPr>
              <a:t>some differences, </a:t>
            </a:r>
            <a:r>
              <a:rPr sz="2000" dirty="0">
                <a:latin typeface="Century Gothic"/>
                <a:cs typeface="Century Gothic"/>
              </a:rPr>
              <a:t>but </a:t>
            </a:r>
            <a:r>
              <a:rPr sz="2000" spc="-5" dirty="0">
                <a:latin typeface="Century Gothic"/>
                <a:cs typeface="Century Gothic"/>
              </a:rPr>
              <a:t>are </a:t>
            </a:r>
            <a:r>
              <a:rPr sz="2000" dirty="0">
                <a:latin typeface="Century Gothic"/>
                <a:cs typeface="Century Gothic"/>
              </a:rPr>
              <a:t>these  </a:t>
            </a:r>
            <a:r>
              <a:rPr sz="2000" spc="-5" dirty="0">
                <a:latin typeface="Century Gothic"/>
                <a:cs typeface="Century Gothic"/>
              </a:rPr>
              <a:t>significant?</a:t>
            </a:r>
            <a:endParaRPr sz="2000">
              <a:latin typeface="Century Gothic"/>
              <a:cs typeface="Century Gothic"/>
            </a:endParaRPr>
          </a:p>
          <a:p>
            <a:pPr marL="12700">
              <a:lnSpc>
                <a:spcPct val="100000"/>
              </a:lnSpc>
              <a:spcBef>
                <a:spcPts val="1080"/>
              </a:spcBef>
              <a:tabLst>
                <a:tab pos="355600" algn="l"/>
              </a:tabLst>
            </a:pPr>
            <a:r>
              <a:rPr sz="1600" spc="-5" dirty="0">
                <a:solidFill>
                  <a:srgbClr val="CA0E0E"/>
                </a:solidFill>
                <a:latin typeface="Wingdings 3"/>
                <a:cs typeface="Wingdings 3"/>
              </a:rPr>
              <a:t></a:t>
            </a:r>
            <a:r>
              <a:rPr sz="1600" spc="-5" dirty="0">
                <a:solidFill>
                  <a:srgbClr val="CA0E0E"/>
                </a:solidFill>
                <a:latin typeface="Times New Roman"/>
                <a:cs typeface="Times New Roman"/>
              </a:rPr>
              <a:t>	</a:t>
            </a:r>
            <a:r>
              <a:rPr sz="2000" spc="-5" dirty="0">
                <a:latin typeface="Century Gothic"/>
                <a:cs typeface="Century Gothic"/>
              </a:rPr>
              <a:t>For </a:t>
            </a:r>
            <a:r>
              <a:rPr sz="2000" spc="5" dirty="0">
                <a:latin typeface="Century Gothic"/>
                <a:cs typeface="Century Gothic"/>
              </a:rPr>
              <a:t>these </a:t>
            </a:r>
            <a:r>
              <a:rPr sz="2000" dirty="0">
                <a:latin typeface="Century Gothic"/>
                <a:cs typeface="Century Gothic"/>
              </a:rPr>
              <a:t>kinds </a:t>
            </a:r>
            <a:r>
              <a:rPr sz="2000" spc="-5" dirty="0">
                <a:latin typeface="Century Gothic"/>
                <a:cs typeface="Century Gothic"/>
              </a:rPr>
              <a:t>of problems </a:t>
            </a:r>
            <a:r>
              <a:rPr sz="2000" dirty="0">
                <a:latin typeface="Century Gothic"/>
                <a:cs typeface="Century Gothic"/>
              </a:rPr>
              <a:t>we can use a hypothesis test called</a:t>
            </a:r>
            <a:r>
              <a:rPr sz="2000" spc="-180" dirty="0">
                <a:latin typeface="Century Gothic"/>
                <a:cs typeface="Century Gothic"/>
              </a:rPr>
              <a:t> </a:t>
            </a:r>
            <a:r>
              <a:rPr sz="2000" spc="5" dirty="0">
                <a:latin typeface="Century Gothic"/>
                <a:cs typeface="Century Gothic"/>
              </a:rPr>
              <a:t>the</a:t>
            </a:r>
            <a:endParaRPr sz="2000">
              <a:latin typeface="Century Gothic"/>
              <a:cs typeface="Century Gothic"/>
            </a:endParaRPr>
          </a:p>
          <a:p>
            <a:pPr marL="355600">
              <a:lnSpc>
                <a:spcPct val="100000"/>
              </a:lnSpc>
            </a:pPr>
            <a:r>
              <a:rPr sz="2000" spc="20" dirty="0">
                <a:latin typeface="Cambria Math"/>
                <a:cs typeface="Cambria Math"/>
              </a:rPr>
              <a:t>χ</a:t>
            </a:r>
            <a:r>
              <a:rPr sz="2175" spc="30" baseline="28735" dirty="0">
                <a:latin typeface="Cambria Math"/>
                <a:cs typeface="Cambria Math"/>
              </a:rPr>
              <a:t>2 </a:t>
            </a:r>
            <a:r>
              <a:rPr sz="2000" spc="-5" dirty="0">
                <a:latin typeface="Century Gothic"/>
                <a:cs typeface="Century Gothic"/>
              </a:rPr>
              <a:t>(chi-square)</a:t>
            </a:r>
            <a:r>
              <a:rPr sz="2000" spc="-35" dirty="0">
                <a:latin typeface="Century Gothic"/>
                <a:cs typeface="Century Gothic"/>
              </a:rPr>
              <a:t> </a:t>
            </a:r>
            <a:r>
              <a:rPr sz="2000" dirty="0">
                <a:latin typeface="Century Gothic"/>
                <a:cs typeface="Century Gothic"/>
              </a:rPr>
              <a:t>test</a:t>
            </a:r>
            <a:endParaRPr sz="2000">
              <a:latin typeface="Century Gothic"/>
              <a:cs typeface="Century Gothic"/>
            </a:endParaRPr>
          </a:p>
        </p:txBody>
      </p:sp>
      <p:sp>
        <p:nvSpPr>
          <p:cNvPr id="4" name="Rezervirano mjesto podnožj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Johan Eklund,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1645026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24916" y="473709"/>
            <a:ext cx="7531734" cy="6654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200" spc="-5" dirty="0"/>
              <a:t>Chi-square </a:t>
            </a:r>
            <a:r>
              <a:rPr sz="4200" dirty="0"/>
              <a:t>hypothesis</a:t>
            </a:r>
            <a:r>
              <a:rPr sz="4200" spc="-110" dirty="0"/>
              <a:t> </a:t>
            </a:r>
            <a:r>
              <a:rPr sz="4200" dirty="0"/>
              <a:t>testing</a:t>
            </a:r>
            <a:endParaRPr sz="4200"/>
          </a:p>
        </p:txBody>
      </p:sp>
      <p:sp>
        <p:nvSpPr>
          <p:cNvPr id="3" name="object 3"/>
          <p:cNvSpPr txBox="1"/>
          <p:nvPr/>
        </p:nvSpPr>
        <p:spPr>
          <a:xfrm>
            <a:off x="1182116" y="2080386"/>
            <a:ext cx="8576310" cy="313753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355600" algn="l"/>
              </a:tabLst>
            </a:pPr>
            <a:r>
              <a:rPr sz="1750" spc="10" dirty="0">
                <a:solidFill>
                  <a:srgbClr val="CA0E0E"/>
                </a:solidFill>
                <a:latin typeface="Wingdings 3"/>
                <a:cs typeface="Wingdings 3"/>
              </a:rPr>
              <a:t></a:t>
            </a:r>
            <a:r>
              <a:rPr sz="1750" spc="10" dirty="0">
                <a:solidFill>
                  <a:srgbClr val="CA0E0E"/>
                </a:solidFill>
                <a:latin typeface="Times New Roman"/>
                <a:cs typeface="Times New Roman"/>
              </a:rPr>
              <a:t>	</a:t>
            </a:r>
            <a:r>
              <a:rPr sz="2200" spc="-15" dirty="0">
                <a:latin typeface="Century Gothic"/>
                <a:cs typeface="Century Gothic"/>
              </a:rPr>
              <a:t>Assume </a:t>
            </a:r>
            <a:r>
              <a:rPr sz="2200" spc="-5" dirty="0">
                <a:latin typeface="Century Gothic"/>
                <a:cs typeface="Century Gothic"/>
              </a:rPr>
              <a:t>that there </a:t>
            </a:r>
            <a:r>
              <a:rPr sz="2200" dirty="0">
                <a:latin typeface="Century Gothic"/>
                <a:cs typeface="Century Gothic"/>
              </a:rPr>
              <a:t>exist </a:t>
            </a:r>
            <a:r>
              <a:rPr sz="2200" spc="-5" dirty="0">
                <a:latin typeface="Century Gothic"/>
                <a:cs typeface="Century Gothic"/>
              </a:rPr>
              <a:t>three different species of fish </a:t>
            </a:r>
            <a:r>
              <a:rPr sz="2200" dirty="0">
                <a:latin typeface="Century Gothic"/>
                <a:cs typeface="Century Gothic"/>
              </a:rPr>
              <a:t>in</a:t>
            </a:r>
            <a:r>
              <a:rPr sz="2200" spc="-25" dirty="0">
                <a:latin typeface="Century Gothic"/>
                <a:cs typeface="Century Gothic"/>
              </a:rPr>
              <a:t> </a:t>
            </a:r>
            <a:r>
              <a:rPr sz="2200" spc="-5" dirty="0">
                <a:latin typeface="Century Gothic"/>
                <a:cs typeface="Century Gothic"/>
              </a:rPr>
              <a:t>a</a:t>
            </a:r>
            <a:endParaRPr sz="2200">
              <a:latin typeface="Century Gothic"/>
              <a:cs typeface="Century Gothic"/>
            </a:endParaRPr>
          </a:p>
          <a:p>
            <a:pPr marL="355600">
              <a:lnSpc>
                <a:spcPct val="100000"/>
              </a:lnSpc>
            </a:pPr>
            <a:r>
              <a:rPr sz="2200" spc="-5" dirty="0">
                <a:latin typeface="Century Gothic"/>
                <a:cs typeface="Century Gothic"/>
              </a:rPr>
              <a:t>particular lake: </a:t>
            </a:r>
            <a:r>
              <a:rPr sz="2200" dirty="0">
                <a:latin typeface="Century Gothic"/>
                <a:cs typeface="Century Gothic"/>
              </a:rPr>
              <a:t>pike, </a:t>
            </a:r>
            <a:r>
              <a:rPr sz="2200" spc="-5" dirty="0">
                <a:latin typeface="Century Gothic"/>
                <a:cs typeface="Century Gothic"/>
              </a:rPr>
              <a:t>perch, and common</a:t>
            </a:r>
            <a:r>
              <a:rPr sz="2200" spc="-30" dirty="0">
                <a:latin typeface="Century Gothic"/>
                <a:cs typeface="Century Gothic"/>
              </a:rPr>
              <a:t> </a:t>
            </a:r>
            <a:r>
              <a:rPr sz="2200" spc="-5" dirty="0">
                <a:latin typeface="Century Gothic"/>
                <a:cs typeface="Century Gothic"/>
              </a:rPr>
              <a:t>roach</a:t>
            </a:r>
            <a:endParaRPr sz="2200">
              <a:latin typeface="Century Gothic"/>
              <a:cs typeface="Century Gothic"/>
            </a:endParaRPr>
          </a:p>
          <a:p>
            <a:pPr marL="355600" marR="633095" indent="-343535">
              <a:lnSpc>
                <a:spcPct val="100000"/>
              </a:lnSpc>
              <a:spcBef>
                <a:spcPts val="1130"/>
              </a:spcBef>
              <a:tabLst>
                <a:tab pos="355600" algn="l"/>
              </a:tabLst>
            </a:pPr>
            <a:r>
              <a:rPr sz="1750" spc="10" dirty="0">
                <a:solidFill>
                  <a:srgbClr val="CA0E0E"/>
                </a:solidFill>
                <a:latin typeface="Wingdings 3"/>
                <a:cs typeface="Wingdings 3"/>
              </a:rPr>
              <a:t></a:t>
            </a:r>
            <a:r>
              <a:rPr sz="1750" spc="10" dirty="0">
                <a:solidFill>
                  <a:srgbClr val="CA0E0E"/>
                </a:solidFill>
                <a:latin typeface="Times New Roman"/>
                <a:cs typeface="Times New Roman"/>
              </a:rPr>
              <a:t>	</a:t>
            </a:r>
            <a:r>
              <a:rPr sz="2200" spc="-10" dirty="0">
                <a:latin typeface="Century Gothic"/>
                <a:cs typeface="Century Gothic"/>
              </a:rPr>
              <a:t>Our </a:t>
            </a:r>
            <a:r>
              <a:rPr sz="2200" b="1" spc="-10" dirty="0">
                <a:latin typeface="Century Gothic"/>
                <a:cs typeface="Century Gothic"/>
              </a:rPr>
              <a:t>null hypothesis </a:t>
            </a:r>
            <a:r>
              <a:rPr sz="2200" dirty="0">
                <a:latin typeface="Century Gothic"/>
                <a:cs typeface="Century Gothic"/>
              </a:rPr>
              <a:t>is </a:t>
            </a:r>
            <a:r>
              <a:rPr sz="2200" spc="-5" dirty="0">
                <a:latin typeface="Century Gothic"/>
                <a:cs typeface="Century Gothic"/>
              </a:rPr>
              <a:t>that these species of fish </a:t>
            </a:r>
            <a:r>
              <a:rPr sz="2200" spc="-10" dirty="0">
                <a:latin typeface="Century Gothic"/>
                <a:cs typeface="Century Gothic"/>
              </a:rPr>
              <a:t>appear </a:t>
            </a:r>
            <a:r>
              <a:rPr sz="2200" dirty="0">
                <a:latin typeface="Century Gothic"/>
                <a:cs typeface="Century Gothic"/>
              </a:rPr>
              <a:t>in  </a:t>
            </a:r>
            <a:r>
              <a:rPr sz="2200" spc="-5" dirty="0">
                <a:solidFill>
                  <a:srgbClr val="006FC0"/>
                </a:solidFill>
                <a:latin typeface="Century Gothic"/>
                <a:cs typeface="Century Gothic"/>
              </a:rPr>
              <a:t>equal</a:t>
            </a:r>
            <a:r>
              <a:rPr sz="2200" dirty="0">
                <a:solidFill>
                  <a:srgbClr val="006FC0"/>
                </a:solidFill>
                <a:latin typeface="Century Gothic"/>
                <a:cs typeface="Century Gothic"/>
              </a:rPr>
              <a:t> </a:t>
            </a:r>
            <a:r>
              <a:rPr sz="2200" spc="-5" dirty="0">
                <a:latin typeface="Century Gothic"/>
                <a:cs typeface="Century Gothic"/>
              </a:rPr>
              <a:t>proportion</a:t>
            </a:r>
            <a:endParaRPr sz="2200">
              <a:latin typeface="Century Gothic"/>
              <a:cs typeface="Century Gothic"/>
            </a:endParaRPr>
          </a:p>
          <a:p>
            <a:pPr marL="355600" marR="5080" indent="-343535">
              <a:lnSpc>
                <a:spcPct val="100000"/>
              </a:lnSpc>
              <a:spcBef>
                <a:spcPts val="1130"/>
              </a:spcBef>
              <a:tabLst>
                <a:tab pos="355600" algn="l"/>
              </a:tabLst>
            </a:pPr>
            <a:r>
              <a:rPr sz="1750" spc="10" dirty="0">
                <a:solidFill>
                  <a:srgbClr val="CA0E0E"/>
                </a:solidFill>
                <a:latin typeface="Wingdings 3"/>
                <a:cs typeface="Wingdings 3"/>
              </a:rPr>
              <a:t></a:t>
            </a:r>
            <a:r>
              <a:rPr sz="1750" spc="10" dirty="0">
                <a:solidFill>
                  <a:srgbClr val="CA0E0E"/>
                </a:solidFill>
                <a:latin typeface="Times New Roman"/>
                <a:cs typeface="Times New Roman"/>
              </a:rPr>
              <a:t>	</a:t>
            </a:r>
            <a:r>
              <a:rPr sz="2200" spc="-5" dirty="0">
                <a:latin typeface="Century Gothic"/>
                <a:cs typeface="Century Gothic"/>
              </a:rPr>
              <a:t>A sample of </a:t>
            </a:r>
            <a:r>
              <a:rPr sz="2200" i="1" spc="-5" dirty="0">
                <a:latin typeface="Century Gothic"/>
                <a:cs typeface="Century Gothic"/>
              </a:rPr>
              <a:t>n </a:t>
            </a:r>
            <a:r>
              <a:rPr sz="2200" spc="-5" dirty="0">
                <a:latin typeface="Century Gothic"/>
                <a:cs typeface="Century Gothic"/>
              </a:rPr>
              <a:t>= </a:t>
            </a:r>
            <a:r>
              <a:rPr sz="2200" spc="-10" dirty="0">
                <a:latin typeface="Century Gothic"/>
                <a:cs typeface="Century Gothic"/>
              </a:rPr>
              <a:t>300 </a:t>
            </a:r>
            <a:r>
              <a:rPr sz="2200" spc="-5" dirty="0">
                <a:latin typeface="Century Gothic"/>
                <a:cs typeface="Century Gothic"/>
              </a:rPr>
              <a:t>fishes obtained from </a:t>
            </a:r>
            <a:r>
              <a:rPr sz="2200" dirty="0">
                <a:latin typeface="Century Gothic"/>
                <a:cs typeface="Century Gothic"/>
              </a:rPr>
              <a:t>the </a:t>
            </a:r>
            <a:r>
              <a:rPr sz="2200" spc="-10" dirty="0">
                <a:latin typeface="Century Gothic"/>
                <a:cs typeface="Century Gothic"/>
              </a:rPr>
              <a:t>lake </a:t>
            </a:r>
            <a:r>
              <a:rPr sz="2200" dirty="0">
                <a:latin typeface="Century Gothic"/>
                <a:cs typeface="Century Gothic"/>
              </a:rPr>
              <a:t>is </a:t>
            </a:r>
            <a:r>
              <a:rPr sz="2200" spc="-10" dirty="0">
                <a:latin typeface="Century Gothic"/>
                <a:cs typeface="Century Gothic"/>
              </a:rPr>
              <a:t>analyzed  and we </a:t>
            </a:r>
            <a:r>
              <a:rPr sz="2200" spc="-5" dirty="0">
                <a:latin typeface="Century Gothic"/>
                <a:cs typeface="Century Gothic"/>
              </a:rPr>
              <a:t>find </a:t>
            </a:r>
            <a:r>
              <a:rPr sz="2200" dirty="0">
                <a:latin typeface="Century Gothic"/>
                <a:cs typeface="Century Gothic"/>
              </a:rPr>
              <a:t>that it consists </a:t>
            </a:r>
            <a:r>
              <a:rPr sz="2200" spc="-5" dirty="0">
                <a:latin typeface="Century Gothic"/>
                <a:cs typeface="Century Gothic"/>
              </a:rPr>
              <a:t>of 89 pikes, 91 </a:t>
            </a:r>
            <a:r>
              <a:rPr sz="2200" spc="-10" dirty="0">
                <a:latin typeface="Century Gothic"/>
                <a:cs typeface="Century Gothic"/>
              </a:rPr>
              <a:t>perches </a:t>
            </a:r>
            <a:r>
              <a:rPr sz="2200" spc="-5" dirty="0">
                <a:latin typeface="Century Gothic"/>
                <a:cs typeface="Century Gothic"/>
              </a:rPr>
              <a:t>och </a:t>
            </a:r>
            <a:r>
              <a:rPr sz="2200" spc="-10" dirty="0">
                <a:latin typeface="Century Gothic"/>
                <a:cs typeface="Century Gothic"/>
              </a:rPr>
              <a:t>120  </a:t>
            </a:r>
            <a:r>
              <a:rPr sz="2200" spc="-5" dirty="0">
                <a:latin typeface="Century Gothic"/>
                <a:cs typeface="Century Gothic"/>
              </a:rPr>
              <a:t>roaches</a:t>
            </a:r>
            <a:endParaRPr sz="2200">
              <a:latin typeface="Century Gothic"/>
              <a:cs typeface="Century Gothic"/>
            </a:endParaRPr>
          </a:p>
          <a:p>
            <a:pPr marL="12700">
              <a:lnSpc>
                <a:spcPct val="100000"/>
              </a:lnSpc>
              <a:spcBef>
                <a:spcPts val="1130"/>
              </a:spcBef>
              <a:tabLst>
                <a:tab pos="355600" algn="l"/>
              </a:tabLst>
            </a:pPr>
            <a:r>
              <a:rPr sz="1750" spc="10" dirty="0">
                <a:solidFill>
                  <a:srgbClr val="CA0E0E"/>
                </a:solidFill>
                <a:latin typeface="Wingdings 3"/>
                <a:cs typeface="Wingdings 3"/>
              </a:rPr>
              <a:t></a:t>
            </a:r>
            <a:r>
              <a:rPr sz="1750" spc="10" dirty="0">
                <a:solidFill>
                  <a:srgbClr val="CA0E0E"/>
                </a:solidFill>
                <a:latin typeface="Times New Roman"/>
                <a:cs typeface="Times New Roman"/>
              </a:rPr>
              <a:t>	</a:t>
            </a:r>
            <a:r>
              <a:rPr sz="2200" spc="-10" dirty="0">
                <a:latin typeface="Century Gothic"/>
                <a:cs typeface="Century Gothic"/>
              </a:rPr>
              <a:t>Does </a:t>
            </a:r>
            <a:r>
              <a:rPr sz="2200" dirty="0">
                <a:latin typeface="Century Gothic"/>
                <a:cs typeface="Century Gothic"/>
              </a:rPr>
              <a:t>the </a:t>
            </a:r>
            <a:r>
              <a:rPr sz="2200" spc="-5" dirty="0">
                <a:latin typeface="Century Gothic"/>
                <a:cs typeface="Century Gothic"/>
              </a:rPr>
              <a:t>null hypothesis hold, </a:t>
            </a:r>
            <a:r>
              <a:rPr sz="2200" dirty="0">
                <a:latin typeface="Century Gothic"/>
                <a:cs typeface="Century Gothic"/>
              </a:rPr>
              <a:t>given this</a:t>
            </a:r>
            <a:r>
              <a:rPr sz="2200" spc="-100" dirty="0">
                <a:latin typeface="Century Gothic"/>
                <a:cs typeface="Century Gothic"/>
              </a:rPr>
              <a:t> </a:t>
            </a:r>
            <a:r>
              <a:rPr sz="2200" spc="-5" dirty="0">
                <a:latin typeface="Century Gothic"/>
                <a:cs typeface="Century Gothic"/>
              </a:rPr>
              <a:t>sample?</a:t>
            </a:r>
            <a:endParaRPr sz="2200">
              <a:latin typeface="Century Gothic"/>
              <a:cs typeface="Century Gothic"/>
            </a:endParaRPr>
          </a:p>
        </p:txBody>
      </p:sp>
      <p:sp>
        <p:nvSpPr>
          <p:cNvPr id="4" name="Rezervirano mjesto podnožj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Johan Eklund,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065919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24916" y="473709"/>
            <a:ext cx="7531734" cy="6654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200" spc="-5" dirty="0"/>
              <a:t>Chi-square </a:t>
            </a:r>
            <a:r>
              <a:rPr sz="4200" dirty="0"/>
              <a:t>hypothesis</a:t>
            </a:r>
            <a:r>
              <a:rPr sz="4200" spc="-110" dirty="0"/>
              <a:t> </a:t>
            </a:r>
            <a:r>
              <a:rPr sz="4200" dirty="0"/>
              <a:t>testing</a:t>
            </a:r>
            <a:endParaRPr sz="4200"/>
          </a:p>
        </p:txBody>
      </p:sp>
      <p:sp>
        <p:nvSpPr>
          <p:cNvPr id="3" name="object 3"/>
          <p:cNvSpPr txBox="1"/>
          <p:nvPr/>
        </p:nvSpPr>
        <p:spPr>
          <a:xfrm>
            <a:off x="1182116" y="2080387"/>
            <a:ext cx="8646160" cy="12458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5600" marR="5080" indent="-343535">
              <a:lnSpc>
                <a:spcPct val="100000"/>
              </a:lnSpc>
              <a:spcBef>
                <a:spcPts val="105"/>
              </a:spcBef>
              <a:tabLst>
                <a:tab pos="355600" algn="l"/>
              </a:tabLst>
            </a:pPr>
            <a:r>
              <a:rPr sz="1600" spc="-5" dirty="0">
                <a:solidFill>
                  <a:srgbClr val="CA0E0E"/>
                </a:solidFill>
                <a:latin typeface="Wingdings 3"/>
                <a:cs typeface="Wingdings 3"/>
              </a:rPr>
              <a:t></a:t>
            </a:r>
            <a:r>
              <a:rPr sz="1600" spc="-5" dirty="0">
                <a:solidFill>
                  <a:srgbClr val="CA0E0E"/>
                </a:solidFill>
                <a:latin typeface="Times New Roman"/>
                <a:cs typeface="Times New Roman"/>
              </a:rPr>
              <a:t>	</a:t>
            </a:r>
            <a:r>
              <a:rPr sz="2000" dirty="0">
                <a:latin typeface="Century Gothic"/>
                <a:cs typeface="Century Gothic"/>
              </a:rPr>
              <a:t>For each species of </a:t>
            </a:r>
            <a:r>
              <a:rPr sz="2000" spc="-5" dirty="0">
                <a:latin typeface="Century Gothic"/>
                <a:cs typeface="Century Gothic"/>
              </a:rPr>
              <a:t>fish </a:t>
            </a:r>
            <a:r>
              <a:rPr sz="2000" dirty="0">
                <a:latin typeface="Century Gothic"/>
                <a:cs typeface="Century Gothic"/>
              </a:rPr>
              <a:t>we calculate a normalized measure of</a:t>
            </a:r>
            <a:r>
              <a:rPr sz="2000" spc="-210" dirty="0">
                <a:latin typeface="Century Gothic"/>
                <a:cs typeface="Century Gothic"/>
              </a:rPr>
              <a:t> </a:t>
            </a:r>
            <a:r>
              <a:rPr sz="2000" spc="-5" dirty="0">
                <a:latin typeface="Century Gothic"/>
                <a:cs typeface="Century Gothic"/>
              </a:rPr>
              <a:t>how  </a:t>
            </a:r>
            <a:r>
              <a:rPr sz="2000" dirty="0">
                <a:latin typeface="Century Gothic"/>
                <a:cs typeface="Century Gothic"/>
              </a:rPr>
              <a:t>much </a:t>
            </a:r>
            <a:r>
              <a:rPr sz="2000" spc="5" dirty="0">
                <a:latin typeface="Century Gothic"/>
                <a:cs typeface="Century Gothic"/>
              </a:rPr>
              <a:t>the </a:t>
            </a:r>
            <a:r>
              <a:rPr sz="2000" dirty="0">
                <a:latin typeface="Century Gothic"/>
                <a:cs typeface="Century Gothic"/>
              </a:rPr>
              <a:t>observed frequencies deviate </a:t>
            </a:r>
            <a:r>
              <a:rPr sz="2000" spc="-5" dirty="0">
                <a:latin typeface="Century Gothic"/>
                <a:cs typeface="Century Gothic"/>
              </a:rPr>
              <a:t>from </a:t>
            </a:r>
            <a:r>
              <a:rPr sz="2000" spc="5" dirty="0">
                <a:latin typeface="Century Gothic"/>
                <a:cs typeface="Century Gothic"/>
              </a:rPr>
              <a:t>the </a:t>
            </a:r>
            <a:r>
              <a:rPr sz="2000" dirty="0">
                <a:latin typeface="Century Gothic"/>
                <a:cs typeface="Century Gothic"/>
              </a:rPr>
              <a:t>expected  frequencies. For example, </a:t>
            </a:r>
            <a:r>
              <a:rPr sz="2000" spc="-5" dirty="0">
                <a:latin typeface="Century Gothic"/>
                <a:cs typeface="Century Gothic"/>
              </a:rPr>
              <a:t>for </a:t>
            </a:r>
            <a:r>
              <a:rPr sz="2000" spc="5" dirty="0">
                <a:latin typeface="Century Gothic"/>
                <a:cs typeface="Century Gothic"/>
              </a:rPr>
              <a:t>the </a:t>
            </a:r>
            <a:r>
              <a:rPr sz="2000" spc="-5" dirty="0">
                <a:latin typeface="Century Gothic"/>
                <a:cs typeface="Century Gothic"/>
              </a:rPr>
              <a:t>roaches </a:t>
            </a:r>
            <a:r>
              <a:rPr sz="2000" dirty="0">
                <a:latin typeface="Century Gothic"/>
                <a:cs typeface="Century Gothic"/>
              </a:rPr>
              <a:t>we obtain </a:t>
            </a:r>
            <a:r>
              <a:rPr sz="2000" spc="5" dirty="0">
                <a:latin typeface="Century Gothic"/>
                <a:cs typeface="Century Gothic"/>
              </a:rPr>
              <a:t>the </a:t>
            </a:r>
            <a:r>
              <a:rPr sz="2000" dirty="0">
                <a:latin typeface="Century Gothic"/>
                <a:cs typeface="Century Gothic"/>
              </a:rPr>
              <a:t>following  </a:t>
            </a:r>
            <a:r>
              <a:rPr sz="2000" spc="-5" dirty="0">
                <a:latin typeface="Century Gothic"/>
                <a:cs typeface="Century Gothic"/>
              </a:rPr>
              <a:t>deviation</a:t>
            </a:r>
            <a:r>
              <a:rPr sz="2000" spc="-45" dirty="0">
                <a:latin typeface="Century Gothic"/>
                <a:cs typeface="Century Gothic"/>
              </a:rPr>
              <a:t> </a:t>
            </a:r>
            <a:r>
              <a:rPr sz="2000" dirty="0">
                <a:latin typeface="Century Gothic"/>
                <a:cs typeface="Century Gothic"/>
              </a:rPr>
              <a:t>value:</a:t>
            </a:r>
            <a:endParaRPr sz="2000">
              <a:latin typeface="Century Gothic"/>
              <a:cs typeface="Century Gothic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3954653" y="3990721"/>
            <a:ext cx="1480185" cy="0"/>
          </a:xfrm>
          <a:custGeom>
            <a:avLst/>
            <a:gdLst/>
            <a:ahLst/>
            <a:cxnLst/>
            <a:rect l="l" t="t" r="r" b="b"/>
            <a:pathLst>
              <a:path w="1480185">
                <a:moveTo>
                  <a:pt x="0" y="0"/>
                </a:moveTo>
                <a:lnTo>
                  <a:pt x="1479803" y="0"/>
                </a:lnTo>
              </a:path>
            </a:pathLst>
          </a:custGeom>
          <a:ln w="1676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5492622" y="3796360"/>
            <a:ext cx="215900" cy="3314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dirty="0">
                <a:latin typeface="Cambria Math"/>
                <a:cs typeface="Cambria Math"/>
              </a:rPr>
              <a:t>=</a:t>
            </a:r>
            <a:endParaRPr sz="2000">
              <a:latin typeface="Cambria Math"/>
              <a:cs typeface="Cambria Math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5765165" y="3990721"/>
            <a:ext cx="424180" cy="0"/>
          </a:xfrm>
          <a:custGeom>
            <a:avLst/>
            <a:gdLst/>
            <a:ahLst/>
            <a:cxnLst/>
            <a:rect l="l" t="t" r="r" b="b"/>
            <a:pathLst>
              <a:path w="424179">
                <a:moveTo>
                  <a:pt x="0" y="0"/>
                </a:moveTo>
                <a:lnTo>
                  <a:pt x="423672" y="0"/>
                </a:lnTo>
              </a:path>
            </a:pathLst>
          </a:custGeom>
          <a:ln w="1676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3942715" y="3604640"/>
            <a:ext cx="2256790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823085" algn="l"/>
              </a:tabLst>
            </a:pPr>
            <a:r>
              <a:rPr sz="2000" spc="-5" dirty="0">
                <a:latin typeface="Cambria Math"/>
                <a:cs typeface="Cambria Math"/>
              </a:rPr>
              <a:t>(</a:t>
            </a:r>
            <a:r>
              <a:rPr sz="2000" spc="-10" dirty="0">
                <a:latin typeface="Cambria Math"/>
                <a:cs typeface="Cambria Math"/>
              </a:rPr>
              <a:t>12</a:t>
            </a:r>
            <a:r>
              <a:rPr sz="2000" dirty="0">
                <a:latin typeface="Cambria Math"/>
                <a:cs typeface="Cambria Math"/>
              </a:rPr>
              <a:t>0</a:t>
            </a:r>
            <a:r>
              <a:rPr sz="2000" spc="20" dirty="0">
                <a:latin typeface="Cambria Math"/>
                <a:cs typeface="Cambria Math"/>
              </a:rPr>
              <a:t> </a:t>
            </a:r>
            <a:r>
              <a:rPr sz="2000" dirty="0">
                <a:latin typeface="Cambria Math"/>
                <a:cs typeface="Cambria Math"/>
              </a:rPr>
              <a:t>−</a:t>
            </a:r>
            <a:r>
              <a:rPr sz="2000" spc="5" dirty="0">
                <a:latin typeface="Cambria Math"/>
                <a:cs typeface="Cambria Math"/>
              </a:rPr>
              <a:t> </a:t>
            </a:r>
            <a:r>
              <a:rPr sz="2000" spc="-10" dirty="0">
                <a:latin typeface="Cambria Math"/>
                <a:cs typeface="Cambria Math"/>
              </a:rPr>
              <a:t>10</a:t>
            </a:r>
            <a:r>
              <a:rPr sz="2000" spc="15" dirty="0">
                <a:latin typeface="Cambria Math"/>
                <a:cs typeface="Cambria Math"/>
              </a:rPr>
              <a:t>0</a:t>
            </a:r>
            <a:r>
              <a:rPr sz="2000" spc="-5" dirty="0">
                <a:latin typeface="Cambria Math"/>
                <a:cs typeface="Cambria Math"/>
              </a:rPr>
              <a:t>)</a:t>
            </a:r>
            <a:r>
              <a:rPr sz="2175" spc="60" baseline="28735" dirty="0">
                <a:latin typeface="Cambria Math"/>
                <a:cs typeface="Cambria Math"/>
              </a:rPr>
              <a:t>2</a:t>
            </a:r>
            <a:r>
              <a:rPr sz="2175" baseline="28735" dirty="0">
                <a:latin typeface="Cambria Math"/>
                <a:cs typeface="Cambria Math"/>
              </a:rPr>
              <a:t>	</a:t>
            </a:r>
            <a:r>
              <a:rPr sz="2000" spc="-10" dirty="0">
                <a:latin typeface="Cambria Math"/>
                <a:cs typeface="Cambria Math"/>
              </a:rPr>
              <a:t>400</a:t>
            </a:r>
            <a:endParaRPr sz="2000">
              <a:latin typeface="Cambria Math"/>
              <a:cs typeface="Cambria Math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4470019" y="3967048"/>
            <a:ext cx="1729739" cy="3314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1295400" algn="l"/>
              </a:tabLst>
            </a:pPr>
            <a:r>
              <a:rPr sz="2000" spc="-10" dirty="0">
                <a:latin typeface="Cambria Math"/>
                <a:cs typeface="Cambria Math"/>
              </a:rPr>
              <a:t>10</a:t>
            </a:r>
            <a:r>
              <a:rPr sz="2000" dirty="0">
                <a:latin typeface="Cambria Math"/>
                <a:cs typeface="Cambria Math"/>
              </a:rPr>
              <a:t>0	</a:t>
            </a:r>
            <a:r>
              <a:rPr sz="2000" spc="-10" dirty="0">
                <a:latin typeface="Cambria Math"/>
                <a:cs typeface="Cambria Math"/>
              </a:rPr>
              <a:t>100</a:t>
            </a:r>
            <a:endParaRPr sz="2000">
              <a:latin typeface="Cambria Math"/>
              <a:cs typeface="Cambria Math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6247257" y="3796360"/>
            <a:ext cx="622300" cy="3314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dirty="0">
                <a:latin typeface="Cambria Math"/>
                <a:cs typeface="Cambria Math"/>
              </a:rPr>
              <a:t>=</a:t>
            </a:r>
            <a:r>
              <a:rPr sz="2000" spc="40" dirty="0">
                <a:latin typeface="Cambria Math"/>
                <a:cs typeface="Cambria Math"/>
              </a:rPr>
              <a:t> </a:t>
            </a:r>
            <a:r>
              <a:rPr sz="2000" dirty="0">
                <a:latin typeface="Cambria Math"/>
                <a:cs typeface="Cambria Math"/>
              </a:rPr>
              <a:t>4.0</a:t>
            </a:r>
            <a:endParaRPr sz="2000">
              <a:latin typeface="Cambria Math"/>
              <a:cs typeface="Cambria Math"/>
            </a:endParaRPr>
          </a:p>
        </p:txBody>
      </p:sp>
      <p:sp>
        <p:nvSpPr>
          <p:cNvPr id="10" name="Rezervirano mjesto podnožja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Johan Eklund,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7193584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24916" y="473709"/>
            <a:ext cx="7531734" cy="6654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200" spc="-5" dirty="0"/>
              <a:t>Chi-square </a:t>
            </a:r>
            <a:r>
              <a:rPr sz="4200" dirty="0"/>
              <a:t>hypothesis</a:t>
            </a:r>
            <a:r>
              <a:rPr sz="4200" spc="-110" dirty="0"/>
              <a:t> </a:t>
            </a:r>
            <a:r>
              <a:rPr sz="4200" dirty="0"/>
              <a:t>testing</a:t>
            </a:r>
            <a:endParaRPr sz="4200"/>
          </a:p>
        </p:txBody>
      </p:sp>
      <p:sp>
        <p:nvSpPr>
          <p:cNvPr id="3" name="object 3"/>
          <p:cNvSpPr txBox="1"/>
          <p:nvPr/>
        </p:nvSpPr>
        <p:spPr>
          <a:xfrm>
            <a:off x="1182116" y="2080387"/>
            <a:ext cx="8514080" cy="21297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5600" marR="5080" indent="-343535">
              <a:lnSpc>
                <a:spcPct val="100000"/>
              </a:lnSpc>
              <a:spcBef>
                <a:spcPts val="105"/>
              </a:spcBef>
              <a:tabLst>
                <a:tab pos="355600" algn="l"/>
              </a:tabLst>
            </a:pPr>
            <a:r>
              <a:rPr sz="1600" spc="-5" dirty="0">
                <a:solidFill>
                  <a:srgbClr val="CA0E0E"/>
                </a:solidFill>
                <a:latin typeface="Wingdings 3"/>
                <a:cs typeface="Wingdings 3"/>
              </a:rPr>
              <a:t></a:t>
            </a:r>
            <a:r>
              <a:rPr sz="1600" spc="-5" dirty="0">
                <a:solidFill>
                  <a:srgbClr val="CA0E0E"/>
                </a:solidFill>
                <a:latin typeface="Times New Roman"/>
                <a:cs typeface="Times New Roman"/>
              </a:rPr>
              <a:t>	</a:t>
            </a:r>
            <a:r>
              <a:rPr sz="2000" spc="5" dirty="0">
                <a:latin typeface="Century Gothic"/>
                <a:cs typeface="Century Gothic"/>
              </a:rPr>
              <a:t>If </a:t>
            </a:r>
            <a:r>
              <a:rPr sz="2000" dirty="0">
                <a:latin typeface="Century Gothic"/>
                <a:cs typeface="Century Gothic"/>
              </a:rPr>
              <a:t>we </a:t>
            </a:r>
            <a:r>
              <a:rPr sz="2000" spc="-5" dirty="0">
                <a:latin typeface="Century Gothic"/>
                <a:cs typeface="Century Gothic"/>
              </a:rPr>
              <a:t>add </a:t>
            </a:r>
            <a:r>
              <a:rPr sz="2000" dirty="0">
                <a:latin typeface="Century Gothic"/>
                <a:cs typeface="Century Gothic"/>
              </a:rPr>
              <a:t>up </a:t>
            </a:r>
            <a:r>
              <a:rPr sz="2000" spc="-5" dirty="0">
                <a:latin typeface="Century Gothic"/>
                <a:cs typeface="Century Gothic"/>
              </a:rPr>
              <a:t>all </a:t>
            </a:r>
            <a:r>
              <a:rPr sz="2000" spc="5" dirty="0">
                <a:latin typeface="Century Gothic"/>
                <a:cs typeface="Century Gothic"/>
              </a:rPr>
              <a:t>the </a:t>
            </a:r>
            <a:r>
              <a:rPr sz="2000" spc="-5" dirty="0">
                <a:latin typeface="Century Gothic"/>
                <a:cs typeface="Century Gothic"/>
              </a:rPr>
              <a:t>squared </a:t>
            </a:r>
            <a:r>
              <a:rPr sz="2000" dirty="0">
                <a:latin typeface="Century Gothic"/>
                <a:cs typeface="Century Gothic"/>
              </a:rPr>
              <a:t>deviations </a:t>
            </a:r>
            <a:r>
              <a:rPr sz="2000" spc="-5" dirty="0">
                <a:latin typeface="Century Gothic"/>
                <a:cs typeface="Century Gothic"/>
              </a:rPr>
              <a:t>for </a:t>
            </a:r>
            <a:r>
              <a:rPr sz="2000" spc="5" dirty="0">
                <a:latin typeface="Century Gothic"/>
                <a:cs typeface="Century Gothic"/>
              </a:rPr>
              <a:t>the </a:t>
            </a:r>
            <a:r>
              <a:rPr sz="2000" dirty="0">
                <a:latin typeface="Century Gothic"/>
                <a:cs typeface="Century Gothic"/>
              </a:rPr>
              <a:t>three species of</a:t>
            </a:r>
            <a:r>
              <a:rPr sz="2000" spc="-290" dirty="0">
                <a:latin typeface="Century Gothic"/>
                <a:cs typeface="Century Gothic"/>
              </a:rPr>
              <a:t> </a:t>
            </a:r>
            <a:r>
              <a:rPr sz="2000" spc="-5" dirty="0">
                <a:latin typeface="Century Gothic"/>
                <a:cs typeface="Century Gothic"/>
              </a:rPr>
              <a:t>fish  </a:t>
            </a:r>
            <a:r>
              <a:rPr sz="2000" dirty="0">
                <a:latin typeface="Century Gothic"/>
                <a:cs typeface="Century Gothic"/>
              </a:rPr>
              <a:t>we get </a:t>
            </a:r>
            <a:r>
              <a:rPr sz="2000" spc="5" dirty="0">
                <a:latin typeface="Century Gothic"/>
                <a:cs typeface="Century Gothic"/>
              </a:rPr>
              <a:t>the </a:t>
            </a:r>
            <a:r>
              <a:rPr sz="2000" dirty="0">
                <a:latin typeface="Century Gothic"/>
                <a:cs typeface="Century Gothic"/>
              </a:rPr>
              <a:t>following</a:t>
            </a:r>
            <a:r>
              <a:rPr sz="2000" spc="-75" dirty="0">
                <a:latin typeface="Century Gothic"/>
                <a:cs typeface="Century Gothic"/>
              </a:rPr>
              <a:t> </a:t>
            </a:r>
            <a:r>
              <a:rPr sz="2000" dirty="0">
                <a:latin typeface="Century Gothic"/>
                <a:cs typeface="Century Gothic"/>
              </a:rPr>
              <a:t>sum:</a:t>
            </a:r>
            <a:endParaRPr sz="2000">
              <a:latin typeface="Century Gothic"/>
              <a:cs typeface="Century Gothic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2050">
              <a:latin typeface="Times New Roman"/>
              <a:cs typeface="Times New Roman"/>
            </a:endParaRPr>
          </a:p>
          <a:p>
            <a:pPr marR="60325" algn="ctr">
              <a:lnSpc>
                <a:spcPct val="100000"/>
              </a:lnSpc>
            </a:pPr>
            <a:r>
              <a:rPr sz="2000" spc="20" dirty="0">
                <a:latin typeface="Cambria Math"/>
                <a:cs typeface="Cambria Math"/>
              </a:rPr>
              <a:t>χ</a:t>
            </a:r>
            <a:r>
              <a:rPr sz="2175" spc="30" baseline="28735" dirty="0">
                <a:latin typeface="Cambria Math"/>
                <a:cs typeface="Cambria Math"/>
              </a:rPr>
              <a:t>2 </a:t>
            </a:r>
            <a:r>
              <a:rPr sz="2000" dirty="0">
                <a:latin typeface="Cambria Math"/>
                <a:cs typeface="Cambria Math"/>
              </a:rPr>
              <a:t>= </a:t>
            </a:r>
            <a:r>
              <a:rPr sz="2000" spc="-5" dirty="0">
                <a:latin typeface="Cambria Math"/>
                <a:cs typeface="Cambria Math"/>
              </a:rPr>
              <a:t>1.21 </a:t>
            </a:r>
            <a:r>
              <a:rPr sz="2000" dirty="0">
                <a:latin typeface="Cambria Math"/>
                <a:cs typeface="Cambria Math"/>
              </a:rPr>
              <a:t>+ </a:t>
            </a:r>
            <a:r>
              <a:rPr sz="2000" spc="-5" dirty="0">
                <a:latin typeface="Cambria Math"/>
                <a:cs typeface="Cambria Math"/>
              </a:rPr>
              <a:t>0.81 </a:t>
            </a:r>
            <a:r>
              <a:rPr sz="2000" dirty="0">
                <a:latin typeface="Cambria Math"/>
                <a:cs typeface="Cambria Math"/>
              </a:rPr>
              <a:t>+ </a:t>
            </a:r>
            <a:r>
              <a:rPr sz="2000" spc="5" dirty="0">
                <a:latin typeface="Cambria Math"/>
                <a:cs typeface="Cambria Math"/>
              </a:rPr>
              <a:t>4.0 </a:t>
            </a:r>
            <a:r>
              <a:rPr sz="2000" dirty="0">
                <a:latin typeface="Cambria Math"/>
                <a:cs typeface="Cambria Math"/>
              </a:rPr>
              <a:t>=</a:t>
            </a:r>
            <a:r>
              <a:rPr sz="2000" spc="325" dirty="0">
                <a:latin typeface="Cambria Math"/>
                <a:cs typeface="Cambria Math"/>
              </a:rPr>
              <a:t> </a:t>
            </a:r>
            <a:r>
              <a:rPr sz="2000" spc="-5" dirty="0">
                <a:latin typeface="Cambria Math"/>
                <a:cs typeface="Cambria Math"/>
              </a:rPr>
              <a:t>6.02</a:t>
            </a:r>
            <a:endParaRPr sz="2000">
              <a:latin typeface="Cambria Math"/>
              <a:cs typeface="Cambria Math"/>
            </a:endParaRPr>
          </a:p>
          <a:p>
            <a:pPr>
              <a:lnSpc>
                <a:spcPct val="100000"/>
              </a:lnSpc>
            </a:pPr>
            <a:endParaRPr sz="23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1914"/>
              </a:spcBef>
              <a:tabLst>
                <a:tab pos="355600" algn="l"/>
              </a:tabLst>
            </a:pPr>
            <a:r>
              <a:rPr sz="1600" spc="-5" dirty="0">
                <a:solidFill>
                  <a:srgbClr val="CA0E0E"/>
                </a:solidFill>
                <a:latin typeface="Wingdings 3"/>
                <a:cs typeface="Wingdings 3"/>
              </a:rPr>
              <a:t></a:t>
            </a:r>
            <a:r>
              <a:rPr sz="1600" spc="-5" dirty="0">
                <a:solidFill>
                  <a:srgbClr val="CA0E0E"/>
                </a:solidFill>
                <a:latin typeface="Times New Roman"/>
                <a:cs typeface="Times New Roman"/>
              </a:rPr>
              <a:t>	</a:t>
            </a:r>
            <a:r>
              <a:rPr sz="2000" spc="-30" dirty="0">
                <a:latin typeface="Century Gothic"/>
                <a:cs typeface="Century Gothic"/>
              </a:rPr>
              <a:t>We </a:t>
            </a:r>
            <a:r>
              <a:rPr sz="2000" dirty="0">
                <a:latin typeface="Century Gothic"/>
                <a:cs typeface="Century Gothic"/>
              </a:rPr>
              <a:t>call </a:t>
            </a:r>
            <a:r>
              <a:rPr sz="2000" spc="5" dirty="0">
                <a:latin typeface="Century Gothic"/>
                <a:cs typeface="Century Gothic"/>
              </a:rPr>
              <a:t>this </a:t>
            </a:r>
            <a:r>
              <a:rPr sz="2000" dirty="0">
                <a:latin typeface="Century Gothic"/>
                <a:cs typeface="Century Gothic"/>
              </a:rPr>
              <a:t>sum </a:t>
            </a:r>
            <a:r>
              <a:rPr sz="2000" spc="5" dirty="0">
                <a:latin typeface="Century Gothic"/>
                <a:cs typeface="Century Gothic"/>
              </a:rPr>
              <a:t>the </a:t>
            </a:r>
            <a:r>
              <a:rPr sz="2000" b="1" spc="-5" dirty="0">
                <a:latin typeface="Century Gothic"/>
                <a:cs typeface="Century Gothic"/>
              </a:rPr>
              <a:t>chi-square value </a:t>
            </a:r>
            <a:r>
              <a:rPr sz="2000" spc="-5" dirty="0">
                <a:latin typeface="Century Gothic"/>
                <a:cs typeface="Century Gothic"/>
              </a:rPr>
              <a:t>for </a:t>
            </a:r>
            <a:r>
              <a:rPr sz="2000" spc="5" dirty="0">
                <a:latin typeface="Century Gothic"/>
                <a:cs typeface="Century Gothic"/>
              </a:rPr>
              <a:t>the </a:t>
            </a:r>
            <a:r>
              <a:rPr sz="2000" dirty="0">
                <a:latin typeface="Century Gothic"/>
                <a:cs typeface="Century Gothic"/>
              </a:rPr>
              <a:t>frequencies</a:t>
            </a:r>
            <a:r>
              <a:rPr sz="2000" spc="-110" dirty="0">
                <a:latin typeface="Century Gothic"/>
                <a:cs typeface="Century Gothic"/>
              </a:rPr>
              <a:t> </a:t>
            </a:r>
            <a:r>
              <a:rPr sz="2000" dirty="0">
                <a:latin typeface="Century Gothic"/>
                <a:cs typeface="Century Gothic"/>
              </a:rPr>
              <a:t>involved</a:t>
            </a:r>
            <a:endParaRPr sz="2000">
              <a:latin typeface="Century Gothic"/>
              <a:cs typeface="Century Gothic"/>
            </a:endParaRPr>
          </a:p>
        </p:txBody>
      </p:sp>
      <p:sp>
        <p:nvSpPr>
          <p:cNvPr id="4" name="Rezervirano mjesto podnožj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Johan Eklund,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2050178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24916" y="473709"/>
            <a:ext cx="7531734" cy="6654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200" spc="-5" dirty="0"/>
              <a:t>Chi-square </a:t>
            </a:r>
            <a:r>
              <a:rPr sz="4200" dirty="0"/>
              <a:t>hypothesis</a:t>
            </a:r>
            <a:r>
              <a:rPr sz="4200" spc="-110" dirty="0"/>
              <a:t> </a:t>
            </a:r>
            <a:r>
              <a:rPr sz="4200" dirty="0"/>
              <a:t>testing</a:t>
            </a:r>
            <a:endParaRPr sz="4200"/>
          </a:p>
        </p:txBody>
      </p:sp>
      <p:sp>
        <p:nvSpPr>
          <p:cNvPr id="3" name="object 3"/>
          <p:cNvSpPr txBox="1"/>
          <p:nvPr/>
        </p:nvSpPr>
        <p:spPr>
          <a:xfrm>
            <a:off x="1182116" y="2080387"/>
            <a:ext cx="8754110" cy="27393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5600" marR="382905" indent="-343535">
              <a:lnSpc>
                <a:spcPct val="100000"/>
              </a:lnSpc>
              <a:spcBef>
                <a:spcPts val="105"/>
              </a:spcBef>
              <a:tabLst>
                <a:tab pos="355600" algn="l"/>
              </a:tabLst>
            </a:pPr>
            <a:r>
              <a:rPr sz="1600" spc="-5" dirty="0">
                <a:solidFill>
                  <a:srgbClr val="CA0E0E"/>
                </a:solidFill>
                <a:latin typeface="Wingdings 3"/>
                <a:cs typeface="Wingdings 3"/>
              </a:rPr>
              <a:t></a:t>
            </a:r>
            <a:r>
              <a:rPr sz="1600" spc="-5" dirty="0">
                <a:solidFill>
                  <a:srgbClr val="CA0E0E"/>
                </a:solidFill>
                <a:latin typeface="Times New Roman"/>
                <a:cs typeface="Times New Roman"/>
              </a:rPr>
              <a:t>	</a:t>
            </a:r>
            <a:r>
              <a:rPr sz="2000" spc="-30" dirty="0">
                <a:latin typeface="Century Gothic"/>
                <a:cs typeface="Century Gothic"/>
              </a:rPr>
              <a:t>We </a:t>
            </a:r>
            <a:r>
              <a:rPr sz="2000" dirty="0">
                <a:latin typeface="Century Gothic"/>
                <a:cs typeface="Century Gothic"/>
              </a:rPr>
              <a:t>finally calculate </a:t>
            </a:r>
            <a:r>
              <a:rPr sz="2000" spc="5" dirty="0">
                <a:latin typeface="Century Gothic"/>
                <a:cs typeface="Century Gothic"/>
              </a:rPr>
              <a:t>the </a:t>
            </a:r>
            <a:r>
              <a:rPr sz="2000" dirty="0">
                <a:latin typeface="Century Gothic"/>
                <a:cs typeface="Century Gothic"/>
              </a:rPr>
              <a:t>sum of </a:t>
            </a:r>
            <a:r>
              <a:rPr sz="2000" spc="-5" dirty="0">
                <a:latin typeface="Century Gothic"/>
                <a:cs typeface="Century Gothic"/>
              </a:rPr>
              <a:t>all </a:t>
            </a:r>
            <a:r>
              <a:rPr sz="2000" spc="5" dirty="0">
                <a:latin typeface="Century Gothic"/>
                <a:cs typeface="Century Gothic"/>
              </a:rPr>
              <a:t>the </a:t>
            </a:r>
            <a:r>
              <a:rPr sz="2000" spc="-5" dirty="0">
                <a:latin typeface="Century Gothic"/>
                <a:cs typeface="Century Gothic"/>
              </a:rPr>
              <a:t>deviation </a:t>
            </a:r>
            <a:r>
              <a:rPr sz="2000" dirty="0">
                <a:latin typeface="Century Gothic"/>
                <a:cs typeface="Century Gothic"/>
              </a:rPr>
              <a:t>values,</a:t>
            </a:r>
            <a:r>
              <a:rPr sz="2000" spc="-160" dirty="0">
                <a:latin typeface="Century Gothic"/>
                <a:cs typeface="Century Gothic"/>
              </a:rPr>
              <a:t> </a:t>
            </a:r>
            <a:r>
              <a:rPr sz="2000" dirty="0">
                <a:latin typeface="Century Gothic"/>
                <a:cs typeface="Century Gothic"/>
              </a:rPr>
              <a:t>obtaining  </a:t>
            </a:r>
            <a:r>
              <a:rPr sz="2000" spc="5" dirty="0">
                <a:latin typeface="Century Gothic"/>
                <a:cs typeface="Century Gothic"/>
              </a:rPr>
              <a:t>the </a:t>
            </a:r>
            <a:r>
              <a:rPr sz="2000" b="1" spc="-5" dirty="0">
                <a:latin typeface="Century Gothic"/>
                <a:cs typeface="Century Gothic"/>
              </a:rPr>
              <a:t>chi-square value </a:t>
            </a:r>
            <a:r>
              <a:rPr sz="2000" spc="-5" dirty="0">
                <a:latin typeface="Century Gothic"/>
                <a:cs typeface="Century Gothic"/>
              </a:rPr>
              <a:t>for </a:t>
            </a:r>
            <a:r>
              <a:rPr sz="2000" dirty="0">
                <a:latin typeface="Century Gothic"/>
                <a:cs typeface="Century Gothic"/>
              </a:rPr>
              <a:t>these</a:t>
            </a:r>
            <a:r>
              <a:rPr sz="2000" spc="-95" dirty="0">
                <a:latin typeface="Century Gothic"/>
                <a:cs typeface="Century Gothic"/>
              </a:rPr>
              <a:t> </a:t>
            </a:r>
            <a:r>
              <a:rPr sz="2000" dirty="0">
                <a:latin typeface="Century Gothic"/>
                <a:cs typeface="Century Gothic"/>
              </a:rPr>
              <a:t>frequencies:</a:t>
            </a:r>
            <a:endParaRPr sz="2000">
              <a:latin typeface="Century Gothic"/>
              <a:cs typeface="Century Gothic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2050">
              <a:latin typeface="Times New Roman"/>
              <a:cs typeface="Times New Roman"/>
            </a:endParaRPr>
          </a:p>
          <a:p>
            <a:pPr marL="2675255">
              <a:lnSpc>
                <a:spcPct val="100000"/>
              </a:lnSpc>
            </a:pPr>
            <a:r>
              <a:rPr sz="2000" spc="20" dirty="0">
                <a:latin typeface="Cambria Math"/>
                <a:cs typeface="Cambria Math"/>
              </a:rPr>
              <a:t>χ</a:t>
            </a:r>
            <a:r>
              <a:rPr sz="2175" spc="30" baseline="28735" dirty="0">
                <a:latin typeface="Cambria Math"/>
                <a:cs typeface="Cambria Math"/>
              </a:rPr>
              <a:t>2 </a:t>
            </a:r>
            <a:r>
              <a:rPr sz="2000" dirty="0">
                <a:latin typeface="Cambria Math"/>
                <a:cs typeface="Cambria Math"/>
              </a:rPr>
              <a:t>= </a:t>
            </a:r>
            <a:r>
              <a:rPr sz="2000" spc="-5" dirty="0">
                <a:latin typeface="Cambria Math"/>
                <a:cs typeface="Cambria Math"/>
              </a:rPr>
              <a:t>𝑑</a:t>
            </a:r>
            <a:r>
              <a:rPr sz="2175" spc="-7" baseline="-15325" dirty="0">
                <a:latin typeface="Cambria Math"/>
                <a:cs typeface="Cambria Math"/>
              </a:rPr>
              <a:t>1 </a:t>
            </a:r>
            <a:r>
              <a:rPr sz="2000" dirty="0">
                <a:latin typeface="Cambria Math"/>
                <a:cs typeface="Cambria Math"/>
              </a:rPr>
              <a:t>+ </a:t>
            </a:r>
            <a:r>
              <a:rPr sz="2000" spc="20" dirty="0">
                <a:latin typeface="Cambria Math"/>
                <a:cs typeface="Cambria Math"/>
              </a:rPr>
              <a:t>𝑑</a:t>
            </a:r>
            <a:r>
              <a:rPr sz="2175" spc="30" baseline="-15325" dirty="0">
                <a:latin typeface="Cambria Math"/>
                <a:cs typeface="Cambria Math"/>
              </a:rPr>
              <a:t>2 </a:t>
            </a:r>
            <a:r>
              <a:rPr sz="2000" dirty="0">
                <a:latin typeface="Cambria Math"/>
                <a:cs typeface="Cambria Math"/>
              </a:rPr>
              <a:t>+ </a:t>
            </a:r>
            <a:r>
              <a:rPr sz="2000" spc="20" dirty="0">
                <a:latin typeface="Cambria Math"/>
                <a:cs typeface="Cambria Math"/>
              </a:rPr>
              <a:t>𝑑</a:t>
            </a:r>
            <a:r>
              <a:rPr sz="2175" spc="30" baseline="-15325" dirty="0">
                <a:latin typeface="Cambria Math"/>
                <a:cs typeface="Cambria Math"/>
              </a:rPr>
              <a:t>3 </a:t>
            </a:r>
            <a:r>
              <a:rPr sz="2000" dirty="0">
                <a:latin typeface="Cambria Math"/>
                <a:cs typeface="Cambria Math"/>
              </a:rPr>
              <a:t>+ … +</a:t>
            </a:r>
            <a:r>
              <a:rPr sz="2000" spc="245" dirty="0">
                <a:latin typeface="Cambria Math"/>
                <a:cs typeface="Cambria Math"/>
              </a:rPr>
              <a:t> </a:t>
            </a:r>
            <a:r>
              <a:rPr sz="2000" spc="60" dirty="0">
                <a:latin typeface="Cambria Math"/>
                <a:cs typeface="Cambria Math"/>
              </a:rPr>
              <a:t>𝑑</a:t>
            </a:r>
            <a:r>
              <a:rPr sz="2175" spc="89" baseline="-15325" dirty="0">
                <a:latin typeface="Cambria Math"/>
                <a:cs typeface="Cambria Math"/>
              </a:rPr>
              <a:t>𝑛</a:t>
            </a:r>
            <a:endParaRPr sz="2175" baseline="-15325">
              <a:latin typeface="Cambria Math"/>
              <a:cs typeface="Cambria Math"/>
            </a:endParaRPr>
          </a:p>
          <a:p>
            <a:pPr>
              <a:lnSpc>
                <a:spcPct val="100000"/>
              </a:lnSpc>
            </a:pPr>
            <a:endParaRPr sz="2600">
              <a:latin typeface="Times New Roman"/>
              <a:cs typeface="Times New Roman"/>
            </a:endParaRPr>
          </a:p>
          <a:p>
            <a:pPr marL="355600" marR="5080" indent="-343535">
              <a:lnSpc>
                <a:spcPct val="100000"/>
              </a:lnSpc>
              <a:spcBef>
                <a:spcPts val="1570"/>
              </a:spcBef>
              <a:tabLst>
                <a:tab pos="355600" algn="l"/>
              </a:tabLst>
            </a:pPr>
            <a:r>
              <a:rPr sz="1600" spc="-5" dirty="0">
                <a:solidFill>
                  <a:srgbClr val="CA0E0E"/>
                </a:solidFill>
                <a:latin typeface="Wingdings 3"/>
                <a:cs typeface="Wingdings 3"/>
              </a:rPr>
              <a:t></a:t>
            </a:r>
            <a:r>
              <a:rPr sz="1600" spc="-5" dirty="0">
                <a:solidFill>
                  <a:srgbClr val="CA0E0E"/>
                </a:solidFill>
                <a:latin typeface="Times New Roman"/>
                <a:cs typeface="Times New Roman"/>
              </a:rPr>
              <a:t>	</a:t>
            </a:r>
            <a:r>
              <a:rPr sz="2000" dirty="0">
                <a:latin typeface="Century Gothic"/>
                <a:cs typeface="Century Gothic"/>
              </a:rPr>
              <a:t>To use </a:t>
            </a:r>
            <a:r>
              <a:rPr sz="2000" spc="5" dirty="0">
                <a:latin typeface="Century Gothic"/>
                <a:cs typeface="Century Gothic"/>
              </a:rPr>
              <a:t>the </a:t>
            </a:r>
            <a:r>
              <a:rPr sz="2000" spc="-5" dirty="0">
                <a:latin typeface="Century Gothic"/>
                <a:cs typeface="Century Gothic"/>
              </a:rPr>
              <a:t>chi-square </a:t>
            </a:r>
            <a:r>
              <a:rPr sz="2000" dirty="0">
                <a:latin typeface="Century Gothic"/>
                <a:cs typeface="Century Gothic"/>
              </a:rPr>
              <a:t>value </a:t>
            </a:r>
            <a:r>
              <a:rPr sz="2000" spc="-5" dirty="0">
                <a:latin typeface="Century Gothic"/>
                <a:cs typeface="Century Gothic"/>
              </a:rPr>
              <a:t>for </a:t>
            </a:r>
            <a:r>
              <a:rPr sz="2000" dirty="0">
                <a:latin typeface="Century Gothic"/>
                <a:cs typeface="Century Gothic"/>
              </a:rPr>
              <a:t>hypothesis testing we proceed </a:t>
            </a:r>
            <a:r>
              <a:rPr sz="2000" spc="-5" dirty="0">
                <a:latin typeface="Century Gothic"/>
                <a:cs typeface="Century Gothic"/>
              </a:rPr>
              <a:t>by  identifying </a:t>
            </a:r>
            <a:r>
              <a:rPr sz="2000" spc="5" dirty="0">
                <a:latin typeface="Century Gothic"/>
                <a:cs typeface="Century Gothic"/>
              </a:rPr>
              <a:t>the </a:t>
            </a:r>
            <a:r>
              <a:rPr sz="2000" spc="-5" dirty="0">
                <a:solidFill>
                  <a:srgbClr val="006FC0"/>
                </a:solidFill>
                <a:latin typeface="Century Gothic"/>
                <a:cs typeface="Century Gothic"/>
              </a:rPr>
              <a:t>degrees </a:t>
            </a:r>
            <a:r>
              <a:rPr sz="2000" dirty="0">
                <a:solidFill>
                  <a:srgbClr val="006FC0"/>
                </a:solidFill>
                <a:latin typeface="Century Gothic"/>
                <a:cs typeface="Century Gothic"/>
              </a:rPr>
              <a:t>of </a:t>
            </a:r>
            <a:r>
              <a:rPr sz="2000" spc="-5" dirty="0">
                <a:solidFill>
                  <a:srgbClr val="006FC0"/>
                </a:solidFill>
                <a:latin typeface="Century Gothic"/>
                <a:cs typeface="Century Gothic"/>
              </a:rPr>
              <a:t>freedom </a:t>
            </a:r>
            <a:r>
              <a:rPr sz="2000" spc="-15" dirty="0">
                <a:latin typeface="Century Gothic"/>
                <a:cs typeface="Century Gothic"/>
              </a:rPr>
              <a:t>(df) </a:t>
            </a:r>
            <a:r>
              <a:rPr sz="2000" spc="-5" dirty="0">
                <a:latin typeface="Century Gothic"/>
                <a:cs typeface="Century Gothic"/>
              </a:rPr>
              <a:t>for </a:t>
            </a:r>
            <a:r>
              <a:rPr sz="2000" dirty="0">
                <a:latin typeface="Century Gothic"/>
                <a:cs typeface="Century Gothic"/>
              </a:rPr>
              <a:t>this sum which equals </a:t>
            </a:r>
            <a:r>
              <a:rPr sz="2000" spc="5" dirty="0">
                <a:latin typeface="Century Gothic"/>
                <a:cs typeface="Century Gothic"/>
              </a:rPr>
              <a:t>the  </a:t>
            </a:r>
            <a:r>
              <a:rPr sz="2000" dirty="0">
                <a:latin typeface="Century Gothic"/>
                <a:cs typeface="Century Gothic"/>
              </a:rPr>
              <a:t>number of elements </a:t>
            </a:r>
            <a:r>
              <a:rPr sz="2000" spc="-5" dirty="0">
                <a:latin typeface="Century Gothic"/>
                <a:cs typeface="Century Gothic"/>
              </a:rPr>
              <a:t>added, </a:t>
            </a:r>
            <a:r>
              <a:rPr sz="2000" dirty="0">
                <a:latin typeface="Century Gothic"/>
                <a:cs typeface="Century Gothic"/>
              </a:rPr>
              <a:t>minus</a:t>
            </a:r>
            <a:r>
              <a:rPr sz="2000" spc="-120" dirty="0">
                <a:latin typeface="Century Gothic"/>
                <a:cs typeface="Century Gothic"/>
              </a:rPr>
              <a:t> </a:t>
            </a:r>
            <a:r>
              <a:rPr sz="2000" dirty="0">
                <a:latin typeface="Century Gothic"/>
                <a:cs typeface="Century Gothic"/>
              </a:rPr>
              <a:t>1</a:t>
            </a:r>
            <a:endParaRPr sz="2000">
              <a:latin typeface="Century Gothic"/>
              <a:cs typeface="Century Gothic"/>
            </a:endParaRPr>
          </a:p>
        </p:txBody>
      </p:sp>
      <p:sp>
        <p:nvSpPr>
          <p:cNvPr id="4" name="Rezervirano mjesto podnožj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Johan Eklund,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99690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24916" y="473709"/>
            <a:ext cx="5180330" cy="6654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705100" algn="l"/>
              </a:tabLst>
            </a:pPr>
            <a:r>
              <a:rPr sz="4200" spc="-5" dirty="0"/>
              <a:t>Importan</a:t>
            </a:r>
            <a:r>
              <a:rPr sz="4200" dirty="0"/>
              <a:t>t	con</a:t>
            </a:r>
            <a:r>
              <a:rPr sz="4200" spc="-15" dirty="0"/>
              <a:t>c</a:t>
            </a:r>
            <a:r>
              <a:rPr sz="4200" dirty="0"/>
              <a:t>epts</a:t>
            </a:r>
            <a:endParaRPr sz="4200"/>
          </a:p>
        </p:txBody>
      </p:sp>
      <p:sp>
        <p:nvSpPr>
          <p:cNvPr id="3" name="object 3"/>
          <p:cNvSpPr txBox="1"/>
          <p:nvPr/>
        </p:nvSpPr>
        <p:spPr>
          <a:xfrm>
            <a:off x="1182116" y="1933985"/>
            <a:ext cx="7869555" cy="2919730"/>
          </a:xfrm>
          <a:prstGeom prst="rect">
            <a:avLst/>
          </a:prstGeom>
        </p:spPr>
        <p:txBody>
          <a:bodyPr vert="horz" wrap="square" lIns="0" tIns="15938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5"/>
              </a:spcBef>
              <a:tabLst>
                <a:tab pos="355600" algn="l"/>
              </a:tabLst>
            </a:pPr>
            <a:r>
              <a:rPr sz="1600" spc="-5" dirty="0">
                <a:solidFill>
                  <a:srgbClr val="CA0E0E"/>
                </a:solidFill>
                <a:latin typeface="Wingdings 3"/>
                <a:cs typeface="Wingdings 3"/>
              </a:rPr>
              <a:t></a:t>
            </a:r>
            <a:r>
              <a:rPr sz="1600" spc="-5" dirty="0">
                <a:solidFill>
                  <a:srgbClr val="CA0E0E"/>
                </a:solidFill>
                <a:latin typeface="Times New Roman"/>
                <a:cs typeface="Times New Roman"/>
              </a:rPr>
              <a:t>	</a:t>
            </a:r>
            <a:r>
              <a:rPr sz="2000" dirty="0">
                <a:latin typeface="Century Gothic"/>
                <a:cs typeface="Century Gothic"/>
              </a:rPr>
              <a:t>Two central </a:t>
            </a:r>
            <a:r>
              <a:rPr sz="2000" spc="-5" dirty="0">
                <a:latin typeface="Century Gothic"/>
                <a:cs typeface="Century Gothic"/>
              </a:rPr>
              <a:t>and important </a:t>
            </a:r>
            <a:r>
              <a:rPr sz="2000" dirty="0">
                <a:latin typeface="Century Gothic"/>
                <a:cs typeface="Century Gothic"/>
              </a:rPr>
              <a:t>concepts </a:t>
            </a:r>
            <a:r>
              <a:rPr sz="2000" spc="-5" dirty="0">
                <a:latin typeface="Century Gothic"/>
                <a:cs typeface="Century Gothic"/>
              </a:rPr>
              <a:t>in</a:t>
            </a:r>
            <a:r>
              <a:rPr sz="2000" spc="-120" dirty="0">
                <a:latin typeface="Century Gothic"/>
                <a:cs typeface="Century Gothic"/>
              </a:rPr>
              <a:t> </a:t>
            </a:r>
            <a:r>
              <a:rPr sz="2000" spc="-5" dirty="0">
                <a:latin typeface="Century Gothic"/>
                <a:cs typeface="Century Gothic"/>
              </a:rPr>
              <a:t>statistics:</a:t>
            </a:r>
            <a:endParaRPr sz="2000">
              <a:latin typeface="Century Gothic"/>
              <a:cs typeface="Century Gothic"/>
            </a:endParaRPr>
          </a:p>
          <a:p>
            <a:pPr marL="469900">
              <a:lnSpc>
                <a:spcPct val="100000"/>
              </a:lnSpc>
              <a:spcBef>
                <a:spcPts val="1040"/>
              </a:spcBef>
            </a:pPr>
            <a:r>
              <a:rPr sz="1450" spc="-10" dirty="0">
                <a:solidFill>
                  <a:srgbClr val="CA0E0E"/>
                </a:solidFill>
                <a:latin typeface="Wingdings 3"/>
                <a:cs typeface="Wingdings 3"/>
              </a:rPr>
              <a:t></a:t>
            </a:r>
            <a:r>
              <a:rPr sz="1450" spc="-10" dirty="0">
                <a:solidFill>
                  <a:srgbClr val="CA0E0E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latin typeface="Century Gothic"/>
                <a:cs typeface="Century Gothic"/>
              </a:rPr>
              <a:t>Population =</a:t>
            </a:r>
            <a:r>
              <a:rPr sz="1800" spc="-105" dirty="0">
                <a:latin typeface="Century Gothic"/>
                <a:cs typeface="Century Gothic"/>
              </a:rPr>
              <a:t> </a:t>
            </a:r>
            <a:r>
              <a:rPr sz="1800" spc="-5" dirty="0">
                <a:latin typeface="Century Gothic"/>
                <a:cs typeface="Century Gothic"/>
              </a:rPr>
              <a:t>everyone</a:t>
            </a:r>
            <a:endParaRPr sz="1800">
              <a:latin typeface="Century Gothic"/>
              <a:cs typeface="Century Gothic"/>
            </a:endParaRPr>
          </a:p>
          <a:p>
            <a:pPr marL="469900">
              <a:lnSpc>
                <a:spcPct val="100000"/>
              </a:lnSpc>
              <a:spcBef>
                <a:spcPts val="1035"/>
              </a:spcBef>
            </a:pPr>
            <a:r>
              <a:rPr sz="1450" spc="-10" dirty="0">
                <a:solidFill>
                  <a:srgbClr val="CA0E0E"/>
                </a:solidFill>
                <a:latin typeface="Wingdings 3"/>
                <a:cs typeface="Wingdings 3"/>
              </a:rPr>
              <a:t></a:t>
            </a:r>
            <a:r>
              <a:rPr sz="1450" spc="-10" dirty="0">
                <a:solidFill>
                  <a:srgbClr val="CA0E0E"/>
                </a:solidFill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Century Gothic"/>
                <a:cs typeface="Century Gothic"/>
              </a:rPr>
              <a:t>Sample </a:t>
            </a:r>
            <a:r>
              <a:rPr sz="1800" dirty="0">
                <a:latin typeface="Century Gothic"/>
                <a:cs typeface="Century Gothic"/>
              </a:rPr>
              <a:t>=</a:t>
            </a:r>
            <a:r>
              <a:rPr sz="1800" spc="-80" dirty="0">
                <a:latin typeface="Century Gothic"/>
                <a:cs typeface="Century Gothic"/>
              </a:rPr>
              <a:t> </a:t>
            </a:r>
            <a:r>
              <a:rPr sz="1800" spc="-5" dirty="0">
                <a:latin typeface="Century Gothic"/>
                <a:cs typeface="Century Gothic"/>
              </a:rPr>
              <a:t>some</a:t>
            </a:r>
            <a:endParaRPr sz="1800">
              <a:latin typeface="Century Gothic"/>
              <a:cs typeface="Century Gothic"/>
            </a:endParaRPr>
          </a:p>
          <a:p>
            <a:pPr>
              <a:lnSpc>
                <a:spcPct val="100000"/>
              </a:lnSpc>
            </a:pPr>
            <a:endParaRPr sz="2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17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tabLst>
                <a:tab pos="355600" algn="l"/>
              </a:tabLst>
            </a:pPr>
            <a:r>
              <a:rPr sz="1600" spc="-5" dirty="0">
                <a:solidFill>
                  <a:srgbClr val="CA0E0E"/>
                </a:solidFill>
                <a:latin typeface="Wingdings 3"/>
                <a:cs typeface="Wingdings 3"/>
              </a:rPr>
              <a:t></a:t>
            </a:r>
            <a:r>
              <a:rPr sz="1600" spc="-5" dirty="0">
                <a:solidFill>
                  <a:srgbClr val="CA0E0E"/>
                </a:solidFill>
                <a:latin typeface="Times New Roman"/>
                <a:cs typeface="Times New Roman"/>
              </a:rPr>
              <a:t>	</a:t>
            </a:r>
            <a:r>
              <a:rPr sz="2000" spc="-5" dirty="0">
                <a:latin typeface="Century Gothic"/>
                <a:cs typeface="Century Gothic"/>
              </a:rPr>
              <a:t>Unit of observation </a:t>
            </a:r>
            <a:r>
              <a:rPr sz="2000" dirty="0">
                <a:latin typeface="Century Gothic"/>
                <a:cs typeface="Century Gothic"/>
              </a:rPr>
              <a:t>= a </a:t>
            </a:r>
            <a:r>
              <a:rPr sz="2000" spc="-5" dirty="0">
                <a:latin typeface="Century Gothic"/>
                <a:cs typeface="Century Gothic"/>
              </a:rPr>
              <a:t>single </a:t>
            </a:r>
            <a:r>
              <a:rPr sz="2000" spc="5" dirty="0">
                <a:latin typeface="Century Gothic"/>
                <a:cs typeface="Century Gothic"/>
              </a:rPr>
              <a:t>study </a:t>
            </a:r>
            <a:r>
              <a:rPr sz="2000" spc="-5" dirty="0">
                <a:latin typeface="Century Gothic"/>
                <a:cs typeface="Century Gothic"/>
              </a:rPr>
              <a:t>object </a:t>
            </a:r>
            <a:r>
              <a:rPr sz="2000" spc="-15" dirty="0">
                <a:latin typeface="Century Gothic"/>
                <a:cs typeface="Century Gothic"/>
              </a:rPr>
              <a:t>(e.g. </a:t>
            </a:r>
            <a:r>
              <a:rPr sz="2000" dirty="0">
                <a:latin typeface="Century Gothic"/>
                <a:cs typeface="Century Gothic"/>
              </a:rPr>
              <a:t>an</a:t>
            </a:r>
            <a:r>
              <a:rPr sz="2000" spc="10" dirty="0">
                <a:latin typeface="Century Gothic"/>
                <a:cs typeface="Century Gothic"/>
              </a:rPr>
              <a:t> </a:t>
            </a:r>
            <a:r>
              <a:rPr sz="2000" spc="-5" dirty="0">
                <a:latin typeface="Century Gothic"/>
                <a:cs typeface="Century Gothic"/>
              </a:rPr>
              <a:t>indidivual)</a:t>
            </a:r>
            <a:endParaRPr sz="2000">
              <a:latin typeface="Century Gothic"/>
              <a:cs typeface="Century Gothic"/>
            </a:endParaRPr>
          </a:p>
          <a:p>
            <a:pPr marL="355600" marR="395605" indent="-343535">
              <a:lnSpc>
                <a:spcPct val="100000"/>
              </a:lnSpc>
              <a:spcBef>
                <a:spcPts val="1080"/>
              </a:spcBef>
              <a:tabLst>
                <a:tab pos="355600" algn="l"/>
              </a:tabLst>
            </a:pPr>
            <a:r>
              <a:rPr sz="1600" spc="-5" dirty="0">
                <a:solidFill>
                  <a:srgbClr val="CA0E0E"/>
                </a:solidFill>
                <a:latin typeface="Wingdings 3"/>
                <a:cs typeface="Wingdings 3"/>
              </a:rPr>
              <a:t></a:t>
            </a:r>
            <a:r>
              <a:rPr sz="1600" spc="-5" dirty="0">
                <a:solidFill>
                  <a:srgbClr val="CA0E0E"/>
                </a:solidFill>
                <a:latin typeface="Times New Roman"/>
                <a:cs typeface="Times New Roman"/>
              </a:rPr>
              <a:t>	</a:t>
            </a:r>
            <a:r>
              <a:rPr sz="2000" spc="-5" dirty="0">
                <a:latin typeface="Century Gothic"/>
                <a:cs typeface="Century Gothic"/>
              </a:rPr>
              <a:t>Unit of analysis </a:t>
            </a:r>
            <a:r>
              <a:rPr sz="2000" dirty="0">
                <a:latin typeface="Century Gothic"/>
                <a:cs typeface="Century Gothic"/>
              </a:rPr>
              <a:t>= </a:t>
            </a:r>
            <a:r>
              <a:rPr sz="2000" spc="5" dirty="0">
                <a:latin typeface="Century Gothic"/>
                <a:cs typeface="Century Gothic"/>
              </a:rPr>
              <a:t>the </a:t>
            </a:r>
            <a:r>
              <a:rPr sz="2000" dirty="0">
                <a:latin typeface="Century Gothic"/>
                <a:cs typeface="Century Gothic"/>
              </a:rPr>
              <a:t>entity that </a:t>
            </a:r>
            <a:r>
              <a:rPr sz="2000" spc="-5" dirty="0">
                <a:latin typeface="Century Gothic"/>
                <a:cs typeface="Century Gothic"/>
              </a:rPr>
              <a:t>is analyzed and described  </a:t>
            </a:r>
            <a:r>
              <a:rPr sz="2000" spc="-25" dirty="0">
                <a:latin typeface="Century Gothic"/>
                <a:cs typeface="Century Gothic"/>
              </a:rPr>
              <a:t>(a </a:t>
            </a:r>
            <a:r>
              <a:rPr sz="2000" dirty="0">
                <a:latin typeface="Century Gothic"/>
                <a:cs typeface="Century Gothic"/>
              </a:rPr>
              <a:t>sample or a</a:t>
            </a:r>
            <a:r>
              <a:rPr sz="2000" spc="-10" dirty="0">
                <a:latin typeface="Century Gothic"/>
                <a:cs typeface="Century Gothic"/>
              </a:rPr>
              <a:t> </a:t>
            </a:r>
            <a:r>
              <a:rPr sz="2000" spc="-5" dirty="0">
                <a:latin typeface="Century Gothic"/>
                <a:cs typeface="Century Gothic"/>
              </a:rPr>
              <a:t>population)</a:t>
            </a:r>
            <a:endParaRPr sz="2000">
              <a:latin typeface="Century Gothic"/>
              <a:cs typeface="Century Gothic"/>
            </a:endParaRPr>
          </a:p>
        </p:txBody>
      </p:sp>
      <p:sp>
        <p:nvSpPr>
          <p:cNvPr id="4" name="Rezervirano mjesto podnožj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Johan Eklund,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3252918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24916" y="473709"/>
            <a:ext cx="7531734" cy="6654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200" spc="-5" dirty="0"/>
              <a:t>Chi-square </a:t>
            </a:r>
            <a:r>
              <a:rPr sz="4200" dirty="0"/>
              <a:t>hypothesis</a:t>
            </a:r>
            <a:r>
              <a:rPr sz="4200" spc="-110" dirty="0"/>
              <a:t> </a:t>
            </a:r>
            <a:r>
              <a:rPr sz="4200" dirty="0"/>
              <a:t>testing</a:t>
            </a:r>
            <a:endParaRPr sz="4200"/>
          </a:p>
        </p:txBody>
      </p:sp>
      <p:sp>
        <p:nvSpPr>
          <p:cNvPr id="3" name="object 3"/>
          <p:cNvSpPr txBox="1"/>
          <p:nvPr/>
        </p:nvSpPr>
        <p:spPr>
          <a:xfrm>
            <a:off x="1182116" y="2080387"/>
            <a:ext cx="8368030" cy="29070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algn="just">
              <a:lnSpc>
                <a:spcPct val="100000"/>
              </a:lnSpc>
              <a:spcBef>
                <a:spcPts val="105"/>
              </a:spcBef>
            </a:pPr>
            <a:r>
              <a:rPr sz="2000" spc="-5" dirty="0">
                <a:latin typeface="Century Gothic"/>
                <a:cs typeface="Century Gothic"/>
              </a:rPr>
              <a:t>Since</a:t>
            </a:r>
            <a:endParaRPr sz="2000">
              <a:latin typeface="Century Gothic"/>
              <a:cs typeface="Century Gothic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3000">
              <a:latin typeface="Times New Roman"/>
              <a:cs typeface="Times New Roman"/>
            </a:endParaRPr>
          </a:p>
          <a:p>
            <a:pPr marL="927100">
              <a:lnSpc>
                <a:spcPct val="100000"/>
              </a:lnSpc>
            </a:pPr>
            <a:r>
              <a:rPr sz="2000" spc="-5" dirty="0">
                <a:latin typeface="Century Gothic"/>
                <a:cs typeface="Century Gothic"/>
              </a:rPr>
              <a:t>6.02 </a:t>
            </a:r>
            <a:r>
              <a:rPr sz="2000" dirty="0">
                <a:latin typeface="Century Gothic"/>
                <a:cs typeface="Century Gothic"/>
              </a:rPr>
              <a:t>= </a:t>
            </a:r>
            <a:r>
              <a:rPr sz="2000" spc="5" dirty="0">
                <a:latin typeface="Century Gothic"/>
                <a:cs typeface="Century Gothic"/>
              </a:rPr>
              <a:t>d</a:t>
            </a:r>
            <a:r>
              <a:rPr sz="1950" spc="7" baseline="-21367" dirty="0">
                <a:latin typeface="Century Gothic"/>
                <a:cs typeface="Century Gothic"/>
              </a:rPr>
              <a:t>1 </a:t>
            </a:r>
            <a:r>
              <a:rPr sz="2000" dirty="0">
                <a:latin typeface="Century Gothic"/>
                <a:cs typeface="Century Gothic"/>
              </a:rPr>
              <a:t>+ </a:t>
            </a:r>
            <a:r>
              <a:rPr sz="2000" spc="5" dirty="0">
                <a:latin typeface="Century Gothic"/>
                <a:cs typeface="Century Gothic"/>
              </a:rPr>
              <a:t>d</a:t>
            </a:r>
            <a:r>
              <a:rPr sz="1950" spc="7" baseline="-21367" dirty="0">
                <a:latin typeface="Century Gothic"/>
                <a:cs typeface="Century Gothic"/>
              </a:rPr>
              <a:t>2 </a:t>
            </a:r>
            <a:r>
              <a:rPr sz="2000" dirty="0">
                <a:latin typeface="Century Gothic"/>
                <a:cs typeface="Century Gothic"/>
              </a:rPr>
              <a:t>+</a:t>
            </a:r>
            <a:r>
              <a:rPr sz="2000" spc="-380" dirty="0">
                <a:latin typeface="Century Gothic"/>
                <a:cs typeface="Century Gothic"/>
              </a:rPr>
              <a:t> </a:t>
            </a:r>
            <a:r>
              <a:rPr sz="2000" spc="5" dirty="0">
                <a:latin typeface="Century Gothic"/>
                <a:cs typeface="Century Gothic"/>
              </a:rPr>
              <a:t>d</a:t>
            </a:r>
            <a:r>
              <a:rPr sz="1950" spc="7" baseline="-21367" dirty="0">
                <a:latin typeface="Century Gothic"/>
                <a:cs typeface="Century Gothic"/>
              </a:rPr>
              <a:t>3</a:t>
            </a:r>
            <a:endParaRPr sz="1950" baseline="-21367">
              <a:latin typeface="Century Gothic"/>
              <a:cs typeface="Century Gothic"/>
            </a:endParaRPr>
          </a:p>
          <a:p>
            <a:pPr marL="12700" marR="5080" algn="just">
              <a:lnSpc>
                <a:spcPct val="100000"/>
              </a:lnSpc>
              <a:spcBef>
                <a:spcPts val="2400"/>
              </a:spcBef>
            </a:pPr>
            <a:r>
              <a:rPr sz="2000" spc="-5" dirty="0">
                <a:latin typeface="Century Gothic"/>
                <a:cs typeface="Century Gothic"/>
              </a:rPr>
              <a:t>in </a:t>
            </a:r>
            <a:r>
              <a:rPr sz="2000" dirty="0">
                <a:latin typeface="Century Gothic"/>
                <a:cs typeface="Century Gothic"/>
              </a:rPr>
              <a:t>our example involving </a:t>
            </a:r>
            <a:r>
              <a:rPr sz="2000" spc="-5" dirty="0">
                <a:latin typeface="Century Gothic"/>
                <a:cs typeface="Century Gothic"/>
              </a:rPr>
              <a:t>fish </a:t>
            </a:r>
            <a:r>
              <a:rPr sz="2000" dirty="0">
                <a:latin typeface="Century Gothic"/>
                <a:cs typeface="Century Gothic"/>
              </a:rPr>
              <a:t>species, we </a:t>
            </a:r>
            <a:r>
              <a:rPr sz="2000" spc="-5" dirty="0">
                <a:latin typeface="Century Gothic"/>
                <a:cs typeface="Century Gothic"/>
              </a:rPr>
              <a:t>quickly </a:t>
            </a:r>
            <a:r>
              <a:rPr sz="2000" dirty="0">
                <a:latin typeface="Century Gothic"/>
                <a:cs typeface="Century Gothic"/>
              </a:rPr>
              <a:t>realize that </a:t>
            </a:r>
            <a:r>
              <a:rPr sz="2000" spc="-5" dirty="0">
                <a:latin typeface="Century Gothic"/>
                <a:cs typeface="Century Gothic"/>
              </a:rPr>
              <a:t>if </a:t>
            </a:r>
            <a:r>
              <a:rPr sz="2000" dirty="0">
                <a:latin typeface="Century Gothic"/>
                <a:cs typeface="Century Gothic"/>
              </a:rPr>
              <a:t>two</a:t>
            </a:r>
            <a:r>
              <a:rPr sz="2000" spc="-215" dirty="0">
                <a:latin typeface="Century Gothic"/>
                <a:cs typeface="Century Gothic"/>
              </a:rPr>
              <a:t> </a:t>
            </a:r>
            <a:r>
              <a:rPr sz="2000" dirty="0">
                <a:latin typeface="Century Gothic"/>
                <a:cs typeface="Century Gothic"/>
              </a:rPr>
              <a:t>of  </a:t>
            </a:r>
            <a:r>
              <a:rPr sz="2000" spc="5" dirty="0">
                <a:latin typeface="Century Gothic"/>
                <a:cs typeface="Century Gothic"/>
              </a:rPr>
              <a:t>the </a:t>
            </a:r>
            <a:r>
              <a:rPr sz="2000" dirty="0">
                <a:latin typeface="Century Gothic"/>
                <a:cs typeface="Century Gothic"/>
              </a:rPr>
              <a:t>variables </a:t>
            </a:r>
            <a:r>
              <a:rPr sz="2000" spc="-10" dirty="0">
                <a:latin typeface="Century Gothic"/>
                <a:cs typeface="Century Gothic"/>
              </a:rPr>
              <a:t>(e.g. </a:t>
            </a:r>
            <a:r>
              <a:rPr sz="2000" i="1" spc="5" dirty="0">
                <a:latin typeface="Century Gothic"/>
                <a:cs typeface="Century Gothic"/>
              </a:rPr>
              <a:t>d</a:t>
            </a:r>
            <a:r>
              <a:rPr sz="1950" spc="7" baseline="-21367" dirty="0">
                <a:latin typeface="Century Gothic"/>
                <a:cs typeface="Century Gothic"/>
              </a:rPr>
              <a:t>1 </a:t>
            </a:r>
            <a:r>
              <a:rPr sz="2000" spc="-5" dirty="0">
                <a:latin typeface="Century Gothic"/>
                <a:cs typeface="Century Gothic"/>
              </a:rPr>
              <a:t>and </a:t>
            </a:r>
            <a:r>
              <a:rPr sz="2000" i="1" spc="5" dirty="0">
                <a:latin typeface="Century Gothic"/>
                <a:cs typeface="Century Gothic"/>
              </a:rPr>
              <a:t>d</a:t>
            </a:r>
            <a:r>
              <a:rPr sz="1950" spc="7" baseline="-21367" dirty="0">
                <a:latin typeface="Century Gothic"/>
                <a:cs typeface="Century Gothic"/>
              </a:rPr>
              <a:t>2</a:t>
            </a:r>
            <a:r>
              <a:rPr sz="2000" spc="5" dirty="0">
                <a:latin typeface="Century Gothic"/>
                <a:cs typeface="Century Gothic"/>
              </a:rPr>
              <a:t>) </a:t>
            </a:r>
            <a:r>
              <a:rPr sz="2000" spc="-5" dirty="0">
                <a:latin typeface="Century Gothic"/>
                <a:cs typeface="Century Gothic"/>
              </a:rPr>
              <a:t>are established, </a:t>
            </a:r>
            <a:r>
              <a:rPr sz="2000" dirty="0">
                <a:latin typeface="Century Gothic"/>
                <a:cs typeface="Century Gothic"/>
              </a:rPr>
              <a:t>then </a:t>
            </a:r>
            <a:r>
              <a:rPr sz="2000" spc="5" dirty="0">
                <a:latin typeface="Century Gothic"/>
                <a:cs typeface="Century Gothic"/>
              </a:rPr>
              <a:t>the </a:t>
            </a:r>
            <a:r>
              <a:rPr sz="2000" dirty="0">
                <a:latin typeface="Century Gothic"/>
                <a:cs typeface="Century Gothic"/>
              </a:rPr>
              <a:t>value of </a:t>
            </a:r>
            <a:r>
              <a:rPr sz="2000" i="1" spc="5" dirty="0">
                <a:latin typeface="Century Gothic"/>
                <a:cs typeface="Century Gothic"/>
              </a:rPr>
              <a:t>d</a:t>
            </a:r>
            <a:r>
              <a:rPr sz="1950" spc="7" baseline="-21367" dirty="0">
                <a:latin typeface="Century Gothic"/>
                <a:cs typeface="Century Gothic"/>
              </a:rPr>
              <a:t>3 </a:t>
            </a:r>
            <a:r>
              <a:rPr sz="2000" spc="-5" dirty="0">
                <a:latin typeface="Century Gothic"/>
                <a:cs typeface="Century Gothic"/>
              </a:rPr>
              <a:t>is  </a:t>
            </a:r>
            <a:r>
              <a:rPr sz="2000" dirty="0">
                <a:latin typeface="Century Gothic"/>
                <a:cs typeface="Century Gothic"/>
              </a:rPr>
              <a:t>determined </a:t>
            </a:r>
            <a:r>
              <a:rPr sz="2000" spc="-5" dirty="0">
                <a:latin typeface="Century Gothic"/>
                <a:cs typeface="Century Gothic"/>
              </a:rPr>
              <a:t>by </a:t>
            </a:r>
            <a:r>
              <a:rPr sz="2000" spc="5" dirty="0">
                <a:latin typeface="Century Gothic"/>
                <a:cs typeface="Century Gothic"/>
              </a:rPr>
              <a:t>the </a:t>
            </a:r>
            <a:r>
              <a:rPr sz="2000" dirty="0">
                <a:latin typeface="Century Gothic"/>
                <a:cs typeface="Century Gothic"/>
              </a:rPr>
              <a:t>other variables,</a:t>
            </a:r>
            <a:r>
              <a:rPr sz="2000" spc="-165" dirty="0">
                <a:latin typeface="Century Gothic"/>
                <a:cs typeface="Century Gothic"/>
              </a:rPr>
              <a:t> </a:t>
            </a:r>
            <a:r>
              <a:rPr sz="2000" spc="-10" dirty="0">
                <a:latin typeface="Century Gothic"/>
                <a:cs typeface="Century Gothic"/>
              </a:rPr>
              <a:t>i.e.</a:t>
            </a:r>
            <a:endParaRPr sz="2000">
              <a:latin typeface="Century Gothic"/>
              <a:cs typeface="Century Gothic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2050">
              <a:latin typeface="Times New Roman"/>
              <a:cs typeface="Times New Roman"/>
            </a:endParaRPr>
          </a:p>
          <a:p>
            <a:pPr marL="927100">
              <a:lnSpc>
                <a:spcPct val="100000"/>
              </a:lnSpc>
            </a:pPr>
            <a:r>
              <a:rPr sz="2000" spc="5" dirty="0">
                <a:latin typeface="Century Gothic"/>
                <a:cs typeface="Century Gothic"/>
              </a:rPr>
              <a:t>d</a:t>
            </a:r>
            <a:r>
              <a:rPr sz="1950" spc="7" baseline="-21367" dirty="0">
                <a:latin typeface="Century Gothic"/>
                <a:cs typeface="Century Gothic"/>
              </a:rPr>
              <a:t>3 </a:t>
            </a:r>
            <a:r>
              <a:rPr sz="2000" dirty="0">
                <a:latin typeface="Century Gothic"/>
                <a:cs typeface="Century Gothic"/>
              </a:rPr>
              <a:t>= </a:t>
            </a:r>
            <a:r>
              <a:rPr sz="2000" spc="-5" dirty="0">
                <a:latin typeface="Century Gothic"/>
                <a:cs typeface="Century Gothic"/>
              </a:rPr>
              <a:t>6.02 </a:t>
            </a:r>
            <a:r>
              <a:rPr sz="2000" dirty="0">
                <a:latin typeface="Century Gothic"/>
                <a:cs typeface="Century Gothic"/>
              </a:rPr>
              <a:t>- </a:t>
            </a:r>
            <a:r>
              <a:rPr sz="2000" spc="5" dirty="0">
                <a:latin typeface="Century Gothic"/>
                <a:cs typeface="Century Gothic"/>
              </a:rPr>
              <a:t>d</a:t>
            </a:r>
            <a:r>
              <a:rPr sz="1950" spc="7" baseline="-21367" dirty="0">
                <a:latin typeface="Century Gothic"/>
                <a:cs typeface="Century Gothic"/>
              </a:rPr>
              <a:t>1 </a:t>
            </a:r>
            <a:r>
              <a:rPr sz="2000" dirty="0">
                <a:latin typeface="Century Gothic"/>
                <a:cs typeface="Century Gothic"/>
              </a:rPr>
              <a:t>+</a:t>
            </a:r>
            <a:r>
              <a:rPr sz="2000" spc="-375" dirty="0">
                <a:latin typeface="Century Gothic"/>
                <a:cs typeface="Century Gothic"/>
              </a:rPr>
              <a:t> </a:t>
            </a:r>
            <a:r>
              <a:rPr sz="2000" spc="5" dirty="0">
                <a:latin typeface="Century Gothic"/>
                <a:cs typeface="Century Gothic"/>
              </a:rPr>
              <a:t>d</a:t>
            </a:r>
            <a:r>
              <a:rPr sz="1950" spc="7" baseline="-21367" dirty="0">
                <a:latin typeface="Century Gothic"/>
                <a:cs typeface="Century Gothic"/>
              </a:rPr>
              <a:t>2</a:t>
            </a:r>
            <a:endParaRPr sz="1950" baseline="-21367">
              <a:latin typeface="Century Gothic"/>
              <a:cs typeface="Century Gothic"/>
            </a:endParaRPr>
          </a:p>
        </p:txBody>
      </p:sp>
      <p:sp>
        <p:nvSpPr>
          <p:cNvPr id="4" name="Rezervirano mjesto podnožj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Johan Eklund,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8574317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24916" y="473709"/>
            <a:ext cx="7531734" cy="6654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200" spc="-5" dirty="0"/>
              <a:t>Chi-square </a:t>
            </a:r>
            <a:r>
              <a:rPr sz="4200" dirty="0"/>
              <a:t>hypothesis</a:t>
            </a:r>
            <a:r>
              <a:rPr sz="4200" spc="-110" dirty="0"/>
              <a:t> </a:t>
            </a:r>
            <a:r>
              <a:rPr sz="4200" dirty="0"/>
              <a:t>testing</a:t>
            </a:r>
            <a:endParaRPr sz="4200"/>
          </a:p>
        </p:txBody>
      </p:sp>
      <p:sp>
        <p:nvSpPr>
          <p:cNvPr id="3" name="object 3"/>
          <p:cNvSpPr txBox="1"/>
          <p:nvPr/>
        </p:nvSpPr>
        <p:spPr>
          <a:xfrm>
            <a:off x="1182116" y="2080387"/>
            <a:ext cx="8758555" cy="16700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5600" marR="5080" indent="-343535">
              <a:lnSpc>
                <a:spcPct val="100000"/>
              </a:lnSpc>
              <a:spcBef>
                <a:spcPts val="105"/>
              </a:spcBef>
              <a:tabLst>
                <a:tab pos="355600" algn="l"/>
              </a:tabLst>
            </a:pPr>
            <a:r>
              <a:rPr sz="1600" spc="-5" dirty="0">
                <a:solidFill>
                  <a:srgbClr val="CA0E0E"/>
                </a:solidFill>
                <a:latin typeface="Wingdings 3"/>
                <a:cs typeface="Wingdings 3"/>
              </a:rPr>
              <a:t></a:t>
            </a:r>
            <a:r>
              <a:rPr sz="1600" spc="-5" dirty="0">
                <a:solidFill>
                  <a:srgbClr val="CA0E0E"/>
                </a:solidFill>
                <a:latin typeface="Times New Roman"/>
                <a:cs typeface="Times New Roman"/>
              </a:rPr>
              <a:t>	</a:t>
            </a:r>
            <a:r>
              <a:rPr sz="2000" spc="-5" dirty="0">
                <a:latin typeface="Century Gothic"/>
                <a:cs typeface="Century Gothic"/>
              </a:rPr>
              <a:t>Since </a:t>
            </a:r>
            <a:r>
              <a:rPr sz="2000" b="1" dirty="0">
                <a:latin typeface="Century Gothic"/>
                <a:cs typeface="Century Gothic"/>
              </a:rPr>
              <a:t>two </a:t>
            </a:r>
            <a:r>
              <a:rPr sz="2000" dirty="0">
                <a:latin typeface="Century Gothic"/>
                <a:cs typeface="Century Gothic"/>
              </a:rPr>
              <a:t>of </a:t>
            </a:r>
            <a:r>
              <a:rPr sz="2000" spc="5" dirty="0">
                <a:latin typeface="Century Gothic"/>
                <a:cs typeface="Century Gothic"/>
              </a:rPr>
              <a:t>the </a:t>
            </a:r>
            <a:r>
              <a:rPr sz="2000" dirty="0">
                <a:latin typeface="Century Gothic"/>
                <a:cs typeface="Century Gothic"/>
              </a:rPr>
              <a:t>variables can vary freely, whereas </a:t>
            </a:r>
            <a:r>
              <a:rPr sz="2000" spc="5" dirty="0">
                <a:latin typeface="Century Gothic"/>
                <a:cs typeface="Century Gothic"/>
              </a:rPr>
              <a:t>the </a:t>
            </a:r>
            <a:r>
              <a:rPr sz="2000" dirty="0">
                <a:latin typeface="Century Gothic"/>
                <a:cs typeface="Century Gothic"/>
              </a:rPr>
              <a:t>third</a:t>
            </a:r>
            <a:r>
              <a:rPr sz="2000" spc="-265" dirty="0">
                <a:latin typeface="Century Gothic"/>
                <a:cs typeface="Century Gothic"/>
              </a:rPr>
              <a:t> </a:t>
            </a:r>
            <a:r>
              <a:rPr sz="2000" dirty="0">
                <a:latin typeface="Century Gothic"/>
                <a:cs typeface="Century Gothic"/>
              </a:rPr>
              <a:t>variable  </a:t>
            </a:r>
            <a:r>
              <a:rPr sz="2000" spc="-5" dirty="0">
                <a:latin typeface="Century Gothic"/>
                <a:cs typeface="Century Gothic"/>
              </a:rPr>
              <a:t>is </a:t>
            </a:r>
            <a:r>
              <a:rPr sz="2000" dirty="0">
                <a:latin typeface="Century Gothic"/>
                <a:cs typeface="Century Gothic"/>
              </a:rPr>
              <a:t>determined </a:t>
            </a:r>
            <a:r>
              <a:rPr sz="2000" spc="-5" dirty="0">
                <a:latin typeface="Century Gothic"/>
                <a:cs typeface="Century Gothic"/>
              </a:rPr>
              <a:t>by </a:t>
            </a:r>
            <a:r>
              <a:rPr sz="2000" spc="5" dirty="0">
                <a:latin typeface="Century Gothic"/>
                <a:cs typeface="Century Gothic"/>
              </a:rPr>
              <a:t>the </a:t>
            </a:r>
            <a:r>
              <a:rPr sz="2000" dirty="0">
                <a:latin typeface="Century Gothic"/>
                <a:cs typeface="Century Gothic"/>
              </a:rPr>
              <a:t>other two, we conclude that </a:t>
            </a:r>
            <a:r>
              <a:rPr sz="2000" spc="5" dirty="0">
                <a:latin typeface="Century Gothic"/>
                <a:cs typeface="Century Gothic"/>
              </a:rPr>
              <a:t>the </a:t>
            </a:r>
            <a:r>
              <a:rPr sz="2000" spc="-5" dirty="0">
                <a:latin typeface="Century Gothic"/>
                <a:cs typeface="Century Gothic"/>
              </a:rPr>
              <a:t>degree </a:t>
            </a:r>
            <a:r>
              <a:rPr sz="2000" dirty="0">
                <a:latin typeface="Century Gothic"/>
                <a:cs typeface="Century Gothic"/>
              </a:rPr>
              <a:t>of  </a:t>
            </a:r>
            <a:r>
              <a:rPr sz="2000" spc="-5" dirty="0">
                <a:latin typeface="Century Gothic"/>
                <a:cs typeface="Century Gothic"/>
              </a:rPr>
              <a:t>freedom in </a:t>
            </a:r>
            <a:r>
              <a:rPr sz="2000" dirty="0">
                <a:latin typeface="Century Gothic"/>
                <a:cs typeface="Century Gothic"/>
              </a:rPr>
              <a:t>this example</a:t>
            </a:r>
            <a:r>
              <a:rPr sz="2000" spc="-80" dirty="0">
                <a:latin typeface="Century Gothic"/>
                <a:cs typeface="Century Gothic"/>
              </a:rPr>
              <a:t> </a:t>
            </a:r>
            <a:r>
              <a:rPr sz="2000" spc="-5" dirty="0">
                <a:latin typeface="Century Gothic"/>
                <a:cs typeface="Century Gothic"/>
              </a:rPr>
              <a:t>is</a:t>
            </a:r>
            <a:endParaRPr sz="2000">
              <a:latin typeface="Century Gothic"/>
              <a:cs typeface="Century Gothic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2050">
              <a:latin typeface="Times New Roman"/>
              <a:cs typeface="Times New Roman"/>
            </a:endParaRPr>
          </a:p>
          <a:p>
            <a:pPr marR="303530" algn="ctr">
              <a:lnSpc>
                <a:spcPct val="100000"/>
              </a:lnSpc>
            </a:pPr>
            <a:r>
              <a:rPr sz="2800" spc="-5" dirty="0">
                <a:latin typeface="Century Gothic"/>
                <a:cs typeface="Century Gothic"/>
              </a:rPr>
              <a:t>df =</a:t>
            </a:r>
            <a:r>
              <a:rPr sz="2800" dirty="0">
                <a:latin typeface="Century Gothic"/>
                <a:cs typeface="Century Gothic"/>
              </a:rPr>
              <a:t> </a:t>
            </a:r>
            <a:r>
              <a:rPr sz="2800" spc="-5" dirty="0">
                <a:latin typeface="Century Gothic"/>
                <a:cs typeface="Century Gothic"/>
              </a:rPr>
              <a:t>2</a:t>
            </a:r>
            <a:endParaRPr sz="2800">
              <a:latin typeface="Century Gothic"/>
              <a:cs typeface="Century Gothic"/>
            </a:endParaRPr>
          </a:p>
        </p:txBody>
      </p:sp>
      <p:sp>
        <p:nvSpPr>
          <p:cNvPr id="4" name="Rezervirano mjesto podnožj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Johan Eklund,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5538591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24916" y="473709"/>
            <a:ext cx="7531734" cy="6654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200" spc="-5" dirty="0"/>
              <a:t>Chi-square </a:t>
            </a:r>
            <a:r>
              <a:rPr sz="4200" dirty="0"/>
              <a:t>hypothesis</a:t>
            </a:r>
            <a:r>
              <a:rPr sz="4200" spc="-110" dirty="0"/>
              <a:t> </a:t>
            </a:r>
            <a:r>
              <a:rPr sz="4200" dirty="0"/>
              <a:t>testing</a:t>
            </a:r>
            <a:endParaRPr sz="4200"/>
          </a:p>
        </p:txBody>
      </p:sp>
      <p:sp>
        <p:nvSpPr>
          <p:cNvPr id="3" name="object 3"/>
          <p:cNvSpPr txBox="1"/>
          <p:nvPr/>
        </p:nvSpPr>
        <p:spPr>
          <a:xfrm>
            <a:off x="1182116" y="2080387"/>
            <a:ext cx="8398510" cy="16878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5600" marR="5080" indent="-343535">
              <a:lnSpc>
                <a:spcPct val="100000"/>
              </a:lnSpc>
              <a:spcBef>
                <a:spcPts val="105"/>
              </a:spcBef>
              <a:tabLst>
                <a:tab pos="355600" algn="l"/>
              </a:tabLst>
            </a:pPr>
            <a:r>
              <a:rPr sz="1600" spc="-5" dirty="0">
                <a:solidFill>
                  <a:srgbClr val="CA0E0E"/>
                </a:solidFill>
                <a:latin typeface="Wingdings 3"/>
                <a:cs typeface="Wingdings 3"/>
              </a:rPr>
              <a:t></a:t>
            </a:r>
            <a:r>
              <a:rPr sz="1600" spc="-5" dirty="0">
                <a:solidFill>
                  <a:srgbClr val="CA0E0E"/>
                </a:solidFill>
                <a:latin typeface="Times New Roman"/>
                <a:cs typeface="Times New Roman"/>
              </a:rPr>
              <a:t>	</a:t>
            </a:r>
            <a:r>
              <a:rPr sz="2000" spc="-30" dirty="0">
                <a:latin typeface="Century Gothic"/>
                <a:cs typeface="Century Gothic"/>
              </a:rPr>
              <a:t>We </a:t>
            </a:r>
            <a:r>
              <a:rPr sz="2000" spc="5" dirty="0">
                <a:latin typeface="Century Gothic"/>
                <a:cs typeface="Century Gothic"/>
              </a:rPr>
              <a:t>have </a:t>
            </a:r>
            <a:r>
              <a:rPr sz="2000" dirty="0">
                <a:latin typeface="Century Gothic"/>
                <a:cs typeface="Century Gothic"/>
              </a:rPr>
              <a:t>obtained </a:t>
            </a:r>
            <a:r>
              <a:rPr sz="2000" spc="5" dirty="0">
                <a:latin typeface="Century Gothic"/>
                <a:cs typeface="Century Gothic"/>
              </a:rPr>
              <a:t>the </a:t>
            </a:r>
            <a:r>
              <a:rPr sz="2000" dirty="0">
                <a:latin typeface="Century Gothic"/>
                <a:cs typeface="Century Gothic"/>
              </a:rPr>
              <a:t>chi-square value </a:t>
            </a:r>
            <a:r>
              <a:rPr sz="2000" spc="-5" dirty="0">
                <a:latin typeface="Century Gothic"/>
                <a:cs typeface="Century Gothic"/>
              </a:rPr>
              <a:t>as </a:t>
            </a:r>
            <a:r>
              <a:rPr sz="2000" dirty="0">
                <a:latin typeface="Century Gothic"/>
                <a:cs typeface="Century Gothic"/>
              </a:rPr>
              <a:t>well </a:t>
            </a:r>
            <a:r>
              <a:rPr sz="2000" spc="-5" dirty="0">
                <a:latin typeface="Century Gothic"/>
                <a:cs typeface="Century Gothic"/>
              </a:rPr>
              <a:t>as </a:t>
            </a:r>
            <a:r>
              <a:rPr sz="2000" spc="5" dirty="0">
                <a:latin typeface="Century Gothic"/>
                <a:cs typeface="Century Gothic"/>
              </a:rPr>
              <a:t>the </a:t>
            </a:r>
            <a:r>
              <a:rPr sz="2000" spc="-5" dirty="0">
                <a:latin typeface="Century Gothic"/>
                <a:cs typeface="Century Gothic"/>
              </a:rPr>
              <a:t>degrees</a:t>
            </a:r>
            <a:r>
              <a:rPr sz="2000" spc="-195" dirty="0">
                <a:latin typeface="Century Gothic"/>
                <a:cs typeface="Century Gothic"/>
              </a:rPr>
              <a:t> </a:t>
            </a:r>
            <a:r>
              <a:rPr sz="2000" dirty="0">
                <a:latin typeface="Century Gothic"/>
                <a:cs typeface="Century Gothic"/>
              </a:rPr>
              <a:t>of  </a:t>
            </a:r>
            <a:r>
              <a:rPr sz="2000" spc="-5" dirty="0">
                <a:latin typeface="Century Gothic"/>
                <a:cs typeface="Century Gothic"/>
              </a:rPr>
              <a:t>freedom</a:t>
            </a:r>
            <a:endParaRPr sz="2000">
              <a:latin typeface="Century Gothic"/>
              <a:cs typeface="Century Gothic"/>
            </a:endParaRPr>
          </a:p>
          <a:p>
            <a:pPr marL="355600" marR="325120" indent="-343535" algn="just">
              <a:lnSpc>
                <a:spcPct val="100000"/>
              </a:lnSpc>
              <a:spcBef>
                <a:spcPts val="1080"/>
              </a:spcBef>
            </a:pPr>
            <a:r>
              <a:rPr sz="1600" spc="-5" dirty="0">
                <a:solidFill>
                  <a:srgbClr val="CA0E0E"/>
                </a:solidFill>
                <a:latin typeface="Wingdings 3"/>
                <a:cs typeface="Wingdings 3"/>
              </a:rPr>
              <a:t></a:t>
            </a:r>
            <a:r>
              <a:rPr sz="1600" spc="-5" dirty="0">
                <a:solidFill>
                  <a:srgbClr val="CA0E0E"/>
                </a:solidFill>
                <a:latin typeface="Times New Roman"/>
                <a:cs typeface="Times New Roman"/>
              </a:rPr>
              <a:t> </a:t>
            </a:r>
            <a:r>
              <a:rPr sz="2000" spc="-30" dirty="0">
                <a:latin typeface="Century Gothic"/>
                <a:cs typeface="Century Gothic"/>
              </a:rPr>
              <a:t>We </a:t>
            </a:r>
            <a:r>
              <a:rPr sz="2000" dirty="0">
                <a:latin typeface="Century Gothic"/>
                <a:cs typeface="Century Gothic"/>
              </a:rPr>
              <a:t>can now </a:t>
            </a:r>
            <a:r>
              <a:rPr sz="2000" spc="-5" dirty="0">
                <a:latin typeface="Century Gothic"/>
                <a:cs typeface="Century Gothic"/>
              </a:rPr>
              <a:t>perform </a:t>
            </a:r>
            <a:r>
              <a:rPr sz="2000" dirty="0">
                <a:latin typeface="Century Gothic"/>
                <a:cs typeface="Century Gothic"/>
              </a:rPr>
              <a:t>hypothesis testing </a:t>
            </a:r>
            <a:r>
              <a:rPr sz="2000" spc="-5" dirty="0">
                <a:latin typeface="Century Gothic"/>
                <a:cs typeface="Century Gothic"/>
              </a:rPr>
              <a:t>by </a:t>
            </a:r>
            <a:r>
              <a:rPr sz="2000" dirty="0">
                <a:latin typeface="Century Gothic"/>
                <a:cs typeface="Century Gothic"/>
              </a:rPr>
              <a:t>comparing </a:t>
            </a:r>
            <a:r>
              <a:rPr sz="2000" spc="5" dirty="0">
                <a:latin typeface="Century Gothic"/>
                <a:cs typeface="Century Gothic"/>
              </a:rPr>
              <a:t>the chi-  </a:t>
            </a:r>
            <a:r>
              <a:rPr sz="2000" spc="-5" dirty="0">
                <a:latin typeface="Century Gothic"/>
                <a:cs typeface="Century Gothic"/>
              </a:rPr>
              <a:t>square </a:t>
            </a:r>
            <a:r>
              <a:rPr sz="2000" dirty="0">
                <a:latin typeface="Century Gothic"/>
                <a:cs typeface="Century Gothic"/>
              </a:rPr>
              <a:t>value with </a:t>
            </a:r>
            <a:r>
              <a:rPr sz="2000" spc="5" dirty="0">
                <a:latin typeface="Century Gothic"/>
                <a:cs typeface="Century Gothic"/>
              </a:rPr>
              <a:t>the </a:t>
            </a:r>
            <a:r>
              <a:rPr sz="2000" b="1" spc="-5" dirty="0">
                <a:latin typeface="Century Gothic"/>
                <a:cs typeface="Century Gothic"/>
              </a:rPr>
              <a:t>critical value </a:t>
            </a:r>
            <a:r>
              <a:rPr sz="2000" spc="-5" dirty="0">
                <a:latin typeface="Century Gothic"/>
                <a:cs typeface="Century Gothic"/>
              </a:rPr>
              <a:t>for </a:t>
            </a:r>
            <a:r>
              <a:rPr sz="2000" spc="5" dirty="0">
                <a:latin typeface="Century Gothic"/>
                <a:cs typeface="Century Gothic"/>
              </a:rPr>
              <a:t>the </a:t>
            </a:r>
            <a:r>
              <a:rPr sz="2000" dirty="0">
                <a:latin typeface="Century Gothic"/>
                <a:cs typeface="Century Gothic"/>
              </a:rPr>
              <a:t>degrees of</a:t>
            </a:r>
            <a:r>
              <a:rPr sz="2000" spc="-204" dirty="0">
                <a:latin typeface="Century Gothic"/>
                <a:cs typeface="Century Gothic"/>
              </a:rPr>
              <a:t> </a:t>
            </a:r>
            <a:r>
              <a:rPr sz="2000" dirty="0">
                <a:latin typeface="Century Gothic"/>
                <a:cs typeface="Century Gothic"/>
              </a:rPr>
              <a:t>freedom  </a:t>
            </a:r>
            <a:r>
              <a:rPr sz="2000" spc="-15" dirty="0">
                <a:latin typeface="Century Gothic"/>
                <a:cs typeface="Century Gothic"/>
              </a:rPr>
              <a:t>(df </a:t>
            </a:r>
            <a:r>
              <a:rPr sz="2000" dirty="0">
                <a:latin typeface="Century Gothic"/>
                <a:cs typeface="Century Gothic"/>
              </a:rPr>
              <a:t>= </a:t>
            </a:r>
            <a:r>
              <a:rPr sz="2000" spc="-5" dirty="0">
                <a:latin typeface="Century Gothic"/>
                <a:cs typeface="Century Gothic"/>
              </a:rPr>
              <a:t>2) on </a:t>
            </a:r>
            <a:r>
              <a:rPr sz="2000" spc="5" dirty="0">
                <a:latin typeface="Century Gothic"/>
                <a:cs typeface="Century Gothic"/>
              </a:rPr>
              <a:t>the </a:t>
            </a:r>
            <a:r>
              <a:rPr sz="2000" dirty="0">
                <a:latin typeface="Century Gothic"/>
                <a:cs typeface="Century Gothic"/>
              </a:rPr>
              <a:t>selected </a:t>
            </a:r>
            <a:r>
              <a:rPr sz="2000" spc="-5" dirty="0">
                <a:latin typeface="Century Gothic"/>
                <a:cs typeface="Century Gothic"/>
              </a:rPr>
              <a:t>significance </a:t>
            </a:r>
            <a:r>
              <a:rPr sz="2000" dirty="0">
                <a:latin typeface="Century Gothic"/>
                <a:cs typeface="Century Gothic"/>
              </a:rPr>
              <a:t>level </a:t>
            </a:r>
            <a:r>
              <a:rPr sz="2000" spc="-10" dirty="0">
                <a:latin typeface="Century Gothic"/>
                <a:cs typeface="Century Gothic"/>
              </a:rPr>
              <a:t>(e.g.</a:t>
            </a:r>
            <a:r>
              <a:rPr sz="2000" spc="-5" dirty="0">
                <a:latin typeface="Century Gothic"/>
                <a:cs typeface="Century Gothic"/>
              </a:rPr>
              <a:t> 5%)</a:t>
            </a:r>
            <a:endParaRPr sz="2000">
              <a:latin typeface="Century Gothic"/>
              <a:cs typeface="Century Gothic"/>
            </a:endParaRPr>
          </a:p>
        </p:txBody>
      </p:sp>
      <p:sp>
        <p:nvSpPr>
          <p:cNvPr id="4" name="Rezervirano mjesto podnožj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Johan Eklund,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9983140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24916" y="473709"/>
            <a:ext cx="8815070" cy="6654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200" spc="-5" dirty="0"/>
              <a:t>Chi-square </a:t>
            </a:r>
            <a:r>
              <a:rPr sz="4200" dirty="0"/>
              <a:t>for </a:t>
            </a:r>
            <a:r>
              <a:rPr sz="4200" spc="-5" dirty="0"/>
              <a:t>contingency</a:t>
            </a:r>
            <a:r>
              <a:rPr sz="4200" spc="-70" dirty="0"/>
              <a:t> </a:t>
            </a:r>
            <a:r>
              <a:rPr sz="4200" dirty="0"/>
              <a:t>tables</a:t>
            </a:r>
            <a:endParaRPr sz="4200"/>
          </a:p>
        </p:txBody>
      </p:sp>
      <p:sp>
        <p:nvSpPr>
          <p:cNvPr id="3" name="object 3"/>
          <p:cNvSpPr txBox="1"/>
          <p:nvPr/>
        </p:nvSpPr>
        <p:spPr>
          <a:xfrm>
            <a:off x="1182116" y="2080387"/>
            <a:ext cx="8776335" cy="24345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5600" marR="254635" indent="-343535">
              <a:lnSpc>
                <a:spcPct val="100000"/>
              </a:lnSpc>
              <a:spcBef>
                <a:spcPts val="105"/>
              </a:spcBef>
              <a:tabLst>
                <a:tab pos="355600" algn="l"/>
              </a:tabLst>
            </a:pPr>
            <a:r>
              <a:rPr sz="1600" spc="-5" dirty="0">
                <a:solidFill>
                  <a:srgbClr val="CA0E0E"/>
                </a:solidFill>
                <a:latin typeface="Wingdings 3"/>
                <a:cs typeface="Wingdings 3"/>
              </a:rPr>
              <a:t></a:t>
            </a:r>
            <a:r>
              <a:rPr sz="1600" spc="-5" dirty="0">
                <a:solidFill>
                  <a:srgbClr val="CA0E0E"/>
                </a:solidFill>
                <a:latin typeface="Times New Roman"/>
                <a:cs typeface="Times New Roman"/>
              </a:rPr>
              <a:t>	</a:t>
            </a:r>
            <a:r>
              <a:rPr sz="2000" spc="-30" dirty="0">
                <a:latin typeface="Century Gothic"/>
                <a:cs typeface="Century Gothic"/>
              </a:rPr>
              <a:t>We </a:t>
            </a:r>
            <a:r>
              <a:rPr sz="2000" spc="-5" dirty="0">
                <a:latin typeface="Century Gothic"/>
                <a:cs typeface="Century Gothic"/>
              </a:rPr>
              <a:t>perform </a:t>
            </a:r>
            <a:r>
              <a:rPr sz="2000" dirty="0">
                <a:latin typeface="Century Gothic"/>
                <a:cs typeface="Century Gothic"/>
              </a:rPr>
              <a:t>hypothesis tests of </a:t>
            </a:r>
            <a:r>
              <a:rPr sz="2000" spc="5" dirty="0">
                <a:latin typeface="Century Gothic"/>
                <a:cs typeface="Century Gothic"/>
              </a:rPr>
              <a:t>the </a:t>
            </a:r>
            <a:r>
              <a:rPr sz="2000" dirty="0">
                <a:latin typeface="Century Gothic"/>
                <a:cs typeface="Century Gothic"/>
              </a:rPr>
              <a:t>relationship </a:t>
            </a:r>
            <a:r>
              <a:rPr sz="2000" spc="-5" dirty="0">
                <a:latin typeface="Century Gothic"/>
                <a:cs typeface="Century Gothic"/>
              </a:rPr>
              <a:t>between </a:t>
            </a:r>
            <a:r>
              <a:rPr sz="2000" dirty="0">
                <a:latin typeface="Century Gothic"/>
                <a:cs typeface="Century Gothic"/>
              </a:rPr>
              <a:t>two  categorical </a:t>
            </a:r>
            <a:r>
              <a:rPr sz="2000" spc="-5" dirty="0">
                <a:latin typeface="Century Gothic"/>
                <a:cs typeface="Century Gothic"/>
              </a:rPr>
              <a:t>variables by </a:t>
            </a:r>
            <a:r>
              <a:rPr sz="2000" dirty="0">
                <a:latin typeface="Century Gothic"/>
                <a:cs typeface="Century Gothic"/>
              </a:rPr>
              <a:t>computing </a:t>
            </a:r>
            <a:r>
              <a:rPr sz="2000" spc="5" dirty="0">
                <a:latin typeface="Century Gothic"/>
                <a:cs typeface="Century Gothic"/>
              </a:rPr>
              <a:t>the </a:t>
            </a:r>
            <a:r>
              <a:rPr sz="2000" spc="-5" dirty="0">
                <a:latin typeface="Century Gothic"/>
                <a:cs typeface="Century Gothic"/>
              </a:rPr>
              <a:t>deviation </a:t>
            </a:r>
            <a:r>
              <a:rPr sz="2000" dirty="0">
                <a:latin typeface="Century Gothic"/>
                <a:cs typeface="Century Gothic"/>
              </a:rPr>
              <a:t>of </a:t>
            </a:r>
            <a:r>
              <a:rPr sz="2000" spc="5" dirty="0">
                <a:latin typeface="Century Gothic"/>
                <a:cs typeface="Century Gothic"/>
              </a:rPr>
              <a:t>the</a:t>
            </a:r>
            <a:r>
              <a:rPr sz="2000" spc="-145" dirty="0">
                <a:latin typeface="Century Gothic"/>
                <a:cs typeface="Century Gothic"/>
              </a:rPr>
              <a:t> </a:t>
            </a:r>
            <a:r>
              <a:rPr sz="2000" dirty="0">
                <a:latin typeface="Century Gothic"/>
                <a:cs typeface="Century Gothic"/>
              </a:rPr>
              <a:t>observed  frequencies </a:t>
            </a:r>
            <a:r>
              <a:rPr sz="2000" spc="-5" dirty="0">
                <a:latin typeface="Century Gothic"/>
                <a:cs typeface="Century Gothic"/>
              </a:rPr>
              <a:t>from </a:t>
            </a:r>
            <a:r>
              <a:rPr sz="2000" spc="5" dirty="0">
                <a:latin typeface="Century Gothic"/>
                <a:cs typeface="Century Gothic"/>
              </a:rPr>
              <a:t>the </a:t>
            </a:r>
            <a:r>
              <a:rPr sz="2000" dirty="0">
                <a:latin typeface="Century Gothic"/>
                <a:cs typeface="Century Gothic"/>
              </a:rPr>
              <a:t>expected</a:t>
            </a:r>
            <a:r>
              <a:rPr sz="2000" spc="-114" dirty="0">
                <a:latin typeface="Century Gothic"/>
                <a:cs typeface="Century Gothic"/>
              </a:rPr>
              <a:t> </a:t>
            </a:r>
            <a:r>
              <a:rPr sz="2000" dirty="0">
                <a:latin typeface="Century Gothic"/>
                <a:cs typeface="Century Gothic"/>
              </a:rPr>
              <a:t>frequencies,</a:t>
            </a:r>
            <a:endParaRPr sz="2000">
              <a:latin typeface="Century Gothic"/>
              <a:cs typeface="Century Gothic"/>
            </a:endParaRPr>
          </a:p>
          <a:p>
            <a:pPr marL="355600" marR="5080" indent="-343535">
              <a:lnSpc>
                <a:spcPct val="100000"/>
              </a:lnSpc>
              <a:spcBef>
                <a:spcPts val="1080"/>
              </a:spcBef>
              <a:tabLst>
                <a:tab pos="355600" algn="l"/>
              </a:tabLst>
            </a:pPr>
            <a:r>
              <a:rPr sz="1600" spc="-5" dirty="0">
                <a:solidFill>
                  <a:srgbClr val="CA0E0E"/>
                </a:solidFill>
                <a:latin typeface="Wingdings 3"/>
                <a:cs typeface="Wingdings 3"/>
              </a:rPr>
              <a:t></a:t>
            </a:r>
            <a:r>
              <a:rPr sz="1600" spc="-5" dirty="0">
                <a:solidFill>
                  <a:srgbClr val="CA0E0E"/>
                </a:solidFill>
                <a:latin typeface="Times New Roman"/>
                <a:cs typeface="Times New Roman"/>
              </a:rPr>
              <a:t>	</a:t>
            </a:r>
            <a:r>
              <a:rPr sz="2000" spc="-30" dirty="0">
                <a:latin typeface="Century Gothic"/>
                <a:cs typeface="Century Gothic"/>
              </a:rPr>
              <a:t>We </a:t>
            </a:r>
            <a:r>
              <a:rPr sz="2000" dirty="0">
                <a:latin typeface="Century Gothic"/>
                <a:cs typeface="Century Gothic"/>
              </a:rPr>
              <a:t>compare </a:t>
            </a:r>
            <a:r>
              <a:rPr sz="2000" spc="5" dirty="0">
                <a:latin typeface="Century Gothic"/>
                <a:cs typeface="Century Gothic"/>
              </a:rPr>
              <a:t>the </a:t>
            </a:r>
            <a:r>
              <a:rPr sz="2000" dirty="0">
                <a:latin typeface="Century Gothic"/>
                <a:cs typeface="Century Gothic"/>
              </a:rPr>
              <a:t>resulting chi-square value </a:t>
            </a:r>
            <a:r>
              <a:rPr sz="2000" spc="-5" dirty="0">
                <a:latin typeface="Century Gothic"/>
                <a:cs typeface="Century Gothic"/>
              </a:rPr>
              <a:t>against </a:t>
            </a:r>
            <a:r>
              <a:rPr sz="2000" spc="5" dirty="0">
                <a:latin typeface="Century Gothic"/>
                <a:cs typeface="Century Gothic"/>
              </a:rPr>
              <a:t>the </a:t>
            </a:r>
            <a:r>
              <a:rPr sz="2000" spc="-5" dirty="0">
                <a:latin typeface="Century Gothic"/>
                <a:cs typeface="Century Gothic"/>
              </a:rPr>
              <a:t>critical </a:t>
            </a:r>
            <a:r>
              <a:rPr sz="2000" dirty="0">
                <a:latin typeface="Century Gothic"/>
                <a:cs typeface="Century Gothic"/>
              </a:rPr>
              <a:t>value  </a:t>
            </a:r>
            <a:r>
              <a:rPr sz="2000" spc="-5" dirty="0">
                <a:latin typeface="Century Gothic"/>
                <a:cs typeface="Century Gothic"/>
              </a:rPr>
              <a:t>for df </a:t>
            </a:r>
            <a:r>
              <a:rPr sz="2000" dirty="0">
                <a:latin typeface="Century Gothic"/>
                <a:cs typeface="Century Gothic"/>
              </a:rPr>
              <a:t>= </a:t>
            </a:r>
            <a:r>
              <a:rPr sz="2000" spc="-15" dirty="0">
                <a:latin typeface="Century Gothic"/>
                <a:cs typeface="Century Gothic"/>
              </a:rPr>
              <a:t>(rows </a:t>
            </a:r>
            <a:r>
              <a:rPr sz="2000" dirty="0">
                <a:latin typeface="Century Gothic"/>
                <a:cs typeface="Century Gothic"/>
              </a:rPr>
              <a:t>– </a:t>
            </a:r>
            <a:r>
              <a:rPr sz="2000" spc="-5" dirty="0">
                <a:latin typeface="Century Gothic"/>
                <a:cs typeface="Century Gothic"/>
              </a:rPr>
              <a:t>1) </a:t>
            </a:r>
            <a:r>
              <a:rPr sz="2000" dirty="0">
                <a:latin typeface="Century Gothic"/>
                <a:cs typeface="Century Gothic"/>
              </a:rPr>
              <a:t>× </a:t>
            </a:r>
            <a:r>
              <a:rPr sz="2000" spc="-10" dirty="0">
                <a:latin typeface="Century Gothic"/>
                <a:cs typeface="Century Gothic"/>
              </a:rPr>
              <a:t>(cols </a:t>
            </a:r>
            <a:r>
              <a:rPr sz="2000" dirty="0">
                <a:latin typeface="Century Gothic"/>
                <a:cs typeface="Century Gothic"/>
              </a:rPr>
              <a:t>–</a:t>
            </a:r>
            <a:r>
              <a:rPr sz="2000" spc="65" dirty="0">
                <a:latin typeface="Century Gothic"/>
                <a:cs typeface="Century Gothic"/>
              </a:rPr>
              <a:t> </a:t>
            </a:r>
            <a:r>
              <a:rPr sz="2000" spc="-5" dirty="0">
                <a:latin typeface="Century Gothic"/>
                <a:cs typeface="Century Gothic"/>
              </a:rPr>
              <a:t>1)</a:t>
            </a:r>
            <a:endParaRPr sz="2000">
              <a:latin typeface="Century Gothic"/>
              <a:cs typeface="Century Gothic"/>
            </a:endParaRPr>
          </a:p>
          <a:p>
            <a:pPr marL="12700">
              <a:lnSpc>
                <a:spcPct val="100000"/>
              </a:lnSpc>
              <a:spcBef>
                <a:spcPts val="1080"/>
              </a:spcBef>
              <a:tabLst>
                <a:tab pos="355600" algn="l"/>
              </a:tabLst>
            </a:pPr>
            <a:r>
              <a:rPr sz="1600" spc="-5" dirty="0">
                <a:solidFill>
                  <a:srgbClr val="CA0E0E"/>
                </a:solidFill>
                <a:latin typeface="Wingdings 3"/>
                <a:cs typeface="Wingdings 3"/>
              </a:rPr>
              <a:t></a:t>
            </a:r>
            <a:r>
              <a:rPr sz="1600" spc="-5" dirty="0">
                <a:solidFill>
                  <a:srgbClr val="CA0E0E"/>
                </a:solidFill>
                <a:latin typeface="Times New Roman"/>
                <a:cs typeface="Times New Roman"/>
              </a:rPr>
              <a:t>	</a:t>
            </a:r>
            <a:r>
              <a:rPr sz="2000" spc="-5" dirty="0">
                <a:latin typeface="Century Gothic"/>
                <a:cs typeface="Century Gothic"/>
              </a:rPr>
              <a:t>For </a:t>
            </a:r>
            <a:r>
              <a:rPr sz="2000" dirty="0">
                <a:latin typeface="Century Gothic"/>
                <a:cs typeface="Century Gothic"/>
              </a:rPr>
              <a:t>a 2 × 2 contingency table </a:t>
            </a:r>
            <a:r>
              <a:rPr sz="2000" spc="-15" dirty="0">
                <a:latin typeface="Century Gothic"/>
                <a:cs typeface="Century Gothic"/>
              </a:rPr>
              <a:t>(i.e. </a:t>
            </a:r>
            <a:r>
              <a:rPr sz="2000" dirty="0">
                <a:latin typeface="Century Gothic"/>
                <a:cs typeface="Century Gothic"/>
              </a:rPr>
              <a:t>when both </a:t>
            </a:r>
            <a:r>
              <a:rPr sz="2000" spc="-5" dirty="0">
                <a:latin typeface="Century Gothic"/>
                <a:cs typeface="Century Gothic"/>
              </a:rPr>
              <a:t>of </a:t>
            </a:r>
            <a:r>
              <a:rPr sz="2000" spc="5" dirty="0">
                <a:latin typeface="Century Gothic"/>
                <a:cs typeface="Century Gothic"/>
              </a:rPr>
              <a:t>the </a:t>
            </a:r>
            <a:r>
              <a:rPr sz="2000" spc="-5" dirty="0">
                <a:latin typeface="Century Gothic"/>
                <a:cs typeface="Century Gothic"/>
              </a:rPr>
              <a:t>variables</a:t>
            </a:r>
            <a:r>
              <a:rPr sz="2000" spc="-135" dirty="0">
                <a:latin typeface="Century Gothic"/>
                <a:cs typeface="Century Gothic"/>
              </a:rPr>
              <a:t> </a:t>
            </a:r>
            <a:r>
              <a:rPr sz="2000" spc="-5" dirty="0">
                <a:latin typeface="Century Gothic"/>
                <a:cs typeface="Century Gothic"/>
              </a:rPr>
              <a:t>are</a:t>
            </a:r>
            <a:endParaRPr sz="2000">
              <a:latin typeface="Century Gothic"/>
              <a:cs typeface="Century Gothic"/>
            </a:endParaRPr>
          </a:p>
          <a:p>
            <a:pPr marL="355600">
              <a:lnSpc>
                <a:spcPct val="100000"/>
              </a:lnSpc>
            </a:pPr>
            <a:r>
              <a:rPr sz="2000" dirty="0">
                <a:latin typeface="Century Gothic"/>
                <a:cs typeface="Century Gothic"/>
              </a:rPr>
              <a:t>binary/dichotomous) </a:t>
            </a:r>
            <a:r>
              <a:rPr sz="2000" spc="5" dirty="0">
                <a:latin typeface="Century Gothic"/>
                <a:cs typeface="Century Gothic"/>
              </a:rPr>
              <a:t>the </a:t>
            </a:r>
            <a:r>
              <a:rPr sz="2000" spc="-5" dirty="0">
                <a:latin typeface="Century Gothic"/>
                <a:cs typeface="Century Gothic"/>
              </a:rPr>
              <a:t>df </a:t>
            </a:r>
            <a:r>
              <a:rPr sz="2000" dirty="0">
                <a:latin typeface="Century Gothic"/>
                <a:cs typeface="Century Gothic"/>
              </a:rPr>
              <a:t>=</a:t>
            </a:r>
            <a:r>
              <a:rPr sz="2000" spc="-65" dirty="0">
                <a:latin typeface="Century Gothic"/>
                <a:cs typeface="Century Gothic"/>
              </a:rPr>
              <a:t> </a:t>
            </a:r>
            <a:r>
              <a:rPr sz="2000" dirty="0">
                <a:latin typeface="Century Gothic"/>
                <a:cs typeface="Century Gothic"/>
              </a:rPr>
              <a:t>1</a:t>
            </a:r>
            <a:endParaRPr sz="2000">
              <a:latin typeface="Century Gothic"/>
              <a:cs typeface="Century Gothic"/>
            </a:endParaRPr>
          </a:p>
        </p:txBody>
      </p:sp>
      <p:sp>
        <p:nvSpPr>
          <p:cNvPr id="4" name="Rezervirano mjesto podnožj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Johan Eklund,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838158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24916" y="475234"/>
            <a:ext cx="9107170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5" dirty="0"/>
              <a:t>Parametric </a:t>
            </a:r>
            <a:r>
              <a:rPr spc="-10" dirty="0"/>
              <a:t>and </a:t>
            </a:r>
            <a:r>
              <a:rPr spc="-5" dirty="0"/>
              <a:t>non-parametric</a:t>
            </a:r>
            <a:r>
              <a:rPr spc="25" dirty="0"/>
              <a:t> </a:t>
            </a:r>
            <a:r>
              <a:rPr spc="-5" dirty="0"/>
              <a:t>tests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182116" y="2080387"/>
            <a:ext cx="8378190" cy="3181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5600" marR="188595" indent="-343535">
              <a:lnSpc>
                <a:spcPct val="100000"/>
              </a:lnSpc>
              <a:spcBef>
                <a:spcPts val="105"/>
              </a:spcBef>
              <a:tabLst>
                <a:tab pos="355600" algn="l"/>
              </a:tabLst>
            </a:pPr>
            <a:r>
              <a:rPr sz="1600" spc="-5" dirty="0">
                <a:solidFill>
                  <a:srgbClr val="CA0E0E"/>
                </a:solidFill>
                <a:latin typeface="Wingdings 3"/>
                <a:cs typeface="Wingdings 3"/>
              </a:rPr>
              <a:t></a:t>
            </a:r>
            <a:r>
              <a:rPr sz="1600" spc="-5" dirty="0">
                <a:solidFill>
                  <a:srgbClr val="CA0E0E"/>
                </a:solidFill>
                <a:latin typeface="Times New Roman"/>
                <a:cs typeface="Times New Roman"/>
              </a:rPr>
              <a:t>	</a:t>
            </a:r>
            <a:r>
              <a:rPr sz="2000" spc="5" dirty="0">
                <a:latin typeface="Century Gothic"/>
                <a:cs typeface="Century Gothic"/>
              </a:rPr>
              <a:t>In the </a:t>
            </a:r>
            <a:r>
              <a:rPr sz="2000" spc="-5" dirty="0">
                <a:latin typeface="Century Gothic"/>
                <a:cs typeface="Century Gothic"/>
              </a:rPr>
              <a:t>previous </a:t>
            </a:r>
            <a:r>
              <a:rPr sz="2000" dirty="0">
                <a:latin typeface="Century Gothic"/>
                <a:cs typeface="Century Gothic"/>
              </a:rPr>
              <a:t>examples we </a:t>
            </a:r>
            <a:r>
              <a:rPr sz="2000" spc="5" dirty="0">
                <a:latin typeface="Century Gothic"/>
                <a:cs typeface="Century Gothic"/>
              </a:rPr>
              <a:t>have </a:t>
            </a:r>
            <a:r>
              <a:rPr sz="2000" dirty="0">
                <a:latin typeface="Century Gothic"/>
                <a:cs typeface="Century Gothic"/>
              </a:rPr>
              <a:t>used </a:t>
            </a:r>
            <a:r>
              <a:rPr sz="2000" spc="5" dirty="0">
                <a:latin typeface="Century Gothic"/>
                <a:cs typeface="Century Gothic"/>
              </a:rPr>
              <a:t>the z-test </a:t>
            </a:r>
            <a:r>
              <a:rPr sz="2000" spc="-5" dirty="0">
                <a:latin typeface="Century Gothic"/>
                <a:cs typeface="Century Gothic"/>
              </a:rPr>
              <a:t>and </a:t>
            </a:r>
            <a:r>
              <a:rPr sz="2000" spc="5" dirty="0">
                <a:latin typeface="Century Gothic"/>
                <a:cs typeface="Century Gothic"/>
              </a:rPr>
              <a:t>the</a:t>
            </a:r>
            <a:r>
              <a:rPr sz="2000" spc="-305" dirty="0">
                <a:latin typeface="Century Gothic"/>
                <a:cs typeface="Century Gothic"/>
              </a:rPr>
              <a:t> </a:t>
            </a:r>
            <a:r>
              <a:rPr sz="2000" i="1" dirty="0">
                <a:latin typeface="Century Gothic"/>
                <a:cs typeface="Century Gothic"/>
              </a:rPr>
              <a:t>t</a:t>
            </a:r>
            <a:r>
              <a:rPr sz="2000" dirty="0">
                <a:latin typeface="Century Gothic"/>
                <a:cs typeface="Century Gothic"/>
              </a:rPr>
              <a:t>-test,  </a:t>
            </a:r>
            <a:r>
              <a:rPr sz="2000" spc="-5" dirty="0">
                <a:latin typeface="Century Gothic"/>
                <a:cs typeface="Century Gothic"/>
              </a:rPr>
              <a:t>which are </a:t>
            </a:r>
            <a:r>
              <a:rPr sz="2000" dirty="0">
                <a:latin typeface="Century Gothic"/>
                <a:cs typeface="Century Gothic"/>
              </a:rPr>
              <a:t>so-called </a:t>
            </a:r>
            <a:r>
              <a:rPr sz="2000" b="1" spc="-5" dirty="0">
                <a:latin typeface="Century Gothic"/>
                <a:cs typeface="Century Gothic"/>
              </a:rPr>
              <a:t>parametric </a:t>
            </a:r>
            <a:r>
              <a:rPr sz="2000" dirty="0">
                <a:latin typeface="Century Gothic"/>
                <a:cs typeface="Century Gothic"/>
              </a:rPr>
              <a:t>tests, because </a:t>
            </a:r>
            <a:r>
              <a:rPr sz="2000" spc="5" dirty="0">
                <a:latin typeface="Century Gothic"/>
                <a:cs typeface="Century Gothic"/>
              </a:rPr>
              <a:t>the </a:t>
            </a:r>
            <a:r>
              <a:rPr sz="2000" spc="-5" dirty="0">
                <a:latin typeface="Century Gothic"/>
                <a:cs typeface="Century Gothic"/>
              </a:rPr>
              <a:t>underlying  </a:t>
            </a:r>
            <a:r>
              <a:rPr sz="2000" dirty="0">
                <a:latin typeface="Century Gothic"/>
                <a:cs typeface="Century Gothic"/>
              </a:rPr>
              <a:t>assumption </a:t>
            </a:r>
            <a:r>
              <a:rPr sz="2000" spc="-5" dirty="0">
                <a:latin typeface="Century Gothic"/>
                <a:cs typeface="Century Gothic"/>
              </a:rPr>
              <a:t>is </a:t>
            </a:r>
            <a:r>
              <a:rPr sz="2000" dirty="0">
                <a:latin typeface="Century Gothic"/>
                <a:cs typeface="Century Gothic"/>
              </a:rPr>
              <a:t>that </a:t>
            </a:r>
            <a:r>
              <a:rPr sz="2000" spc="5" dirty="0">
                <a:latin typeface="Century Gothic"/>
                <a:cs typeface="Century Gothic"/>
              </a:rPr>
              <a:t>the </a:t>
            </a:r>
            <a:r>
              <a:rPr sz="2000" dirty="0">
                <a:latin typeface="Century Gothic"/>
                <a:cs typeface="Century Gothic"/>
              </a:rPr>
              <a:t>variable of interest </a:t>
            </a:r>
            <a:r>
              <a:rPr sz="2000" spc="-5" dirty="0">
                <a:latin typeface="Century Gothic"/>
                <a:cs typeface="Century Gothic"/>
              </a:rPr>
              <a:t>is </a:t>
            </a:r>
            <a:r>
              <a:rPr sz="2000" dirty="0">
                <a:latin typeface="Century Gothic"/>
                <a:cs typeface="Century Gothic"/>
              </a:rPr>
              <a:t>normally</a:t>
            </a:r>
            <a:r>
              <a:rPr sz="2000" spc="-210" dirty="0">
                <a:latin typeface="Century Gothic"/>
                <a:cs typeface="Century Gothic"/>
              </a:rPr>
              <a:t> </a:t>
            </a:r>
            <a:r>
              <a:rPr sz="2000" spc="-5" dirty="0">
                <a:latin typeface="Century Gothic"/>
                <a:cs typeface="Century Gothic"/>
              </a:rPr>
              <a:t>distributed</a:t>
            </a:r>
            <a:endParaRPr sz="2000">
              <a:latin typeface="Century Gothic"/>
              <a:cs typeface="Century Gothic"/>
            </a:endParaRPr>
          </a:p>
          <a:p>
            <a:pPr marL="12700">
              <a:lnSpc>
                <a:spcPct val="100000"/>
              </a:lnSpc>
              <a:spcBef>
                <a:spcPts val="1080"/>
              </a:spcBef>
              <a:tabLst>
                <a:tab pos="355600" algn="l"/>
              </a:tabLst>
            </a:pPr>
            <a:r>
              <a:rPr sz="1600" spc="-5" dirty="0">
                <a:solidFill>
                  <a:srgbClr val="CA0E0E"/>
                </a:solidFill>
                <a:latin typeface="Wingdings 3"/>
                <a:cs typeface="Wingdings 3"/>
              </a:rPr>
              <a:t></a:t>
            </a:r>
            <a:r>
              <a:rPr sz="1600" spc="-5" dirty="0">
                <a:solidFill>
                  <a:srgbClr val="CA0E0E"/>
                </a:solidFill>
                <a:latin typeface="Times New Roman"/>
                <a:cs typeface="Times New Roman"/>
              </a:rPr>
              <a:t>	</a:t>
            </a:r>
            <a:r>
              <a:rPr sz="2000" dirty="0">
                <a:latin typeface="Century Gothic"/>
                <a:cs typeface="Century Gothic"/>
              </a:rPr>
              <a:t>The normal </a:t>
            </a:r>
            <a:r>
              <a:rPr sz="2000" spc="-5" dirty="0">
                <a:latin typeface="Century Gothic"/>
                <a:cs typeface="Century Gothic"/>
              </a:rPr>
              <a:t>distribution is </a:t>
            </a:r>
            <a:r>
              <a:rPr sz="2000" dirty="0">
                <a:latin typeface="Century Gothic"/>
                <a:cs typeface="Century Gothic"/>
              </a:rPr>
              <a:t>“defined” </a:t>
            </a:r>
            <a:r>
              <a:rPr sz="2000" spc="-5" dirty="0">
                <a:latin typeface="Century Gothic"/>
                <a:cs typeface="Century Gothic"/>
              </a:rPr>
              <a:t>by </a:t>
            </a:r>
            <a:r>
              <a:rPr sz="2000" dirty="0">
                <a:latin typeface="Century Gothic"/>
                <a:cs typeface="Century Gothic"/>
              </a:rPr>
              <a:t>two </a:t>
            </a:r>
            <a:r>
              <a:rPr sz="2000" spc="-5" dirty="0">
                <a:latin typeface="Century Gothic"/>
                <a:cs typeface="Century Gothic"/>
              </a:rPr>
              <a:t>parameters: </a:t>
            </a:r>
            <a:r>
              <a:rPr sz="2000" spc="5" dirty="0">
                <a:latin typeface="Century Gothic"/>
                <a:cs typeface="Century Gothic"/>
              </a:rPr>
              <a:t>the</a:t>
            </a:r>
            <a:r>
              <a:rPr sz="2000" spc="-125" dirty="0">
                <a:latin typeface="Century Gothic"/>
                <a:cs typeface="Century Gothic"/>
              </a:rPr>
              <a:t> </a:t>
            </a:r>
            <a:r>
              <a:rPr sz="2000" dirty="0">
                <a:latin typeface="Century Gothic"/>
                <a:cs typeface="Century Gothic"/>
              </a:rPr>
              <a:t>mean</a:t>
            </a:r>
            <a:endParaRPr sz="2000">
              <a:latin typeface="Century Gothic"/>
              <a:cs typeface="Century Gothic"/>
            </a:endParaRPr>
          </a:p>
          <a:p>
            <a:pPr marL="355600">
              <a:lnSpc>
                <a:spcPct val="100000"/>
              </a:lnSpc>
            </a:pPr>
            <a:r>
              <a:rPr sz="2000" spc="-5" dirty="0">
                <a:latin typeface="Century Gothic"/>
                <a:cs typeface="Century Gothic"/>
              </a:rPr>
              <a:t>and </a:t>
            </a:r>
            <a:r>
              <a:rPr sz="2000" spc="5" dirty="0">
                <a:latin typeface="Century Gothic"/>
                <a:cs typeface="Century Gothic"/>
              </a:rPr>
              <a:t>the </a:t>
            </a:r>
            <a:r>
              <a:rPr sz="2000" spc="-5" dirty="0">
                <a:latin typeface="Century Gothic"/>
                <a:cs typeface="Century Gothic"/>
              </a:rPr>
              <a:t>standard</a:t>
            </a:r>
            <a:r>
              <a:rPr sz="2000" spc="-75" dirty="0">
                <a:latin typeface="Century Gothic"/>
                <a:cs typeface="Century Gothic"/>
              </a:rPr>
              <a:t> </a:t>
            </a:r>
            <a:r>
              <a:rPr sz="2000" spc="-5" dirty="0">
                <a:latin typeface="Century Gothic"/>
                <a:cs typeface="Century Gothic"/>
              </a:rPr>
              <a:t>deviation</a:t>
            </a:r>
            <a:endParaRPr sz="2000">
              <a:latin typeface="Century Gothic"/>
              <a:cs typeface="Century Gothic"/>
            </a:endParaRPr>
          </a:p>
          <a:p>
            <a:pPr marL="12700">
              <a:lnSpc>
                <a:spcPct val="100000"/>
              </a:lnSpc>
              <a:spcBef>
                <a:spcPts val="1080"/>
              </a:spcBef>
              <a:tabLst>
                <a:tab pos="355600" algn="l"/>
              </a:tabLst>
            </a:pPr>
            <a:r>
              <a:rPr sz="1600" spc="-5" dirty="0">
                <a:solidFill>
                  <a:srgbClr val="CA0E0E"/>
                </a:solidFill>
                <a:latin typeface="Wingdings 3"/>
                <a:cs typeface="Wingdings 3"/>
              </a:rPr>
              <a:t></a:t>
            </a:r>
            <a:r>
              <a:rPr sz="1600" spc="-5" dirty="0">
                <a:solidFill>
                  <a:srgbClr val="CA0E0E"/>
                </a:solidFill>
                <a:latin typeface="Times New Roman"/>
                <a:cs typeface="Times New Roman"/>
              </a:rPr>
              <a:t>	</a:t>
            </a:r>
            <a:r>
              <a:rPr sz="2000" spc="5" dirty="0">
                <a:latin typeface="Century Gothic"/>
                <a:cs typeface="Century Gothic"/>
              </a:rPr>
              <a:t>If this </a:t>
            </a:r>
            <a:r>
              <a:rPr sz="2000" dirty="0">
                <a:latin typeface="Century Gothic"/>
                <a:cs typeface="Century Gothic"/>
              </a:rPr>
              <a:t>normality </a:t>
            </a:r>
            <a:r>
              <a:rPr sz="2000" spc="-5" dirty="0">
                <a:latin typeface="Century Gothic"/>
                <a:cs typeface="Century Gothic"/>
              </a:rPr>
              <a:t>assumption does </a:t>
            </a:r>
            <a:r>
              <a:rPr sz="2000" dirty="0">
                <a:latin typeface="Century Gothic"/>
                <a:cs typeface="Century Gothic"/>
              </a:rPr>
              <a:t>not seem reasonable, we</a:t>
            </a:r>
            <a:r>
              <a:rPr sz="2000" spc="-220" dirty="0">
                <a:latin typeface="Century Gothic"/>
                <a:cs typeface="Century Gothic"/>
              </a:rPr>
              <a:t> </a:t>
            </a:r>
            <a:r>
              <a:rPr sz="2000" dirty="0">
                <a:latin typeface="Century Gothic"/>
                <a:cs typeface="Century Gothic"/>
              </a:rPr>
              <a:t>should</a:t>
            </a:r>
            <a:endParaRPr sz="2000">
              <a:latin typeface="Century Gothic"/>
              <a:cs typeface="Century Gothic"/>
            </a:endParaRPr>
          </a:p>
          <a:p>
            <a:pPr marL="355600">
              <a:lnSpc>
                <a:spcPct val="100000"/>
              </a:lnSpc>
            </a:pPr>
            <a:r>
              <a:rPr sz="2000" dirty="0">
                <a:latin typeface="Century Gothic"/>
                <a:cs typeface="Century Gothic"/>
              </a:rPr>
              <a:t>instead </a:t>
            </a:r>
            <a:r>
              <a:rPr sz="2000" spc="-5" dirty="0">
                <a:latin typeface="Century Gothic"/>
                <a:cs typeface="Century Gothic"/>
              </a:rPr>
              <a:t>choose </a:t>
            </a:r>
            <a:r>
              <a:rPr sz="2000" dirty="0">
                <a:latin typeface="Century Gothic"/>
                <a:cs typeface="Century Gothic"/>
              </a:rPr>
              <a:t>a </a:t>
            </a:r>
            <a:r>
              <a:rPr sz="2000" b="1" spc="-5" dirty="0">
                <a:latin typeface="Century Gothic"/>
                <a:cs typeface="Century Gothic"/>
              </a:rPr>
              <a:t>non-parametric</a:t>
            </a:r>
            <a:r>
              <a:rPr sz="2000" b="1" spc="-65" dirty="0">
                <a:latin typeface="Century Gothic"/>
                <a:cs typeface="Century Gothic"/>
              </a:rPr>
              <a:t> </a:t>
            </a:r>
            <a:r>
              <a:rPr sz="2000" dirty="0">
                <a:latin typeface="Century Gothic"/>
                <a:cs typeface="Century Gothic"/>
              </a:rPr>
              <a:t>test</a:t>
            </a:r>
            <a:endParaRPr sz="2000">
              <a:latin typeface="Century Gothic"/>
              <a:cs typeface="Century Gothic"/>
            </a:endParaRPr>
          </a:p>
          <a:p>
            <a:pPr marL="355600" marR="222250" indent="-343535">
              <a:lnSpc>
                <a:spcPct val="100000"/>
              </a:lnSpc>
              <a:spcBef>
                <a:spcPts val="1080"/>
              </a:spcBef>
              <a:tabLst>
                <a:tab pos="355600" algn="l"/>
              </a:tabLst>
            </a:pPr>
            <a:r>
              <a:rPr sz="1600" spc="-5" dirty="0">
                <a:solidFill>
                  <a:srgbClr val="CA0E0E"/>
                </a:solidFill>
                <a:latin typeface="Wingdings 3"/>
                <a:cs typeface="Wingdings 3"/>
              </a:rPr>
              <a:t></a:t>
            </a:r>
            <a:r>
              <a:rPr sz="1600" spc="-5" dirty="0">
                <a:solidFill>
                  <a:srgbClr val="CA0E0E"/>
                </a:solidFill>
                <a:latin typeface="Times New Roman"/>
                <a:cs typeface="Times New Roman"/>
              </a:rPr>
              <a:t>	</a:t>
            </a:r>
            <a:r>
              <a:rPr sz="2000" dirty="0">
                <a:latin typeface="Century Gothic"/>
                <a:cs typeface="Century Gothic"/>
              </a:rPr>
              <a:t>Examples of </a:t>
            </a:r>
            <a:r>
              <a:rPr sz="2000" spc="-5" dirty="0">
                <a:latin typeface="Century Gothic"/>
                <a:cs typeface="Century Gothic"/>
              </a:rPr>
              <a:t>such </a:t>
            </a:r>
            <a:r>
              <a:rPr sz="2000" dirty="0">
                <a:latin typeface="Century Gothic"/>
                <a:cs typeface="Century Gothic"/>
              </a:rPr>
              <a:t>tests </a:t>
            </a:r>
            <a:r>
              <a:rPr sz="2000" spc="-5" dirty="0">
                <a:latin typeface="Century Gothic"/>
                <a:cs typeface="Century Gothic"/>
              </a:rPr>
              <a:t>are Mann-Whitney </a:t>
            </a:r>
            <a:r>
              <a:rPr sz="2000" spc="-10" dirty="0">
                <a:latin typeface="Century Gothic"/>
                <a:cs typeface="Century Gothic"/>
              </a:rPr>
              <a:t>U, Wilcoxon's </a:t>
            </a:r>
            <a:r>
              <a:rPr sz="2000" spc="5" dirty="0">
                <a:latin typeface="Century Gothic"/>
                <a:cs typeface="Century Gothic"/>
              </a:rPr>
              <a:t>test </a:t>
            </a:r>
            <a:r>
              <a:rPr sz="2000" spc="-5" dirty="0">
                <a:latin typeface="Century Gothic"/>
                <a:cs typeface="Century Gothic"/>
              </a:rPr>
              <a:t>and  Kruskal-Wallis’ </a:t>
            </a:r>
            <a:r>
              <a:rPr sz="2000" dirty="0">
                <a:latin typeface="Century Gothic"/>
                <a:cs typeface="Century Gothic"/>
              </a:rPr>
              <a:t>test</a:t>
            </a:r>
            <a:endParaRPr sz="2000">
              <a:latin typeface="Century Gothic"/>
              <a:cs typeface="Century Gothic"/>
            </a:endParaRPr>
          </a:p>
        </p:txBody>
      </p:sp>
      <p:sp>
        <p:nvSpPr>
          <p:cNvPr id="4" name="Rezervirano mjesto podnožj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Johan Eklund,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1158049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24916" y="473709"/>
            <a:ext cx="4870450" cy="6654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200" spc="-5" dirty="0"/>
              <a:t>Regression</a:t>
            </a:r>
            <a:r>
              <a:rPr sz="4200" spc="-70" dirty="0"/>
              <a:t> </a:t>
            </a:r>
            <a:r>
              <a:rPr sz="4200" spc="-5" dirty="0"/>
              <a:t>analysis</a:t>
            </a:r>
            <a:endParaRPr sz="4200"/>
          </a:p>
        </p:txBody>
      </p:sp>
      <p:sp>
        <p:nvSpPr>
          <p:cNvPr id="3" name="object 3"/>
          <p:cNvSpPr/>
          <p:nvPr/>
        </p:nvSpPr>
        <p:spPr>
          <a:xfrm>
            <a:off x="2423160" y="1772411"/>
            <a:ext cx="6579108" cy="435102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Rezervirano mjesto podnožja 3"/>
          <p:cNvSpPr>
            <a:spLocks noGrp="1"/>
          </p:cNvSpPr>
          <p:nvPr>
            <p:ph type="ftr" sz="quarter" idx="5"/>
          </p:nvPr>
        </p:nvSpPr>
        <p:spPr/>
        <p:txBody>
          <a:bodyPr/>
          <a:lstStyle/>
          <a:p>
            <a:r>
              <a:rPr lang="en-GB" smtClean="0"/>
              <a:t>Johan Eklund, 2018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40959090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24916" y="473709"/>
            <a:ext cx="4870450" cy="6654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200" spc="-5" dirty="0"/>
              <a:t>Regression</a:t>
            </a:r>
            <a:r>
              <a:rPr sz="4200" spc="-70" dirty="0"/>
              <a:t> </a:t>
            </a:r>
            <a:r>
              <a:rPr sz="4200" spc="-5" dirty="0"/>
              <a:t>analysis</a:t>
            </a:r>
            <a:endParaRPr sz="4200"/>
          </a:p>
        </p:txBody>
      </p:sp>
      <p:sp>
        <p:nvSpPr>
          <p:cNvPr id="3" name="object 3"/>
          <p:cNvSpPr txBox="1"/>
          <p:nvPr/>
        </p:nvSpPr>
        <p:spPr>
          <a:xfrm>
            <a:off x="1182116" y="2080387"/>
            <a:ext cx="8712200" cy="28765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355600" algn="l"/>
              </a:tabLst>
            </a:pPr>
            <a:r>
              <a:rPr sz="1600" spc="-5" dirty="0">
                <a:solidFill>
                  <a:srgbClr val="CA0E0E"/>
                </a:solidFill>
                <a:latin typeface="Wingdings 3"/>
                <a:cs typeface="Wingdings 3"/>
              </a:rPr>
              <a:t></a:t>
            </a:r>
            <a:r>
              <a:rPr sz="1600" spc="-5" dirty="0">
                <a:solidFill>
                  <a:srgbClr val="CA0E0E"/>
                </a:solidFill>
                <a:latin typeface="Times New Roman"/>
                <a:cs typeface="Times New Roman"/>
              </a:rPr>
              <a:t>	</a:t>
            </a:r>
            <a:r>
              <a:rPr sz="2000" dirty="0">
                <a:latin typeface="Century Gothic"/>
                <a:cs typeface="Century Gothic"/>
              </a:rPr>
              <a:t>Another </a:t>
            </a:r>
            <a:r>
              <a:rPr sz="2000" spc="-5" dirty="0">
                <a:latin typeface="Century Gothic"/>
                <a:cs typeface="Century Gothic"/>
              </a:rPr>
              <a:t>important </a:t>
            </a:r>
            <a:r>
              <a:rPr sz="2000" dirty="0">
                <a:latin typeface="Century Gothic"/>
                <a:cs typeface="Century Gothic"/>
              </a:rPr>
              <a:t>family of methods </a:t>
            </a:r>
            <a:r>
              <a:rPr sz="2000" spc="-5" dirty="0">
                <a:latin typeface="Century Gothic"/>
                <a:cs typeface="Century Gothic"/>
              </a:rPr>
              <a:t>in </a:t>
            </a:r>
            <a:r>
              <a:rPr sz="2000" dirty="0">
                <a:latin typeface="Century Gothic"/>
                <a:cs typeface="Century Gothic"/>
              </a:rPr>
              <a:t>inferential statistics</a:t>
            </a:r>
            <a:r>
              <a:rPr sz="2000" spc="-204" dirty="0">
                <a:latin typeface="Century Gothic"/>
                <a:cs typeface="Century Gothic"/>
              </a:rPr>
              <a:t> </a:t>
            </a:r>
            <a:r>
              <a:rPr sz="2000" spc="-5" dirty="0">
                <a:latin typeface="Century Gothic"/>
                <a:cs typeface="Century Gothic"/>
              </a:rPr>
              <a:t>is</a:t>
            </a:r>
            <a:endParaRPr sz="2000">
              <a:latin typeface="Century Gothic"/>
              <a:cs typeface="Century Gothic"/>
            </a:endParaRPr>
          </a:p>
          <a:p>
            <a:pPr marL="355600">
              <a:lnSpc>
                <a:spcPct val="100000"/>
              </a:lnSpc>
              <a:spcBef>
                <a:spcPts val="10"/>
              </a:spcBef>
            </a:pPr>
            <a:r>
              <a:rPr sz="2000" b="1" spc="-5" dirty="0">
                <a:latin typeface="Century Gothic"/>
                <a:cs typeface="Century Gothic"/>
              </a:rPr>
              <a:t>regression</a:t>
            </a:r>
            <a:r>
              <a:rPr sz="2000" b="1" spc="-30" dirty="0">
                <a:latin typeface="Century Gothic"/>
                <a:cs typeface="Century Gothic"/>
              </a:rPr>
              <a:t> </a:t>
            </a:r>
            <a:r>
              <a:rPr sz="2000" b="1" spc="-5" dirty="0">
                <a:latin typeface="Century Gothic"/>
                <a:cs typeface="Century Gothic"/>
              </a:rPr>
              <a:t>analysis</a:t>
            </a:r>
            <a:endParaRPr sz="2000">
              <a:latin typeface="Century Gothic"/>
              <a:cs typeface="Century Gothic"/>
            </a:endParaRPr>
          </a:p>
          <a:p>
            <a:pPr marL="355600" marR="5080" indent="-343535">
              <a:lnSpc>
                <a:spcPct val="100000"/>
              </a:lnSpc>
              <a:spcBef>
                <a:spcPts val="1070"/>
              </a:spcBef>
              <a:tabLst>
                <a:tab pos="355600" algn="l"/>
              </a:tabLst>
            </a:pPr>
            <a:r>
              <a:rPr sz="1600" spc="-5" dirty="0">
                <a:solidFill>
                  <a:srgbClr val="CA0E0E"/>
                </a:solidFill>
                <a:latin typeface="Wingdings 3"/>
                <a:cs typeface="Wingdings 3"/>
              </a:rPr>
              <a:t></a:t>
            </a:r>
            <a:r>
              <a:rPr sz="1600" spc="-5" dirty="0">
                <a:solidFill>
                  <a:srgbClr val="CA0E0E"/>
                </a:solidFill>
                <a:latin typeface="Times New Roman"/>
                <a:cs typeface="Times New Roman"/>
              </a:rPr>
              <a:t>	</a:t>
            </a:r>
            <a:r>
              <a:rPr sz="2000" dirty="0">
                <a:latin typeface="Century Gothic"/>
                <a:cs typeface="Century Gothic"/>
              </a:rPr>
              <a:t>The </a:t>
            </a:r>
            <a:r>
              <a:rPr sz="2000" spc="-5" dirty="0">
                <a:latin typeface="Century Gothic"/>
                <a:cs typeface="Century Gothic"/>
              </a:rPr>
              <a:t>purpose </a:t>
            </a:r>
            <a:r>
              <a:rPr sz="2000" dirty="0">
                <a:latin typeface="Century Gothic"/>
                <a:cs typeface="Century Gothic"/>
              </a:rPr>
              <a:t>of regression </a:t>
            </a:r>
            <a:r>
              <a:rPr sz="2000" spc="-5" dirty="0">
                <a:latin typeface="Century Gothic"/>
                <a:cs typeface="Century Gothic"/>
              </a:rPr>
              <a:t>analysis is </a:t>
            </a:r>
            <a:r>
              <a:rPr sz="2000" spc="5" dirty="0">
                <a:latin typeface="Century Gothic"/>
                <a:cs typeface="Century Gothic"/>
              </a:rPr>
              <a:t>to </a:t>
            </a:r>
            <a:r>
              <a:rPr sz="2000" spc="-5" dirty="0">
                <a:latin typeface="Century Gothic"/>
                <a:cs typeface="Century Gothic"/>
              </a:rPr>
              <a:t>find </a:t>
            </a:r>
            <a:r>
              <a:rPr sz="2000" dirty="0">
                <a:latin typeface="Century Gothic"/>
                <a:cs typeface="Century Gothic"/>
              </a:rPr>
              <a:t>a mathematical</a:t>
            </a:r>
            <a:r>
              <a:rPr sz="2000" spc="-135" dirty="0">
                <a:latin typeface="Century Gothic"/>
                <a:cs typeface="Century Gothic"/>
              </a:rPr>
              <a:t> </a:t>
            </a:r>
            <a:r>
              <a:rPr sz="2000" dirty="0">
                <a:latin typeface="Century Gothic"/>
                <a:cs typeface="Century Gothic"/>
              </a:rPr>
              <a:t>function  that </a:t>
            </a:r>
            <a:r>
              <a:rPr sz="2000" spc="-5" dirty="0">
                <a:latin typeface="Century Gothic"/>
                <a:cs typeface="Century Gothic"/>
              </a:rPr>
              <a:t>adequately describes </a:t>
            </a:r>
            <a:r>
              <a:rPr sz="2000" spc="5" dirty="0">
                <a:latin typeface="Century Gothic"/>
                <a:cs typeface="Century Gothic"/>
              </a:rPr>
              <a:t>the </a:t>
            </a:r>
            <a:r>
              <a:rPr sz="2000" spc="-5" dirty="0">
                <a:latin typeface="Century Gothic"/>
                <a:cs typeface="Century Gothic"/>
              </a:rPr>
              <a:t>relationship </a:t>
            </a:r>
            <a:r>
              <a:rPr sz="2000" dirty="0">
                <a:latin typeface="Century Gothic"/>
                <a:cs typeface="Century Gothic"/>
              </a:rPr>
              <a:t>between one or more  </a:t>
            </a:r>
            <a:r>
              <a:rPr sz="2000" spc="-5" dirty="0">
                <a:latin typeface="Century Gothic"/>
                <a:cs typeface="Century Gothic"/>
              </a:rPr>
              <a:t>independent </a:t>
            </a:r>
            <a:r>
              <a:rPr sz="2000" dirty="0">
                <a:latin typeface="Century Gothic"/>
                <a:cs typeface="Century Gothic"/>
              </a:rPr>
              <a:t>variables </a:t>
            </a:r>
            <a:r>
              <a:rPr sz="2000" spc="-5" dirty="0">
                <a:latin typeface="Century Gothic"/>
                <a:cs typeface="Century Gothic"/>
              </a:rPr>
              <a:t>(predictors) and </a:t>
            </a:r>
            <a:r>
              <a:rPr sz="2000" dirty="0">
                <a:latin typeface="Century Gothic"/>
                <a:cs typeface="Century Gothic"/>
              </a:rPr>
              <a:t>an </a:t>
            </a:r>
            <a:r>
              <a:rPr sz="2000" spc="-5" dirty="0">
                <a:latin typeface="Century Gothic"/>
                <a:cs typeface="Century Gothic"/>
              </a:rPr>
              <a:t>dependent</a:t>
            </a:r>
            <a:r>
              <a:rPr sz="2000" spc="-75" dirty="0">
                <a:latin typeface="Century Gothic"/>
                <a:cs typeface="Century Gothic"/>
              </a:rPr>
              <a:t> </a:t>
            </a:r>
            <a:r>
              <a:rPr sz="2000" dirty="0">
                <a:latin typeface="Century Gothic"/>
                <a:cs typeface="Century Gothic"/>
              </a:rPr>
              <a:t>variable</a:t>
            </a:r>
            <a:endParaRPr sz="2000">
              <a:latin typeface="Century Gothic"/>
              <a:cs typeface="Century Gothic"/>
            </a:endParaRPr>
          </a:p>
          <a:p>
            <a:pPr marL="12700">
              <a:lnSpc>
                <a:spcPct val="100000"/>
              </a:lnSpc>
              <a:spcBef>
                <a:spcPts val="1080"/>
              </a:spcBef>
              <a:tabLst>
                <a:tab pos="355600" algn="l"/>
              </a:tabLst>
            </a:pPr>
            <a:r>
              <a:rPr sz="1600" spc="-5" dirty="0">
                <a:solidFill>
                  <a:srgbClr val="CA0E0E"/>
                </a:solidFill>
                <a:latin typeface="Wingdings 3"/>
                <a:cs typeface="Wingdings 3"/>
              </a:rPr>
              <a:t></a:t>
            </a:r>
            <a:r>
              <a:rPr sz="1600" spc="-5" dirty="0">
                <a:solidFill>
                  <a:srgbClr val="CA0E0E"/>
                </a:solidFill>
                <a:latin typeface="Times New Roman"/>
                <a:cs typeface="Times New Roman"/>
              </a:rPr>
              <a:t>	</a:t>
            </a:r>
            <a:r>
              <a:rPr sz="2000" dirty="0">
                <a:latin typeface="Century Gothic"/>
                <a:cs typeface="Century Gothic"/>
              </a:rPr>
              <a:t>Simplest variant: </a:t>
            </a:r>
            <a:r>
              <a:rPr sz="2000" spc="-5" dirty="0">
                <a:latin typeface="Century Gothic"/>
                <a:cs typeface="Century Gothic"/>
              </a:rPr>
              <a:t>linear </a:t>
            </a:r>
            <a:r>
              <a:rPr sz="2000" dirty="0">
                <a:latin typeface="Century Gothic"/>
                <a:cs typeface="Century Gothic"/>
              </a:rPr>
              <a:t>regression</a:t>
            </a:r>
            <a:r>
              <a:rPr sz="2000" spc="-120" dirty="0">
                <a:latin typeface="Century Gothic"/>
                <a:cs typeface="Century Gothic"/>
              </a:rPr>
              <a:t> </a:t>
            </a:r>
            <a:r>
              <a:rPr sz="2000" spc="-5" dirty="0">
                <a:latin typeface="Century Gothic"/>
                <a:cs typeface="Century Gothic"/>
              </a:rPr>
              <a:t>analysis</a:t>
            </a:r>
            <a:endParaRPr sz="2000">
              <a:latin typeface="Century Gothic"/>
              <a:cs typeface="Century Gothic"/>
            </a:endParaRPr>
          </a:p>
          <a:p>
            <a:pPr marL="355600" marR="1115695" indent="-343535">
              <a:lnSpc>
                <a:spcPct val="100000"/>
              </a:lnSpc>
              <a:spcBef>
                <a:spcPts val="1080"/>
              </a:spcBef>
              <a:tabLst>
                <a:tab pos="355600" algn="l"/>
              </a:tabLst>
            </a:pPr>
            <a:r>
              <a:rPr sz="1600" spc="-5" dirty="0">
                <a:solidFill>
                  <a:srgbClr val="CA0E0E"/>
                </a:solidFill>
                <a:latin typeface="Wingdings 3"/>
                <a:cs typeface="Wingdings 3"/>
              </a:rPr>
              <a:t></a:t>
            </a:r>
            <a:r>
              <a:rPr sz="1600" spc="-5" dirty="0">
                <a:solidFill>
                  <a:srgbClr val="CA0E0E"/>
                </a:solidFill>
                <a:latin typeface="Times New Roman"/>
                <a:cs typeface="Times New Roman"/>
              </a:rPr>
              <a:t>	</a:t>
            </a:r>
            <a:r>
              <a:rPr sz="2000" spc="-5" dirty="0">
                <a:latin typeface="Century Gothic"/>
                <a:cs typeface="Century Gothic"/>
              </a:rPr>
              <a:t>Regression analysis is </a:t>
            </a:r>
            <a:r>
              <a:rPr sz="2000" dirty="0">
                <a:latin typeface="Century Gothic"/>
                <a:cs typeface="Century Gothic"/>
              </a:rPr>
              <a:t>commonly used </a:t>
            </a:r>
            <a:r>
              <a:rPr sz="2000" spc="-5" dirty="0">
                <a:latin typeface="Century Gothic"/>
                <a:cs typeface="Century Gothic"/>
              </a:rPr>
              <a:t>for </a:t>
            </a:r>
            <a:r>
              <a:rPr sz="2000" b="1" dirty="0">
                <a:latin typeface="Century Gothic"/>
                <a:cs typeface="Century Gothic"/>
              </a:rPr>
              <a:t>forecasting </a:t>
            </a:r>
            <a:r>
              <a:rPr sz="2000" spc="-5" dirty="0">
                <a:latin typeface="Century Gothic"/>
                <a:cs typeface="Century Gothic"/>
              </a:rPr>
              <a:t>(trend  prediction)</a:t>
            </a:r>
            <a:endParaRPr sz="2000">
              <a:latin typeface="Century Gothic"/>
              <a:cs typeface="Century Gothic"/>
            </a:endParaRPr>
          </a:p>
        </p:txBody>
      </p:sp>
      <p:sp>
        <p:nvSpPr>
          <p:cNvPr id="4" name="Rezervirano mjesto podnožj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Johan Eklund,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1003667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24916" y="473709"/>
            <a:ext cx="4870450" cy="6654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200" spc="-5" dirty="0"/>
              <a:t>Regression</a:t>
            </a:r>
            <a:r>
              <a:rPr sz="4200" spc="-70" dirty="0"/>
              <a:t> </a:t>
            </a:r>
            <a:r>
              <a:rPr sz="4200" spc="-5" dirty="0"/>
              <a:t>analysis</a:t>
            </a:r>
            <a:endParaRPr sz="4200"/>
          </a:p>
        </p:txBody>
      </p:sp>
      <p:sp>
        <p:nvSpPr>
          <p:cNvPr id="3" name="object 3"/>
          <p:cNvSpPr txBox="1"/>
          <p:nvPr/>
        </p:nvSpPr>
        <p:spPr>
          <a:xfrm>
            <a:off x="5883909" y="1892046"/>
            <a:ext cx="3600450" cy="16719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800" spc="-25" dirty="0">
                <a:latin typeface="Century Gothic"/>
                <a:cs typeface="Century Gothic"/>
              </a:rPr>
              <a:t>We </a:t>
            </a:r>
            <a:r>
              <a:rPr sz="1800" dirty="0">
                <a:latin typeface="Century Gothic"/>
                <a:cs typeface="Century Gothic"/>
              </a:rPr>
              <a:t>aim </a:t>
            </a:r>
            <a:r>
              <a:rPr sz="1800" spc="-10" dirty="0">
                <a:latin typeface="Century Gothic"/>
                <a:cs typeface="Century Gothic"/>
              </a:rPr>
              <a:t>to </a:t>
            </a:r>
            <a:r>
              <a:rPr sz="1800" dirty="0">
                <a:latin typeface="Century Gothic"/>
                <a:cs typeface="Century Gothic"/>
              </a:rPr>
              <a:t>investigate </a:t>
            </a:r>
            <a:r>
              <a:rPr sz="1800" spc="-10" dirty="0">
                <a:latin typeface="Century Gothic"/>
                <a:cs typeface="Century Gothic"/>
              </a:rPr>
              <a:t>the  </a:t>
            </a:r>
            <a:r>
              <a:rPr sz="1800" spc="-5" dirty="0">
                <a:latin typeface="Century Gothic"/>
                <a:cs typeface="Century Gothic"/>
              </a:rPr>
              <a:t>relationship </a:t>
            </a:r>
            <a:r>
              <a:rPr sz="1800" spc="-10" dirty="0">
                <a:latin typeface="Century Gothic"/>
                <a:cs typeface="Century Gothic"/>
              </a:rPr>
              <a:t>between the </a:t>
            </a:r>
            <a:r>
              <a:rPr sz="1800" i="1" spc="-5" dirty="0">
                <a:latin typeface="Century Gothic"/>
                <a:cs typeface="Century Gothic"/>
              </a:rPr>
              <a:t>age </a:t>
            </a:r>
            <a:r>
              <a:rPr sz="1800" dirty="0">
                <a:latin typeface="Century Gothic"/>
                <a:cs typeface="Century Gothic"/>
              </a:rPr>
              <a:t>of  </a:t>
            </a:r>
            <a:r>
              <a:rPr sz="1800" spc="-5" dirty="0">
                <a:latin typeface="Century Gothic"/>
                <a:cs typeface="Century Gothic"/>
              </a:rPr>
              <a:t>an </a:t>
            </a:r>
            <a:r>
              <a:rPr sz="1800" dirty="0">
                <a:latin typeface="Century Gothic"/>
                <a:cs typeface="Century Gothic"/>
              </a:rPr>
              <a:t>article </a:t>
            </a:r>
            <a:r>
              <a:rPr sz="1800" spc="-15" dirty="0">
                <a:latin typeface="Century Gothic"/>
                <a:cs typeface="Century Gothic"/>
              </a:rPr>
              <a:t>(the </a:t>
            </a:r>
            <a:r>
              <a:rPr sz="1800" spc="-5" dirty="0">
                <a:latin typeface="Century Gothic"/>
                <a:cs typeface="Century Gothic"/>
              </a:rPr>
              <a:t>number </a:t>
            </a:r>
            <a:r>
              <a:rPr sz="1800" dirty="0">
                <a:latin typeface="Century Gothic"/>
                <a:cs typeface="Century Gothic"/>
              </a:rPr>
              <a:t>of </a:t>
            </a:r>
            <a:r>
              <a:rPr sz="1800" spc="-5" dirty="0">
                <a:latin typeface="Century Gothic"/>
                <a:cs typeface="Century Gothic"/>
              </a:rPr>
              <a:t>years  </a:t>
            </a:r>
            <a:r>
              <a:rPr sz="1800" dirty="0">
                <a:latin typeface="Century Gothic"/>
                <a:cs typeface="Century Gothic"/>
              </a:rPr>
              <a:t>since </a:t>
            </a:r>
            <a:r>
              <a:rPr sz="1800" spc="-5" dirty="0">
                <a:latin typeface="Century Gothic"/>
                <a:cs typeface="Century Gothic"/>
              </a:rPr>
              <a:t>publication) and </a:t>
            </a:r>
            <a:r>
              <a:rPr sz="1800" spc="-10" dirty="0">
                <a:latin typeface="Century Gothic"/>
                <a:cs typeface="Century Gothic"/>
              </a:rPr>
              <a:t>the  </a:t>
            </a:r>
            <a:r>
              <a:rPr sz="1800" i="1" spc="-5" dirty="0">
                <a:latin typeface="Century Gothic"/>
                <a:cs typeface="Century Gothic"/>
              </a:rPr>
              <a:t>number </a:t>
            </a:r>
            <a:r>
              <a:rPr sz="1800" i="1" dirty="0">
                <a:latin typeface="Century Gothic"/>
                <a:cs typeface="Century Gothic"/>
              </a:rPr>
              <a:t>of </a:t>
            </a:r>
            <a:r>
              <a:rPr sz="1800" i="1" spc="-5" dirty="0">
                <a:latin typeface="Century Gothic"/>
                <a:cs typeface="Century Gothic"/>
              </a:rPr>
              <a:t>citations </a:t>
            </a:r>
            <a:r>
              <a:rPr sz="1800" spc="-10" dirty="0">
                <a:latin typeface="Century Gothic"/>
                <a:cs typeface="Century Gothic"/>
              </a:rPr>
              <a:t>the </a:t>
            </a:r>
            <a:r>
              <a:rPr sz="1800" dirty="0">
                <a:latin typeface="Century Gothic"/>
                <a:cs typeface="Century Gothic"/>
              </a:rPr>
              <a:t>article  </a:t>
            </a:r>
            <a:r>
              <a:rPr sz="1800" spc="-10" dirty="0">
                <a:latin typeface="Century Gothic"/>
                <a:cs typeface="Century Gothic"/>
              </a:rPr>
              <a:t>has</a:t>
            </a:r>
            <a:r>
              <a:rPr sz="1800" spc="5" dirty="0">
                <a:latin typeface="Century Gothic"/>
                <a:cs typeface="Century Gothic"/>
              </a:rPr>
              <a:t> </a:t>
            </a:r>
            <a:r>
              <a:rPr sz="1800" dirty="0">
                <a:latin typeface="Century Gothic"/>
                <a:cs typeface="Century Gothic"/>
              </a:rPr>
              <a:t>received</a:t>
            </a:r>
            <a:endParaRPr sz="1800">
              <a:latin typeface="Century Gothic"/>
              <a:cs typeface="Century Gothic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711708" y="1853223"/>
            <a:ext cx="4751070" cy="3528060"/>
          </a:xfrm>
          <a:custGeom>
            <a:avLst/>
            <a:gdLst/>
            <a:ahLst/>
            <a:cxnLst/>
            <a:rect l="l" t="t" r="r" b="b"/>
            <a:pathLst>
              <a:path w="4751070" h="3528060">
                <a:moveTo>
                  <a:pt x="0" y="3527570"/>
                </a:moveTo>
                <a:lnTo>
                  <a:pt x="4750472" y="3527570"/>
                </a:lnTo>
                <a:lnTo>
                  <a:pt x="4750472" y="0"/>
                </a:lnTo>
                <a:lnTo>
                  <a:pt x="0" y="0"/>
                </a:lnTo>
                <a:lnTo>
                  <a:pt x="0" y="352757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711708" y="1853223"/>
            <a:ext cx="4751070" cy="3528060"/>
          </a:xfrm>
          <a:custGeom>
            <a:avLst/>
            <a:gdLst/>
            <a:ahLst/>
            <a:cxnLst/>
            <a:rect l="l" t="t" r="r" b="b"/>
            <a:pathLst>
              <a:path w="4751070" h="3528060">
                <a:moveTo>
                  <a:pt x="0" y="3527570"/>
                </a:moveTo>
                <a:lnTo>
                  <a:pt x="4750472" y="3527570"/>
                </a:lnTo>
                <a:lnTo>
                  <a:pt x="4750472" y="0"/>
                </a:lnTo>
                <a:lnTo>
                  <a:pt x="0" y="0"/>
                </a:lnTo>
                <a:lnTo>
                  <a:pt x="0" y="3527570"/>
                </a:lnTo>
                <a:close/>
              </a:path>
            </a:pathLst>
          </a:custGeom>
          <a:ln w="836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974713" y="1896195"/>
            <a:ext cx="4445000" cy="3231515"/>
          </a:xfrm>
          <a:custGeom>
            <a:avLst/>
            <a:gdLst/>
            <a:ahLst/>
            <a:cxnLst/>
            <a:rect l="l" t="t" r="r" b="b"/>
            <a:pathLst>
              <a:path w="4445000" h="3231515">
                <a:moveTo>
                  <a:pt x="0" y="3231303"/>
                </a:moveTo>
                <a:lnTo>
                  <a:pt x="4444504" y="3231303"/>
                </a:lnTo>
                <a:lnTo>
                  <a:pt x="4444504" y="0"/>
                </a:lnTo>
                <a:lnTo>
                  <a:pt x="0" y="0"/>
                </a:lnTo>
                <a:lnTo>
                  <a:pt x="0" y="3231303"/>
                </a:lnTo>
                <a:close/>
              </a:path>
            </a:pathLst>
          </a:custGeom>
          <a:solidFill>
            <a:srgbClr val="EBEBE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974713" y="4580044"/>
            <a:ext cx="4445000" cy="0"/>
          </a:xfrm>
          <a:custGeom>
            <a:avLst/>
            <a:gdLst/>
            <a:ahLst/>
            <a:cxnLst/>
            <a:rect l="l" t="t" r="r" b="b"/>
            <a:pathLst>
              <a:path w="4445000">
                <a:moveTo>
                  <a:pt x="0" y="0"/>
                </a:moveTo>
                <a:lnTo>
                  <a:pt x="4444499" y="0"/>
                </a:lnTo>
              </a:path>
            </a:pathLst>
          </a:custGeom>
          <a:ln w="6859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974713" y="3689871"/>
            <a:ext cx="4445000" cy="0"/>
          </a:xfrm>
          <a:custGeom>
            <a:avLst/>
            <a:gdLst/>
            <a:ahLst/>
            <a:cxnLst/>
            <a:rect l="l" t="t" r="r" b="b"/>
            <a:pathLst>
              <a:path w="4445000">
                <a:moveTo>
                  <a:pt x="0" y="0"/>
                </a:moveTo>
                <a:lnTo>
                  <a:pt x="4444499" y="0"/>
                </a:lnTo>
              </a:path>
            </a:pathLst>
          </a:custGeom>
          <a:ln w="6859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974713" y="2799699"/>
            <a:ext cx="4445000" cy="0"/>
          </a:xfrm>
          <a:custGeom>
            <a:avLst/>
            <a:gdLst/>
            <a:ahLst/>
            <a:cxnLst/>
            <a:rect l="l" t="t" r="r" b="b"/>
            <a:pathLst>
              <a:path w="4445000">
                <a:moveTo>
                  <a:pt x="0" y="0"/>
                </a:moveTo>
                <a:lnTo>
                  <a:pt x="4444499" y="0"/>
                </a:lnTo>
              </a:path>
            </a:pathLst>
          </a:custGeom>
          <a:ln w="6859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974713" y="1909526"/>
            <a:ext cx="4445000" cy="0"/>
          </a:xfrm>
          <a:custGeom>
            <a:avLst/>
            <a:gdLst/>
            <a:ahLst/>
            <a:cxnLst/>
            <a:rect l="l" t="t" r="r" b="b"/>
            <a:pathLst>
              <a:path w="4445000">
                <a:moveTo>
                  <a:pt x="0" y="0"/>
                </a:moveTo>
                <a:lnTo>
                  <a:pt x="4444499" y="0"/>
                </a:lnTo>
              </a:path>
            </a:pathLst>
          </a:custGeom>
          <a:ln w="6859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1734068" y="1896199"/>
            <a:ext cx="0" cy="3231515"/>
          </a:xfrm>
          <a:custGeom>
            <a:avLst/>
            <a:gdLst/>
            <a:ahLst/>
            <a:cxnLst/>
            <a:rect l="l" t="t" r="r" b="b"/>
            <a:pathLst>
              <a:path h="3231515">
                <a:moveTo>
                  <a:pt x="0" y="3231298"/>
                </a:moveTo>
                <a:lnTo>
                  <a:pt x="0" y="0"/>
                </a:lnTo>
              </a:path>
            </a:pathLst>
          </a:custGeom>
          <a:ln w="6859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3127315" y="1896199"/>
            <a:ext cx="0" cy="3231515"/>
          </a:xfrm>
          <a:custGeom>
            <a:avLst/>
            <a:gdLst/>
            <a:ahLst/>
            <a:cxnLst/>
            <a:rect l="l" t="t" r="r" b="b"/>
            <a:pathLst>
              <a:path h="3231515">
                <a:moveTo>
                  <a:pt x="0" y="3231298"/>
                </a:moveTo>
                <a:lnTo>
                  <a:pt x="0" y="0"/>
                </a:lnTo>
              </a:path>
            </a:pathLst>
          </a:custGeom>
          <a:ln w="6859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4520562" y="1896199"/>
            <a:ext cx="0" cy="3231515"/>
          </a:xfrm>
          <a:custGeom>
            <a:avLst/>
            <a:gdLst/>
            <a:ahLst/>
            <a:cxnLst/>
            <a:rect l="l" t="t" r="r" b="b"/>
            <a:pathLst>
              <a:path h="3231515">
                <a:moveTo>
                  <a:pt x="0" y="3231298"/>
                </a:moveTo>
                <a:lnTo>
                  <a:pt x="0" y="0"/>
                </a:lnTo>
              </a:path>
            </a:pathLst>
          </a:custGeom>
          <a:ln w="6859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974713" y="5025130"/>
            <a:ext cx="4445000" cy="0"/>
          </a:xfrm>
          <a:custGeom>
            <a:avLst/>
            <a:gdLst/>
            <a:ahLst/>
            <a:cxnLst/>
            <a:rect l="l" t="t" r="r" b="b"/>
            <a:pathLst>
              <a:path w="4445000">
                <a:moveTo>
                  <a:pt x="0" y="0"/>
                </a:moveTo>
                <a:lnTo>
                  <a:pt x="4444499" y="0"/>
                </a:lnTo>
              </a:path>
            </a:pathLst>
          </a:custGeom>
          <a:ln w="836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974713" y="4134933"/>
            <a:ext cx="4445000" cy="0"/>
          </a:xfrm>
          <a:custGeom>
            <a:avLst/>
            <a:gdLst/>
            <a:ahLst/>
            <a:cxnLst/>
            <a:rect l="l" t="t" r="r" b="b"/>
            <a:pathLst>
              <a:path w="4445000">
                <a:moveTo>
                  <a:pt x="0" y="0"/>
                </a:moveTo>
                <a:lnTo>
                  <a:pt x="4444499" y="0"/>
                </a:lnTo>
              </a:path>
            </a:pathLst>
          </a:custGeom>
          <a:ln w="836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974713" y="3244760"/>
            <a:ext cx="4445000" cy="0"/>
          </a:xfrm>
          <a:custGeom>
            <a:avLst/>
            <a:gdLst/>
            <a:ahLst/>
            <a:cxnLst/>
            <a:rect l="l" t="t" r="r" b="b"/>
            <a:pathLst>
              <a:path w="4445000">
                <a:moveTo>
                  <a:pt x="0" y="0"/>
                </a:moveTo>
                <a:lnTo>
                  <a:pt x="4444499" y="0"/>
                </a:lnTo>
              </a:path>
            </a:pathLst>
          </a:custGeom>
          <a:ln w="836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974713" y="2354637"/>
            <a:ext cx="4445000" cy="0"/>
          </a:xfrm>
          <a:custGeom>
            <a:avLst/>
            <a:gdLst/>
            <a:ahLst/>
            <a:cxnLst/>
            <a:rect l="l" t="t" r="r" b="b"/>
            <a:pathLst>
              <a:path w="4445000">
                <a:moveTo>
                  <a:pt x="0" y="0"/>
                </a:moveTo>
                <a:lnTo>
                  <a:pt x="4444499" y="0"/>
                </a:lnTo>
              </a:path>
            </a:pathLst>
          </a:custGeom>
          <a:ln w="836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1037426" y="1896199"/>
            <a:ext cx="0" cy="3231515"/>
          </a:xfrm>
          <a:custGeom>
            <a:avLst/>
            <a:gdLst/>
            <a:ahLst/>
            <a:cxnLst/>
            <a:rect l="l" t="t" r="r" b="b"/>
            <a:pathLst>
              <a:path h="3231515">
                <a:moveTo>
                  <a:pt x="0" y="3231298"/>
                </a:moveTo>
                <a:lnTo>
                  <a:pt x="0" y="0"/>
                </a:lnTo>
              </a:path>
            </a:pathLst>
          </a:custGeom>
          <a:ln w="836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2430716" y="1896199"/>
            <a:ext cx="0" cy="3231515"/>
          </a:xfrm>
          <a:custGeom>
            <a:avLst/>
            <a:gdLst/>
            <a:ahLst/>
            <a:cxnLst/>
            <a:rect l="l" t="t" r="r" b="b"/>
            <a:pathLst>
              <a:path h="3231515">
                <a:moveTo>
                  <a:pt x="0" y="3231298"/>
                </a:moveTo>
                <a:lnTo>
                  <a:pt x="0" y="0"/>
                </a:lnTo>
              </a:path>
            </a:pathLst>
          </a:custGeom>
          <a:ln w="836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3823963" y="1896199"/>
            <a:ext cx="0" cy="3231515"/>
          </a:xfrm>
          <a:custGeom>
            <a:avLst/>
            <a:gdLst/>
            <a:ahLst/>
            <a:cxnLst/>
            <a:rect l="l" t="t" r="r" b="b"/>
            <a:pathLst>
              <a:path h="3231515">
                <a:moveTo>
                  <a:pt x="0" y="3231298"/>
                </a:moveTo>
                <a:lnTo>
                  <a:pt x="0" y="0"/>
                </a:lnTo>
              </a:path>
            </a:pathLst>
          </a:custGeom>
          <a:ln w="836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5217210" y="1896199"/>
            <a:ext cx="0" cy="3231515"/>
          </a:xfrm>
          <a:custGeom>
            <a:avLst/>
            <a:gdLst/>
            <a:ahLst/>
            <a:cxnLst/>
            <a:rect l="l" t="t" r="r" b="b"/>
            <a:pathLst>
              <a:path h="3231515">
                <a:moveTo>
                  <a:pt x="0" y="3231298"/>
                </a:moveTo>
                <a:lnTo>
                  <a:pt x="0" y="0"/>
                </a:lnTo>
              </a:path>
            </a:pathLst>
          </a:custGeom>
          <a:ln w="836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1984869" y="4463132"/>
            <a:ext cx="55880" cy="55880"/>
          </a:xfrm>
          <a:custGeom>
            <a:avLst/>
            <a:gdLst/>
            <a:ahLst/>
            <a:cxnLst/>
            <a:rect l="l" t="t" r="r" b="b"/>
            <a:pathLst>
              <a:path w="55880" h="55879">
                <a:moveTo>
                  <a:pt x="27853" y="0"/>
                </a:moveTo>
                <a:lnTo>
                  <a:pt x="8704" y="6972"/>
                </a:lnTo>
                <a:lnTo>
                  <a:pt x="0" y="27889"/>
                </a:lnTo>
                <a:lnTo>
                  <a:pt x="8704" y="48779"/>
                </a:lnTo>
                <a:lnTo>
                  <a:pt x="27853" y="55742"/>
                </a:lnTo>
                <a:lnTo>
                  <a:pt x="47002" y="48779"/>
                </a:lnTo>
                <a:lnTo>
                  <a:pt x="55706" y="27889"/>
                </a:lnTo>
                <a:lnTo>
                  <a:pt x="47002" y="6972"/>
                </a:lnTo>
                <a:lnTo>
                  <a:pt x="2785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1984869" y="4463132"/>
            <a:ext cx="55880" cy="55880"/>
          </a:xfrm>
          <a:custGeom>
            <a:avLst/>
            <a:gdLst/>
            <a:ahLst/>
            <a:cxnLst/>
            <a:rect l="l" t="t" r="r" b="b"/>
            <a:pathLst>
              <a:path w="55880" h="55879">
                <a:moveTo>
                  <a:pt x="55706" y="27889"/>
                </a:moveTo>
                <a:lnTo>
                  <a:pt x="47002" y="48779"/>
                </a:lnTo>
                <a:lnTo>
                  <a:pt x="27853" y="55742"/>
                </a:lnTo>
                <a:lnTo>
                  <a:pt x="8704" y="48779"/>
                </a:lnTo>
                <a:lnTo>
                  <a:pt x="0" y="27889"/>
                </a:lnTo>
                <a:lnTo>
                  <a:pt x="8704" y="6972"/>
                </a:lnTo>
                <a:lnTo>
                  <a:pt x="27853" y="0"/>
                </a:lnTo>
                <a:lnTo>
                  <a:pt x="47002" y="6972"/>
                </a:lnTo>
                <a:lnTo>
                  <a:pt x="55706" y="27889"/>
                </a:lnTo>
              </a:path>
            </a:pathLst>
          </a:custGeom>
          <a:ln w="68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1984869" y="4374110"/>
            <a:ext cx="55880" cy="55880"/>
          </a:xfrm>
          <a:custGeom>
            <a:avLst/>
            <a:gdLst/>
            <a:ahLst/>
            <a:cxnLst/>
            <a:rect l="l" t="t" r="r" b="b"/>
            <a:pathLst>
              <a:path w="55880" h="55879">
                <a:moveTo>
                  <a:pt x="27853" y="0"/>
                </a:moveTo>
                <a:lnTo>
                  <a:pt x="8704" y="6972"/>
                </a:lnTo>
                <a:lnTo>
                  <a:pt x="0" y="27889"/>
                </a:lnTo>
                <a:lnTo>
                  <a:pt x="8704" y="48779"/>
                </a:lnTo>
                <a:lnTo>
                  <a:pt x="27853" y="55742"/>
                </a:lnTo>
                <a:lnTo>
                  <a:pt x="47002" y="48779"/>
                </a:lnTo>
                <a:lnTo>
                  <a:pt x="55706" y="27889"/>
                </a:lnTo>
                <a:lnTo>
                  <a:pt x="47002" y="6972"/>
                </a:lnTo>
                <a:lnTo>
                  <a:pt x="2785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1984869" y="4374110"/>
            <a:ext cx="55880" cy="55880"/>
          </a:xfrm>
          <a:custGeom>
            <a:avLst/>
            <a:gdLst/>
            <a:ahLst/>
            <a:cxnLst/>
            <a:rect l="l" t="t" r="r" b="b"/>
            <a:pathLst>
              <a:path w="55880" h="55879">
                <a:moveTo>
                  <a:pt x="55706" y="27889"/>
                </a:moveTo>
                <a:lnTo>
                  <a:pt x="47002" y="48779"/>
                </a:lnTo>
                <a:lnTo>
                  <a:pt x="27853" y="55742"/>
                </a:lnTo>
                <a:lnTo>
                  <a:pt x="8704" y="48779"/>
                </a:lnTo>
                <a:lnTo>
                  <a:pt x="0" y="27889"/>
                </a:lnTo>
                <a:lnTo>
                  <a:pt x="8704" y="6972"/>
                </a:lnTo>
                <a:lnTo>
                  <a:pt x="27853" y="0"/>
                </a:lnTo>
                <a:lnTo>
                  <a:pt x="47002" y="6972"/>
                </a:lnTo>
                <a:lnTo>
                  <a:pt x="55706" y="27889"/>
                </a:lnTo>
              </a:path>
            </a:pathLst>
          </a:custGeom>
          <a:ln w="68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3378116" y="3483974"/>
            <a:ext cx="55880" cy="55880"/>
          </a:xfrm>
          <a:custGeom>
            <a:avLst/>
            <a:gdLst/>
            <a:ahLst/>
            <a:cxnLst/>
            <a:rect l="l" t="t" r="r" b="b"/>
            <a:pathLst>
              <a:path w="55879" h="55879">
                <a:moveTo>
                  <a:pt x="27853" y="0"/>
                </a:moveTo>
                <a:lnTo>
                  <a:pt x="8704" y="6963"/>
                </a:lnTo>
                <a:lnTo>
                  <a:pt x="0" y="27853"/>
                </a:lnTo>
                <a:lnTo>
                  <a:pt x="8704" y="48770"/>
                </a:lnTo>
                <a:lnTo>
                  <a:pt x="27853" y="55742"/>
                </a:lnTo>
                <a:lnTo>
                  <a:pt x="47002" y="48770"/>
                </a:lnTo>
                <a:lnTo>
                  <a:pt x="55706" y="27853"/>
                </a:lnTo>
                <a:lnTo>
                  <a:pt x="47002" y="6963"/>
                </a:lnTo>
                <a:lnTo>
                  <a:pt x="2785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3378116" y="3483974"/>
            <a:ext cx="55880" cy="55880"/>
          </a:xfrm>
          <a:custGeom>
            <a:avLst/>
            <a:gdLst/>
            <a:ahLst/>
            <a:cxnLst/>
            <a:rect l="l" t="t" r="r" b="b"/>
            <a:pathLst>
              <a:path w="55879" h="55879">
                <a:moveTo>
                  <a:pt x="55706" y="27853"/>
                </a:moveTo>
                <a:lnTo>
                  <a:pt x="47002" y="48770"/>
                </a:lnTo>
                <a:lnTo>
                  <a:pt x="27853" y="55742"/>
                </a:lnTo>
                <a:lnTo>
                  <a:pt x="8704" y="48770"/>
                </a:lnTo>
                <a:lnTo>
                  <a:pt x="0" y="27853"/>
                </a:lnTo>
                <a:lnTo>
                  <a:pt x="8704" y="6963"/>
                </a:lnTo>
                <a:lnTo>
                  <a:pt x="27853" y="0"/>
                </a:lnTo>
                <a:lnTo>
                  <a:pt x="47002" y="6963"/>
                </a:lnTo>
                <a:lnTo>
                  <a:pt x="55706" y="27853"/>
                </a:lnTo>
              </a:path>
            </a:pathLst>
          </a:custGeom>
          <a:ln w="68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2124160" y="4507655"/>
            <a:ext cx="55880" cy="55880"/>
          </a:xfrm>
          <a:custGeom>
            <a:avLst/>
            <a:gdLst/>
            <a:ahLst/>
            <a:cxnLst/>
            <a:rect l="l" t="t" r="r" b="b"/>
            <a:pathLst>
              <a:path w="55880" h="55879">
                <a:moveTo>
                  <a:pt x="27877" y="0"/>
                </a:moveTo>
                <a:lnTo>
                  <a:pt x="8711" y="6963"/>
                </a:lnTo>
                <a:lnTo>
                  <a:pt x="0" y="27853"/>
                </a:lnTo>
                <a:lnTo>
                  <a:pt x="8711" y="48770"/>
                </a:lnTo>
                <a:lnTo>
                  <a:pt x="27877" y="55742"/>
                </a:lnTo>
                <a:lnTo>
                  <a:pt x="47043" y="48770"/>
                </a:lnTo>
                <a:lnTo>
                  <a:pt x="55755" y="27853"/>
                </a:lnTo>
                <a:lnTo>
                  <a:pt x="47043" y="6963"/>
                </a:lnTo>
                <a:lnTo>
                  <a:pt x="27877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2124160" y="4507655"/>
            <a:ext cx="55880" cy="55880"/>
          </a:xfrm>
          <a:custGeom>
            <a:avLst/>
            <a:gdLst/>
            <a:ahLst/>
            <a:cxnLst/>
            <a:rect l="l" t="t" r="r" b="b"/>
            <a:pathLst>
              <a:path w="55880" h="55879">
                <a:moveTo>
                  <a:pt x="55755" y="27853"/>
                </a:moveTo>
                <a:lnTo>
                  <a:pt x="47043" y="48770"/>
                </a:lnTo>
                <a:lnTo>
                  <a:pt x="27877" y="55742"/>
                </a:lnTo>
                <a:lnTo>
                  <a:pt x="8711" y="48770"/>
                </a:lnTo>
                <a:lnTo>
                  <a:pt x="0" y="27853"/>
                </a:lnTo>
                <a:lnTo>
                  <a:pt x="8711" y="6963"/>
                </a:lnTo>
                <a:lnTo>
                  <a:pt x="27877" y="0"/>
                </a:lnTo>
                <a:lnTo>
                  <a:pt x="47043" y="6963"/>
                </a:lnTo>
                <a:lnTo>
                  <a:pt x="55755" y="27853"/>
                </a:lnTo>
              </a:path>
            </a:pathLst>
          </a:custGeom>
          <a:ln w="68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2960098" y="3617495"/>
            <a:ext cx="55880" cy="55880"/>
          </a:xfrm>
          <a:custGeom>
            <a:avLst/>
            <a:gdLst/>
            <a:ahLst/>
            <a:cxnLst/>
            <a:rect l="l" t="t" r="r" b="b"/>
            <a:pathLst>
              <a:path w="55880" h="55879">
                <a:moveTo>
                  <a:pt x="27877" y="0"/>
                </a:moveTo>
                <a:lnTo>
                  <a:pt x="8711" y="6972"/>
                </a:lnTo>
                <a:lnTo>
                  <a:pt x="0" y="27889"/>
                </a:lnTo>
                <a:lnTo>
                  <a:pt x="8711" y="48779"/>
                </a:lnTo>
                <a:lnTo>
                  <a:pt x="27877" y="55742"/>
                </a:lnTo>
                <a:lnTo>
                  <a:pt x="47043" y="48779"/>
                </a:lnTo>
                <a:lnTo>
                  <a:pt x="55755" y="27889"/>
                </a:lnTo>
                <a:lnTo>
                  <a:pt x="47043" y="6972"/>
                </a:lnTo>
                <a:lnTo>
                  <a:pt x="27877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2960098" y="3617495"/>
            <a:ext cx="55880" cy="55880"/>
          </a:xfrm>
          <a:custGeom>
            <a:avLst/>
            <a:gdLst/>
            <a:ahLst/>
            <a:cxnLst/>
            <a:rect l="l" t="t" r="r" b="b"/>
            <a:pathLst>
              <a:path w="55880" h="55879">
                <a:moveTo>
                  <a:pt x="55755" y="27889"/>
                </a:moveTo>
                <a:lnTo>
                  <a:pt x="47043" y="48779"/>
                </a:lnTo>
                <a:lnTo>
                  <a:pt x="27877" y="55742"/>
                </a:lnTo>
                <a:lnTo>
                  <a:pt x="8711" y="48779"/>
                </a:lnTo>
                <a:lnTo>
                  <a:pt x="0" y="27889"/>
                </a:lnTo>
                <a:lnTo>
                  <a:pt x="8711" y="6972"/>
                </a:lnTo>
                <a:lnTo>
                  <a:pt x="27877" y="0"/>
                </a:lnTo>
                <a:lnTo>
                  <a:pt x="47043" y="6972"/>
                </a:lnTo>
                <a:lnTo>
                  <a:pt x="55755" y="27889"/>
                </a:lnTo>
              </a:path>
            </a:pathLst>
          </a:custGeom>
          <a:ln w="68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2402790" y="3750991"/>
            <a:ext cx="55880" cy="55880"/>
          </a:xfrm>
          <a:custGeom>
            <a:avLst/>
            <a:gdLst/>
            <a:ahLst/>
            <a:cxnLst/>
            <a:rect l="l" t="t" r="r" b="b"/>
            <a:pathLst>
              <a:path w="55880" h="55879">
                <a:moveTo>
                  <a:pt x="27877" y="0"/>
                </a:moveTo>
                <a:lnTo>
                  <a:pt x="8711" y="6963"/>
                </a:lnTo>
                <a:lnTo>
                  <a:pt x="0" y="27853"/>
                </a:lnTo>
                <a:lnTo>
                  <a:pt x="8711" y="48770"/>
                </a:lnTo>
                <a:lnTo>
                  <a:pt x="27877" y="55742"/>
                </a:lnTo>
                <a:lnTo>
                  <a:pt x="47043" y="48770"/>
                </a:lnTo>
                <a:lnTo>
                  <a:pt x="55755" y="27853"/>
                </a:lnTo>
                <a:lnTo>
                  <a:pt x="47043" y="6963"/>
                </a:lnTo>
                <a:lnTo>
                  <a:pt x="27877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2402790" y="3750991"/>
            <a:ext cx="55880" cy="55880"/>
          </a:xfrm>
          <a:custGeom>
            <a:avLst/>
            <a:gdLst/>
            <a:ahLst/>
            <a:cxnLst/>
            <a:rect l="l" t="t" r="r" b="b"/>
            <a:pathLst>
              <a:path w="55880" h="55879">
                <a:moveTo>
                  <a:pt x="55755" y="27853"/>
                </a:moveTo>
                <a:lnTo>
                  <a:pt x="47043" y="48770"/>
                </a:lnTo>
                <a:lnTo>
                  <a:pt x="27877" y="55742"/>
                </a:lnTo>
                <a:lnTo>
                  <a:pt x="8711" y="48770"/>
                </a:lnTo>
                <a:lnTo>
                  <a:pt x="0" y="27853"/>
                </a:lnTo>
                <a:lnTo>
                  <a:pt x="8711" y="6963"/>
                </a:lnTo>
                <a:lnTo>
                  <a:pt x="27877" y="0"/>
                </a:lnTo>
                <a:lnTo>
                  <a:pt x="47043" y="6963"/>
                </a:lnTo>
                <a:lnTo>
                  <a:pt x="55755" y="27853"/>
                </a:lnTo>
              </a:path>
            </a:pathLst>
          </a:custGeom>
          <a:ln w="68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3238777" y="4552154"/>
            <a:ext cx="55880" cy="55880"/>
          </a:xfrm>
          <a:custGeom>
            <a:avLst/>
            <a:gdLst/>
            <a:ahLst/>
            <a:cxnLst/>
            <a:rect l="l" t="t" r="r" b="b"/>
            <a:pathLst>
              <a:path w="55879" h="55879">
                <a:moveTo>
                  <a:pt x="27877" y="0"/>
                </a:moveTo>
                <a:lnTo>
                  <a:pt x="8711" y="6972"/>
                </a:lnTo>
                <a:lnTo>
                  <a:pt x="0" y="27889"/>
                </a:lnTo>
                <a:lnTo>
                  <a:pt x="8711" y="48779"/>
                </a:lnTo>
                <a:lnTo>
                  <a:pt x="27877" y="55742"/>
                </a:lnTo>
                <a:lnTo>
                  <a:pt x="47043" y="48779"/>
                </a:lnTo>
                <a:lnTo>
                  <a:pt x="55755" y="27889"/>
                </a:lnTo>
                <a:lnTo>
                  <a:pt x="47043" y="6972"/>
                </a:lnTo>
                <a:lnTo>
                  <a:pt x="27877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3238777" y="4552154"/>
            <a:ext cx="55880" cy="55880"/>
          </a:xfrm>
          <a:custGeom>
            <a:avLst/>
            <a:gdLst/>
            <a:ahLst/>
            <a:cxnLst/>
            <a:rect l="l" t="t" r="r" b="b"/>
            <a:pathLst>
              <a:path w="55879" h="55879">
                <a:moveTo>
                  <a:pt x="55755" y="27889"/>
                </a:moveTo>
                <a:lnTo>
                  <a:pt x="47043" y="48779"/>
                </a:lnTo>
                <a:lnTo>
                  <a:pt x="27877" y="55742"/>
                </a:lnTo>
                <a:lnTo>
                  <a:pt x="8711" y="48779"/>
                </a:lnTo>
                <a:lnTo>
                  <a:pt x="0" y="27889"/>
                </a:lnTo>
                <a:lnTo>
                  <a:pt x="8711" y="6972"/>
                </a:lnTo>
                <a:lnTo>
                  <a:pt x="27877" y="0"/>
                </a:lnTo>
                <a:lnTo>
                  <a:pt x="47043" y="6972"/>
                </a:lnTo>
                <a:lnTo>
                  <a:pt x="55755" y="27889"/>
                </a:lnTo>
              </a:path>
            </a:pathLst>
          </a:custGeom>
          <a:ln w="68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1566851" y="4507655"/>
            <a:ext cx="55880" cy="55880"/>
          </a:xfrm>
          <a:custGeom>
            <a:avLst/>
            <a:gdLst/>
            <a:ahLst/>
            <a:cxnLst/>
            <a:rect l="l" t="t" r="r" b="b"/>
            <a:pathLst>
              <a:path w="55880" h="55879">
                <a:moveTo>
                  <a:pt x="27877" y="0"/>
                </a:moveTo>
                <a:lnTo>
                  <a:pt x="8711" y="6963"/>
                </a:lnTo>
                <a:lnTo>
                  <a:pt x="0" y="27853"/>
                </a:lnTo>
                <a:lnTo>
                  <a:pt x="8711" y="48770"/>
                </a:lnTo>
                <a:lnTo>
                  <a:pt x="27877" y="55742"/>
                </a:lnTo>
                <a:lnTo>
                  <a:pt x="47043" y="48770"/>
                </a:lnTo>
                <a:lnTo>
                  <a:pt x="55755" y="27853"/>
                </a:lnTo>
                <a:lnTo>
                  <a:pt x="47043" y="6963"/>
                </a:lnTo>
                <a:lnTo>
                  <a:pt x="27877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1566851" y="4507655"/>
            <a:ext cx="55880" cy="55880"/>
          </a:xfrm>
          <a:custGeom>
            <a:avLst/>
            <a:gdLst/>
            <a:ahLst/>
            <a:cxnLst/>
            <a:rect l="l" t="t" r="r" b="b"/>
            <a:pathLst>
              <a:path w="55880" h="55879">
                <a:moveTo>
                  <a:pt x="55755" y="27853"/>
                </a:moveTo>
                <a:lnTo>
                  <a:pt x="47043" y="48770"/>
                </a:lnTo>
                <a:lnTo>
                  <a:pt x="27877" y="55742"/>
                </a:lnTo>
                <a:lnTo>
                  <a:pt x="8711" y="48770"/>
                </a:lnTo>
                <a:lnTo>
                  <a:pt x="0" y="27853"/>
                </a:lnTo>
                <a:lnTo>
                  <a:pt x="8711" y="6963"/>
                </a:lnTo>
                <a:lnTo>
                  <a:pt x="27877" y="0"/>
                </a:lnTo>
                <a:lnTo>
                  <a:pt x="47043" y="6963"/>
                </a:lnTo>
                <a:lnTo>
                  <a:pt x="55755" y="27853"/>
                </a:lnTo>
              </a:path>
            </a:pathLst>
          </a:custGeom>
          <a:ln w="68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1706191" y="4552154"/>
            <a:ext cx="55880" cy="55880"/>
          </a:xfrm>
          <a:custGeom>
            <a:avLst/>
            <a:gdLst/>
            <a:ahLst/>
            <a:cxnLst/>
            <a:rect l="l" t="t" r="r" b="b"/>
            <a:pathLst>
              <a:path w="55880" h="55879">
                <a:moveTo>
                  <a:pt x="27877" y="0"/>
                </a:moveTo>
                <a:lnTo>
                  <a:pt x="8711" y="6972"/>
                </a:lnTo>
                <a:lnTo>
                  <a:pt x="0" y="27889"/>
                </a:lnTo>
                <a:lnTo>
                  <a:pt x="8711" y="48779"/>
                </a:lnTo>
                <a:lnTo>
                  <a:pt x="27877" y="55742"/>
                </a:lnTo>
                <a:lnTo>
                  <a:pt x="47043" y="48779"/>
                </a:lnTo>
                <a:lnTo>
                  <a:pt x="55755" y="27889"/>
                </a:lnTo>
                <a:lnTo>
                  <a:pt x="47043" y="6972"/>
                </a:lnTo>
                <a:lnTo>
                  <a:pt x="27877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1706191" y="4552154"/>
            <a:ext cx="55880" cy="55880"/>
          </a:xfrm>
          <a:custGeom>
            <a:avLst/>
            <a:gdLst/>
            <a:ahLst/>
            <a:cxnLst/>
            <a:rect l="l" t="t" r="r" b="b"/>
            <a:pathLst>
              <a:path w="55880" h="55879">
                <a:moveTo>
                  <a:pt x="55755" y="27889"/>
                </a:moveTo>
                <a:lnTo>
                  <a:pt x="47043" y="48779"/>
                </a:lnTo>
                <a:lnTo>
                  <a:pt x="27877" y="55742"/>
                </a:lnTo>
                <a:lnTo>
                  <a:pt x="8711" y="48779"/>
                </a:lnTo>
                <a:lnTo>
                  <a:pt x="0" y="27889"/>
                </a:lnTo>
                <a:lnTo>
                  <a:pt x="8711" y="6972"/>
                </a:lnTo>
                <a:lnTo>
                  <a:pt x="27877" y="0"/>
                </a:lnTo>
                <a:lnTo>
                  <a:pt x="47043" y="6972"/>
                </a:lnTo>
                <a:lnTo>
                  <a:pt x="55755" y="27889"/>
                </a:lnTo>
              </a:path>
            </a:pathLst>
          </a:custGeom>
          <a:ln w="68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2402790" y="4062557"/>
            <a:ext cx="55880" cy="55880"/>
          </a:xfrm>
          <a:custGeom>
            <a:avLst/>
            <a:gdLst/>
            <a:ahLst/>
            <a:cxnLst/>
            <a:rect l="l" t="t" r="r" b="b"/>
            <a:pathLst>
              <a:path w="55880" h="55879">
                <a:moveTo>
                  <a:pt x="27877" y="0"/>
                </a:moveTo>
                <a:lnTo>
                  <a:pt x="8711" y="6972"/>
                </a:lnTo>
                <a:lnTo>
                  <a:pt x="0" y="27889"/>
                </a:lnTo>
                <a:lnTo>
                  <a:pt x="8711" y="48779"/>
                </a:lnTo>
                <a:lnTo>
                  <a:pt x="27877" y="55742"/>
                </a:lnTo>
                <a:lnTo>
                  <a:pt x="47043" y="48779"/>
                </a:lnTo>
                <a:lnTo>
                  <a:pt x="55755" y="27889"/>
                </a:lnTo>
                <a:lnTo>
                  <a:pt x="47043" y="6972"/>
                </a:lnTo>
                <a:lnTo>
                  <a:pt x="27877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2402790" y="4062557"/>
            <a:ext cx="55880" cy="55880"/>
          </a:xfrm>
          <a:custGeom>
            <a:avLst/>
            <a:gdLst/>
            <a:ahLst/>
            <a:cxnLst/>
            <a:rect l="l" t="t" r="r" b="b"/>
            <a:pathLst>
              <a:path w="55880" h="55879">
                <a:moveTo>
                  <a:pt x="55755" y="27889"/>
                </a:moveTo>
                <a:lnTo>
                  <a:pt x="47043" y="48779"/>
                </a:lnTo>
                <a:lnTo>
                  <a:pt x="27877" y="55742"/>
                </a:lnTo>
                <a:lnTo>
                  <a:pt x="8711" y="48779"/>
                </a:lnTo>
                <a:lnTo>
                  <a:pt x="0" y="27889"/>
                </a:lnTo>
                <a:lnTo>
                  <a:pt x="8711" y="6972"/>
                </a:lnTo>
                <a:lnTo>
                  <a:pt x="27877" y="0"/>
                </a:lnTo>
                <a:lnTo>
                  <a:pt x="47043" y="6972"/>
                </a:lnTo>
                <a:lnTo>
                  <a:pt x="55755" y="27889"/>
                </a:lnTo>
              </a:path>
            </a:pathLst>
          </a:custGeom>
          <a:ln w="68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/>
          <p:nvPr/>
        </p:nvSpPr>
        <p:spPr>
          <a:xfrm>
            <a:off x="2402790" y="4151579"/>
            <a:ext cx="55880" cy="55880"/>
          </a:xfrm>
          <a:custGeom>
            <a:avLst/>
            <a:gdLst/>
            <a:ahLst/>
            <a:cxnLst/>
            <a:rect l="l" t="t" r="r" b="b"/>
            <a:pathLst>
              <a:path w="55880" h="55879">
                <a:moveTo>
                  <a:pt x="27877" y="0"/>
                </a:moveTo>
                <a:lnTo>
                  <a:pt x="8711" y="6972"/>
                </a:lnTo>
                <a:lnTo>
                  <a:pt x="0" y="27889"/>
                </a:lnTo>
                <a:lnTo>
                  <a:pt x="8711" y="48779"/>
                </a:lnTo>
                <a:lnTo>
                  <a:pt x="27877" y="55742"/>
                </a:lnTo>
                <a:lnTo>
                  <a:pt x="47043" y="48779"/>
                </a:lnTo>
                <a:lnTo>
                  <a:pt x="55755" y="27889"/>
                </a:lnTo>
                <a:lnTo>
                  <a:pt x="47043" y="6972"/>
                </a:lnTo>
                <a:lnTo>
                  <a:pt x="27877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/>
          <p:nvPr/>
        </p:nvSpPr>
        <p:spPr>
          <a:xfrm>
            <a:off x="2402790" y="4151579"/>
            <a:ext cx="55880" cy="55880"/>
          </a:xfrm>
          <a:custGeom>
            <a:avLst/>
            <a:gdLst/>
            <a:ahLst/>
            <a:cxnLst/>
            <a:rect l="l" t="t" r="r" b="b"/>
            <a:pathLst>
              <a:path w="55880" h="55879">
                <a:moveTo>
                  <a:pt x="55755" y="27889"/>
                </a:moveTo>
                <a:lnTo>
                  <a:pt x="47043" y="48779"/>
                </a:lnTo>
                <a:lnTo>
                  <a:pt x="27877" y="55742"/>
                </a:lnTo>
                <a:lnTo>
                  <a:pt x="8711" y="48779"/>
                </a:lnTo>
                <a:lnTo>
                  <a:pt x="0" y="27889"/>
                </a:lnTo>
                <a:lnTo>
                  <a:pt x="8711" y="6972"/>
                </a:lnTo>
                <a:lnTo>
                  <a:pt x="27877" y="0"/>
                </a:lnTo>
                <a:lnTo>
                  <a:pt x="47043" y="6972"/>
                </a:lnTo>
                <a:lnTo>
                  <a:pt x="55755" y="27889"/>
                </a:lnTo>
              </a:path>
            </a:pathLst>
          </a:custGeom>
          <a:ln w="68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/>
          <p:nvPr/>
        </p:nvSpPr>
        <p:spPr>
          <a:xfrm>
            <a:off x="1427561" y="4196102"/>
            <a:ext cx="55880" cy="55880"/>
          </a:xfrm>
          <a:custGeom>
            <a:avLst/>
            <a:gdLst/>
            <a:ahLst/>
            <a:cxnLst/>
            <a:rect l="l" t="t" r="r" b="b"/>
            <a:pathLst>
              <a:path w="55880" h="55879">
                <a:moveTo>
                  <a:pt x="27853" y="0"/>
                </a:moveTo>
                <a:lnTo>
                  <a:pt x="8704" y="6963"/>
                </a:lnTo>
                <a:lnTo>
                  <a:pt x="0" y="27853"/>
                </a:lnTo>
                <a:lnTo>
                  <a:pt x="8704" y="48770"/>
                </a:lnTo>
                <a:lnTo>
                  <a:pt x="27853" y="55742"/>
                </a:lnTo>
                <a:lnTo>
                  <a:pt x="47002" y="48770"/>
                </a:lnTo>
                <a:lnTo>
                  <a:pt x="55706" y="27853"/>
                </a:lnTo>
                <a:lnTo>
                  <a:pt x="47002" y="6963"/>
                </a:lnTo>
                <a:lnTo>
                  <a:pt x="2785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/>
          <p:nvPr/>
        </p:nvSpPr>
        <p:spPr>
          <a:xfrm>
            <a:off x="1427561" y="4196102"/>
            <a:ext cx="55880" cy="55880"/>
          </a:xfrm>
          <a:custGeom>
            <a:avLst/>
            <a:gdLst/>
            <a:ahLst/>
            <a:cxnLst/>
            <a:rect l="l" t="t" r="r" b="b"/>
            <a:pathLst>
              <a:path w="55880" h="55879">
                <a:moveTo>
                  <a:pt x="55706" y="27853"/>
                </a:moveTo>
                <a:lnTo>
                  <a:pt x="47002" y="48770"/>
                </a:lnTo>
                <a:lnTo>
                  <a:pt x="27853" y="55742"/>
                </a:lnTo>
                <a:lnTo>
                  <a:pt x="8704" y="48770"/>
                </a:lnTo>
                <a:lnTo>
                  <a:pt x="0" y="27853"/>
                </a:lnTo>
                <a:lnTo>
                  <a:pt x="8704" y="6963"/>
                </a:lnTo>
                <a:lnTo>
                  <a:pt x="27853" y="0"/>
                </a:lnTo>
                <a:lnTo>
                  <a:pt x="47002" y="6963"/>
                </a:lnTo>
                <a:lnTo>
                  <a:pt x="55706" y="27853"/>
                </a:lnTo>
              </a:path>
            </a:pathLst>
          </a:custGeom>
          <a:ln w="68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/>
          <p:nvPr/>
        </p:nvSpPr>
        <p:spPr>
          <a:xfrm>
            <a:off x="2263450" y="4196102"/>
            <a:ext cx="55880" cy="55880"/>
          </a:xfrm>
          <a:custGeom>
            <a:avLst/>
            <a:gdLst/>
            <a:ahLst/>
            <a:cxnLst/>
            <a:rect l="l" t="t" r="r" b="b"/>
            <a:pathLst>
              <a:path w="55880" h="55879">
                <a:moveTo>
                  <a:pt x="27902" y="0"/>
                </a:moveTo>
                <a:lnTo>
                  <a:pt x="8719" y="6963"/>
                </a:lnTo>
                <a:lnTo>
                  <a:pt x="0" y="27853"/>
                </a:lnTo>
                <a:lnTo>
                  <a:pt x="8719" y="48770"/>
                </a:lnTo>
                <a:lnTo>
                  <a:pt x="27902" y="55742"/>
                </a:lnTo>
                <a:lnTo>
                  <a:pt x="47084" y="48770"/>
                </a:lnTo>
                <a:lnTo>
                  <a:pt x="55804" y="27853"/>
                </a:lnTo>
                <a:lnTo>
                  <a:pt x="47084" y="6963"/>
                </a:lnTo>
                <a:lnTo>
                  <a:pt x="2790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47"/>
          <p:cNvSpPr/>
          <p:nvPr/>
        </p:nvSpPr>
        <p:spPr>
          <a:xfrm>
            <a:off x="2263450" y="4196102"/>
            <a:ext cx="55880" cy="55880"/>
          </a:xfrm>
          <a:custGeom>
            <a:avLst/>
            <a:gdLst/>
            <a:ahLst/>
            <a:cxnLst/>
            <a:rect l="l" t="t" r="r" b="b"/>
            <a:pathLst>
              <a:path w="55880" h="55879">
                <a:moveTo>
                  <a:pt x="55804" y="27853"/>
                </a:moveTo>
                <a:lnTo>
                  <a:pt x="47084" y="48770"/>
                </a:lnTo>
                <a:lnTo>
                  <a:pt x="27902" y="55742"/>
                </a:lnTo>
                <a:lnTo>
                  <a:pt x="8719" y="48770"/>
                </a:lnTo>
                <a:lnTo>
                  <a:pt x="0" y="27853"/>
                </a:lnTo>
                <a:lnTo>
                  <a:pt x="8719" y="6963"/>
                </a:lnTo>
                <a:lnTo>
                  <a:pt x="27902" y="0"/>
                </a:lnTo>
                <a:lnTo>
                  <a:pt x="47084" y="6963"/>
                </a:lnTo>
                <a:lnTo>
                  <a:pt x="55804" y="27853"/>
                </a:lnTo>
              </a:path>
            </a:pathLst>
          </a:custGeom>
          <a:ln w="68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48"/>
          <p:cNvSpPr/>
          <p:nvPr/>
        </p:nvSpPr>
        <p:spPr>
          <a:xfrm>
            <a:off x="1984869" y="4641176"/>
            <a:ext cx="55880" cy="55880"/>
          </a:xfrm>
          <a:custGeom>
            <a:avLst/>
            <a:gdLst/>
            <a:ahLst/>
            <a:cxnLst/>
            <a:rect l="l" t="t" r="r" b="b"/>
            <a:pathLst>
              <a:path w="55880" h="55879">
                <a:moveTo>
                  <a:pt x="27853" y="0"/>
                </a:moveTo>
                <a:lnTo>
                  <a:pt x="8704" y="6972"/>
                </a:lnTo>
                <a:lnTo>
                  <a:pt x="0" y="27889"/>
                </a:lnTo>
                <a:lnTo>
                  <a:pt x="8704" y="48779"/>
                </a:lnTo>
                <a:lnTo>
                  <a:pt x="27853" y="55742"/>
                </a:lnTo>
                <a:lnTo>
                  <a:pt x="47002" y="48779"/>
                </a:lnTo>
                <a:lnTo>
                  <a:pt x="55706" y="27889"/>
                </a:lnTo>
                <a:lnTo>
                  <a:pt x="47002" y="6972"/>
                </a:lnTo>
                <a:lnTo>
                  <a:pt x="2785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49"/>
          <p:cNvSpPr/>
          <p:nvPr/>
        </p:nvSpPr>
        <p:spPr>
          <a:xfrm>
            <a:off x="1984869" y="4641176"/>
            <a:ext cx="55880" cy="55880"/>
          </a:xfrm>
          <a:custGeom>
            <a:avLst/>
            <a:gdLst/>
            <a:ahLst/>
            <a:cxnLst/>
            <a:rect l="l" t="t" r="r" b="b"/>
            <a:pathLst>
              <a:path w="55880" h="55879">
                <a:moveTo>
                  <a:pt x="55706" y="27889"/>
                </a:moveTo>
                <a:lnTo>
                  <a:pt x="47002" y="48779"/>
                </a:lnTo>
                <a:lnTo>
                  <a:pt x="27853" y="55742"/>
                </a:lnTo>
                <a:lnTo>
                  <a:pt x="8704" y="48779"/>
                </a:lnTo>
                <a:lnTo>
                  <a:pt x="0" y="27889"/>
                </a:lnTo>
                <a:lnTo>
                  <a:pt x="8704" y="6972"/>
                </a:lnTo>
                <a:lnTo>
                  <a:pt x="27853" y="0"/>
                </a:lnTo>
                <a:lnTo>
                  <a:pt x="47002" y="6972"/>
                </a:lnTo>
                <a:lnTo>
                  <a:pt x="55706" y="27889"/>
                </a:lnTo>
              </a:path>
            </a:pathLst>
          </a:custGeom>
          <a:ln w="68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object 50"/>
          <p:cNvSpPr/>
          <p:nvPr/>
        </p:nvSpPr>
        <p:spPr>
          <a:xfrm>
            <a:off x="2402790" y="4240601"/>
            <a:ext cx="55880" cy="55880"/>
          </a:xfrm>
          <a:custGeom>
            <a:avLst/>
            <a:gdLst/>
            <a:ahLst/>
            <a:cxnLst/>
            <a:rect l="l" t="t" r="r" b="b"/>
            <a:pathLst>
              <a:path w="55880" h="55879">
                <a:moveTo>
                  <a:pt x="27877" y="0"/>
                </a:moveTo>
                <a:lnTo>
                  <a:pt x="8711" y="6972"/>
                </a:lnTo>
                <a:lnTo>
                  <a:pt x="0" y="27889"/>
                </a:lnTo>
                <a:lnTo>
                  <a:pt x="8711" y="48779"/>
                </a:lnTo>
                <a:lnTo>
                  <a:pt x="27877" y="55742"/>
                </a:lnTo>
                <a:lnTo>
                  <a:pt x="47043" y="48779"/>
                </a:lnTo>
                <a:lnTo>
                  <a:pt x="55755" y="27889"/>
                </a:lnTo>
                <a:lnTo>
                  <a:pt x="47043" y="6972"/>
                </a:lnTo>
                <a:lnTo>
                  <a:pt x="27877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object 51"/>
          <p:cNvSpPr/>
          <p:nvPr/>
        </p:nvSpPr>
        <p:spPr>
          <a:xfrm>
            <a:off x="2402790" y="4240601"/>
            <a:ext cx="55880" cy="55880"/>
          </a:xfrm>
          <a:custGeom>
            <a:avLst/>
            <a:gdLst/>
            <a:ahLst/>
            <a:cxnLst/>
            <a:rect l="l" t="t" r="r" b="b"/>
            <a:pathLst>
              <a:path w="55880" h="55879">
                <a:moveTo>
                  <a:pt x="55755" y="27889"/>
                </a:moveTo>
                <a:lnTo>
                  <a:pt x="47043" y="48779"/>
                </a:lnTo>
                <a:lnTo>
                  <a:pt x="27877" y="55742"/>
                </a:lnTo>
                <a:lnTo>
                  <a:pt x="8711" y="48779"/>
                </a:lnTo>
                <a:lnTo>
                  <a:pt x="0" y="27889"/>
                </a:lnTo>
                <a:lnTo>
                  <a:pt x="8711" y="6972"/>
                </a:lnTo>
                <a:lnTo>
                  <a:pt x="27877" y="0"/>
                </a:lnTo>
                <a:lnTo>
                  <a:pt x="47043" y="6972"/>
                </a:lnTo>
                <a:lnTo>
                  <a:pt x="55755" y="27889"/>
                </a:lnTo>
              </a:path>
            </a:pathLst>
          </a:custGeom>
          <a:ln w="68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" name="object 52"/>
          <p:cNvSpPr/>
          <p:nvPr/>
        </p:nvSpPr>
        <p:spPr>
          <a:xfrm>
            <a:off x="2124160" y="4285124"/>
            <a:ext cx="55880" cy="55880"/>
          </a:xfrm>
          <a:custGeom>
            <a:avLst/>
            <a:gdLst/>
            <a:ahLst/>
            <a:cxnLst/>
            <a:rect l="l" t="t" r="r" b="b"/>
            <a:pathLst>
              <a:path w="55880" h="55879">
                <a:moveTo>
                  <a:pt x="27877" y="0"/>
                </a:moveTo>
                <a:lnTo>
                  <a:pt x="8711" y="6963"/>
                </a:lnTo>
                <a:lnTo>
                  <a:pt x="0" y="27853"/>
                </a:lnTo>
                <a:lnTo>
                  <a:pt x="8711" y="48742"/>
                </a:lnTo>
                <a:lnTo>
                  <a:pt x="27877" y="55706"/>
                </a:lnTo>
                <a:lnTo>
                  <a:pt x="47043" y="48742"/>
                </a:lnTo>
                <a:lnTo>
                  <a:pt x="55755" y="27853"/>
                </a:lnTo>
                <a:lnTo>
                  <a:pt x="47043" y="6963"/>
                </a:lnTo>
                <a:lnTo>
                  <a:pt x="27877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object 53"/>
          <p:cNvSpPr/>
          <p:nvPr/>
        </p:nvSpPr>
        <p:spPr>
          <a:xfrm>
            <a:off x="2124160" y="4285124"/>
            <a:ext cx="55880" cy="55880"/>
          </a:xfrm>
          <a:custGeom>
            <a:avLst/>
            <a:gdLst/>
            <a:ahLst/>
            <a:cxnLst/>
            <a:rect l="l" t="t" r="r" b="b"/>
            <a:pathLst>
              <a:path w="55880" h="55879">
                <a:moveTo>
                  <a:pt x="55755" y="27853"/>
                </a:moveTo>
                <a:lnTo>
                  <a:pt x="47043" y="48742"/>
                </a:lnTo>
                <a:lnTo>
                  <a:pt x="27877" y="55706"/>
                </a:lnTo>
                <a:lnTo>
                  <a:pt x="8711" y="48742"/>
                </a:lnTo>
                <a:lnTo>
                  <a:pt x="0" y="27853"/>
                </a:lnTo>
                <a:lnTo>
                  <a:pt x="8711" y="6963"/>
                </a:lnTo>
                <a:lnTo>
                  <a:pt x="27877" y="0"/>
                </a:lnTo>
                <a:lnTo>
                  <a:pt x="47043" y="6963"/>
                </a:lnTo>
                <a:lnTo>
                  <a:pt x="55755" y="27853"/>
                </a:lnTo>
              </a:path>
            </a:pathLst>
          </a:custGeom>
          <a:ln w="68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" name="object 54"/>
          <p:cNvSpPr/>
          <p:nvPr/>
        </p:nvSpPr>
        <p:spPr>
          <a:xfrm>
            <a:off x="1288222" y="4774722"/>
            <a:ext cx="55880" cy="55880"/>
          </a:xfrm>
          <a:custGeom>
            <a:avLst/>
            <a:gdLst/>
            <a:ahLst/>
            <a:cxnLst/>
            <a:rect l="l" t="t" r="r" b="b"/>
            <a:pathLst>
              <a:path w="55880" h="55879">
                <a:moveTo>
                  <a:pt x="27853" y="0"/>
                </a:moveTo>
                <a:lnTo>
                  <a:pt x="8704" y="6963"/>
                </a:lnTo>
                <a:lnTo>
                  <a:pt x="0" y="27853"/>
                </a:lnTo>
                <a:lnTo>
                  <a:pt x="8704" y="48770"/>
                </a:lnTo>
                <a:lnTo>
                  <a:pt x="27853" y="55742"/>
                </a:lnTo>
                <a:lnTo>
                  <a:pt x="47002" y="48770"/>
                </a:lnTo>
                <a:lnTo>
                  <a:pt x="55706" y="27853"/>
                </a:lnTo>
                <a:lnTo>
                  <a:pt x="47002" y="6963"/>
                </a:lnTo>
                <a:lnTo>
                  <a:pt x="2785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" name="object 55"/>
          <p:cNvSpPr/>
          <p:nvPr/>
        </p:nvSpPr>
        <p:spPr>
          <a:xfrm>
            <a:off x="1288222" y="4774722"/>
            <a:ext cx="55880" cy="55880"/>
          </a:xfrm>
          <a:custGeom>
            <a:avLst/>
            <a:gdLst/>
            <a:ahLst/>
            <a:cxnLst/>
            <a:rect l="l" t="t" r="r" b="b"/>
            <a:pathLst>
              <a:path w="55880" h="55879">
                <a:moveTo>
                  <a:pt x="55706" y="27853"/>
                </a:moveTo>
                <a:lnTo>
                  <a:pt x="47002" y="48770"/>
                </a:lnTo>
                <a:lnTo>
                  <a:pt x="27853" y="55742"/>
                </a:lnTo>
                <a:lnTo>
                  <a:pt x="8704" y="48770"/>
                </a:lnTo>
                <a:lnTo>
                  <a:pt x="0" y="27853"/>
                </a:lnTo>
                <a:lnTo>
                  <a:pt x="8704" y="6963"/>
                </a:lnTo>
                <a:lnTo>
                  <a:pt x="27853" y="0"/>
                </a:lnTo>
                <a:lnTo>
                  <a:pt x="47002" y="6963"/>
                </a:lnTo>
                <a:lnTo>
                  <a:pt x="55706" y="27853"/>
                </a:lnTo>
              </a:path>
            </a:pathLst>
          </a:custGeom>
          <a:ln w="68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" name="object 56"/>
          <p:cNvSpPr/>
          <p:nvPr/>
        </p:nvSpPr>
        <p:spPr>
          <a:xfrm>
            <a:off x="1288222" y="4374110"/>
            <a:ext cx="55880" cy="55880"/>
          </a:xfrm>
          <a:custGeom>
            <a:avLst/>
            <a:gdLst/>
            <a:ahLst/>
            <a:cxnLst/>
            <a:rect l="l" t="t" r="r" b="b"/>
            <a:pathLst>
              <a:path w="55880" h="55879">
                <a:moveTo>
                  <a:pt x="27853" y="0"/>
                </a:moveTo>
                <a:lnTo>
                  <a:pt x="8704" y="6972"/>
                </a:lnTo>
                <a:lnTo>
                  <a:pt x="0" y="27889"/>
                </a:lnTo>
                <a:lnTo>
                  <a:pt x="8704" y="48779"/>
                </a:lnTo>
                <a:lnTo>
                  <a:pt x="27853" y="55742"/>
                </a:lnTo>
                <a:lnTo>
                  <a:pt x="47002" y="48779"/>
                </a:lnTo>
                <a:lnTo>
                  <a:pt x="55706" y="27889"/>
                </a:lnTo>
                <a:lnTo>
                  <a:pt x="47002" y="6972"/>
                </a:lnTo>
                <a:lnTo>
                  <a:pt x="2785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" name="object 57"/>
          <p:cNvSpPr/>
          <p:nvPr/>
        </p:nvSpPr>
        <p:spPr>
          <a:xfrm>
            <a:off x="1288222" y="4374110"/>
            <a:ext cx="55880" cy="55880"/>
          </a:xfrm>
          <a:custGeom>
            <a:avLst/>
            <a:gdLst/>
            <a:ahLst/>
            <a:cxnLst/>
            <a:rect l="l" t="t" r="r" b="b"/>
            <a:pathLst>
              <a:path w="55880" h="55879">
                <a:moveTo>
                  <a:pt x="55706" y="27889"/>
                </a:moveTo>
                <a:lnTo>
                  <a:pt x="47002" y="48779"/>
                </a:lnTo>
                <a:lnTo>
                  <a:pt x="27853" y="55742"/>
                </a:lnTo>
                <a:lnTo>
                  <a:pt x="8704" y="48779"/>
                </a:lnTo>
                <a:lnTo>
                  <a:pt x="0" y="27889"/>
                </a:lnTo>
                <a:lnTo>
                  <a:pt x="8704" y="6972"/>
                </a:lnTo>
                <a:lnTo>
                  <a:pt x="27853" y="0"/>
                </a:lnTo>
                <a:lnTo>
                  <a:pt x="47002" y="6972"/>
                </a:lnTo>
                <a:lnTo>
                  <a:pt x="55706" y="27889"/>
                </a:lnTo>
              </a:path>
            </a:pathLst>
          </a:custGeom>
          <a:ln w="68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" name="object 58"/>
          <p:cNvSpPr/>
          <p:nvPr/>
        </p:nvSpPr>
        <p:spPr>
          <a:xfrm>
            <a:off x="1984869" y="4685700"/>
            <a:ext cx="55880" cy="55880"/>
          </a:xfrm>
          <a:custGeom>
            <a:avLst/>
            <a:gdLst/>
            <a:ahLst/>
            <a:cxnLst/>
            <a:rect l="l" t="t" r="r" b="b"/>
            <a:pathLst>
              <a:path w="55880" h="55879">
                <a:moveTo>
                  <a:pt x="27853" y="0"/>
                </a:moveTo>
                <a:lnTo>
                  <a:pt x="8704" y="6963"/>
                </a:lnTo>
                <a:lnTo>
                  <a:pt x="0" y="27853"/>
                </a:lnTo>
                <a:lnTo>
                  <a:pt x="8704" y="48770"/>
                </a:lnTo>
                <a:lnTo>
                  <a:pt x="27853" y="55742"/>
                </a:lnTo>
                <a:lnTo>
                  <a:pt x="47002" y="48770"/>
                </a:lnTo>
                <a:lnTo>
                  <a:pt x="55706" y="27853"/>
                </a:lnTo>
                <a:lnTo>
                  <a:pt x="47002" y="6963"/>
                </a:lnTo>
                <a:lnTo>
                  <a:pt x="2785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" name="object 59"/>
          <p:cNvSpPr/>
          <p:nvPr/>
        </p:nvSpPr>
        <p:spPr>
          <a:xfrm>
            <a:off x="1984869" y="4685700"/>
            <a:ext cx="55880" cy="55880"/>
          </a:xfrm>
          <a:custGeom>
            <a:avLst/>
            <a:gdLst/>
            <a:ahLst/>
            <a:cxnLst/>
            <a:rect l="l" t="t" r="r" b="b"/>
            <a:pathLst>
              <a:path w="55880" h="55879">
                <a:moveTo>
                  <a:pt x="55706" y="27853"/>
                </a:moveTo>
                <a:lnTo>
                  <a:pt x="47002" y="48770"/>
                </a:lnTo>
                <a:lnTo>
                  <a:pt x="27853" y="55742"/>
                </a:lnTo>
                <a:lnTo>
                  <a:pt x="8704" y="48770"/>
                </a:lnTo>
                <a:lnTo>
                  <a:pt x="0" y="27853"/>
                </a:lnTo>
                <a:lnTo>
                  <a:pt x="8704" y="6963"/>
                </a:lnTo>
                <a:lnTo>
                  <a:pt x="27853" y="0"/>
                </a:lnTo>
                <a:lnTo>
                  <a:pt x="47002" y="6963"/>
                </a:lnTo>
                <a:lnTo>
                  <a:pt x="55706" y="27853"/>
                </a:lnTo>
              </a:path>
            </a:pathLst>
          </a:custGeom>
          <a:ln w="68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" name="object 60"/>
          <p:cNvSpPr/>
          <p:nvPr/>
        </p:nvSpPr>
        <p:spPr>
          <a:xfrm>
            <a:off x="1984869" y="4774722"/>
            <a:ext cx="55880" cy="55880"/>
          </a:xfrm>
          <a:custGeom>
            <a:avLst/>
            <a:gdLst/>
            <a:ahLst/>
            <a:cxnLst/>
            <a:rect l="l" t="t" r="r" b="b"/>
            <a:pathLst>
              <a:path w="55880" h="55879">
                <a:moveTo>
                  <a:pt x="27853" y="0"/>
                </a:moveTo>
                <a:lnTo>
                  <a:pt x="8704" y="6963"/>
                </a:lnTo>
                <a:lnTo>
                  <a:pt x="0" y="27853"/>
                </a:lnTo>
                <a:lnTo>
                  <a:pt x="8704" y="48770"/>
                </a:lnTo>
                <a:lnTo>
                  <a:pt x="27853" y="55742"/>
                </a:lnTo>
                <a:lnTo>
                  <a:pt x="47002" y="48770"/>
                </a:lnTo>
                <a:lnTo>
                  <a:pt x="55706" y="27853"/>
                </a:lnTo>
                <a:lnTo>
                  <a:pt x="47002" y="6963"/>
                </a:lnTo>
                <a:lnTo>
                  <a:pt x="2785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" name="object 61"/>
          <p:cNvSpPr/>
          <p:nvPr/>
        </p:nvSpPr>
        <p:spPr>
          <a:xfrm>
            <a:off x="1984869" y="4774722"/>
            <a:ext cx="55880" cy="55880"/>
          </a:xfrm>
          <a:custGeom>
            <a:avLst/>
            <a:gdLst/>
            <a:ahLst/>
            <a:cxnLst/>
            <a:rect l="l" t="t" r="r" b="b"/>
            <a:pathLst>
              <a:path w="55880" h="55879">
                <a:moveTo>
                  <a:pt x="55706" y="27853"/>
                </a:moveTo>
                <a:lnTo>
                  <a:pt x="47002" y="48770"/>
                </a:lnTo>
                <a:lnTo>
                  <a:pt x="27853" y="55742"/>
                </a:lnTo>
                <a:lnTo>
                  <a:pt x="8704" y="48770"/>
                </a:lnTo>
                <a:lnTo>
                  <a:pt x="0" y="27853"/>
                </a:lnTo>
                <a:lnTo>
                  <a:pt x="8704" y="6963"/>
                </a:lnTo>
                <a:lnTo>
                  <a:pt x="27853" y="0"/>
                </a:lnTo>
                <a:lnTo>
                  <a:pt x="47002" y="6963"/>
                </a:lnTo>
                <a:lnTo>
                  <a:pt x="55706" y="27853"/>
                </a:lnTo>
              </a:path>
            </a:pathLst>
          </a:custGeom>
          <a:ln w="68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" name="object 62"/>
          <p:cNvSpPr/>
          <p:nvPr/>
        </p:nvSpPr>
        <p:spPr>
          <a:xfrm>
            <a:off x="2124160" y="4374110"/>
            <a:ext cx="55880" cy="55880"/>
          </a:xfrm>
          <a:custGeom>
            <a:avLst/>
            <a:gdLst/>
            <a:ahLst/>
            <a:cxnLst/>
            <a:rect l="l" t="t" r="r" b="b"/>
            <a:pathLst>
              <a:path w="55880" h="55879">
                <a:moveTo>
                  <a:pt x="27877" y="0"/>
                </a:moveTo>
                <a:lnTo>
                  <a:pt x="8711" y="6972"/>
                </a:lnTo>
                <a:lnTo>
                  <a:pt x="0" y="27889"/>
                </a:lnTo>
                <a:lnTo>
                  <a:pt x="8711" y="48779"/>
                </a:lnTo>
                <a:lnTo>
                  <a:pt x="27877" y="55742"/>
                </a:lnTo>
                <a:lnTo>
                  <a:pt x="47043" y="48779"/>
                </a:lnTo>
                <a:lnTo>
                  <a:pt x="55755" y="27889"/>
                </a:lnTo>
                <a:lnTo>
                  <a:pt x="47043" y="6972"/>
                </a:lnTo>
                <a:lnTo>
                  <a:pt x="27877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" name="object 63"/>
          <p:cNvSpPr/>
          <p:nvPr/>
        </p:nvSpPr>
        <p:spPr>
          <a:xfrm>
            <a:off x="2124160" y="4374110"/>
            <a:ext cx="55880" cy="55880"/>
          </a:xfrm>
          <a:custGeom>
            <a:avLst/>
            <a:gdLst/>
            <a:ahLst/>
            <a:cxnLst/>
            <a:rect l="l" t="t" r="r" b="b"/>
            <a:pathLst>
              <a:path w="55880" h="55879">
                <a:moveTo>
                  <a:pt x="55755" y="27889"/>
                </a:moveTo>
                <a:lnTo>
                  <a:pt x="47043" y="48779"/>
                </a:lnTo>
                <a:lnTo>
                  <a:pt x="27877" y="55742"/>
                </a:lnTo>
                <a:lnTo>
                  <a:pt x="8711" y="48779"/>
                </a:lnTo>
                <a:lnTo>
                  <a:pt x="0" y="27889"/>
                </a:lnTo>
                <a:lnTo>
                  <a:pt x="8711" y="6972"/>
                </a:lnTo>
                <a:lnTo>
                  <a:pt x="27877" y="0"/>
                </a:lnTo>
                <a:lnTo>
                  <a:pt x="47043" y="6972"/>
                </a:lnTo>
                <a:lnTo>
                  <a:pt x="55755" y="27889"/>
                </a:lnTo>
              </a:path>
            </a:pathLst>
          </a:custGeom>
          <a:ln w="68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" name="object 64"/>
          <p:cNvSpPr/>
          <p:nvPr/>
        </p:nvSpPr>
        <p:spPr>
          <a:xfrm>
            <a:off x="1566851" y="4418633"/>
            <a:ext cx="55880" cy="55880"/>
          </a:xfrm>
          <a:custGeom>
            <a:avLst/>
            <a:gdLst/>
            <a:ahLst/>
            <a:cxnLst/>
            <a:rect l="l" t="t" r="r" b="b"/>
            <a:pathLst>
              <a:path w="55880" h="55879">
                <a:moveTo>
                  <a:pt x="27877" y="0"/>
                </a:moveTo>
                <a:lnTo>
                  <a:pt x="8711" y="6963"/>
                </a:lnTo>
                <a:lnTo>
                  <a:pt x="0" y="27853"/>
                </a:lnTo>
                <a:lnTo>
                  <a:pt x="8711" y="48770"/>
                </a:lnTo>
                <a:lnTo>
                  <a:pt x="27877" y="55742"/>
                </a:lnTo>
                <a:lnTo>
                  <a:pt x="47043" y="48770"/>
                </a:lnTo>
                <a:lnTo>
                  <a:pt x="55755" y="27853"/>
                </a:lnTo>
                <a:lnTo>
                  <a:pt x="47043" y="6963"/>
                </a:lnTo>
                <a:lnTo>
                  <a:pt x="27877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" name="object 65"/>
          <p:cNvSpPr/>
          <p:nvPr/>
        </p:nvSpPr>
        <p:spPr>
          <a:xfrm>
            <a:off x="1566851" y="4418633"/>
            <a:ext cx="55880" cy="55880"/>
          </a:xfrm>
          <a:custGeom>
            <a:avLst/>
            <a:gdLst/>
            <a:ahLst/>
            <a:cxnLst/>
            <a:rect l="l" t="t" r="r" b="b"/>
            <a:pathLst>
              <a:path w="55880" h="55879">
                <a:moveTo>
                  <a:pt x="55755" y="27853"/>
                </a:moveTo>
                <a:lnTo>
                  <a:pt x="47043" y="48770"/>
                </a:lnTo>
                <a:lnTo>
                  <a:pt x="27877" y="55742"/>
                </a:lnTo>
                <a:lnTo>
                  <a:pt x="8711" y="48770"/>
                </a:lnTo>
                <a:lnTo>
                  <a:pt x="0" y="27853"/>
                </a:lnTo>
                <a:lnTo>
                  <a:pt x="8711" y="6963"/>
                </a:lnTo>
                <a:lnTo>
                  <a:pt x="27877" y="0"/>
                </a:lnTo>
                <a:lnTo>
                  <a:pt x="47043" y="6963"/>
                </a:lnTo>
                <a:lnTo>
                  <a:pt x="55755" y="27853"/>
                </a:lnTo>
              </a:path>
            </a:pathLst>
          </a:custGeom>
          <a:ln w="68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" name="object 66"/>
          <p:cNvSpPr/>
          <p:nvPr/>
        </p:nvSpPr>
        <p:spPr>
          <a:xfrm>
            <a:off x="2263450" y="4418633"/>
            <a:ext cx="55880" cy="55880"/>
          </a:xfrm>
          <a:custGeom>
            <a:avLst/>
            <a:gdLst/>
            <a:ahLst/>
            <a:cxnLst/>
            <a:rect l="l" t="t" r="r" b="b"/>
            <a:pathLst>
              <a:path w="55880" h="55879">
                <a:moveTo>
                  <a:pt x="27902" y="0"/>
                </a:moveTo>
                <a:lnTo>
                  <a:pt x="8719" y="6963"/>
                </a:lnTo>
                <a:lnTo>
                  <a:pt x="0" y="27853"/>
                </a:lnTo>
                <a:lnTo>
                  <a:pt x="8719" y="48770"/>
                </a:lnTo>
                <a:lnTo>
                  <a:pt x="27902" y="55742"/>
                </a:lnTo>
                <a:lnTo>
                  <a:pt x="47084" y="48770"/>
                </a:lnTo>
                <a:lnTo>
                  <a:pt x="55804" y="27853"/>
                </a:lnTo>
                <a:lnTo>
                  <a:pt x="47084" y="6963"/>
                </a:lnTo>
                <a:lnTo>
                  <a:pt x="2790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" name="object 67"/>
          <p:cNvSpPr/>
          <p:nvPr/>
        </p:nvSpPr>
        <p:spPr>
          <a:xfrm>
            <a:off x="2263450" y="4418633"/>
            <a:ext cx="55880" cy="55880"/>
          </a:xfrm>
          <a:custGeom>
            <a:avLst/>
            <a:gdLst/>
            <a:ahLst/>
            <a:cxnLst/>
            <a:rect l="l" t="t" r="r" b="b"/>
            <a:pathLst>
              <a:path w="55880" h="55879">
                <a:moveTo>
                  <a:pt x="55804" y="27853"/>
                </a:moveTo>
                <a:lnTo>
                  <a:pt x="47084" y="48770"/>
                </a:lnTo>
                <a:lnTo>
                  <a:pt x="27902" y="55742"/>
                </a:lnTo>
                <a:lnTo>
                  <a:pt x="8719" y="48770"/>
                </a:lnTo>
                <a:lnTo>
                  <a:pt x="0" y="27853"/>
                </a:lnTo>
                <a:lnTo>
                  <a:pt x="8719" y="6963"/>
                </a:lnTo>
                <a:lnTo>
                  <a:pt x="27902" y="0"/>
                </a:lnTo>
                <a:lnTo>
                  <a:pt x="47084" y="6963"/>
                </a:lnTo>
                <a:lnTo>
                  <a:pt x="55804" y="27853"/>
                </a:lnTo>
              </a:path>
            </a:pathLst>
          </a:custGeom>
          <a:ln w="68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" name="object 68"/>
          <p:cNvSpPr/>
          <p:nvPr/>
        </p:nvSpPr>
        <p:spPr>
          <a:xfrm>
            <a:off x="1566851" y="4463132"/>
            <a:ext cx="55880" cy="55880"/>
          </a:xfrm>
          <a:custGeom>
            <a:avLst/>
            <a:gdLst/>
            <a:ahLst/>
            <a:cxnLst/>
            <a:rect l="l" t="t" r="r" b="b"/>
            <a:pathLst>
              <a:path w="55880" h="55879">
                <a:moveTo>
                  <a:pt x="27877" y="0"/>
                </a:moveTo>
                <a:lnTo>
                  <a:pt x="8711" y="6972"/>
                </a:lnTo>
                <a:lnTo>
                  <a:pt x="0" y="27889"/>
                </a:lnTo>
                <a:lnTo>
                  <a:pt x="8711" y="48779"/>
                </a:lnTo>
                <a:lnTo>
                  <a:pt x="27877" y="55742"/>
                </a:lnTo>
                <a:lnTo>
                  <a:pt x="47043" y="48779"/>
                </a:lnTo>
                <a:lnTo>
                  <a:pt x="55755" y="27889"/>
                </a:lnTo>
                <a:lnTo>
                  <a:pt x="47043" y="6972"/>
                </a:lnTo>
                <a:lnTo>
                  <a:pt x="27877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" name="object 69"/>
          <p:cNvSpPr/>
          <p:nvPr/>
        </p:nvSpPr>
        <p:spPr>
          <a:xfrm>
            <a:off x="1566851" y="4463132"/>
            <a:ext cx="55880" cy="55880"/>
          </a:xfrm>
          <a:custGeom>
            <a:avLst/>
            <a:gdLst/>
            <a:ahLst/>
            <a:cxnLst/>
            <a:rect l="l" t="t" r="r" b="b"/>
            <a:pathLst>
              <a:path w="55880" h="55879">
                <a:moveTo>
                  <a:pt x="55755" y="27889"/>
                </a:moveTo>
                <a:lnTo>
                  <a:pt x="47043" y="48779"/>
                </a:lnTo>
                <a:lnTo>
                  <a:pt x="27877" y="55742"/>
                </a:lnTo>
                <a:lnTo>
                  <a:pt x="8711" y="48779"/>
                </a:lnTo>
                <a:lnTo>
                  <a:pt x="0" y="27889"/>
                </a:lnTo>
                <a:lnTo>
                  <a:pt x="8711" y="6972"/>
                </a:lnTo>
                <a:lnTo>
                  <a:pt x="27877" y="0"/>
                </a:lnTo>
                <a:lnTo>
                  <a:pt x="47043" y="6972"/>
                </a:lnTo>
                <a:lnTo>
                  <a:pt x="55755" y="27889"/>
                </a:lnTo>
              </a:path>
            </a:pathLst>
          </a:custGeom>
          <a:ln w="68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" name="object 70"/>
          <p:cNvSpPr/>
          <p:nvPr/>
        </p:nvSpPr>
        <p:spPr>
          <a:xfrm>
            <a:off x="1566851" y="4507655"/>
            <a:ext cx="55880" cy="55880"/>
          </a:xfrm>
          <a:custGeom>
            <a:avLst/>
            <a:gdLst/>
            <a:ahLst/>
            <a:cxnLst/>
            <a:rect l="l" t="t" r="r" b="b"/>
            <a:pathLst>
              <a:path w="55880" h="55879">
                <a:moveTo>
                  <a:pt x="27877" y="0"/>
                </a:moveTo>
                <a:lnTo>
                  <a:pt x="8711" y="6963"/>
                </a:lnTo>
                <a:lnTo>
                  <a:pt x="0" y="27853"/>
                </a:lnTo>
                <a:lnTo>
                  <a:pt x="8711" y="48770"/>
                </a:lnTo>
                <a:lnTo>
                  <a:pt x="27877" y="55742"/>
                </a:lnTo>
                <a:lnTo>
                  <a:pt x="47043" y="48770"/>
                </a:lnTo>
                <a:lnTo>
                  <a:pt x="55755" y="27853"/>
                </a:lnTo>
                <a:lnTo>
                  <a:pt x="47043" y="6963"/>
                </a:lnTo>
                <a:lnTo>
                  <a:pt x="27877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" name="object 71"/>
          <p:cNvSpPr/>
          <p:nvPr/>
        </p:nvSpPr>
        <p:spPr>
          <a:xfrm>
            <a:off x="1566851" y="4507655"/>
            <a:ext cx="55880" cy="55880"/>
          </a:xfrm>
          <a:custGeom>
            <a:avLst/>
            <a:gdLst/>
            <a:ahLst/>
            <a:cxnLst/>
            <a:rect l="l" t="t" r="r" b="b"/>
            <a:pathLst>
              <a:path w="55880" h="55879">
                <a:moveTo>
                  <a:pt x="55755" y="27853"/>
                </a:moveTo>
                <a:lnTo>
                  <a:pt x="47043" y="48770"/>
                </a:lnTo>
                <a:lnTo>
                  <a:pt x="27877" y="55742"/>
                </a:lnTo>
                <a:lnTo>
                  <a:pt x="8711" y="48770"/>
                </a:lnTo>
                <a:lnTo>
                  <a:pt x="0" y="27853"/>
                </a:lnTo>
                <a:lnTo>
                  <a:pt x="8711" y="6963"/>
                </a:lnTo>
                <a:lnTo>
                  <a:pt x="27877" y="0"/>
                </a:lnTo>
                <a:lnTo>
                  <a:pt x="47043" y="6963"/>
                </a:lnTo>
                <a:lnTo>
                  <a:pt x="55755" y="27853"/>
                </a:lnTo>
              </a:path>
            </a:pathLst>
          </a:custGeom>
          <a:ln w="68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" name="object 72"/>
          <p:cNvSpPr/>
          <p:nvPr/>
        </p:nvSpPr>
        <p:spPr>
          <a:xfrm>
            <a:off x="2263450" y="4552154"/>
            <a:ext cx="55880" cy="55880"/>
          </a:xfrm>
          <a:custGeom>
            <a:avLst/>
            <a:gdLst/>
            <a:ahLst/>
            <a:cxnLst/>
            <a:rect l="l" t="t" r="r" b="b"/>
            <a:pathLst>
              <a:path w="55880" h="55879">
                <a:moveTo>
                  <a:pt x="27902" y="0"/>
                </a:moveTo>
                <a:lnTo>
                  <a:pt x="8719" y="6972"/>
                </a:lnTo>
                <a:lnTo>
                  <a:pt x="0" y="27889"/>
                </a:lnTo>
                <a:lnTo>
                  <a:pt x="8719" y="48779"/>
                </a:lnTo>
                <a:lnTo>
                  <a:pt x="27902" y="55742"/>
                </a:lnTo>
                <a:lnTo>
                  <a:pt x="47084" y="48779"/>
                </a:lnTo>
                <a:lnTo>
                  <a:pt x="55804" y="27889"/>
                </a:lnTo>
                <a:lnTo>
                  <a:pt x="47084" y="6972"/>
                </a:lnTo>
                <a:lnTo>
                  <a:pt x="2790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" name="object 73"/>
          <p:cNvSpPr/>
          <p:nvPr/>
        </p:nvSpPr>
        <p:spPr>
          <a:xfrm>
            <a:off x="2263450" y="4552154"/>
            <a:ext cx="55880" cy="55880"/>
          </a:xfrm>
          <a:custGeom>
            <a:avLst/>
            <a:gdLst/>
            <a:ahLst/>
            <a:cxnLst/>
            <a:rect l="l" t="t" r="r" b="b"/>
            <a:pathLst>
              <a:path w="55880" h="55879">
                <a:moveTo>
                  <a:pt x="55804" y="27889"/>
                </a:moveTo>
                <a:lnTo>
                  <a:pt x="47084" y="48779"/>
                </a:lnTo>
                <a:lnTo>
                  <a:pt x="27902" y="55742"/>
                </a:lnTo>
                <a:lnTo>
                  <a:pt x="8719" y="48779"/>
                </a:lnTo>
                <a:lnTo>
                  <a:pt x="0" y="27889"/>
                </a:lnTo>
                <a:lnTo>
                  <a:pt x="8719" y="6972"/>
                </a:lnTo>
                <a:lnTo>
                  <a:pt x="27902" y="0"/>
                </a:lnTo>
                <a:lnTo>
                  <a:pt x="47084" y="6972"/>
                </a:lnTo>
                <a:lnTo>
                  <a:pt x="55804" y="27889"/>
                </a:lnTo>
              </a:path>
            </a:pathLst>
          </a:custGeom>
          <a:ln w="68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" name="object 74"/>
          <p:cNvSpPr/>
          <p:nvPr/>
        </p:nvSpPr>
        <p:spPr>
          <a:xfrm>
            <a:off x="1288222" y="4685700"/>
            <a:ext cx="55880" cy="55880"/>
          </a:xfrm>
          <a:custGeom>
            <a:avLst/>
            <a:gdLst/>
            <a:ahLst/>
            <a:cxnLst/>
            <a:rect l="l" t="t" r="r" b="b"/>
            <a:pathLst>
              <a:path w="55880" h="55879">
                <a:moveTo>
                  <a:pt x="27853" y="0"/>
                </a:moveTo>
                <a:lnTo>
                  <a:pt x="8704" y="6963"/>
                </a:lnTo>
                <a:lnTo>
                  <a:pt x="0" y="27853"/>
                </a:lnTo>
                <a:lnTo>
                  <a:pt x="8704" y="48770"/>
                </a:lnTo>
                <a:lnTo>
                  <a:pt x="27853" y="55742"/>
                </a:lnTo>
                <a:lnTo>
                  <a:pt x="47002" y="48770"/>
                </a:lnTo>
                <a:lnTo>
                  <a:pt x="55706" y="27853"/>
                </a:lnTo>
                <a:lnTo>
                  <a:pt x="47002" y="6963"/>
                </a:lnTo>
                <a:lnTo>
                  <a:pt x="2785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" name="object 75"/>
          <p:cNvSpPr/>
          <p:nvPr/>
        </p:nvSpPr>
        <p:spPr>
          <a:xfrm>
            <a:off x="1288222" y="4685700"/>
            <a:ext cx="55880" cy="55880"/>
          </a:xfrm>
          <a:custGeom>
            <a:avLst/>
            <a:gdLst/>
            <a:ahLst/>
            <a:cxnLst/>
            <a:rect l="l" t="t" r="r" b="b"/>
            <a:pathLst>
              <a:path w="55880" h="55879">
                <a:moveTo>
                  <a:pt x="55706" y="27853"/>
                </a:moveTo>
                <a:lnTo>
                  <a:pt x="47002" y="48770"/>
                </a:lnTo>
                <a:lnTo>
                  <a:pt x="27853" y="55742"/>
                </a:lnTo>
                <a:lnTo>
                  <a:pt x="8704" y="48770"/>
                </a:lnTo>
                <a:lnTo>
                  <a:pt x="0" y="27853"/>
                </a:lnTo>
                <a:lnTo>
                  <a:pt x="8704" y="6963"/>
                </a:lnTo>
                <a:lnTo>
                  <a:pt x="27853" y="0"/>
                </a:lnTo>
                <a:lnTo>
                  <a:pt x="47002" y="6963"/>
                </a:lnTo>
                <a:lnTo>
                  <a:pt x="55706" y="27853"/>
                </a:lnTo>
              </a:path>
            </a:pathLst>
          </a:custGeom>
          <a:ln w="68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" name="object 76"/>
          <p:cNvSpPr/>
          <p:nvPr/>
        </p:nvSpPr>
        <p:spPr>
          <a:xfrm>
            <a:off x="2124160" y="4685700"/>
            <a:ext cx="55880" cy="55880"/>
          </a:xfrm>
          <a:custGeom>
            <a:avLst/>
            <a:gdLst/>
            <a:ahLst/>
            <a:cxnLst/>
            <a:rect l="l" t="t" r="r" b="b"/>
            <a:pathLst>
              <a:path w="55880" h="55879">
                <a:moveTo>
                  <a:pt x="27877" y="0"/>
                </a:moveTo>
                <a:lnTo>
                  <a:pt x="8711" y="6963"/>
                </a:lnTo>
                <a:lnTo>
                  <a:pt x="0" y="27853"/>
                </a:lnTo>
                <a:lnTo>
                  <a:pt x="8711" y="48770"/>
                </a:lnTo>
                <a:lnTo>
                  <a:pt x="27877" y="55742"/>
                </a:lnTo>
                <a:lnTo>
                  <a:pt x="47043" y="48770"/>
                </a:lnTo>
                <a:lnTo>
                  <a:pt x="55755" y="27853"/>
                </a:lnTo>
                <a:lnTo>
                  <a:pt x="47043" y="6963"/>
                </a:lnTo>
                <a:lnTo>
                  <a:pt x="27877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" name="object 77"/>
          <p:cNvSpPr/>
          <p:nvPr/>
        </p:nvSpPr>
        <p:spPr>
          <a:xfrm>
            <a:off x="2124160" y="4685700"/>
            <a:ext cx="55880" cy="55880"/>
          </a:xfrm>
          <a:custGeom>
            <a:avLst/>
            <a:gdLst/>
            <a:ahLst/>
            <a:cxnLst/>
            <a:rect l="l" t="t" r="r" b="b"/>
            <a:pathLst>
              <a:path w="55880" h="55879">
                <a:moveTo>
                  <a:pt x="55755" y="27853"/>
                </a:moveTo>
                <a:lnTo>
                  <a:pt x="47043" y="48770"/>
                </a:lnTo>
                <a:lnTo>
                  <a:pt x="27877" y="55742"/>
                </a:lnTo>
                <a:lnTo>
                  <a:pt x="8711" y="48770"/>
                </a:lnTo>
                <a:lnTo>
                  <a:pt x="0" y="27853"/>
                </a:lnTo>
                <a:lnTo>
                  <a:pt x="8711" y="6963"/>
                </a:lnTo>
                <a:lnTo>
                  <a:pt x="27877" y="0"/>
                </a:lnTo>
                <a:lnTo>
                  <a:pt x="47043" y="6963"/>
                </a:lnTo>
                <a:lnTo>
                  <a:pt x="55755" y="27853"/>
                </a:lnTo>
              </a:path>
            </a:pathLst>
          </a:custGeom>
          <a:ln w="68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" name="object 78"/>
          <p:cNvSpPr/>
          <p:nvPr/>
        </p:nvSpPr>
        <p:spPr>
          <a:xfrm>
            <a:off x="1288222" y="4730198"/>
            <a:ext cx="55880" cy="55880"/>
          </a:xfrm>
          <a:custGeom>
            <a:avLst/>
            <a:gdLst/>
            <a:ahLst/>
            <a:cxnLst/>
            <a:rect l="l" t="t" r="r" b="b"/>
            <a:pathLst>
              <a:path w="55880" h="55879">
                <a:moveTo>
                  <a:pt x="27853" y="0"/>
                </a:moveTo>
                <a:lnTo>
                  <a:pt x="8704" y="6972"/>
                </a:lnTo>
                <a:lnTo>
                  <a:pt x="0" y="27889"/>
                </a:lnTo>
                <a:lnTo>
                  <a:pt x="8704" y="48779"/>
                </a:lnTo>
                <a:lnTo>
                  <a:pt x="27853" y="55742"/>
                </a:lnTo>
                <a:lnTo>
                  <a:pt x="47002" y="48779"/>
                </a:lnTo>
                <a:lnTo>
                  <a:pt x="55706" y="27889"/>
                </a:lnTo>
                <a:lnTo>
                  <a:pt x="47002" y="6972"/>
                </a:lnTo>
                <a:lnTo>
                  <a:pt x="2785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" name="object 79"/>
          <p:cNvSpPr/>
          <p:nvPr/>
        </p:nvSpPr>
        <p:spPr>
          <a:xfrm>
            <a:off x="1288222" y="4730198"/>
            <a:ext cx="55880" cy="55880"/>
          </a:xfrm>
          <a:custGeom>
            <a:avLst/>
            <a:gdLst/>
            <a:ahLst/>
            <a:cxnLst/>
            <a:rect l="l" t="t" r="r" b="b"/>
            <a:pathLst>
              <a:path w="55880" h="55879">
                <a:moveTo>
                  <a:pt x="55706" y="27889"/>
                </a:moveTo>
                <a:lnTo>
                  <a:pt x="47002" y="48779"/>
                </a:lnTo>
                <a:lnTo>
                  <a:pt x="27853" y="55742"/>
                </a:lnTo>
                <a:lnTo>
                  <a:pt x="8704" y="48779"/>
                </a:lnTo>
                <a:lnTo>
                  <a:pt x="0" y="27889"/>
                </a:lnTo>
                <a:lnTo>
                  <a:pt x="8704" y="6972"/>
                </a:lnTo>
                <a:lnTo>
                  <a:pt x="27853" y="0"/>
                </a:lnTo>
                <a:lnTo>
                  <a:pt x="47002" y="6972"/>
                </a:lnTo>
                <a:lnTo>
                  <a:pt x="55706" y="27889"/>
                </a:lnTo>
              </a:path>
            </a:pathLst>
          </a:custGeom>
          <a:ln w="68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" name="object 80"/>
          <p:cNvSpPr/>
          <p:nvPr/>
        </p:nvSpPr>
        <p:spPr>
          <a:xfrm>
            <a:off x="1288222" y="4730198"/>
            <a:ext cx="55880" cy="55880"/>
          </a:xfrm>
          <a:custGeom>
            <a:avLst/>
            <a:gdLst/>
            <a:ahLst/>
            <a:cxnLst/>
            <a:rect l="l" t="t" r="r" b="b"/>
            <a:pathLst>
              <a:path w="55880" h="55879">
                <a:moveTo>
                  <a:pt x="27853" y="0"/>
                </a:moveTo>
                <a:lnTo>
                  <a:pt x="8704" y="6972"/>
                </a:lnTo>
                <a:lnTo>
                  <a:pt x="0" y="27889"/>
                </a:lnTo>
                <a:lnTo>
                  <a:pt x="8704" y="48779"/>
                </a:lnTo>
                <a:lnTo>
                  <a:pt x="27853" y="55742"/>
                </a:lnTo>
                <a:lnTo>
                  <a:pt x="47002" y="48779"/>
                </a:lnTo>
                <a:lnTo>
                  <a:pt x="55706" y="27889"/>
                </a:lnTo>
                <a:lnTo>
                  <a:pt x="47002" y="6972"/>
                </a:lnTo>
                <a:lnTo>
                  <a:pt x="2785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" name="object 81"/>
          <p:cNvSpPr/>
          <p:nvPr/>
        </p:nvSpPr>
        <p:spPr>
          <a:xfrm>
            <a:off x="1288222" y="4730198"/>
            <a:ext cx="55880" cy="55880"/>
          </a:xfrm>
          <a:custGeom>
            <a:avLst/>
            <a:gdLst/>
            <a:ahLst/>
            <a:cxnLst/>
            <a:rect l="l" t="t" r="r" b="b"/>
            <a:pathLst>
              <a:path w="55880" h="55879">
                <a:moveTo>
                  <a:pt x="55706" y="27889"/>
                </a:moveTo>
                <a:lnTo>
                  <a:pt x="47002" y="48779"/>
                </a:lnTo>
                <a:lnTo>
                  <a:pt x="27853" y="55742"/>
                </a:lnTo>
                <a:lnTo>
                  <a:pt x="8704" y="48779"/>
                </a:lnTo>
                <a:lnTo>
                  <a:pt x="0" y="27889"/>
                </a:lnTo>
                <a:lnTo>
                  <a:pt x="8704" y="6972"/>
                </a:lnTo>
                <a:lnTo>
                  <a:pt x="27853" y="0"/>
                </a:lnTo>
                <a:lnTo>
                  <a:pt x="47002" y="6972"/>
                </a:lnTo>
                <a:lnTo>
                  <a:pt x="55706" y="27889"/>
                </a:lnTo>
              </a:path>
            </a:pathLst>
          </a:custGeom>
          <a:ln w="68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" name="object 82"/>
          <p:cNvSpPr/>
          <p:nvPr/>
        </p:nvSpPr>
        <p:spPr>
          <a:xfrm>
            <a:off x="1566851" y="4730198"/>
            <a:ext cx="55880" cy="55880"/>
          </a:xfrm>
          <a:custGeom>
            <a:avLst/>
            <a:gdLst/>
            <a:ahLst/>
            <a:cxnLst/>
            <a:rect l="l" t="t" r="r" b="b"/>
            <a:pathLst>
              <a:path w="55880" h="55879">
                <a:moveTo>
                  <a:pt x="27877" y="0"/>
                </a:moveTo>
                <a:lnTo>
                  <a:pt x="8711" y="6972"/>
                </a:lnTo>
                <a:lnTo>
                  <a:pt x="0" y="27889"/>
                </a:lnTo>
                <a:lnTo>
                  <a:pt x="8711" y="48779"/>
                </a:lnTo>
                <a:lnTo>
                  <a:pt x="27877" y="55742"/>
                </a:lnTo>
                <a:lnTo>
                  <a:pt x="47043" y="48779"/>
                </a:lnTo>
                <a:lnTo>
                  <a:pt x="55755" y="27889"/>
                </a:lnTo>
                <a:lnTo>
                  <a:pt x="47043" y="6972"/>
                </a:lnTo>
                <a:lnTo>
                  <a:pt x="27877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" name="object 83"/>
          <p:cNvSpPr/>
          <p:nvPr/>
        </p:nvSpPr>
        <p:spPr>
          <a:xfrm>
            <a:off x="1566851" y="4730198"/>
            <a:ext cx="55880" cy="55880"/>
          </a:xfrm>
          <a:custGeom>
            <a:avLst/>
            <a:gdLst/>
            <a:ahLst/>
            <a:cxnLst/>
            <a:rect l="l" t="t" r="r" b="b"/>
            <a:pathLst>
              <a:path w="55880" h="55879">
                <a:moveTo>
                  <a:pt x="55755" y="27889"/>
                </a:moveTo>
                <a:lnTo>
                  <a:pt x="47043" y="48779"/>
                </a:lnTo>
                <a:lnTo>
                  <a:pt x="27877" y="55742"/>
                </a:lnTo>
                <a:lnTo>
                  <a:pt x="8711" y="48779"/>
                </a:lnTo>
                <a:lnTo>
                  <a:pt x="0" y="27889"/>
                </a:lnTo>
                <a:lnTo>
                  <a:pt x="8711" y="6972"/>
                </a:lnTo>
                <a:lnTo>
                  <a:pt x="27877" y="0"/>
                </a:lnTo>
                <a:lnTo>
                  <a:pt x="47043" y="6972"/>
                </a:lnTo>
                <a:lnTo>
                  <a:pt x="55755" y="27889"/>
                </a:lnTo>
              </a:path>
            </a:pathLst>
          </a:custGeom>
          <a:ln w="68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" name="object 84"/>
          <p:cNvSpPr/>
          <p:nvPr/>
        </p:nvSpPr>
        <p:spPr>
          <a:xfrm>
            <a:off x="2263450" y="4730198"/>
            <a:ext cx="55880" cy="55880"/>
          </a:xfrm>
          <a:custGeom>
            <a:avLst/>
            <a:gdLst/>
            <a:ahLst/>
            <a:cxnLst/>
            <a:rect l="l" t="t" r="r" b="b"/>
            <a:pathLst>
              <a:path w="55880" h="55879">
                <a:moveTo>
                  <a:pt x="27902" y="0"/>
                </a:moveTo>
                <a:lnTo>
                  <a:pt x="8719" y="6972"/>
                </a:lnTo>
                <a:lnTo>
                  <a:pt x="0" y="27889"/>
                </a:lnTo>
                <a:lnTo>
                  <a:pt x="8719" y="48779"/>
                </a:lnTo>
                <a:lnTo>
                  <a:pt x="27902" y="55742"/>
                </a:lnTo>
                <a:lnTo>
                  <a:pt x="47084" y="48779"/>
                </a:lnTo>
                <a:lnTo>
                  <a:pt x="55804" y="27889"/>
                </a:lnTo>
                <a:lnTo>
                  <a:pt x="47084" y="6972"/>
                </a:lnTo>
                <a:lnTo>
                  <a:pt x="2790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" name="object 85"/>
          <p:cNvSpPr/>
          <p:nvPr/>
        </p:nvSpPr>
        <p:spPr>
          <a:xfrm>
            <a:off x="2263450" y="4730198"/>
            <a:ext cx="55880" cy="55880"/>
          </a:xfrm>
          <a:custGeom>
            <a:avLst/>
            <a:gdLst/>
            <a:ahLst/>
            <a:cxnLst/>
            <a:rect l="l" t="t" r="r" b="b"/>
            <a:pathLst>
              <a:path w="55880" h="55879">
                <a:moveTo>
                  <a:pt x="55804" y="27889"/>
                </a:moveTo>
                <a:lnTo>
                  <a:pt x="47084" y="48779"/>
                </a:lnTo>
                <a:lnTo>
                  <a:pt x="27902" y="55742"/>
                </a:lnTo>
                <a:lnTo>
                  <a:pt x="8719" y="48779"/>
                </a:lnTo>
                <a:lnTo>
                  <a:pt x="0" y="27889"/>
                </a:lnTo>
                <a:lnTo>
                  <a:pt x="8719" y="6972"/>
                </a:lnTo>
                <a:lnTo>
                  <a:pt x="27902" y="0"/>
                </a:lnTo>
                <a:lnTo>
                  <a:pt x="47084" y="6972"/>
                </a:lnTo>
                <a:lnTo>
                  <a:pt x="55804" y="27889"/>
                </a:lnTo>
              </a:path>
            </a:pathLst>
          </a:custGeom>
          <a:ln w="68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6" name="object 86"/>
          <p:cNvSpPr/>
          <p:nvPr/>
        </p:nvSpPr>
        <p:spPr>
          <a:xfrm>
            <a:off x="1145458" y="4771292"/>
            <a:ext cx="62609" cy="24062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7" name="object 87"/>
          <p:cNvSpPr/>
          <p:nvPr/>
        </p:nvSpPr>
        <p:spPr>
          <a:xfrm>
            <a:off x="1427561" y="4774722"/>
            <a:ext cx="55880" cy="55880"/>
          </a:xfrm>
          <a:custGeom>
            <a:avLst/>
            <a:gdLst/>
            <a:ahLst/>
            <a:cxnLst/>
            <a:rect l="l" t="t" r="r" b="b"/>
            <a:pathLst>
              <a:path w="55880" h="55879">
                <a:moveTo>
                  <a:pt x="27853" y="0"/>
                </a:moveTo>
                <a:lnTo>
                  <a:pt x="8704" y="6963"/>
                </a:lnTo>
                <a:lnTo>
                  <a:pt x="0" y="27853"/>
                </a:lnTo>
                <a:lnTo>
                  <a:pt x="8704" y="48770"/>
                </a:lnTo>
                <a:lnTo>
                  <a:pt x="27853" y="55742"/>
                </a:lnTo>
                <a:lnTo>
                  <a:pt x="47002" y="48770"/>
                </a:lnTo>
                <a:lnTo>
                  <a:pt x="55706" y="27853"/>
                </a:lnTo>
                <a:lnTo>
                  <a:pt x="47002" y="6963"/>
                </a:lnTo>
                <a:lnTo>
                  <a:pt x="2785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8" name="object 88"/>
          <p:cNvSpPr/>
          <p:nvPr/>
        </p:nvSpPr>
        <p:spPr>
          <a:xfrm>
            <a:off x="1427561" y="4774722"/>
            <a:ext cx="55880" cy="55880"/>
          </a:xfrm>
          <a:custGeom>
            <a:avLst/>
            <a:gdLst/>
            <a:ahLst/>
            <a:cxnLst/>
            <a:rect l="l" t="t" r="r" b="b"/>
            <a:pathLst>
              <a:path w="55880" h="55879">
                <a:moveTo>
                  <a:pt x="55706" y="27853"/>
                </a:moveTo>
                <a:lnTo>
                  <a:pt x="47002" y="48770"/>
                </a:lnTo>
                <a:lnTo>
                  <a:pt x="27853" y="55742"/>
                </a:lnTo>
                <a:lnTo>
                  <a:pt x="8704" y="48770"/>
                </a:lnTo>
                <a:lnTo>
                  <a:pt x="0" y="27853"/>
                </a:lnTo>
                <a:lnTo>
                  <a:pt x="8704" y="6963"/>
                </a:lnTo>
                <a:lnTo>
                  <a:pt x="27853" y="0"/>
                </a:lnTo>
                <a:lnTo>
                  <a:pt x="47002" y="6963"/>
                </a:lnTo>
                <a:lnTo>
                  <a:pt x="55706" y="27853"/>
                </a:lnTo>
              </a:path>
            </a:pathLst>
          </a:custGeom>
          <a:ln w="68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9" name="object 89"/>
          <p:cNvSpPr/>
          <p:nvPr/>
        </p:nvSpPr>
        <p:spPr>
          <a:xfrm>
            <a:off x="1845530" y="4774722"/>
            <a:ext cx="55880" cy="55880"/>
          </a:xfrm>
          <a:custGeom>
            <a:avLst/>
            <a:gdLst/>
            <a:ahLst/>
            <a:cxnLst/>
            <a:rect l="l" t="t" r="r" b="b"/>
            <a:pathLst>
              <a:path w="55880" h="55879">
                <a:moveTo>
                  <a:pt x="27853" y="0"/>
                </a:moveTo>
                <a:lnTo>
                  <a:pt x="8704" y="6963"/>
                </a:lnTo>
                <a:lnTo>
                  <a:pt x="0" y="27853"/>
                </a:lnTo>
                <a:lnTo>
                  <a:pt x="8704" y="48770"/>
                </a:lnTo>
                <a:lnTo>
                  <a:pt x="27853" y="55742"/>
                </a:lnTo>
                <a:lnTo>
                  <a:pt x="47002" y="48770"/>
                </a:lnTo>
                <a:lnTo>
                  <a:pt x="55706" y="27853"/>
                </a:lnTo>
                <a:lnTo>
                  <a:pt x="47002" y="6963"/>
                </a:lnTo>
                <a:lnTo>
                  <a:pt x="2785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0" name="object 90"/>
          <p:cNvSpPr/>
          <p:nvPr/>
        </p:nvSpPr>
        <p:spPr>
          <a:xfrm>
            <a:off x="1845530" y="4774722"/>
            <a:ext cx="55880" cy="55880"/>
          </a:xfrm>
          <a:custGeom>
            <a:avLst/>
            <a:gdLst/>
            <a:ahLst/>
            <a:cxnLst/>
            <a:rect l="l" t="t" r="r" b="b"/>
            <a:pathLst>
              <a:path w="55880" h="55879">
                <a:moveTo>
                  <a:pt x="55706" y="27853"/>
                </a:moveTo>
                <a:lnTo>
                  <a:pt x="47002" y="48770"/>
                </a:lnTo>
                <a:lnTo>
                  <a:pt x="27853" y="55742"/>
                </a:lnTo>
                <a:lnTo>
                  <a:pt x="8704" y="48770"/>
                </a:lnTo>
                <a:lnTo>
                  <a:pt x="0" y="27853"/>
                </a:lnTo>
                <a:lnTo>
                  <a:pt x="8704" y="6963"/>
                </a:lnTo>
                <a:lnTo>
                  <a:pt x="27853" y="0"/>
                </a:lnTo>
                <a:lnTo>
                  <a:pt x="47002" y="6963"/>
                </a:lnTo>
                <a:lnTo>
                  <a:pt x="55706" y="27853"/>
                </a:lnTo>
              </a:path>
            </a:pathLst>
          </a:custGeom>
          <a:ln w="68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1" name="object 91"/>
          <p:cNvSpPr/>
          <p:nvPr/>
        </p:nvSpPr>
        <p:spPr>
          <a:xfrm>
            <a:off x="1427561" y="4819220"/>
            <a:ext cx="55880" cy="55880"/>
          </a:xfrm>
          <a:custGeom>
            <a:avLst/>
            <a:gdLst/>
            <a:ahLst/>
            <a:cxnLst/>
            <a:rect l="l" t="t" r="r" b="b"/>
            <a:pathLst>
              <a:path w="55880" h="55879">
                <a:moveTo>
                  <a:pt x="27853" y="0"/>
                </a:moveTo>
                <a:lnTo>
                  <a:pt x="8704" y="6972"/>
                </a:lnTo>
                <a:lnTo>
                  <a:pt x="0" y="27889"/>
                </a:lnTo>
                <a:lnTo>
                  <a:pt x="8704" y="48779"/>
                </a:lnTo>
                <a:lnTo>
                  <a:pt x="27853" y="55742"/>
                </a:lnTo>
                <a:lnTo>
                  <a:pt x="47002" y="48779"/>
                </a:lnTo>
                <a:lnTo>
                  <a:pt x="55706" y="27889"/>
                </a:lnTo>
                <a:lnTo>
                  <a:pt x="47002" y="6972"/>
                </a:lnTo>
                <a:lnTo>
                  <a:pt x="2785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2" name="object 92"/>
          <p:cNvSpPr/>
          <p:nvPr/>
        </p:nvSpPr>
        <p:spPr>
          <a:xfrm>
            <a:off x="1427561" y="4819220"/>
            <a:ext cx="55880" cy="55880"/>
          </a:xfrm>
          <a:custGeom>
            <a:avLst/>
            <a:gdLst/>
            <a:ahLst/>
            <a:cxnLst/>
            <a:rect l="l" t="t" r="r" b="b"/>
            <a:pathLst>
              <a:path w="55880" h="55879">
                <a:moveTo>
                  <a:pt x="55706" y="27889"/>
                </a:moveTo>
                <a:lnTo>
                  <a:pt x="47002" y="48779"/>
                </a:lnTo>
                <a:lnTo>
                  <a:pt x="27853" y="55742"/>
                </a:lnTo>
                <a:lnTo>
                  <a:pt x="8704" y="48779"/>
                </a:lnTo>
                <a:lnTo>
                  <a:pt x="0" y="27889"/>
                </a:lnTo>
                <a:lnTo>
                  <a:pt x="8704" y="6972"/>
                </a:lnTo>
                <a:lnTo>
                  <a:pt x="27853" y="0"/>
                </a:lnTo>
                <a:lnTo>
                  <a:pt x="47002" y="6972"/>
                </a:lnTo>
                <a:lnTo>
                  <a:pt x="55706" y="27889"/>
                </a:lnTo>
              </a:path>
            </a:pathLst>
          </a:custGeom>
          <a:ln w="68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3" name="object 93"/>
          <p:cNvSpPr/>
          <p:nvPr/>
        </p:nvSpPr>
        <p:spPr>
          <a:xfrm>
            <a:off x="2542129" y="4819220"/>
            <a:ext cx="55880" cy="55880"/>
          </a:xfrm>
          <a:custGeom>
            <a:avLst/>
            <a:gdLst/>
            <a:ahLst/>
            <a:cxnLst/>
            <a:rect l="l" t="t" r="r" b="b"/>
            <a:pathLst>
              <a:path w="55880" h="55879">
                <a:moveTo>
                  <a:pt x="27877" y="0"/>
                </a:moveTo>
                <a:lnTo>
                  <a:pt x="8711" y="6972"/>
                </a:lnTo>
                <a:lnTo>
                  <a:pt x="0" y="27889"/>
                </a:lnTo>
                <a:lnTo>
                  <a:pt x="8711" y="48779"/>
                </a:lnTo>
                <a:lnTo>
                  <a:pt x="27877" y="55742"/>
                </a:lnTo>
                <a:lnTo>
                  <a:pt x="47043" y="48779"/>
                </a:lnTo>
                <a:lnTo>
                  <a:pt x="55755" y="27889"/>
                </a:lnTo>
                <a:lnTo>
                  <a:pt x="47043" y="6972"/>
                </a:lnTo>
                <a:lnTo>
                  <a:pt x="27877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4" name="object 94"/>
          <p:cNvSpPr/>
          <p:nvPr/>
        </p:nvSpPr>
        <p:spPr>
          <a:xfrm>
            <a:off x="2542129" y="4819220"/>
            <a:ext cx="55880" cy="55880"/>
          </a:xfrm>
          <a:custGeom>
            <a:avLst/>
            <a:gdLst/>
            <a:ahLst/>
            <a:cxnLst/>
            <a:rect l="l" t="t" r="r" b="b"/>
            <a:pathLst>
              <a:path w="55880" h="55879">
                <a:moveTo>
                  <a:pt x="55755" y="27889"/>
                </a:moveTo>
                <a:lnTo>
                  <a:pt x="47043" y="48779"/>
                </a:lnTo>
                <a:lnTo>
                  <a:pt x="27877" y="55742"/>
                </a:lnTo>
                <a:lnTo>
                  <a:pt x="8711" y="48779"/>
                </a:lnTo>
                <a:lnTo>
                  <a:pt x="0" y="27889"/>
                </a:lnTo>
                <a:lnTo>
                  <a:pt x="8711" y="6972"/>
                </a:lnTo>
                <a:lnTo>
                  <a:pt x="27877" y="0"/>
                </a:lnTo>
                <a:lnTo>
                  <a:pt x="47043" y="6972"/>
                </a:lnTo>
                <a:lnTo>
                  <a:pt x="55755" y="27889"/>
                </a:lnTo>
              </a:path>
            </a:pathLst>
          </a:custGeom>
          <a:ln w="68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5" name="object 95"/>
          <p:cNvSpPr/>
          <p:nvPr/>
        </p:nvSpPr>
        <p:spPr>
          <a:xfrm>
            <a:off x="3656746" y="3973534"/>
            <a:ext cx="55880" cy="55880"/>
          </a:xfrm>
          <a:custGeom>
            <a:avLst/>
            <a:gdLst/>
            <a:ahLst/>
            <a:cxnLst/>
            <a:rect l="l" t="t" r="r" b="b"/>
            <a:pathLst>
              <a:path w="55879" h="55879">
                <a:moveTo>
                  <a:pt x="27877" y="0"/>
                </a:moveTo>
                <a:lnTo>
                  <a:pt x="8711" y="6972"/>
                </a:lnTo>
                <a:lnTo>
                  <a:pt x="0" y="27889"/>
                </a:lnTo>
                <a:lnTo>
                  <a:pt x="8711" y="48779"/>
                </a:lnTo>
                <a:lnTo>
                  <a:pt x="27877" y="55742"/>
                </a:lnTo>
                <a:lnTo>
                  <a:pt x="47043" y="48779"/>
                </a:lnTo>
                <a:lnTo>
                  <a:pt x="55755" y="27889"/>
                </a:lnTo>
                <a:lnTo>
                  <a:pt x="47043" y="6972"/>
                </a:lnTo>
                <a:lnTo>
                  <a:pt x="27877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6" name="object 96"/>
          <p:cNvSpPr/>
          <p:nvPr/>
        </p:nvSpPr>
        <p:spPr>
          <a:xfrm>
            <a:off x="3656746" y="3973534"/>
            <a:ext cx="55880" cy="55880"/>
          </a:xfrm>
          <a:custGeom>
            <a:avLst/>
            <a:gdLst/>
            <a:ahLst/>
            <a:cxnLst/>
            <a:rect l="l" t="t" r="r" b="b"/>
            <a:pathLst>
              <a:path w="55879" h="55879">
                <a:moveTo>
                  <a:pt x="55755" y="27889"/>
                </a:moveTo>
                <a:lnTo>
                  <a:pt x="47043" y="48779"/>
                </a:lnTo>
                <a:lnTo>
                  <a:pt x="27877" y="55742"/>
                </a:lnTo>
                <a:lnTo>
                  <a:pt x="8711" y="48779"/>
                </a:lnTo>
                <a:lnTo>
                  <a:pt x="0" y="27889"/>
                </a:lnTo>
                <a:lnTo>
                  <a:pt x="8711" y="6972"/>
                </a:lnTo>
                <a:lnTo>
                  <a:pt x="27877" y="0"/>
                </a:lnTo>
                <a:lnTo>
                  <a:pt x="47043" y="6972"/>
                </a:lnTo>
                <a:lnTo>
                  <a:pt x="55755" y="27889"/>
                </a:lnTo>
              </a:path>
            </a:pathLst>
          </a:custGeom>
          <a:ln w="68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7" name="object 97"/>
          <p:cNvSpPr/>
          <p:nvPr/>
        </p:nvSpPr>
        <p:spPr>
          <a:xfrm>
            <a:off x="1288222" y="4863743"/>
            <a:ext cx="55880" cy="55880"/>
          </a:xfrm>
          <a:custGeom>
            <a:avLst/>
            <a:gdLst/>
            <a:ahLst/>
            <a:cxnLst/>
            <a:rect l="l" t="t" r="r" b="b"/>
            <a:pathLst>
              <a:path w="55880" h="55879">
                <a:moveTo>
                  <a:pt x="27853" y="0"/>
                </a:moveTo>
                <a:lnTo>
                  <a:pt x="8704" y="6962"/>
                </a:lnTo>
                <a:lnTo>
                  <a:pt x="0" y="27849"/>
                </a:lnTo>
                <a:lnTo>
                  <a:pt x="8704" y="48758"/>
                </a:lnTo>
                <a:lnTo>
                  <a:pt x="27853" y="55728"/>
                </a:lnTo>
                <a:lnTo>
                  <a:pt x="47002" y="48758"/>
                </a:lnTo>
                <a:lnTo>
                  <a:pt x="55706" y="27849"/>
                </a:lnTo>
                <a:lnTo>
                  <a:pt x="47002" y="6962"/>
                </a:lnTo>
                <a:lnTo>
                  <a:pt x="2785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8" name="object 98"/>
          <p:cNvSpPr/>
          <p:nvPr/>
        </p:nvSpPr>
        <p:spPr>
          <a:xfrm>
            <a:off x="1288222" y="4863743"/>
            <a:ext cx="55880" cy="55880"/>
          </a:xfrm>
          <a:custGeom>
            <a:avLst/>
            <a:gdLst/>
            <a:ahLst/>
            <a:cxnLst/>
            <a:rect l="l" t="t" r="r" b="b"/>
            <a:pathLst>
              <a:path w="55880" h="55879">
                <a:moveTo>
                  <a:pt x="55706" y="27849"/>
                </a:moveTo>
                <a:lnTo>
                  <a:pt x="47002" y="48758"/>
                </a:lnTo>
                <a:lnTo>
                  <a:pt x="27853" y="55728"/>
                </a:lnTo>
                <a:lnTo>
                  <a:pt x="8704" y="48758"/>
                </a:lnTo>
                <a:lnTo>
                  <a:pt x="0" y="27849"/>
                </a:lnTo>
                <a:lnTo>
                  <a:pt x="8704" y="6962"/>
                </a:lnTo>
                <a:lnTo>
                  <a:pt x="27853" y="0"/>
                </a:lnTo>
                <a:lnTo>
                  <a:pt x="47002" y="6962"/>
                </a:lnTo>
                <a:lnTo>
                  <a:pt x="55706" y="27849"/>
                </a:lnTo>
              </a:path>
            </a:pathLst>
          </a:custGeom>
          <a:ln w="68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9" name="object 99"/>
          <p:cNvSpPr/>
          <p:nvPr/>
        </p:nvSpPr>
        <p:spPr>
          <a:xfrm>
            <a:off x="1706191" y="4863743"/>
            <a:ext cx="55880" cy="55880"/>
          </a:xfrm>
          <a:custGeom>
            <a:avLst/>
            <a:gdLst/>
            <a:ahLst/>
            <a:cxnLst/>
            <a:rect l="l" t="t" r="r" b="b"/>
            <a:pathLst>
              <a:path w="55880" h="55879">
                <a:moveTo>
                  <a:pt x="27877" y="0"/>
                </a:moveTo>
                <a:lnTo>
                  <a:pt x="8711" y="6962"/>
                </a:lnTo>
                <a:lnTo>
                  <a:pt x="0" y="27849"/>
                </a:lnTo>
                <a:lnTo>
                  <a:pt x="8711" y="48758"/>
                </a:lnTo>
                <a:lnTo>
                  <a:pt x="27877" y="55728"/>
                </a:lnTo>
                <a:lnTo>
                  <a:pt x="47043" y="48758"/>
                </a:lnTo>
                <a:lnTo>
                  <a:pt x="55755" y="27849"/>
                </a:lnTo>
                <a:lnTo>
                  <a:pt x="47043" y="6962"/>
                </a:lnTo>
                <a:lnTo>
                  <a:pt x="27877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0" name="object 100"/>
          <p:cNvSpPr/>
          <p:nvPr/>
        </p:nvSpPr>
        <p:spPr>
          <a:xfrm>
            <a:off x="1706191" y="4863743"/>
            <a:ext cx="55880" cy="55880"/>
          </a:xfrm>
          <a:custGeom>
            <a:avLst/>
            <a:gdLst/>
            <a:ahLst/>
            <a:cxnLst/>
            <a:rect l="l" t="t" r="r" b="b"/>
            <a:pathLst>
              <a:path w="55880" h="55879">
                <a:moveTo>
                  <a:pt x="55755" y="27849"/>
                </a:moveTo>
                <a:lnTo>
                  <a:pt x="47043" y="48758"/>
                </a:lnTo>
                <a:lnTo>
                  <a:pt x="27877" y="55728"/>
                </a:lnTo>
                <a:lnTo>
                  <a:pt x="8711" y="48758"/>
                </a:lnTo>
                <a:lnTo>
                  <a:pt x="0" y="27849"/>
                </a:lnTo>
                <a:lnTo>
                  <a:pt x="8711" y="6962"/>
                </a:lnTo>
                <a:lnTo>
                  <a:pt x="27877" y="0"/>
                </a:lnTo>
                <a:lnTo>
                  <a:pt x="47043" y="6962"/>
                </a:lnTo>
                <a:lnTo>
                  <a:pt x="55755" y="27849"/>
                </a:lnTo>
              </a:path>
            </a:pathLst>
          </a:custGeom>
          <a:ln w="68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1" name="object 101"/>
          <p:cNvSpPr/>
          <p:nvPr/>
        </p:nvSpPr>
        <p:spPr>
          <a:xfrm>
            <a:off x="2402790" y="4863743"/>
            <a:ext cx="55880" cy="55880"/>
          </a:xfrm>
          <a:custGeom>
            <a:avLst/>
            <a:gdLst/>
            <a:ahLst/>
            <a:cxnLst/>
            <a:rect l="l" t="t" r="r" b="b"/>
            <a:pathLst>
              <a:path w="55880" h="55879">
                <a:moveTo>
                  <a:pt x="27877" y="0"/>
                </a:moveTo>
                <a:lnTo>
                  <a:pt x="8711" y="6962"/>
                </a:lnTo>
                <a:lnTo>
                  <a:pt x="0" y="27849"/>
                </a:lnTo>
                <a:lnTo>
                  <a:pt x="8711" y="48758"/>
                </a:lnTo>
                <a:lnTo>
                  <a:pt x="27877" y="55728"/>
                </a:lnTo>
                <a:lnTo>
                  <a:pt x="47043" y="48758"/>
                </a:lnTo>
                <a:lnTo>
                  <a:pt x="55755" y="27849"/>
                </a:lnTo>
                <a:lnTo>
                  <a:pt x="47043" y="6962"/>
                </a:lnTo>
                <a:lnTo>
                  <a:pt x="27877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2" name="object 102"/>
          <p:cNvSpPr/>
          <p:nvPr/>
        </p:nvSpPr>
        <p:spPr>
          <a:xfrm>
            <a:off x="2402790" y="4863743"/>
            <a:ext cx="55880" cy="55880"/>
          </a:xfrm>
          <a:custGeom>
            <a:avLst/>
            <a:gdLst/>
            <a:ahLst/>
            <a:cxnLst/>
            <a:rect l="l" t="t" r="r" b="b"/>
            <a:pathLst>
              <a:path w="55880" h="55879">
                <a:moveTo>
                  <a:pt x="55755" y="27849"/>
                </a:moveTo>
                <a:lnTo>
                  <a:pt x="47043" y="48758"/>
                </a:lnTo>
                <a:lnTo>
                  <a:pt x="27877" y="55728"/>
                </a:lnTo>
                <a:lnTo>
                  <a:pt x="8711" y="48758"/>
                </a:lnTo>
                <a:lnTo>
                  <a:pt x="0" y="27849"/>
                </a:lnTo>
                <a:lnTo>
                  <a:pt x="8711" y="6962"/>
                </a:lnTo>
                <a:lnTo>
                  <a:pt x="27877" y="0"/>
                </a:lnTo>
                <a:lnTo>
                  <a:pt x="47043" y="6962"/>
                </a:lnTo>
                <a:lnTo>
                  <a:pt x="55755" y="27849"/>
                </a:lnTo>
              </a:path>
            </a:pathLst>
          </a:custGeom>
          <a:ln w="68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3" name="object 103"/>
          <p:cNvSpPr/>
          <p:nvPr/>
        </p:nvSpPr>
        <p:spPr>
          <a:xfrm>
            <a:off x="2820808" y="3795527"/>
            <a:ext cx="55880" cy="55880"/>
          </a:xfrm>
          <a:custGeom>
            <a:avLst/>
            <a:gdLst/>
            <a:ahLst/>
            <a:cxnLst/>
            <a:rect l="l" t="t" r="r" b="b"/>
            <a:pathLst>
              <a:path w="55880" h="55879">
                <a:moveTo>
                  <a:pt x="27877" y="0"/>
                </a:moveTo>
                <a:lnTo>
                  <a:pt x="8711" y="6963"/>
                </a:lnTo>
                <a:lnTo>
                  <a:pt x="0" y="27853"/>
                </a:lnTo>
                <a:lnTo>
                  <a:pt x="8711" y="48742"/>
                </a:lnTo>
                <a:lnTo>
                  <a:pt x="27877" y="55706"/>
                </a:lnTo>
                <a:lnTo>
                  <a:pt x="47043" y="48742"/>
                </a:lnTo>
                <a:lnTo>
                  <a:pt x="55755" y="27853"/>
                </a:lnTo>
                <a:lnTo>
                  <a:pt x="47043" y="6963"/>
                </a:lnTo>
                <a:lnTo>
                  <a:pt x="27877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4" name="object 104"/>
          <p:cNvSpPr/>
          <p:nvPr/>
        </p:nvSpPr>
        <p:spPr>
          <a:xfrm>
            <a:off x="2820808" y="3795527"/>
            <a:ext cx="55880" cy="55880"/>
          </a:xfrm>
          <a:custGeom>
            <a:avLst/>
            <a:gdLst/>
            <a:ahLst/>
            <a:cxnLst/>
            <a:rect l="l" t="t" r="r" b="b"/>
            <a:pathLst>
              <a:path w="55880" h="55879">
                <a:moveTo>
                  <a:pt x="55755" y="27853"/>
                </a:moveTo>
                <a:lnTo>
                  <a:pt x="47043" y="48742"/>
                </a:lnTo>
                <a:lnTo>
                  <a:pt x="27877" y="55706"/>
                </a:lnTo>
                <a:lnTo>
                  <a:pt x="8711" y="48742"/>
                </a:lnTo>
                <a:lnTo>
                  <a:pt x="0" y="27853"/>
                </a:lnTo>
                <a:lnTo>
                  <a:pt x="8711" y="6963"/>
                </a:lnTo>
                <a:lnTo>
                  <a:pt x="27877" y="0"/>
                </a:lnTo>
                <a:lnTo>
                  <a:pt x="47043" y="6963"/>
                </a:lnTo>
                <a:lnTo>
                  <a:pt x="55755" y="27853"/>
                </a:lnTo>
              </a:path>
            </a:pathLst>
          </a:custGeom>
          <a:ln w="68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5" name="object 105"/>
          <p:cNvSpPr/>
          <p:nvPr/>
        </p:nvSpPr>
        <p:spPr>
          <a:xfrm>
            <a:off x="2820808" y="3706505"/>
            <a:ext cx="55880" cy="55880"/>
          </a:xfrm>
          <a:custGeom>
            <a:avLst/>
            <a:gdLst/>
            <a:ahLst/>
            <a:cxnLst/>
            <a:rect l="l" t="t" r="r" b="b"/>
            <a:pathLst>
              <a:path w="55880" h="55879">
                <a:moveTo>
                  <a:pt x="27877" y="0"/>
                </a:moveTo>
                <a:lnTo>
                  <a:pt x="8711" y="6963"/>
                </a:lnTo>
                <a:lnTo>
                  <a:pt x="0" y="27853"/>
                </a:lnTo>
                <a:lnTo>
                  <a:pt x="8711" y="48770"/>
                </a:lnTo>
                <a:lnTo>
                  <a:pt x="27877" y="55742"/>
                </a:lnTo>
                <a:lnTo>
                  <a:pt x="47043" y="48770"/>
                </a:lnTo>
                <a:lnTo>
                  <a:pt x="55755" y="27853"/>
                </a:lnTo>
                <a:lnTo>
                  <a:pt x="47043" y="6963"/>
                </a:lnTo>
                <a:lnTo>
                  <a:pt x="27877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6" name="object 106"/>
          <p:cNvSpPr/>
          <p:nvPr/>
        </p:nvSpPr>
        <p:spPr>
          <a:xfrm>
            <a:off x="2820808" y="3706505"/>
            <a:ext cx="55880" cy="55880"/>
          </a:xfrm>
          <a:custGeom>
            <a:avLst/>
            <a:gdLst/>
            <a:ahLst/>
            <a:cxnLst/>
            <a:rect l="l" t="t" r="r" b="b"/>
            <a:pathLst>
              <a:path w="55880" h="55879">
                <a:moveTo>
                  <a:pt x="55755" y="27853"/>
                </a:moveTo>
                <a:lnTo>
                  <a:pt x="47043" y="48770"/>
                </a:lnTo>
                <a:lnTo>
                  <a:pt x="27877" y="55742"/>
                </a:lnTo>
                <a:lnTo>
                  <a:pt x="8711" y="48770"/>
                </a:lnTo>
                <a:lnTo>
                  <a:pt x="0" y="27853"/>
                </a:lnTo>
                <a:lnTo>
                  <a:pt x="8711" y="6963"/>
                </a:lnTo>
                <a:lnTo>
                  <a:pt x="27877" y="0"/>
                </a:lnTo>
                <a:lnTo>
                  <a:pt x="47043" y="6963"/>
                </a:lnTo>
                <a:lnTo>
                  <a:pt x="55755" y="27853"/>
                </a:lnTo>
              </a:path>
            </a:pathLst>
          </a:custGeom>
          <a:ln w="68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7" name="object 107"/>
          <p:cNvSpPr/>
          <p:nvPr/>
        </p:nvSpPr>
        <p:spPr>
          <a:xfrm>
            <a:off x="3517407" y="3750991"/>
            <a:ext cx="55880" cy="55880"/>
          </a:xfrm>
          <a:custGeom>
            <a:avLst/>
            <a:gdLst/>
            <a:ahLst/>
            <a:cxnLst/>
            <a:rect l="l" t="t" r="r" b="b"/>
            <a:pathLst>
              <a:path w="55879" h="55879">
                <a:moveTo>
                  <a:pt x="27877" y="0"/>
                </a:moveTo>
                <a:lnTo>
                  <a:pt x="8711" y="6963"/>
                </a:lnTo>
                <a:lnTo>
                  <a:pt x="0" y="27853"/>
                </a:lnTo>
                <a:lnTo>
                  <a:pt x="8711" y="48770"/>
                </a:lnTo>
                <a:lnTo>
                  <a:pt x="27877" y="55742"/>
                </a:lnTo>
                <a:lnTo>
                  <a:pt x="47043" y="48770"/>
                </a:lnTo>
                <a:lnTo>
                  <a:pt x="55755" y="27853"/>
                </a:lnTo>
                <a:lnTo>
                  <a:pt x="47043" y="6963"/>
                </a:lnTo>
                <a:lnTo>
                  <a:pt x="27877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8" name="object 108"/>
          <p:cNvSpPr/>
          <p:nvPr/>
        </p:nvSpPr>
        <p:spPr>
          <a:xfrm>
            <a:off x="3517407" y="3750991"/>
            <a:ext cx="55880" cy="55880"/>
          </a:xfrm>
          <a:custGeom>
            <a:avLst/>
            <a:gdLst/>
            <a:ahLst/>
            <a:cxnLst/>
            <a:rect l="l" t="t" r="r" b="b"/>
            <a:pathLst>
              <a:path w="55879" h="55879">
                <a:moveTo>
                  <a:pt x="55755" y="27853"/>
                </a:moveTo>
                <a:lnTo>
                  <a:pt x="47043" y="48770"/>
                </a:lnTo>
                <a:lnTo>
                  <a:pt x="27877" y="55742"/>
                </a:lnTo>
                <a:lnTo>
                  <a:pt x="8711" y="48770"/>
                </a:lnTo>
                <a:lnTo>
                  <a:pt x="0" y="27853"/>
                </a:lnTo>
                <a:lnTo>
                  <a:pt x="8711" y="6963"/>
                </a:lnTo>
                <a:lnTo>
                  <a:pt x="27877" y="0"/>
                </a:lnTo>
                <a:lnTo>
                  <a:pt x="47043" y="6963"/>
                </a:lnTo>
                <a:lnTo>
                  <a:pt x="55755" y="27853"/>
                </a:lnTo>
              </a:path>
            </a:pathLst>
          </a:custGeom>
          <a:ln w="68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9" name="object 109"/>
          <p:cNvSpPr/>
          <p:nvPr/>
        </p:nvSpPr>
        <p:spPr>
          <a:xfrm>
            <a:off x="1288222" y="4908229"/>
            <a:ext cx="55880" cy="55880"/>
          </a:xfrm>
          <a:custGeom>
            <a:avLst/>
            <a:gdLst/>
            <a:ahLst/>
            <a:cxnLst/>
            <a:rect l="l" t="t" r="r" b="b"/>
            <a:pathLst>
              <a:path w="55880" h="55879">
                <a:moveTo>
                  <a:pt x="27853" y="0"/>
                </a:moveTo>
                <a:lnTo>
                  <a:pt x="8704" y="6969"/>
                </a:lnTo>
                <a:lnTo>
                  <a:pt x="0" y="27878"/>
                </a:lnTo>
                <a:lnTo>
                  <a:pt x="8704" y="48774"/>
                </a:lnTo>
                <a:lnTo>
                  <a:pt x="27853" y="55739"/>
                </a:lnTo>
                <a:lnTo>
                  <a:pt x="47002" y="48774"/>
                </a:lnTo>
                <a:lnTo>
                  <a:pt x="55706" y="27878"/>
                </a:lnTo>
                <a:lnTo>
                  <a:pt x="47002" y="6969"/>
                </a:lnTo>
                <a:lnTo>
                  <a:pt x="2785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0" name="object 110"/>
          <p:cNvSpPr/>
          <p:nvPr/>
        </p:nvSpPr>
        <p:spPr>
          <a:xfrm>
            <a:off x="1288222" y="4908229"/>
            <a:ext cx="55880" cy="55880"/>
          </a:xfrm>
          <a:custGeom>
            <a:avLst/>
            <a:gdLst/>
            <a:ahLst/>
            <a:cxnLst/>
            <a:rect l="l" t="t" r="r" b="b"/>
            <a:pathLst>
              <a:path w="55880" h="55879">
                <a:moveTo>
                  <a:pt x="55706" y="27878"/>
                </a:moveTo>
                <a:lnTo>
                  <a:pt x="47002" y="48774"/>
                </a:lnTo>
                <a:lnTo>
                  <a:pt x="27853" y="55739"/>
                </a:lnTo>
                <a:lnTo>
                  <a:pt x="8704" y="48774"/>
                </a:lnTo>
                <a:lnTo>
                  <a:pt x="0" y="27878"/>
                </a:lnTo>
                <a:lnTo>
                  <a:pt x="8704" y="6969"/>
                </a:lnTo>
                <a:lnTo>
                  <a:pt x="27853" y="0"/>
                </a:lnTo>
                <a:lnTo>
                  <a:pt x="47002" y="6969"/>
                </a:lnTo>
                <a:lnTo>
                  <a:pt x="55706" y="27878"/>
                </a:lnTo>
              </a:path>
            </a:pathLst>
          </a:custGeom>
          <a:ln w="68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1" name="object 111"/>
          <p:cNvSpPr/>
          <p:nvPr/>
        </p:nvSpPr>
        <p:spPr>
          <a:xfrm>
            <a:off x="1427561" y="4908229"/>
            <a:ext cx="55880" cy="55880"/>
          </a:xfrm>
          <a:custGeom>
            <a:avLst/>
            <a:gdLst/>
            <a:ahLst/>
            <a:cxnLst/>
            <a:rect l="l" t="t" r="r" b="b"/>
            <a:pathLst>
              <a:path w="55880" h="55879">
                <a:moveTo>
                  <a:pt x="27853" y="0"/>
                </a:moveTo>
                <a:lnTo>
                  <a:pt x="8704" y="6969"/>
                </a:lnTo>
                <a:lnTo>
                  <a:pt x="0" y="27878"/>
                </a:lnTo>
                <a:lnTo>
                  <a:pt x="8704" y="48774"/>
                </a:lnTo>
                <a:lnTo>
                  <a:pt x="27853" y="55739"/>
                </a:lnTo>
                <a:lnTo>
                  <a:pt x="47002" y="48774"/>
                </a:lnTo>
                <a:lnTo>
                  <a:pt x="55706" y="27878"/>
                </a:lnTo>
                <a:lnTo>
                  <a:pt x="47002" y="6969"/>
                </a:lnTo>
                <a:lnTo>
                  <a:pt x="2785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2" name="object 112"/>
          <p:cNvSpPr/>
          <p:nvPr/>
        </p:nvSpPr>
        <p:spPr>
          <a:xfrm>
            <a:off x="1427561" y="4908229"/>
            <a:ext cx="55880" cy="55880"/>
          </a:xfrm>
          <a:custGeom>
            <a:avLst/>
            <a:gdLst/>
            <a:ahLst/>
            <a:cxnLst/>
            <a:rect l="l" t="t" r="r" b="b"/>
            <a:pathLst>
              <a:path w="55880" h="55879">
                <a:moveTo>
                  <a:pt x="55706" y="27878"/>
                </a:moveTo>
                <a:lnTo>
                  <a:pt x="47002" y="48774"/>
                </a:lnTo>
                <a:lnTo>
                  <a:pt x="27853" y="55739"/>
                </a:lnTo>
                <a:lnTo>
                  <a:pt x="8704" y="48774"/>
                </a:lnTo>
                <a:lnTo>
                  <a:pt x="0" y="27878"/>
                </a:lnTo>
                <a:lnTo>
                  <a:pt x="8704" y="6969"/>
                </a:lnTo>
                <a:lnTo>
                  <a:pt x="27853" y="0"/>
                </a:lnTo>
                <a:lnTo>
                  <a:pt x="47002" y="6969"/>
                </a:lnTo>
                <a:lnTo>
                  <a:pt x="55706" y="27878"/>
                </a:lnTo>
              </a:path>
            </a:pathLst>
          </a:custGeom>
          <a:ln w="68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3" name="object 113"/>
          <p:cNvSpPr/>
          <p:nvPr/>
        </p:nvSpPr>
        <p:spPr>
          <a:xfrm>
            <a:off x="1845530" y="4908229"/>
            <a:ext cx="55880" cy="55880"/>
          </a:xfrm>
          <a:custGeom>
            <a:avLst/>
            <a:gdLst/>
            <a:ahLst/>
            <a:cxnLst/>
            <a:rect l="l" t="t" r="r" b="b"/>
            <a:pathLst>
              <a:path w="55880" h="55879">
                <a:moveTo>
                  <a:pt x="27853" y="0"/>
                </a:moveTo>
                <a:lnTo>
                  <a:pt x="8704" y="6969"/>
                </a:lnTo>
                <a:lnTo>
                  <a:pt x="0" y="27878"/>
                </a:lnTo>
                <a:lnTo>
                  <a:pt x="8704" y="48774"/>
                </a:lnTo>
                <a:lnTo>
                  <a:pt x="27853" y="55739"/>
                </a:lnTo>
                <a:lnTo>
                  <a:pt x="47002" y="48774"/>
                </a:lnTo>
                <a:lnTo>
                  <a:pt x="55706" y="27878"/>
                </a:lnTo>
                <a:lnTo>
                  <a:pt x="47002" y="6969"/>
                </a:lnTo>
                <a:lnTo>
                  <a:pt x="2785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4" name="object 114"/>
          <p:cNvSpPr/>
          <p:nvPr/>
        </p:nvSpPr>
        <p:spPr>
          <a:xfrm>
            <a:off x="1845530" y="4908229"/>
            <a:ext cx="55880" cy="55880"/>
          </a:xfrm>
          <a:custGeom>
            <a:avLst/>
            <a:gdLst/>
            <a:ahLst/>
            <a:cxnLst/>
            <a:rect l="l" t="t" r="r" b="b"/>
            <a:pathLst>
              <a:path w="55880" h="55879">
                <a:moveTo>
                  <a:pt x="55706" y="27878"/>
                </a:moveTo>
                <a:lnTo>
                  <a:pt x="47002" y="48774"/>
                </a:lnTo>
                <a:lnTo>
                  <a:pt x="27853" y="55739"/>
                </a:lnTo>
                <a:lnTo>
                  <a:pt x="8704" y="48774"/>
                </a:lnTo>
                <a:lnTo>
                  <a:pt x="0" y="27878"/>
                </a:lnTo>
                <a:lnTo>
                  <a:pt x="8704" y="6969"/>
                </a:lnTo>
                <a:lnTo>
                  <a:pt x="27853" y="0"/>
                </a:lnTo>
                <a:lnTo>
                  <a:pt x="47002" y="6969"/>
                </a:lnTo>
                <a:lnTo>
                  <a:pt x="55706" y="27878"/>
                </a:lnTo>
              </a:path>
            </a:pathLst>
          </a:custGeom>
          <a:ln w="68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5" name="object 115"/>
          <p:cNvSpPr/>
          <p:nvPr/>
        </p:nvSpPr>
        <p:spPr>
          <a:xfrm>
            <a:off x="1845530" y="4908229"/>
            <a:ext cx="55880" cy="55880"/>
          </a:xfrm>
          <a:custGeom>
            <a:avLst/>
            <a:gdLst/>
            <a:ahLst/>
            <a:cxnLst/>
            <a:rect l="l" t="t" r="r" b="b"/>
            <a:pathLst>
              <a:path w="55880" h="55879">
                <a:moveTo>
                  <a:pt x="27853" y="0"/>
                </a:moveTo>
                <a:lnTo>
                  <a:pt x="8704" y="6969"/>
                </a:lnTo>
                <a:lnTo>
                  <a:pt x="0" y="27878"/>
                </a:lnTo>
                <a:lnTo>
                  <a:pt x="8704" y="48774"/>
                </a:lnTo>
                <a:lnTo>
                  <a:pt x="27853" y="55739"/>
                </a:lnTo>
                <a:lnTo>
                  <a:pt x="47002" y="48774"/>
                </a:lnTo>
                <a:lnTo>
                  <a:pt x="55706" y="27878"/>
                </a:lnTo>
                <a:lnTo>
                  <a:pt x="47002" y="6969"/>
                </a:lnTo>
                <a:lnTo>
                  <a:pt x="2785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6" name="object 116"/>
          <p:cNvSpPr/>
          <p:nvPr/>
        </p:nvSpPr>
        <p:spPr>
          <a:xfrm>
            <a:off x="1845530" y="4908229"/>
            <a:ext cx="55880" cy="55880"/>
          </a:xfrm>
          <a:custGeom>
            <a:avLst/>
            <a:gdLst/>
            <a:ahLst/>
            <a:cxnLst/>
            <a:rect l="l" t="t" r="r" b="b"/>
            <a:pathLst>
              <a:path w="55880" h="55879">
                <a:moveTo>
                  <a:pt x="55706" y="27878"/>
                </a:moveTo>
                <a:lnTo>
                  <a:pt x="47002" y="48774"/>
                </a:lnTo>
                <a:lnTo>
                  <a:pt x="27853" y="55739"/>
                </a:lnTo>
                <a:lnTo>
                  <a:pt x="8704" y="48774"/>
                </a:lnTo>
                <a:lnTo>
                  <a:pt x="0" y="27878"/>
                </a:lnTo>
                <a:lnTo>
                  <a:pt x="8704" y="6969"/>
                </a:lnTo>
                <a:lnTo>
                  <a:pt x="27853" y="0"/>
                </a:lnTo>
                <a:lnTo>
                  <a:pt x="47002" y="6969"/>
                </a:lnTo>
                <a:lnTo>
                  <a:pt x="55706" y="27878"/>
                </a:lnTo>
              </a:path>
            </a:pathLst>
          </a:custGeom>
          <a:ln w="68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7" name="object 117"/>
          <p:cNvSpPr/>
          <p:nvPr/>
        </p:nvSpPr>
        <p:spPr>
          <a:xfrm>
            <a:off x="2542129" y="4196102"/>
            <a:ext cx="55880" cy="55880"/>
          </a:xfrm>
          <a:custGeom>
            <a:avLst/>
            <a:gdLst/>
            <a:ahLst/>
            <a:cxnLst/>
            <a:rect l="l" t="t" r="r" b="b"/>
            <a:pathLst>
              <a:path w="55880" h="55879">
                <a:moveTo>
                  <a:pt x="27877" y="0"/>
                </a:moveTo>
                <a:lnTo>
                  <a:pt x="8711" y="6963"/>
                </a:lnTo>
                <a:lnTo>
                  <a:pt x="0" y="27853"/>
                </a:lnTo>
                <a:lnTo>
                  <a:pt x="8711" y="48770"/>
                </a:lnTo>
                <a:lnTo>
                  <a:pt x="27877" y="55742"/>
                </a:lnTo>
                <a:lnTo>
                  <a:pt x="47043" y="48770"/>
                </a:lnTo>
                <a:lnTo>
                  <a:pt x="55755" y="27853"/>
                </a:lnTo>
                <a:lnTo>
                  <a:pt x="47043" y="6963"/>
                </a:lnTo>
                <a:lnTo>
                  <a:pt x="27877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8" name="object 118"/>
          <p:cNvSpPr/>
          <p:nvPr/>
        </p:nvSpPr>
        <p:spPr>
          <a:xfrm>
            <a:off x="2542129" y="4196102"/>
            <a:ext cx="55880" cy="55880"/>
          </a:xfrm>
          <a:custGeom>
            <a:avLst/>
            <a:gdLst/>
            <a:ahLst/>
            <a:cxnLst/>
            <a:rect l="l" t="t" r="r" b="b"/>
            <a:pathLst>
              <a:path w="55880" h="55879">
                <a:moveTo>
                  <a:pt x="55755" y="27853"/>
                </a:moveTo>
                <a:lnTo>
                  <a:pt x="47043" y="48770"/>
                </a:lnTo>
                <a:lnTo>
                  <a:pt x="27877" y="55742"/>
                </a:lnTo>
                <a:lnTo>
                  <a:pt x="8711" y="48770"/>
                </a:lnTo>
                <a:lnTo>
                  <a:pt x="0" y="27853"/>
                </a:lnTo>
                <a:lnTo>
                  <a:pt x="8711" y="6963"/>
                </a:lnTo>
                <a:lnTo>
                  <a:pt x="27877" y="0"/>
                </a:lnTo>
                <a:lnTo>
                  <a:pt x="47043" y="6963"/>
                </a:lnTo>
                <a:lnTo>
                  <a:pt x="55755" y="27853"/>
                </a:lnTo>
              </a:path>
            </a:pathLst>
          </a:custGeom>
          <a:ln w="68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9" name="object 119"/>
          <p:cNvSpPr/>
          <p:nvPr/>
        </p:nvSpPr>
        <p:spPr>
          <a:xfrm>
            <a:off x="1288222" y="4952748"/>
            <a:ext cx="55880" cy="55880"/>
          </a:xfrm>
          <a:custGeom>
            <a:avLst/>
            <a:gdLst/>
            <a:ahLst/>
            <a:cxnLst/>
            <a:rect l="l" t="t" r="r" b="b"/>
            <a:pathLst>
              <a:path w="55880" h="55879">
                <a:moveTo>
                  <a:pt x="27853" y="0"/>
                </a:moveTo>
                <a:lnTo>
                  <a:pt x="8704" y="6964"/>
                </a:lnTo>
                <a:lnTo>
                  <a:pt x="0" y="27856"/>
                </a:lnTo>
                <a:lnTo>
                  <a:pt x="8704" y="48765"/>
                </a:lnTo>
                <a:lnTo>
                  <a:pt x="27853" y="55735"/>
                </a:lnTo>
                <a:lnTo>
                  <a:pt x="47002" y="48765"/>
                </a:lnTo>
                <a:lnTo>
                  <a:pt x="55706" y="27856"/>
                </a:lnTo>
                <a:lnTo>
                  <a:pt x="47002" y="6964"/>
                </a:lnTo>
                <a:lnTo>
                  <a:pt x="2785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0" name="object 120"/>
          <p:cNvSpPr/>
          <p:nvPr/>
        </p:nvSpPr>
        <p:spPr>
          <a:xfrm>
            <a:off x="1288222" y="4952748"/>
            <a:ext cx="55880" cy="55880"/>
          </a:xfrm>
          <a:custGeom>
            <a:avLst/>
            <a:gdLst/>
            <a:ahLst/>
            <a:cxnLst/>
            <a:rect l="l" t="t" r="r" b="b"/>
            <a:pathLst>
              <a:path w="55880" h="55879">
                <a:moveTo>
                  <a:pt x="55706" y="27856"/>
                </a:moveTo>
                <a:lnTo>
                  <a:pt x="47002" y="48765"/>
                </a:lnTo>
                <a:lnTo>
                  <a:pt x="27853" y="55735"/>
                </a:lnTo>
                <a:lnTo>
                  <a:pt x="8704" y="48765"/>
                </a:lnTo>
                <a:lnTo>
                  <a:pt x="0" y="27856"/>
                </a:lnTo>
                <a:lnTo>
                  <a:pt x="8704" y="6964"/>
                </a:lnTo>
                <a:lnTo>
                  <a:pt x="27853" y="0"/>
                </a:lnTo>
                <a:lnTo>
                  <a:pt x="47002" y="6964"/>
                </a:lnTo>
                <a:lnTo>
                  <a:pt x="55706" y="27856"/>
                </a:lnTo>
              </a:path>
            </a:pathLst>
          </a:custGeom>
          <a:ln w="68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1" name="object 121"/>
          <p:cNvSpPr/>
          <p:nvPr/>
        </p:nvSpPr>
        <p:spPr>
          <a:xfrm>
            <a:off x="1288222" y="4952748"/>
            <a:ext cx="55880" cy="55880"/>
          </a:xfrm>
          <a:custGeom>
            <a:avLst/>
            <a:gdLst/>
            <a:ahLst/>
            <a:cxnLst/>
            <a:rect l="l" t="t" r="r" b="b"/>
            <a:pathLst>
              <a:path w="55880" h="55879">
                <a:moveTo>
                  <a:pt x="27853" y="0"/>
                </a:moveTo>
                <a:lnTo>
                  <a:pt x="8704" y="6964"/>
                </a:lnTo>
                <a:lnTo>
                  <a:pt x="0" y="27856"/>
                </a:lnTo>
                <a:lnTo>
                  <a:pt x="8704" y="48765"/>
                </a:lnTo>
                <a:lnTo>
                  <a:pt x="27853" y="55735"/>
                </a:lnTo>
                <a:lnTo>
                  <a:pt x="47002" y="48765"/>
                </a:lnTo>
                <a:lnTo>
                  <a:pt x="55706" y="27856"/>
                </a:lnTo>
                <a:lnTo>
                  <a:pt x="47002" y="6964"/>
                </a:lnTo>
                <a:lnTo>
                  <a:pt x="2785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2" name="object 122"/>
          <p:cNvSpPr/>
          <p:nvPr/>
        </p:nvSpPr>
        <p:spPr>
          <a:xfrm>
            <a:off x="1288222" y="4952748"/>
            <a:ext cx="55880" cy="55880"/>
          </a:xfrm>
          <a:custGeom>
            <a:avLst/>
            <a:gdLst/>
            <a:ahLst/>
            <a:cxnLst/>
            <a:rect l="l" t="t" r="r" b="b"/>
            <a:pathLst>
              <a:path w="55880" h="55879">
                <a:moveTo>
                  <a:pt x="55706" y="27856"/>
                </a:moveTo>
                <a:lnTo>
                  <a:pt x="47002" y="48765"/>
                </a:lnTo>
                <a:lnTo>
                  <a:pt x="27853" y="55735"/>
                </a:lnTo>
                <a:lnTo>
                  <a:pt x="8704" y="48765"/>
                </a:lnTo>
                <a:lnTo>
                  <a:pt x="0" y="27856"/>
                </a:lnTo>
                <a:lnTo>
                  <a:pt x="8704" y="6964"/>
                </a:lnTo>
                <a:lnTo>
                  <a:pt x="27853" y="0"/>
                </a:lnTo>
                <a:lnTo>
                  <a:pt x="47002" y="6964"/>
                </a:lnTo>
                <a:lnTo>
                  <a:pt x="55706" y="27856"/>
                </a:lnTo>
              </a:path>
            </a:pathLst>
          </a:custGeom>
          <a:ln w="68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3" name="object 123"/>
          <p:cNvSpPr/>
          <p:nvPr/>
        </p:nvSpPr>
        <p:spPr>
          <a:xfrm>
            <a:off x="1288222" y="4952748"/>
            <a:ext cx="55880" cy="55880"/>
          </a:xfrm>
          <a:custGeom>
            <a:avLst/>
            <a:gdLst/>
            <a:ahLst/>
            <a:cxnLst/>
            <a:rect l="l" t="t" r="r" b="b"/>
            <a:pathLst>
              <a:path w="55880" h="55879">
                <a:moveTo>
                  <a:pt x="27853" y="0"/>
                </a:moveTo>
                <a:lnTo>
                  <a:pt x="8704" y="6964"/>
                </a:lnTo>
                <a:lnTo>
                  <a:pt x="0" y="27856"/>
                </a:lnTo>
                <a:lnTo>
                  <a:pt x="8704" y="48765"/>
                </a:lnTo>
                <a:lnTo>
                  <a:pt x="27853" y="55735"/>
                </a:lnTo>
                <a:lnTo>
                  <a:pt x="47002" y="48765"/>
                </a:lnTo>
                <a:lnTo>
                  <a:pt x="55706" y="27856"/>
                </a:lnTo>
                <a:lnTo>
                  <a:pt x="47002" y="6964"/>
                </a:lnTo>
                <a:lnTo>
                  <a:pt x="2785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4" name="object 124"/>
          <p:cNvSpPr/>
          <p:nvPr/>
        </p:nvSpPr>
        <p:spPr>
          <a:xfrm>
            <a:off x="1288222" y="4952748"/>
            <a:ext cx="55880" cy="55880"/>
          </a:xfrm>
          <a:custGeom>
            <a:avLst/>
            <a:gdLst/>
            <a:ahLst/>
            <a:cxnLst/>
            <a:rect l="l" t="t" r="r" b="b"/>
            <a:pathLst>
              <a:path w="55880" h="55879">
                <a:moveTo>
                  <a:pt x="55706" y="27856"/>
                </a:moveTo>
                <a:lnTo>
                  <a:pt x="47002" y="48765"/>
                </a:lnTo>
                <a:lnTo>
                  <a:pt x="27853" y="55735"/>
                </a:lnTo>
                <a:lnTo>
                  <a:pt x="8704" y="48765"/>
                </a:lnTo>
                <a:lnTo>
                  <a:pt x="0" y="27856"/>
                </a:lnTo>
                <a:lnTo>
                  <a:pt x="8704" y="6964"/>
                </a:lnTo>
                <a:lnTo>
                  <a:pt x="27853" y="0"/>
                </a:lnTo>
                <a:lnTo>
                  <a:pt x="47002" y="6964"/>
                </a:lnTo>
                <a:lnTo>
                  <a:pt x="55706" y="27856"/>
                </a:lnTo>
              </a:path>
            </a:pathLst>
          </a:custGeom>
          <a:ln w="68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5" name="object 125"/>
          <p:cNvSpPr/>
          <p:nvPr/>
        </p:nvSpPr>
        <p:spPr>
          <a:xfrm>
            <a:off x="1288222" y="4952748"/>
            <a:ext cx="55880" cy="55880"/>
          </a:xfrm>
          <a:custGeom>
            <a:avLst/>
            <a:gdLst/>
            <a:ahLst/>
            <a:cxnLst/>
            <a:rect l="l" t="t" r="r" b="b"/>
            <a:pathLst>
              <a:path w="55880" h="55879">
                <a:moveTo>
                  <a:pt x="27853" y="0"/>
                </a:moveTo>
                <a:lnTo>
                  <a:pt x="8704" y="6964"/>
                </a:lnTo>
                <a:lnTo>
                  <a:pt x="0" y="27856"/>
                </a:lnTo>
                <a:lnTo>
                  <a:pt x="8704" y="48765"/>
                </a:lnTo>
                <a:lnTo>
                  <a:pt x="27853" y="55735"/>
                </a:lnTo>
                <a:lnTo>
                  <a:pt x="47002" y="48765"/>
                </a:lnTo>
                <a:lnTo>
                  <a:pt x="55706" y="27856"/>
                </a:lnTo>
                <a:lnTo>
                  <a:pt x="47002" y="6964"/>
                </a:lnTo>
                <a:lnTo>
                  <a:pt x="2785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6" name="object 126"/>
          <p:cNvSpPr/>
          <p:nvPr/>
        </p:nvSpPr>
        <p:spPr>
          <a:xfrm>
            <a:off x="1288222" y="4952748"/>
            <a:ext cx="55880" cy="55880"/>
          </a:xfrm>
          <a:custGeom>
            <a:avLst/>
            <a:gdLst/>
            <a:ahLst/>
            <a:cxnLst/>
            <a:rect l="l" t="t" r="r" b="b"/>
            <a:pathLst>
              <a:path w="55880" h="55879">
                <a:moveTo>
                  <a:pt x="55706" y="27856"/>
                </a:moveTo>
                <a:lnTo>
                  <a:pt x="47002" y="48765"/>
                </a:lnTo>
                <a:lnTo>
                  <a:pt x="27853" y="55735"/>
                </a:lnTo>
                <a:lnTo>
                  <a:pt x="8704" y="48765"/>
                </a:lnTo>
                <a:lnTo>
                  <a:pt x="0" y="27856"/>
                </a:lnTo>
                <a:lnTo>
                  <a:pt x="8704" y="6964"/>
                </a:lnTo>
                <a:lnTo>
                  <a:pt x="27853" y="0"/>
                </a:lnTo>
                <a:lnTo>
                  <a:pt x="47002" y="6964"/>
                </a:lnTo>
                <a:lnTo>
                  <a:pt x="55706" y="27856"/>
                </a:lnTo>
              </a:path>
            </a:pathLst>
          </a:custGeom>
          <a:ln w="68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7" name="object 127"/>
          <p:cNvSpPr/>
          <p:nvPr/>
        </p:nvSpPr>
        <p:spPr>
          <a:xfrm>
            <a:off x="1427561" y="4952748"/>
            <a:ext cx="55880" cy="55880"/>
          </a:xfrm>
          <a:custGeom>
            <a:avLst/>
            <a:gdLst/>
            <a:ahLst/>
            <a:cxnLst/>
            <a:rect l="l" t="t" r="r" b="b"/>
            <a:pathLst>
              <a:path w="55880" h="55879">
                <a:moveTo>
                  <a:pt x="27853" y="0"/>
                </a:moveTo>
                <a:lnTo>
                  <a:pt x="8704" y="6964"/>
                </a:lnTo>
                <a:lnTo>
                  <a:pt x="0" y="27856"/>
                </a:lnTo>
                <a:lnTo>
                  <a:pt x="8704" y="48765"/>
                </a:lnTo>
                <a:lnTo>
                  <a:pt x="27853" y="55735"/>
                </a:lnTo>
                <a:lnTo>
                  <a:pt x="47002" y="48765"/>
                </a:lnTo>
                <a:lnTo>
                  <a:pt x="55706" y="27856"/>
                </a:lnTo>
                <a:lnTo>
                  <a:pt x="47002" y="6964"/>
                </a:lnTo>
                <a:lnTo>
                  <a:pt x="2785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8" name="object 128"/>
          <p:cNvSpPr/>
          <p:nvPr/>
        </p:nvSpPr>
        <p:spPr>
          <a:xfrm>
            <a:off x="1427561" y="4952748"/>
            <a:ext cx="55880" cy="55880"/>
          </a:xfrm>
          <a:custGeom>
            <a:avLst/>
            <a:gdLst/>
            <a:ahLst/>
            <a:cxnLst/>
            <a:rect l="l" t="t" r="r" b="b"/>
            <a:pathLst>
              <a:path w="55880" h="55879">
                <a:moveTo>
                  <a:pt x="55706" y="27856"/>
                </a:moveTo>
                <a:lnTo>
                  <a:pt x="47002" y="48765"/>
                </a:lnTo>
                <a:lnTo>
                  <a:pt x="27853" y="55735"/>
                </a:lnTo>
                <a:lnTo>
                  <a:pt x="8704" y="48765"/>
                </a:lnTo>
                <a:lnTo>
                  <a:pt x="0" y="27856"/>
                </a:lnTo>
                <a:lnTo>
                  <a:pt x="8704" y="6964"/>
                </a:lnTo>
                <a:lnTo>
                  <a:pt x="27853" y="0"/>
                </a:lnTo>
                <a:lnTo>
                  <a:pt x="47002" y="6964"/>
                </a:lnTo>
                <a:lnTo>
                  <a:pt x="55706" y="27856"/>
                </a:lnTo>
              </a:path>
            </a:pathLst>
          </a:custGeom>
          <a:ln w="68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9" name="object 129"/>
          <p:cNvSpPr/>
          <p:nvPr/>
        </p:nvSpPr>
        <p:spPr>
          <a:xfrm>
            <a:off x="1427561" y="4952748"/>
            <a:ext cx="55880" cy="55880"/>
          </a:xfrm>
          <a:custGeom>
            <a:avLst/>
            <a:gdLst/>
            <a:ahLst/>
            <a:cxnLst/>
            <a:rect l="l" t="t" r="r" b="b"/>
            <a:pathLst>
              <a:path w="55880" h="55879">
                <a:moveTo>
                  <a:pt x="27853" y="0"/>
                </a:moveTo>
                <a:lnTo>
                  <a:pt x="8704" y="6964"/>
                </a:lnTo>
                <a:lnTo>
                  <a:pt x="0" y="27856"/>
                </a:lnTo>
                <a:lnTo>
                  <a:pt x="8704" y="48765"/>
                </a:lnTo>
                <a:lnTo>
                  <a:pt x="27853" y="55735"/>
                </a:lnTo>
                <a:lnTo>
                  <a:pt x="47002" y="48765"/>
                </a:lnTo>
                <a:lnTo>
                  <a:pt x="55706" y="27856"/>
                </a:lnTo>
                <a:lnTo>
                  <a:pt x="47002" y="6964"/>
                </a:lnTo>
                <a:lnTo>
                  <a:pt x="2785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0" name="object 130"/>
          <p:cNvSpPr/>
          <p:nvPr/>
        </p:nvSpPr>
        <p:spPr>
          <a:xfrm>
            <a:off x="1427561" y="4952748"/>
            <a:ext cx="55880" cy="55880"/>
          </a:xfrm>
          <a:custGeom>
            <a:avLst/>
            <a:gdLst/>
            <a:ahLst/>
            <a:cxnLst/>
            <a:rect l="l" t="t" r="r" b="b"/>
            <a:pathLst>
              <a:path w="55880" h="55879">
                <a:moveTo>
                  <a:pt x="55706" y="27856"/>
                </a:moveTo>
                <a:lnTo>
                  <a:pt x="47002" y="48765"/>
                </a:lnTo>
                <a:lnTo>
                  <a:pt x="27853" y="55735"/>
                </a:lnTo>
                <a:lnTo>
                  <a:pt x="8704" y="48765"/>
                </a:lnTo>
                <a:lnTo>
                  <a:pt x="0" y="27856"/>
                </a:lnTo>
                <a:lnTo>
                  <a:pt x="8704" y="6964"/>
                </a:lnTo>
                <a:lnTo>
                  <a:pt x="27853" y="0"/>
                </a:lnTo>
                <a:lnTo>
                  <a:pt x="47002" y="6964"/>
                </a:lnTo>
                <a:lnTo>
                  <a:pt x="55706" y="27856"/>
                </a:lnTo>
              </a:path>
            </a:pathLst>
          </a:custGeom>
          <a:ln w="68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1" name="object 131"/>
          <p:cNvSpPr/>
          <p:nvPr/>
        </p:nvSpPr>
        <p:spPr>
          <a:xfrm>
            <a:off x="1427561" y="4952748"/>
            <a:ext cx="55880" cy="55880"/>
          </a:xfrm>
          <a:custGeom>
            <a:avLst/>
            <a:gdLst/>
            <a:ahLst/>
            <a:cxnLst/>
            <a:rect l="l" t="t" r="r" b="b"/>
            <a:pathLst>
              <a:path w="55880" h="55879">
                <a:moveTo>
                  <a:pt x="27853" y="0"/>
                </a:moveTo>
                <a:lnTo>
                  <a:pt x="8704" y="6964"/>
                </a:lnTo>
                <a:lnTo>
                  <a:pt x="0" y="27856"/>
                </a:lnTo>
                <a:lnTo>
                  <a:pt x="8704" y="48765"/>
                </a:lnTo>
                <a:lnTo>
                  <a:pt x="27853" y="55735"/>
                </a:lnTo>
                <a:lnTo>
                  <a:pt x="47002" y="48765"/>
                </a:lnTo>
                <a:lnTo>
                  <a:pt x="55706" y="27856"/>
                </a:lnTo>
                <a:lnTo>
                  <a:pt x="47002" y="6964"/>
                </a:lnTo>
                <a:lnTo>
                  <a:pt x="2785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2" name="object 132"/>
          <p:cNvSpPr/>
          <p:nvPr/>
        </p:nvSpPr>
        <p:spPr>
          <a:xfrm>
            <a:off x="1427561" y="4952748"/>
            <a:ext cx="55880" cy="55880"/>
          </a:xfrm>
          <a:custGeom>
            <a:avLst/>
            <a:gdLst/>
            <a:ahLst/>
            <a:cxnLst/>
            <a:rect l="l" t="t" r="r" b="b"/>
            <a:pathLst>
              <a:path w="55880" h="55879">
                <a:moveTo>
                  <a:pt x="55706" y="27856"/>
                </a:moveTo>
                <a:lnTo>
                  <a:pt x="47002" y="48765"/>
                </a:lnTo>
                <a:lnTo>
                  <a:pt x="27853" y="55735"/>
                </a:lnTo>
                <a:lnTo>
                  <a:pt x="8704" y="48765"/>
                </a:lnTo>
                <a:lnTo>
                  <a:pt x="0" y="27856"/>
                </a:lnTo>
                <a:lnTo>
                  <a:pt x="8704" y="6964"/>
                </a:lnTo>
                <a:lnTo>
                  <a:pt x="27853" y="0"/>
                </a:lnTo>
                <a:lnTo>
                  <a:pt x="47002" y="6964"/>
                </a:lnTo>
                <a:lnTo>
                  <a:pt x="55706" y="27856"/>
                </a:lnTo>
              </a:path>
            </a:pathLst>
          </a:custGeom>
          <a:ln w="68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3" name="object 133"/>
          <p:cNvSpPr/>
          <p:nvPr/>
        </p:nvSpPr>
        <p:spPr>
          <a:xfrm>
            <a:off x="1566851" y="4952748"/>
            <a:ext cx="55880" cy="55880"/>
          </a:xfrm>
          <a:custGeom>
            <a:avLst/>
            <a:gdLst/>
            <a:ahLst/>
            <a:cxnLst/>
            <a:rect l="l" t="t" r="r" b="b"/>
            <a:pathLst>
              <a:path w="55880" h="55879">
                <a:moveTo>
                  <a:pt x="27877" y="0"/>
                </a:moveTo>
                <a:lnTo>
                  <a:pt x="8711" y="6964"/>
                </a:lnTo>
                <a:lnTo>
                  <a:pt x="0" y="27856"/>
                </a:lnTo>
                <a:lnTo>
                  <a:pt x="8711" y="48765"/>
                </a:lnTo>
                <a:lnTo>
                  <a:pt x="27877" y="55735"/>
                </a:lnTo>
                <a:lnTo>
                  <a:pt x="47043" y="48765"/>
                </a:lnTo>
                <a:lnTo>
                  <a:pt x="55755" y="27856"/>
                </a:lnTo>
                <a:lnTo>
                  <a:pt x="47043" y="6964"/>
                </a:lnTo>
                <a:lnTo>
                  <a:pt x="27877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4" name="object 134"/>
          <p:cNvSpPr/>
          <p:nvPr/>
        </p:nvSpPr>
        <p:spPr>
          <a:xfrm>
            <a:off x="1566851" y="4952748"/>
            <a:ext cx="55880" cy="55880"/>
          </a:xfrm>
          <a:custGeom>
            <a:avLst/>
            <a:gdLst/>
            <a:ahLst/>
            <a:cxnLst/>
            <a:rect l="l" t="t" r="r" b="b"/>
            <a:pathLst>
              <a:path w="55880" h="55879">
                <a:moveTo>
                  <a:pt x="55755" y="27856"/>
                </a:moveTo>
                <a:lnTo>
                  <a:pt x="47043" y="48765"/>
                </a:lnTo>
                <a:lnTo>
                  <a:pt x="27877" y="55735"/>
                </a:lnTo>
                <a:lnTo>
                  <a:pt x="8711" y="48765"/>
                </a:lnTo>
                <a:lnTo>
                  <a:pt x="0" y="27856"/>
                </a:lnTo>
                <a:lnTo>
                  <a:pt x="8711" y="6964"/>
                </a:lnTo>
                <a:lnTo>
                  <a:pt x="27877" y="0"/>
                </a:lnTo>
                <a:lnTo>
                  <a:pt x="47043" y="6964"/>
                </a:lnTo>
                <a:lnTo>
                  <a:pt x="55755" y="27856"/>
                </a:lnTo>
              </a:path>
            </a:pathLst>
          </a:custGeom>
          <a:ln w="68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5" name="object 135"/>
          <p:cNvSpPr/>
          <p:nvPr/>
        </p:nvSpPr>
        <p:spPr>
          <a:xfrm>
            <a:off x="1706191" y="4952748"/>
            <a:ext cx="55880" cy="55880"/>
          </a:xfrm>
          <a:custGeom>
            <a:avLst/>
            <a:gdLst/>
            <a:ahLst/>
            <a:cxnLst/>
            <a:rect l="l" t="t" r="r" b="b"/>
            <a:pathLst>
              <a:path w="55880" h="55879">
                <a:moveTo>
                  <a:pt x="27877" y="0"/>
                </a:moveTo>
                <a:lnTo>
                  <a:pt x="8711" y="6964"/>
                </a:lnTo>
                <a:lnTo>
                  <a:pt x="0" y="27856"/>
                </a:lnTo>
                <a:lnTo>
                  <a:pt x="8711" y="48765"/>
                </a:lnTo>
                <a:lnTo>
                  <a:pt x="27877" y="55735"/>
                </a:lnTo>
                <a:lnTo>
                  <a:pt x="47043" y="48765"/>
                </a:lnTo>
                <a:lnTo>
                  <a:pt x="55755" y="27856"/>
                </a:lnTo>
                <a:lnTo>
                  <a:pt x="47043" y="6964"/>
                </a:lnTo>
                <a:lnTo>
                  <a:pt x="27877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6" name="object 136"/>
          <p:cNvSpPr/>
          <p:nvPr/>
        </p:nvSpPr>
        <p:spPr>
          <a:xfrm>
            <a:off x="1706191" y="4952748"/>
            <a:ext cx="55880" cy="55880"/>
          </a:xfrm>
          <a:custGeom>
            <a:avLst/>
            <a:gdLst/>
            <a:ahLst/>
            <a:cxnLst/>
            <a:rect l="l" t="t" r="r" b="b"/>
            <a:pathLst>
              <a:path w="55880" h="55879">
                <a:moveTo>
                  <a:pt x="55755" y="27856"/>
                </a:moveTo>
                <a:lnTo>
                  <a:pt x="47043" y="48765"/>
                </a:lnTo>
                <a:lnTo>
                  <a:pt x="27877" y="55735"/>
                </a:lnTo>
                <a:lnTo>
                  <a:pt x="8711" y="48765"/>
                </a:lnTo>
                <a:lnTo>
                  <a:pt x="0" y="27856"/>
                </a:lnTo>
                <a:lnTo>
                  <a:pt x="8711" y="6964"/>
                </a:lnTo>
                <a:lnTo>
                  <a:pt x="27877" y="0"/>
                </a:lnTo>
                <a:lnTo>
                  <a:pt x="47043" y="6964"/>
                </a:lnTo>
                <a:lnTo>
                  <a:pt x="55755" y="27856"/>
                </a:lnTo>
              </a:path>
            </a:pathLst>
          </a:custGeom>
          <a:ln w="68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7" name="object 137"/>
          <p:cNvSpPr/>
          <p:nvPr/>
        </p:nvSpPr>
        <p:spPr>
          <a:xfrm>
            <a:off x="1706191" y="4952748"/>
            <a:ext cx="55880" cy="55880"/>
          </a:xfrm>
          <a:custGeom>
            <a:avLst/>
            <a:gdLst/>
            <a:ahLst/>
            <a:cxnLst/>
            <a:rect l="l" t="t" r="r" b="b"/>
            <a:pathLst>
              <a:path w="55880" h="55879">
                <a:moveTo>
                  <a:pt x="27877" y="0"/>
                </a:moveTo>
                <a:lnTo>
                  <a:pt x="8711" y="6964"/>
                </a:lnTo>
                <a:lnTo>
                  <a:pt x="0" y="27856"/>
                </a:lnTo>
                <a:lnTo>
                  <a:pt x="8711" y="48765"/>
                </a:lnTo>
                <a:lnTo>
                  <a:pt x="27877" y="55735"/>
                </a:lnTo>
                <a:lnTo>
                  <a:pt x="47043" y="48765"/>
                </a:lnTo>
                <a:lnTo>
                  <a:pt x="55755" y="27856"/>
                </a:lnTo>
                <a:lnTo>
                  <a:pt x="47043" y="6964"/>
                </a:lnTo>
                <a:lnTo>
                  <a:pt x="27877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8" name="object 138"/>
          <p:cNvSpPr/>
          <p:nvPr/>
        </p:nvSpPr>
        <p:spPr>
          <a:xfrm>
            <a:off x="1706191" y="4952748"/>
            <a:ext cx="55880" cy="55880"/>
          </a:xfrm>
          <a:custGeom>
            <a:avLst/>
            <a:gdLst/>
            <a:ahLst/>
            <a:cxnLst/>
            <a:rect l="l" t="t" r="r" b="b"/>
            <a:pathLst>
              <a:path w="55880" h="55879">
                <a:moveTo>
                  <a:pt x="55755" y="27856"/>
                </a:moveTo>
                <a:lnTo>
                  <a:pt x="47043" y="48765"/>
                </a:lnTo>
                <a:lnTo>
                  <a:pt x="27877" y="55735"/>
                </a:lnTo>
                <a:lnTo>
                  <a:pt x="8711" y="48765"/>
                </a:lnTo>
                <a:lnTo>
                  <a:pt x="0" y="27856"/>
                </a:lnTo>
                <a:lnTo>
                  <a:pt x="8711" y="6964"/>
                </a:lnTo>
                <a:lnTo>
                  <a:pt x="27877" y="0"/>
                </a:lnTo>
                <a:lnTo>
                  <a:pt x="47043" y="6964"/>
                </a:lnTo>
                <a:lnTo>
                  <a:pt x="55755" y="27856"/>
                </a:lnTo>
              </a:path>
            </a:pathLst>
          </a:custGeom>
          <a:ln w="68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9" name="object 139"/>
          <p:cNvSpPr/>
          <p:nvPr/>
        </p:nvSpPr>
        <p:spPr>
          <a:xfrm>
            <a:off x="1984869" y="4952748"/>
            <a:ext cx="55880" cy="55880"/>
          </a:xfrm>
          <a:custGeom>
            <a:avLst/>
            <a:gdLst/>
            <a:ahLst/>
            <a:cxnLst/>
            <a:rect l="l" t="t" r="r" b="b"/>
            <a:pathLst>
              <a:path w="55880" h="55879">
                <a:moveTo>
                  <a:pt x="27853" y="0"/>
                </a:moveTo>
                <a:lnTo>
                  <a:pt x="8704" y="6964"/>
                </a:lnTo>
                <a:lnTo>
                  <a:pt x="0" y="27856"/>
                </a:lnTo>
                <a:lnTo>
                  <a:pt x="8704" y="48765"/>
                </a:lnTo>
                <a:lnTo>
                  <a:pt x="27853" y="55735"/>
                </a:lnTo>
                <a:lnTo>
                  <a:pt x="47002" y="48765"/>
                </a:lnTo>
                <a:lnTo>
                  <a:pt x="55706" y="27856"/>
                </a:lnTo>
                <a:lnTo>
                  <a:pt x="47002" y="6964"/>
                </a:lnTo>
                <a:lnTo>
                  <a:pt x="2785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0" name="object 140"/>
          <p:cNvSpPr/>
          <p:nvPr/>
        </p:nvSpPr>
        <p:spPr>
          <a:xfrm>
            <a:off x="1984869" y="4952748"/>
            <a:ext cx="55880" cy="55880"/>
          </a:xfrm>
          <a:custGeom>
            <a:avLst/>
            <a:gdLst/>
            <a:ahLst/>
            <a:cxnLst/>
            <a:rect l="l" t="t" r="r" b="b"/>
            <a:pathLst>
              <a:path w="55880" h="55879">
                <a:moveTo>
                  <a:pt x="55706" y="27856"/>
                </a:moveTo>
                <a:lnTo>
                  <a:pt x="47002" y="48765"/>
                </a:lnTo>
                <a:lnTo>
                  <a:pt x="27853" y="55735"/>
                </a:lnTo>
                <a:lnTo>
                  <a:pt x="8704" y="48765"/>
                </a:lnTo>
                <a:lnTo>
                  <a:pt x="0" y="27856"/>
                </a:lnTo>
                <a:lnTo>
                  <a:pt x="8704" y="6964"/>
                </a:lnTo>
                <a:lnTo>
                  <a:pt x="27853" y="0"/>
                </a:lnTo>
                <a:lnTo>
                  <a:pt x="47002" y="6964"/>
                </a:lnTo>
                <a:lnTo>
                  <a:pt x="55706" y="27856"/>
                </a:lnTo>
              </a:path>
            </a:pathLst>
          </a:custGeom>
          <a:ln w="68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1" name="object 141"/>
          <p:cNvSpPr/>
          <p:nvPr/>
        </p:nvSpPr>
        <p:spPr>
          <a:xfrm>
            <a:off x="2263450" y="4463132"/>
            <a:ext cx="55880" cy="55880"/>
          </a:xfrm>
          <a:custGeom>
            <a:avLst/>
            <a:gdLst/>
            <a:ahLst/>
            <a:cxnLst/>
            <a:rect l="l" t="t" r="r" b="b"/>
            <a:pathLst>
              <a:path w="55880" h="55879">
                <a:moveTo>
                  <a:pt x="27902" y="0"/>
                </a:moveTo>
                <a:lnTo>
                  <a:pt x="8719" y="6972"/>
                </a:lnTo>
                <a:lnTo>
                  <a:pt x="0" y="27889"/>
                </a:lnTo>
                <a:lnTo>
                  <a:pt x="8719" y="48779"/>
                </a:lnTo>
                <a:lnTo>
                  <a:pt x="27902" y="55742"/>
                </a:lnTo>
                <a:lnTo>
                  <a:pt x="47084" y="48779"/>
                </a:lnTo>
                <a:lnTo>
                  <a:pt x="55804" y="27889"/>
                </a:lnTo>
                <a:lnTo>
                  <a:pt x="47084" y="6972"/>
                </a:lnTo>
                <a:lnTo>
                  <a:pt x="2790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2" name="object 142"/>
          <p:cNvSpPr/>
          <p:nvPr/>
        </p:nvSpPr>
        <p:spPr>
          <a:xfrm>
            <a:off x="2263450" y="4463132"/>
            <a:ext cx="55880" cy="55880"/>
          </a:xfrm>
          <a:custGeom>
            <a:avLst/>
            <a:gdLst/>
            <a:ahLst/>
            <a:cxnLst/>
            <a:rect l="l" t="t" r="r" b="b"/>
            <a:pathLst>
              <a:path w="55880" h="55879">
                <a:moveTo>
                  <a:pt x="55804" y="27889"/>
                </a:moveTo>
                <a:lnTo>
                  <a:pt x="47084" y="48779"/>
                </a:lnTo>
                <a:lnTo>
                  <a:pt x="27902" y="55742"/>
                </a:lnTo>
                <a:lnTo>
                  <a:pt x="8719" y="48779"/>
                </a:lnTo>
                <a:lnTo>
                  <a:pt x="0" y="27889"/>
                </a:lnTo>
                <a:lnTo>
                  <a:pt x="8719" y="6972"/>
                </a:lnTo>
                <a:lnTo>
                  <a:pt x="27902" y="0"/>
                </a:lnTo>
                <a:lnTo>
                  <a:pt x="47084" y="6972"/>
                </a:lnTo>
                <a:lnTo>
                  <a:pt x="55804" y="27889"/>
                </a:lnTo>
              </a:path>
            </a:pathLst>
          </a:custGeom>
          <a:ln w="68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3" name="object 143"/>
          <p:cNvSpPr/>
          <p:nvPr/>
        </p:nvSpPr>
        <p:spPr>
          <a:xfrm>
            <a:off x="1427561" y="4952748"/>
            <a:ext cx="55880" cy="55880"/>
          </a:xfrm>
          <a:custGeom>
            <a:avLst/>
            <a:gdLst/>
            <a:ahLst/>
            <a:cxnLst/>
            <a:rect l="l" t="t" r="r" b="b"/>
            <a:pathLst>
              <a:path w="55880" h="55879">
                <a:moveTo>
                  <a:pt x="27853" y="0"/>
                </a:moveTo>
                <a:lnTo>
                  <a:pt x="8704" y="6964"/>
                </a:lnTo>
                <a:lnTo>
                  <a:pt x="0" y="27856"/>
                </a:lnTo>
                <a:lnTo>
                  <a:pt x="8704" y="48765"/>
                </a:lnTo>
                <a:lnTo>
                  <a:pt x="27853" y="55735"/>
                </a:lnTo>
                <a:lnTo>
                  <a:pt x="47002" y="48765"/>
                </a:lnTo>
                <a:lnTo>
                  <a:pt x="55706" y="27856"/>
                </a:lnTo>
                <a:lnTo>
                  <a:pt x="47002" y="6964"/>
                </a:lnTo>
                <a:lnTo>
                  <a:pt x="2785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4" name="object 144"/>
          <p:cNvSpPr/>
          <p:nvPr/>
        </p:nvSpPr>
        <p:spPr>
          <a:xfrm>
            <a:off x="1427561" y="4952748"/>
            <a:ext cx="55880" cy="55880"/>
          </a:xfrm>
          <a:custGeom>
            <a:avLst/>
            <a:gdLst/>
            <a:ahLst/>
            <a:cxnLst/>
            <a:rect l="l" t="t" r="r" b="b"/>
            <a:pathLst>
              <a:path w="55880" h="55879">
                <a:moveTo>
                  <a:pt x="55706" y="27856"/>
                </a:moveTo>
                <a:lnTo>
                  <a:pt x="47002" y="48765"/>
                </a:lnTo>
                <a:lnTo>
                  <a:pt x="27853" y="55735"/>
                </a:lnTo>
                <a:lnTo>
                  <a:pt x="8704" y="48765"/>
                </a:lnTo>
                <a:lnTo>
                  <a:pt x="0" y="27856"/>
                </a:lnTo>
                <a:lnTo>
                  <a:pt x="8704" y="6964"/>
                </a:lnTo>
                <a:lnTo>
                  <a:pt x="27853" y="0"/>
                </a:lnTo>
                <a:lnTo>
                  <a:pt x="47002" y="6964"/>
                </a:lnTo>
                <a:lnTo>
                  <a:pt x="55706" y="27856"/>
                </a:lnTo>
              </a:path>
            </a:pathLst>
          </a:custGeom>
          <a:ln w="68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5" name="object 145"/>
          <p:cNvSpPr/>
          <p:nvPr/>
        </p:nvSpPr>
        <p:spPr>
          <a:xfrm>
            <a:off x="1288222" y="4952748"/>
            <a:ext cx="55880" cy="55880"/>
          </a:xfrm>
          <a:custGeom>
            <a:avLst/>
            <a:gdLst/>
            <a:ahLst/>
            <a:cxnLst/>
            <a:rect l="l" t="t" r="r" b="b"/>
            <a:pathLst>
              <a:path w="55880" h="55879">
                <a:moveTo>
                  <a:pt x="27853" y="0"/>
                </a:moveTo>
                <a:lnTo>
                  <a:pt x="8704" y="6964"/>
                </a:lnTo>
                <a:lnTo>
                  <a:pt x="0" y="27856"/>
                </a:lnTo>
                <a:lnTo>
                  <a:pt x="8704" y="48765"/>
                </a:lnTo>
                <a:lnTo>
                  <a:pt x="27853" y="55735"/>
                </a:lnTo>
                <a:lnTo>
                  <a:pt x="47002" y="48765"/>
                </a:lnTo>
                <a:lnTo>
                  <a:pt x="55706" y="27856"/>
                </a:lnTo>
                <a:lnTo>
                  <a:pt x="47002" y="6964"/>
                </a:lnTo>
                <a:lnTo>
                  <a:pt x="2785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6" name="object 146"/>
          <p:cNvSpPr/>
          <p:nvPr/>
        </p:nvSpPr>
        <p:spPr>
          <a:xfrm>
            <a:off x="1288222" y="4952748"/>
            <a:ext cx="55880" cy="55880"/>
          </a:xfrm>
          <a:custGeom>
            <a:avLst/>
            <a:gdLst/>
            <a:ahLst/>
            <a:cxnLst/>
            <a:rect l="l" t="t" r="r" b="b"/>
            <a:pathLst>
              <a:path w="55880" h="55879">
                <a:moveTo>
                  <a:pt x="55706" y="27856"/>
                </a:moveTo>
                <a:lnTo>
                  <a:pt x="47002" y="48765"/>
                </a:lnTo>
                <a:lnTo>
                  <a:pt x="27853" y="55735"/>
                </a:lnTo>
                <a:lnTo>
                  <a:pt x="8704" y="48765"/>
                </a:lnTo>
                <a:lnTo>
                  <a:pt x="0" y="27856"/>
                </a:lnTo>
                <a:lnTo>
                  <a:pt x="8704" y="6964"/>
                </a:lnTo>
                <a:lnTo>
                  <a:pt x="27853" y="0"/>
                </a:lnTo>
                <a:lnTo>
                  <a:pt x="47002" y="6964"/>
                </a:lnTo>
                <a:lnTo>
                  <a:pt x="55706" y="27856"/>
                </a:lnTo>
              </a:path>
            </a:pathLst>
          </a:custGeom>
          <a:ln w="68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7" name="object 147"/>
          <p:cNvSpPr/>
          <p:nvPr/>
        </p:nvSpPr>
        <p:spPr>
          <a:xfrm>
            <a:off x="1288222" y="4952748"/>
            <a:ext cx="55880" cy="55880"/>
          </a:xfrm>
          <a:custGeom>
            <a:avLst/>
            <a:gdLst/>
            <a:ahLst/>
            <a:cxnLst/>
            <a:rect l="l" t="t" r="r" b="b"/>
            <a:pathLst>
              <a:path w="55880" h="55879">
                <a:moveTo>
                  <a:pt x="27853" y="0"/>
                </a:moveTo>
                <a:lnTo>
                  <a:pt x="8704" y="6964"/>
                </a:lnTo>
                <a:lnTo>
                  <a:pt x="0" y="27856"/>
                </a:lnTo>
                <a:lnTo>
                  <a:pt x="8704" y="48765"/>
                </a:lnTo>
                <a:lnTo>
                  <a:pt x="27853" y="55735"/>
                </a:lnTo>
                <a:lnTo>
                  <a:pt x="47002" y="48765"/>
                </a:lnTo>
                <a:lnTo>
                  <a:pt x="55706" y="27856"/>
                </a:lnTo>
                <a:lnTo>
                  <a:pt x="47002" y="6964"/>
                </a:lnTo>
                <a:lnTo>
                  <a:pt x="2785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8" name="object 148"/>
          <p:cNvSpPr/>
          <p:nvPr/>
        </p:nvSpPr>
        <p:spPr>
          <a:xfrm>
            <a:off x="1288222" y="4952748"/>
            <a:ext cx="55880" cy="55880"/>
          </a:xfrm>
          <a:custGeom>
            <a:avLst/>
            <a:gdLst/>
            <a:ahLst/>
            <a:cxnLst/>
            <a:rect l="l" t="t" r="r" b="b"/>
            <a:pathLst>
              <a:path w="55880" h="55879">
                <a:moveTo>
                  <a:pt x="55706" y="27856"/>
                </a:moveTo>
                <a:lnTo>
                  <a:pt x="47002" y="48765"/>
                </a:lnTo>
                <a:lnTo>
                  <a:pt x="27853" y="55735"/>
                </a:lnTo>
                <a:lnTo>
                  <a:pt x="8704" y="48765"/>
                </a:lnTo>
                <a:lnTo>
                  <a:pt x="0" y="27856"/>
                </a:lnTo>
                <a:lnTo>
                  <a:pt x="8704" y="6964"/>
                </a:lnTo>
                <a:lnTo>
                  <a:pt x="27853" y="0"/>
                </a:lnTo>
                <a:lnTo>
                  <a:pt x="47002" y="6964"/>
                </a:lnTo>
                <a:lnTo>
                  <a:pt x="55706" y="27856"/>
                </a:lnTo>
              </a:path>
            </a:pathLst>
          </a:custGeom>
          <a:ln w="68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9" name="object 149"/>
          <p:cNvSpPr/>
          <p:nvPr/>
        </p:nvSpPr>
        <p:spPr>
          <a:xfrm>
            <a:off x="1288222" y="4952748"/>
            <a:ext cx="55880" cy="55880"/>
          </a:xfrm>
          <a:custGeom>
            <a:avLst/>
            <a:gdLst/>
            <a:ahLst/>
            <a:cxnLst/>
            <a:rect l="l" t="t" r="r" b="b"/>
            <a:pathLst>
              <a:path w="55880" h="55879">
                <a:moveTo>
                  <a:pt x="27853" y="0"/>
                </a:moveTo>
                <a:lnTo>
                  <a:pt x="8704" y="6964"/>
                </a:lnTo>
                <a:lnTo>
                  <a:pt x="0" y="27856"/>
                </a:lnTo>
                <a:lnTo>
                  <a:pt x="8704" y="48765"/>
                </a:lnTo>
                <a:lnTo>
                  <a:pt x="27853" y="55735"/>
                </a:lnTo>
                <a:lnTo>
                  <a:pt x="47002" y="48765"/>
                </a:lnTo>
                <a:lnTo>
                  <a:pt x="55706" y="27856"/>
                </a:lnTo>
                <a:lnTo>
                  <a:pt x="47002" y="6964"/>
                </a:lnTo>
                <a:lnTo>
                  <a:pt x="2785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0" name="object 150"/>
          <p:cNvSpPr/>
          <p:nvPr/>
        </p:nvSpPr>
        <p:spPr>
          <a:xfrm>
            <a:off x="1288222" y="4952748"/>
            <a:ext cx="55880" cy="55880"/>
          </a:xfrm>
          <a:custGeom>
            <a:avLst/>
            <a:gdLst/>
            <a:ahLst/>
            <a:cxnLst/>
            <a:rect l="l" t="t" r="r" b="b"/>
            <a:pathLst>
              <a:path w="55880" h="55879">
                <a:moveTo>
                  <a:pt x="55706" y="27856"/>
                </a:moveTo>
                <a:lnTo>
                  <a:pt x="47002" y="48765"/>
                </a:lnTo>
                <a:lnTo>
                  <a:pt x="27853" y="55735"/>
                </a:lnTo>
                <a:lnTo>
                  <a:pt x="8704" y="48765"/>
                </a:lnTo>
                <a:lnTo>
                  <a:pt x="0" y="27856"/>
                </a:lnTo>
                <a:lnTo>
                  <a:pt x="8704" y="6964"/>
                </a:lnTo>
                <a:lnTo>
                  <a:pt x="27853" y="0"/>
                </a:lnTo>
                <a:lnTo>
                  <a:pt x="47002" y="6964"/>
                </a:lnTo>
                <a:lnTo>
                  <a:pt x="55706" y="27856"/>
                </a:lnTo>
              </a:path>
            </a:pathLst>
          </a:custGeom>
          <a:ln w="68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1" name="object 151"/>
          <p:cNvSpPr/>
          <p:nvPr/>
        </p:nvSpPr>
        <p:spPr>
          <a:xfrm>
            <a:off x="1288222" y="4952748"/>
            <a:ext cx="55880" cy="55880"/>
          </a:xfrm>
          <a:custGeom>
            <a:avLst/>
            <a:gdLst/>
            <a:ahLst/>
            <a:cxnLst/>
            <a:rect l="l" t="t" r="r" b="b"/>
            <a:pathLst>
              <a:path w="55880" h="55879">
                <a:moveTo>
                  <a:pt x="27853" y="0"/>
                </a:moveTo>
                <a:lnTo>
                  <a:pt x="8704" y="6964"/>
                </a:lnTo>
                <a:lnTo>
                  <a:pt x="0" y="27856"/>
                </a:lnTo>
                <a:lnTo>
                  <a:pt x="8704" y="48765"/>
                </a:lnTo>
                <a:lnTo>
                  <a:pt x="27853" y="55735"/>
                </a:lnTo>
                <a:lnTo>
                  <a:pt x="47002" y="48765"/>
                </a:lnTo>
                <a:lnTo>
                  <a:pt x="55706" y="27856"/>
                </a:lnTo>
                <a:lnTo>
                  <a:pt x="47002" y="6964"/>
                </a:lnTo>
                <a:lnTo>
                  <a:pt x="2785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2" name="object 152"/>
          <p:cNvSpPr/>
          <p:nvPr/>
        </p:nvSpPr>
        <p:spPr>
          <a:xfrm>
            <a:off x="1288222" y="4952748"/>
            <a:ext cx="55880" cy="55880"/>
          </a:xfrm>
          <a:custGeom>
            <a:avLst/>
            <a:gdLst/>
            <a:ahLst/>
            <a:cxnLst/>
            <a:rect l="l" t="t" r="r" b="b"/>
            <a:pathLst>
              <a:path w="55880" h="55879">
                <a:moveTo>
                  <a:pt x="55706" y="27856"/>
                </a:moveTo>
                <a:lnTo>
                  <a:pt x="47002" y="48765"/>
                </a:lnTo>
                <a:lnTo>
                  <a:pt x="27853" y="55735"/>
                </a:lnTo>
                <a:lnTo>
                  <a:pt x="8704" y="48765"/>
                </a:lnTo>
                <a:lnTo>
                  <a:pt x="0" y="27856"/>
                </a:lnTo>
                <a:lnTo>
                  <a:pt x="8704" y="6964"/>
                </a:lnTo>
                <a:lnTo>
                  <a:pt x="27853" y="0"/>
                </a:lnTo>
                <a:lnTo>
                  <a:pt x="47002" y="6964"/>
                </a:lnTo>
                <a:lnTo>
                  <a:pt x="55706" y="27856"/>
                </a:lnTo>
              </a:path>
            </a:pathLst>
          </a:custGeom>
          <a:ln w="68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3" name="object 153"/>
          <p:cNvSpPr/>
          <p:nvPr/>
        </p:nvSpPr>
        <p:spPr>
          <a:xfrm>
            <a:off x="1288222" y="4952748"/>
            <a:ext cx="55880" cy="55880"/>
          </a:xfrm>
          <a:custGeom>
            <a:avLst/>
            <a:gdLst/>
            <a:ahLst/>
            <a:cxnLst/>
            <a:rect l="l" t="t" r="r" b="b"/>
            <a:pathLst>
              <a:path w="55880" h="55879">
                <a:moveTo>
                  <a:pt x="27853" y="0"/>
                </a:moveTo>
                <a:lnTo>
                  <a:pt x="8704" y="6964"/>
                </a:lnTo>
                <a:lnTo>
                  <a:pt x="0" y="27856"/>
                </a:lnTo>
                <a:lnTo>
                  <a:pt x="8704" y="48765"/>
                </a:lnTo>
                <a:lnTo>
                  <a:pt x="27853" y="55735"/>
                </a:lnTo>
                <a:lnTo>
                  <a:pt x="47002" y="48765"/>
                </a:lnTo>
                <a:lnTo>
                  <a:pt x="55706" y="27856"/>
                </a:lnTo>
                <a:lnTo>
                  <a:pt x="47002" y="6964"/>
                </a:lnTo>
                <a:lnTo>
                  <a:pt x="2785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4" name="object 154"/>
          <p:cNvSpPr/>
          <p:nvPr/>
        </p:nvSpPr>
        <p:spPr>
          <a:xfrm>
            <a:off x="1288222" y="4952748"/>
            <a:ext cx="55880" cy="55880"/>
          </a:xfrm>
          <a:custGeom>
            <a:avLst/>
            <a:gdLst/>
            <a:ahLst/>
            <a:cxnLst/>
            <a:rect l="l" t="t" r="r" b="b"/>
            <a:pathLst>
              <a:path w="55880" h="55879">
                <a:moveTo>
                  <a:pt x="55706" y="27856"/>
                </a:moveTo>
                <a:lnTo>
                  <a:pt x="47002" y="48765"/>
                </a:lnTo>
                <a:lnTo>
                  <a:pt x="27853" y="55735"/>
                </a:lnTo>
                <a:lnTo>
                  <a:pt x="8704" y="48765"/>
                </a:lnTo>
                <a:lnTo>
                  <a:pt x="0" y="27856"/>
                </a:lnTo>
                <a:lnTo>
                  <a:pt x="8704" y="6964"/>
                </a:lnTo>
                <a:lnTo>
                  <a:pt x="27853" y="0"/>
                </a:lnTo>
                <a:lnTo>
                  <a:pt x="47002" y="6964"/>
                </a:lnTo>
                <a:lnTo>
                  <a:pt x="55706" y="27856"/>
                </a:lnTo>
              </a:path>
            </a:pathLst>
          </a:custGeom>
          <a:ln w="68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5" name="object 155"/>
          <p:cNvSpPr/>
          <p:nvPr/>
        </p:nvSpPr>
        <p:spPr>
          <a:xfrm>
            <a:off x="1427561" y="4952748"/>
            <a:ext cx="55880" cy="55880"/>
          </a:xfrm>
          <a:custGeom>
            <a:avLst/>
            <a:gdLst/>
            <a:ahLst/>
            <a:cxnLst/>
            <a:rect l="l" t="t" r="r" b="b"/>
            <a:pathLst>
              <a:path w="55880" h="55879">
                <a:moveTo>
                  <a:pt x="27853" y="0"/>
                </a:moveTo>
                <a:lnTo>
                  <a:pt x="8704" y="6964"/>
                </a:lnTo>
                <a:lnTo>
                  <a:pt x="0" y="27856"/>
                </a:lnTo>
                <a:lnTo>
                  <a:pt x="8704" y="48765"/>
                </a:lnTo>
                <a:lnTo>
                  <a:pt x="27853" y="55735"/>
                </a:lnTo>
                <a:lnTo>
                  <a:pt x="47002" y="48765"/>
                </a:lnTo>
                <a:lnTo>
                  <a:pt x="55706" y="27856"/>
                </a:lnTo>
                <a:lnTo>
                  <a:pt x="47002" y="6964"/>
                </a:lnTo>
                <a:lnTo>
                  <a:pt x="2785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6" name="object 156"/>
          <p:cNvSpPr/>
          <p:nvPr/>
        </p:nvSpPr>
        <p:spPr>
          <a:xfrm>
            <a:off x="1427561" y="4952748"/>
            <a:ext cx="55880" cy="55880"/>
          </a:xfrm>
          <a:custGeom>
            <a:avLst/>
            <a:gdLst/>
            <a:ahLst/>
            <a:cxnLst/>
            <a:rect l="l" t="t" r="r" b="b"/>
            <a:pathLst>
              <a:path w="55880" h="55879">
                <a:moveTo>
                  <a:pt x="55706" y="27856"/>
                </a:moveTo>
                <a:lnTo>
                  <a:pt x="47002" y="48765"/>
                </a:lnTo>
                <a:lnTo>
                  <a:pt x="27853" y="55735"/>
                </a:lnTo>
                <a:lnTo>
                  <a:pt x="8704" y="48765"/>
                </a:lnTo>
                <a:lnTo>
                  <a:pt x="0" y="27856"/>
                </a:lnTo>
                <a:lnTo>
                  <a:pt x="8704" y="6964"/>
                </a:lnTo>
                <a:lnTo>
                  <a:pt x="27853" y="0"/>
                </a:lnTo>
                <a:lnTo>
                  <a:pt x="47002" y="6964"/>
                </a:lnTo>
                <a:lnTo>
                  <a:pt x="55706" y="27856"/>
                </a:lnTo>
              </a:path>
            </a:pathLst>
          </a:custGeom>
          <a:ln w="68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7" name="object 157"/>
          <p:cNvSpPr/>
          <p:nvPr/>
        </p:nvSpPr>
        <p:spPr>
          <a:xfrm>
            <a:off x="1288222" y="4952748"/>
            <a:ext cx="55880" cy="55880"/>
          </a:xfrm>
          <a:custGeom>
            <a:avLst/>
            <a:gdLst/>
            <a:ahLst/>
            <a:cxnLst/>
            <a:rect l="l" t="t" r="r" b="b"/>
            <a:pathLst>
              <a:path w="55880" h="55879">
                <a:moveTo>
                  <a:pt x="27853" y="0"/>
                </a:moveTo>
                <a:lnTo>
                  <a:pt x="8704" y="6964"/>
                </a:lnTo>
                <a:lnTo>
                  <a:pt x="0" y="27856"/>
                </a:lnTo>
                <a:lnTo>
                  <a:pt x="8704" y="48765"/>
                </a:lnTo>
                <a:lnTo>
                  <a:pt x="27853" y="55735"/>
                </a:lnTo>
                <a:lnTo>
                  <a:pt x="47002" y="48765"/>
                </a:lnTo>
                <a:lnTo>
                  <a:pt x="55706" y="27856"/>
                </a:lnTo>
                <a:lnTo>
                  <a:pt x="47002" y="6964"/>
                </a:lnTo>
                <a:lnTo>
                  <a:pt x="2785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8" name="object 158"/>
          <p:cNvSpPr/>
          <p:nvPr/>
        </p:nvSpPr>
        <p:spPr>
          <a:xfrm>
            <a:off x="1288222" y="4952748"/>
            <a:ext cx="55880" cy="55880"/>
          </a:xfrm>
          <a:custGeom>
            <a:avLst/>
            <a:gdLst/>
            <a:ahLst/>
            <a:cxnLst/>
            <a:rect l="l" t="t" r="r" b="b"/>
            <a:pathLst>
              <a:path w="55880" h="55879">
                <a:moveTo>
                  <a:pt x="55706" y="27856"/>
                </a:moveTo>
                <a:lnTo>
                  <a:pt x="47002" y="48765"/>
                </a:lnTo>
                <a:lnTo>
                  <a:pt x="27853" y="55735"/>
                </a:lnTo>
                <a:lnTo>
                  <a:pt x="8704" y="48765"/>
                </a:lnTo>
                <a:lnTo>
                  <a:pt x="0" y="27856"/>
                </a:lnTo>
                <a:lnTo>
                  <a:pt x="8704" y="6964"/>
                </a:lnTo>
                <a:lnTo>
                  <a:pt x="27853" y="0"/>
                </a:lnTo>
                <a:lnTo>
                  <a:pt x="47002" y="6964"/>
                </a:lnTo>
                <a:lnTo>
                  <a:pt x="55706" y="27856"/>
                </a:lnTo>
              </a:path>
            </a:pathLst>
          </a:custGeom>
          <a:ln w="68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9" name="object 159"/>
          <p:cNvSpPr/>
          <p:nvPr/>
        </p:nvSpPr>
        <p:spPr>
          <a:xfrm>
            <a:off x="1288222" y="4952748"/>
            <a:ext cx="55880" cy="55880"/>
          </a:xfrm>
          <a:custGeom>
            <a:avLst/>
            <a:gdLst/>
            <a:ahLst/>
            <a:cxnLst/>
            <a:rect l="l" t="t" r="r" b="b"/>
            <a:pathLst>
              <a:path w="55880" h="55879">
                <a:moveTo>
                  <a:pt x="27853" y="0"/>
                </a:moveTo>
                <a:lnTo>
                  <a:pt x="8704" y="6964"/>
                </a:lnTo>
                <a:lnTo>
                  <a:pt x="0" y="27856"/>
                </a:lnTo>
                <a:lnTo>
                  <a:pt x="8704" y="48765"/>
                </a:lnTo>
                <a:lnTo>
                  <a:pt x="27853" y="55735"/>
                </a:lnTo>
                <a:lnTo>
                  <a:pt x="47002" y="48765"/>
                </a:lnTo>
                <a:lnTo>
                  <a:pt x="55706" y="27856"/>
                </a:lnTo>
                <a:lnTo>
                  <a:pt x="47002" y="6964"/>
                </a:lnTo>
                <a:lnTo>
                  <a:pt x="2785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0" name="object 160"/>
          <p:cNvSpPr/>
          <p:nvPr/>
        </p:nvSpPr>
        <p:spPr>
          <a:xfrm>
            <a:off x="1288222" y="4952748"/>
            <a:ext cx="55880" cy="55880"/>
          </a:xfrm>
          <a:custGeom>
            <a:avLst/>
            <a:gdLst/>
            <a:ahLst/>
            <a:cxnLst/>
            <a:rect l="l" t="t" r="r" b="b"/>
            <a:pathLst>
              <a:path w="55880" h="55879">
                <a:moveTo>
                  <a:pt x="55706" y="27856"/>
                </a:moveTo>
                <a:lnTo>
                  <a:pt x="47002" y="48765"/>
                </a:lnTo>
                <a:lnTo>
                  <a:pt x="27853" y="55735"/>
                </a:lnTo>
                <a:lnTo>
                  <a:pt x="8704" y="48765"/>
                </a:lnTo>
                <a:lnTo>
                  <a:pt x="0" y="27856"/>
                </a:lnTo>
                <a:lnTo>
                  <a:pt x="8704" y="6964"/>
                </a:lnTo>
                <a:lnTo>
                  <a:pt x="27853" y="0"/>
                </a:lnTo>
                <a:lnTo>
                  <a:pt x="47002" y="6964"/>
                </a:lnTo>
                <a:lnTo>
                  <a:pt x="55706" y="27856"/>
                </a:lnTo>
              </a:path>
            </a:pathLst>
          </a:custGeom>
          <a:ln w="68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1" name="object 161"/>
          <p:cNvSpPr/>
          <p:nvPr/>
        </p:nvSpPr>
        <p:spPr>
          <a:xfrm>
            <a:off x="1706191" y="4952748"/>
            <a:ext cx="55880" cy="55880"/>
          </a:xfrm>
          <a:custGeom>
            <a:avLst/>
            <a:gdLst/>
            <a:ahLst/>
            <a:cxnLst/>
            <a:rect l="l" t="t" r="r" b="b"/>
            <a:pathLst>
              <a:path w="55880" h="55879">
                <a:moveTo>
                  <a:pt x="27877" y="0"/>
                </a:moveTo>
                <a:lnTo>
                  <a:pt x="8711" y="6964"/>
                </a:lnTo>
                <a:lnTo>
                  <a:pt x="0" y="27856"/>
                </a:lnTo>
                <a:lnTo>
                  <a:pt x="8711" y="48765"/>
                </a:lnTo>
                <a:lnTo>
                  <a:pt x="27877" y="55735"/>
                </a:lnTo>
                <a:lnTo>
                  <a:pt x="47043" y="48765"/>
                </a:lnTo>
                <a:lnTo>
                  <a:pt x="55755" y="27856"/>
                </a:lnTo>
                <a:lnTo>
                  <a:pt x="47043" y="6964"/>
                </a:lnTo>
                <a:lnTo>
                  <a:pt x="27877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2" name="object 162"/>
          <p:cNvSpPr/>
          <p:nvPr/>
        </p:nvSpPr>
        <p:spPr>
          <a:xfrm>
            <a:off x="1706191" y="4952748"/>
            <a:ext cx="55880" cy="55880"/>
          </a:xfrm>
          <a:custGeom>
            <a:avLst/>
            <a:gdLst/>
            <a:ahLst/>
            <a:cxnLst/>
            <a:rect l="l" t="t" r="r" b="b"/>
            <a:pathLst>
              <a:path w="55880" h="55879">
                <a:moveTo>
                  <a:pt x="55755" y="27856"/>
                </a:moveTo>
                <a:lnTo>
                  <a:pt x="47043" y="48765"/>
                </a:lnTo>
                <a:lnTo>
                  <a:pt x="27877" y="55735"/>
                </a:lnTo>
                <a:lnTo>
                  <a:pt x="8711" y="48765"/>
                </a:lnTo>
                <a:lnTo>
                  <a:pt x="0" y="27856"/>
                </a:lnTo>
                <a:lnTo>
                  <a:pt x="8711" y="6964"/>
                </a:lnTo>
                <a:lnTo>
                  <a:pt x="27877" y="0"/>
                </a:lnTo>
                <a:lnTo>
                  <a:pt x="47043" y="6964"/>
                </a:lnTo>
                <a:lnTo>
                  <a:pt x="55755" y="27856"/>
                </a:lnTo>
              </a:path>
            </a:pathLst>
          </a:custGeom>
          <a:ln w="68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3" name="object 163"/>
          <p:cNvSpPr/>
          <p:nvPr/>
        </p:nvSpPr>
        <p:spPr>
          <a:xfrm>
            <a:off x="1288222" y="4952748"/>
            <a:ext cx="55880" cy="55880"/>
          </a:xfrm>
          <a:custGeom>
            <a:avLst/>
            <a:gdLst/>
            <a:ahLst/>
            <a:cxnLst/>
            <a:rect l="l" t="t" r="r" b="b"/>
            <a:pathLst>
              <a:path w="55880" h="55879">
                <a:moveTo>
                  <a:pt x="27853" y="0"/>
                </a:moveTo>
                <a:lnTo>
                  <a:pt x="8704" y="6964"/>
                </a:lnTo>
                <a:lnTo>
                  <a:pt x="0" y="27856"/>
                </a:lnTo>
                <a:lnTo>
                  <a:pt x="8704" y="48765"/>
                </a:lnTo>
                <a:lnTo>
                  <a:pt x="27853" y="55735"/>
                </a:lnTo>
                <a:lnTo>
                  <a:pt x="47002" y="48765"/>
                </a:lnTo>
                <a:lnTo>
                  <a:pt x="55706" y="27856"/>
                </a:lnTo>
                <a:lnTo>
                  <a:pt x="47002" y="6964"/>
                </a:lnTo>
                <a:lnTo>
                  <a:pt x="2785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4" name="object 164"/>
          <p:cNvSpPr/>
          <p:nvPr/>
        </p:nvSpPr>
        <p:spPr>
          <a:xfrm>
            <a:off x="1288222" y="4952748"/>
            <a:ext cx="55880" cy="55880"/>
          </a:xfrm>
          <a:custGeom>
            <a:avLst/>
            <a:gdLst/>
            <a:ahLst/>
            <a:cxnLst/>
            <a:rect l="l" t="t" r="r" b="b"/>
            <a:pathLst>
              <a:path w="55880" h="55879">
                <a:moveTo>
                  <a:pt x="55706" y="27856"/>
                </a:moveTo>
                <a:lnTo>
                  <a:pt x="47002" y="48765"/>
                </a:lnTo>
                <a:lnTo>
                  <a:pt x="27853" y="55735"/>
                </a:lnTo>
                <a:lnTo>
                  <a:pt x="8704" y="48765"/>
                </a:lnTo>
                <a:lnTo>
                  <a:pt x="0" y="27856"/>
                </a:lnTo>
                <a:lnTo>
                  <a:pt x="8704" y="6964"/>
                </a:lnTo>
                <a:lnTo>
                  <a:pt x="27853" y="0"/>
                </a:lnTo>
                <a:lnTo>
                  <a:pt x="47002" y="6964"/>
                </a:lnTo>
                <a:lnTo>
                  <a:pt x="55706" y="27856"/>
                </a:lnTo>
              </a:path>
            </a:pathLst>
          </a:custGeom>
          <a:ln w="68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5" name="object 165"/>
          <p:cNvSpPr/>
          <p:nvPr/>
        </p:nvSpPr>
        <p:spPr>
          <a:xfrm>
            <a:off x="1566851" y="4952748"/>
            <a:ext cx="55880" cy="55880"/>
          </a:xfrm>
          <a:custGeom>
            <a:avLst/>
            <a:gdLst/>
            <a:ahLst/>
            <a:cxnLst/>
            <a:rect l="l" t="t" r="r" b="b"/>
            <a:pathLst>
              <a:path w="55880" h="55879">
                <a:moveTo>
                  <a:pt x="27877" y="0"/>
                </a:moveTo>
                <a:lnTo>
                  <a:pt x="8711" y="6964"/>
                </a:lnTo>
                <a:lnTo>
                  <a:pt x="0" y="27856"/>
                </a:lnTo>
                <a:lnTo>
                  <a:pt x="8711" y="48765"/>
                </a:lnTo>
                <a:lnTo>
                  <a:pt x="27877" y="55735"/>
                </a:lnTo>
                <a:lnTo>
                  <a:pt x="47043" y="48765"/>
                </a:lnTo>
                <a:lnTo>
                  <a:pt x="55755" y="27856"/>
                </a:lnTo>
                <a:lnTo>
                  <a:pt x="47043" y="6964"/>
                </a:lnTo>
                <a:lnTo>
                  <a:pt x="27877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6" name="object 166"/>
          <p:cNvSpPr/>
          <p:nvPr/>
        </p:nvSpPr>
        <p:spPr>
          <a:xfrm>
            <a:off x="1566851" y="4952748"/>
            <a:ext cx="55880" cy="55880"/>
          </a:xfrm>
          <a:custGeom>
            <a:avLst/>
            <a:gdLst/>
            <a:ahLst/>
            <a:cxnLst/>
            <a:rect l="l" t="t" r="r" b="b"/>
            <a:pathLst>
              <a:path w="55880" h="55879">
                <a:moveTo>
                  <a:pt x="55755" y="27856"/>
                </a:moveTo>
                <a:lnTo>
                  <a:pt x="47043" y="48765"/>
                </a:lnTo>
                <a:lnTo>
                  <a:pt x="27877" y="55735"/>
                </a:lnTo>
                <a:lnTo>
                  <a:pt x="8711" y="48765"/>
                </a:lnTo>
                <a:lnTo>
                  <a:pt x="0" y="27856"/>
                </a:lnTo>
                <a:lnTo>
                  <a:pt x="8711" y="6964"/>
                </a:lnTo>
                <a:lnTo>
                  <a:pt x="27877" y="0"/>
                </a:lnTo>
                <a:lnTo>
                  <a:pt x="47043" y="6964"/>
                </a:lnTo>
                <a:lnTo>
                  <a:pt x="55755" y="27856"/>
                </a:lnTo>
              </a:path>
            </a:pathLst>
          </a:custGeom>
          <a:ln w="68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7" name="object 167"/>
          <p:cNvSpPr/>
          <p:nvPr/>
        </p:nvSpPr>
        <p:spPr>
          <a:xfrm>
            <a:off x="1566851" y="4952748"/>
            <a:ext cx="55880" cy="55880"/>
          </a:xfrm>
          <a:custGeom>
            <a:avLst/>
            <a:gdLst/>
            <a:ahLst/>
            <a:cxnLst/>
            <a:rect l="l" t="t" r="r" b="b"/>
            <a:pathLst>
              <a:path w="55880" h="55879">
                <a:moveTo>
                  <a:pt x="27877" y="0"/>
                </a:moveTo>
                <a:lnTo>
                  <a:pt x="8711" y="6964"/>
                </a:lnTo>
                <a:lnTo>
                  <a:pt x="0" y="27856"/>
                </a:lnTo>
                <a:lnTo>
                  <a:pt x="8711" y="48765"/>
                </a:lnTo>
                <a:lnTo>
                  <a:pt x="27877" y="55735"/>
                </a:lnTo>
                <a:lnTo>
                  <a:pt x="47043" y="48765"/>
                </a:lnTo>
                <a:lnTo>
                  <a:pt x="55755" y="27856"/>
                </a:lnTo>
                <a:lnTo>
                  <a:pt x="47043" y="6964"/>
                </a:lnTo>
                <a:lnTo>
                  <a:pt x="27877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8" name="object 168"/>
          <p:cNvSpPr/>
          <p:nvPr/>
        </p:nvSpPr>
        <p:spPr>
          <a:xfrm>
            <a:off x="1566851" y="4952748"/>
            <a:ext cx="55880" cy="55880"/>
          </a:xfrm>
          <a:custGeom>
            <a:avLst/>
            <a:gdLst/>
            <a:ahLst/>
            <a:cxnLst/>
            <a:rect l="l" t="t" r="r" b="b"/>
            <a:pathLst>
              <a:path w="55880" h="55879">
                <a:moveTo>
                  <a:pt x="55755" y="27856"/>
                </a:moveTo>
                <a:lnTo>
                  <a:pt x="47043" y="48765"/>
                </a:lnTo>
                <a:lnTo>
                  <a:pt x="27877" y="55735"/>
                </a:lnTo>
                <a:lnTo>
                  <a:pt x="8711" y="48765"/>
                </a:lnTo>
                <a:lnTo>
                  <a:pt x="0" y="27856"/>
                </a:lnTo>
                <a:lnTo>
                  <a:pt x="8711" y="6964"/>
                </a:lnTo>
                <a:lnTo>
                  <a:pt x="27877" y="0"/>
                </a:lnTo>
                <a:lnTo>
                  <a:pt x="47043" y="6964"/>
                </a:lnTo>
                <a:lnTo>
                  <a:pt x="55755" y="27856"/>
                </a:lnTo>
              </a:path>
            </a:pathLst>
          </a:custGeom>
          <a:ln w="68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9" name="object 169"/>
          <p:cNvSpPr/>
          <p:nvPr/>
        </p:nvSpPr>
        <p:spPr>
          <a:xfrm>
            <a:off x="1566851" y="4952748"/>
            <a:ext cx="55880" cy="55880"/>
          </a:xfrm>
          <a:custGeom>
            <a:avLst/>
            <a:gdLst/>
            <a:ahLst/>
            <a:cxnLst/>
            <a:rect l="l" t="t" r="r" b="b"/>
            <a:pathLst>
              <a:path w="55880" h="55879">
                <a:moveTo>
                  <a:pt x="27877" y="0"/>
                </a:moveTo>
                <a:lnTo>
                  <a:pt x="8711" y="6964"/>
                </a:lnTo>
                <a:lnTo>
                  <a:pt x="0" y="27856"/>
                </a:lnTo>
                <a:lnTo>
                  <a:pt x="8711" y="48765"/>
                </a:lnTo>
                <a:lnTo>
                  <a:pt x="27877" y="55735"/>
                </a:lnTo>
                <a:lnTo>
                  <a:pt x="47043" y="48765"/>
                </a:lnTo>
                <a:lnTo>
                  <a:pt x="55755" y="27856"/>
                </a:lnTo>
                <a:lnTo>
                  <a:pt x="47043" y="6964"/>
                </a:lnTo>
                <a:lnTo>
                  <a:pt x="27877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0" name="object 170"/>
          <p:cNvSpPr/>
          <p:nvPr/>
        </p:nvSpPr>
        <p:spPr>
          <a:xfrm>
            <a:off x="1566851" y="4952748"/>
            <a:ext cx="55880" cy="55880"/>
          </a:xfrm>
          <a:custGeom>
            <a:avLst/>
            <a:gdLst/>
            <a:ahLst/>
            <a:cxnLst/>
            <a:rect l="l" t="t" r="r" b="b"/>
            <a:pathLst>
              <a:path w="55880" h="55879">
                <a:moveTo>
                  <a:pt x="55755" y="27856"/>
                </a:moveTo>
                <a:lnTo>
                  <a:pt x="47043" y="48765"/>
                </a:lnTo>
                <a:lnTo>
                  <a:pt x="27877" y="55735"/>
                </a:lnTo>
                <a:lnTo>
                  <a:pt x="8711" y="48765"/>
                </a:lnTo>
                <a:lnTo>
                  <a:pt x="0" y="27856"/>
                </a:lnTo>
                <a:lnTo>
                  <a:pt x="8711" y="6964"/>
                </a:lnTo>
                <a:lnTo>
                  <a:pt x="27877" y="0"/>
                </a:lnTo>
                <a:lnTo>
                  <a:pt x="47043" y="6964"/>
                </a:lnTo>
                <a:lnTo>
                  <a:pt x="55755" y="27856"/>
                </a:lnTo>
              </a:path>
            </a:pathLst>
          </a:custGeom>
          <a:ln w="68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1" name="object 171"/>
          <p:cNvSpPr/>
          <p:nvPr/>
        </p:nvSpPr>
        <p:spPr>
          <a:xfrm>
            <a:off x="1845530" y="4952748"/>
            <a:ext cx="55880" cy="55880"/>
          </a:xfrm>
          <a:custGeom>
            <a:avLst/>
            <a:gdLst/>
            <a:ahLst/>
            <a:cxnLst/>
            <a:rect l="l" t="t" r="r" b="b"/>
            <a:pathLst>
              <a:path w="55880" h="55879">
                <a:moveTo>
                  <a:pt x="27853" y="0"/>
                </a:moveTo>
                <a:lnTo>
                  <a:pt x="8704" y="6964"/>
                </a:lnTo>
                <a:lnTo>
                  <a:pt x="0" y="27856"/>
                </a:lnTo>
                <a:lnTo>
                  <a:pt x="8704" y="48765"/>
                </a:lnTo>
                <a:lnTo>
                  <a:pt x="27853" y="55735"/>
                </a:lnTo>
                <a:lnTo>
                  <a:pt x="47002" y="48765"/>
                </a:lnTo>
                <a:lnTo>
                  <a:pt x="55706" y="27856"/>
                </a:lnTo>
                <a:lnTo>
                  <a:pt x="47002" y="6964"/>
                </a:lnTo>
                <a:lnTo>
                  <a:pt x="2785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2" name="object 172"/>
          <p:cNvSpPr/>
          <p:nvPr/>
        </p:nvSpPr>
        <p:spPr>
          <a:xfrm>
            <a:off x="1845530" y="4952748"/>
            <a:ext cx="55880" cy="55880"/>
          </a:xfrm>
          <a:custGeom>
            <a:avLst/>
            <a:gdLst/>
            <a:ahLst/>
            <a:cxnLst/>
            <a:rect l="l" t="t" r="r" b="b"/>
            <a:pathLst>
              <a:path w="55880" h="55879">
                <a:moveTo>
                  <a:pt x="55706" y="27856"/>
                </a:moveTo>
                <a:lnTo>
                  <a:pt x="47002" y="48765"/>
                </a:lnTo>
                <a:lnTo>
                  <a:pt x="27853" y="55735"/>
                </a:lnTo>
                <a:lnTo>
                  <a:pt x="8704" y="48765"/>
                </a:lnTo>
                <a:lnTo>
                  <a:pt x="0" y="27856"/>
                </a:lnTo>
                <a:lnTo>
                  <a:pt x="8704" y="6964"/>
                </a:lnTo>
                <a:lnTo>
                  <a:pt x="27853" y="0"/>
                </a:lnTo>
                <a:lnTo>
                  <a:pt x="47002" y="6964"/>
                </a:lnTo>
                <a:lnTo>
                  <a:pt x="55706" y="27856"/>
                </a:lnTo>
              </a:path>
            </a:pathLst>
          </a:custGeom>
          <a:ln w="68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3" name="object 173"/>
          <p:cNvSpPr/>
          <p:nvPr/>
        </p:nvSpPr>
        <p:spPr>
          <a:xfrm>
            <a:off x="1706191" y="4952748"/>
            <a:ext cx="55880" cy="55880"/>
          </a:xfrm>
          <a:custGeom>
            <a:avLst/>
            <a:gdLst/>
            <a:ahLst/>
            <a:cxnLst/>
            <a:rect l="l" t="t" r="r" b="b"/>
            <a:pathLst>
              <a:path w="55880" h="55879">
                <a:moveTo>
                  <a:pt x="27877" y="0"/>
                </a:moveTo>
                <a:lnTo>
                  <a:pt x="8711" y="6964"/>
                </a:lnTo>
                <a:lnTo>
                  <a:pt x="0" y="27856"/>
                </a:lnTo>
                <a:lnTo>
                  <a:pt x="8711" y="48765"/>
                </a:lnTo>
                <a:lnTo>
                  <a:pt x="27877" y="55735"/>
                </a:lnTo>
                <a:lnTo>
                  <a:pt x="47043" y="48765"/>
                </a:lnTo>
                <a:lnTo>
                  <a:pt x="55755" y="27856"/>
                </a:lnTo>
                <a:lnTo>
                  <a:pt x="47043" y="6964"/>
                </a:lnTo>
                <a:lnTo>
                  <a:pt x="27877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4" name="object 174"/>
          <p:cNvSpPr/>
          <p:nvPr/>
        </p:nvSpPr>
        <p:spPr>
          <a:xfrm>
            <a:off x="1706191" y="4952748"/>
            <a:ext cx="55880" cy="55880"/>
          </a:xfrm>
          <a:custGeom>
            <a:avLst/>
            <a:gdLst/>
            <a:ahLst/>
            <a:cxnLst/>
            <a:rect l="l" t="t" r="r" b="b"/>
            <a:pathLst>
              <a:path w="55880" h="55879">
                <a:moveTo>
                  <a:pt x="55755" y="27856"/>
                </a:moveTo>
                <a:lnTo>
                  <a:pt x="47043" y="48765"/>
                </a:lnTo>
                <a:lnTo>
                  <a:pt x="27877" y="55735"/>
                </a:lnTo>
                <a:lnTo>
                  <a:pt x="8711" y="48765"/>
                </a:lnTo>
                <a:lnTo>
                  <a:pt x="0" y="27856"/>
                </a:lnTo>
                <a:lnTo>
                  <a:pt x="8711" y="6964"/>
                </a:lnTo>
                <a:lnTo>
                  <a:pt x="27877" y="0"/>
                </a:lnTo>
                <a:lnTo>
                  <a:pt x="47043" y="6964"/>
                </a:lnTo>
                <a:lnTo>
                  <a:pt x="55755" y="27856"/>
                </a:lnTo>
              </a:path>
            </a:pathLst>
          </a:custGeom>
          <a:ln w="68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5" name="object 175"/>
          <p:cNvSpPr/>
          <p:nvPr/>
        </p:nvSpPr>
        <p:spPr>
          <a:xfrm>
            <a:off x="1706191" y="4952748"/>
            <a:ext cx="55880" cy="55880"/>
          </a:xfrm>
          <a:custGeom>
            <a:avLst/>
            <a:gdLst/>
            <a:ahLst/>
            <a:cxnLst/>
            <a:rect l="l" t="t" r="r" b="b"/>
            <a:pathLst>
              <a:path w="55880" h="55879">
                <a:moveTo>
                  <a:pt x="27877" y="0"/>
                </a:moveTo>
                <a:lnTo>
                  <a:pt x="8711" y="6964"/>
                </a:lnTo>
                <a:lnTo>
                  <a:pt x="0" y="27856"/>
                </a:lnTo>
                <a:lnTo>
                  <a:pt x="8711" y="48765"/>
                </a:lnTo>
                <a:lnTo>
                  <a:pt x="27877" y="55735"/>
                </a:lnTo>
                <a:lnTo>
                  <a:pt x="47043" y="48765"/>
                </a:lnTo>
                <a:lnTo>
                  <a:pt x="55755" y="27856"/>
                </a:lnTo>
                <a:lnTo>
                  <a:pt x="47043" y="6964"/>
                </a:lnTo>
                <a:lnTo>
                  <a:pt x="27877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6" name="object 176"/>
          <p:cNvSpPr/>
          <p:nvPr/>
        </p:nvSpPr>
        <p:spPr>
          <a:xfrm>
            <a:off x="1706191" y="4952748"/>
            <a:ext cx="55880" cy="55880"/>
          </a:xfrm>
          <a:custGeom>
            <a:avLst/>
            <a:gdLst/>
            <a:ahLst/>
            <a:cxnLst/>
            <a:rect l="l" t="t" r="r" b="b"/>
            <a:pathLst>
              <a:path w="55880" h="55879">
                <a:moveTo>
                  <a:pt x="55755" y="27856"/>
                </a:moveTo>
                <a:lnTo>
                  <a:pt x="47043" y="48765"/>
                </a:lnTo>
                <a:lnTo>
                  <a:pt x="27877" y="55735"/>
                </a:lnTo>
                <a:lnTo>
                  <a:pt x="8711" y="48765"/>
                </a:lnTo>
                <a:lnTo>
                  <a:pt x="0" y="27856"/>
                </a:lnTo>
                <a:lnTo>
                  <a:pt x="8711" y="6964"/>
                </a:lnTo>
                <a:lnTo>
                  <a:pt x="27877" y="0"/>
                </a:lnTo>
                <a:lnTo>
                  <a:pt x="47043" y="6964"/>
                </a:lnTo>
                <a:lnTo>
                  <a:pt x="55755" y="27856"/>
                </a:lnTo>
              </a:path>
            </a:pathLst>
          </a:custGeom>
          <a:ln w="68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7" name="object 177"/>
          <p:cNvSpPr/>
          <p:nvPr/>
        </p:nvSpPr>
        <p:spPr>
          <a:xfrm>
            <a:off x="1706191" y="4952748"/>
            <a:ext cx="55880" cy="55880"/>
          </a:xfrm>
          <a:custGeom>
            <a:avLst/>
            <a:gdLst/>
            <a:ahLst/>
            <a:cxnLst/>
            <a:rect l="l" t="t" r="r" b="b"/>
            <a:pathLst>
              <a:path w="55880" h="55879">
                <a:moveTo>
                  <a:pt x="27877" y="0"/>
                </a:moveTo>
                <a:lnTo>
                  <a:pt x="8711" y="6964"/>
                </a:lnTo>
                <a:lnTo>
                  <a:pt x="0" y="27856"/>
                </a:lnTo>
                <a:lnTo>
                  <a:pt x="8711" y="48765"/>
                </a:lnTo>
                <a:lnTo>
                  <a:pt x="27877" y="55735"/>
                </a:lnTo>
                <a:lnTo>
                  <a:pt x="47043" y="48765"/>
                </a:lnTo>
                <a:lnTo>
                  <a:pt x="55755" y="27856"/>
                </a:lnTo>
                <a:lnTo>
                  <a:pt x="47043" y="6964"/>
                </a:lnTo>
                <a:lnTo>
                  <a:pt x="27877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8" name="object 178"/>
          <p:cNvSpPr/>
          <p:nvPr/>
        </p:nvSpPr>
        <p:spPr>
          <a:xfrm>
            <a:off x="1706191" y="4952748"/>
            <a:ext cx="55880" cy="55880"/>
          </a:xfrm>
          <a:custGeom>
            <a:avLst/>
            <a:gdLst/>
            <a:ahLst/>
            <a:cxnLst/>
            <a:rect l="l" t="t" r="r" b="b"/>
            <a:pathLst>
              <a:path w="55880" h="55879">
                <a:moveTo>
                  <a:pt x="55755" y="27856"/>
                </a:moveTo>
                <a:lnTo>
                  <a:pt x="47043" y="48765"/>
                </a:lnTo>
                <a:lnTo>
                  <a:pt x="27877" y="55735"/>
                </a:lnTo>
                <a:lnTo>
                  <a:pt x="8711" y="48765"/>
                </a:lnTo>
                <a:lnTo>
                  <a:pt x="0" y="27856"/>
                </a:lnTo>
                <a:lnTo>
                  <a:pt x="8711" y="6964"/>
                </a:lnTo>
                <a:lnTo>
                  <a:pt x="27877" y="0"/>
                </a:lnTo>
                <a:lnTo>
                  <a:pt x="47043" y="6964"/>
                </a:lnTo>
                <a:lnTo>
                  <a:pt x="55755" y="27856"/>
                </a:lnTo>
              </a:path>
            </a:pathLst>
          </a:custGeom>
          <a:ln w="68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9" name="object 179"/>
          <p:cNvSpPr/>
          <p:nvPr/>
        </p:nvSpPr>
        <p:spPr>
          <a:xfrm>
            <a:off x="1984869" y="4463132"/>
            <a:ext cx="55880" cy="55880"/>
          </a:xfrm>
          <a:custGeom>
            <a:avLst/>
            <a:gdLst/>
            <a:ahLst/>
            <a:cxnLst/>
            <a:rect l="l" t="t" r="r" b="b"/>
            <a:pathLst>
              <a:path w="55880" h="55879">
                <a:moveTo>
                  <a:pt x="27853" y="0"/>
                </a:moveTo>
                <a:lnTo>
                  <a:pt x="8704" y="6972"/>
                </a:lnTo>
                <a:lnTo>
                  <a:pt x="0" y="27889"/>
                </a:lnTo>
                <a:lnTo>
                  <a:pt x="8704" y="48779"/>
                </a:lnTo>
                <a:lnTo>
                  <a:pt x="27853" y="55742"/>
                </a:lnTo>
                <a:lnTo>
                  <a:pt x="47002" y="48779"/>
                </a:lnTo>
                <a:lnTo>
                  <a:pt x="55706" y="27889"/>
                </a:lnTo>
                <a:lnTo>
                  <a:pt x="47002" y="6972"/>
                </a:lnTo>
                <a:lnTo>
                  <a:pt x="2785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0" name="object 180"/>
          <p:cNvSpPr/>
          <p:nvPr/>
        </p:nvSpPr>
        <p:spPr>
          <a:xfrm>
            <a:off x="1984869" y="4463132"/>
            <a:ext cx="55880" cy="55880"/>
          </a:xfrm>
          <a:custGeom>
            <a:avLst/>
            <a:gdLst/>
            <a:ahLst/>
            <a:cxnLst/>
            <a:rect l="l" t="t" r="r" b="b"/>
            <a:pathLst>
              <a:path w="55880" h="55879">
                <a:moveTo>
                  <a:pt x="55706" y="27889"/>
                </a:moveTo>
                <a:lnTo>
                  <a:pt x="47002" y="48779"/>
                </a:lnTo>
                <a:lnTo>
                  <a:pt x="27853" y="55742"/>
                </a:lnTo>
                <a:lnTo>
                  <a:pt x="8704" y="48779"/>
                </a:lnTo>
                <a:lnTo>
                  <a:pt x="0" y="27889"/>
                </a:lnTo>
                <a:lnTo>
                  <a:pt x="8704" y="6972"/>
                </a:lnTo>
                <a:lnTo>
                  <a:pt x="27853" y="0"/>
                </a:lnTo>
                <a:lnTo>
                  <a:pt x="47002" y="6972"/>
                </a:lnTo>
                <a:lnTo>
                  <a:pt x="55706" y="27889"/>
                </a:lnTo>
              </a:path>
            </a:pathLst>
          </a:custGeom>
          <a:ln w="68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1" name="object 181"/>
          <p:cNvSpPr/>
          <p:nvPr/>
        </p:nvSpPr>
        <p:spPr>
          <a:xfrm>
            <a:off x="2124160" y="4596641"/>
            <a:ext cx="55880" cy="55880"/>
          </a:xfrm>
          <a:custGeom>
            <a:avLst/>
            <a:gdLst/>
            <a:ahLst/>
            <a:cxnLst/>
            <a:rect l="l" t="t" r="r" b="b"/>
            <a:pathLst>
              <a:path w="55880" h="55879">
                <a:moveTo>
                  <a:pt x="27877" y="0"/>
                </a:moveTo>
                <a:lnTo>
                  <a:pt x="8711" y="6972"/>
                </a:lnTo>
                <a:lnTo>
                  <a:pt x="0" y="27889"/>
                </a:lnTo>
                <a:lnTo>
                  <a:pt x="8711" y="48807"/>
                </a:lnTo>
                <a:lnTo>
                  <a:pt x="27877" y="55779"/>
                </a:lnTo>
                <a:lnTo>
                  <a:pt x="47043" y="48807"/>
                </a:lnTo>
                <a:lnTo>
                  <a:pt x="55755" y="27889"/>
                </a:lnTo>
                <a:lnTo>
                  <a:pt x="47043" y="6972"/>
                </a:lnTo>
                <a:lnTo>
                  <a:pt x="27877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2" name="object 182"/>
          <p:cNvSpPr/>
          <p:nvPr/>
        </p:nvSpPr>
        <p:spPr>
          <a:xfrm>
            <a:off x="2124160" y="4596641"/>
            <a:ext cx="55880" cy="55880"/>
          </a:xfrm>
          <a:custGeom>
            <a:avLst/>
            <a:gdLst/>
            <a:ahLst/>
            <a:cxnLst/>
            <a:rect l="l" t="t" r="r" b="b"/>
            <a:pathLst>
              <a:path w="55880" h="55879">
                <a:moveTo>
                  <a:pt x="55755" y="27889"/>
                </a:moveTo>
                <a:lnTo>
                  <a:pt x="47043" y="48807"/>
                </a:lnTo>
                <a:lnTo>
                  <a:pt x="27877" y="55779"/>
                </a:lnTo>
                <a:lnTo>
                  <a:pt x="8711" y="48807"/>
                </a:lnTo>
                <a:lnTo>
                  <a:pt x="0" y="27889"/>
                </a:lnTo>
                <a:lnTo>
                  <a:pt x="8711" y="6972"/>
                </a:lnTo>
                <a:lnTo>
                  <a:pt x="27877" y="0"/>
                </a:lnTo>
                <a:lnTo>
                  <a:pt x="47043" y="6972"/>
                </a:lnTo>
                <a:lnTo>
                  <a:pt x="55755" y="27889"/>
                </a:lnTo>
              </a:path>
            </a:pathLst>
          </a:custGeom>
          <a:ln w="68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3" name="object 183"/>
          <p:cNvSpPr/>
          <p:nvPr/>
        </p:nvSpPr>
        <p:spPr>
          <a:xfrm>
            <a:off x="2542129" y="3483974"/>
            <a:ext cx="55880" cy="55880"/>
          </a:xfrm>
          <a:custGeom>
            <a:avLst/>
            <a:gdLst/>
            <a:ahLst/>
            <a:cxnLst/>
            <a:rect l="l" t="t" r="r" b="b"/>
            <a:pathLst>
              <a:path w="55880" h="55879">
                <a:moveTo>
                  <a:pt x="27877" y="0"/>
                </a:moveTo>
                <a:lnTo>
                  <a:pt x="8711" y="6963"/>
                </a:lnTo>
                <a:lnTo>
                  <a:pt x="0" y="27853"/>
                </a:lnTo>
                <a:lnTo>
                  <a:pt x="8711" y="48770"/>
                </a:lnTo>
                <a:lnTo>
                  <a:pt x="27877" y="55742"/>
                </a:lnTo>
                <a:lnTo>
                  <a:pt x="47043" y="48770"/>
                </a:lnTo>
                <a:lnTo>
                  <a:pt x="55755" y="27853"/>
                </a:lnTo>
                <a:lnTo>
                  <a:pt x="47043" y="6963"/>
                </a:lnTo>
                <a:lnTo>
                  <a:pt x="27877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4" name="object 184"/>
          <p:cNvSpPr/>
          <p:nvPr/>
        </p:nvSpPr>
        <p:spPr>
          <a:xfrm>
            <a:off x="2542129" y="3483974"/>
            <a:ext cx="55880" cy="55880"/>
          </a:xfrm>
          <a:custGeom>
            <a:avLst/>
            <a:gdLst/>
            <a:ahLst/>
            <a:cxnLst/>
            <a:rect l="l" t="t" r="r" b="b"/>
            <a:pathLst>
              <a:path w="55880" h="55879">
                <a:moveTo>
                  <a:pt x="55755" y="27853"/>
                </a:moveTo>
                <a:lnTo>
                  <a:pt x="47043" y="48770"/>
                </a:lnTo>
                <a:lnTo>
                  <a:pt x="27877" y="55742"/>
                </a:lnTo>
                <a:lnTo>
                  <a:pt x="8711" y="48770"/>
                </a:lnTo>
                <a:lnTo>
                  <a:pt x="0" y="27853"/>
                </a:lnTo>
                <a:lnTo>
                  <a:pt x="8711" y="6963"/>
                </a:lnTo>
                <a:lnTo>
                  <a:pt x="27877" y="0"/>
                </a:lnTo>
                <a:lnTo>
                  <a:pt x="47043" y="6963"/>
                </a:lnTo>
                <a:lnTo>
                  <a:pt x="55755" y="27853"/>
                </a:lnTo>
              </a:path>
            </a:pathLst>
          </a:custGeom>
          <a:ln w="68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5" name="object 185"/>
          <p:cNvSpPr/>
          <p:nvPr/>
        </p:nvSpPr>
        <p:spPr>
          <a:xfrm>
            <a:off x="2402790" y="4329623"/>
            <a:ext cx="55880" cy="55880"/>
          </a:xfrm>
          <a:custGeom>
            <a:avLst/>
            <a:gdLst/>
            <a:ahLst/>
            <a:cxnLst/>
            <a:rect l="l" t="t" r="r" b="b"/>
            <a:pathLst>
              <a:path w="55880" h="55879">
                <a:moveTo>
                  <a:pt x="27877" y="0"/>
                </a:moveTo>
                <a:lnTo>
                  <a:pt x="8711" y="6972"/>
                </a:lnTo>
                <a:lnTo>
                  <a:pt x="0" y="27889"/>
                </a:lnTo>
                <a:lnTo>
                  <a:pt x="8711" y="48779"/>
                </a:lnTo>
                <a:lnTo>
                  <a:pt x="27877" y="55742"/>
                </a:lnTo>
                <a:lnTo>
                  <a:pt x="47043" y="48779"/>
                </a:lnTo>
                <a:lnTo>
                  <a:pt x="55755" y="27889"/>
                </a:lnTo>
                <a:lnTo>
                  <a:pt x="47043" y="6972"/>
                </a:lnTo>
                <a:lnTo>
                  <a:pt x="27877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6" name="object 186"/>
          <p:cNvSpPr/>
          <p:nvPr/>
        </p:nvSpPr>
        <p:spPr>
          <a:xfrm>
            <a:off x="2402790" y="4329623"/>
            <a:ext cx="55880" cy="55880"/>
          </a:xfrm>
          <a:custGeom>
            <a:avLst/>
            <a:gdLst/>
            <a:ahLst/>
            <a:cxnLst/>
            <a:rect l="l" t="t" r="r" b="b"/>
            <a:pathLst>
              <a:path w="55880" h="55879">
                <a:moveTo>
                  <a:pt x="55755" y="27889"/>
                </a:moveTo>
                <a:lnTo>
                  <a:pt x="47043" y="48779"/>
                </a:lnTo>
                <a:lnTo>
                  <a:pt x="27877" y="55742"/>
                </a:lnTo>
                <a:lnTo>
                  <a:pt x="8711" y="48779"/>
                </a:lnTo>
                <a:lnTo>
                  <a:pt x="0" y="27889"/>
                </a:lnTo>
                <a:lnTo>
                  <a:pt x="8711" y="6972"/>
                </a:lnTo>
                <a:lnTo>
                  <a:pt x="27877" y="0"/>
                </a:lnTo>
                <a:lnTo>
                  <a:pt x="47043" y="6972"/>
                </a:lnTo>
                <a:lnTo>
                  <a:pt x="55755" y="27889"/>
                </a:lnTo>
              </a:path>
            </a:pathLst>
          </a:custGeom>
          <a:ln w="68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7" name="object 187"/>
          <p:cNvSpPr/>
          <p:nvPr/>
        </p:nvSpPr>
        <p:spPr>
          <a:xfrm>
            <a:off x="2402790" y="3750991"/>
            <a:ext cx="55880" cy="55880"/>
          </a:xfrm>
          <a:custGeom>
            <a:avLst/>
            <a:gdLst/>
            <a:ahLst/>
            <a:cxnLst/>
            <a:rect l="l" t="t" r="r" b="b"/>
            <a:pathLst>
              <a:path w="55880" h="55879">
                <a:moveTo>
                  <a:pt x="27877" y="0"/>
                </a:moveTo>
                <a:lnTo>
                  <a:pt x="8711" y="6963"/>
                </a:lnTo>
                <a:lnTo>
                  <a:pt x="0" y="27853"/>
                </a:lnTo>
                <a:lnTo>
                  <a:pt x="8711" y="48770"/>
                </a:lnTo>
                <a:lnTo>
                  <a:pt x="27877" y="55742"/>
                </a:lnTo>
                <a:lnTo>
                  <a:pt x="47043" y="48770"/>
                </a:lnTo>
                <a:lnTo>
                  <a:pt x="55755" y="27853"/>
                </a:lnTo>
                <a:lnTo>
                  <a:pt x="47043" y="6963"/>
                </a:lnTo>
                <a:lnTo>
                  <a:pt x="27877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8" name="object 188"/>
          <p:cNvSpPr/>
          <p:nvPr/>
        </p:nvSpPr>
        <p:spPr>
          <a:xfrm>
            <a:off x="2402790" y="3750991"/>
            <a:ext cx="55880" cy="55880"/>
          </a:xfrm>
          <a:custGeom>
            <a:avLst/>
            <a:gdLst/>
            <a:ahLst/>
            <a:cxnLst/>
            <a:rect l="l" t="t" r="r" b="b"/>
            <a:pathLst>
              <a:path w="55880" h="55879">
                <a:moveTo>
                  <a:pt x="55755" y="27853"/>
                </a:moveTo>
                <a:lnTo>
                  <a:pt x="47043" y="48770"/>
                </a:lnTo>
                <a:lnTo>
                  <a:pt x="27877" y="55742"/>
                </a:lnTo>
                <a:lnTo>
                  <a:pt x="8711" y="48770"/>
                </a:lnTo>
                <a:lnTo>
                  <a:pt x="0" y="27853"/>
                </a:lnTo>
                <a:lnTo>
                  <a:pt x="8711" y="6963"/>
                </a:lnTo>
                <a:lnTo>
                  <a:pt x="27877" y="0"/>
                </a:lnTo>
                <a:lnTo>
                  <a:pt x="47043" y="6963"/>
                </a:lnTo>
                <a:lnTo>
                  <a:pt x="55755" y="27853"/>
                </a:lnTo>
              </a:path>
            </a:pathLst>
          </a:custGeom>
          <a:ln w="68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9" name="object 189"/>
          <p:cNvSpPr/>
          <p:nvPr/>
        </p:nvSpPr>
        <p:spPr>
          <a:xfrm>
            <a:off x="2681468" y="4552154"/>
            <a:ext cx="55880" cy="55880"/>
          </a:xfrm>
          <a:custGeom>
            <a:avLst/>
            <a:gdLst/>
            <a:ahLst/>
            <a:cxnLst/>
            <a:rect l="l" t="t" r="r" b="b"/>
            <a:pathLst>
              <a:path w="55880" h="55879">
                <a:moveTo>
                  <a:pt x="27877" y="0"/>
                </a:moveTo>
                <a:lnTo>
                  <a:pt x="8711" y="6972"/>
                </a:lnTo>
                <a:lnTo>
                  <a:pt x="0" y="27889"/>
                </a:lnTo>
                <a:lnTo>
                  <a:pt x="8711" y="48779"/>
                </a:lnTo>
                <a:lnTo>
                  <a:pt x="27877" y="55742"/>
                </a:lnTo>
                <a:lnTo>
                  <a:pt x="47043" y="48779"/>
                </a:lnTo>
                <a:lnTo>
                  <a:pt x="55755" y="27889"/>
                </a:lnTo>
                <a:lnTo>
                  <a:pt x="47043" y="6972"/>
                </a:lnTo>
                <a:lnTo>
                  <a:pt x="27877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0" name="object 190"/>
          <p:cNvSpPr/>
          <p:nvPr/>
        </p:nvSpPr>
        <p:spPr>
          <a:xfrm>
            <a:off x="2681468" y="4552154"/>
            <a:ext cx="55880" cy="55880"/>
          </a:xfrm>
          <a:custGeom>
            <a:avLst/>
            <a:gdLst/>
            <a:ahLst/>
            <a:cxnLst/>
            <a:rect l="l" t="t" r="r" b="b"/>
            <a:pathLst>
              <a:path w="55880" h="55879">
                <a:moveTo>
                  <a:pt x="55755" y="27889"/>
                </a:moveTo>
                <a:lnTo>
                  <a:pt x="47043" y="48779"/>
                </a:lnTo>
                <a:lnTo>
                  <a:pt x="27877" y="55742"/>
                </a:lnTo>
                <a:lnTo>
                  <a:pt x="8711" y="48779"/>
                </a:lnTo>
                <a:lnTo>
                  <a:pt x="0" y="27889"/>
                </a:lnTo>
                <a:lnTo>
                  <a:pt x="8711" y="6972"/>
                </a:lnTo>
                <a:lnTo>
                  <a:pt x="27877" y="0"/>
                </a:lnTo>
                <a:lnTo>
                  <a:pt x="47043" y="6972"/>
                </a:lnTo>
                <a:lnTo>
                  <a:pt x="55755" y="27889"/>
                </a:lnTo>
              </a:path>
            </a:pathLst>
          </a:custGeom>
          <a:ln w="68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1" name="object 191"/>
          <p:cNvSpPr/>
          <p:nvPr/>
        </p:nvSpPr>
        <p:spPr>
          <a:xfrm>
            <a:off x="2542129" y="4952748"/>
            <a:ext cx="55880" cy="55880"/>
          </a:xfrm>
          <a:custGeom>
            <a:avLst/>
            <a:gdLst/>
            <a:ahLst/>
            <a:cxnLst/>
            <a:rect l="l" t="t" r="r" b="b"/>
            <a:pathLst>
              <a:path w="55880" h="55879">
                <a:moveTo>
                  <a:pt x="27877" y="0"/>
                </a:moveTo>
                <a:lnTo>
                  <a:pt x="8711" y="6964"/>
                </a:lnTo>
                <a:lnTo>
                  <a:pt x="0" y="27856"/>
                </a:lnTo>
                <a:lnTo>
                  <a:pt x="8711" y="48765"/>
                </a:lnTo>
                <a:lnTo>
                  <a:pt x="27877" y="55735"/>
                </a:lnTo>
                <a:lnTo>
                  <a:pt x="47043" y="48765"/>
                </a:lnTo>
                <a:lnTo>
                  <a:pt x="55755" y="27856"/>
                </a:lnTo>
                <a:lnTo>
                  <a:pt x="47043" y="6964"/>
                </a:lnTo>
                <a:lnTo>
                  <a:pt x="27877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2" name="object 192"/>
          <p:cNvSpPr/>
          <p:nvPr/>
        </p:nvSpPr>
        <p:spPr>
          <a:xfrm>
            <a:off x="2542129" y="4952748"/>
            <a:ext cx="55880" cy="55880"/>
          </a:xfrm>
          <a:custGeom>
            <a:avLst/>
            <a:gdLst/>
            <a:ahLst/>
            <a:cxnLst/>
            <a:rect l="l" t="t" r="r" b="b"/>
            <a:pathLst>
              <a:path w="55880" h="55879">
                <a:moveTo>
                  <a:pt x="55755" y="27856"/>
                </a:moveTo>
                <a:lnTo>
                  <a:pt x="47043" y="48765"/>
                </a:lnTo>
                <a:lnTo>
                  <a:pt x="27877" y="55735"/>
                </a:lnTo>
                <a:lnTo>
                  <a:pt x="8711" y="48765"/>
                </a:lnTo>
                <a:lnTo>
                  <a:pt x="0" y="27856"/>
                </a:lnTo>
                <a:lnTo>
                  <a:pt x="8711" y="6964"/>
                </a:lnTo>
                <a:lnTo>
                  <a:pt x="27877" y="0"/>
                </a:lnTo>
                <a:lnTo>
                  <a:pt x="47043" y="6964"/>
                </a:lnTo>
                <a:lnTo>
                  <a:pt x="55755" y="27856"/>
                </a:lnTo>
              </a:path>
            </a:pathLst>
          </a:custGeom>
          <a:ln w="68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3" name="object 193"/>
          <p:cNvSpPr/>
          <p:nvPr/>
        </p:nvSpPr>
        <p:spPr>
          <a:xfrm>
            <a:off x="2681468" y="4641176"/>
            <a:ext cx="55880" cy="55880"/>
          </a:xfrm>
          <a:custGeom>
            <a:avLst/>
            <a:gdLst/>
            <a:ahLst/>
            <a:cxnLst/>
            <a:rect l="l" t="t" r="r" b="b"/>
            <a:pathLst>
              <a:path w="55880" h="55879">
                <a:moveTo>
                  <a:pt x="27877" y="0"/>
                </a:moveTo>
                <a:lnTo>
                  <a:pt x="8711" y="6972"/>
                </a:lnTo>
                <a:lnTo>
                  <a:pt x="0" y="27889"/>
                </a:lnTo>
                <a:lnTo>
                  <a:pt x="8711" y="48779"/>
                </a:lnTo>
                <a:lnTo>
                  <a:pt x="27877" y="55742"/>
                </a:lnTo>
                <a:lnTo>
                  <a:pt x="47043" y="48779"/>
                </a:lnTo>
                <a:lnTo>
                  <a:pt x="55755" y="27889"/>
                </a:lnTo>
                <a:lnTo>
                  <a:pt x="47043" y="6972"/>
                </a:lnTo>
                <a:lnTo>
                  <a:pt x="27877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4" name="object 194"/>
          <p:cNvSpPr/>
          <p:nvPr/>
        </p:nvSpPr>
        <p:spPr>
          <a:xfrm>
            <a:off x="2681468" y="4641176"/>
            <a:ext cx="55880" cy="55880"/>
          </a:xfrm>
          <a:custGeom>
            <a:avLst/>
            <a:gdLst/>
            <a:ahLst/>
            <a:cxnLst/>
            <a:rect l="l" t="t" r="r" b="b"/>
            <a:pathLst>
              <a:path w="55880" h="55879">
                <a:moveTo>
                  <a:pt x="55755" y="27889"/>
                </a:moveTo>
                <a:lnTo>
                  <a:pt x="47043" y="48779"/>
                </a:lnTo>
                <a:lnTo>
                  <a:pt x="27877" y="55742"/>
                </a:lnTo>
                <a:lnTo>
                  <a:pt x="8711" y="48779"/>
                </a:lnTo>
                <a:lnTo>
                  <a:pt x="0" y="27889"/>
                </a:lnTo>
                <a:lnTo>
                  <a:pt x="8711" y="6972"/>
                </a:lnTo>
                <a:lnTo>
                  <a:pt x="27877" y="0"/>
                </a:lnTo>
                <a:lnTo>
                  <a:pt x="47043" y="6972"/>
                </a:lnTo>
                <a:lnTo>
                  <a:pt x="55755" y="27889"/>
                </a:lnTo>
              </a:path>
            </a:pathLst>
          </a:custGeom>
          <a:ln w="68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5" name="object 195"/>
          <p:cNvSpPr/>
          <p:nvPr/>
        </p:nvSpPr>
        <p:spPr>
          <a:xfrm>
            <a:off x="2681468" y="4463132"/>
            <a:ext cx="55880" cy="55880"/>
          </a:xfrm>
          <a:custGeom>
            <a:avLst/>
            <a:gdLst/>
            <a:ahLst/>
            <a:cxnLst/>
            <a:rect l="l" t="t" r="r" b="b"/>
            <a:pathLst>
              <a:path w="55880" h="55879">
                <a:moveTo>
                  <a:pt x="27877" y="0"/>
                </a:moveTo>
                <a:lnTo>
                  <a:pt x="8711" y="6972"/>
                </a:lnTo>
                <a:lnTo>
                  <a:pt x="0" y="27889"/>
                </a:lnTo>
                <a:lnTo>
                  <a:pt x="8711" y="48779"/>
                </a:lnTo>
                <a:lnTo>
                  <a:pt x="27877" y="55742"/>
                </a:lnTo>
                <a:lnTo>
                  <a:pt x="47043" y="48779"/>
                </a:lnTo>
                <a:lnTo>
                  <a:pt x="55755" y="27889"/>
                </a:lnTo>
                <a:lnTo>
                  <a:pt x="47043" y="6972"/>
                </a:lnTo>
                <a:lnTo>
                  <a:pt x="27877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6" name="object 196"/>
          <p:cNvSpPr/>
          <p:nvPr/>
        </p:nvSpPr>
        <p:spPr>
          <a:xfrm>
            <a:off x="2681468" y="4463132"/>
            <a:ext cx="55880" cy="55880"/>
          </a:xfrm>
          <a:custGeom>
            <a:avLst/>
            <a:gdLst/>
            <a:ahLst/>
            <a:cxnLst/>
            <a:rect l="l" t="t" r="r" b="b"/>
            <a:pathLst>
              <a:path w="55880" h="55879">
                <a:moveTo>
                  <a:pt x="55755" y="27889"/>
                </a:moveTo>
                <a:lnTo>
                  <a:pt x="47043" y="48779"/>
                </a:lnTo>
                <a:lnTo>
                  <a:pt x="27877" y="55742"/>
                </a:lnTo>
                <a:lnTo>
                  <a:pt x="8711" y="48779"/>
                </a:lnTo>
                <a:lnTo>
                  <a:pt x="0" y="27889"/>
                </a:lnTo>
                <a:lnTo>
                  <a:pt x="8711" y="6972"/>
                </a:lnTo>
                <a:lnTo>
                  <a:pt x="27877" y="0"/>
                </a:lnTo>
                <a:lnTo>
                  <a:pt x="47043" y="6972"/>
                </a:lnTo>
                <a:lnTo>
                  <a:pt x="55755" y="27889"/>
                </a:lnTo>
              </a:path>
            </a:pathLst>
          </a:custGeom>
          <a:ln w="68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7" name="object 197"/>
          <p:cNvSpPr/>
          <p:nvPr/>
        </p:nvSpPr>
        <p:spPr>
          <a:xfrm>
            <a:off x="2681468" y="4374110"/>
            <a:ext cx="55880" cy="55880"/>
          </a:xfrm>
          <a:custGeom>
            <a:avLst/>
            <a:gdLst/>
            <a:ahLst/>
            <a:cxnLst/>
            <a:rect l="l" t="t" r="r" b="b"/>
            <a:pathLst>
              <a:path w="55880" h="55879">
                <a:moveTo>
                  <a:pt x="27877" y="0"/>
                </a:moveTo>
                <a:lnTo>
                  <a:pt x="8711" y="6972"/>
                </a:lnTo>
                <a:lnTo>
                  <a:pt x="0" y="27889"/>
                </a:lnTo>
                <a:lnTo>
                  <a:pt x="8711" y="48779"/>
                </a:lnTo>
                <a:lnTo>
                  <a:pt x="27877" y="55742"/>
                </a:lnTo>
                <a:lnTo>
                  <a:pt x="47043" y="48779"/>
                </a:lnTo>
                <a:lnTo>
                  <a:pt x="55755" y="27889"/>
                </a:lnTo>
                <a:lnTo>
                  <a:pt x="47043" y="6972"/>
                </a:lnTo>
                <a:lnTo>
                  <a:pt x="27877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8" name="object 198"/>
          <p:cNvSpPr/>
          <p:nvPr/>
        </p:nvSpPr>
        <p:spPr>
          <a:xfrm>
            <a:off x="2681468" y="4374110"/>
            <a:ext cx="55880" cy="55880"/>
          </a:xfrm>
          <a:custGeom>
            <a:avLst/>
            <a:gdLst/>
            <a:ahLst/>
            <a:cxnLst/>
            <a:rect l="l" t="t" r="r" b="b"/>
            <a:pathLst>
              <a:path w="55880" h="55879">
                <a:moveTo>
                  <a:pt x="55755" y="27889"/>
                </a:moveTo>
                <a:lnTo>
                  <a:pt x="47043" y="48779"/>
                </a:lnTo>
                <a:lnTo>
                  <a:pt x="27877" y="55742"/>
                </a:lnTo>
                <a:lnTo>
                  <a:pt x="8711" y="48779"/>
                </a:lnTo>
                <a:lnTo>
                  <a:pt x="0" y="27889"/>
                </a:lnTo>
                <a:lnTo>
                  <a:pt x="8711" y="6972"/>
                </a:lnTo>
                <a:lnTo>
                  <a:pt x="27877" y="0"/>
                </a:lnTo>
                <a:lnTo>
                  <a:pt x="47043" y="6972"/>
                </a:lnTo>
                <a:lnTo>
                  <a:pt x="55755" y="27889"/>
                </a:lnTo>
              </a:path>
            </a:pathLst>
          </a:custGeom>
          <a:ln w="68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9" name="object 199"/>
          <p:cNvSpPr/>
          <p:nvPr/>
        </p:nvSpPr>
        <p:spPr>
          <a:xfrm>
            <a:off x="2820808" y="4418633"/>
            <a:ext cx="55880" cy="55880"/>
          </a:xfrm>
          <a:custGeom>
            <a:avLst/>
            <a:gdLst/>
            <a:ahLst/>
            <a:cxnLst/>
            <a:rect l="l" t="t" r="r" b="b"/>
            <a:pathLst>
              <a:path w="55880" h="55879">
                <a:moveTo>
                  <a:pt x="27877" y="0"/>
                </a:moveTo>
                <a:lnTo>
                  <a:pt x="8711" y="6963"/>
                </a:lnTo>
                <a:lnTo>
                  <a:pt x="0" y="27853"/>
                </a:lnTo>
                <a:lnTo>
                  <a:pt x="8711" y="48770"/>
                </a:lnTo>
                <a:lnTo>
                  <a:pt x="27877" y="55742"/>
                </a:lnTo>
                <a:lnTo>
                  <a:pt x="47043" y="48770"/>
                </a:lnTo>
                <a:lnTo>
                  <a:pt x="55755" y="27853"/>
                </a:lnTo>
                <a:lnTo>
                  <a:pt x="47043" y="6963"/>
                </a:lnTo>
                <a:lnTo>
                  <a:pt x="27877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0" name="object 200"/>
          <p:cNvSpPr/>
          <p:nvPr/>
        </p:nvSpPr>
        <p:spPr>
          <a:xfrm>
            <a:off x="2820808" y="4418633"/>
            <a:ext cx="55880" cy="55880"/>
          </a:xfrm>
          <a:custGeom>
            <a:avLst/>
            <a:gdLst/>
            <a:ahLst/>
            <a:cxnLst/>
            <a:rect l="l" t="t" r="r" b="b"/>
            <a:pathLst>
              <a:path w="55880" h="55879">
                <a:moveTo>
                  <a:pt x="55755" y="27853"/>
                </a:moveTo>
                <a:lnTo>
                  <a:pt x="47043" y="48770"/>
                </a:lnTo>
                <a:lnTo>
                  <a:pt x="27877" y="55742"/>
                </a:lnTo>
                <a:lnTo>
                  <a:pt x="8711" y="48770"/>
                </a:lnTo>
                <a:lnTo>
                  <a:pt x="0" y="27853"/>
                </a:lnTo>
                <a:lnTo>
                  <a:pt x="8711" y="6963"/>
                </a:lnTo>
                <a:lnTo>
                  <a:pt x="27877" y="0"/>
                </a:lnTo>
                <a:lnTo>
                  <a:pt x="47043" y="6963"/>
                </a:lnTo>
                <a:lnTo>
                  <a:pt x="55755" y="27853"/>
                </a:lnTo>
              </a:path>
            </a:pathLst>
          </a:custGeom>
          <a:ln w="68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1" name="object 201"/>
          <p:cNvSpPr/>
          <p:nvPr/>
        </p:nvSpPr>
        <p:spPr>
          <a:xfrm>
            <a:off x="3238777" y="4107080"/>
            <a:ext cx="55880" cy="55880"/>
          </a:xfrm>
          <a:custGeom>
            <a:avLst/>
            <a:gdLst/>
            <a:ahLst/>
            <a:cxnLst/>
            <a:rect l="l" t="t" r="r" b="b"/>
            <a:pathLst>
              <a:path w="55879" h="55879">
                <a:moveTo>
                  <a:pt x="27877" y="0"/>
                </a:moveTo>
                <a:lnTo>
                  <a:pt x="8711" y="6963"/>
                </a:lnTo>
                <a:lnTo>
                  <a:pt x="0" y="27853"/>
                </a:lnTo>
                <a:lnTo>
                  <a:pt x="8711" y="48770"/>
                </a:lnTo>
                <a:lnTo>
                  <a:pt x="27877" y="55742"/>
                </a:lnTo>
                <a:lnTo>
                  <a:pt x="47043" y="48770"/>
                </a:lnTo>
                <a:lnTo>
                  <a:pt x="55755" y="27853"/>
                </a:lnTo>
                <a:lnTo>
                  <a:pt x="47043" y="6963"/>
                </a:lnTo>
                <a:lnTo>
                  <a:pt x="27877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2" name="object 202"/>
          <p:cNvSpPr/>
          <p:nvPr/>
        </p:nvSpPr>
        <p:spPr>
          <a:xfrm>
            <a:off x="3238777" y="4107080"/>
            <a:ext cx="55880" cy="55880"/>
          </a:xfrm>
          <a:custGeom>
            <a:avLst/>
            <a:gdLst/>
            <a:ahLst/>
            <a:cxnLst/>
            <a:rect l="l" t="t" r="r" b="b"/>
            <a:pathLst>
              <a:path w="55879" h="55879">
                <a:moveTo>
                  <a:pt x="55755" y="27853"/>
                </a:moveTo>
                <a:lnTo>
                  <a:pt x="47043" y="48770"/>
                </a:lnTo>
                <a:lnTo>
                  <a:pt x="27877" y="55742"/>
                </a:lnTo>
                <a:lnTo>
                  <a:pt x="8711" y="48770"/>
                </a:lnTo>
                <a:lnTo>
                  <a:pt x="0" y="27853"/>
                </a:lnTo>
                <a:lnTo>
                  <a:pt x="8711" y="6963"/>
                </a:lnTo>
                <a:lnTo>
                  <a:pt x="27877" y="0"/>
                </a:lnTo>
                <a:lnTo>
                  <a:pt x="47043" y="6963"/>
                </a:lnTo>
                <a:lnTo>
                  <a:pt x="55755" y="27853"/>
                </a:lnTo>
              </a:path>
            </a:pathLst>
          </a:custGeom>
          <a:ln w="68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3" name="object 203"/>
          <p:cNvSpPr/>
          <p:nvPr/>
        </p:nvSpPr>
        <p:spPr>
          <a:xfrm>
            <a:off x="3378116" y="2015182"/>
            <a:ext cx="55880" cy="55880"/>
          </a:xfrm>
          <a:custGeom>
            <a:avLst/>
            <a:gdLst/>
            <a:ahLst/>
            <a:cxnLst/>
            <a:rect l="l" t="t" r="r" b="b"/>
            <a:pathLst>
              <a:path w="55879" h="55880">
                <a:moveTo>
                  <a:pt x="27853" y="0"/>
                </a:moveTo>
                <a:lnTo>
                  <a:pt x="8704" y="6963"/>
                </a:lnTo>
                <a:lnTo>
                  <a:pt x="0" y="27853"/>
                </a:lnTo>
                <a:lnTo>
                  <a:pt x="8704" y="48770"/>
                </a:lnTo>
                <a:lnTo>
                  <a:pt x="27853" y="55742"/>
                </a:lnTo>
                <a:lnTo>
                  <a:pt x="47002" y="48770"/>
                </a:lnTo>
                <a:lnTo>
                  <a:pt x="55706" y="27853"/>
                </a:lnTo>
                <a:lnTo>
                  <a:pt x="47002" y="6963"/>
                </a:lnTo>
                <a:lnTo>
                  <a:pt x="2785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4" name="object 204"/>
          <p:cNvSpPr/>
          <p:nvPr/>
        </p:nvSpPr>
        <p:spPr>
          <a:xfrm>
            <a:off x="3378116" y="2015182"/>
            <a:ext cx="55880" cy="55880"/>
          </a:xfrm>
          <a:custGeom>
            <a:avLst/>
            <a:gdLst/>
            <a:ahLst/>
            <a:cxnLst/>
            <a:rect l="l" t="t" r="r" b="b"/>
            <a:pathLst>
              <a:path w="55879" h="55880">
                <a:moveTo>
                  <a:pt x="55706" y="27853"/>
                </a:moveTo>
                <a:lnTo>
                  <a:pt x="47002" y="48770"/>
                </a:lnTo>
                <a:lnTo>
                  <a:pt x="27853" y="55742"/>
                </a:lnTo>
                <a:lnTo>
                  <a:pt x="8704" y="48770"/>
                </a:lnTo>
                <a:lnTo>
                  <a:pt x="0" y="27853"/>
                </a:lnTo>
                <a:lnTo>
                  <a:pt x="8704" y="6963"/>
                </a:lnTo>
                <a:lnTo>
                  <a:pt x="27853" y="0"/>
                </a:lnTo>
                <a:lnTo>
                  <a:pt x="47002" y="6963"/>
                </a:lnTo>
                <a:lnTo>
                  <a:pt x="55706" y="27853"/>
                </a:lnTo>
              </a:path>
            </a:pathLst>
          </a:custGeom>
          <a:ln w="68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5" name="object 205"/>
          <p:cNvSpPr/>
          <p:nvPr/>
        </p:nvSpPr>
        <p:spPr>
          <a:xfrm>
            <a:off x="3517407" y="3973534"/>
            <a:ext cx="55880" cy="55880"/>
          </a:xfrm>
          <a:custGeom>
            <a:avLst/>
            <a:gdLst/>
            <a:ahLst/>
            <a:cxnLst/>
            <a:rect l="l" t="t" r="r" b="b"/>
            <a:pathLst>
              <a:path w="55879" h="55879">
                <a:moveTo>
                  <a:pt x="27877" y="0"/>
                </a:moveTo>
                <a:lnTo>
                  <a:pt x="8711" y="6972"/>
                </a:lnTo>
                <a:lnTo>
                  <a:pt x="0" y="27889"/>
                </a:lnTo>
                <a:lnTo>
                  <a:pt x="8711" y="48779"/>
                </a:lnTo>
                <a:lnTo>
                  <a:pt x="27877" y="55742"/>
                </a:lnTo>
                <a:lnTo>
                  <a:pt x="47043" y="48779"/>
                </a:lnTo>
                <a:lnTo>
                  <a:pt x="55755" y="27889"/>
                </a:lnTo>
                <a:lnTo>
                  <a:pt x="47043" y="6972"/>
                </a:lnTo>
                <a:lnTo>
                  <a:pt x="27877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6" name="object 206"/>
          <p:cNvSpPr/>
          <p:nvPr/>
        </p:nvSpPr>
        <p:spPr>
          <a:xfrm>
            <a:off x="3517407" y="3973534"/>
            <a:ext cx="55880" cy="55880"/>
          </a:xfrm>
          <a:custGeom>
            <a:avLst/>
            <a:gdLst/>
            <a:ahLst/>
            <a:cxnLst/>
            <a:rect l="l" t="t" r="r" b="b"/>
            <a:pathLst>
              <a:path w="55879" h="55879">
                <a:moveTo>
                  <a:pt x="55755" y="27889"/>
                </a:moveTo>
                <a:lnTo>
                  <a:pt x="47043" y="48779"/>
                </a:lnTo>
                <a:lnTo>
                  <a:pt x="27877" y="55742"/>
                </a:lnTo>
                <a:lnTo>
                  <a:pt x="8711" y="48779"/>
                </a:lnTo>
                <a:lnTo>
                  <a:pt x="0" y="27889"/>
                </a:lnTo>
                <a:lnTo>
                  <a:pt x="8711" y="6972"/>
                </a:lnTo>
                <a:lnTo>
                  <a:pt x="27877" y="0"/>
                </a:lnTo>
                <a:lnTo>
                  <a:pt x="47043" y="6972"/>
                </a:lnTo>
                <a:lnTo>
                  <a:pt x="55755" y="27889"/>
                </a:lnTo>
              </a:path>
            </a:pathLst>
          </a:custGeom>
          <a:ln w="68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7" name="object 207"/>
          <p:cNvSpPr/>
          <p:nvPr/>
        </p:nvSpPr>
        <p:spPr>
          <a:xfrm>
            <a:off x="3517407" y="4329623"/>
            <a:ext cx="55880" cy="55880"/>
          </a:xfrm>
          <a:custGeom>
            <a:avLst/>
            <a:gdLst/>
            <a:ahLst/>
            <a:cxnLst/>
            <a:rect l="l" t="t" r="r" b="b"/>
            <a:pathLst>
              <a:path w="55879" h="55879">
                <a:moveTo>
                  <a:pt x="27877" y="0"/>
                </a:moveTo>
                <a:lnTo>
                  <a:pt x="8711" y="6972"/>
                </a:lnTo>
                <a:lnTo>
                  <a:pt x="0" y="27889"/>
                </a:lnTo>
                <a:lnTo>
                  <a:pt x="8711" y="48779"/>
                </a:lnTo>
                <a:lnTo>
                  <a:pt x="27877" y="55742"/>
                </a:lnTo>
                <a:lnTo>
                  <a:pt x="47043" y="48779"/>
                </a:lnTo>
                <a:lnTo>
                  <a:pt x="55755" y="27889"/>
                </a:lnTo>
                <a:lnTo>
                  <a:pt x="47043" y="6972"/>
                </a:lnTo>
                <a:lnTo>
                  <a:pt x="27877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8" name="object 208"/>
          <p:cNvSpPr/>
          <p:nvPr/>
        </p:nvSpPr>
        <p:spPr>
          <a:xfrm>
            <a:off x="3517407" y="4329623"/>
            <a:ext cx="55880" cy="55880"/>
          </a:xfrm>
          <a:custGeom>
            <a:avLst/>
            <a:gdLst/>
            <a:ahLst/>
            <a:cxnLst/>
            <a:rect l="l" t="t" r="r" b="b"/>
            <a:pathLst>
              <a:path w="55879" h="55879">
                <a:moveTo>
                  <a:pt x="55755" y="27889"/>
                </a:moveTo>
                <a:lnTo>
                  <a:pt x="47043" y="48779"/>
                </a:lnTo>
                <a:lnTo>
                  <a:pt x="27877" y="55742"/>
                </a:lnTo>
                <a:lnTo>
                  <a:pt x="8711" y="48779"/>
                </a:lnTo>
                <a:lnTo>
                  <a:pt x="0" y="27889"/>
                </a:lnTo>
                <a:lnTo>
                  <a:pt x="8711" y="6972"/>
                </a:lnTo>
                <a:lnTo>
                  <a:pt x="27877" y="0"/>
                </a:lnTo>
                <a:lnTo>
                  <a:pt x="47043" y="6972"/>
                </a:lnTo>
                <a:lnTo>
                  <a:pt x="55755" y="27889"/>
                </a:lnTo>
              </a:path>
            </a:pathLst>
          </a:custGeom>
          <a:ln w="68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9" name="object 209"/>
          <p:cNvSpPr/>
          <p:nvPr/>
        </p:nvSpPr>
        <p:spPr>
          <a:xfrm>
            <a:off x="3517407" y="4329623"/>
            <a:ext cx="55880" cy="55880"/>
          </a:xfrm>
          <a:custGeom>
            <a:avLst/>
            <a:gdLst/>
            <a:ahLst/>
            <a:cxnLst/>
            <a:rect l="l" t="t" r="r" b="b"/>
            <a:pathLst>
              <a:path w="55879" h="55879">
                <a:moveTo>
                  <a:pt x="27877" y="0"/>
                </a:moveTo>
                <a:lnTo>
                  <a:pt x="8711" y="6972"/>
                </a:lnTo>
                <a:lnTo>
                  <a:pt x="0" y="27889"/>
                </a:lnTo>
                <a:lnTo>
                  <a:pt x="8711" y="48779"/>
                </a:lnTo>
                <a:lnTo>
                  <a:pt x="27877" y="55742"/>
                </a:lnTo>
                <a:lnTo>
                  <a:pt x="47043" y="48779"/>
                </a:lnTo>
                <a:lnTo>
                  <a:pt x="55755" y="27889"/>
                </a:lnTo>
                <a:lnTo>
                  <a:pt x="47043" y="6972"/>
                </a:lnTo>
                <a:lnTo>
                  <a:pt x="27877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0" name="object 210"/>
          <p:cNvSpPr/>
          <p:nvPr/>
        </p:nvSpPr>
        <p:spPr>
          <a:xfrm>
            <a:off x="3517407" y="4329623"/>
            <a:ext cx="55880" cy="55880"/>
          </a:xfrm>
          <a:custGeom>
            <a:avLst/>
            <a:gdLst/>
            <a:ahLst/>
            <a:cxnLst/>
            <a:rect l="l" t="t" r="r" b="b"/>
            <a:pathLst>
              <a:path w="55879" h="55879">
                <a:moveTo>
                  <a:pt x="55755" y="27889"/>
                </a:moveTo>
                <a:lnTo>
                  <a:pt x="47043" y="48779"/>
                </a:lnTo>
                <a:lnTo>
                  <a:pt x="27877" y="55742"/>
                </a:lnTo>
                <a:lnTo>
                  <a:pt x="8711" y="48779"/>
                </a:lnTo>
                <a:lnTo>
                  <a:pt x="0" y="27889"/>
                </a:lnTo>
                <a:lnTo>
                  <a:pt x="8711" y="6972"/>
                </a:lnTo>
                <a:lnTo>
                  <a:pt x="27877" y="0"/>
                </a:lnTo>
                <a:lnTo>
                  <a:pt x="47043" y="6972"/>
                </a:lnTo>
                <a:lnTo>
                  <a:pt x="55755" y="27889"/>
                </a:lnTo>
              </a:path>
            </a:pathLst>
          </a:custGeom>
          <a:ln w="68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1" name="object 211"/>
          <p:cNvSpPr/>
          <p:nvPr/>
        </p:nvSpPr>
        <p:spPr>
          <a:xfrm>
            <a:off x="5189332" y="3572996"/>
            <a:ext cx="55880" cy="55880"/>
          </a:xfrm>
          <a:custGeom>
            <a:avLst/>
            <a:gdLst/>
            <a:ahLst/>
            <a:cxnLst/>
            <a:rect l="l" t="t" r="r" b="b"/>
            <a:pathLst>
              <a:path w="55879" h="55879">
                <a:moveTo>
                  <a:pt x="27877" y="0"/>
                </a:moveTo>
                <a:lnTo>
                  <a:pt x="8711" y="6963"/>
                </a:lnTo>
                <a:lnTo>
                  <a:pt x="0" y="27853"/>
                </a:lnTo>
                <a:lnTo>
                  <a:pt x="8711" y="48770"/>
                </a:lnTo>
                <a:lnTo>
                  <a:pt x="27877" y="55742"/>
                </a:lnTo>
                <a:lnTo>
                  <a:pt x="47043" y="48770"/>
                </a:lnTo>
                <a:lnTo>
                  <a:pt x="55755" y="27853"/>
                </a:lnTo>
                <a:lnTo>
                  <a:pt x="47043" y="6963"/>
                </a:lnTo>
                <a:lnTo>
                  <a:pt x="27877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2" name="object 212"/>
          <p:cNvSpPr/>
          <p:nvPr/>
        </p:nvSpPr>
        <p:spPr>
          <a:xfrm>
            <a:off x="5189332" y="3572996"/>
            <a:ext cx="55880" cy="55880"/>
          </a:xfrm>
          <a:custGeom>
            <a:avLst/>
            <a:gdLst/>
            <a:ahLst/>
            <a:cxnLst/>
            <a:rect l="l" t="t" r="r" b="b"/>
            <a:pathLst>
              <a:path w="55879" h="55879">
                <a:moveTo>
                  <a:pt x="55755" y="27853"/>
                </a:moveTo>
                <a:lnTo>
                  <a:pt x="47043" y="48770"/>
                </a:lnTo>
                <a:lnTo>
                  <a:pt x="27877" y="55742"/>
                </a:lnTo>
                <a:lnTo>
                  <a:pt x="8711" y="48770"/>
                </a:lnTo>
                <a:lnTo>
                  <a:pt x="0" y="27853"/>
                </a:lnTo>
                <a:lnTo>
                  <a:pt x="8711" y="6963"/>
                </a:lnTo>
                <a:lnTo>
                  <a:pt x="27877" y="0"/>
                </a:lnTo>
                <a:lnTo>
                  <a:pt x="47043" y="6963"/>
                </a:lnTo>
                <a:lnTo>
                  <a:pt x="55755" y="27853"/>
                </a:lnTo>
              </a:path>
            </a:pathLst>
          </a:custGeom>
          <a:ln w="68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3" name="object 213"/>
          <p:cNvSpPr/>
          <p:nvPr/>
        </p:nvSpPr>
        <p:spPr>
          <a:xfrm>
            <a:off x="900551" y="5000227"/>
            <a:ext cx="32384" cy="50800"/>
          </a:xfrm>
          <a:custGeom>
            <a:avLst/>
            <a:gdLst/>
            <a:ahLst/>
            <a:cxnLst/>
            <a:rect l="l" t="t" r="r" b="b"/>
            <a:pathLst>
              <a:path w="32384" h="50800">
                <a:moveTo>
                  <a:pt x="16104" y="0"/>
                </a:moveTo>
                <a:lnTo>
                  <a:pt x="1618" y="11699"/>
                </a:lnTo>
                <a:lnTo>
                  <a:pt x="583" y="14732"/>
                </a:lnTo>
                <a:lnTo>
                  <a:pt x="0" y="19416"/>
                </a:lnTo>
                <a:lnTo>
                  <a:pt x="0" y="34511"/>
                </a:lnTo>
                <a:lnTo>
                  <a:pt x="1621" y="41218"/>
                </a:lnTo>
                <a:lnTo>
                  <a:pt x="5141" y="45598"/>
                </a:lnTo>
                <a:lnTo>
                  <a:pt x="7594" y="48719"/>
                </a:lnTo>
                <a:lnTo>
                  <a:pt x="11327" y="50405"/>
                </a:lnTo>
                <a:lnTo>
                  <a:pt x="16104" y="50434"/>
                </a:lnTo>
                <a:lnTo>
                  <a:pt x="19690" y="50405"/>
                </a:lnTo>
                <a:lnTo>
                  <a:pt x="22689" y="49454"/>
                </a:lnTo>
                <a:lnTo>
                  <a:pt x="27436" y="45598"/>
                </a:lnTo>
                <a:lnTo>
                  <a:pt x="27537" y="45441"/>
                </a:lnTo>
                <a:lnTo>
                  <a:pt x="13321" y="45441"/>
                </a:lnTo>
                <a:lnTo>
                  <a:pt x="10994" y="44128"/>
                </a:lnTo>
                <a:lnTo>
                  <a:pt x="7197" y="38768"/>
                </a:lnTo>
                <a:lnTo>
                  <a:pt x="6246" y="33350"/>
                </a:lnTo>
                <a:lnTo>
                  <a:pt x="6257" y="17089"/>
                </a:lnTo>
                <a:lnTo>
                  <a:pt x="7285" y="11606"/>
                </a:lnTo>
                <a:lnTo>
                  <a:pt x="9367" y="8544"/>
                </a:lnTo>
                <a:lnTo>
                  <a:pt x="11023" y="6217"/>
                </a:lnTo>
                <a:lnTo>
                  <a:pt x="13228" y="5021"/>
                </a:lnTo>
                <a:lnTo>
                  <a:pt x="27255" y="5021"/>
                </a:lnTo>
                <a:lnTo>
                  <a:pt x="26731" y="4198"/>
                </a:lnTo>
                <a:lnTo>
                  <a:pt x="25080" y="2665"/>
                </a:lnTo>
                <a:lnTo>
                  <a:pt x="23086" y="1592"/>
                </a:lnTo>
                <a:lnTo>
                  <a:pt x="21067" y="553"/>
                </a:lnTo>
                <a:lnTo>
                  <a:pt x="18740" y="34"/>
                </a:lnTo>
                <a:lnTo>
                  <a:pt x="16104" y="0"/>
                </a:lnTo>
                <a:close/>
              </a:path>
              <a:path w="32384" h="50800">
                <a:moveTo>
                  <a:pt x="27255" y="5021"/>
                </a:moveTo>
                <a:lnTo>
                  <a:pt x="18862" y="5021"/>
                </a:lnTo>
                <a:lnTo>
                  <a:pt x="21248" y="6369"/>
                </a:lnTo>
                <a:lnTo>
                  <a:pt x="25045" y="11699"/>
                </a:lnTo>
                <a:lnTo>
                  <a:pt x="25883" y="16447"/>
                </a:lnTo>
                <a:lnTo>
                  <a:pt x="25990" y="33350"/>
                </a:lnTo>
                <a:lnTo>
                  <a:pt x="25045" y="38705"/>
                </a:lnTo>
                <a:lnTo>
                  <a:pt x="21248" y="44094"/>
                </a:lnTo>
                <a:lnTo>
                  <a:pt x="18892" y="45441"/>
                </a:lnTo>
                <a:lnTo>
                  <a:pt x="27537" y="45441"/>
                </a:lnTo>
                <a:lnTo>
                  <a:pt x="29210" y="42840"/>
                </a:lnTo>
                <a:lnTo>
                  <a:pt x="31601" y="35706"/>
                </a:lnTo>
                <a:lnTo>
                  <a:pt x="32184" y="31023"/>
                </a:lnTo>
                <a:lnTo>
                  <a:pt x="32097" y="19416"/>
                </a:lnTo>
                <a:lnTo>
                  <a:pt x="31816" y="16447"/>
                </a:lnTo>
                <a:lnTo>
                  <a:pt x="31081" y="13566"/>
                </a:lnTo>
                <a:lnTo>
                  <a:pt x="30312" y="10690"/>
                </a:lnTo>
                <a:lnTo>
                  <a:pt x="29303" y="8240"/>
                </a:lnTo>
                <a:lnTo>
                  <a:pt x="27255" y="5021"/>
                </a:lnTo>
                <a:close/>
              </a:path>
            </a:pathLst>
          </a:custGeom>
          <a:solidFill>
            <a:srgbClr val="4D4D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4" name="object 214"/>
          <p:cNvSpPr/>
          <p:nvPr/>
        </p:nvSpPr>
        <p:spPr>
          <a:xfrm>
            <a:off x="861355" y="4110093"/>
            <a:ext cx="33020" cy="49530"/>
          </a:xfrm>
          <a:custGeom>
            <a:avLst/>
            <a:gdLst/>
            <a:ahLst/>
            <a:cxnLst/>
            <a:rect l="l" t="t" r="r" b="b"/>
            <a:pathLst>
              <a:path w="33019" h="49529">
                <a:moveTo>
                  <a:pt x="29599" y="4997"/>
                </a:moveTo>
                <a:lnTo>
                  <a:pt x="19842" y="4997"/>
                </a:lnTo>
                <a:lnTo>
                  <a:pt x="22076" y="5830"/>
                </a:lnTo>
                <a:lnTo>
                  <a:pt x="25506" y="9112"/>
                </a:lnTo>
                <a:lnTo>
                  <a:pt x="26363" y="11170"/>
                </a:lnTo>
                <a:lnTo>
                  <a:pt x="26363" y="15825"/>
                </a:lnTo>
                <a:lnTo>
                  <a:pt x="25413" y="18274"/>
                </a:lnTo>
                <a:lnTo>
                  <a:pt x="21679" y="23419"/>
                </a:lnTo>
                <a:lnTo>
                  <a:pt x="18064" y="26946"/>
                </a:lnTo>
                <a:lnTo>
                  <a:pt x="9163" y="34197"/>
                </a:lnTo>
                <a:lnTo>
                  <a:pt x="6550" y="36647"/>
                </a:lnTo>
                <a:lnTo>
                  <a:pt x="0" y="48063"/>
                </a:lnTo>
                <a:lnTo>
                  <a:pt x="58" y="49532"/>
                </a:lnTo>
                <a:lnTo>
                  <a:pt x="32703" y="49532"/>
                </a:lnTo>
                <a:lnTo>
                  <a:pt x="32703" y="43751"/>
                </a:lnTo>
                <a:lnTo>
                  <a:pt x="8480" y="43751"/>
                </a:lnTo>
                <a:lnTo>
                  <a:pt x="9122" y="42673"/>
                </a:lnTo>
                <a:lnTo>
                  <a:pt x="9980" y="41546"/>
                </a:lnTo>
                <a:lnTo>
                  <a:pt x="11023" y="40469"/>
                </a:lnTo>
                <a:lnTo>
                  <a:pt x="12062" y="39342"/>
                </a:lnTo>
                <a:lnTo>
                  <a:pt x="14389" y="37284"/>
                </a:lnTo>
                <a:lnTo>
                  <a:pt x="18121" y="34148"/>
                </a:lnTo>
                <a:lnTo>
                  <a:pt x="22380" y="30523"/>
                </a:lnTo>
                <a:lnTo>
                  <a:pt x="32580" y="15825"/>
                </a:lnTo>
                <a:lnTo>
                  <a:pt x="32527" y="9602"/>
                </a:lnTo>
                <a:lnTo>
                  <a:pt x="31233" y="6565"/>
                </a:lnTo>
                <a:lnTo>
                  <a:pt x="29599" y="4997"/>
                </a:lnTo>
                <a:close/>
              </a:path>
              <a:path w="33019" h="49529">
                <a:moveTo>
                  <a:pt x="21954" y="0"/>
                </a:moveTo>
                <a:lnTo>
                  <a:pt x="12522" y="0"/>
                </a:lnTo>
                <a:lnTo>
                  <a:pt x="8784" y="1224"/>
                </a:lnTo>
                <a:lnTo>
                  <a:pt x="6031" y="3674"/>
                </a:lnTo>
                <a:lnTo>
                  <a:pt x="3214" y="6124"/>
                </a:lnTo>
                <a:lnTo>
                  <a:pt x="1621" y="9602"/>
                </a:lnTo>
                <a:lnTo>
                  <a:pt x="1224" y="14257"/>
                </a:lnTo>
                <a:lnTo>
                  <a:pt x="7437" y="14894"/>
                </a:lnTo>
                <a:lnTo>
                  <a:pt x="7437" y="11807"/>
                </a:lnTo>
                <a:lnTo>
                  <a:pt x="8329" y="9357"/>
                </a:lnTo>
                <a:lnTo>
                  <a:pt x="10102" y="7643"/>
                </a:lnTo>
                <a:lnTo>
                  <a:pt x="11846" y="5879"/>
                </a:lnTo>
                <a:lnTo>
                  <a:pt x="14174" y="4997"/>
                </a:lnTo>
                <a:lnTo>
                  <a:pt x="29599" y="4997"/>
                </a:lnTo>
                <a:lnTo>
                  <a:pt x="25721" y="1322"/>
                </a:lnTo>
                <a:lnTo>
                  <a:pt x="21954" y="0"/>
                </a:lnTo>
                <a:close/>
              </a:path>
            </a:pathLst>
          </a:custGeom>
          <a:solidFill>
            <a:srgbClr val="4D4D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5" name="object 215"/>
          <p:cNvSpPr/>
          <p:nvPr/>
        </p:nvSpPr>
        <p:spPr>
          <a:xfrm>
            <a:off x="900546" y="4110093"/>
            <a:ext cx="32384" cy="50800"/>
          </a:xfrm>
          <a:custGeom>
            <a:avLst/>
            <a:gdLst/>
            <a:ahLst/>
            <a:cxnLst/>
            <a:rect l="l" t="t" r="r" b="b"/>
            <a:pathLst>
              <a:path w="32384" h="50800">
                <a:moveTo>
                  <a:pt x="18740" y="0"/>
                </a:moveTo>
                <a:lnTo>
                  <a:pt x="12493" y="0"/>
                </a:lnTo>
                <a:lnTo>
                  <a:pt x="9524" y="979"/>
                </a:lnTo>
                <a:lnTo>
                  <a:pt x="4776" y="4801"/>
                </a:lnTo>
                <a:lnTo>
                  <a:pt x="2969" y="7594"/>
                </a:lnTo>
                <a:lnTo>
                  <a:pt x="1623" y="11660"/>
                </a:lnTo>
                <a:lnTo>
                  <a:pt x="583" y="14698"/>
                </a:lnTo>
                <a:lnTo>
                  <a:pt x="0" y="19401"/>
                </a:lnTo>
                <a:lnTo>
                  <a:pt x="0" y="34491"/>
                </a:lnTo>
                <a:lnTo>
                  <a:pt x="1621" y="41203"/>
                </a:lnTo>
                <a:lnTo>
                  <a:pt x="5130" y="45564"/>
                </a:lnTo>
                <a:lnTo>
                  <a:pt x="7594" y="48700"/>
                </a:lnTo>
                <a:lnTo>
                  <a:pt x="11332" y="50365"/>
                </a:lnTo>
                <a:lnTo>
                  <a:pt x="16109" y="50414"/>
                </a:lnTo>
                <a:lnTo>
                  <a:pt x="19690" y="50365"/>
                </a:lnTo>
                <a:lnTo>
                  <a:pt x="22689" y="49434"/>
                </a:lnTo>
                <a:lnTo>
                  <a:pt x="25080" y="47524"/>
                </a:lnTo>
                <a:lnTo>
                  <a:pt x="27436" y="45564"/>
                </a:lnTo>
                <a:lnTo>
                  <a:pt x="27532" y="45417"/>
                </a:lnTo>
                <a:lnTo>
                  <a:pt x="13321" y="45417"/>
                </a:lnTo>
                <a:lnTo>
                  <a:pt x="10994" y="44094"/>
                </a:lnTo>
                <a:lnTo>
                  <a:pt x="7197" y="38754"/>
                </a:lnTo>
                <a:lnTo>
                  <a:pt x="6246" y="33315"/>
                </a:lnTo>
                <a:lnTo>
                  <a:pt x="6265" y="17049"/>
                </a:lnTo>
                <a:lnTo>
                  <a:pt x="7290" y="11562"/>
                </a:lnTo>
                <a:lnTo>
                  <a:pt x="9372" y="8524"/>
                </a:lnTo>
                <a:lnTo>
                  <a:pt x="11023" y="6173"/>
                </a:lnTo>
                <a:lnTo>
                  <a:pt x="13228" y="4997"/>
                </a:lnTo>
                <a:lnTo>
                  <a:pt x="27265" y="4997"/>
                </a:lnTo>
                <a:lnTo>
                  <a:pt x="26731" y="4164"/>
                </a:lnTo>
                <a:lnTo>
                  <a:pt x="25080" y="2645"/>
                </a:lnTo>
                <a:lnTo>
                  <a:pt x="23090" y="1567"/>
                </a:lnTo>
                <a:lnTo>
                  <a:pt x="21067" y="538"/>
                </a:lnTo>
                <a:lnTo>
                  <a:pt x="18740" y="0"/>
                </a:lnTo>
                <a:close/>
              </a:path>
              <a:path w="32384" h="50800">
                <a:moveTo>
                  <a:pt x="27265" y="4997"/>
                </a:moveTo>
                <a:lnTo>
                  <a:pt x="18862" y="4997"/>
                </a:lnTo>
                <a:lnTo>
                  <a:pt x="21253" y="6369"/>
                </a:lnTo>
                <a:lnTo>
                  <a:pt x="25050" y="11660"/>
                </a:lnTo>
                <a:lnTo>
                  <a:pt x="25884" y="16413"/>
                </a:lnTo>
                <a:lnTo>
                  <a:pt x="25996" y="33315"/>
                </a:lnTo>
                <a:lnTo>
                  <a:pt x="25050" y="38705"/>
                </a:lnTo>
                <a:lnTo>
                  <a:pt x="21253" y="44094"/>
                </a:lnTo>
                <a:lnTo>
                  <a:pt x="18892" y="45417"/>
                </a:lnTo>
                <a:lnTo>
                  <a:pt x="27532" y="45417"/>
                </a:lnTo>
                <a:lnTo>
                  <a:pt x="29215" y="42820"/>
                </a:lnTo>
                <a:lnTo>
                  <a:pt x="31601" y="35667"/>
                </a:lnTo>
                <a:lnTo>
                  <a:pt x="32184" y="31013"/>
                </a:lnTo>
                <a:lnTo>
                  <a:pt x="32096" y="19401"/>
                </a:lnTo>
                <a:lnTo>
                  <a:pt x="31816" y="16413"/>
                </a:lnTo>
                <a:lnTo>
                  <a:pt x="31081" y="13522"/>
                </a:lnTo>
                <a:lnTo>
                  <a:pt x="30317" y="10680"/>
                </a:lnTo>
                <a:lnTo>
                  <a:pt x="29303" y="8230"/>
                </a:lnTo>
                <a:lnTo>
                  <a:pt x="27265" y="4997"/>
                </a:lnTo>
                <a:close/>
              </a:path>
            </a:pathLst>
          </a:custGeom>
          <a:solidFill>
            <a:srgbClr val="4D4D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6" name="object 216"/>
          <p:cNvSpPr/>
          <p:nvPr/>
        </p:nvSpPr>
        <p:spPr>
          <a:xfrm>
            <a:off x="860219" y="3220067"/>
            <a:ext cx="34290" cy="49530"/>
          </a:xfrm>
          <a:custGeom>
            <a:avLst/>
            <a:gdLst/>
            <a:ahLst/>
            <a:cxnLst/>
            <a:rect l="l" t="t" r="r" b="b"/>
            <a:pathLst>
              <a:path w="34290" h="49529">
                <a:moveTo>
                  <a:pt x="27471" y="37578"/>
                </a:moveTo>
                <a:lnTo>
                  <a:pt x="21405" y="37578"/>
                </a:lnTo>
                <a:lnTo>
                  <a:pt x="21405" y="49385"/>
                </a:lnTo>
                <a:lnTo>
                  <a:pt x="27471" y="49385"/>
                </a:lnTo>
                <a:lnTo>
                  <a:pt x="27471" y="37578"/>
                </a:lnTo>
                <a:close/>
              </a:path>
              <a:path w="34290" h="49529">
                <a:moveTo>
                  <a:pt x="27471" y="0"/>
                </a:moveTo>
                <a:lnTo>
                  <a:pt x="22537" y="0"/>
                </a:lnTo>
                <a:lnTo>
                  <a:pt x="0" y="31993"/>
                </a:lnTo>
                <a:lnTo>
                  <a:pt x="0" y="37578"/>
                </a:lnTo>
                <a:lnTo>
                  <a:pt x="34144" y="37578"/>
                </a:lnTo>
                <a:lnTo>
                  <a:pt x="34144" y="31993"/>
                </a:lnTo>
                <a:lnTo>
                  <a:pt x="5942" y="31993"/>
                </a:lnTo>
                <a:lnTo>
                  <a:pt x="21405" y="9749"/>
                </a:lnTo>
                <a:lnTo>
                  <a:pt x="27471" y="9749"/>
                </a:lnTo>
                <a:lnTo>
                  <a:pt x="27471" y="0"/>
                </a:lnTo>
                <a:close/>
              </a:path>
              <a:path w="34290" h="49529">
                <a:moveTo>
                  <a:pt x="27471" y="9749"/>
                </a:moveTo>
                <a:lnTo>
                  <a:pt x="21405" y="9749"/>
                </a:lnTo>
                <a:lnTo>
                  <a:pt x="21405" y="31993"/>
                </a:lnTo>
                <a:lnTo>
                  <a:pt x="27471" y="31993"/>
                </a:lnTo>
                <a:lnTo>
                  <a:pt x="27471" y="9749"/>
                </a:lnTo>
                <a:close/>
              </a:path>
            </a:pathLst>
          </a:custGeom>
          <a:solidFill>
            <a:srgbClr val="4D4D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7" name="object 217"/>
          <p:cNvSpPr/>
          <p:nvPr/>
        </p:nvSpPr>
        <p:spPr>
          <a:xfrm>
            <a:off x="900546" y="3219872"/>
            <a:ext cx="32384" cy="50800"/>
          </a:xfrm>
          <a:custGeom>
            <a:avLst/>
            <a:gdLst/>
            <a:ahLst/>
            <a:cxnLst/>
            <a:rect l="l" t="t" r="r" b="b"/>
            <a:pathLst>
              <a:path w="32384" h="50800">
                <a:moveTo>
                  <a:pt x="16109" y="0"/>
                </a:moveTo>
                <a:lnTo>
                  <a:pt x="12493" y="48"/>
                </a:lnTo>
                <a:lnTo>
                  <a:pt x="9524" y="979"/>
                </a:lnTo>
                <a:lnTo>
                  <a:pt x="7167" y="2939"/>
                </a:lnTo>
                <a:lnTo>
                  <a:pt x="4776" y="4850"/>
                </a:lnTo>
                <a:lnTo>
                  <a:pt x="2969" y="7594"/>
                </a:lnTo>
                <a:lnTo>
                  <a:pt x="1623" y="11709"/>
                </a:lnTo>
                <a:lnTo>
                  <a:pt x="583" y="14747"/>
                </a:lnTo>
                <a:lnTo>
                  <a:pt x="0" y="19401"/>
                </a:lnTo>
                <a:lnTo>
                  <a:pt x="0" y="34540"/>
                </a:lnTo>
                <a:lnTo>
                  <a:pt x="1621" y="41203"/>
                </a:lnTo>
                <a:lnTo>
                  <a:pt x="5130" y="45613"/>
                </a:lnTo>
                <a:lnTo>
                  <a:pt x="7594" y="48749"/>
                </a:lnTo>
                <a:lnTo>
                  <a:pt x="11332" y="50414"/>
                </a:lnTo>
                <a:lnTo>
                  <a:pt x="16109" y="50463"/>
                </a:lnTo>
                <a:lnTo>
                  <a:pt x="19690" y="50414"/>
                </a:lnTo>
                <a:lnTo>
                  <a:pt x="22689" y="49483"/>
                </a:lnTo>
                <a:lnTo>
                  <a:pt x="27436" y="45613"/>
                </a:lnTo>
                <a:lnTo>
                  <a:pt x="27532" y="45466"/>
                </a:lnTo>
                <a:lnTo>
                  <a:pt x="13321" y="45466"/>
                </a:lnTo>
                <a:lnTo>
                  <a:pt x="10994" y="44143"/>
                </a:lnTo>
                <a:lnTo>
                  <a:pt x="7197" y="38754"/>
                </a:lnTo>
                <a:lnTo>
                  <a:pt x="6246" y="33364"/>
                </a:lnTo>
                <a:lnTo>
                  <a:pt x="6255" y="17098"/>
                </a:lnTo>
                <a:lnTo>
                  <a:pt x="7290" y="11611"/>
                </a:lnTo>
                <a:lnTo>
                  <a:pt x="9372" y="8573"/>
                </a:lnTo>
                <a:lnTo>
                  <a:pt x="11023" y="6222"/>
                </a:lnTo>
                <a:lnTo>
                  <a:pt x="13228" y="5046"/>
                </a:lnTo>
                <a:lnTo>
                  <a:pt x="27264" y="5046"/>
                </a:lnTo>
                <a:lnTo>
                  <a:pt x="26731" y="4213"/>
                </a:lnTo>
                <a:lnTo>
                  <a:pt x="25080" y="2694"/>
                </a:lnTo>
                <a:lnTo>
                  <a:pt x="21067" y="538"/>
                </a:lnTo>
                <a:lnTo>
                  <a:pt x="18740" y="48"/>
                </a:lnTo>
                <a:lnTo>
                  <a:pt x="16109" y="0"/>
                </a:lnTo>
                <a:close/>
              </a:path>
              <a:path w="32384" h="50800">
                <a:moveTo>
                  <a:pt x="27264" y="5046"/>
                </a:moveTo>
                <a:lnTo>
                  <a:pt x="18862" y="5046"/>
                </a:lnTo>
                <a:lnTo>
                  <a:pt x="21253" y="6369"/>
                </a:lnTo>
                <a:lnTo>
                  <a:pt x="23149" y="9063"/>
                </a:lnTo>
                <a:lnTo>
                  <a:pt x="25050" y="11709"/>
                </a:lnTo>
                <a:lnTo>
                  <a:pt x="25884" y="16461"/>
                </a:lnTo>
                <a:lnTo>
                  <a:pt x="25987" y="33364"/>
                </a:lnTo>
                <a:lnTo>
                  <a:pt x="25050" y="38705"/>
                </a:lnTo>
                <a:lnTo>
                  <a:pt x="21253" y="44094"/>
                </a:lnTo>
                <a:lnTo>
                  <a:pt x="18892" y="45466"/>
                </a:lnTo>
                <a:lnTo>
                  <a:pt x="27532" y="45466"/>
                </a:lnTo>
                <a:lnTo>
                  <a:pt x="29215" y="42869"/>
                </a:lnTo>
                <a:lnTo>
                  <a:pt x="30588" y="38705"/>
                </a:lnTo>
                <a:lnTo>
                  <a:pt x="31601" y="35716"/>
                </a:lnTo>
                <a:lnTo>
                  <a:pt x="32184" y="31013"/>
                </a:lnTo>
                <a:lnTo>
                  <a:pt x="32095" y="19401"/>
                </a:lnTo>
                <a:lnTo>
                  <a:pt x="31816" y="16461"/>
                </a:lnTo>
                <a:lnTo>
                  <a:pt x="30317" y="10680"/>
                </a:lnTo>
                <a:lnTo>
                  <a:pt x="29303" y="8230"/>
                </a:lnTo>
                <a:lnTo>
                  <a:pt x="27264" y="5046"/>
                </a:lnTo>
                <a:close/>
              </a:path>
            </a:pathLst>
          </a:custGeom>
          <a:solidFill>
            <a:srgbClr val="4D4D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8" name="object 218"/>
          <p:cNvSpPr/>
          <p:nvPr/>
        </p:nvSpPr>
        <p:spPr>
          <a:xfrm>
            <a:off x="861904" y="2329699"/>
            <a:ext cx="33020" cy="50800"/>
          </a:xfrm>
          <a:custGeom>
            <a:avLst/>
            <a:gdLst/>
            <a:ahLst/>
            <a:cxnLst/>
            <a:rect l="l" t="t" r="r" b="b"/>
            <a:pathLst>
              <a:path w="33019" h="50800">
                <a:moveTo>
                  <a:pt x="17730" y="0"/>
                </a:moveTo>
                <a:lnTo>
                  <a:pt x="12522" y="48"/>
                </a:lnTo>
                <a:lnTo>
                  <a:pt x="8358" y="1910"/>
                </a:lnTo>
                <a:lnTo>
                  <a:pt x="1744" y="10043"/>
                </a:lnTo>
                <a:lnTo>
                  <a:pt x="0" y="17000"/>
                </a:lnTo>
                <a:lnTo>
                  <a:pt x="0" y="35030"/>
                </a:lnTo>
                <a:lnTo>
                  <a:pt x="1592" y="41154"/>
                </a:lnTo>
                <a:lnTo>
                  <a:pt x="4889" y="44976"/>
                </a:lnTo>
                <a:lnTo>
                  <a:pt x="7961" y="48602"/>
                </a:lnTo>
                <a:lnTo>
                  <a:pt x="12096" y="50414"/>
                </a:lnTo>
                <a:lnTo>
                  <a:pt x="17177" y="50463"/>
                </a:lnTo>
                <a:lnTo>
                  <a:pt x="20116" y="50414"/>
                </a:lnTo>
                <a:lnTo>
                  <a:pt x="22752" y="49728"/>
                </a:lnTo>
                <a:lnTo>
                  <a:pt x="25109" y="48357"/>
                </a:lnTo>
                <a:lnTo>
                  <a:pt x="27436" y="46936"/>
                </a:lnTo>
                <a:lnTo>
                  <a:pt x="28749" y="45466"/>
                </a:lnTo>
                <a:lnTo>
                  <a:pt x="15281" y="45466"/>
                </a:lnTo>
                <a:lnTo>
                  <a:pt x="13625" y="44976"/>
                </a:lnTo>
                <a:lnTo>
                  <a:pt x="12032" y="43947"/>
                </a:lnTo>
                <a:lnTo>
                  <a:pt x="10440" y="42967"/>
                </a:lnTo>
                <a:lnTo>
                  <a:pt x="9186" y="41546"/>
                </a:lnTo>
                <a:lnTo>
                  <a:pt x="7412" y="37725"/>
                </a:lnTo>
                <a:lnTo>
                  <a:pt x="6981" y="35716"/>
                </a:lnTo>
                <a:lnTo>
                  <a:pt x="6981" y="30425"/>
                </a:lnTo>
                <a:lnTo>
                  <a:pt x="7932" y="27877"/>
                </a:lnTo>
                <a:lnTo>
                  <a:pt x="9828" y="25868"/>
                </a:lnTo>
                <a:lnTo>
                  <a:pt x="11582" y="24105"/>
                </a:lnTo>
                <a:lnTo>
                  <a:pt x="6065" y="24105"/>
                </a:lnTo>
                <a:lnTo>
                  <a:pt x="6115" y="19058"/>
                </a:lnTo>
                <a:lnTo>
                  <a:pt x="6643" y="15384"/>
                </a:lnTo>
                <a:lnTo>
                  <a:pt x="7780" y="12738"/>
                </a:lnTo>
                <a:lnTo>
                  <a:pt x="8848" y="10043"/>
                </a:lnTo>
                <a:lnTo>
                  <a:pt x="17363" y="4997"/>
                </a:lnTo>
                <a:lnTo>
                  <a:pt x="29213" y="4997"/>
                </a:lnTo>
                <a:lnTo>
                  <a:pt x="27284" y="3282"/>
                </a:lnTo>
                <a:lnTo>
                  <a:pt x="24805" y="1126"/>
                </a:lnTo>
                <a:lnTo>
                  <a:pt x="21621" y="48"/>
                </a:lnTo>
                <a:lnTo>
                  <a:pt x="17730" y="0"/>
                </a:lnTo>
                <a:close/>
              </a:path>
              <a:path w="33019" h="50800">
                <a:moveTo>
                  <a:pt x="29197" y="22929"/>
                </a:moveTo>
                <a:lnTo>
                  <a:pt x="16844" y="22929"/>
                </a:lnTo>
                <a:lnTo>
                  <a:pt x="19568" y="22978"/>
                </a:lnTo>
                <a:lnTo>
                  <a:pt x="21866" y="23958"/>
                </a:lnTo>
                <a:lnTo>
                  <a:pt x="23703" y="25868"/>
                </a:lnTo>
                <a:lnTo>
                  <a:pt x="25506" y="27877"/>
                </a:lnTo>
                <a:lnTo>
                  <a:pt x="26349" y="30425"/>
                </a:lnTo>
                <a:lnTo>
                  <a:pt x="26318" y="37725"/>
                </a:lnTo>
                <a:lnTo>
                  <a:pt x="25476" y="40322"/>
                </a:lnTo>
                <a:lnTo>
                  <a:pt x="23669" y="42379"/>
                </a:lnTo>
                <a:lnTo>
                  <a:pt x="21802" y="44437"/>
                </a:lnTo>
                <a:lnTo>
                  <a:pt x="19597" y="45466"/>
                </a:lnTo>
                <a:lnTo>
                  <a:pt x="28749" y="45466"/>
                </a:lnTo>
                <a:lnTo>
                  <a:pt x="29274" y="44878"/>
                </a:lnTo>
                <a:lnTo>
                  <a:pt x="30621" y="42232"/>
                </a:lnTo>
                <a:lnTo>
                  <a:pt x="31939" y="39538"/>
                </a:lnTo>
                <a:lnTo>
                  <a:pt x="32610" y="36696"/>
                </a:lnTo>
                <a:lnTo>
                  <a:pt x="32610" y="28857"/>
                </a:lnTo>
                <a:lnTo>
                  <a:pt x="31174" y="24986"/>
                </a:lnTo>
                <a:lnTo>
                  <a:pt x="29197" y="22929"/>
                </a:lnTo>
                <a:close/>
              </a:path>
              <a:path w="33019" h="50800">
                <a:moveTo>
                  <a:pt x="22047" y="17588"/>
                </a:moveTo>
                <a:lnTo>
                  <a:pt x="15707" y="17588"/>
                </a:lnTo>
                <a:lnTo>
                  <a:pt x="13502" y="18127"/>
                </a:lnTo>
                <a:lnTo>
                  <a:pt x="9279" y="20283"/>
                </a:lnTo>
                <a:lnTo>
                  <a:pt x="7501" y="21900"/>
                </a:lnTo>
                <a:lnTo>
                  <a:pt x="6065" y="24105"/>
                </a:lnTo>
                <a:lnTo>
                  <a:pt x="11582" y="24105"/>
                </a:lnTo>
                <a:lnTo>
                  <a:pt x="11729" y="23958"/>
                </a:lnTo>
                <a:lnTo>
                  <a:pt x="14056" y="22978"/>
                </a:lnTo>
                <a:lnTo>
                  <a:pt x="16844" y="22929"/>
                </a:lnTo>
                <a:lnTo>
                  <a:pt x="29197" y="22929"/>
                </a:lnTo>
                <a:lnTo>
                  <a:pt x="25476" y="19058"/>
                </a:lnTo>
                <a:lnTo>
                  <a:pt x="22047" y="17588"/>
                </a:lnTo>
                <a:close/>
              </a:path>
              <a:path w="33019" h="50800">
                <a:moveTo>
                  <a:pt x="29213" y="4997"/>
                </a:moveTo>
                <a:lnTo>
                  <a:pt x="17363" y="4997"/>
                </a:lnTo>
                <a:lnTo>
                  <a:pt x="19749" y="5046"/>
                </a:lnTo>
                <a:lnTo>
                  <a:pt x="21773" y="5879"/>
                </a:lnTo>
                <a:lnTo>
                  <a:pt x="23424" y="7594"/>
                </a:lnTo>
                <a:lnTo>
                  <a:pt x="24403" y="8671"/>
                </a:lnTo>
                <a:lnTo>
                  <a:pt x="25173" y="10435"/>
                </a:lnTo>
                <a:lnTo>
                  <a:pt x="25721" y="12787"/>
                </a:lnTo>
                <a:lnTo>
                  <a:pt x="31753" y="12297"/>
                </a:lnTo>
                <a:lnTo>
                  <a:pt x="31233" y="8475"/>
                </a:lnTo>
                <a:lnTo>
                  <a:pt x="29763" y="5487"/>
                </a:lnTo>
                <a:lnTo>
                  <a:pt x="29213" y="4997"/>
                </a:lnTo>
                <a:close/>
              </a:path>
            </a:pathLst>
          </a:custGeom>
          <a:solidFill>
            <a:srgbClr val="4D4D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9" name="object 219"/>
          <p:cNvSpPr/>
          <p:nvPr/>
        </p:nvSpPr>
        <p:spPr>
          <a:xfrm>
            <a:off x="900546" y="2329699"/>
            <a:ext cx="32384" cy="50800"/>
          </a:xfrm>
          <a:custGeom>
            <a:avLst/>
            <a:gdLst/>
            <a:ahLst/>
            <a:cxnLst/>
            <a:rect l="l" t="t" r="r" b="b"/>
            <a:pathLst>
              <a:path w="32384" h="50800">
                <a:moveTo>
                  <a:pt x="16109" y="0"/>
                </a:moveTo>
                <a:lnTo>
                  <a:pt x="12493" y="48"/>
                </a:lnTo>
                <a:lnTo>
                  <a:pt x="9524" y="979"/>
                </a:lnTo>
                <a:lnTo>
                  <a:pt x="7167" y="2939"/>
                </a:lnTo>
                <a:lnTo>
                  <a:pt x="4776" y="4850"/>
                </a:lnTo>
                <a:lnTo>
                  <a:pt x="2969" y="7594"/>
                </a:lnTo>
                <a:lnTo>
                  <a:pt x="1623" y="11709"/>
                </a:lnTo>
                <a:lnTo>
                  <a:pt x="583" y="14747"/>
                </a:lnTo>
                <a:lnTo>
                  <a:pt x="0" y="19450"/>
                </a:lnTo>
                <a:lnTo>
                  <a:pt x="0" y="34540"/>
                </a:lnTo>
                <a:lnTo>
                  <a:pt x="1621" y="41252"/>
                </a:lnTo>
                <a:lnTo>
                  <a:pt x="5130" y="45613"/>
                </a:lnTo>
                <a:lnTo>
                  <a:pt x="7594" y="48749"/>
                </a:lnTo>
                <a:lnTo>
                  <a:pt x="11332" y="50414"/>
                </a:lnTo>
                <a:lnTo>
                  <a:pt x="16109" y="50463"/>
                </a:lnTo>
                <a:lnTo>
                  <a:pt x="19690" y="50414"/>
                </a:lnTo>
                <a:lnTo>
                  <a:pt x="22689" y="49483"/>
                </a:lnTo>
                <a:lnTo>
                  <a:pt x="27436" y="45613"/>
                </a:lnTo>
                <a:lnTo>
                  <a:pt x="27532" y="45466"/>
                </a:lnTo>
                <a:lnTo>
                  <a:pt x="13321" y="45466"/>
                </a:lnTo>
                <a:lnTo>
                  <a:pt x="10994" y="44143"/>
                </a:lnTo>
                <a:lnTo>
                  <a:pt x="7197" y="38803"/>
                </a:lnTo>
                <a:lnTo>
                  <a:pt x="6246" y="33364"/>
                </a:lnTo>
                <a:lnTo>
                  <a:pt x="6255" y="17098"/>
                </a:lnTo>
                <a:lnTo>
                  <a:pt x="7290" y="11611"/>
                </a:lnTo>
                <a:lnTo>
                  <a:pt x="9372" y="8573"/>
                </a:lnTo>
                <a:lnTo>
                  <a:pt x="11023" y="6222"/>
                </a:lnTo>
                <a:lnTo>
                  <a:pt x="13228" y="5046"/>
                </a:lnTo>
                <a:lnTo>
                  <a:pt x="27265" y="5046"/>
                </a:lnTo>
                <a:lnTo>
                  <a:pt x="26731" y="4213"/>
                </a:lnTo>
                <a:lnTo>
                  <a:pt x="25080" y="2694"/>
                </a:lnTo>
                <a:lnTo>
                  <a:pt x="23090" y="1616"/>
                </a:lnTo>
                <a:lnTo>
                  <a:pt x="21067" y="587"/>
                </a:lnTo>
                <a:lnTo>
                  <a:pt x="18740" y="48"/>
                </a:lnTo>
                <a:lnTo>
                  <a:pt x="16109" y="0"/>
                </a:lnTo>
                <a:close/>
              </a:path>
              <a:path w="32384" h="50800">
                <a:moveTo>
                  <a:pt x="27265" y="5046"/>
                </a:moveTo>
                <a:lnTo>
                  <a:pt x="18862" y="5046"/>
                </a:lnTo>
                <a:lnTo>
                  <a:pt x="21253" y="6369"/>
                </a:lnTo>
                <a:lnTo>
                  <a:pt x="23149" y="9063"/>
                </a:lnTo>
                <a:lnTo>
                  <a:pt x="25050" y="11709"/>
                </a:lnTo>
                <a:lnTo>
                  <a:pt x="25884" y="16461"/>
                </a:lnTo>
                <a:lnTo>
                  <a:pt x="25987" y="33364"/>
                </a:lnTo>
                <a:lnTo>
                  <a:pt x="25050" y="38705"/>
                </a:lnTo>
                <a:lnTo>
                  <a:pt x="21253" y="44094"/>
                </a:lnTo>
                <a:lnTo>
                  <a:pt x="18892" y="45466"/>
                </a:lnTo>
                <a:lnTo>
                  <a:pt x="27532" y="45466"/>
                </a:lnTo>
                <a:lnTo>
                  <a:pt x="29215" y="42869"/>
                </a:lnTo>
                <a:lnTo>
                  <a:pt x="31601" y="35716"/>
                </a:lnTo>
                <a:lnTo>
                  <a:pt x="32184" y="31062"/>
                </a:lnTo>
                <a:lnTo>
                  <a:pt x="32100" y="19450"/>
                </a:lnTo>
                <a:lnTo>
                  <a:pt x="31816" y="16461"/>
                </a:lnTo>
                <a:lnTo>
                  <a:pt x="31081" y="13571"/>
                </a:lnTo>
                <a:lnTo>
                  <a:pt x="30317" y="10729"/>
                </a:lnTo>
                <a:lnTo>
                  <a:pt x="29303" y="8279"/>
                </a:lnTo>
                <a:lnTo>
                  <a:pt x="27265" y="5046"/>
                </a:lnTo>
                <a:close/>
              </a:path>
            </a:pathLst>
          </a:custGeom>
          <a:solidFill>
            <a:srgbClr val="4D4D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0" name="object 220"/>
          <p:cNvSpPr/>
          <p:nvPr/>
        </p:nvSpPr>
        <p:spPr>
          <a:xfrm>
            <a:off x="953249" y="5025130"/>
            <a:ext cx="21590" cy="0"/>
          </a:xfrm>
          <a:custGeom>
            <a:avLst/>
            <a:gdLst/>
            <a:ahLst/>
            <a:cxnLst/>
            <a:rect l="l" t="t" r="r" b="b"/>
            <a:pathLst>
              <a:path w="21590">
                <a:moveTo>
                  <a:pt x="0" y="0"/>
                </a:moveTo>
                <a:lnTo>
                  <a:pt x="21464" y="0"/>
                </a:lnTo>
              </a:path>
            </a:pathLst>
          </a:custGeom>
          <a:ln w="8364">
            <a:solidFill>
              <a:srgbClr val="3333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1" name="object 221"/>
          <p:cNvSpPr/>
          <p:nvPr/>
        </p:nvSpPr>
        <p:spPr>
          <a:xfrm>
            <a:off x="953249" y="4134933"/>
            <a:ext cx="21590" cy="0"/>
          </a:xfrm>
          <a:custGeom>
            <a:avLst/>
            <a:gdLst/>
            <a:ahLst/>
            <a:cxnLst/>
            <a:rect l="l" t="t" r="r" b="b"/>
            <a:pathLst>
              <a:path w="21590">
                <a:moveTo>
                  <a:pt x="0" y="0"/>
                </a:moveTo>
                <a:lnTo>
                  <a:pt x="21464" y="0"/>
                </a:lnTo>
              </a:path>
            </a:pathLst>
          </a:custGeom>
          <a:ln w="8364">
            <a:solidFill>
              <a:srgbClr val="3333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2" name="object 222"/>
          <p:cNvSpPr/>
          <p:nvPr/>
        </p:nvSpPr>
        <p:spPr>
          <a:xfrm>
            <a:off x="953249" y="3244760"/>
            <a:ext cx="21590" cy="0"/>
          </a:xfrm>
          <a:custGeom>
            <a:avLst/>
            <a:gdLst/>
            <a:ahLst/>
            <a:cxnLst/>
            <a:rect l="l" t="t" r="r" b="b"/>
            <a:pathLst>
              <a:path w="21590">
                <a:moveTo>
                  <a:pt x="0" y="0"/>
                </a:moveTo>
                <a:lnTo>
                  <a:pt x="21464" y="0"/>
                </a:lnTo>
              </a:path>
            </a:pathLst>
          </a:custGeom>
          <a:ln w="8364">
            <a:solidFill>
              <a:srgbClr val="3333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3" name="object 223"/>
          <p:cNvSpPr/>
          <p:nvPr/>
        </p:nvSpPr>
        <p:spPr>
          <a:xfrm>
            <a:off x="953249" y="2354637"/>
            <a:ext cx="21590" cy="0"/>
          </a:xfrm>
          <a:custGeom>
            <a:avLst/>
            <a:gdLst/>
            <a:ahLst/>
            <a:cxnLst/>
            <a:rect l="l" t="t" r="r" b="b"/>
            <a:pathLst>
              <a:path w="21590">
                <a:moveTo>
                  <a:pt x="0" y="0"/>
                </a:moveTo>
                <a:lnTo>
                  <a:pt x="21464" y="0"/>
                </a:lnTo>
              </a:path>
            </a:pathLst>
          </a:custGeom>
          <a:ln w="8364">
            <a:solidFill>
              <a:srgbClr val="3333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4" name="object 224"/>
          <p:cNvSpPr/>
          <p:nvPr/>
        </p:nvSpPr>
        <p:spPr>
          <a:xfrm>
            <a:off x="1037426" y="5127499"/>
            <a:ext cx="0" cy="21590"/>
          </a:xfrm>
          <a:custGeom>
            <a:avLst/>
            <a:gdLst/>
            <a:ahLst/>
            <a:cxnLst/>
            <a:rect l="l" t="t" r="r" b="b"/>
            <a:pathLst>
              <a:path h="21589">
                <a:moveTo>
                  <a:pt x="0" y="21464"/>
                </a:moveTo>
                <a:lnTo>
                  <a:pt x="0" y="0"/>
                </a:lnTo>
              </a:path>
            </a:pathLst>
          </a:custGeom>
          <a:ln w="8364">
            <a:solidFill>
              <a:srgbClr val="3333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5" name="object 225"/>
          <p:cNvSpPr/>
          <p:nvPr/>
        </p:nvSpPr>
        <p:spPr>
          <a:xfrm>
            <a:off x="2430716" y="5127499"/>
            <a:ext cx="0" cy="21590"/>
          </a:xfrm>
          <a:custGeom>
            <a:avLst/>
            <a:gdLst/>
            <a:ahLst/>
            <a:cxnLst/>
            <a:rect l="l" t="t" r="r" b="b"/>
            <a:pathLst>
              <a:path h="21589">
                <a:moveTo>
                  <a:pt x="0" y="21464"/>
                </a:moveTo>
                <a:lnTo>
                  <a:pt x="0" y="0"/>
                </a:lnTo>
              </a:path>
            </a:pathLst>
          </a:custGeom>
          <a:ln w="8364">
            <a:solidFill>
              <a:srgbClr val="3333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6" name="object 226"/>
          <p:cNvSpPr/>
          <p:nvPr/>
        </p:nvSpPr>
        <p:spPr>
          <a:xfrm>
            <a:off x="3823963" y="5127499"/>
            <a:ext cx="0" cy="21590"/>
          </a:xfrm>
          <a:custGeom>
            <a:avLst/>
            <a:gdLst/>
            <a:ahLst/>
            <a:cxnLst/>
            <a:rect l="l" t="t" r="r" b="b"/>
            <a:pathLst>
              <a:path h="21589">
                <a:moveTo>
                  <a:pt x="0" y="21464"/>
                </a:moveTo>
                <a:lnTo>
                  <a:pt x="0" y="0"/>
                </a:lnTo>
              </a:path>
            </a:pathLst>
          </a:custGeom>
          <a:ln w="8364">
            <a:solidFill>
              <a:srgbClr val="3333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7" name="object 227"/>
          <p:cNvSpPr/>
          <p:nvPr/>
        </p:nvSpPr>
        <p:spPr>
          <a:xfrm>
            <a:off x="5217210" y="5127499"/>
            <a:ext cx="0" cy="21590"/>
          </a:xfrm>
          <a:custGeom>
            <a:avLst/>
            <a:gdLst/>
            <a:ahLst/>
            <a:cxnLst/>
            <a:rect l="l" t="t" r="r" b="b"/>
            <a:pathLst>
              <a:path h="21589">
                <a:moveTo>
                  <a:pt x="0" y="21464"/>
                </a:moveTo>
                <a:lnTo>
                  <a:pt x="0" y="0"/>
                </a:lnTo>
              </a:path>
            </a:pathLst>
          </a:custGeom>
          <a:ln w="8364">
            <a:solidFill>
              <a:srgbClr val="3333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8" name="object 228"/>
          <p:cNvSpPr/>
          <p:nvPr/>
        </p:nvSpPr>
        <p:spPr>
          <a:xfrm>
            <a:off x="1021106" y="5165954"/>
            <a:ext cx="32384" cy="50800"/>
          </a:xfrm>
          <a:custGeom>
            <a:avLst/>
            <a:gdLst/>
            <a:ahLst/>
            <a:cxnLst/>
            <a:rect l="l" t="t" r="r" b="b"/>
            <a:pathLst>
              <a:path w="32384" h="50800">
                <a:moveTo>
                  <a:pt x="16109" y="0"/>
                </a:moveTo>
                <a:lnTo>
                  <a:pt x="1618" y="11699"/>
                </a:lnTo>
                <a:lnTo>
                  <a:pt x="583" y="14727"/>
                </a:lnTo>
                <a:lnTo>
                  <a:pt x="0" y="19416"/>
                </a:lnTo>
                <a:lnTo>
                  <a:pt x="0" y="34511"/>
                </a:lnTo>
                <a:lnTo>
                  <a:pt x="1621" y="41218"/>
                </a:lnTo>
                <a:lnTo>
                  <a:pt x="5138" y="45593"/>
                </a:lnTo>
                <a:lnTo>
                  <a:pt x="7594" y="48719"/>
                </a:lnTo>
                <a:lnTo>
                  <a:pt x="11332" y="50405"/>
                </a:lnTo>
                <a:lnTo>
                  <a:pt x="16109" y="50434"/>
                </a:lnTo>
                <a:lnTo>
                  <a:pt x="19690" y="50405"/>
                </a:lnTo>
                <a:lnTo>
                  <a:pt x="22689" y="49454"/>
                </a:lnTo>
                <a:lnTo>
                  <a:pt x="27436" y="45593"/>
                </a:lnTo>
                <a:lnTo>
                  <a:pt x="27534" y="45441"/>
                </a:lnTo>
                <a:lnTo>
                  <a:pt x="13321" y="45441"/>
                </a:lnTo>
                <a:lnTo>
                  <a:pt x="10994" y="44124"/>
                </a:lnTo>
                <a:lnTo>
                  <a:pt x="7197" y="38768"/>
                </a:lnTo>
                <a:lnTo>
                  <a:pt x="6246" y="33345"/>
                </a:lnTo>
                <a:lnTo>
                  <a:pt x="6257" y="17089"/>
                </a:lnTo>
                <a:lnTo>
                  <a:pt x="7290" y="11606"/>
                </a:lnTo>
                <a:lnTo>
                  <a:pt x="9372" y="8544"/>
                </a:lnTo>
                <a:lnTo>
                  <a:pt x="11023" y="6217"/>
                </a:lnTo>
                <a:lnTo>
                  <a:pt x="13228" y="5021"/>
                </a:lnTo>
                <a:lnTo>
                  <a:pt x="27258" y="5021"/>
                </a:lnTo>
                <a:lnTo>
                  <a:pt x="26731" y="4193"/>
                </a:lnTo>
                <a:lnTo>
                  <a:pt x="25080" y="2665"/>
                </a:lnTo>
                <a:lnTo>
                  <a:pt x="23090" y="1592"/>
                </a:lnTo>
                <a:lnTo>
                  <a:pt x="21067" y="553"/>
                </a:lnTo>
                <a:lnTo>
                  <a:pt x="18740" y="29"/>
                </a:lnTo>
                <a:lnTo>
                  <a:pt x="16109" y="0"/>
                </a:lnTo>
                <a:close/>
              </a:path>
              <a:path w="32384" h="50800">
                <a:moveTo>
                  <a:pt x="27258" y="5021"/>
                </a:moveTo>
                <a:lnTo>
                  <a:pt x="18862" y="5021"/>
                </a:lnTo>
                <a:lnTo>
                  <a:pt x="21253" y="6369"/>
                </a:lnTo>
                <a:lnTo>
                  <a:pt x="25050" y="11699"/>
                </a:lnTo>
                <a:lnTo>
                  <a:pt x="25882" y="16442"/>
                </a:lnTo>
                <a:lnTo>
                  <a:pt x="25991" y="33345"/>
                </a:lnTo>
                <a:lnTo>
                  <a:pt x="25050" y="38705"/>
                </a:lnTo>
                <a:lnTo>
                  <a:pt x="21253" y="44094"/>
                </a:lnTo>
                <a:lnTo>
                  <a:pt x="18892" y="45441"/>
                </a:lnTo>
                <a:lnTo>
                  <a:pt x="27534" y="45441"/>
                </a:lnTo>
                <a:lnTo>
                  <a:pt x="29215" y="42840"/>
                </a:lnTo>
                <a:lnTo>
                  <a:pt x="31601" y="35706"/>
                </a:lnTo>
                <a:lnTo>
                  <a:pt x="32184" y="31018"/>
                </a:lnTo>
                <a:lnTo>
                  <a:pt x="32097" y="19416"/>
                </a:lnTo>
                <a:lnTo>
                  <a:pt x="31816" y="16442"/>
                </a:lnTo>
                <a:lnTo>
                  <a:pt x="30317" y="10685"/>
                </a:lnTo>
                <a:lnTo>
                  <a:pt x="29303" y="8235"/>
                </a:lnTo>
                <a:lnTo>
                  <a:pt x="27258" y="5021"/>
                </a:lnTo>
                <a:close/>
              </a:path>
            </a:pathLst>
          </a:custGeom>
          <a:solidFill>
            <a:srgbClr val="4D4D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9" name="object 229"/>
          <p:cNvSpPr/>
          <p:nvPr/>
        </p:nvSpPr>
        <p:spPr>
          <a:xfrm>
            <a:off x="2399850" y="5165954"/>
            <a:ext cx="18415" cy="50165"/>
          </a:xfrm>
          <a:custGeom>
            <a:avLst/>
            <a:gdLst/>
            <a:ahLst/>
            <a:cxnLst/>
            <a:rect l="l" t="t" r="r" b="b"/>
            <a:pathLst>
              <a:path w="18414" h="50164">
                <a:moveTo>
                  <a:pt x="18176" y="10930"/>
                </a:moveTo>
                <a:lnTo>
                  <a:pt x="12101" y="10930"/>
                </a:lnTo>
                <a:lnTo>
                  <a:pt x="12101" y="49577"/>
                </a:lnTo>
                <a:lnTo>
                  <a:pt x="18176" y="49577"/>
                </a:lnTo>
                <a:lnTo>
                  <a:pt x="18176" y="10930"/>
                </a:lnTo>
                <a:close/>
              </a:path>
              <a:path w="18414" h="50164">
                <a:moveTo>
                  <a:pt x="18176" y="0"/>
                </a:moveTo>
                <a:lnTo>
                  <a:pt x="14306" y="0"/>
                </a:lnTo>
                <a:lnTo>
                  <a:pt x="13228" y="2145"/>
                </a:lnTo>
                <a:lnTo>
                  <a:pt x="11415" y="4350"/>
                </a:lnTo>
                <a:lnTo>
                  <a:pt x="8867" y="6614"/>
                </a:lnTo>
                <a:lnTo>
                  <a:pt x="6320" y="8912"/>
                </a:lnTo>
                <a:lnTo>
                  <a:pt x="3331" y="10842"/>
                </a:lnTo>
                <a:lnTo>
                  <a:pt x="125" y="12341"/>
                </a:lnTo>
                <a:lnTo>
                  <a:pt x="0" y="18250"/>
                </a:lnTo>
                <a:lnTo>
                  <a:pt x="1861" y="17579"/>
                </a:lnTo>
                <a:lnTo>
                  <a:pt x="4017" y="16535"/>
                </a:lnTo>
                <a:lnTo>
                  <a:pt x="8720" y="13718"/>
                </a:lnTo>
                <a:lnTo>
                  <a:pt x="10631" y="12341"/>
                </a:lnTo>
                <a:lnTo>
                  <a:pt x="12101" y="10930"/>
                </a:lnTo>
                <a:lnTo>
                  <a:pt x="18176" y="10930"/>
                </a:lnTo>
                <a:lnTo>
                  <a:pt x="18176" y="0"/>
                </a:lnTo>
                <a:close/>
              </a:path>
            </a:pathLst>
          </a:custGeom>
          <a:solidFill>
            <a:srgbClr val="4D4D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0" name="object 230"/>
          <p:cNvSpPr/>
          <p:nvPr/>
        </p:nvSpPr>
        <p:spPr>
          <a:xfrm>
            <a:off x="2433558" y="5165954"/>
            <a:ext cx="32384" cy="50800"/>
          </a:xfrm>
          <a:custGeom>
            <a:avLst/>
            <a:gdLst/>
            <a:ahLst/>
            <a:cxnLst/>
            <a:rect l="l" t="t" r="r" b="b"/>
            <a:pathLst>
              <a:path w="32385" h="50800">
                <a:moveTo>
                  <a:pt x="16070" y="0"/>
                </a:moveTo>
                <a:lnTo>
                  <a:pt x="12493" y="29"/>
                </a:lnTo>
                <a:lnTo>
                  <a:pt x="9504" y="979"/>
                </a:lnTo>
                <a:lnTo>
                  <a:pt x="7153" y="2910"/>
                </a:lnTo>
                <a:lnTo>
                  <a:pt x="4752" y="4840"/>
                </a:lnTo>
                <a:lnTo>
                  <a:pt x="2939" y="7594"/>
                </a:lnTo>
                <a:lnTo>
                  <a:pt x="1623" y="11699"/>
                </a:lnTo>
                <a:lnTo>
                  <a:pt x="587" y="14727"/>
                </a:lnTo>
                <a:lnTo>
                  <a:pt x="0" y="19416"/>
                </a:lnTo>
                <a:lnTo>
                  <a:pt x="0" y="34511"/>
                </a:lnTo>
                <a:lnTo>
                  <a:pt x="1616" y="41218"/>
                </a:lnTo>
                <a:lnTo>
                  <a:pt x="5138" y="45593"/>
                </a:lnTo>
                <a:lnTo>
                  <a:pt x="7594" y="48719"/>
                </a:lnTo>
                <a:lnTo>
                  <a:pt x="11317" y="50405"/>
                </a:lnTo>
                <a:lnTo>
                  <a:pt x="16070" y="50434"/>
                </a:lnTo>
                <a:lnTo>
                  <a:pt x="19695" y="50405"/>
                </a:lnTo>
                <a:lnTo>
                  <a:pt x="22684" y="49454"/>
                </a:lnTo>
                <a:lnTo>
                  <a:pt x="25085" y="47524"/>
                </a:lnTo>
                <a:lnTo>
                  <a:pt x="27436" y="45593"/>
                </a:lnTo>
                <a:lnTo>
                  <a:pt x="27534" y="45441"/>
                </a:lnTo>
                <a:lnTo>
                  <a:pt x="13326" y="45441"/>
                </a:lnTo>
                <a:lnTo>
                  <a:pt x="10974" y="44124"/>
                </a:lnTo>
                <a:lnTo>
                  <a:pt x="7202" y="38768"/>
                </a:lnTo>
                <a:lnTo>
                  <a:pt x="6222" y="33345"/>
                </a:lnTo>
                <a:lnTo>
                  <a:pt x="6233" y="17089"/>
                </a:lnTo>
                <a:lnTo>
                  <a:pt x="7251" y="11606"/>
                </a:lnTo>
                <a:lnTo>
                  <a:pt x="9357" y="8544"/>
                </a:lnTo>
                <a:lnTo>
                  <a:pt x="11023" y="6217"/>
                </a:lnTo>
                <a:lnTo>
                  <a:pt x="13228" y="5021"/>
                </a:lnTo>
                <a:lnTo>
                  <a:pt x="27243" y="5021"/>
                </a:lnTo>
                <a:lnTo>
                  <a:pt x="26701" y="4193"/>
                </a:lnTo>
                <a:lnTo>
                  <a:pt x="25085" y="2665"/>
                </a:lnTo>
                <a:lnTo>
                  <a:pt x="23076" y="1592"/>
                </a:lnTo>
                <a:lnTo>
                  <a:pt x="21067" y="553"/>
                </a:lnTo>
                <a:lnTo>
                  <a:pt x="18715" y="29"/>
                </a:lnTo>
                <a:lnTo>
                  <a:pt x="16070" y="0"/>
                </a:lnTo>
                <a:close/>
              </a:path>
              <a:path w="32385" h="50800">
                <a:moveTo>
                  <a:pt x="27243" y="5021"/>
                </a:moveTo>
                <a:lnTo>
                  <a:pt x="18862" y="5021"/>
                </a:lnTo>
                <a:lnTo>
                  <a:pt x="21214" y="6369"/>
                </a:lnTo>
                <a:lnTo>
                  <a:pt x="25036" y="11699"/>
                </a:lnTo>
                <a:lnTo>
                  <a:pt x="25855" y="16442"/>
                </a:lnTo>
                <a:lnTo>
                  <a:pt x="25961" y="33345"/>
                </a:lnTo>
                <a:lnTo>
                  <a:pt x="25036" y="38705"/>
                </a:lnTo>
                <a:lnTo>
                  <a:pt x="21214" y="44094"/>
                </a:lnTo>
                <a:lnTo>
                  <a:pt x="18862" y="45441"/>
                </a:lnTo>
                <a:lnTo>
                  <a:pt x="27534" y="45441"/>
                </a:lnTo>
                <a:lnTo>
                  <a:pt x="29200" y="42840"/>
                </a:lnTo>
                <a:lnTo>
                  <a:pt x="30567" y="38705"/>
                </a:lnTo>
                <a:lnTo>
                  <a:pt x="31601" y="35706"/>
                </a:lnTo>
                <a:lnTo>
                  <a:pt x="32189" y="31018"/>
                </a:lnTo>
                <a:lnTo>
                  <a:pt x="32096" y="19416"/>
                </a:lnTo>
                <a:lnTo>
                  <a:pt x="31797" y="16442"/>
                </a:lnTo>
                <a:lnTo>
                  <a:pt x="31062" y="13566"/>
                </a:lnTo>
                <a:lnTo>
                  <a:pt x="30278" y="10685"/>
                </a:lnTo>
                <a:lnTo>
                  <a:pt x="29298" y="8235"/>
                </a:lnTo>
                <a:lnTo>
                  <a:pt x="28024" y="6217"/>
                </a:lnTo>
                <a:lnTo>
                  <a:pt x="27243" y="5021"/>
                </a:lnTo>
                <a:close/>
              </a:path>
            </a:pathLst>
          </a:custGeom>
          <a:solidFill>
            <a:srgbClr val="4D4D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1" name="object 231"/>
          <p:cNvSpPr/>
          <p:nvPr/>
        </p:nvSpPr>
        <p:spPr>
          <a:xfrm>
            <a:off x="3787609" y="5165954"/>
            <a:ext cx="33020" cy="50165"/>
          </a:xfrm>
          <a:custGeom>
            <a:avLst/>
            <a:gdLst/>
            <a:ahLst/>
            <a:cxnLst/>
            <a:rect l="l" t="t" r="r" b="b"/>
            <a:pathLst>
              <a:path w="33020" h="50164">
                <a:moveTo>
                  <a:pt x="29571" y="5021"/>
                </a:moveTo>
                <a:lnTo>
                  <a:pt x="19842" y="5021"/>
                </a:lnTo>
                <a:lnTo>
                  <a:pt x="22047" y="5849"/>
                </a:lnTo>
                <a:lnTo>
                  <a:pt x="23811" y="7500"/>
                </a:lnTo>
                <a:lnTo>
                  <a:pt x="25476" y="9156"/>
                </a:lnTo>
                <a:lnTo>
                  <a:pt x="26358" y="11175"/>
                </a:lnTo>
                <a:lnTo>
                  <a:pt x="26358" y="15864"/>
                </a:lnTo>
                <a:lnTo>
                  <a:pt x="9141" y="34237"/>
                </a:lnTo>
                <a:lnTo>
                  <a:pt x="6516" y="36652"/>
                </a:lnTo>
                <a:lnTo>
                  <a:pt x="2890" y="40973"/>
                </a:lnTo>
                <a:lnTo>
                  <a:pt x="1567" y="43144"/>
                </a:lnTo>
                <a:lnTo>
                  <a:pt x="244" y="46696"/>
                </a:lnTo>
                <a:lnTo>
                  <a:pt x="0" y="48107"/>
                </a:lnTo>
                <a:lnTo>
                  <a:pt x="48" y="49577"/>
                </a:lnTo>
                <a:lnTo>
                  <a:pt x="32679" y="49577"/>
                </a:lnTo>
                <a:lnTo>
                  <a:pt x="32679" y="43756"/>
                </a:lnTo>
                <a:lnTo>
                  <a:pt x="8475" y="43756"/>
                </a:lnTo>
                <a:lnTo>
                  <a:pt x="9112" y="42688"/>
                </a:lnTo>
                <a:lnTo>
                  <a:pt x="9945" y="41586"/>
                </a:lnTo>
                <a:lnTo>
                  <a:pt x="11023" y="40483"/>
                </a:lnTo>
                <a:lnTo>
                  <a:pt x="12052" y="39381"/>
                </a:lnTo>
                <a:lnTo>
                  <a:pt x="14355" y="37299"/>
                </a:lnTo>
                <a:lnTo>
                  <a:pt x="18104" y="34173"/>
                </a:lnTo>
                <a:lnTo>
                  <a:pt x="22341" y="30562"/>
                </a:lnTo>
                <a:lnTo>
                  <a:pt x="32549" y="15864"/>
                </a:lnTo>
                <a:lnTo>
                  <a:pt x="32504" y="9646"/>
                </a:lnTo>
                <a:lnTo>
                  <a:pt x="31209" y="6584"/>
                </a:lnTo>
                <a:lnTo>
                  <a:pt x="29571" y="5021"/>
                </a:lnTo>
                <a:close/>
              </a:path>
              <a:path w="33020" h="50164">
                <a:moveTo>
                  <a:pt x="17196" y="0"/>
                </a:moveTo>
                <a:lnTo>
                  <a:pt x="12493" y="29"/>
                </a:lnTo>
                <a:lnTo>
                  <a:pt x="8769" y="1254"/>
                </a:lnTo>
                <a:lnTo>
                  <a:pt x="6026" y="3674"/>
                </a:lnTo>
                <a:lnTo>
                  <a:pt x="3184" y="6124"/>
                </a:lnTo>
                <a:lnTo>
                  <a:pt x="1725" y="9401"/>
                </a:lnTo>
                <a:lnTo>
                  <a:pt x="1601" y="9828"/>
                </a:lnTo>
                <a:lnTo>
                  <a:pt x="1224" y="14271"/>
                </a:lnTo>
                <a:lnTo>
                  <a:pt x="7398" y="14913"/>
                </a:lnTo>
                <a:lnTo>
                  <a:pt x="7398" y="11822"/>
                </a:lnTo>
                <a:lnTo>
                  <a:pt x="8329" y="9401"/>
                </a:lnTo>
                <a:lnTo>
                  <a:pt x="10092" y="7657"/>
                </a:lnTo>
                <a:lnTo>
                  <a:pt x="11807" y="5908"/>
                </a:lnTo>
                <a:lnTo>
                  <a:pt x="14159" y="5021"/>
                </a:lnTo>
                <a:lnTo>
                  <a:pt x="29571" y="5021"/>
                </a:lnTo>
                <a:lnTo>
                  <a:pt x="25721" y="1347"/>
                </a:lnTo>
                <a:lnTo>
                  <a:pt x="21949" y="29"/>
                </a:lnTo>
                <a:lnTo>
                  <a:pt x="17196" y="0"/>
                </a:lnTo>
                <a:close/>
              </a:path>
            </a:pathLst>
          </a:custGeom>
          <a:solidFill>
            <a:srgbClr val="4D4D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2" name="object 232"/>
          <p:cNvSpPr/>
          <p:nvPr/>
        </p:nvSpPr>
        <p:spPr>
          <a:xfrm>
            <a:off x="3826805" y="5165954"/>
            <a:ext cx="32384" cy="50800"/>
          </a:xfrm>
          <a:custGeom>
            <a:avLst/>
            <a:gdLst/>
            <a:ahLst/>
            <a:cxnLst/>
            <a:rect l="l" t="t" r="r" b="b"/>
            <a:pathLst>
              <a:path w="32385" h="50800">
                <a:moveTo>
                  <a:pt x="16070" y="0"/>
                </a:moveTo>
                <a:lnTo>
                  <a:pt x="12493" y="29"/>
                </a:lnTo>
                <a:lnTo>
                  <a:pt x="9504" y="979"/>
                </a:lnTo>
                <a:lnTo>
                  <a:pt x="7153" y="2910"/>
                </a:lnTo>
                <a:lnTo>
                  <a:pt x="4752" y="4840"/>
                </a:lnTo>
                <a:lnTo>
                  <a:pt x="2939" y="7594"/>
                </a:lnTo>
                <a:lnTo>
                  <a:pt x="1574" y="11699"/>
                </a:lnTo>
                <a:lnTo>
                  <a:pt x="538" y="14727"/>
                </a:lnTo>
                <a:lnTo>
                  <a:pt x="0" y="19416"/>
                </a:lnTo>
                <a:lnTo>
                  <a:pt x="0" y="34511"/>
                </a:lnTo>
                <a:lnTo>
                  <a:pt x="1616" y="41218"/>
                </a:lnTo>
                <a:lnTo>
                  <a:pt x="5138" y="45593"/>
                </a:lnTo>
                <a:lnTo>
                  <a:pt x="7594" y="48719"/>
                </a:lnTo>
                <a:lnTo>
                  <a:pt x="11317" y="50405"/>
                </a:lnTo>
                <a:lnTo>
                  <a:pt x="16070" y="50434"/>
                </a:lnTo>
                <a:lnTo>
                  <a:pt x="19646" y="50405"/>
                </a:lnTo>
                <a:lnTo>
                  <a:pt x="22684" y="49454"/>
                </a:lnTo>
                <a:lnTo>
                  <a:pt x="25036" y="47524"/>
                </a:lnTo>
                <a:lnTo>
                  <a:pt x="27436" y="45593"/>
                </a:lnTo>
                <a:lnTo>
                  <a:pt x="27534" y="45441"/>
                </a:lnTo>
                <a:lnTo>
                  <a:pt x="13277" y="45441"/>
                </a:lnTo>
                <a:lnTo>
                  <a:pt x="10974" y="44124"/>
                </a:lnTo>
                <a:lnTo>
                  <a:pt x="7153" y="38768"/>
                </a:lnTo>
                <a:lnTo>
                  <a:pt x="6222" y="33345"/>
                </a:lnTo>
                <a:lnTo>
                  <a:pt x="6233" y="17089"/>
                </a:lnTo>
                <a:lnTo>
                  <a:pt x="7251" y="11606"/>
                </a:lnTo>
                <a:lnTo>
                  <a:pt x="9357" y="8544"/>
                </a:lnTo>
                <a:lnTo>
                  <a:pt x="11023" y="6217"/>
                </a:lnTo>
                <a:lnTo>
                  <a:pt x="13228" y="5021"/>
                </a:lnTo>
                <a:lnTo>
                  <a:pt x="27223" y="5021"/>
                </a:lnTo>
                <a:lnTo>
                  <a:pt x="26701" y="4193"/>
                </a:lnTo>
                <a:lnTo>
                  <a:pt x="25036" y="2665"/>
                </a:lnTo>
                <a:lnTo>
                  <a:pt x="23076" y="1592"/>
                </a:lnTo>
                <a:lnTo>
                  <a:pt x="21067" y="553"/>
                </a:lnTo>
                <a:lnTo>
                  <a:pt x="18715" y="29"/>
                </a:lnTo>
                <a:lnTo>
                  <a:pt x="16070" y="0"/>
                </a:lnTo>
                <a:close/>
              </a:path>
              <a:path w="32385" h="50800">
                <a:moveTo>
                  <a:pt x="27223" y="5021"/>
                </a:moveTo>
                <a:lnTo>
                  <a:pt x="18862" y="5021"/>
                </a:lnTo>
                <a:lnTo>
                  <a:pt x="21214" y="6369"/>
                </a:lnTo>
                <a:lnTo>
                  <a:pt x="25036" y="11699"/>
                </a:lnTo>
                <a:lnTo>
                  <a:pt x="25855" y="16442"/>
                </a:lnTo>
                <a:lnTo>
                  <a:pt x="25961" y="33345"/>
                </a:lnTo>
                <a:lnTo>
                  <a:pt x="25036" y="38705"/>
                </a:lnTo>
                <a:lnTo>
                  <a:pt x="21214" y="44094"/>
                </a:lnTo>
                <a:lnTo>
                  <a:pt x="18862" y="45441"/>
                </a:lnTo>
                <a:lnTo>
                  <a:pt x="27534" y="45441"/>
                </a:lnTo>
                <a:lnTo>
                  <a:pt x="29200" y="42840"/>
                </a:lnTo>
                <a:lnTo>
                  <a:pt x="30567" y="38705"/>
                </a:lnTo>
                <a:lnTo>
                  <a:pt x="31601" y="35706"/>
                </a:lnTo>
                <a:lnTo>
                  <a:pt x="32140" y="31018"/>
                </a:lnTo>
                <a:lnTo>
                  <a:pt x="32059" y="19416"/>
                </a:lnTo>
                <a:lnTo>
                  <a:pt x="31797" y="16442"/>
                </a:lnTo>
                <a:lnTo>
                  <a:pt x="31062" y="13566"/>
                </a:lnTo>
                <a:lnTo>
                  <a:pt x="30278" y="10685"/>
                </a:lnTo>
                <a:lnTo>
                  <a:pt x="29298" y="8235"/>
                </a:lnTo>
                <a:lnTo>
                  <a:pt x="27975" y="6217"/>
                </a:lnTo>
                <a:lnTo>
                  <a:pt x="27223" y="5021"/>
                </a:lnTo>
                <a:close/>
              </a:path>
            </a:pathLst>
          </a:custGeom>
          <a:solidFill>
            <a:srgbClr val="4D4D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3" name="object 233"/>
          <p:cNvSpPr/>
          <p:nvPr/>
        </p:nvSpPr>
        <p:spPr>
          <a:xfrm>
            <a:off x="5181738" y="5165954"/>
            <a:ext cx="32384" cy="50800"/>
          </a:xfrm>
          <a:custGeom>
            <a:avLst/>
            <a:gdLst/>
            <a:ahLst/>
            <a:cxnLst/>
            <a:rect l="l" t="t" r="r" b="b"/>
            <a:pathLst>
              <a:path w="32385" h="50800">
                <a:moveTo>
                  <a:pt x="6075" y="35736"/>
                </a:moveTo>
                <a:lnTo>
                  <a:pt x="0" y="36529"/>
                </a:lnTo>
                <a:lnTo>
                  <a:pt x="391" y="40665"/>
                </a:lnTo>
                <a:lnTo>
                  <a:pt x="2008" y="44035"/>
                </a:lnTo>
                <a:lnTo>
                  <a:pt x="4899" y="46608"/>
                </a:lnTo>
                <a:lnTo>
                  <a:pt x="7741" y="49180"/>
                </a:lnTo>
                <a:lnTo>
                  <a:pt x="11317" y="50434"/>
                </a:lnTo>
                <a:lnTo>
                  <a:pt x="15678" y="50463"/>
                </a:lnTo>
                <a:lnTo>
                  <a:pt x="20479" y="50434"/>
                </a:lnTo>
                <a:lnTo>
                  <a:pt x="24497" y="48964"/>
                </a:lnTo>
                <a:lnTo>
                  <a:pt x="28196" y="45441"/>
                </a:lnTo>
                <a:lnTo>
                  <a:pt x="13277" y="45441"/>
                </a:lnTo>
                <a:lnTo>
                  <a:pt x="11268" y="44707"/>
                </a:lnTo>
                <a:lnTo>
                  <a:pt x="7937" y="41674"/>
                </a:lnTo>
                <a:lnTo>
                  <a:pt x="6761" y="39195"/>
                </a:lnTo>
                <a:lnTo>
                  <a:pt x="6075" y="35736"/>
                </a:lnTo>
                <a:close/>
              </a:path>
              <a:path w="32385" h="50800">
                <a:moveTo>
                  <a:pt x="28735" y="25540"/>
                </a:moveTo>
                <a:lnTo>
                  <a:pt x="16217" y="25540"/>
                </a:lnTo>
                <a:lnTo>
                  <a:pt x="19009" y="25569"/>
                </a:lnTo>
                <a:lnTo>
                  <a:pt x="21312" y="26456"/>
                </a:lnTo>
                <a:lnTo>
                  <a:pt x="23174" y="28264"/>
                </a:lnTo>
                <a:lnTo>
                  <a:pt x="24987" y="30072"/>
                </a:lnTo>
                <a:lnTo>
                  <a:pt x="25868" y="32365"/>
                </a:lnTo>
                <a:lnTo>
                  <a:pt x="25868" y="38063"/>
                </a:lnTo>
                <a:lnTo>
                  <a:pt x="24889" y="40513"/>
                </a:lnTo>
                <a:lnTo>
                  <a:pt x="20969" y="44462"/>
                </a:lnTo>
                <a:lnTo>
                  <a:pt x="18519" y="45441"/>
                </a:lnTo>
                <a:lnTo>
                  <a:pt x="28196" y="45441"/>
                </a:lnTo>
                <a:lnTo>
                  <a:pt x="30768" y="42992"/>
                </a:lnTo>
                <a:lnTo>
                  <a:pt x="32336" y="39347"/>
                </a:lnTo>
                <a:lnTo>
                  <a:pt x="32336" y="31846"/>
                </a:lnTo>
                <a:lnTo>
                  <a:pt x="31503" y="29180"/>
                </a:lnTo>
                <a:lnTo>
                  <a:pt x="28735" y="25540"/>
                </a:lnTo>
                <a:close/>
              </a:path>
              <a:path w="32385" h="50800">
                <a:moveTo>
                  <a:pt x="12640" y="20886"/>
                </a:moveTo>
                <a:lnTo>
                  <a:pt x="11954" y="26211"/>
                </a:lnTo>
                <a:lnTo>
                  <a:pt x="13620" y="25785"/>
                </a:lnTo>
                <a:lnTo>
                  <a:pt x="15090" y="25569"/>
                </a:lnTo>
                <a:lnTo>
                  <a:pt x="16217" y="25540"/>
                </a:lnTo>
                <a:lnTo>
                  <a:pt x="28735" y="25540"/>
                </a:lnTo>
                <a:lnTo>
                  <a:pt x="28269" y="24928"/>
                </a:lnTo>
                <a:lnTo>
                  <a:pt x="26015" y="23517"/>
                </a:lnTo>
                <a:lnTo>
                  <a:pt x="23076" y="22845"/>
                </a:lnTo>
                <a:lnTo>
                  <a:pt x="25329" y="21802"/>
                </a:lnTo>
                <a:lnTo>
                  <a:pt x="26331" y="20974"/>
                </a:lnTo>
                <a:lnTo>
                  <a:pt x="13326" y="20974"/>
                </a:lnTo>
                <a:lnTo>
                  <a:pt x="12640" y="20886"/>
                </a:lnTo>
                <a:close/>
              </a:path>
              <a:path w="32385" h="50800">
                <a:moveTo>
                  <a:pt x="13620" y="20944"/>
                </a:moveTo>
                <a:lnTo>
                  <a:pt x="13326" y="20974"/>
                </a:lnTo>
                <a:lnTo>
                  <a:pt x="16168" y="20974"/>
                </a:lnTo>
                <a:lnTo>
                  <a:pt x="13620" y="20944"/>
                </a:lnTo>
                <a:close/>
              </a:path>
              <a:path w="32385" h="50800">
                <a:moveTo>
                  <a:pt x="27204" y="4992"/>
                </a:moveTo>
                <a:lnTo>
                  <a:pt x="15580" y="4992"/>
                </a:lnTo>
                <a:lnTo>
                  <a:pt x="17931" y="5021"/>
                </a:lnTo>
                <a:lnTo>
                  <a:pt x="19891" y="5756"/>
                </a:lnTo>
                <a:lnTo>
                  <a:pt x="21439" y="7226"/>
                </a:lnTo>
                <a:lnTo>
                  <a:pt x="22880" y="8667"/>
                </a:lnTo>
                <a:lnTo>
                  <a:pt x="23664" y="10504"/>
                </a:lnTo>
                <a:lnTo>
                  <a:pt x="23664" y="15526"/>
                </a:lnTo>
                <a:lnTo>
                  <a:pt x="22586" y="17608"/>
                </a:lnTo>
                <a:lnTo>
                  <a:pt x="18519" y="20303"/>
                </a:lnTo>
                <a:lnTo>
                  <a:pt x="16168" y="20974"/>
                </a:lnTo>
                <a:lnTo>
                  <a:pt x="26331" y="20974"/>
                </a:lnTo>
                <a:lnTo>
                  <a:pt x="26995" y="20425"/>
                </a:lnTo>
                <a:lnTo>
                  <a:pt x="29298" y="16932"/>
                </a:lnTo>
                <a:lnTo>
                  <a:pt x="29886" y="14972"/>
                </a:lnTo>
                <a:lnTo>
                  <a:pt x="29860" y="10504"/>
                </a:lnTo>
                <a:lnTo>
                  <a:pt x="29298" y="8480"/>
                </a:lnTo>
                <a:lnTo>
                  <a:pt x="27204" y="4992"/>
                </a:lnTo>
                <a:close/>
              </a:path>
              <a:path w="32385" h="50800">
                <a:moveTo>
                  <a:pt x="15482" y="0"/>
                </a:moveTo>
                <a:lnTo>
                  <a:pt x="587" y="12802"/>
                </a:lnTo>
                <a:lnTo>
                  <a:pt x="6663" y="13870"/>
                </a:lnTo>
                <a:lnTo>
                  <a:pt x="7104" y="10930"/>
                </a:lnTo>
                <a:lnTo>
                  <a:pt x="8056" y="8760"/>
                </a:lnTo>
                <a:lnTo>
                  <a:pt x="9732" y="7197"/>
                </a:lnTo>
                <a:lnTo>
                  <a:pt x="11268" y="5756"/>
                </a:lnTo>
                <a:lnTo>
                  <a:pt x="13228" y="5021"/>
                </a:lnTo>
                <a:lnTo>
                  <a:pt x="15580" y="4992"/>
                </a:lnTo>
                <a:lnTo>
                  <a:pt x="27204" y="4992"/>
                </a:lnTo>
                <a:lnTo>
                  <a:pt x="26897" y="4473"/>
                </a:lnTo>
                <a:lnTo>
                  <a:pt x="25182" y="2910"/>
                </a:lnTo>
                <a:lnTo>
                  <a:pt x="22929" y="1744"/>
                </a:lnTo>
                <a:lnTo>
                  <a:pt x="20626" y="612"/>
                </a:lnTo>
                <a:lnTo>
                  <a:pt x="18176" y="29"/>
                </a:lnTo>
                <a:lnTo>
                  <a:pt x="15482" y="0"/>
                </a:lnTo>
                <a:close/>
              </a:path>
            </a:pathLst>
          </a:custGeom>
          <a:solidFill>
            <a:srgbClr val="4D4D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4" name="object 234"/>
          <p:cNvSpPr/>
          <p:nvPr/>
        </p:nvSpPr>
        <p:spPr>
          <a:xfrm>
            <a:off x="5220051" y="5165954"/>
            <a:ext cx="32384" cy="50800"/>
          </a:xfrm>
          <a:custGeom>
            <a:avLst/>
            <a:gdLst/>
            <a:ahLst/>
            <a:cxnLst/>
            <a:rect l="l" t="t" r="r" b="b"/>
            <a:pathLst>
              <a:path w="32385" h="50800">
                <a:moveTo>
                  <a:pt x="16119" y="0"/>
                </a:moveTo>
                <a:lnTo>
                  <a:pt x="1623" y="11699"/>
                </a:lnTo>
                <a:lnTo>
                  <a:pt x="587" y="14727"/>
                </a:lnTo>
                <a:lnTo>
                  <a:pt x="0" y="19416"/>
                </a:lnTo>
                <a:lnTo>
                  <a:pt x="0" y="34511"/>
                </a:lnTo>
                <a:lnTo>
                  <a:pt x="1616" y="41218"/>
                </a:lnTo>
                <a:lnTo>
                  <a:pt x="5138" y="45593"/>
                </a:lnTo>
                <a:lnTo>
                  <a:pt x="7594" y="48719"/>
                </a:lnTo>
                <a:lnTo>
                  <a:pt x="11317" y="50405"/>
                </a:lnTo>
                <a:lnTo>
                  <a:pt x="16119" y="50434"/>
                </a:lnTo>
                <a:lnTo>
                  <a:pt x="19695" y="50405"/>
                </a:lnTo>
                <a:lnTo>
                  <a:pt x="22684" y="49454"/>
                </a:lnTo>
                <a:lnTo>
                  <a:pt x="25085" y="47524"/>
                </a:lnTo>
                <a:lnTo>
                  <a:pt x="27436" y="45593"/>
                </a:lnTo>
                <a:lnTo>
                  <a:pt x="27534" y="45441"/>
                </a:lnTo>
                <a:lnTo>
                  <a:pt x="13326" y="45441"/>
                </a:lnTo>
                <a:lnTo>
                  <a:pt x="10974" y="44124"/>
                </a:lnTo>
                <a:lnTo>
                  <a:pt x="9091" y="41399"/>
                </a:lnTo>
                <a:lnTo>
                  <a:pt x="7202" y="38768"/>
                </a:lnTo>
                <a:lnTo>
                  <a:pt x="6271" y="33345"/>
                </a:lnTo>
                <a:lnTo>
                  <a:pt x="13228" y="5021"/>
                </a:lnTo>
                <a:lnTo>
                  <a:pt x="27272" y="5021"/>
                </a:lnTo>
                <a:lnTo>
                  <a:pt x="26750" y="4193"/>
                </a:lnTo>
                <a:lnTo>
                  <a:pt x="25085" y="2665"/>
                </a:lnTo>
                <a:lnTo>
                  <a:pt x="23076" y="1592"/>
                </a:lnTo>
                <a:lnTo>
                  <a:pt x="21067" y="553"/>
                </a:lnTo>
                <a:lnTo>
                  <a:pt x="18764" y="29"/>
                </a:lnTo>
                <a:lnTo>
                  <a:pt x="16119" y="0"/>
                </a:lnTo>
                <a:close/>
              </a:path>
              <a:path w="32385" h="50800">
                <a:moveTo>
                  <a:pt x="27272" y="5021"/>
                </a:moveTo>
                <a:lnTo>
                  <a:pt x="18862" y="5021"/>
                </a:lnTo>
                <a:lnTo>
                  <a:pt x="21263" y="6369"/>
                </a:lnTo>
                <a:lnTo>
                  <a:pt x="23174" y="9034"/>
                </a:lnTo>
                <a:lnTo>
                  <a:pt x="25036" y="11699"/>
                </a:lnTo>
                <a:lnTo>
                  <a:pt x="25898" y="16442"/>
                </a:lnTo>
                <a:lnTo>
                  <a:pt x="26010" y="33345"/>
                </a:lnTo>
                <a:lnTo>
                  <a:pt x="25036" y="38705"/>
                </a:lnTo>
                <a:lnTo>
                  <a:pt x="23153" y="41429"/>
                </a:lnTo>
                <a:lnTo>
                  <a:pt x="21263" y="44094"/>
                </a:lnTo>
                <a:lnTo>
                  <a:pt x="18911" y="45441"/>
                </a:lnTo>
                <a:lnTo>
                  <a:pt x="27534" y="45441"/>
                </a:lnTo>
                <a:lnTo>
                  <a:pt x="29200" y="42840"/>
                </a:lnTo>
                <a:lnTo>
                  <a:pt x="30608" y="38705"/>
                </a:lnTo>
                <a:lnTo>
                  <a:pt x="31601" y="35706"/>
                </a:lnTo>
                <a:lnTo>
                  <a:pt x="32189" y="31018"/>
                </a:lnTo>
                <a:lnTo>
                  <a:pt x="32096" y="19416"/>
                </a:lnTo>
                <a:lnTo>
                  <a:pt x="31797" y="16442"/>
                </a:lnTo>
                <a:lnTo>
                  <a:pt x="30327" y="10685"/>
                </a:lnTo>
                <a:lnTo>
                  <a:pt x="29298" y="8235"/>
                </a:lnTo>
                <a:lnTo>
                  <a:pt x="27272" y="5021"/>
                </a:lnTo>
                <a:close/>
              </a:path>
            </a:pathLst>
          </a:custGeom>
          <a:solidFill>
            <a:srgbClr val="4D4D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5" name="object 235"/>
          <p:cNvSpPr/>
          <p:nvPr/>
        </p:nvSpPr>
        <p:spPr>
          <a:xfrm>
            <a:off x="3128148" y="5274481"/>
            <a:ext cx="137183" cy="6387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6" name="object 236"/>
          <p:cNvSpPr/>
          <p:nvPr/>
        </p:nvSpPr>
        <p:spPr>
          <a:xfrm>
            <a:off x="754639" y="3357006"/>
            <a:ext cx="62743" cy="309642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7" name="Rezervirano mjesto podnožja 23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Johan Eklund,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6660920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24916" y="473709"/>
            <a:ext cx="4615180" cy="6654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200" spc="-5" dirty="0"/>
              <a:t>Regressionsanalys</a:t>
            </a:r>
            <a:endParaRPr sz="4200"/>
          </a:p>
        </p:txBody>
      </p:sp>
      <p:sp>
        <p:nvSpPr>
          <p:cNvPr id="3" name="object 3"/>
          <p:cNvSpPr txBox="1"/>
          <p:nvPr/>
        </p:nvSpPr>
        <p:spPr>
          <a:xfrm>
            <a:off x="4622038" y="1882266"/>
            <a:ext cx="3789045" cy="16719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800" spc="10" dirty="0">
                <a:latin typeface="Century Gothic"/>
                <a:cs typeface="Century Gothic"/>
              </a:rPr>
              <a:t>If </a:t>
            </a:r>
            <a:r>
              <a:rPr sz="1800" spc="-20" dirty="0">
                <a:latin typeface="Century Gothic"/>
                <a:cs typeface="Century Gothic"/>
              </a:rPr>
              <a:t>we </a:t>
            </a:r>
            <a:r>
              <a:rPr sz="1800" spc="-5" dirty="0">
                <a:latin typeface="Century Gothic"/>
                <a:cs typeface="Century Gothic"/>
              </a:rPr>
              <a:t>produce </a:t>
            </a:r>
            <a:r>
              <a:rPr sz="1800" dirty="0">
                <a:latin typeface="Century Gothic"/>
                <a:cs typeface="Century Gothic"/>
              </a:rPr>
              <a:t>a plot of </a:t>
            </a:r>
            <a:r>
              <a:rPr sz="1800" spc="-10" dirty="0">
                <a:latin typeface="Century Gothic"/>
                <a:cs typeface="Century Gothic"/>
              </a:rPr>
              <a:t>the  </a:t>
            </a:r>
            <a:r>
              <a:rPr sz="1800" spc="-5" dirty="0">
                <a:latin typeface="Century Gothic"/>
                <a:cs typeface="Century Gothic"/>
              </a:rPr>
              <a:t>estimated density function  (probability function) </a:t>
            </a:r>
            <a:r>
              <a:rPr sz="1800" dirty="0">
                <a:latin typeface="Century Gothic"/>
                <a:cs typeface="Century Gothic"/>
              </a:rPr>
              <a:t>for </a:t>
            </a:r>
            <a:r>
              <a:rPr sz="1800" spc="-5" dirty="0">
                <a:latin typeface="Century Gothic"/>
                <a:cs typeface="Century Gothic"/>
              </a:rPr>
              <a:t>our </a:t>
            </a:r>
            <a:r>
              <a:rPr sz="1800" spc="-10" dirty="0">
                <a:latin typeface="Century Gothic"/>
                <a:cs typeface="Century Gothic"/>
              </a:rPr>
              <a:t>data,  </a:t>
            </a:r>
            <a:r>
              <a:rPr sz="1800" spc="-20" dirty="0">
                <a:latin typeface="Century Gothic"/>
                <a:cs typeface="Century Gothic"/>
              </a:rPr>
              <a:t>we </a:t>
            </a:r>
            <a:r>
              <a:rPr sz="1800" spc="-5" dirty="0">
                <a:latin typeface="Century Gothic"/>
                <a:cs typeface="Century Gothic"/>
              </a:rPr>
              <a:t>can </a:t>
            </a:r>
            <a:r>
              <a:rPr sz="1800" dirty="0">
                <a:latin typeface="Century Gothic"/>
                <a:cs typeface="Century Gothic"/>
              </a:rPr>
              <a:t>discern a </a:t>
            </a:r>
            <a:r>
              <a:rPr sz="1800" spc="-5" dirty="0">
                <a:latin typeface="Century Gothic"/>
                <a:cs typeface="Century Gothic"/>
              </a:rPr>
              <a:t>certain </a:t>
            </a:r>
            <a:r>
              <a:rPr sz="1800" dirty="0">
                <a:latin typeface="Century Gothic"/>
                <a:cs typeface="Century Gothic"/>
              </a:rPr>
              <a:t>linear  </a:t>
            </a:r>
            <a:r>
              <a:rPr sz="1800" spc="-10" dirty="0">
                <a:latin typeface="Century Gothic"/>
                <a:cs typeface="Century Gothic"/>
              </a:rPr>
              <a:t>trend that </a:t>
            </a:r>
            <a:r>
              <a:rPr sz="1800" spc="-5" dirty="0">
                <a:latin typeface="Century Gothic"/>
                <a:cs typeface="Century Gothic"/>
              </a:rPr>
              <a:t>should be explored  </a:t>
            </a:r>
            <a:r>
              <a:rPr sz="1800" dirty="0">
                <a:latin typeface="Century Gothic"/>
                <a:cs typeface="Century Gothic"/>
              </a:rPr>
              <a:t>more</a:t>
            </a:r>
            <a:r>
              <a:rPr sz="1800" spc="-15" dirty="0">
                <a:latin typeface="Century Gothic"/>
                <a:cs typeface="Century Gothic"/>
              </a:rPr>
              <a:t> </a:t>
            </a:r>
            <a:r>
              <a:rPr sz="1800" spc="-5" dirty="0">
                <a:latin typeface="Century Gothic"/>
                <a:cs typeface="Century Gothic"/>
              </a:rPr>
              <a:t>closely!</a:t>
            </a:r>
            <a:endParaRPr sz="1800">
              <a:latin typeface="Century Gothic"/>
              <a:cs typeface="Century Gothic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970788" y="1917192"/>
            <a:ext cx="3456432" cy="337769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Johan Eklund,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5336104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24916" y="473709"/>
            <a:ext cx="4870450" cy="6654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200" spc="-5" dirty="0"/>
              <a:t>Regression</a:t>
            </a:r>
            <a:r>
              <a:rPr sz="4200" spc="-70" dirty="0"/>
              <a:t> </a:t>
            </a:r>
            <a:r>
              <a:rPr sz="4200" spc="-5" dirty="0"/>
              <a:t>analysis</a:t>
            </a:r>
            <a:endParaRPr sz="4200"/>
          </a:p>
        </p:txBody>
      </p:sp>
      <p:sp>
        <p:nvSpPr>
          <p:cNvPr id="3" name="object 3"/>
          <p:cNvSpPr/>
          <p:nvPr/>
        </p:nvSpPr>
        <p:spPr>
          <a:xfrm>
            <a:off x="899160" y="1853192"/>
            <a:ext cx="4427855" cy="3287395"/>
          </a:xfrm>
          <a:custGeom>
            <a:avLst/>
            <a:gdLst/>
            <a:ahLst/>
            <a:cxnLst/>
            <a:rect l="l" t="t" r="r" b="b"/>
            <a:pathLst>
              <a:path w="4427855" h="3287395">
                <a:moveTo>
                  <a:pt x="0" y="3286840"/>
                </a:moveTo>
                <a:lnTo>
                  <a:pt x="4427404" y="3286840"/>
                </a:lnTo>
                <a:lnTo>
                  <a:pt x="4427404" y="0"/>
                </a:lnTo>
                <a:lnTo>
                  <a:pt x="0" y="0"/>
                </a:lnTo>
                <a:lnTo>
                  <a:pt x="0" y="328684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899160" y="1853191"/>
            <a:ext cx="4427855" cy="3287395"/>
          </a:xfrm>
          <a:custGeom>
            <a:avLst/>
            <a:gdLst/>
            <a:ahLst/>
            <a:cxnLst/>
            <a:rect l="l" t="t" r="r" b="b"/>
            <a:pathLst>
              <a:path w="4427855" h="3287395">
                <a:moveTo>
                  <a:pt x="0" y="3286840"/>
                </a:moveTo>
                <a:lnTo>
                  <a:pt x="4427404" y="3286840"/>
                </a:lnTo>
                <a:lnTo>
                  <a:pt x="4427404" y="0"/>
                </a:lnTo>
                <a:lnTo>
                  <a:pt x="0" y="0"/>
                </a:lnTo>
                <a:lnTo>
                  <a:pt x="0" y="3286840"/>
                </a:lnTo>
                <a:close/>
              </a:path>
            </a:pathLst>
          </a:custGeom>
          <a:ln w="779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144279" y="1893231"/>
            <a:ext cx="4142740" cy="3011170"/>
          </a:xfrm>
          <a:custGeom>
            <a:avLst/>
            <a:gdLst/>
            <a:ahLst/>
            <a:cxnLst/>
            <a:rect l="l" t="t" r="r" b="b"/>
            <a:pathLst>
              <a:path w="4142740" h="3011170">
                <a:moveTo>
                  <a:pt x="0" y="3010791"/>
                </a:moveTo>
                <a:lnTo>
                  <a:pt x="4142244" y="3010791"/>
                </a:lnTo>
                <a:lnTo>
                  <a:pt x="4142244" y="0"/>
                </a:lnTo>
                <a:lnTo>
                  <a:pt x="0" y="0"/>
                </a:lnTo>
                <a:lnTo>
                  <a:pt x="0" y="3010791"/>
                </a:lnTo>
                <a:close/>
              </a:path>
            </a:pathLst>
          </a:custGeom>
          <a:solidFill>
            <a:srgbClr val="EBEBE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1144279" y="4332619"/>
            <a:ext cx="4142740" cy="0"/>
          </a:xfrm>
          <a:custGeom>
            <a:avLst/>
            <a:gdLst/>
            <a:ahLst/>
            <a:cxnLst/>
            <a:rect l="l" t="t" r="r" b="b"/>
            <a:pathLst>
              <a:path w="4142740">
                <a:moveTo>
                  <a:pt x="0" y="0"/>
                </a:moveTo>
                <a:lnTo>
                  <a:pt x="4142239" y="0"/>
                </a:lnTo>
              </a:path>
            </a:pathLst>
          </a:custGeom>
          <a:ln w="6391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1144279" y="3524695"/>
            <a:ext cx="4142740" cy="0"/>
          </a:xfrm>
          <a:custGeom>
            <a:avLst/>
            <a:gdLst/>
            <a:ahLst/>
            <a:cxnLst/>
            <a:rect l="l" t="t" r="r" b="b"/>
            <a:pathLst>
              <a:path w="4142740">
                <a:moveTo>
                  <a:pt x="0" y="0"/>
                </a:moveTo>
                <a:lnTo>
                  <a:pt x="4142239" y="0"/>
                </a:lnTo>
              </a:path>
            </a:pathLst>
          </a:custGeom>
          <a:ln w="6391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1144279" y="2716772"/>
            <a:ext cx="4142740" cy="0"/>
          </a:xfrm>
          <a:custGeom>
            <a:avLst/>
            <a:gdLst/>
            <a:ahLst/>
            <a:cxnLst/>
            <a:rect l="l" t="t" r="r" b="b"/>
            <a:pathLst>
              <a:path w="4142740">
                <a:moveTo>
                  <a:pt x="0" y="0"/>
                </a:moveTo>
                <a:lnTo>
                  <a:pt x="4142239" y="0"/>
                </a:lnTo>
              </a:path>
            </a:pathLst>
          </a:custGeom>
          <a:ln w="6391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1144279" y="1908894"/>
            <a:ext cx="4142740" cy="0"/>
          </a:xfrm>
          <a:custGeom>
            <a:avLst/>
            <a:gdLst/>
            <a:ahLst/>
            <a:cxnLst/>
            <a:rect l="l" t="t" r="r" b="b"/>
            <a:pathLst>
              <a:path w="4142740">
                <a:moveTo>
                  <a:pt x="0" y="0"/>
                </a:moveTo>
                <a:lnTo>
                  <a:pt x="4142239" y="0"/>
                </a:lnTo>
              </a:path>
            </a:pathLst>
          </a:custGeom>
          <a:ln w="6391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1851992" y="1893235"/>
            <a:ext cx="0" cy="3011170"/>
          </a:xfrm>
          <a:custGeom>
            <a:avLst/>
            <a:gdLst/>
            <a:ahLst/>
            <a:cxnLst/>
            <a:rect l="l" t="t" r="r" b="b"/>
            <a:pathLst>
              <a:path h="3011170">
                <a:moveTo>
                  <a:pt x="0" y="3010787"/>
                </a:moveTo>
                <a:lnTo>
                  <a:pt x="0" y="0"/>
                </a:lnTo>
              </a:path>
            </a:pathLst>
          </a:custGeom>
          <a:ln w="6392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3150487" y="1893235"/>
            <a:ext cx="0" cy="3011170"/>
          </a:xfrm>
          <a:custGeom>
            <a:avLst/>
            <a:gdLst/>
            <a:ahLst/>
            <a:cxnLst/>
            <a:rect l="l" t="t" r="r" b="b"/>
            <a:pathLst>
              <a:path h="3011170">
                <a:moveTo>
                  <a:pt x="0" y="3010787"/>
                </a:moveTo>
                <a:lnTo>
                  <a:pt x="0" y="0"/>
                </a:lnTo>
              </a:path>
            </a:pathLst>
          </a:custGeom>
          <a:ln w="6392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4448982" y="1893235"/>
            <a:ext cx="0" cy="3011170"/>
          </a:xfrm>
          <a:custGeom>
            <a:avLst/>
            <a:gdLst/>
            <a:ahLst/>
            <a:cxnLst/>
            <a:rect l="l" t="t" r="r" b="b"/>
            <a:pathLst>
              <a:path h="3011170">
                <a:moveTo>
                  <a:pt x="0" y="3010787"/>
                </a:moveTo>
                <a:lnTo>
                  <a:pt x="0" y="0"/>
                </a:lnTo>
              </a:path>
            </a:pathLst>
          </a:custGeom>
          <a:ln w="6392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1144279" y="4736599"/>
            <a:ext cx="4142740" cy="0"/>
          </a:xfrm>
          <a:custGeom>
            <a:avLst/>
            <a:gdLst/>
            <a:ahLst/>
            <a:cxnLst/>
            <a:rect l="l" t="t" r="r" b="b"/>
            <a:pathLst>
              <a:path w="4142740">
                <a:moveTo>
                  <a:pt x="0" y="0"/>
                </a:moveTo>
                <a:lnTo>
                  <a:pt x="4142239" y="0"/>
                </a:lnTo>
              </a:path>
            </a:pathLst>
          </a:custGeom>
          <a:ln w="7793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1144279" y="3928657"/>
            <a:ext cx="4142740" cy="0"/>
          </a:xfrm>
          <a:custGeom>
            <a:avLst/>
            <a:gdLst/>
            <a:ahLst/>
            <a:cxnLst/>
            <a:rect l="l" t="t" r="r" b="b"/>
            <a:pathLst>
              <a:path w="4142740">
                <a:moveTo>
                  <a:pt x="0" y="0"/>
                </a:moveTo>
                <a:lnTo>
                  <a:pt x="4142239" y="0"/>
                </a:lnTo>
              </a:path>
            </a:pathLst>
          </a:custGeom>
          <a:ln w="7793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1144279" y="3120779"/>
            <a:ext cx="4142740" cy="0"/>
          </a:xfrm>
          <a:custGeom>
            <a:avLst/>
            <a:gdLst/>
            <a:ahLst/>
            <a:cxnLst/>
            <a:rect l="l" t="t" r="r" b="b"/>
            <a:pathLst>
              <a:path w="4142740">
                <a:moveTo>
                  <a:pt x="0" y="0"/>
                </a:moveTo>
                <a:lnTo>
                  <a:pt x="4142239" y="0"/>
                </a:lnTo>
              </a:path>
            </a:pathLst>
          </a:custGeom>
          <a:ln w="7793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1144279" y="2312855"/>
            <a:ext cx="4142740" cy="0"/>
          </a:xfrm>
          <a:custGeom>
            <a:avLst/>
            <a:gdLst/>
            <a:ahLst/>
            <a:cxnLst/>
            <a:rect l="l" t="t" r="r" b="b"/>
            <a:pathLst>
              <a:path w="4142740">
                <a:moveTo>
                  <a:pt x="0" y="0"/>
                </a:moveTo>
                <a:lnTo>
                  <a:pt x="4142239" y="0"/>
                </a:lnTo>
              </a:path>
            </a:pathLst>
          </a:custGeom>
          <a:ln w="7793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1202726" y="1893235"/>
            <a:ext cx="0" cy="3011170"/>
          </a:xfrm>
          <a:custGeom>
            <a:avLst/>
            <a:gdLst/>
            <a:ahLst/>
            <a:cxnLst/>
            <a:rect l="l" t="t" r="r" b="b"/>
            <a:pathLst>
              <a:path h="3011170">
                <a:moveTo>
                  <a:pt x="0" y="3010787"/>
                </a:moveTo>
                <a:lnTo>
                  <a:pt x="0" y="0"/>
                </a:lnTo>
              </a:path>
            </a:pathLst>
          </a:custGeom>
          <a:ln w="7795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2501263" y="1893235"/>
            <a:ext cx="0" cy="3011170"/>
          </a:xfrm>
          <a:custGeom>
            <a:avLst/>
            <a:gdLst/>
            <a:ahLst/>
            <a:cxnLst/>
            <a:rect l="l" t="t" r="r" b="b"/>
            <a:pathLst>
              <a:path h="3011170">
                <a:moveTo>
                  <a:pt x="0" y="3010787"/>
                </a:moveTo>
                <a:lnTo>
                  <a:pt x="0" y="0"/>
                </a:lnTo>
              </a:path>
            </a:pathLst>
          </a:custGeom>
          <a:ln w="7795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3799757" y="1893235"/>
            <a:ext cx="0" cy="3011170"/>
          </a:xfrm>
          <a:custGeom>
            <a:avLst/>
            <a:gdLst/>
            <a:ahLst/>
            <a:cxnLst/>
            <a:rect l="l" t="t" r="r" b="b"/>
            <a:pathLst>
              <a:path h="3011170">
                <a:moveTo>
                  <a:pt x="0" y="3010787"/>
                </a:moveTo>
                <a:lnTo>
                  <a:pt x="0" y="0"/>
                </a:lnTo>
              </a:path>
            </a:pathLst>
          </a:custGeom>
          <a:ln w="7795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5098253" y="1893235"/>
            <a:ext cx="0" cy="3011170"/>
          </a:xfrm>
          <a:custGeom>
            <a:avLst/>
            <a:gdLst/>
            <a:ahLst/>
            <a:cxnLst/>
            <a:rect l="l" t="t" r="r" b="b"/>
            <a:pathLst>
              <a:path h="3011170">
                <a:moveTo>
                  <a:pt x="0" y="3010787"/>
                </a:moveTo>
                <a:lnTo>
                  <a:pt x="0" y="0"/>
                </a:lnTo>
              </a:path>
            </a:pathLst>
          </a:custGeom>
          <a:ln w="7795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2085737" y="4225865"/>
            <a:ext cx="52069" cy="52069"/>
          </a:xfrm>
          <a:custGeom>
            <a:avLst/>
            <a:gdLst/>
            <a:ahLst/>
            <a:cxnLst/>
            <a:rect l="l" t="t" r="r" b="b"/>
            <a:pathLst>
              <a:path w="52069" h="52070">
                <a:moveTo>
                  <a:pt x="25958" y="0"/>
                </a:moveTo>
                <a:lnTo>
                  <a:pt x="8112" y="6488"/>
                </a:lnTo>
                <a:lnTo>
                  <a:pt x="0" y="25952"/>
                </a:lnTo>
                <a:lnTo>
                  <a:pt x="8112" y="45442"/>
                </a:lnTo>
                <a:lnTo>
                  <a:pt x="25958" y="51938"/>
                </a:lnTo>
                <a:lnTo>
                  <a:pt x="43805" y="45442"/>
                </a:lnTo>
                <a:lnTo>
                  <a:pt x="51917" y="25952"/>
                </a:lnTo>
                <a:lnTo>
                  <a:pt x="43805" y="6488"/>
                </a:lnTo>
                <a:lnTo>
                  <a:pt x="25958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2085737" y="4225865"/>
            <a:ext cx="52069" cy="52069"/>
          </a:xfrm>
          <a:custGeom>
            <a:avLst/>
            <a:gdLst/>
            <a:ahLst/>
            <a:cxnLst/>
            <a:rect l="l" t="t" r="r" b="b"/>
            <a:pathLst>
              <a:path w="52069" h="52070">
                <a:moveTo>
                  <a:pt x="51917" y="25952"/>
                </a:moveTo>
                <a:lnTo>
                  <a:pt x="43805" y="45442"/>
                </a:lnTo>
                <a:lnTo>
                  <a:pt x="25958" y="51938"/>
                </a:lnTo>
                <a:lnTo>
                  <a:pt x="8112" y="45442"/>
                </a:lnTo>
                <a:lnTo>
                  <a:pt x="0" y="25952"/>
                </a:lnTo>
                <a:lnTo>
                  <a:pt x="8112" y="6488"/>
                </a:lnTo>
                <a:lnTo>
                  <a:pt x="25958" y="0"/>
                </a:lnTo>
                <a:lnTo>
                  <a:pt x="43805" y="6488"/>
                </a:lnTo>
                <a:lnTo>
                  <a:pt x="51917" y="25952"/>
                </a:lnTo>
              </a:path>
            </a:pathLst>
          </a:custGeom>
          <a:ln w="63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2085737" y="4145075"/>
            <a:ext cx="52069" cy="52069"/>
          </a:xfrm>
          <a:custGeom>
            <a:avLst/>
            <a:gdLst/>
            <a:ahLst/>
            <a:cxnLst/>
            <a:rect l="l" t="t" r="r" b="b"/>
            <a:pathLst>
              <a:path w="52069" h="52070">
                <a:moveTo>
                  <a:pt x="25958" y="0"/>
                </a:moveTo>
                <a:lnTo>
                  <a:pt x="8112" y="6496"/>
                </a:lnTo>
                <a:lnTo>
                  <a:pt x="0" y="25986"/>
                </a:lnTo>
                <a:lnTo>
                  <a:pt x="8112" y="45450"/>
                </a:lnTo>
                <a:lnTo>
                  <a:pt x="25958" y="51938"/>
                </a:lnTo>
                <a:lnTo>
                  <a:pt x="43805" y="45450"/>
                </a:lnTo>
                <a:lnTo>
                  <a:pt x="51917" y="25986"/>
                </a:lnTo>
                <a:lnTo>
                  <a:pt x="43805" y="6496"/>
                </a:lnTo>
                <a:lnTo>
                  <a:pt x="25958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2085737" y="4145075"/>
            <a:ext cx="52069" cy="52069"/>
          </a:xfrm>
          <a:custGeom>
            <a:avLst/>
            <a:gdLst/>
            <a:ahLst/>
            <a:cxnLst/>
            <a:rect l="l" t="t" r="r" b="b"/>
            <a:pathLst>
              <a:path w="52069" h="52070">
                <a:moveTo>
                  <a:pt x="51917" y="25986"/>
                </a:moveTo>
                <a:lnTo>
                  <a:pt x="43805" y="45450"/>
                </a:lnTo>
                <a:lnTo>
                  <a:pt x="25958" y="51938"/>
                </a:lnTo>
                <a:lnTo>
                  <a:pt x="8112" y="45450"/>
                </a:lnTo>
                <a:lnTo>
                  <a:pt x="0" y="25986"/>
                </a:lnTo>
                <a:lnTo>
                  <a:pt x="8112" y="6496"/>
                </a:lnTo>
                <a:lnTo>
                  <a:pt x="25958" y="0"/>
                </a:lnTo>
                <a:lnTo>
                  <a:pt x="43805" y="6496"/>
                </a:lnTo>
                <a:lnTo>
                  <a:pt x="51917" y="25986"/>
                </a:lnTo>
              </a:path>
            </a:pathLst>
          </a:custGeom>
          <a:ln w="63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3384232" y="3337152"/>
            <a:ext cx="52069" cy="52069"/>
          </a:xfrm>
          <a:custGeom>
            <a:avLst/>
            <a:gdLst/>
            <a:ahLst/>
            <a:cxnLst/>
            <a:rect l="l" t="t" r="r" b="b"/>
            <a:pathLst>
              <a:path w="52070" h="52070">
                <a:moveTo>
                  <a:pt x="25958" y="0"/>
                </a:moveTo>
                <a:lnTo>
                  <a:pt x="8112" y="6496"/>
                </a:lnTo>
                <a:lnTo>
                  <a:pt x="0" y="25986"/>
                </a:lnTo>
                <a:lnTo>
                  <a:pt x="8112" y="45450"/>
                </a:lnTo>
                <a:lnTo>
                  <a:pt x="25958" y="51938"/>
                </a:lnTo>
                <a:lnTo>
                  <a:pt x="43805" y="45450"/>
                </a:lnTo>
                <a:lnTo>
                  <a:pt x="51917" y="25986"/>
                </a:lnTo>
                <a:lnTo>
                  <a:pt x="43805" y="6496"/>
                </a:lnTo>
                <a:lnTo>
                  <a:pt x="25958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3384232" y="3337152"/>
            <a:ext cx="52069" cy="52069"/>
          </a:xfrm>
          <a:custGeom>
            <a:avLst/>
            <a:gdLst/>
            <a:ahLst/>
            <a:cxnLst/>
            <a:rect l="l" t="t" r="r" b="b"/>
            <a:pathLst>
              <a:path w="52070" h="52070">
                <a:moveTo>
                  <a:pt x="51917" y="25986"/>
                </a:moveTo>
                <a:lnTo>
                  <a:pt x="43805" y="45450"/>
                </a:lnTo>
                <a:lnTo>
                  <a:pt x="25958" y="51938"/>
                </a:lnTo>
                <a:lnTo>
                  <a:pt x="8112" y="45450"/>
                </a:lnTo>
                <a:lnTo>
                  <a:pt x="0" y="25986"/>
                </a:lnTo>
                <a:lnTo>
                  <a:pt x="8112" y="6496"/>
                </a:lnTo>
                <a:lnTo>
                  <a:pt x="25958" y="0"/>
                </a:lnTo>
                <a:lnTo>
                  <a:pt x="43805" y="6496"/>
                </a:lnTo>
                <a:lnTo>
                  <a:pt x="51917" y="25986"/>
                </a:lnTo>
              </a:path>
            </a:pathLst>
          </a:custGeom>
          <a:ln w="63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2215554" y="4266277"/>
            <a:ext cx="52069" cy="52069"/>
          </a:xfrm>
          <a:custGeom>
            <a:avLst/>
            <a:gdLst/>
            <a:ahLst/>
            <a:cxnLst/>
            <a:rect l="l" t="t" r="r" b="b"/>
            <a:pathLst>
              <a:path w="52069" h="52070">
                <a:moveTo>
                  <a:pt x="25981" y="0"/>
                </a:moveTo>
                <a:lnTo>
                  <a:pt x="8119" y="6496"/>
                </a:lnTo>
                <a:lnTo>
                  <a:pt x="0" y="25986"/>
                </a:lnTo>
                <a:lnTo>
                  <a:pt x="8119" y="45450"/>
                </a:lnTo>
                <a:lnTo>
                  <a:pt x="25981" y="51938"/>
                </a:lnTo>
                <a:lnTo>
                  <a:pt x="43844" y="45450"/>
                </a:lnTo>
                <a:lnTo>
                  <a:pt x="51963" y="25986"/>
                </a:lnTo>
                <a:lnTo>
                  <a:pt x="43844" y="6496"/>
                </a:lnTo>
                <a:lnTo>
                  <a:pt x="25981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2215554" y="4266277"/>
            <a:ext cx="52069" cy="52069"/>
          </a:xfrm>
          <a:custGeom>
            <a:avLst/>
            <a:gdLst/>
            <a:ahLst/>
            <a:cxnLst/>
            <a:rect l="l" t="t" r="r" b="b"/>
            <a:pathLst>
              <a:path w="52069" h="52070">
                <a:moveTo>
                  <a:pt x="51963" y="25986"/>
                </a:moveTo>
                <a:lnTo>
                  <a:pt x="43844" y="45450"/>
                </a:lnTo>
                <a:lnTo>
                  <a:pt x="25981" y="51938"/>
                </a:lnTo>
                <a:lnTo>
                  <a:pt x="8119" y="45450"/>
                </a:lnTo>
                <a:lnTo>
                  <a:pt x="0" y="25986"/>
                </a:lnTo>
                <a:lnTo>
                  <a:pt x="8119" y="6496"/>
                </a:lnTo>
                <a:lnTo>
                  <a:pt x="25981" y="0"/>
                </a:lnTo>
                <a:lnTo>
                  <a:pt x="43844" y="6496"/>
                </a:lnTo>
                <a:lnTo>
                  <a:pt x="51963" y="25986"/>
                </a:lnTo>
              </a:path>
            </a:pathLst>
          </a:custGeom>
          <a:ln w="63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2994642" y="3458342"/>
            <a:ext cx="52069" cy="52069"/>
          </a:xfrm>
          <a:custGeom>
            <a:avLst/>
            <a:gdLst/>
            <a:ahLst/>
            <a:cxnLst/>
            <a:rect l="l" t="t" r="r" b="b"/>
            <a:pathLst>
              <a:path w="52069" h="52070">
                <a:moveTo>
                  <a:pt x="25981" y="0"/>
                </a:moveTo>
                <a:lnTo>
                  <a:pt x="8119" y="6488"/>
                </a:lnTo>
                <a:lnTo>
                  <a:pt x="0" y="25952"/>
                </a:lnTo>
                <a:lnTo>
                  <a:pt x="8119" y="45442"/>
                </a:lnTo>
                <a:lnTo>
                  <a:pt x="25981" y="51938"/>
                </a:lnTo>
                <a:lnTo>
                  <a:pt x="43844" y="45442"/>
                </a:lnTo>
                <a:lnTo>
                  <a:pt x="51963" y="25952"/>
                </a:lnTo>
                <a:lnTo>
                  <a:pt x="43844" y="6488"/>
                </a:lnTo>
                <a:lnTo>
                  <a:pt x="25981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2994642" y="3458342"/>
            <a:ext cx="52069" cy="52069"/>
          </a:xfrm>
          <a:custGeom>
            <a:avLst/>
            <a:gdLst/>
            <a:ahLst/>
            <a:cxnLst/>
            <a:rect l="l" t="t" r="r" b="b"/>
            <a:pathLst>
              <a:path w="52069" h="52070">
                <a:moveTo>
                  <a:pt x="51963" y="25952"/>
                </a:moveTo>
                <a:lnTo>
                  <a:pt x="43844" y="45442"/>
                </a:lnTo>
                <a:lnTo>
                  <a:pt x="25981" y="51938"/>
                </a:lnTo>
                <a:lnTo>
                  <a:pt x="8119" y="45442"/>
                </a:lnTo>
                <a:lnTo>
                  <a:pt x="0" y="25952"/>
                </a:lnTo>
                <a:lnTo>
                  <a:pt x="8119" y="6488"/>
                </a:lnTo>
                <a:lnTo>
                  <a:pt x="25981" y="0"/>
                </a:lnTo>
                <a:lnTo>
                  <a:pt x="43844" y="6488"/>
                </a:lnTo>
                <a:lnTo>
                  <a:pt x="51963" y="25952"/>
                </a:lnTo>
              </a:path>
            </a:pathLst>
          </a:custGeom>
          <a:ln w="63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2475235" y="3579545"/>
            <a:ext cx="52069" cy="52069"/>
          </a:xfrm>
          <a:custGeom>
            <a:avLst/>
            <a:gdLst/>
            <a:ahLst/>
            <a:cxnLst/>
            <a:rect l="l" t="t" r="r" b="b"/>
            <a:pathLst>
              <a:path w="52069" h="52070">
                <a:moveTo>
                  <a:pt x="25981" y="0"/>
                </a:moveTo>
                <a:lnTo>
                  <a:pt x="8119" y="6488"/>
                </a:lnTo>
                <a:lnTo>
                  <a:pt x="0" y="25952"/>
                </a:lnTo>
                <a:lnTo>
                  <a:pt x="8119" y="45416"/>
                </a:lnTo>
                <a:lnTo>
                  <a:pt x="25981" y="51904"/>
                </a:lnTo>
                <a:lnTo>
                  <a:pt x="43844" y="45416"/>
                </a:lnTo>
                <a:lnTo>
                  <a:pt x="51963" y="25952"/>
                </a:lnTo>
                <a:lnTo>
                  <a:pt x="43844" y="6488"/>
                </a:lnTo>
                <a:lnTo>
                  <a:pt x="25981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2475235" y="3579545"/>
            <a:ext cx="52069" cy="52069"/>
          </a:xfrm>
          <a:custGeom>
            <a:avLst/>
            <a:gdLst/>
            <a:ahLst/>
            <a:cxnLst/>
            <a:rect l="l" t="t" r="r" b="b"/>
            <a:pathLst>
              <a:path w="52069" h="52070">
                <a:moveTo>
                  <a:pt x="51963" y="25952"/>
                </a:moveTo>
                <a:lnTo>
                  <a:pt x="43844" y="45416"/>
                </a:lnTo>
                <a:lnTo>
                  <a:pt x="25981" y="51904"/>
                </a:lnTo>
                <a:lnTo>
                  <a:pt x="8119" y="45416"/>
                </a:lnTo>
                <a:lnTo>
                  <a:pt x="0" y="25952"/>
                </a:lnTo>
                <a:lnTo>
                  <a:pt x="8119" y="6488"/>
                </a:lnTo>
                <a:lnTo>
                  <a:pt x="25981" y="0"/>
                </a:lnTo>
                <a:lnTo>
                  <a:pt x="43844" y="6488"/>
                </a:lnTo>
                <a:lnTo>
                  <a:pt x="51963" y="25952"/>
                </a:lnTo>
              </a:path>
            </a:pathLst>
          </a:custGeom>
          <a:ln w="63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3254369" y="4306667"/>
            <a:ext cx="52069" cy="52069"/>
          </a:xfrm>
          <a:custGeom>
            <a:avLst/>
            <a:gdLst/>
            <a:ahLst/>
            <a:cxnLst/>
            <a:rect l="l" t="t" r="r" b="b"/>
            <a:pathLst>
              <a:path w="52070" h="52070">
                <a:moveTo>
                  <a:pt x="25981" y="0"/>
                </a:moveTo>
                <a:lnTo>
                  <a:pt x="8119" y="6488"/>
                </a:lnTo>
                <a:lnTo>
                  <a:pt x="0" y="25952"/>
                </a:lnTo>
                <a:lnTo>
                  <a:pt x="8119" y="45442"/>
                </a:lnTo>
                <a:lnTo>
                  <a:pt x="25981" y="51938"/>
                </a:lnTo>
                <a:lnTo>
                  <a:pt x="43844" y="45442"/>
                </a:lnTo>
                <a:lnTo>
                  <a:pt x="51963" y="25952"/>
                </a:lnTo>
                <a:lnTo>
                  <a:pt x="43844" y="6488"/>
                </a:lnTo>
                <a:lnTo>
                  <a:pt x="25981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3254369" y="4306667"/>
            <a:ext cx="52069" cy="52069"/>
          </a:xfrm>
          <a:custGeom>
            <a:avLst/>
            <a:gdLst/>
            <a:ahLst/>
            <a:cxnLst/>
            <a:rect l="l" t="t" r="r" b="b"/>
            <a:pathLst>
              <a:path w="52070" h="52070">
                <a:moveTo>
                  <a:pt x="51963" y="25952"/>
                </a:moveTo>
                <a:lnTo>
                  <a:pt x="43844" y="45442"/>
                </a:lnTo>
                <a:lnTo>
                  <a:pt x="25981" y="51938"/>
                </a:lnTo>
                <a:lnTo>
                  <a:pt x="8119" y="45442"/>
                </a:lnTo>
                <a:lnTo>
                  <a:pt x="0" y="25952"/>
                </a:lnTo>
                <a:lnTo>
                  <a:pt x="8119" y="6488"/>
                </a:lnTo>
                <a:lnTo>
                  <a:pt x="25981" y="0"/>
                </a:lnTo>
                <a:lnTo>
                  <a:pt x="43844" y="6488"/>
                </a:lnTo>
                <a:lnTo>
                  <a:pt x="51963" y="25952"/>
                </a:lnTo>
              </a:path>
            </a:pathLst>
          </a:custGeom>
          <a:ln w="63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1696147" y="4266277"/>
            <a:ext cx="52069" cy="52069"/>
          </a:xfrm>
          <a:custGeom>
            <a:avLst/>
            <a:gdLst/>
            <a:ahLst/>
            <a:cxnLst/>
            <a:rect l="l" t="t" r="r" b="b"/>
            <a:pathLst>
              <a:path w="52069" h="52070">
                <a:moveTo>
                  <a:pt x="25981" y="0"/>
                </a:moveTo>
                <a:lnTo>
                  <a:pt x="8119" y="6496"/>
                </a:lnTo>
                <a:lnTo>
                  <a:pt x="0" y="25986"/>
                </a:lnTo>
                <a:lnTo>
                  <a:pt x="8119" y="45450"/>
                </a:lnTo>
                <a:lnTo>
                  <a:pt x="25981" y="51938"/>
                </a:lnTo>
                <a:lnTo>
                  <a:pt x="43844" y="45450"/>
                </a:lnTo>
                <a:lnTo>
                  <a:pt x="51963" y="25986"/>
                </a:lnTo>
                <a:lnTo>
                  <a:pt x="43844" y="6496"/>
                </a:lnTo>
                <a:lnTo>
                  <a:pt x="25981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1696147" y="4266277"/>
            <a:ext cx="52069" cy="52069"/>
          </a:xfrm>
          <a:custGeom>
            <a:avLst/>
            <a:gdLst/>
            <a:ahLst/>
            <a:cxnLst/>
            <a:rect l="l" t="t" r="r" b="b"/>
            <a:pathLst>
              <a:path w="52069" h="52070">
                <a:moveTo>
                  <a:pt x="51963" y="25986"/>
                </a:moveTo>
                <a:lnTo>
                  <a:pt x="43844" y="45450"/>
                </a:lnTo>
                <a:lnTo>
                  <a:pt x="25981" y="51938"/>
                </a:lnTo>
                <a:lnTo>
                  <a:pt x="8119" y="45450"/>
                </a:lnTo>
                <a:lnTo>
                  <a:pt x="0" y="25986"/>
                </a:lnTo>
                <a:lnTo>
                  <a:pt x="8119" y="6496"/>
                </a:lnTo>
                <a:lnTo>
                  <a:pt x="25981" y="0"/>
                </a:lnTo>
                <a:lnTo>
                  <a:pt x="43844" y="6496"/>
                </a:lnTo>
                <a:lnTo>
                  <a:pt x="51963" y="25986"/>
                </a:lnTo>
              </a:path>
            </a:pathLst>
          </a:custGeom>
          <a:ln w="63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1826010" y="4306667"/>
            <a:ext cx="52069" cy="52069"/>
          </a:xfrm>
          <a:custGeom>
            <a:avLst/>
            <a:gdLst/>
            <a:ahLst/>
            <a:cxnLst/>
            <a:rect l="l" t="t" r="r" b="b"/>
            <a:pathLst>
              <a:path w="52069" h="52070">
                <a:moveTo>
                  <a:pt x="25981" y="0"/>
                </a:moveTo>
                <a:lnTo>
                  <a:pt x="8119" y="6488"/>
                </a:lnTo>
                <a:lnTo>
                  <a:pt x="0" y="25952"/>
                </a:lnTo>
                <a:lnTo>
                  <a:pt x="8119" y="45442"/>
                </a:lnTo>
                <a:lnTo>
                  <a:pt x="25981" y="51938"/>
                </a:lnTo>
                <a:lnTo>
                  <a:pt x="43844" y="45442"/>
                </a:lnTo>
                <a:lnTo>
                  <a:pt x="51963" y="25952"/>
                </a:lnTo>
                <a:lnTo>
                  <a:pt x="43844" y="6488"/>
                </a:lnTo>
                <a:lnTo>
                  <a:pt x="25981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1826010" y="4306667"/>
            <a:ext cx="52069" cy="52069"/>
          </a:xfrm>
          <a:custGeom>
            <a:avLst/>
            <a:gdLst/>
            <a:ahLst/>
            <a:cxnLst/>
            <a:rect l="l" t="t" r="r" b="b"/>
            <a:pathLst>
              <a:path w="52069" h="52070">
                <a:moveTo>
                  <a:pt x="51963" y="25952"/>
                </a:moveTo>
                <a:lnTo>
                  <a:pt x="43844" y="45442"/>
                </a:lnTo>
                <a:lnTo>
                  <a:pt x="25981" y="51938"/>
                </a:lnTo>
                <a:lnTo>
                  <a:pt x="8119" y="45442"/>
                </a:lnTo>
                <a:lnTo>
                  <a:pt x="0" y="25952"/>
                </a:lnTo>
                <a:lnTo>
                  <a:pt x="8119" y="6488"/>
                </a:lnTo>
                <a:lnTo>
                  <a:pt x="25981" y="0"/>
                </a:lnTo>
                <a:lnTo>
                  <a:pt x="43844" y="6488"/>
                </a:lnTo>
                <a:lnTo>
                  <a:pt x="51963" y="25952"/>
                </a:lnTo>
              </a:path>
            </a:pathLst>
          </a:custGeom>
          <a:ln w="63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2475235" y="3862304"/>
            <a:ext cx="52069" cy="52069"/>
          </a:xfrm>
          <a:custGeom>
            <a:avLst/>
            <a:gdLst/>
            <a:ahLst/>
            <a:cxnLst/>
            <a:rect l="l" t="t" r="r" b="b"/>
            <a:pathLst>
              <a:path w="52069" h="52070">
                <a:moveTo>
                  <a:pt x="25981" y="0"/>
                </a:moveTo>
                <a:lnTo>
                  <a:pt x="8119" y="6488"/>
                </a:lnTo>
                <a:lnTo>
                  <a:pt x="0" y="25952"/>
                </a:lnTo>
                <a:lnTo>
                  <a:pt x="8119" y="45442"/>
                </a:lnTo>
                <a:lnTo>
                  <a:pt x="25981" y="51938"/>
                </a:lnTo>
                <a:lnTo>
                  <a:pt x="43844" y="45442"/>
                </a:lnTo>
                <a:lnTo>
                  <a:pt x="51963" y="25952"/>
                </a:lnTo>
                <a:lnTo>
                  <a:pt x="43844" y="6488"/>
                </a:lnTo>
                <a:lnTo>
                  <a:pt x="25981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2475235" y="3862304"/>
            <a:ext cx="52069" cy="52069"/>
          </a:xfrm>
          <a:custGeom>
            <a:avLst/>
            <a:gdLst/>
            <a:ahLst/>
            <a:cxnLst/>
            <a:rect l="l" t="t" r="r" b="b"/>
            <a:pathLst>
              <a:path w="52069" h="52070">
                <a:moveTo>
                  <a:pt x="51963" y="25952"/>
                </a:moveTo>
                <a:lnTo>
                  <a:pt x="43844" y="45442"/>
                </a:lnTo>
                <a:lnTo>
                  <a:pt x="25981" y="51938"/>
                </a:lnTo>
                <a:lnTo>
                  <a:pt x="8119" y="45442"/>
                </a:lnTo>
                <a:lnTo>
                  <a:pt x="0" y="25952"/>
                </a:lnTo>
                <a:lnTo>
                  <a:pt x="8119" y="6488"/>
                </a:lnTo>
                <a:lnTo>
                  <a:pt x="25981" y="0"/>
                </a:lnTo>
                <a:lnTo>
                  <a:pt x="43844" y="6488"/>
                </a:lnTo>
                <a:lnTo>
                  <a:pt x="51963" y="25952"/>
                </a:lnTo>
              </a:path>
            </a:pathLst>
          </a:custGeom>
          <a:ln w="63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2475235" y="3943072"/>
            <a:ext cx="52069" cy="52069"/>
          </a:xfrm>
          <a:custGeom>
            <a:avLst/>
            <a:gdLst/>
            <a:ahLst/>
            <a:cxnLst/>
            <a:rect l="l" t="t" r="r" b="b"/>
            <a:pathLst>
              <a:path w="52069" h="52070">
                <a:moveTo>
                  <a:pt x="25981" y="0"/>
                </a:moveTo>
                <a:lnTo>
                  <a:pt x="8119" y="6496"/>
                </a:lnTo>
                <a:lnTo>
                  <a:pt x="0" y="25986"/>
                </a:lnTo>
                <a:lnTo>
                  <a:pt x="8119" y="45476"/>
                </a:lnTo>
                <a:lnTo>
                  <a:pt x="25981" y="51973"/>
                </a:lnTo>
                <a:lnTo>
                  <a:pt x="43844" y="45476"/>
                </a:lnTo>
                <a:lnTo>
                  <a:pt x="51963" y="25986"/>
                </a:lnTo>
                <a:lnTo>
                  <a:pt x="43844" y="6496"/>
                </a:lnTo>
                <a:lnTo>
                  <a:pt x="25981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/>
          <p:nvPr/>
        </p:nvSpPr>
        <p:spPr>
          <a:xfrm>
            <a:off x="2475235" y="3943071"/>
            <a:ext cx="52069" cy="52069"/>
          </a:xfrm>
          <a:custGeom>
            <a:avLst/>
            <a:gdLst/>
            <a:ahLst/>
            <a:cxnLst/>
            <a:rect l="l" t="t" r="r" b="b"/>
            <a:pathLst>
              <a:path w="52069" h="52070">
                <a:moveTo>
                  <a:pt x="51963" y="25986"/>
                </a:moveTo>
                <a:lnTo>
                  <a:pt x="43844" y="45476"/>
                </a:lnTo>
                <a:lnTo>
                  <a:pt x="25981" y="51973"/>
                </a:lnTo>
                <a:lnTo>
                  <a:pt x="8119" y="45476"/>
                </a:lnTo>
                <a:lnTo>
                  <a:pt x="0" y="25986"/>
                </a:lnTo>
                <a:lnTo>
                  <a:pt x="8119" y="6496"/>
                </a:lnTo>
                <a:lnTo>
                  <a:pt x="25981" y="0"/>
                </a:lnTo>
                <a:lnTo>
                  <a:pt x="43844" y="6496"/>
                </a:lnTo>
                <a:lnTo>
                  <a:pt x="51963" y="25986"/>
                </a:lnTo>
              </a:path>
            </a:pathLst>
          </a:custGeom>
          <a:ln w="63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/>
          <p:nvPr/>
        </p:nvSpPr>
        <p:spPr>
          <a:xfrm>
            <a:off x="1566329" y="3983472"/>
            <a:ext cx="52069" cy="52069"/>
          </a:xfrm>
          <a:custGeom>
            <a:avLst/>
            <a:gdLst/>
            <a:ahLst/>
            <a:cxnLst/>
            <a:rect l="l" t="t" r="r" b="b"/>
            <a:pathLst>
              <a:path w="52069" h="52070">
                <a:moveTo>
                  <a:pt x="25958" y="0"/>
                </a:moveTo>
                <a:lnTo>
                  <a:pt x="8112" y="6496"/>
                </a:lnTo>
                <a:lnTo>
                  <a:pt x="0" y="25986"/>
                </a:lnTo>
                <a:lnTo>
                  <a:pt x="8112" y="45450"/>
                </a:lnTo>
                <a:lnTo>
                  <a:pt x="25958" y="51938"/>
                </a:lnTo>
                <a:lnTo>
                  <a:pt x="43805" y="45450"/>
                </a:lnTo>
                <a:lnTo>
                  <a:pt x="51917" y="25986"/>
                </a:lnTo>
                <a:lnTo>
                  <a:pt x="43805" y="6496"/>
                </a:lnTo>
                <a:lnTo>
                  <a:pt x="25958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/>
          <p:nvPr/>
        </p:nvSpPr>
        <p:spPr>
          <a:xfrm>
            <a:off x="1566329" y="3983472"/>
            <a:ext cx="52069" cy="52069"/>
          </a:xfrm>
          <a:custGeom>
            <a:avLst/>
            <a:gdLst/>
            <a:ahLst/>
            <a:cxnLst/>
            <a:rect l="l" t="t" r="r" b="b"/>
            <a:pathLst>
              <a:path w="52069" h="52070">
                <a:moveTo>
                  <a:pt x="51917" y="25986"/>
                </a:moveTo>
                <a:lnTo>
                  <a:pt x="43805" y="45450"/>
                </a:lnTo>
                <a:lnTo>
                  <a:pt x="25958" y="51938"/>
                </a:lnTo>
                <a:lnTo>
                  <a:pt x="8112" y="45450"/>
                </a:lnTo>
                <a:lnTo>
                  <a:pt x="0" y="25986"/>
                </a:lnTo>
                <a:lnTo>
                  <a:pt x="8112" y="6496"/>
                </a:lnTo>
                <a:lnTo>
                  <a:pt x="25958" y="0"/>
                </a:lnTo>
                <a:lnTo>
                  <a:pt x="43805" y="6496"/>
                </a:lnTo>
                <a:lnTo>
                  <a:pt x="51917" y="25986"/>
                </a:lnTo>
              </a:path>
            </a:pathLst>
          </a:custGeom>
          <a:ln w="63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/>
          <p:nvPr/>
        </p:nvSpPr>
        <p:spPr>
          <a:xfrm>
            <a:off x="2345372" y="3983472"/>
            <a:ext cx="52069" cy="52069"/>
          </a:xfrm>
          <a:custGeom>
            <a:avLst/>
            <a:gdLst/>
            <a:ahLst/>
            <a:cxnLst/>
            <a:rect l="l" t="t" r="r" b="b"/>
            <a:pathLst>
              <a:path w="52069" h="52070">
                <a:moveTo>
                  <a:pt x="26004" y="0"/>
                </a:moveTo>
                <a:lnTo>
                  <a:pt x="8126" y="6496"/>
                </a:lnTo>
                <a:lnTo>
                  <a:pt x="0" y="25986"/>
                </a:lnTo>
                <a:lnTo>
                  <a:pt x="8126" y="45450"/>
                </a:lnTo>
                <a:lnTo>
                  <a:pt x="26004" y="51938"/>
                </a:lnTo>
                <a:lnTo>
                  <a:pt x="43882" y="45450"/>
                </a:lnTo>
                <a:lnTo>
                  <a:pt x="52009" y="25986"/>
                </a:lnTo>
                <a:lnTo>
                  <a:pt x="43882" y="6496"/>
                </a:lnTo>
                <a:lnTo>
                  <a:pt x="2600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/>
          <p:nvPr/>
        </p:nvSpPr>
        <p:spPr>
          <a:xfrm>
            <a:off x="2345372" y="3983472"/>
            <a:ext cx="52069" cy="52069"/>
          </a:xfrm>
          <a:custGeom>
            <a:avLst/>
            <a:gdLst/>
            <a:ahLst/>
            <a:cxnLst/>
            <a:rect l="l" t="t" r="r" b="b"/>
            <a:pathLst>
              <a:path w="52069" h="52070">
                <a:moveTo>
                  <a:pt x="52009" y="25986"/>
                </a:moveTo>
                <a:lnTo>
                  <a:pt x="43882" y="45450"/>
                </a:lnTo>
                <a:lnTo>
                  <a:pt x="26004" y="51938"/>
                </a:lnTo>
                <a:lnTo>
                  <a:pt x="8126" y="45450"/>
                </a:lnTo>
                <a:lnTo>
                  <a:pt x="0" y="25986"/>
                </a:lnTo>
                <a:lnTo>
                  <a:pt x="8126" y="6496"/>
                </a:lnTo>
                <a:lnTo>
                  <a:pt x="26004" y="0"/>
                </a:lnTo>
                <a:lnTo>
                  <a:pt x="43882" y="6496"/>
                </a:lnTo>
                <a:lnTo>
                  <a:pt x="52009" y="25986"/>
                </a:lnTo>
              </a:path>
            </a:pathLst>
          </a:custGeom>
          <a:ln w="63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47"/>
          <p:cNvSpPr/>
          <p:nvPr/>
        </p:nvSpPr>
        <p:spPr>
          <a:xfrm>
            <a:off x="2085737" y="4387468"/>
            <a:ext cx="52069" cy="52069"/>
          </a:xfrm>
          <a:custGeom>
            <a:avLst/>
            <a:gdLst/>
            <a:ahLst/>
            <a:cxnLst/>
            <a:rect l="l" t="t" r="r" b="b"/>
            <a:pathLst>
              <a:path w="52069" h="52070">
                <a:moveTo>
                  <a:pt x="25958" y="0"/>
                </a:moveTo>
                <a:lnTo>
                  <a:pt x="8112" y="6488"/>
                </a:lnTo>
                <a:lnTo>
                  <a:pt x="0" y="25952"/>
                </a:lnTo>
                <a:lnTo>
                  <a:pt x="8112" y="45442"/>
                </a:lnTo>
                <a:lnTo>
                  <a:pt x="25958" y="51938"/>
                </a:lnTo>
                <a:lnTo>
                  <a:pt x="43805" y="45442"/>
                </a:lnTo>
                <a:lnTo>
                  <a:pt x="51917" y="25952"/>
                </a:lnTo>
                <a:lnTo>
                  <a:pt x="43805" y="6488"/>
                </a:lnTo>
                <a:lnTo>
                  <a:pt x="25958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48"/>
          <p:cNvSpPr/>
          <p:nvPr/>
        </p:nvSpPr>
        <p:spPr>
          <a:xfrm>
            <a:off x="2085737" y="4387468"/>
            <a:ext cx="52069" cy="52069"/>
          </a:xfrm>
          <a:custGeom>
            <a:avLst/>
            <a:gdLst/>
            <a:ahLst/>
            <a:cxnLst/>
            <a:rect l="l" t="t" r="r" b="b"/>
            <a:pathLst>
              <a:path w="52069" h="52070">
                <a:moveTo>
                  <a:pt x="51917" y="25952"/>
                </a:moveTo>
                <a:lnTo>
                  <a:pt x="43805" y="45442"/>
                </a:lnTo>
                <a:lnTo>
                  <a:pt x="25958" y="51938"/>
                </a:lnTo>
                <a:lnTo>
                  <a:pt x="8112" y="45442"/>
                </a:lnTo>
                <a:lnTo>
                  <a:pt x="0" y="25952"/>
                </a:lnTo>
                <a:lnTo>
                  <a:pt x="8112" y="6488"/>
                </a:lnTo>
                <a:lnTo>
                  <a:pt x="25958" y="0"/>
                </a:lnTo>
                <a:lnTo>
                  <a:pt x="43805" y="6488"/>
                </a:lnTo>
                <a:lnTo>
                  <a:pt x="51917" y="25952"/>
                </a:lnTo>
              </a:path>
            </a:pathLst>
          </a:custGeom>
          <a:ln w="63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49"/>
          <p:cNvSpPr/>
          <p:nvPr/>
        </p:nvSpPr>
        <p:spPr>
          <a:xfrm>
            <a:off x="2475235" y="4023873"/>
            <a:ext cx="52069" cy="52069"/>
          </a:xfrm>
          <a:custGeom>
            <a:avLst/>
            <a:gdLst/>
            <a:ahLst/>
            <a:cxnLst/>
            <a:rect l="l" t="t" r="r" b="b"/>
            <a:pathLst>
              <a:path w="52069" h="52070">
                <a:moveTo>
                  <a:pt x="25981" y="0"/>
                </a:moveTo>
                <a:lnTo>
                  <a:pt x="8119" y="6496"/>
                </a:lnTo>
                <a:lnTo>
                  <a:pt x="0" y="25986"/>
                </a:lnTo>
                <a:lnTo>
                  <a:pt x="8119" y="45450"/>
                </a:lnTo>
                <a:lnTo>
                  <a:pt x="25981" y="51938"/>
                </a:lnTo>
                <a:lnTo>
                  <a:pt x="43844" y="45450"/>
                </a:lnTo>
                <a:lnTo>
                  <a:pt x="51963" y="25986"/>
                </a:lnTo>
                <a:lnTo>
                  <a:pt x="43844" y="6496"/>
                </a:lnTo>
                <a:lnTo>
                  <a:pt x="25981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object 50"/>
          <p:cNvSpPr/>
          <p:nvPr/>
        </p:nvSpPr>
        <p:spPr>
          <a:xfrm>
            <a:off x="2475235" y="4023873"/>
            <a:ext cx="52069" cy="52069"/>
          </a:xfrm>
          <a:custGeom>
            <a:avLst/>
            <a:gdLst/>
            <a:ahLst/>
            <a:cxnLst/>
            <a:rect l="l" t="t" r="r" b="b"/>
            <a:pathLst>
              <a:path w="52069" h="52070">
                <a:moveTo>
                  <a:pt x="51963" y="25986"/>
                </a:moveTo>
                <a:lnTo>
                  <a:pt x="43844" y="45450"/>
                </a:lnTo>
                <a:lnTo>
                  <a:pt x="25981" y="51938"/>
                </a:lnTo>
                <a:lnTo>
                  <a:pt x="8119" y="45450"/>
                </a:lnTo>
                <a:lnTo>
                  <a:pt x="0" y="25986"/>
                </a:lnTo>
                <a:lnTo>
                  <a:pt x="8119" y="6496"/>
                </a:lnTo>
                <a:lnTo>
                  <a:pt x="25981" y="0"/>
                </a:lnTo>
                <a:lnTo>
                  <a:pt x="43844" y="6496"/>
                </a:lnTo>
                <a:lnTo>
                  <a:pt x="51963" y="25986"/>
                </a:lnTo>
              </a:path>
            </a:pathLst>
          </a:custGeom>
          <a:ln w="63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object 51"/>
          <p:cNvSpPr/>
          <p:nvPr/>
        </p:nvSpPr>
        <p:spPr>
          <a:xfrm>
            <a:off x="2215554" y="4064262"/>
            <a:ext cx="52069" cy="52069"/>
          </a:xfrm>
          <a:custGeom>
            <a:avLst/>
            <a:gdLst/>
            <a:ahLst/>
            <a:cxnLst/>
            <a:rect l="l" t="t" r="r" b="b"/>
            <a:pathLst>
              <a:path w="52069" h="52070">
                <a:moveTo>
                  <a:pt x="25981" y="0"/>
                </a:moveTo>
                <a:lnTo>
                  <a:pt x="8119" y="6488"/>
                </a:lnTo>
                <a:lnTo>
                  <a:pt x="0" y="25952"/>
                </a:lnTo>
                <a:lnTo>
                  <a:pt x="8119" y="45442"/>
                </a:lnTo>
                <a:lnTo>
                  <a:pt x="25981" y="51938"/>
                </a:lnTo>
                <a:lnTo>
                  <a:pt x="43844" y="45442"/>
                </a:lnTo>
                <a:lnTo>
                  <a:pt x="51963" y="25952"/>
                </a:lnTo>
                <a:lnTo>
                  <a:pt x="43844" y="6488"/>
                </a:lnTo>
                <a:lnTo>
                  <a:pt x="25981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" name="object 52"/>
          <p:cNvSpPr/>
          <p:nvPr/>
        </p:nvSpPr>
        <p:spPr>
          <a:xfrm>
            <a:off x="2215554" y="4064262"/>
            <a:ext cx="52069" cy="52069"/>
          </a:xfrm>
          <a:custGeom>
            <a:avLst/>
            <a:gdLst/>
            <a:ahLst/>
            <a:cxnLst/>
            <a:rect l="l" t="t" r="r" b="b"/>
            <a:pathLst>
              <a:path w="52069" h="52070">
                <a:moveTo>
                  <a:pt x="51963" y="25952"/>
                </a:moveTo>
                <a:lnTo>
                  <a:pt x="43844" y="45442"/>
                </a:lnTo>
                <a:lnTo>
                  <a:pt x="25981" y="51938"/>
                </a:lnTo>
                <a:lnTo>
                  <a:pt x="8119" y="45442"/>
                </a:lnTo>
                <a:lnTo>
                  <a:pt x="0" y="25952"/>
                </a:lnTo>
                <a:lnTo>
                  <a:pt x="8119" y="6488"/>
                </a:lnTo>
                <a:lnTo>
                  <a:pt x="25981" y="0"/>
                </a:lnTo>
                <a:lnTo>
                  <a:pt x="43844" y="6488"/>
                </a:lnTo>
                <a:lnTo>
                  <a:pt x="51963" y="25952"/>
                </a:lnTo>
              </a:path>
            </a:pathLst>
          </a:custGeom>
          <a:ln w="63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object 53"/>
          <p:cNvSpPr/>
          <p:nvPr/>
        </p:nvSpPr>
        <p:spPr>
          <a:xfrm>
            <a:off x="1436466" y="4508636"/>
            <a:ext cx="52069" cy="52069"/>
          </a:xfrm>
          <a:custGeom>
            <a:avLst/>
            <a:gdLst/>
            <a:ahLst/>
            <a:cxnLst/>
            <a:rect l="l" t="t" r="r" b="b"/>
            <a:pathLst>
              <a:path w="52069" h="52070">
                <a:moveTo>
                  <a:pt x="25958" y="0"/>
                </a:moveTo>
                <a:lnTo>
                  <a:pt x="8112" y="6496"/>
                </a:lnTo>
                <a:lnTo>
                  <a:pt x="0" y="25986"/>
                </a:lnTo>
                <a:lnTo>
                  <a:pt x="8112" y="45450"/>
                </a:lnTo>
                <a:lnTo>
                  <a:pt x="25958" y="51938"/>
                </a:lnTo>
                <a:lnTo>
                  <a:pt x="43805" y="45450"/>
                </a:lnTo>
                <a:lnTo>
                  <a:pt x="51917" y="25986"/>
                </a:lnTo>
                <a:lnTo>
                  <a:pt x="43805" y="6496"/>
                </a:lnTo>
                <a:lnTo>
                  <a:pt x="25958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" name="object 54"/>
          <p:cNvSpPr/>
          <p:nvPr/>
        </p:nvSpPr>
        <p:spPr>
          <a:xfrm>
            <a:off x="1436466" y="4508636"/>
            <a:ext cx="52069" cy="52069"/>
          </a:xfrm>
          <a:custGeom>
            <a:avLst/>
            <a:gdLst/>
            <a:ahLst/>
            <a:cxnLst/>
            <a:rect l="l" t="t" r="r" b="b"/>
            <a:pathLst>
              <a:path w="52069" h="52070">
                <a:moveTo>
                  <a:pt x="51917" y="25986"/>
                </a:moveTo>
                <a:lnTo>
                  <a:pt x="43805" y="45450"/>
                </a:lnTo>
                <a:lnTo>
                  <a:pt x="25958" y="51938"/>
                </a:lnTo>
                <a:lnTo>
                  <a:pt x="8112" y="45450"/>
                </a:lnTo>
                <a:lnTo>
                  <a:pt x="0" y="25986"/>
                </a:lnTo>
                <a:lnTo>
                  <a:pt x="8112" y="6496"/>
                </a:lnTo>
                <a:lnTo>
                  <a:pt x="25958" y="0"/>
                </a:lnTo>
                <a:lnTo>
                  <a:pt x="43805" y="6496"/>
                </a:lnTo>
                <a:lnTo>
                  <a:pt x="51917" y="25986"/>
                </a:lnTo>
              </a:path>
            </a:pathLst>
          </a:custGeom>
          <a:ln w="63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" name="object 55"/>
          <p:cNvSpPr/>
          <p:nvPr/>
        </p:nvSpPr>
        <p:spPr>
          <a:xfrm>
            <a:off x="1436466" y="4145075"/>
            <a:ext cx="52069" cy="52069"/>
          </a:xfrm>
          <a:custGeom>
            <a:avLst/>
            <a:gdLst/>
            <a:ahLst/>
            <a:cxnLst/>
            <a:rect l="l" t="t" r="r" b="b"/>
            <a:pathLst>
              <a:path w="52069" h="52070">
                <a:moveTo>
                  <a:pt x="25958" y="0"/>
                </a:moveTo>
                <a:lnTo>
                  <a:pt x="8112" y="6496"/>
                </a:lnTo>
                <a:lnTo>
                  <a:pt x="0" y="25986"/>
                </a:lnTo>
                <a:lnTo>
                  <a:pt x="8112" y="45450"/>
                </a:lnTo>
                <a:lnTo>
                  <a:pt x="25958" y="51938"/>
                </a:lnTo>
                <a:lnTo>
                  <a:pt x="43805" y="45450"/>
                </a:lnTo>
                <a:lnTo>
                  <a:pt x="51917" y="25986"/>
                </a:lnTo>
                <a:lnTo>
                  <a:pt x="43805" y="6496"/>
                </a:lnTo>
                <a:lnTo>
                  <a:pt x="25958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" name="object 56"/>
          <p:cNvSpPr/>
          <p:nvPr/>
        </p:nvSpPr>
        <p:spPr>
          <a:xfrm>
            <a:off x="1436466" y="4145075"/>
            <a:ext cx="52069" cy="52069"/>
          </a:xfrm>
          <a:custGeom>
            <a:avLst/>
            <a:gdLst/>
            <a:ahLst/>
            <a:cxnLst/>
            <a:rect l="l" t="t" r="r" b="b"/>
            <a:pathLst>
              <a:path w="52069" h="52070">
                <a:moveTo>
                  <a:pt x="51917" y="25986"/>
                </a:moveTo>
                <a:lnTo>
                  <a:pt x="43805" y="45450"/>
                </a:lnTo>
                <a:lnTo>
                  <a:pt x="25958" y="51938"/>
                </a:lnTo>
                <a:lnTo>
                  <a:pt x="8112" y="45450"/>
                </a:lnTo>
                <a:lnTo>
                  <a:pt x="0" y="25986"/>
                </a:lnTo>
                <a:lnTo>
                  <a:pt x="8112" y="6496"/>
                </a:lnTo>
                <a:lnTo>
                  <a:pt x="25958" y="0"/>
                </a:lnTo>
                <a:lnTo>
                  <a:pt x="43805" y="6496"/>
                </a:lnTo>
                <a:lnTo>
                  <a:pt x="51917" y="25986"/>
                </a:lnTo>
              </a:path>
            </a:pathLst>
          </a:custGeom>
          <a:ln w="63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" name="object 57"/>
          <p:cNvSpPr/>
          <p:nvPr/>
        </p:nvSpPr>
        <p:spPr>
          <a:xfrm>
            <a:off x="2085737" y="4427835"/>
            <a:ext cx="52069" cy="52069"/>
          </a:xfrm>
          <a:custGeom>
            <a:avLst/>
            <a:gdLst/>
            <a:ahLst/>
            <a:cxnLst/>
            <a:rect l="l" t="t" r="r" b="b"/>
            <a:pathLst>
              <a:path w="52069" h="52070">
                <a:moveTo>
                  <a:pt x="25958" y="0"/>
                </a:moveTo>
                <a:lnTo>
                  <a:pt x="8112" y="6496"/>
                </a:lnTo>
                <a:lnTo>
                  <a:pt x="0" y="25986"/>
                </a:lnTo>
                <a:lnTo>
                  <a:pt x="8112" y="45450"/>
                </a:lnTo>
                <a:lnTo>
                  <a:pt x="25958" y="51938"/>
                </a:lnTo>
                <a:lnTo>
                  <a:pt x="43805" y="45450"/>
                </a:lnTo>
                <a:lnTo>
                  <a:pt x="51917" y="25986"/>
                </a:lnTo>
                <a:lnTo>
                  <a:pt x="43805" y="6496"/>
                </a:lnTo>
                <a:lnTo>
                  <a:pt x="25958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" name="object 58"/>
          <p:cNvSpPr/>
          <p:nvPr/>
        </p:nvSpPr>
        <p:spPr>
          <a:xfrm>
            <a:off x="2085737" y="4427835"/>
            <a:ext cx="52069" cy="52069"/>
          </a:xfrm>
          <a:custGeom>
            <a:avLst/>
            <a:gdLst/>
            <a:ahLst/>
            <a:cxnLst/>
            <a:rect l="l" t="t" r="r" b="b"/>
            <a:pathLst>
              <a:path w="52069" h="52070">
                <a:moveTo>
                  <a:pt x="51917" y="25986"/>
                </a:moveTo>
                <a:lnTo>
                  <a:pt x="43805" y="45450"/>
                </a:lnTo>
                <a:lnTo>
                  <a:pt x="25958" y="51938"/>
                </a:lnTo>
                <a:lnTo>
                  <a:pt x="8112" y="45450"/>
                </a:lnTo>
                <a:lnTo>
                  <a:pt x="0" y="25986"/>
                </a:lnTo>
                <a:lnTo>
                  <a:pt x="8112" y="6496"/>
                </a:lnTo>
                <a:lnTo>
                  <a:pt x="25958" y="0"/>
                </a:lnTo>
                <a:lnTo>
                  <a:pt x="43805" y="6496"/>
                </a:lnTo>
                <a:lnTo>
                  <a:pt x="51917" y="25986"/>
                </a:lnTo>
              </a:path>
            </a:pathLst>
          </a:custGeom>
          <a:ln w="63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" name="object 59"/>
          <p:cNvSpPr/>
          <p:nvPr/>
        </p:nvSpPr>
        <p:spPr>
          <a:xfrm>
            <a:off x="2085737" y="4508636"/>
            <a:ext cx="52069" cy="52069"/>
          </a:xfrm>
          <a:custGeom>
            <a:avLst/>
            <a:gdLst/>
            <a:ahLst/>
            <a:cxnLst/>
            <a:rect l="l" t="t" r="r" b="b"/>
            <a:pathLst>
              <a:path w="52069" h="52070">
                <a:moveTo>
                  <a:pt x="25958" y="0"/>
                </a:moveTo>
                <a:lnTo>
                  <a:pt x="8112" y="6496"/>
                </a:lnTo>
                <a:lnTo>
                  <a:pt x="0" y="25986"/>
                </a:lnTo>
                <a:lnTo>
                  <a:pt x="8112" y="45450"/>
                </a:lnTo>
                <a:lnTo>
                  <a:pt x="25958" y="51938"/>
                </a:lnTo>
                <a:lnTo>
                  <a:pt x="43805" y="45450"/>
                </a:lnTo>
                <a:lnTo>
                  <a:pt x="51917" y="25986"/>
                </a:lnTo>
                <a:lnTo>
                  <a:pt x="43805" y="6496"/>
                </a:lnTo>
                <a:lnTo>
                  <a:pt x="25958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" name="object 60"/>
          <p:cNvSpPr/>
          <p:nvPr/>
        </p:nvSpPr>
        <p:spPr>
          <a:xfrm>
            <a:off x="2085737" y="4508636"/>
            <a:ext cx="52069" cy="52069"/>
          </a:xfrm>
          <a:custGeom>
            <a:avLst/>
            <a:gdLst/>
            <a:ahLst/>
            <a:cxnLst/>
            <a:rect l="l" t="t" r="r" b="b"/>
            <a:pathLst>
              <a:path w="52069" h="52070">
                <a:moveTo>
                  <a:pt x="51917" y="25986"/>
                </a:moveTo>
                <a:lnTo>
                  <a:pt x="43805" y="45450"/>
                </a:lnTo>
                <a:lnTo>
                  <a:pt x="25958" y="51938"/>
                </a:lnTo>
                <a:lnTo>
                  <a:pt x="8112" y="45450"/>
                </a:lnTo>
                <a:lnTo>
                  <a:pt x="0" y="25986"/>
                </a:lnTo>
                <a:lnTo>
                  <a:pt x="8112" y="6496"/>
                </a:lnTo>
                <a:lnTo>
                  <a:pt x="25958" y="0"/>
                </a:lnTo>
                <a:lnTo>
                  <a:pt x="43805" y="6496"/>
                </a:lnTo>
                <a:lnTo>
                  <a:pt x="51917" y="25986"/>
                </a:lnTo>
              </a:path>
            </a:pathLst>
          </a:custGeom>
          <a:ln w="63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" name="object 61"/>
          <p:cNvSpPr/>
          <p:nvPr/>
        </p:nvSpPr>
        <p:spPr>
          <a:xfrm>
            <a:off x="2215554" y="4145075"/>
            <a:ext cx="52069" cy="52069"/>
          </a:xfrm>
          <a:custGeom>
            <a:avLst/>
            <a:gdLst/>
            <a:ahLst/>
            <a:cxnLst/>
            <a:rect l="l" t="t" r="r" b="b"/>
            <a:pathLst>
              <a:path w="52069" h="52070">
                <a:moveTo>
                  <a:pt x="25981" y="0"/>
                </a:moveTo>
                <a:lnTo>
                  <a:pt x="8119" y="6496"/>
                </a:lnTo>
                <a:lnTo>
                  <a:pt x="0" y="25986"/>
                </a:lnTo>
                <a:lnTo>
                  <a:pt x="8119" y="45450"/>
                </a:lnTo>
                <a:lnTo>
                  <a:pt x="25981" y="51938"/>
                </a:lnTo>
                <a:lnTo>
                  <a:pt x="43844" y="45450"/>
                </a:lnTo>
                <a:lnTo>
                  <a:pt x="51963" y="25986"/>
                </a:lnTo>
                <a:lnTo>
                  <a:pt x="43844" y="6496"/>
                </a:lnTo>
                <a:lnTo>
                  <a:pt x="25981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" name="object 62"/>
          <p:cNvSpPr/>
          <p:nvPr/>
        </p:nvSpPr>
        <p:spPr>
          <a:xfrm>
            <a:off x="2215554" y="4145075"/>
            <a:ext cx="52069" cy="52069"/>
          </a:xfrm>
          <a:custGeom>
            <a:avLst/>
            <a:gdLst/>
            <a:ahLst/>
            <a:cxnLst/>
            <a:rect l="l" t="t" r="r" b="b"/>
            <a:pathLst>
              <a:path w="52069" h="52070">
                <a:moveTo>
                  <a:pt x="51963" y="25986"/>
                </a:moveTo>
                <a:lnTo>
                  <a:pt x="43844" y="45450"/>
                </a:lnTo>
                <a:lnTo>
                  <a:pt x="25981" y="51938"/>
                </a:lnTo>
                <a:lnTo>
                  <a:pt x="8119" y="45450"/>
                </a:lnTo>
                <a:lnTo>
                  <a:pt x="0" y="25986"/>
                </a:lnTo>
                <a:lnTo>
                  <a:pt x="8119" y="6496"/>
                </a:lnTo>
                <a:lnTo>
                  <a:pt x="25981" y="0"/>
                </a:lnTo>
                <a:lnTo>
                  <a:pt x="43844" y="6496"/>
                </a:lnTo>
                <a:lnTo>
                  <a:pt x="51963" y="25986"/>
                </a:lnTo>
              </a:path>
            </a:pathLst>
          </a:custGeom>
          <a:ln w="63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" name="object 63"/>
          <p:cNvSpPr/>
          <p:nvPr/>
        </p:nvSpPr>
        <p:spPr>
          <a:xfrm>
            <a:off x="1696147" y="4185476"/>
            <a:ext cx="52069" cy="52069"/>
          </a:xfrm>
          <a:custGeom>
            <a:avLst/>
            <a:gdLst/>
            <a:ahLst/>
            <a:cxnLst/>
            <a:rect l="l" t="t" r="r" b="b"/>
            <a:pathLst>
              <a:path w="52069" h="52070">
                <a:moveTo>
                  <a:pt x="25981" y="0"/>
                </a:moveTo>
                <a:lnTo>
                  <a:pt x="8119" y="6496"/>
                </a:lnTo>
                <a:lnTo>
                  <a:pt x="0" y="25986"/>
                </a:lnTo>
                <a:lnTo>
                  <a:pt x="8119" y="45450"/>
                </a:lnTo>
                <a:lnTo>
                  <a:pt x="25981" y="51938"/>
                </a:lnTo>
                <a:lnTo>
                  <a:pt x="43844" y="45450"/>
                </a:lnTo>
                <a:lnTo>
                  <a:pt x="51963" y="25986"/>
                </a:lnTo>
                <a:lnTo>
                  <a:pt x="43844" y="6496"/>
                </a:lnTo>
                <a:lnTo>
                  <a:pt x="25981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" name="object 64"/>
          <p:cNvSpPr/>
          <p:nvPr/>
        </p:nvSpPr>
        <p:spPr>
          <a:xfrm>
            <a:off x="1696147" y="4185476"/>
            <a:ext cx="52069" cy="52069"/>
          </a:xfrm>
          <a:custGeom>
            <a:avLst/>
            <a:gdLst/>
            <a:ahLst/>
            <a:cxnLst/>
            <a:rect l="l" t="t" r="r" b="b"/>
            <a:pathLst>
              <a:path w="52069" h="52070">
                <a:moveTo>
                  <a:pt x="51963" y="25986"/>
                </a:moveTo>
                <a:lnTo>
                  <a:pt x="43844" y="45450"/>
                </a:lnTo>
                <a:lnTo>
                  <a:pt x="25981" y="51938"/>
                </a:lnTo>
                <a:lnTo>
                  <a:pt x="8119" y="45450"/>
                </a:lnTo>
                <a:lnTo>
                  <a:pt x="0" y="25986"/>
                </a:lnTo>
                <a:lnTo>
                  <a:pt x="8119" y="6496"/>
                </a:lnTo>
                <a:lnTo>
                  <a:pt x="25981" y="0"/>
                </a:lnTo>
                <a:lnTo>
                  <a:pt x="43844" y="6496"/>
                </a:lnTo>
                <a:lnTo>
                  <a:pt x="51963" y="25986"/>
                </a:lnTo>
              </a:path>
            </a:pathLst>
          </a:custGeom>
          <a:ln w="63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" name="object 65"/>
          <p:cNvSpPr/>
          <p:nvPr/>
        </p:nvSpPr>
        <p:spPr>
          <a:xfrm>
            <a:off x="2345372" y="4185476"/>
            <a:ext cx="52069" cy="52069"/>
          </a:xfrm>
          <a:custGeom>
            <a:avLst/>
            <a:gdLst/>
            <a:ahLst/>
            <a:cxnLst/>
            <a:rect l="l" t="t" r="r" b="b"/>
            <a:pathLst>
              <a:path w="52069" h="52070">
                <a:moveTo>
                  <a:pt x="26004" y="0"/>
                </a:moveTo>
                <a:lnTo>
                  <a:pt x="8126" y="6496"/>
                </a:lnTo>
                <a:lnTo>
                  <a:pt x="0" y="25986"/>
                </a:lnTo>
                <a:lnTo>
                  <a:pt x="8126" y="45450"/>
                </a:lnTo>
                <a:lnTo>
                  <a:pt x="26004" y="51938"/>
                </a:lnTo>
                <a:lnTo>
                  <a:pt x="43882" y="45450"/>
                </a:lnTo>
                <a:lnTo>
                  <a:pt x="52009" y="25986"/>
                </a:lnTo>
                <a:lnTo>
                  <a:pt x="43882" y="6496"/>
                </a:lnTo>
                <a:lnTo>
                  <a:pt x="2600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" name="object 66"/>
          <p:cNvSpPr/>
          <p:nvPr/>
        </p:nvSpPr>
        <p:spPr>
          <a:xfrm>
            <a:off x="2345372" y="4185476"/>
            <a:ext cx="52069" cy="52069"/>
          </a:xfrm>
          <a:custGeom>
            <a:avLst/>
            <a:gdLst/>
            <a:ahLst/>
            <a:cxnLst/>
            <a:rect l="l" t="t" r="r" b="b"/>
            <a:pathLst>
              <a:path w="52069" h="52070">
                <a:moveTo>
                  <a:pt x="52009" y="25986"/>
                </a:moveTo>
                <a:lnTo>
                  <a:pt x="43882" y="45450"/>
                </a:lnTo>
                <a:lnTo>
                  <a:pt x="26004" y="51938"/>
                </a:lnTo>
                <a:lnTo>
                  <a:pt x="8126" y="45450"/>
                </a:lnTo>
                <a:lnTo>
                  <a:pt x="0" y="25986"/>
                </a:lnTo>
                <a:lnTo>
                  <a:pt x="8126" y="6496"/>
                </a:lnTo>
                <a:lnTo>
                  <a:pt x="26004" y="0"/>
                </a:lnTo>
                <a:lnTo>
                  <a:pt x="43882" y="6496"/>
                </a:lnTo>
                <a:lnTo>
                  <a:pt x="52009" y="25986"/>
                </a:lnTo>
              </a:path>
            </a:pathLst>
          </a:custGeom>
          <a:ln w="63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" name="object 67"/>
          <p:cNvSpPr/>
          <p:nvPr/>
        </p:nvSpPr>
        <p:spPr>
          <a:xfrm>
            <a:off x="1696147" y="4225865"/>
            <a:ext cx="52069" cy="52069"/>
          </a:xfrm>
          <a:custGeom>
            <a:avLst/>
            <a:gdLst/>
            <a:ahLst/>
            <a:cxnLst/>
            <a:rect l="l" t="t" r="r" b="b"/>
            <a:pathLst>
              <a:path w="52069" h="52070">
                <a:moveTo>
                  <a:pt x="25981" y="0"/>
                </a:moveTo>
                <a:lnTo>
                  <a:pt x="8119" y="6488"/>
                </a:lnTo>
                <a:lnTo>
                  <a:pt x="0" y="25952"/>
                </a:lnTo>
                <a:lnTo>
                  <a:pt x="8119" y="45442"/>
                </a:lnTo>
                <a:lnTo>
                  <a:pt x="25981" y="51938"/>
                </a:lnTo>
                <a:lnTo>
                  <a:pt x="43844" y="45442"/>
                </a:lnTo>
                <a:lnTo>
                  <a:pt x="51963" y="25952"/>
                </a:lnTo>
                <a:lnTo>
                  <a:pt x="43844" y="6488"/>
                </a:lnTo>
                <a:lnTo>
                  <a:pt x="25981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" name="object 68"/>
          <p:cNvSpPr/>
          <p:nvPr/>
        </p:nvSpPr>
        <p:spPr>
          <a:xfrm>
            <a:off x="1696147" y="4225865"/>
            <a:ext cx="52069" cy="52069"/>
          </a:xfrm>
          <a:custGeom>
            <a:avLst/>
            <a:gdLst/>
            <a:ahLst/>
            <a:cxnLst/>
            <a:rect l="l" t="t" r="r" b="b"/>
            <a:pathLst>
              <a:path w="52069" h="52070">
                <a:moveTo>
                  <a:pt x="51963" y="25952"/>
                </a:moveTo>
                <a:lnTo>
                  <a:pt x="43844" y="45442"/>
                </a:lnTo>
                <a:lnTo>
                  <a:pt x="25981" y="51938"/>
                </a:lnTo>
                <a:lnTo>
                  <a:pt x="8119" y="45442"/>
                </a:lnTo>
                <a:lnTo>
                  <a:pt x="0" y="25952"/>
                </a:lnTo>
                <a:lnTo>
                  <a:pt x="8119" y="6488"/>
                </a:lnTo>
                <a:lnTo>
                  <a:pt x="25981" y="0"/>
                </a:lnTo>
                <a:lnTo>
                  <a:pt x="43844" y="6488"/>
                </a:lnTo>
                <a:lnTo>
                  <a:pt x="51963" y="25952"/>
                </a:lnTo>
              </a:path>
            </a:pathLst>
          </a:custGeom>
          <a:ln w="63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" name="object 69"/>
          <p:cNvSpPr/>
          <p:nvPr/>
        </p:nvSpPr>
        <p:spPr>
          <a:xfrm>
            <a:off x="1696147" y="4266277"/>
            <a:ext cx="52069" cy="52069"/>
          </a:xfrm>
          <a:custGeom>
            <a:avLst/>
            <a:gdLst/>
            <a:ahLst/>
            <a:cxnLst/>
            <a:rect l="l" t="t" r="r" b="b"/>
            <a:pathLst>
              <a:path w="52069" h="52070">
                <a:moveTo>
                  <a:pt x="25981" y="0"/>
                </a:moveTo>
                <a:lnTo>
                  <a:pt x="8119" y="6496"/>
                </a:lnTo>
                <a:lnTo>
                  <a:pt x="0" y="25986"/>
                </a:lnTo>
                <a:lnTo>
                  <a:pt x="8119" y="45450"/>
                </a:lnTo>
                <a:lnTo>
                  <a:pt x="25981" y="51938"/>
                </a:lnTo>
                <a:lnTo>
                  <a:pt x="43844" y="45450"/>
                </a:lnTo>
                <a:lnTo>
                  <a:pt x="51963" y="25986"/>
                </a:lnTo>
                <a:lnTo>
                  <a:pt x="43844" y="6496"/>
                </a:lnTo>
                <a:lnTo>
                  <a:pt x="25981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" name="object 70"/>
          <p:cNvSpPr/>
          <p:nvPr/>
        </p:nvSpPr>
        <p:spPr>
          <a:xfrm>
            <a:off x="1696147" y="4266277"/>
            <a:ext cx="52069" cy="52069"/>
          </a:xfrm>
          <a:custGeom>
            <a:avLst/>
            <a:gdLst/>
            <a:ahLst/>
            <a:cxnLst/>
            <a:rect l="l" t="t" r="r" b="b"/>
            <a:pathLst>
              <a:path w="52069" h="52070">
                <a:moveTo>
                  <a:pt x="51963" y="25986"/>
                </a:moveTo>
                <a:lnTo>
                  <a:pt x="43844" y="45450"/>
                </a:lnTo>
                <a:lnTo>
                  <a:pt x="25981" y="51938"/>
                </a:lnTo>
                <a:lnTo>
                  <a:pt x="8119" y="45450"/>
                </a:lnTo>
                <a:lnTo>
                  <a:pt x="0" y="25986"/>
                </a:lnTo>
                <a:lnTo>
                  <a:pt x="8119" y="6496"/>
                </a:lnTo>
                <a:lnTo>
                  <a:pt x="25981" y="0"/>
                </a:lnTo>
                <a:lnTo>
                  <a:pt x="43844" y="6496"/>
                </a:lnTo>
                <a:lnTo>
                  <a:pt x="51963" y="25986"/>
                </a:lnTo>
              </a:path>
            </a:pathLst>
          </a:custGeom>
          <a:ln w="63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" name="object 71"/>
          <p:cNvSpPr/>
          <p:nvPr/>
        </p:nvSpPr>
        <p:spPr>
          <a:xfrm>
            <a:off x="2345372" y="4306667"/>
            <a:ext cx="52069" cy="52069"/>
          </a:xfrm>
          <a:custGeom>
            <a:avLst/>
            <a:gdLst/>
            <a:ahLst/>
            <a:cxnLst/>
            <a:rect l="l" t="t" r="r" b="b"/>
            <a:pathLst>
              <a:path w="52069" h="52070">
                <a:moveTo>
                  <a:pt x="26004" y="0"/>
                </a:moveTo>
                <a:lnTo>
                  <a:pt x="8126" y="6488"/>
                </a:lnTo>
                <a:lnTo>
                  <a:pt x="0" y="25952"/>
                </a:lnTo>
                <a:lnTo>
                  <a:pt x="8126" y="45442"/>
                </a:lnTo>
                <a:lnTo>
                  <a:pt x="26004" y="51938"/>
                </a:lnTo>
                <a:lnTo>
                  <a:pt x="43882" y="45442"/>
                </a:lnTo>
                <a:lnTo>
                  <a:pt x="52009" y="25952"/>
                </a:lnTo>
                <a:lnTo>
                  <a:pt x="43882" y="6488"/>
                </a:lnTo>
                <a:lnTo>
                  <a:pt x="2600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" name="object 72"/>
          <p:cNvSpPr/>
          <p:nvPr/>
        </p:nvSpPr>
        <p:spPr>
          <a:xfrm>
            <a:off x="2345372" y="4306667"/>
            <a:ext cx="52069" cy="52069"/>
          </a:xfrm>
          <a:custGeom>
            <a:avLst/>
            <a:gdLst/>
            <a:ahLst/>
            <a:cxnLst/>
            <a:rect l="l" t="t" r="r" b="b"/>
            <a:pathLst>
              <a:path w="52069" h="52070">
                <a:moveTo>
                  <a:pt x="52009" y="25952"/>
                </a:moveTo>
                <a:lnTo>
                  <a:pt x="43882" y="45442"/>
                </a:lnTo>
                <a:lnTo>
                  <a:pt x="26004" y="51938"/>
                </a:lnTo>
                <a:lnTo>
                  <a:pt x="8126" y="45442"/>
                </a:lnTo>
                <a:lnTo>
                  <a:pt x="0" y="25952"/>
                </a:lnTo>
                <a:lnTo>
                  <a:pt x="8126" y="6488"/>
                </a:lnTo>
                <a:lnTo>
                  <a:pt x="26004" y="0"/>
                </a:lnTo>
                <a:lnTo>
                  <a:pt x="43882" y="6488"/>
                </a:lnTo>
                <a:lnTo>
                  <a:pt x="52009" y="25952"/>
                </a:lnTo>
              </a:path>
            </a:pathLst>
          </a:custGeom>
          <a:ln w="63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" name="object 73"/>
          <p:cNvSpPr/>
          <p:nvPr/>
        </p:nvSpPr>
        <p:spPr>
          <a:xfrm>
            <a:off x="1436466" y="4427835"/>
            <a:ext cx="52069" cy="52069"/>
          </a:xfrm>
          <a:custGeom>
            <a:avLst/>
            <a:gdLst/>
            <a:ahLst/>
            <a:cxnLst/>
            <a:rect l="l" t="t" r="r" b="b"/>
            <a:pathLst>
              <a:path w="52069" h="52070">
                <a:moveTo>
                  <a:pt x="25958" y="0"/>
                </a:moveTo>
                <a:lnTo>
                  <a:pt x="8112" y="6496"/>
                </a:lnTo>
                <a:lnTo>
                  <a:pt x="0" y="25986"/>
                </a:lnTo>
                <a:lnTo>
                  <a:pt x="8112" y="45450"/>
                </a:lnTo>
                <a:lnTo>
                  <a:pt x="25958" y="51938"/>
                </a:lnTo>
                <a:lnTo>
                  <a:pt x="43805" y="45450"/>
                </a:lnTo>
                <a:lnTo>
                  <a:pt x="51917" y="25986"/>
                </a:lnTo>
                <a:lnTo>
                  <a:pt x="43805" y="6496"/>
                </a:lnTo>
                <a:lnTo>
                  <a:pt x="25958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" name="object 74"/>
          <p:cNvSpPr/>
          <p:nvPr/>
        </p:nvSpPr>
        <p:spPr>
          <a:xfrm>
            <a:off x="1436466" y="4427835"/>
            <a:ext cx="52069" cy="52069"/>
          </a:xfrm>
          <a:custGeom>
            <a:avLst/>
            <a:gdLst/>
            <a:ahLst/>
            <a:cxnLst/>
            <a:rect l="l" t="t" r="r" b="b"/>
            <a:pathLst>
              <a:path w="52069" h="52070">
                <a:moveTo>
                  <a:pt x="51917" y="25986"/>
                </a:moveTo>
                <a:lnTo>
                  <a:pt x="43805" y="45450"/>
                </a:lnTo>
                <a:lnTo>
                  <a:pt x="25958" y="51938"/>
                </a:lnTo>
                <a:lnTo>
                  <a:pt x="8112" y="45450"/>
                </a:lnTo>
                <a:lnTo>
                  <a:pt x="0" y="25986"/>
                </a:lnTo>
                <a:lnTo>
                  <a:pt x="8112" y="6496"/>
                </a:lnTo>
                <a:lnTo>
                  <a:pt x="25958" y="0"/>
                </a:lnTo>
                <a:lnTo>
                  <a:pt x="43805" y="6496"/>
                </a:lnTo>
                <a:lnTo>
                  <a:pt x="51917" y="25986"/>
                </a:lnTo>
              </a:path>
            </a:pathLst>
          </a:custGeom>
          <a:ln w="63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" name="object 75"/>
          <p:cNvSpPr/>
          <p:nvPr/>
        </p:nvSpPr>
        <p:spPr>
          <a:xfrm>
            <a:off x="2215554" y="4427835"/>
            <a:ext cx="52069" cy="52069"/>
          </a:xfrm>
          <a:custGeom>
            <a:avLst/>
            <a:gdLst/>
            <a:ahLst/>
            <a:cxnLst/>
            <a:rect l="l" t="t" r="r" b="b"/>
            <a:pathLst>
              <a:path w="52069" h="52070">
                <a:moveTo>
                  <a:pt x="25981" y="0"/>
                </a:moveTo>
                <a:lnTo>
                  <a:pt x="8119" y="6496"/>
                </a:lnTo>
                <a:lnTo>
                  <a:pt x="0" y="25986"/>
                </a:lnTo>
                <a:lnTo>
                  <a:pt x="8119" y="45450"/>
                </a:lnTo>
                <a:lnTo>
                  <a:pt x="25981" y="51938"/>
                </a:lnTo>
                <a:lnTo>
                  <a:pt x="43844" y="45450"/>
                </a:lnTo>
                <a:lnTo>
                  <a:pt x="51963" y="25986"/>
                </a:lnTo>
                <a:lnTo>
                  <a:pt x="43844" y="6496"/>
                </a:lnTo>
                <a:lnTo>
                  <a:pt x="25981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" name="object 76"/>
          <p:cNvSpPr/>
          <p:nvPr/>
        </p:nvSpPr>
        <p:spPr>
          <a:xfrm>
            <a:off x="2215554" y="4427835"/>
            <a:ext cx="52069" cy="52069"/>
          </a:xfrm>
          <a:custGeom>
            <a:avLst/>
            <a:gdLst/>
            <a:ahLst/>
            <a:cxnLst/>
            <a:rect l="l" t="t" r="r" b="b"/>
            <a:pathLst>
              <a:path w="52069" h="52070">
                <a:moveTo>
                  <a:pt x="51963" y="25986"/>
                </a:moveTo>
                <a:lnTo>
                  <a:pt x="43844" y="45450"/>
                </a:lnTo>
                <a:lnTo>
                  <a:pt x="25981" y="51938"/>
                </a:lnTo>
                <a:lnTo>
                  <a:pt x="8119" y="45450"/>
                </a:lnTo>
                <a:lnTo>
                  <a:pt x="0" y="25986"/>
                </a:lnTo>
                <a:lnTo>
                  <a:pt x="8119" y="6496"/>
                </a:lnTo>
                <a:lnTo>
                  <a:pt x="25981" y="0"/>
                </a:lnTo>
                <a:lnTo>
                  <a:pt x="43844" y="6496"/>
                </a:lnTo>
                <a:lnTo>
                  <a:pt x="51963" y="25986"/>
                </a:lnTo>
              </a:path>
            </a:pathLst>
          </a:custGeom>
          <a:ln w="63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" name="object 77"/>
          <p:cNvSpPr/>
          <p:nvPr/>
        </p:nvSpPr>
        <p:spPr>
          <a:xfrm>
            <a:off x="1436466" y="4468236"/>
            <a:ext cx="52069" cy="52069"/>
          </a:xfrm>
          <a:custGeom>
            <a:avLst/>
            <a:gdLst/>
            <a:ahLst/>
            <a:cxnLst/>
            <a:rect l="l" t="t" r="r" b="b"/>
            <a:pathLst>
              <a:path w="52069" h="52070">
                <a:moveTo>
                  <a:pt x="25958" y="0"/>
                </a:moveTo>
                <a:lnTo>
                  <a:pt x="8112" y="6496"/>
                </a:lnTo>
                <a:lnTo>
                  <a:pt x="0" y="25986"/>
                </a:lnTo>
                <a:lnTo>
                  <a:pt x="8112" y="45450"/>
                </a:lnTo>
                <a:lnTo>
                  <a:pt x="25958" y="51938"/>
                </a:lnTo>
                <a:lnTo>
                  <a:pt x="43805" y="45450"/>
                </a:lnTo>
                <a:lnTo>
                  <a:pt x="51917" y="25986"/>
                </a:lnTo>
                <a:lnTo>
                  <a:pt x="43805" y="6496"/>
                </a:lnTo>
                <a:lnTo>
                  <a:pt x="25958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" name="object 78"/>
          <p:cNvSpPr/>
          <p:nvPr/>
        </p:nvSpPr>
        <p:spPr>
          <a:xfrm>
            <a:off x="1436466" y="4468236"/>
            <a:ext cx="52069" cy="52069"/>
          </a:xfrm>
          <a:custGeom>
            <a:avLst/>
            <a:gdLst/>
            <a:ahLst/>
            <a:cxnLst/>
            <a:rect l="l" t="t" r="r" b="b"/>
            <a:pathLst>
              <a:path w="52069" h="52070">
                <a:moveTo>
                  <a:pt x="51917" y="25986"/>
                </a:moveTo>
                <a:lnTo>
                  <a:pt x="43805" y="45450"/>
                </a:lnTo>
                <a:lnTo>
                  <a:pt x="25958" y="51938"/>
                </a:lnTo>
                <a:lnTo>
                  <a:pt x="8112" y="45450"/>
                </a:lnTo>
                <a:lnTo>
                  <a:pt x="0" y="25986"/>
                </a:lnTo>
                <a:lnTo>
                  <a:pt x="8112" y="6496"/>
                </a:lnTo>
                <a:lnTo>
                  <a:pt x="25958" y="0"/>
                </a:lnTo>
                <a:lnTo>
                  <a:pt x="43805" y="6496"/>
                </a:lnTo>
                <a:lnTo>
                  <a:pt x="51917" y="25986"/>
                </a:lnTo>
              </a:path>
            </a:pathLst>
          </a:custGeom>
          <a:ln w="63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" name="object 79"/>
          <p:cNvSpPr/>
          <p:nvPr/>
        </p:nvSpPr>
        <p:spPr>
          <a:xfrm>
            <a:off x="1436466" y="4468236"/>
            <a:ext cx="52069" cy="52069"/>
          </a:xfrm>
          <a:custGeom>
            <a:avLst/>
            <a:gdLst/>
            <a:ahLst/>
            <a:cxnLst/>
            <a:rect l="l" t="t" r="r" b="b"/>
            <a:pathLst>
              <a:path w="52069" h="52070">
                <a:moveTo>
                  <a:pt x="25958" y="0"/>
                </a:moveTo>
                <a:lnTo>
                  <a:pt x="8112" y="6496"/>
                </a:lnTo>
                <a:lnTo>
                  <a:pt x="0" y="25986"/>
                </a:lnTo>
                <a:lnTo>
                  <a:pt x="8112" y="45450"/>
                </a:lnTo>
                <a:lnTo>
                  <a:pt x="25958" y="51938"/>
                </a:lnTo>
                <a:lnTo>
                  <a:pt x="43805" y="45450"/>
                </a:lnTo>
                <a:lnTo>
                  <a:pt x="51917" y="25986"/>
                </a:lnTo>
                <a:lnTo>
                  <a:pt x="43805" y="6496"/>
                </a:lnTo>
                <a:lnTo>
                  <a:pt x="25958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" name="object 80"/>
          <p:cNvSpPr/>
          <p:nvPr/>
        </p:nvSpPr>
        <p:spPr>
          <a:xfrm>
            <a:off x="1436466" y="4468236"/>
            <a:ext cx="52069" cy="52069"/>
          </a:xfrm>
          <a:custGeom>
            <a:avLst/>
            <a:gdLst/>
            <a:ahLst/>
            <a:cxnLst/>
            <a:rect l="l" t="t" r="r" b="b"/>
            <a:pathLst>
              <a:path w="52069" h="52070">
                <a:moveTo>
                  <a:pt x="51917" y="25986"/>
                </a:moveTo>
                <a:lnTo>
                  <a:pt x="43805" y="45450"/>
                </a:lnTo>
                <a:lnTo>
                  <a:pt x="25958" y="51938"/>
                </a:lnTo>
                <a:lnTo>
                  <a:pt x="8112" y="45450"/>
                </a:lnTo>
                <a:lnTo>
                  <a:pt x="0" y="25986"/>
                </a:lnTo>
                <a:lnTo>
                  <a:pt x="8112" y="6496"/>
                </a:lnTo>
                <a:lnTo>
                  <a:pt x="25958" y="0"/>
                </a:lnTo>
                <a:lnTo>
                  <a:pt x="43805" y="6496"/>
                </a:lnTo>
                <a:lnTo>
                  <a:pt x="51917" y="25986"/>
                </a:lnTo>
              </a:path>
            </a:pathLst>
          </a:custGeom>
          <a:ln w="63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" name="object 81"/>
          <p:cNvSpPr/>
          <p:nvPr/>
        </p:nvSpPr>
        <p:spPr>
          <a:xfrm>
            <a:off x="1696147" y="4468236"/>
            <a:ext cx="52069" cy="52069"/>
          </a:xfrm>
          <a:custGeom>
            <a:avLst/>
            <a:gdLst/>
            <a:ahLst/>
            <a:cxnLst/>
            <a:rect l="l" t="t" r="r" b="b"/>
            <a:pathLst>
              <a:path w="52069" h="52070">
                <a:moveTo>
                  <a:pt x="25981" y="0"/>
                </a:moveTo>
                <a:lnTo>
                  <a:pt x="8119" y="6496"/>
                </a:lnTo>
                <a:lnTo>
                  <a:pt x="0" y="25986"/>
                </a:lnTo>
                <a:lnTo>
                  <a:pt x="8119" y="45450"/>
                </a:lnTo>
                <a:lnTo>
                  <a:pt x="25981" y="51938"/>
                </a:lnTo>
                <a:lnTo>
                  <a:pt x="43844" y="45450"/>
                </a:lnTo>
                <a:lnTo>
                  <a:pt x="51963" y="25986"/>
                </a:lnTo>
                <a:lnTo>
                  <a:pt x="43844" y="6496"/>
                </a:lnTo>
                <a:lnTo>
                  <a:pt x="25981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" name="object 82"/>
          <p:cNvSpPr/>
          <p:nvPr/>
        </p:nvSpPr>
        <p:spPr>
          <a:xfrm>
            <a:off x="1696147" y="4468236"/>
            <a:ext cx="52069" cy="52069"/>
          </a:xfrm>
          <a:custGeom>
            <a:avLst/>
            <a:gdLst/>
            <a:ahLst/>
            <a:cxnLst/>
            <a:rect l="l" t="t" r="r" b="b"/>
            <a:pathLst>
              <a:path w="52069" h="52070">
                <a:moveTo>
                  <a:pt x="51963" y="25986"/>
                </a:moveTo>
                <a:lnTo>
                  <a:pt x="43844" y="45450"/>
                </a:lnTo>
                <a:lnTo>
                  <a:pt x="25981" y="51938"/>
                </a:lnTo>
                <a:lnTo>
                  <a:pt x="8119" y="45450"/>
                </a:lnTo>
                <a:lnTo>
                  <a:pt x="0" y="25986"/>
                </a:lnTo>
                <a:lnTo>
                  <a:pt x="8119" y="6496"/>
                </a:lnTo>
                <a:lnTo>
                  <a:pt x="25981" y="0"/>
                </a:lnTo>
                <a:lnTo>
                  <a:pt x="43844" y="6496"/>
                </a:lnTo>
                <a:lnTo>
                  <a:pt x="51963" y="25986"/>
                </a:lnTo>
              </a:path>
            </a:pathLst>
          </a:custGeom>
          <a:ln w="63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" name="object 83"/>
          <p:cNvSpPr/>
          <p:nvPr/>
        </p:nvSpPr>
        <p:spPr>
          <a:xfrm>
            <a:off x="2345372" y="4468236"/>
            <a:ext cx="52069" cy="52069"/>
          </a:xfrm>
          <a:custGeom>
            <a:avLst/>
            <a:gdLst/>
            <a:ahLst/>
            <a:cxnLst/>
            <a:rect l="l" t="t" r="r" b="b"/>
            <a:pathLst>
              <a:path w="52069" h="52070">
                <a:moveTo>
                  <a:pt x="26004" y="0"/>
                </a:moveTo>
                <a:lnTo>
                  <a:pt x="8126" y="6496"/>
                </a:lnTo>
                <a:lnTo>
                  <a:pt x="0" y="25986"/>
                </a:lnTo>
                <a:lnTo>
                  <a:pt x="8126" y="45450"/>
                </a:lnTo>
                <a:lnTo>
                  <a:pt x="26004" y="51938"/>
                </a:lnTo>
                <a:lnTo>
                  <a:pt x="43882" y="45450"/>
                </a:lnTo>
                <a:lnTo>
                  <a:pt x="52009" y="25986"/>
                </a:lnTo>
                <a:lnTo>
                  <a:pt x="43882" y="6496"/>
                </a:lnTo>
                <a:lnTo>
                  <a:pt x="2600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" name="object 84"/>
          <p:cNvSpPr/>
          <p:nvPr/>
        </p:nvSpPr>
        <p:spPr>
          <a:xfrm>
            <a:off x="2345372" y="4468236"/>
            <a:ext cx="52069" cy="52069"/>
          </a:xfrm>
          <a:custGeom>
            <a:avLst/>
            <a:gdLst/>
            <a:ahLst/>
            <a:cxnLst/>
            <a:rect l="l" t="t" r="r" b="b"/>
            <a:pathLst>
              <a:path w="52069" h="52070">
                <a:moveTo>
                  <a:pt x="52009" y="25986"/>
                </a:moveTo>
                <a:lnTo>
                  <a:pt x="43882" y="45450"/>
                </a:lnTo>
                <a:lnTo>
                  <a:pt x="26004" y="51938"/>
                </a:lnTo>
                <a:lnTo>
                  <a:pt x="8126" y="45450"/>
                </a:lnTo>
                <a:lnTo>
                  <a:pt x="0" y="25986"/>
                </a:lnTo>
                <a:lnTo>
                  <a:pt x="8126" y="6496"/>
                </a:lnTo>
                <a:lnTo>
                  <a:pt x="26004" y="0"/>
                </a:lnTo>
                <a:lnTo>
                  <a:pt x="43882" y="6496"/>
                </a:lnTo>
                <a:lnTo>
                  <a:pt x="52009" y="25986"/>
                </a:lnTo>
              </a:path>
            </a:pathLst>
          </a:custGeom>
          <a:ln w="63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" name="object 85"/>
          <p:cNvSpPr/>
          <p:nvPr/>
        </p:nvSpPr>
        <p:spPr>
          <a:xfrm>
            <a:off x="1303412" y="4505440"/>
            <a:ext cx="58350" cy="21990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6" name="object 86"/>
          <p:cNvSpPr/>
          <p:nvPr/>
        </p:nvSpPr>
        <p:spPr>
          <a:xfrm>
            <a:off x="1566329" y="4508636"/>
            <a:ext cx="52069" cy="52069"/>
          </a:xfrm>
          <a:custGeom>
            <a:avLst/>
            <a:gdLst/>
            <a:ahLst/>
            <a:cxnLst/>
            <a:rect l="l" t="t" r="r" b="b"/>
            <a:pathLst>
              <a:path w="52069" h="52070">
                <a:moveTo>
                  <a:pt x="25958" y="0"/>
                </a:moveTo>
                <a:lnTo>
                  <a:pt x="8112" y="6496"/>
                </a:lnTo>
                <a:lnTo>
                  <a:pt x="0" y="25986"/>
                </a:lnTo>
                <a:lnTo>
                  <a:pt x="8112" y="45450"/>
                </a:lnTo>
                <a:lnTo>
                  <a:pt x="25958" y="51938"/>
                </a:lnTo>
                <a:lnTo>
                  <a:pt x="43805" y="45450"/>
                </a:lnTo>
                <a:lnTo>
                  <a:pt x="51917" y="25986"/>
                </a:lnTo>
                <a:lnTo>
                  <a:pt x="43805" y="6496"/>
                </a:lnTo>
                <a:lnTo>
                  <a:pt x="25958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7" name="object 87"/>
          <p:cNvSpPr/>
          <p:nvPr/>
        </p:nvSpPr>
        <p:spPr>
          <a:xfrm>
            <a:off x="1566329" y="4508636"/>
            <a:ext cx="52069" cy="52069"/>
          </a:xfrm>
          <a:custGeom>
            <a:avLst/>
            <a:gdLst/>
            <a:ahLst/>
            <a:cxnLst/>
            <a:rect l="l" t="t" r="r" b="b"/>
            <a:pathLst>
              <a:path w="52069" h="52070">
                <a:moveTo>
                  <a:pt x="51917" y="25986"/>
                </a:moveTo>
                <a:lnTo>
                  <a:pt x="43805" y="45450"/>
                </a:lnTo>
                <a:lnTo>
                  <a:pt x="25958" y="51938"/>
                </a:lnTo>
                <a:lnTo>
                  <a:pt x="8112" y="45450"/>
                </a:lnTo>
                <a:lnTo>
                  <a:pt x="0" y="25986"/>
                </a:lnTo>
                <a:lnTo>
                  <a:pt x="8112" y="6496"/>
                </a:lnTo>
                <a:lnTo>
                  <a:pt x="25958" y="0"/>
                </a:lnTo>
                <a:lnTo>
                  <a:pt x="43805" y="6496"/>
                </a:lnTo>
                <a:lnTo>
                  <a:pt x="51917" y="25986"/>
                </a:lnTo>
              </a:path>
            </a:pathLst>
          </a:custGeom>
          <a:ln w="63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8" name="object 88"/>
          <p:cNvSpPr/>
          <p:nvPr/>
        </p:nvSpPr>
        <p:spPr>
          <a:xfrm>
            <a:off x="1955874" y="4508636"/>
            <a:ext cx="52069" cy="52069"/>
          </a:xfrm>
          <a:custGeom>
            <a:avLst/>
            <a:gdLst/>
            <a:ahLst/>
            <a:cxnLst/>
            <a:rect l="l" t="t" r="r" b="b"/>
            <a:pathLst>
              <a:path w="52069" h="52070">
                <a:moveTo>
                  <a:pt x="25958" y="0"/>
                </a:moveTo>
                <a:lnTo>
                  <a:pt x="8112" y="6496"/>
                </a:lnTo>
                <a:lnTo>
                  <a:pt x="0" y="25986"/>
                </a:lnTo>
                <a:lnTo>
                  <a:pt x="8112" y="45450"/>
                </a:lnTo>
                <a:lnTo>
                  <a:pt x="25958" y="51938"/>
                </a:lnTo>
                <a:lnTo>
                  <a:pt x="43805" y="45450"/>
                </a:lnTo>
                <a:lnTo>
                  <a:pt x="51917" y="25986"/>
                </a:lnTo>
                <a:lnTo>
                  <a:pt x="43805" y="6496"/>
                </a:lnTo>
                <a:lnTo>
                  <a:pt x="25958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9" name="object 89"/>
          <p:cNvSpPr/>
          <p:nvPr/>
        </p:nvSpPr>
        <p:spPr>
          <a:xfrm>
            <a:off x="1955874" y="4508636"/>
            <a:ext cx="52069" cy="52069"/>
          </a:xfrm>
          <a:custGeom>
            <a:avLst/>
            <a:gdLst/>
            <a:ahLst/>
            <a:cxnLst/>
            <a:rect l="l" t="t" r="r" b="b"/>
            <a:pathLst>
              <a:path w="52069" h="52070">
                <a:moveTo>
                  <a:pt x="51917" y="25986"/>
                </a:moveTo>
                <a:lnTo>
                  <a:pt x="43805" y="45450"/>
                </a:lnTo>
                <a:lnTo>
                  <a:pt x="25958" y="51938"/>
                </a:lnTo>
                <a:lnTo>
                  <a:pt x="8112" y="45450"/>
                </a:lnTo>
                <a:lnTo>
                  <a:pt x="0" y="25986"/>
                </a:lnTo>
                <a:lnTo>
                  <a:pt x="8112" y="6496"/>
                </a:lnTo>
                <a:lnTo>
                  <a:pt x="25958" y="0"/>
                </a:lnTo>
                <a:lnTo>
                  <a:pt x="43805" y="6496"/>
                </a:lnTo>
                <a:lnTo>
                  <a:pt x="51917" y="25986"/>
                </a:lnTo>
              </a:path>
            </a:pathLst>
          </a:custGeom>
          <a:ln w="63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0" name="object 90"/>
          <p:cNvSpPr/>
          <p:nvPr/>
        </p:nvSpPr>
        <p:spPr>
          <a:xfrm>
            <a:off x="1566329" y="4549026"/>
            <a:ext cx="52069" cy="52069"/>
          </a:xfrm>
          <a:custGeom>
            <a:avLst/>
            <a:gdLst/>
            <a:ahLst/>
            <a:cxnLst/>
            <a:rect l="l" t="t" r="r" b="b"/>
            <a:pathLst>
              <a:path w="52069" h="52070">
                <a:moveTo>
                  <a:pt x="25958" y="0"/>
                </a:moveTo>
                <a:lnTo>
                  <a:pt x="8112" y="6488"/>
                </a:lnTo>
                <a:lnTo>
                  <a:pt x="0" y="25952"/>
                </a:lnTo>
                <a:lnTo>
                  <a:pt x="8112" y="45442"/>
                </a:lnTo>
                <a:lnTo>
                  <a:pt x="25958" y="51938"/>
                </a:lnTo>
                <a:lnTo>
                  <a:pt x="43805" y="45442"/>
                </a:lnTo>
                <a:lnTo>
                  <a:pt x="51917" y="25952"/>
                </a:lnTo>
                <a:lnTo>
                  <a:pt x="43805" y="6488"/>
                </a:lnTo>
                <a:lnTo>
                  <a:pt x="25958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1" name="object 91"/>
          <p:cNvSpPr/>
          <p:nvPr/>
        </p:nvSpPr>
        <p:spPr>
          <a:xfrm>
            <a:off x="1566329" y="4549026"/>
            <a:ext cx="52069" cy="52069"/>
          </a:xfrm>
          <a:custGeom>
            <a:avLst/>
            <a:gdLst/>
            <a:ahLst/>
            <a:cxnLst/>
            <a:rect l="l" t="t" r="r" b="b"/>
            <a:pathLst>
              <a:path w="52069" h="52070">
                <a:moveTo>
                  <a:pt x="51917" y="25952"/>
                </a:moveTo>
                <a:lnTo>
                  <a:pt x="43805" y="45442"/>
                </a:lnTo>
                <a:lnTo>
                  <a:pt x="25958" y="51938"/>
                </a:lnTo>
                <a:lnTo>
                  <a:pt x="8112" y="45442"/>
                </a:lnTo>
                <a:lnTo>
                  <a:pt x="0" y="25952"/>
                </a:lnTo>
                <a:lnTo>
                  <a:pt x="8112" y="6488"/>
                </a:lnTo>
                <a:lnTo>
                  <a:pt x="25958" y="0"/>
                </a:lnTo>
                <a:lnTo>
                  <a:pt x="43805" y="6488"/>
                </a:lnTo>
                <a:lnTo>
                  <a:pt x="51917" y="25952"/>
                </a:lnTo>
              </a:path>
            </a:pathLst>
          </a:custGeom>
          <a:ln w="63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2" name="object 92"/>
          <p:cNvSpPr/>
          <p:nvPr/>
        </p:nvSpPr>
        <p:spPr>
          <a:xfrm>
            <a:off x="2605098" y="4549026"/>
            <a:ext cx="52069" cy="52069"/>
          </a:xfrm>
          <a:custGeom>
            <a:avLst/>
            <a:gdLst/>
            <a:ahLst/>
            <a:cxnLst/>
            <a:rect l="l" t="t" r="r" b="b"/>
            <a:pathLst>
              <a:path w="52069" h="52070">
                <a:moveTo>
                  <a:pt x="25981" y="0"/>
                </a:moveTo>
                <a:lnTo>
                  <a:pt x="8119" y="6488"/>
                </a:lnTo>
                <a:lnTo>
                  <a:pt x="0" y="25952"/>
                </a:lnTo>
                <a:lnTo>
                  <a:pt x="8119" y="45442"/>
                </a:lnTo>
                <a:lnTo>
                  <a:pt x="25981" y="51938"/>
                </a:lnTo>
                <a:lnTo>
                  <a:pt x="43844" y="45442"/>
                </a:lnTo>
                <a:lnTo>
                  <a:pt x="51963" y="25952"/>
                </a:lnTo>
                <a:lnTo>
                  <a:pt x="43844" y="6488"/>
                </a:lnTo>
                <a:lnTo>
                  <a:pt x="25981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3" name="object 93"/>
          <p:cNvSpPr/>
          <p:nvPr/>
        </p:nvSpPr>
        <p:spPr>
          <a:xfrm>
            <a:off x="2605098" y="4549026"/>
            <a:ext cx="52069" cy="52069"/>
          </a:xfrm>
          <a:custGeom>
            <a:avLst/>
            <a:gdLst/>
            <a:ahLst/>
            <a:cxnLst/>
            <a:rect l="l" t="t" r="r" b="b"/>
            <a:pathLst>
              <a:path w="52069" h="52070">
                <a:moveTo>
                  <a:pt x="51963" y="25952"/>
                </a:moveTo>
                <a:lnTo>
                  <a:pt x="43844" y="45442"/>
                </a:lnTo>
                <a:lnTo>
                  <a:pt x="25981" y="51938"/>
                </a:lnTo>
                <a:lnTo>
                  <a:pt x="8119" y="45442"/>
                </a:lnTo>
                <a:lnTo>
                  <a:pt x="0" y="25952"/>
                </a:lnTo>
                <a:lnTo>
                  <a:pt x="8119" y="6488"/>
                </a:lnTo>
                <a:lnTo>
                  <a:pt x="25981" y="0"/>
                </a:lnTo>
                <a:lnTo>
                  <a:pt x="43844" y="6488"/>
                </a:lnTo>
                <a:lnTo>
                  <a:pt x="51963" y="25952"/>
                </a:lnTo>
              </a:path>
            </a:pathLst>
          </a:custGeom>
          <a:ln w="63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4" name="object 94"/>
          <p:cNvSpPr/>
          <p:nvPr/>
        </p:nvSpPr>
        <p:spPr>
          <a:xfrm>
            <a:off x="3643913" y="3781514"/>
            <a:ext cx="52069" cy="52069"/>
          </a:xfrm>
          <a:custGeom>
            <a:avLst/>
            <a:gdLst/>
            <a:ahLst/>
            <a:cxnLst/>
            <a:rect l="l" t="t" r="r" b="b"/>
            <a:pathLst>
              <a:path w="52070" h="52070">
                <a:moveTo>
                  <a:pt x="25981" y="0"/>
                </a:moveTo>
                <a:lnTo>
                  <a:pt x="8119" y="6496"/>
                </a:lnTo>
                <a:lnTo>
                  <a:pt x="0" y="25986"/>
                </a:lnTo>
                <a:lnTo>
                  <a:pt x="8119" y="45450"/>
                </a:lnTo>
                <a:lnTo>
                  <a:pt x="25981" y="51938"/>
                </a:lnTo>
                <a:lnTo>
                  <a:pt x="43844" y="45450"/>
                </a:lnTo>
                <a:lnTo>
                  <a:pt x="51963" y="25986"/>
                </a:lnTo>
                <a:lnTo>
                  <a:pt x="43844" y="6496"/>
                </a:lnTo>
                <a:lnTo>
                  <a:pt x="25981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5" name="object 95"/>
          <p:cNvSpPr/>
          <p:nvPr/>
        </p:nvSpPr>
        <p:spPr>
          <a:xfrm>
            <a:off x="3643913" y="3781514"/>
            <a:ext cx="52069" cy="52069"/>
          </a:xfrm>
          <a:custGeom>
            <a:avLst/>
            <a:gdLst/>
            <a:ahLst/>
            <a:cxnLst/>
            <a:rect l="l" t="t" r="r" b="b"/>
            <a:pathLst>
              <a:path w="52070" h="52070">
                <a:moveTo>
                  <a:pt x="51963" y="25986"/>
                </a:moveTo>
                <a:lnTo>
                  <a:pt x="43844" y="45450"/>
                </a:lnTo>
                <a:lnTo>
                  <a:pt x="25981" y="51938"/>
                </a:lnTo>
                <a:lnTo>
                  <a:pt x="8119" y="45450"/>
                </a:lnTo>
                <a:lnTo>
                  <a:pt x="0" y="25986"/>
                </a:lnTo>
                <a:lnTo>
                  <a:pt x="8119" y="6496"/>
                </a:lnTo>
                <a:lnTo>
                  <a:pt x="25981" y="0"/>
                </a:lnTo>
                <a:lnTo>
                  <a:pt x="43844" y="6496"/>
                </a:lnTo>
                <a:lnTo>
                  <a:pt x="51963" y="25986"/>
                </a:lnTo>
              </a:path>
            </a:pathLst>
          </a:custGeom>
          <a:ln w="63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6" name="object 96"/>
          <p:cNvSpPr/>
          <p:nvPr/>
        </p:nvSpPr>
        <p:spPr>
          <a:xfrm>
            <a:off x="1436466" y="4589426"/>
            <a:ext cx="52069" cy="52069"/>
          </a:xfrm>
          <a:custGeom>
            <a:avLst/>
            <a:gdLst/>
            <a:ahLst/>
            <a:cxnLst/>
            <a:rect l="l" t="t" r="r" b="b"/>
            <a:pathLst>
              <a:path w="52069" h="52070">
                <a:moveTo>
                  <a:pt x="25958" y="0"/>
                </a:moveTo>
                <a:lnTo>
                  <a:pt x="8112" y="6488"/>
                </a:lnTo>
                <a:lnTo>
                  <a:pt x="0" y="25952"/>
                </a:lnTo>
                <a:lnTo>
                  <a:pt x="8112" y="45442"/>
                </a:lnTo>
                <a:lnTo>
                  <a:pt x="25958" y="51938"/>
                </a:lnTo>
                <a:lnTo>
                  <a:pt x="43805" y="45442"/>
                </a:lnTo>
                <a:lnTo>
                  <a:pt x="51917" y="25952"/>
                </a:lnTo>
                <a:lnTo>
                  <a:pt x="43805" y="6488"/>
                </a:lnTo>
                <a:lnTo>
                  <a:pt x="25958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7" name="object 97"/>
          <p:cNvSpPr/>
          <p:nvPr/>
        </p:nvSpPr>
        <p:spPr>
          <a:xfrm>
            <a:off x="1436466" y="4589426"/>
            <a:ext cx="52069" cy="52069"/>
          </a:xfrm>
          <a:custGeom>
            <a:avLst/>
            <a:gdLst/>
            <a:ahLst/>
            <a:cxnLst/>
            <a:rect l="l" t="t" r="r" b="b"/>
            <a:pathLst>
              <a:path w="52069" h="52070">
                <a:moveTo>
                  <a:pt x="51917" y="25952"/>
                </a:moveTo>
                <a:lnTo>
                  <a:pt x="43805" y="45442"/>
                </a:lnTo>
                <a:lnTo>
                  <a:pt x="25958" y="51938"/>
                </a:lnTo>
                <a:lnTo>
                  <a:pt x="8112" y="45442"/>
                </a:lnTo>
                <a:lnTo>
                  <a:pt x="0" y="25952"/>
                </a:lnTo>
                <a:lnTo>
                  <a:pt x="8112" y="6488"/>
                </a:lnTo>
                <a:lnTo>
                  <a:pt x="25958" y="0"/>
                </a:lnTo>
                <a:lnTo>
                  <a:pt x="43805" y="6488"/>
                </a:lnTo>
                <a:lnTo>
                  <a:pt x="51917" y="25952"/>
                </a:lnTo>
              </a:path>
            </a:pathLst>
          </a:custGeom>
          <a:ln w="63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8" name="object 98"/>
          <p:cNvSpPr/>
          <p:nvPr/>
        </p:nvSpPr>
        <p:spPr>
          <a:xfrm>
            <a:off x="1826010" y="4589426"/>
            <a:ext cx="52069" cy="52069"/>
          </a:xfrm>
          <a:custGeom>
            <a:avLst/>
            <a:gdLst/>
            <a:ahLst/>
            <a:cxnLst/>
            <a:rect l="l" t="t" r="r" b="b"/>
            <a:pathLst>
              <a:path w="52069" h="52070">
                <a:moveTo>
                  <a:pt x="25981" y="0"/>
                </a:moveTo>
                <a:lnTo>
                  <a:pt x="8119" y="6488"/>
                </a:lnTo>
                <a:lnTo>
                  <a:pt x="0" y="25952"/>
                </a:lnTo>
                <a:lnTo>
                  <a:pt x="8119" y="45442"/>
                </a:lnTo>
                <a:lnTo>
                  <a:pt x="25981" y="51938"/>
                </a:lnTo>
                <a:lnTo>
                  <a:pt x="43844" y="45442"/>
                </a:lnTo>
                <a:lnTo>
                  <a:pt x="51963" y="25952"/>
                </a:lnTo>
                <a:lnTo>
                  <a:pt x="43844" y="6488"/>
                </a:lnTo>
                <a:lnTo>
                  <a:pt x="25981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9" name="object 99"/>
          <p:cNvSpPr/>
          <p:nvPr/>
        </p:nvSpPr>
        <p:spPr>
          <a:xfrm>
            <a:off x="1826010" y="4589426"/>
            <a:ext cx="52069" cy="52069"/>
          </a:xfrm>
          <a:custGeom>
            <a:avLst/>
            <a:gdLst/>
            <a:ahLst/>
            <a:cxnLst/>
            <a:rect l="l" t="t" r="r" b="b"/>
            <a:pathLst>
              <a:path w="52069" h="52070">
                <a:moveTo>
                  <a:pt x="51963" y="25952"/>
                </a:moveTo>
                <a:lnTo>
                  <a:pt x="43844" y="45442"/>
                </a:lnTo>
                <a:lnTo>
                  <a:pt x="25981" y="51938"/>
                </a:lnTo>
                <a:lnTo>
                  <a:pt x="8119" y="45442"/>
                </a:lnTo>
                <a:lnTo>
                  <a:pt x="0" y="25952"/>
                </a:lnTo>
                <a:lnTo>
                  <a:pt x="8119" y="6488"/>
                </a:lnTo>
                <a:lnTo>
                  <a:pt x="25981" y="0"/>
                </a:lnTo>
                <a:lnTo>
                  <a:pt x="43844" y="6488"/>
                </a:lnTo>
                <a:lnTo>
                  <a:pt x="51963" y="25952"/>
                </a:lnTo>
              </a:path>
            </a:pathLst>
          </a:custGeom>
          <a:ln w="63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0" name="object 100"/>
          <p:cNvSpPr/>
          <p:nvPr/>
        </p:nvSpPr>
        <p:spPr>
          <a:xfrm>
            <a:off x="2475235" y="4589426"/>
            <a:ext cx="52069" cy="52069"/>
          </a:xfrm>
          <a:custGeom>
            <a:avLst/>
            <a:gdLst/>
            <a:ahLst/>
            <a:cxnLst/>
            <a:rect l="l" t="t" r="r" b="b"/>
            <a:pathLst>
              <a:path w="52069" h="52070">
                <a:moveTo>
                  <a:pt x="25981" y="0"/>
                </a:moveTo>
                <a:lnTo>
                  <a:pt x="8119" y="6488"/>
                </a:lnTo>
                <a:lnTo>
                  <a:pt x="0" y="25952"/>
                </a:lnTo>
                <a:lnTo>
                  <a:pt x="8119" y="45442"/>
                </a:lnTo>
                <a:lnTo>
                  <a:pt x="25981" y="51938"/>
                </a:lnTo>
                <a:lnTo>
                  <a:pt x="43844" y="45442"/>
                </a:lnTo>
                <a:lnTo>
                  <a:pt x="51963" y="25952"/>
                </a:lnTo>
                <a:lnTo>
                  <a:pt x="43844" y="6488"/>
                </a:lnTo>
                <a:lnTo>
                  <a:pt x="25981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1" name="object 101"/>
          <p:cNvSpPr/>
          <p:nvPr/>
        </p:nvSpPr>
        <p:spPr>
          <a:xfrm>
            <a:off x="2475235" y="4589426"/>
            <a:ext cx="52069" cy="52069"/>
          </a:xfrm>
          <a:custGeom>
            <a:avLst/>
            <a:gdLst/>
            <a:ahLst/>
            <a:cxnLst/>
            <a:rect l="l" t="t" r="r" b="b"/>
            <a:pathLst>
              <a:path w="52069" h="52070">
                <a:moveTo>
                  <a:pt x="51963" y="25952"/>
                </a:moveTo>
                <a:lnTo>
                  <a:pt x="43844" y="45442"/>
                </a:lnTo>
                <a:lnTo>
                  <a:pt x="25981" y="51938"/>
                </a:lnTo>
                <a:lnTo>
                  <a:pt x="8119" y="45442"/>
                </a:lnTo>
                <a:lnTo>
                  <a:pt x="0" y="25952"/>
                </a:lnTo>
                <a:lnTo>
                  <a:pt x="8119" y="6488"/>
                </a:lnTo>
                <a:lnTo>
                  <a:pt x="25981" y="0"/>
                </a:lnTo>
                <a:lnTo>
                  <a:pt x="43844" y="6488"/>
                </a:lnTo>
                <a:lnTo>
                  <a:pt x="51963" y="25952"/>
                </a:lnTo>
              </a:path>
            </a:pathLst>
          </a:custGeom>
          <a:ln w="63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2" name="object 102"/>
          <p:cNvSpPr/>
          <p:nvPr/>
        </p:nvSpPr>
        <p:spPr>
          <a:xfrm>
            <a:off x="2864825" y="3619945"/>
            <a:ext cx="52069" cy="52069"/>
          </a:xfrm>
          <a:custGeom>
            <a:avLst/>
            <a:gdLst/>
            <a:ahLst/>
            <a:cxnLst/>
            <a:rect l="l" t="t" r="r" b="b"/>
            <a:pathLst>
              <a:path w="52069" h="52070">
                <a:moveTo>
                  <a:pt x="25981" y="0"/>
                </a:moveTo>
                <a:lnTo>
                  <a:pt x="8119" y="6488"/>
                </a:lnTo>
                <a:lnTo>
                  <a:pt x="0" y="25952"/>
                </a:lnTo>
                <a:lnTo>
                  <a:pt x="8119" y="45442"/>
                </a:lnTo>
                <a:lnTo>
                  <a:pt x="25981" y="51938"/>
                </a:lnTo>
                <a:lnTo>
                  <a:pt x="43844" y="45442"/>
                </a:lnTo>
                <a:lnTo>
                  <a:pt x="51963" y="25952"/>
                </a:lnTo>
                <a:lnTo>
                  <a:pt x="43844" y="6488"/>
                </a:lnTo>
                <a:lnTo>
                  <a:pt x="25981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3" name="object 103"/>
          <p:cNvSpPr/>
          <p:nvPr/>
        </p:nvSpPr>
        <p:spPr>
          <a:xfrm>
            <a:off x="2864825" y="3619945"/>
            <a:ext cx="52069" cy="52069"/>
          </a:xfrm>
          <a:custGeom>
            <a:avLst/>
            <a:gdLst/>
            <a:ahLst/>
            <a:cxnLst/>
            <a:rect l="l" t="t" r="r" b="b"/>
            <a:pathLst>
              <a:path w="52069" h="52070">
                <a:moveTo>
                  <a:pt x="51963" y="25952"/>
                </a:moveTo>
                <a:lnTo>
                  <a:pt x="43844" y="45442"/>
                </a:lnTo>
                <a:lnTo>
                  <a:pt x="25981" y="51938"/>
                </a:lnTo>
                <a:lnTo>
                  <a:pt x="8119" y="45442"/>
                </a:lnTo>
                <a:lnTo>
                  <a:pt x="0" y="25952"/>
                </a:lnTo>
                <a:lnTo>
                  <a:pt x="8119" y="6488"/>
                </a:lnTo>
                <a:lnTo>
                  <a:pt x="25981" y="0"/>
                </a:lnTo>
                <a:lnTo>
                  <a:pt x="43844" y="6488"/>
                </a:lnTo>
                <a:lnTo>
                  <a:pt x="51963" y="25952"/>
                </a:lnTo>
              </a:path>
            </a:pathLst>
          </a:custGeom>
          <a:ln w="63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4" name="object 104"/>
          <p:cNvSpPr/>
          <p:nvPr/>
        </p:nvSpPr>
        <p:spPr>
          <a:xfrm>
            <a:off x="2864825" y="3539144"/>
            <a:ext cx="52069" cy="52069"/>
          </a:xfrm>
          <a:custGeom>
            <a:avLst/>
            <a:gdLst/>
            <a:ahLst/>
            <a:cxnLst/>
            <a:rect l="l" t="t" r="r" b="b"/>
            <a:pathLst>
              <a:path w="52069" h="52070">
                <a:moveTo>
                  <a:pt x="25981" y="0"/>
                </a:moveTo>
                <a:lnTo>
                  <a:pt x="8119" y="6488"/>
                </a:lnTo>
                <a:lnTo>
                  <a:pt x="0" y="25952"/>
                </a:lnTo>
                <a:lnTo>
                  <a:pt x="8119" y="45442"/>
                </a:lnTo>
                <a:lnTo>
                  <a:pt x="25981" y="51938"/>
                </a:lnTo>
                <a:lnTo>
                  <a:pt x="43844" y="45442"/>
                </a:lnTo>
                <a:lnTo>
                  <a:pt x="51963" y="25952"/>
                </a:lnTo>
                <a:lnTo>
                  <a:pt x="43844" y="6488"/>
                </a:lnTo>
                <a:lnTo>
                  <a:pt x="25981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5" name="object 105"/>
          <p:cNvSpPr/>
          <p:nvPr/>
        </p:nvSpPr>
        <p:spPr>
          <a:xfrm>
            <a:off x="2864825" y="3539144"/>
            <a:ext cx="52069" cy="52069"/>
          </a:xfrm>
          <a:custGeom>
            <a:avLst/>
            <a:gdLst/>
            <a:ahLst/>
            <a:cxnLst/>
            <a:rect l="l" t="t" r="r" b="b"/>
            <a:pathLst>
              <a:path w="52069" h="52070">
                <a:moveTo>
                  <a:pt x="51963" y="25952"/>
                </a:moveTo>
                <a:lnTo>
                  <a:pt x="43844" y="45442"/>
                </a:lnTo>
                <a:lnTo>
                  <a:pt x="25981" y="51938"/>
                </a:lnTo>
                <a:lnTo>
                  <a:pt x="8119" y="45442"/>
                </a:lnTo>
                <a:lnTo>
                  <a:pt x="0" y="25952"/>
                </a:lnTo>
                <a:lnTo>
                  <a:pt x="8119" y="6488"/>
                </a:lnTo>
                <a:lnTo>
                  <a:pt x="25981" y="0"/>
                </a:lnTo>
                <a:lnTo>
                  <a:pt x="43844" y="6488"/>
                </a:lnTo>
                <a:lnTo>
                  <a:pt x="51963" y="25952"/>
                </a:lnTo>
              </a:path>
            </a:pathLst>
          </a:custGeom>
          <a:ln w="63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6" name="object 106"/>
          <p:cNvSpPr/>
          <p:nvPr/>
        </p:nvSpPr>
        <p:spPr>
          <a:xfrm>
            <a:off x="3514049" y="3579545"/>
            <a:ext cx="52069" cy="52069"/>
          </a:xfrm>
          <a:custGeom>
            <a:avLst/>
            <a:gdLst/>
            <a:ahLst/>
            <a:cxnLst/>
            <a:rect l="l" t="t" r="r" b="b"/>
            <a:pathLst>
              <a:path w="52070" h="52070">
                <a:moveTo>
                  <a:pt x="25981" y="0"/>
                </a:moveTo>
                <a:lnTo>
                  <a:pt x="8119" y="6488"/>
                </a:lnTo>
                <a:lnTo>
                  <a:pt x="0" y="25952"/>
                </a:lnTo>
                <a:lnTo>
                  <a:pt x="8119" y="45416"/>
                </a:lnTo>
                <a:lnTo>
                  <a:pt x="25981" y="51904"/>
                </a:lnTo>
                <a:lnTo>
                  <a:pt x="43844" y="45416"/>
                </a:lnTo>
                <a:lnTo>
                  <a:pt x="51963" y="25952"/>
                </a:lnTo>
                <a:lnTo>
                  <a:pt x="43844" y="6488"/>
                </a:lnTo>
                <a:lnTo>
                  <a:pt x="25981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7" name="object 107"/>
          <p:cNvSpPr/>
          <p:nvPr/>
        </p:nvSpPr>
        <p:spPr>
          <a:xfrm>
            <a:off x="3514049" y="3579545"/>
            <a:ext cx="52069" cy="52069"/>
          </a:xfrm>
          <a:custGeom>
            <a:avLst/>
            <a:gdLst/>
            <a:ahLst/>
            <a:cxnLst/>
            <a:rect l="l" t="t" r="r" b="b"/>
            <a:pathLst>
              <a:path w="52070" h="52070">
                <a:moveTo>
                  <a:pt x="51963" y="25952"/>
                </a:moveTo>
                <a:lnTo>
                  <a:pt x="43844" y="45416"/>
                </a:lnTo>
                <a:lnTo>
                  <a:pt x="25981" y="51904"/>
                </a:lnTo>
                <a:lnTo>
                  <a:pt x="8119" y="45416"/>
                </a:lnTo>
                <a:lnTo>
                  <a:pt x="0" y="25952"/>
                </a:lnTo>
                <a:lnTo>
                  <a:pt x="8119" y="6488"/>
                </a:lnTo>
                <a:lnTo>
                  <a:pt x="25981" y="0"/>
                </a:lnTo>
                <a:lnTo>
                  <a:pt x="43844" y="6488"/>
                </a:lnTo>
                <a:lnTo>
                  <a:pt x="51963" y="25952"/>
                </a:lnTo>
              </a:path>
            </a:pathLst>
          </a:custGeom>
          <a:ln w="63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8" name="object 108"/>
          <p:cNvSpPr/>
          <p:nvPr/>
        </p:nvSpPr>
        <p:spPr>
          <a:xfrm>
            <a:off x="1436466" y="4629827"/>
            <a:ext cx="52069" cy="52069"/>
          </a:xfrm>
          <a:custGeom>
            <a:avLst/>
            <a:gdLst/>
            <a:ahLst/>
            <a:cxnLst/>
            <a:rect l="l" t="t" r="r" b="b"/>
            <a:pathLst>
              <a:path w="52069" h="52070">
                <a:moveTo>
                  <a:pt x="25958" y="0"/>
                </a:moveTo>
                <a:lnTo>
                  <a:pt x="8112" y="6488"/>
                </a:lnTo>
                <a:lnTo>
                  <a:pt x="0" y="25952"/>
                </a:lnTo>
                <a:lnTo>
                  <a:pt x="8112" y="45442"/>
                </a:lnTo>
                <a:lnTo>
                  <a:pt x="25958" y="51938"/>
                </a:lnTo>
                <a:lnTo>
                  <a:pt x="43805" y="45442"/>
                </a:lnTo>
                <a:lnTo>
                  <a:pt x="51917" y="25952"/>
                </a:lnTo>
                <a:lnTo>
                  <a:pt x="43805" y="6488"/>
                </a:lnTo>
                <a:lnTo>
                  <a:pt x="25958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9" name="object 109"/>
          <p:cNvSpPr/>
          <p:nvPr/>
        </p:nvSpPr>
        <p:spPr>
          <a:xfrm>
            <a:off x="1436466" y="4629827"/>
            <a:ext cx="52069" cy="52069"/>
          </a:xfrm>
          <a:custGeom>
            <a:avLst/>
            <a:gdLst/>
            <a:ahLst/>
            <a:cxnLst/>
            <a:rect l="l" t="t" r="r" b="b"/>
            <a:pathLst>
              <a:path w="52069" h="52070">
                <a:moveTo>
                  <a:pt x="51917" y="25952"/>
                </a:moveTo>
                <a:lnTo>
                  <a:pt x="43805" y="45442"/>
                </a:lnTo>
                <a:lnTo>
                  <a:pt x="25958" y="51938"/>
                </a:lnTo>
                <a:lnTo>
                  <a:pt x="8112" y="45442"/>
                </a:lnTo>
                <a:lnTo>
                  <a:pt x="0" y="25952"/>
                </a:lnTo>
                <a:lnTo>
                  <a:pt x="8112" y="6488"/>
                </a:lnTo>
                <a:lnTo>
                  <a:pt x="25958" y="0"/>
                </a:lnTo>
                <a:lnTo>
                  <a:pt x="43805" y="6488"/>
                </a:lnTo>
                <a:lnTo>
                  <a:pt x="51917" y="25952"/>
                </a:lnTo>
              </a:path>
            </a:pathLst>
          </a:custGeom>
          <a:ln w="63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0" name="object 110"/>
          <p:cNvSpPr/>
          <p:nvPr/>
        </p:nvSpPr>
        <p:spPr>
          <a:xfrm>
            <a:off x="1566329" y="4629827"/>
            <a:ext cx="52069" cy="52069"/>
          </a:xfrm>
          <a:custGeom>
            <a:avLst/>
            <a:gdLst/>
            <a:ahLst/>
            <a:cxnLst/>
            <a:rect l="l" t="t" r="r" b="b"/>
            <a:pathLst>
              <a:path w="52069" h="52070">
                <a:moveTo>
                  <a:pt x="25958" y="0"/>
                </a:moveTo>
                <a:lnTo>
                  <a:pt x="8112" y="6488"/>
                </a:lnTo>
                <a:lnTo>
                  <a:pt x="0" y="25952"/>
                </a:lnTo>
                <a:lnTo>
                  <a:pt x="8112" y="45442"/>
                </a:lnTo>
                <a:lnTo>
                  <a:pt x="25958" y="51938"/>
                </a:lnTo>
                <a:lnTo>
                  <a:pt x="43805" y="45442"/>
                </a:lnTo>
                <a:lnTo>
                  <a:pt x="51917" y="25952"/>
                </a:lnTo>
                <a:lnTo>
                  <a:pt x="43805" y="6488"/>
                </a:lnTo>
                <a:lnTo>
                  <a:pt x="25958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1" name="object 111"/>
          <p:cNvSpPr/>
          <p:nvPr/>
        </p:nvSpPr>
        <p:spPr>
          <a:xfrm>
            <a:off x="1566329" y="4629827"/>
            <a:ext cx="52069" cy="52069"/>
          </a:xfrm>
          <a:custGeom>
            <a:avLst/>
            <a:gdLst/>
            <a:ahLst/>
            <a:cxnLst/>
            <a:rect l="l" t="t" r="r" b="b"/>
            <a:pathLst>
              <a:path w="52069" h="52070">
                <a:moveTo>
                  <a:pt x="51917" y="25952"/>
                </a:moveTo>
                <a:lnTo>
                  <a:pt x="43805" y="45442"/>
                </a:lnTo>
                <a:lnTo>
                  <a:pt x="25958" y="51938"/>
                </a:lnTo>
                <a:lnTo>
                  <a:pt x="8112" y="45442"/>
                </a:lnTo>
                <a:lnTo>
                  <a:pt x="0" y="25952"/>
                </a:lnTo>
                <a:lnTo>
                  <a:pt x="8112" y="6488"/>
                </a:lnTo>
                <a:lnTo>
                  <a:pt x="25958" y="0"/>
                </a:lnTo>
                <a:lnTo>
                  <a:pt x="43805" y="6488"/>
                </a:lnTo>
                <a:lnTo>
                  <a:pt x="51917" y="25952"/>
                </a:lnTo>
              </a:path>
            </a:pathLst>
          </a:custGeom>
          <a:ln w="63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2" name="object 112"/>
          <p:cNvSpPr/>
          <p:nvPr/>
        </p:nvSpPr>
        <p:spPr>
          <a:xfrm>
            <a:off x="1955874" y="4629827"/>
            <a:ext cx="52069" cy="52069"/>
          </a:xfrm>
          <a:custGeom>
            <a:avLst/>
            <a:gdLst/>
            <a:ahLst/>
            <a:cxnLst/>
            <a:rect l="l" t="t" r="r" b="b"/>
            <a:pathLst>
              <a:path w="52069" h="52070">
                <a:moveTo>
                  <a:pt x="25958" y="0"/>
                </a:moveTo>
                <a:lnTo>
                  <a:pt x="8112" y="6488"/>
                </a:lnTo>
                <a:lnTo>
                  <a:pt x="0" y="25952"/>
                </a:lnTo>
                <a:lnTo>
                  <a:pt x="8112" y="45442"/>
                </a:lnTo>
                <a:lnTo>
                  <a:pt x="25958" y="51938"/>
                </a:lnTo>
                <a:lnTo>
                  <a:pt x="43805" y="45442"/>
                </a:lnTo>
                <a:lnTo>
                  <a:pt x="51917" y="25952"/>
                </a:lnTo>
                <a:lnTo>
                  <a:pt x="43805" y="6488"/>
                </a:lnTo>
                <a:lnTo>
                  <a:pt x="25958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3" name="object 113"/>
          <p:cNvSpPr/>
          <p:nvPr/>
        </p:nvSpPr>
        <p:spPr>
          <a:xfrm>
            <a:off x="1955874" y="4629827"/>
            <a:ext cx="52069" cy="52069"/>
          </a:xfrm>
          <a:custGeom>
            <a:avLst/>
            <a:gdLst/>
            <a:ahLst/>
            <a:cxnLst/>
            <a:rect l="l" t="t" r="r" b="b"/>
            <a:pathLst>
              <a:path w="52069" h="52070">
                <a:moveTo>
                  <a:pt x="51917" y="25952"/>
                </a:moveTo>
                <a:lnTo>
                  <a:pt x="43805" y="45442"/>
                </a:lnTo>
                <a:lnTo>
                  <a:pt x="25958" y="51938"/>
                </a:lnTo>
                <a:lnTo>
                  <a:pt x="8112" y="45442"/>
                </a:lnTo>
                <a:lnTo>
                  <a:pt x="0" y="25952"/>
                </a:lnTo>
                <a:lnTo>
                  <a:pt x="8112" y="6488"/>
                </a:lnTo>
                <a:lnTo>
                  <a:pt x="25958" y="0"/>
                </a:lnTo>
                <a:lnTo>
                  <a:pt x="43805" y="6488"/>
                </a:lnTo>
                <a:lnTo>
                  <a:pt x="51917" y="25952"/>
                </a:lnTo>
              </a:path>
            </a:pathLst>
          </a:custGeom>
          <a:ln w="63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4" name="object 114"/>
          <p:cNvSpPr/>
          <p:nvPr/>
        </p:nvSpPr>
        <p:spPr>
          <a:xfrm>
            <a:off x="1955874" y="4629827"/>
            <a:ext cx="52069" cy="52069"/>
          </a:xfrm>
          <a:custGeom>
            <a:avLst/>
            <a:gdLst/>
            <a:ahLst/>
            <a:cxnLst/>
            <a:rect l="l" t="t" r="r" b="b"/>
            <a:pathLst>
              <a:path w="52069" h="52070">
                <a:moveTo>
                  <a:pt x="25958" y="0"/>
                </a:moveTo>
                <a:lnTo>
                  <a:pt x="8112" y="6488"/>
                </a:lnTo>
                <a:lnTo>
                  <a:pt x="0" y="25952"/>
                </a:lnTo>
                <a:lnTo>
                  <a:pt x="8112" y="45442"/>
                </a:lnTo>
                <a:lnTo>
                  <a:pt x="25958" y="51938"/>
                </a:lnTo>
                <a:lnTo>
                  <a:pt x="43805" y="45442"/>
                </a:lnTo>
                <a:lnTo>
                  <a:pt x="51917" y="25952"/>
                </a:lnTo>
                <a:lnTo>
                  <a:pt x="43805" y="6488"/>
                </a:lnTo>
                <a:lnTo>
                  <a:pt x="25958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5" name="object 115"/>
          <p:cNvSpPr/>
          <p:nvPr/>
        </p:nvSpPr>
        <p:spPr>
          <a:xfrm>
            <a:off x="1955874" y="4629827"/>
            <a:ext cx="52069" cy="52069"/>
          </a:xfrm>
          <a:custGeom>
            <a:avLst/>
            <a:gdLst/>
            <a:ahLst/>
            <a:cxnLst/>
            <a:rect l="l" t="t" r="r" b="b"/>
            <a:pathLst>
              <a:path w="52069" h="52070">
                <a:moveTo>
                  <a:pt x="51917" y="25952"/>
                </a:moveTo>
                <a:lnTo>
                  <a:pt x="43805" y="45442"/>
                </a:lnTo>
                <a:lnTo>
                  <a:pt x="25958" y="51938"/>
                </a:lnTo>
                <a:lnTo>
                  <a:pt x="8112" y="45442"/>
                </a:lnTo>
                <a:lnTo>
                  <a:pt x="0" y="25952"/>
                </a:lnTo>
                <a:lnTo>
                  <a:pt x="8112" y="6488"/>
                </a:lnTo>
                <a:lnTo>
                  <a:pt x="25958" y="0"/>
                </a:lnTo>
                <a:lnTo>
                  <a:pt x="43805" y="6488"/>
                </a:lnTo>
                <a:lnTo>
                  <a:pt x="51917" y="25952"/>
                </a:lnTo>
              </a:path>
            </a:pathLst>
          </a:custGeom>
          <a:ln w="63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6" name="object 116"/>
          <p:cNvSpPr/>
          <p:nvPr/>
        </p:nvSpPr>
        <p:spPr>
          <a:xfrm>
            <a:off x="2605098" y="3983472"/>
            <a:ext cx="52069" cy="52069"/>
          </a:xfrm>
          <a:custGeom>
            <a:avLst/>
            <a:gdLst/>
            <a:ahLst/>
            <a:cxnLst/>
            <a:rect l="l" t="t" r="r" b="b"/>
            <a:pathLst>
              <a:path w="52069" h="52070">
                <a:moveTo>
                  <a:pt x="25981" y="0"/>
                </a:moveTo>
                <a:lnTo>
                  <a:pt x="8119" y="6496"/>
                </a:lnTo>
                <a:lnTo>
                  <a:pt x="0" y="25986"/>
                </a:lnTo>
                <a:lnTo>
                  <a:pt x="8119" y="45450"/>
                </a:lnTo>
                <a:lnTo>
                  <a:pt x="25981" y="51938"/>
                </a:lnTo>
                <a:lnTo>
                  <a:pt x="43844" y="45450"/>
                </a:lnTo>
                <a:lnTo>
                  <a:pt x="51963" y="25986"/>
                </a:lnTo>
                <a:lnTo>
                  <a:pt x="43844" y="6496"/>
                </a:lnTo>
                <a:lnTo>
                  <a:pt x="25981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7" name="object 117"/>
          <p:cNvSpPr/>
          <p:nvPr/>
        </p:nvSpPr>
        <p:spPr>
          <a:xfrm>
            <a:off x="2605098" y="3983472"/>
            <a:ext cx="52069" cy="52069"/>
          </a:xfrm>
          <a:custGeom>
            <a:avLst/>
            <a:gdLst/>
            <a:ahLst/>
            <a:cxnLst/>
            <a:rect l="l" t="t" r="r" b="b"/>
            <a:pathLst>
              <a:path w="52069" h="52070">
                <a:moveTo>
                  <a:pt x="51963" y="25986"/>
                </a:moveTo>
                <a:lnTo>
                  <a:pt x="43844" y="45450"/>
                </a:lnTo>
                <a:lnTo>
                  <a:pt x="25981" y="51938"/>
                </a:lnTo>
                <a:lnTo>
                  <a:pt x="8119" y="45450"/>
                </a:lnTo>
                <a:lnTo>
                  <a:pt x="0" y="25986"/>
                </a:lnTo>
                <a:lnTo>
                  <a:pt x="8119" y="6496"/>
                </a:lnTo>
                <a:lnTo>
                  <a:pt x="25981" y="0"/>
                </a:lnTo>
                <a:lnTo>
                  <a:pt x="43844" y="6496"/>
                </a:lnTo>
                <a:lnTo>
                  <a:pt x="51963" y="25986"/>
                </a:lnTo>
              </a:path>
            </a:pathLst>
          </a:custGeom>
          <a:ln w="63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8" name="object 118"/>
          <p:cNvSpPr/>
          <p:nvPr/>
        </p:nvSpPr>
        <p:spPr>
          <a:xfrm>
            <a:off x="1436466" y="4670231"/>
            <a:ext cx="52069" cy="52069"/>
          </a:xfrm>
          <a:custGeom>
            <a:avLst/>
            <a:gdLst/>
            <a:ahLst/>
            <a:cxnLst/>
            <a:rect l="l" t="t" r="r" b="b"/>
            <a:pathLst>
              <a:path w="52069" h="52070">
                <a:moveTo>
                  <a:pt x="25958" y="0"/>
                </a:moveTo>
                <a:lnTo>
                  <a:pt x="8112" y="6490"/>
                </a:lnTo>
                <a:lnTo>
                  <a:pt x="0" y="25962"/>
                </a:lnTo>
                <a:lnTo>
                  <a:pt x="8112" y="45432"/>
                </a:lnTo>
                <a:lnTo>
                  <a:pt x="25958" y="51921"/>
                </a:lnTo>
                <a:lnTo>
                  <a:pt x="43805" y="45432"/>
                </a:lnTo>
                <a:lnTo>
                  <a:pt x="51917" y="25962"/>
                </a:lnTo>
                <a:lnTo>
                  <a:pt x="43805" y="6490"/>
                </a:lnTo>
                <a:lnTo>
                  <a:pt x="25958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9" name="object 119"/>
          <p:cNvSpPr/>
          <p:nvPr/>
        </p:nvSpPr>
        <p:spPr>
          <a:xfrm>
            <a:off x="1436466" y="4670231"/>
            <a:ext cx="52069" cy="52069"/>
          </a:xfrm>
          <a:custGeom>
            <a:avLst/>
            <a:gdLst/>
            <a:ahLst/>
            <a:cxnLst/>
            <a:rect l="l" t="t" r="r" b="b"/>
            <a:pathLst>
              <a:path w="52069" h="52070">
                <a:moveTo>
                  <a:pt x="51917" y="25962"/>
                </a:moveTo>
                <a:lnTo>
                  <a:pt x="43805" y="45432"/>
                </a:lnTo>
                <a:lnTo>
                  <a:pt x="25958" y="51921"/>
                </a:lnTo>
                <a:lnTo>
                  <a:pt x="8112" y="45432"/>
                </a:lnTo>
                <a:lnTo>
                  <a:pt x="0" y="25962"/>
                </a:lnTo>
                <a:lnTo>
                  <a:pt x="8112" y="6490"/>
                </a:lnTo>
                <a:lnTo>
                  <a:pt x="25958" y="0"/>
                </a:lnTo>
                <a:lnTo>
                  <a:pt x="43805" y="6490"/>
                </a:lnTo>
                <a:lnTo>
                  <a:pt x="51917" y="25962"/>
                </a:lnTo>
              </a:path>
            </a:pathLst>
          </a:custGeom>
          <a:ln w="63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0" name="object 120"/>
          <p:cNvSpPr/>
          <p:nvPr/>
        </p:nvSpPr>
        <p:spPr>
          <a:xfrm>
            <a:off x="1436466" y="4670231"/>
            <a:ext cx="52069" cy="52069"/>
          </a:xfrm>
          <a:custGeom>
            <a:avLst/>
            <a:gdLst/>
            <a:ahLst/>
            <a:cxnLst/>
            <a:rect l="l" t="t" r="r" b="b"/>
            <a:pathLst>
              <a:path w="52069" h="52070">
                <a:moveTo>
                  <a:pt x="25958" y="0"/>
                </a:moveTo>
                <a:lnTo>
                  <a:pt x="8112" y="6490"/>
                </a:lnTo>
                <a:lnTo>
                  <a:pt x="0" y="25962"/>
                </a:lnTo>
                <a:lnTo>
                  <a:pt x="8112" y="45432"/>
                </a:lnTo>
                <a:lnTo>
                  <a:pt x="25958" y="51921"/>
                </a:lnTo>
                <a:lnTo>
                  <a:pt x="43805" y="45432"/>
                </a:lnTo>
                <a:lnTo>
                  <a:pt x="51917" y="25962"/>
                </a:lnTo>
                <a:lnTo>
                  <a:pt x="43805" y="6490"/>
                </a:lnTo>
                <a:lnTo>
                  <a:pt x="25958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1" name="object 121"/>
          <p:cNvSpPr/>
          <p:nvPr/>
        </p:nvSpPr>
        <p:spPr>
          <a:xfrm>
            <a:off x="1436466" y="4670231"/>
            <a:ext cx="52069" cy="52069"/>
          </a:xfrm>
          <a:custGeom>
            <a:avLst/>
            <a:gdLst/>
            <a:ahLst/>
            <a:cxnLst/>
            <a:rect l="l" t="t" r="r" b="b"/>
            <a:pathLst>
              <a:path w="52069" h="52070">
                <a:moveTo>
                  <a:pt x="51917" y="25962"/>
                </a:moveTo>
                <a:lnTo>
                  <a:pt x="43805" y="45432"/>
                </a:lnTo>
                <a:lnTo>
                  <a:pt x="25958" y="51921"/>
                </a:lnTo>
                <a:lnTo>
                  <a:pt x="8112" y="45432"/>
                </a:lnTo>
                <a:lnTo>
                  <a:pt x="0" y="25962"/>
                </a:lnTo>
                <a:lnTo>
                  <a:pt x="8112" y="6490"/>
                </a:lnTo>
                <a:lnTo>
                  <a:pt x="25958" y="0"/>
                </a:lnTo>
                <a:lnTo>
                  <a:pt x="43805" y="6490"/>
                </a:lnTo>
                <a:lnTo>
                  <a:pt x="51917" y="25962"/>
                </a:lnTo>
              </a:path>
            </a:pathLst>
          </a:custGeom>
          <a:ln w="63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2" name="object 122"/>
          <p:cNvSpPr/>
          <p:nvPr/>
        </p:nvSpPr>
        <p:spPr>
          <a:xfrm>
            <a:off x="1436466" y="4670231"/>
            <a:ext cx="52069" cy="52069"/>
          </a:xfrm>
          <a:custGeom>
            <a:avLst/>
            <a:gdLst/>
            <a:ahLst/>
            <a:cxnLst/>
            <a:rect l="l" t="t" r="r" b="b"/>
            <a:pathLst>
              <a:path w="52069" h="52070">
                <a:moveTo>
                  <a:pt x="25958" y="0"/>
                </a:moveTo>
                <a:lnTo>
                  <a:pt x="8112" y="6490"/>
                </a:lnTo>
                <a:lnTo>
                  <a:pt x="0" y="25962"/>
                </a:lnTo>
                <a:lnTo>
                  <a:pt x="8112" y="45432"/>
                </a:lnTo>
                <a:lnTo>
                  <a:pt x="25958" y="51921"/>
                </a:lnTo>
                <a:lnTo>
                  <a:pt x="43805" y="45432"/>
                </a:lnTo>
                <a:lnTo>
                  <a:pt x="51917" y="25962"/>
                </a:lnTo>
                <a:lnTo>
                  <a:pt x="43805" y="6490"/>
                </a:lnTo>
                <a:lnTo>
                  <a:pt x="25958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3" name="object 123"/>
          <p:cNvSpPr/>
          <p:nvPr/>
        </p:nvSpPr>
        <p:spPr>
          <a:xfrm>
            <a:off x="1436466" y="4670231"/>
            <a:ext cx="52069" cy="52069"/>
          </a:xfrm>
          <a:custGeom>
            <a:avLst/>
            <a:gdLst/>
            <a:ahLst/>
            <a:cxnLst/>
            <a:rect l="l" t="t" r="r" b="b"/>
            <a:pathLst>
              <a:path w="52069" h="52070">
                <a:moveTo>
                  <a:pt x="51917" y="25962"/>
                </a:moveTo>
                <a:lnTo>
                  <a:pt x="43805" y="45432"/>
                </a:lnTo>
                <a:lnTo>
                  <a:pt x="25958" y="51921"/>
                </a:lnTo>
                <a:lnTo>
                  <a:pt x="8112" y="45432"/>
                </a:lnTo>
                <a:lnTo>
                  <a:pt x="0" y="25962"/>
                </a:lnTo>
                <a:lnTo>
                  <a:pt x="8112" y="6490"/>
                </a:lnTo>
                <a:lnTo>
                  <a:pt x="25958" y="0"/>
                </a:lnTo>
                <a:lnTo>
                  <a:pt x="43805" y="6490"/>
                </a:lnTo>
                <a:lnTo>
                  <a:pt x="51917" y="25962"/>
                </a:lnTo>
              </a:path>
            </a:pathLst>
          </a:custGeom>
          <a:ln w="63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4" name="object 124"/>
          <p:cNvSpPr/>
          <p:nvPr/>
        </p:nvSpPr>
        <p:spPr>
          <a:xfrm>
            <a:off x="1436466" y="4670231"/>
            <a:ext cx="52069" cy="52069"/>
          </a:xfrm>
          <a:custGeom>
            <a:avLst/>
            <a:gdLst/>
            <a:ahLst/>
            <a:cxnLst/>
            <a:rect l="l" t="t" r="r" b="b"/>
            <a:pathLst>
              <a:path w="52069" h="52070">
                <a:moveTo>
                  <a:pt x="25958" y="0"/>
                </a:moveTo>
                <a:lnTo>
                  <a:pt x="8112" y="6490"/>
                </a:lnTo>
                <a:lnTo>
                  <a:pt x="0" y="25962"/>
                </a:lnTo>
                <a:lnTo>
                  <a:pt x="8112" y="45432"/>
                </a:lnTo>
                <a:lnTo>
                  <a:pt x="25958" y="51921"/>
                </a:lnTo>
                <a:lnTo>
                  <a:pt x="43805" y="45432"/>
                </a:lnTo>
                <a:lnTo>
                  <a:pt x="51917" y="25962"/>
                </a:lnTo>
                <a:lnTo>
                  <a:pt x="43805" y="6490"/>
                </a:lnTo>
                <a:lnTo>
                  <a:pt x="25958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5" name="object 125"/>
          <p:cNvSpPr/>
          <p:nvPr/>
        </p:nvSpPr>
        <p:spPr>
          <a:xfrm>
            <a:off x="1436466" y="4670231"/>
            <a:ext cx="52069" cy="52069"/>
          </a:xfrm>
          <a:custGeom>
            <a:avLst/>
            <a:gdLst/>
            <a:ahLst/>
            <a:cxnLst/>
            <a:rect l="l" t="t" r="r" b="b"/>
            <a:pathLst>
              <a:path w="52069" h="52070">
                <a:moveTo>
                  <a:pt x="51917" y="25962"/>
                </a:moveTo>
                <a:lnTo>
                  <a:pt x="43805" y="45432"/>
                </a:lnTo>
                <a:lnTo>
                  <a:pt x="25958" y="51921"/>
                </a:lnTo>
                <a:lnTo>
                  <a:pt x="8112" y="45432"/>
                </a:lnTo>
                <a:lnTo>
                  <a:pt x="0" y="25962"/>
                </a:lnTo>
                <a:lnTo>
                  <a:pt x="8112" y="6490"/>
                </a:lnTo>
                <a:lnTo>
                  <a:pt x="25958" y="0"/>
                </a:lnTo>
                <a:lnTo>
                  <a:pt x="43805" y="6490"/>
                </a:lnTo>
                <a:lnTo>
                  <a:pt x="51917" y="25962"/>
                </a:lnTo>
              </a:path>
            </a:pathLst>
          </a:custGeom>
          <a:ln w="63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6" name="object 126"/>
          <p:cNvSpPr/>
          <p:nvPr/>
        </p:nvSpPr>
        <p:spPr>
          <a:xfrm>
            <a:off x="1566329" y="4670231"/>
            <a:ext cx="52069" cy="52069"/>
          </a:xfrm>
          <a:custGeom>
            <a:avLst/>
            <a:gdLst/>
            <a:ahLst/>
            <a:cxnLst/>
            <a:rect l="l" t="t" r="r" b="b"/>
            <a:pathLst>
              <a:path w="52069" h="52070">
                <a:moveTo>
                  <a:pt x="25958" y="0"/>
                </a:moveTo>
                <a:lnTo>
                  <a:pt x="8112" y="6490"/>
                </a:lnTo>
                <a:lnTo>
                  <a:pt x="0" y="25962"/>
                </a:lnTo>
                <a:lnTo>
                  <a:pt x="8112" y="45432"/>
                </a:lnTo>
                <a:lnTo>
                  <a:pt x="25958" y="51921"/>
                </a:lnTo>
                <a:lnTo>
                  <a:pt x="43805" y="45432"/>
                </a:lnTo>
                <a:lnTo>
                  <a:pt x="51917" y="25962"/>
                </a:lnTo>
                <a:lnTo>
                  <a:pt x="43805" y="6490"/>
                </a:lnTo>
                <a:lnTo>
                  <a:pt x="25958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7" name="object 127"/>
          <p:cNvSpPr/>
          <p:nvPr/>
        </p:nvSpPr>
        <p:spPr>
          <a:xfrm>
            <a:off x="1566329" y="4670231"/>
            <a:ext cx="52069" cy="52069"/>
          </a:xfrm>
          <a:custGeom>
            <a:avLst/>
            <a:gdLst/>
            <a:ahLst/>
            <a:cxnLst/>
            <a:rect l="l" t="t" r="r" b="b"/>
            <a:pathLst>
              <a:path w="52069" h="52070">
                <a:moveTo>
                  <a:pt x="51917" y="25962"/>
                </a:moveTo>
                <a:lnTo>
                  <a:pt x="43805" y="45432"/>
                </a:lnTo>
                <a:lnTo>
                  <a:pt x="25958" y="51921"/>
                </a:lnTo>
                <a:lnTo>
                  <a:pt x="8112" y="45432"/>
                </a:lnTo>
                <a:lnTo>
                  <a:pt x="0" y="25962"/>
                </a:lnTo>
                <a:lnTo>
                  <a:pt x="8112" y="6490"/>
                </a:lnTo>
                <a:lnTo>
                  <a:pt x="25958" y="0"/>
                </a:lnTo>
                <a:lnTo>
                  <a:pt x="43805" y="6490"/>
                </a:lnTo>
                <a:lnTo>
                  <a:pt x="51917" y="25962"/>
                </a:lnTo>
              </a:path>
            </a:pathLst>
          </a:custGeom>
          <a:ln w="63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8" name="object 128"/>
          <p:cNvSpPr/>
          <p:nvPr/>
        </p:nvSpPr>
        <p:spPr>
          <a:xfrm>
            <a:off x="1566329" y="4670231"/>
            <a:ext cx="52069" cy="52069"/>
          </a:xfrm>
          <a:custGeom>
            <a:avLst/>
            <a:gdLst/>
            <a:ahLst/>
            <a:cxnLst/>
            <a:rect l="l" t="t" r="r" b="b"/>
            <a:pathLst>
              <a:path w="52069" h="52070">
                <a:moveTo>
                  <a:pt x="25958" y="0"/>
                </a:moveTo>
                <a:lnTo>
                  <a:pt x="8112" y="6490"/>
                </a:lnTo>
                <a:lnTo>
                  <a:pt x="0" y="25962"/>
                </a:lnTo>
                <a:lnTo>
                  <a:pt x="8112" y="45432"/>
                </a:lnTo>
                <a:lnTo>
                  <a:pt x="25958" y="51921"/>
                </a:lnTo>
                <a:lnTo>
                  <a:pt x="43805" y="45432"/>
                </a:lnTo>
                <a:lnTo>
                  <a:pt x="51917" y="25962"/>
                </a:lnTo>
                <a:lnTo>
                  <a:pt x="43805" y="6490"/>
                </a:lnTo>
                <a:lnTo>
                  <a:pt x="25958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9" name="object 129"/>
          <p:cNvSpPr/>
          <p:nvPr/>
        </p:nvSpPr>
        <p:spPr>
          <a:xfrm>
            <a:off x="1566329" y="4670231"/>
            <a:ext cx="52069" cy="52069"/>
          </a:xfrm>
          <a:custGeom>
            <a:avLst/>
            <a:gdLst/>
            <a:ahLst/>
            <a:cxnLst/>
            <a:rect l="l" t="t" r="r" b="b"/>
            <a:pathLst>
              <a:path w="52069" h="52070">
                <a:moveTo>
                  <a:pt x="51917" y="25962"/>
                </a:moveTo>
                <a:lnTo>
                  <a:pt x="43805" y="45432"/>
                </a:lnTo>
                <a:lnTo>
                  <a:pt x="25958" y="51921"/>
                </a:lnTo>
                <a:lnTo>
                  <a:pt x="8112" y="45432"/>
                </a:lnTo>
                <a:lnTo>
                  <a:pt x="0" y="25962"/>
                </a:lnTo>
                <a:lnTo>
                  <a:pt x="8112" y="6490"/>
                </a:lnTo>
                <a:lnTo>
                  <a:pt x="25958" y="0"/>
                </a:lnTo>
                <a:lnTo>
                  <a:pt x="43805" y="6490"/>
                </a:lnTo>
                <a:lnTo>
                  <a:pt x="51917" y="25962"/>
                </a:lnTo>
              </a:path>
            </a:pathLst>
          </a:custGeom>
          <a:ln w="63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0" name="object 130"/>
          <p:cNvSpPr/>
          <p:nvPr/>
        </p:nvSpPr>
        <p:spPr>
          <a:xfrm>
            <a:off x="1566329" y="4670231"/>
            <a:ext cx="52069" cy="52069"/>
          </a:xfrm>
          <a:custGeom>
            <a:avLst/>
            <a:gdLst/>
            <a:ahLst/>
            <a:cxnLst/>
            <a:rect l="l" t="t" r="r" b="b"/>
            <a:pathLst>
              <a:path w="52069" h="52070">
                <a:moveTo>
                  <a:pt x="25958" y="0"/>
                </a:moveTo>
                <a:lnTo>
                  <a:pt x="8112" y="6490"/>
                </a:lnTo>
                <a:lnTo>
                  <a:pt x="0" y="25962"/>
                </a:lnTo>
                <a:lnTo>
                  <a:pt x="8112" y="45432"/>
                </a:lnTo>
                <a:lnTo>
                  <a:pt x="25958" y="51921"/>
                </a:lnTo>
                <a:lnTo>
                  <a:pt x="43805" y="45432"/>
                </a:lnTo>
                <a:lnTo>
                  <a:pt x="51917" y="25962"/>
                </a:lnTo>
                <a:lnTo>
                  <a:pt x="43805" y="6490"/>
                </a:lnTo>
                <a:lnTo>
                  <a:pt x="25958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1" name="object 131"/>
          <p:cNvSpPr/>
          <p:nvPr/>
        </p:nvSpPr>
        <p:spPr>
          <a:xfrm>
            <a:off x="1566329" y="4670231"/>
            <a:ext cx="52069" cy="52069"/>
          </a:xfrm>
          <a:custGeom>
            <a:avLst/>
            <a:gdLst/>
            <a:ahLst/>
            <a:cxnLst/>
            <a:rect l="l" t="t" r="r" b="b"/>
            <a:pathLst>
              <a:path w="52069" h="52070">
                <a:moveTo>
                  <a:pt x="51917" y="25962"/>
                </a:moveTo>
                <a:lnTo>
                  <a:pt x="43805" y="45432"/>
                </a:lnTo>
                <a:lnTo>
                  <a:pt x="25958" y="51921"/>
                </a:lnTo>
                <a:lnTo>
                  <a:pt x="8112" y="45432"/>
                </a:lnTo>
                <a:lnTo>
                  <a:pt x="0" y="25962"/>
                </a:lnTo>
                <a:lnTo>
                  <a:pt x="8112" y="6490"/>
                </a:lnTo>
                <a:lnTo>
                  <a:pt x="25958" y="0"/>
                </a:lnTo>
                <a:lnTo>
                  <a:pt x="43805" y="6490"/>
                </a:lnTo>
                <a:lnTo>
                  <a:pt x="51917" y="25962"/>
                </a:lnTo>
              </a:path>
            </a:pathLst>
          </a:custGeom>
          <a:ln w="63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2" name="object 132"/>
          <p:cNvSpPr/>
          <p:nvPr/>
        </p:nvSpPr>
        <p:spPr>
          <a:xfrm>
            <a:off x="1696147" y="4670231"/>
            <a:ext cx="52069" cy="52069"/>
          </a:xfrm>
          <a:custGeom>
            <a:avLst/>
            <a:gdLst/>
            <a:ahLst/>
            <a:cxnLst/>
            <a:rect l="l" t="t" r="r" b="b"/>
            <a:pathLst>
              <a:path w="52069" h="52070">
                <a:moveTo>
                  <a:pt x="25981" y="0"/>
                </a:moveTo>
                <a:lnTo>
                  <a:pt x="8119" y="6490"/>
                </a:lnTo>
                <a:lnTo>
                  <a:pt x="0" y="25962"/>
                </a:lnTo>
                <a:lnTo>
                  <a:pt x="8119" y="45432"/>
                </a:lnTo>
                <a:lnTo>
                  <a:pt x="25981" y="51921"/>
                </a:lnTo>
                <a:lnTo>
                  <a:pt x="43844" y="45432"/>
                </a:lnTo>
                <a:lnTo>
                  <a:pt x="51963" y="25962"/>
                </a:lnTo>
                <a:lnTo>
                  <a:pt x="43844" y="6490"/>
                </a:lnTo>
                <a:lnTo>
                  <a:pt x="25981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3" name="object 133"/>
          <p:cNvSpPr/>
          <p:nvPr/>
        </p:nvSpPr>
        <p:spPr>
          <a:xfrm>
            <a:off x="1696147" y="4670231"/>
            <a:ext cx="52069" cy="52069"/>
          </a:xfrm>
          <a:custGeom>
            <a:avLst/>
            <a:gdLst/>
            <a:ahLst/>
            <a:cxnLst/>
            <a:rect l="l" t="t" r="r" b="b"/>
            <a:pathLst>
              <a:path w="52069" h="52070">
                <a:moveTo>
                  <a:pt x="51963" y="25962"/>
                </a:moveTo>
                <a:lnTo>
                  <a:pt x="43844" y="45432"/>
                </a:lnTo>
                <a:lnTo>
                  <a:pt x="25981" y="51921"/>
                </a:lnTo>
                <a:lnTo>
                  <a:pt x="8119" y="45432"/>
                </a:lnTo>
                <a:lnTo>
                  <a:pt x="0" y="25962"/>
                </a:lnTo>
                <a:lnTo>
                  <a:pt x="8119" y="6490"/>
                </a:lnTo>
                <a:lnTo>
                  <a:pt x="25981" y="0"/>
                </a:lnTo>
                <a:lnTo>
                  <a:pt x="43844" y="6490"/>
                </a:lnTo>
                <a:lnTo>
                  <a:pt x="51963" y="25962"/>
                </a:lnTo>
              </a:path>
            </a:pathLst>
          </a:custGeom>
          <a:ln w="63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4" name="object 134"/>
          <p:cNvSpPr/>
          <p:nvPr/>
        </p:nvSpPr>
        <p:spPr>
          <a:xfrm>
            <a:off x="1826010" y="4670231"/>
            <a:ext cx="52069" cy="52069"/>
          </a:xfrm>
          <a:custGeom>
            <a:avLst/>
            <a:gdLst/>
            <a:ahLst/>
            <a:cxnLst/>
            <a:rect l="l" t="t" r="r" b="b"/>
            <a:pathLst>
              <a:path w="52069" h="52070">
                <a:moveTo>
                  <a:pt x="25981" y="0"/>
                </a:moveTo>
                <a:lnTo>
                  <a:pt x="8119" y="6490"/>
                </a:lnTo>
                <a:lnTo>
                  <a:pt x="0" y="25962"/>
                </a:lnTo>
                <a:lnTo>
                  <a:pt x="8119" y="45432"/>
                </a:lnTo>
                <a:lnTo>
                  <a:pt x="25981" y="51921"/>
                </a:lnTo>
                <a:lnTo>
                  <a:pt x="43844" y="45432"/>
                </a:lnTo>
                <a:lnTo>
                  <a:pt x="51963" y="25962"/>
                </a:lnTo>
                <a:lnTo>
                  <a:pt x="43844" y="6490"/>
                </a:lnTo>
                <a:lnTo>
                  <a:pt x="25981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5" name="object 135"/>
          <p:cNvSpPr/>
          <p:nvPr/>
        </p:nvSpPr>
        <p:spPr>
          <a:xfrm>
            <a:off x="1826010" y="4670231"/>
            <a:ext cx="52069" cy="52069"/>
          </a:xfrm>
          <a:custGeom>
            <a:avLst/>
            <a:gdLst/>
            <a:ahLst/>
            <a:cxnLst/>
            <a:rect l="l" t="t" r="r" b="b"/>
            <a:pathLst>
              <a:path w="52069" h="52070">
                <a:moveTo>
                  <a:pt x="51963" y="25962"/>
                </a:moveTo>
                <a:lnTo>
                  <a:pt x="43844" y="45432"/>
                </a:lnTo>
                <a:lnTo>
                  <a:pt x="25981" y="51921"/>
                </a:lnTo>
                <a:lnTo>
                  <a:pt x="8119" y="45432"/>
                </a:lnTo>
                <a:lnTo>
                  <a:pt x="0" y="25962"/>
                </a:lnTo>
                <a:lnTo>
                  <a:pt x="8119" y="6490"/>
                </a:lnTo>
                <a:lnTo>
                  <a:pt x="25981" y="0"/>
                </a:lnTo>
                <a:lnTo>
                  <a:pt x="43844" y="6490"/>
                </a:lnTo>
                <a:lnTo>
                  <a:pt x="51963" y="25962"/>
                </a:lnTo>
              </a:path>
            </a:pathLst>
          </a:custGeom>
          <a:ln w="63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6" name="object 136"/>
          <p:cNvSpPr/>
          <p:nvPr/>
        </p:nvSpPr>
        <p:spPr>
          <a:xfrm>
            <a:off x="1826010" y="4670231"/>
            <a:ext cx="52069" cy="52069"/>
          </a:xfrm>
          <a:custGeom>
            <a:avLst/>
            <a:gdLst/>
            <a:ahLst/>
            <a:cxnLst/>
            <a:rect l="l" t="t" r="r" b="b"/>
            <a:pathLst>
              <a:path w="52069" h="52070">
                <a:moveTo>
                  <a:pt x="25981" y="0"/>
                </a:moveTo>
                <a:lnTo>
                  <a:pt x="8119" y="6490"/>
                </a:lnTo>
                <a:lnTo>
                  <a:pt x="0" y="25962"/>
                </a:lnTo>
                <a:lnTo>
                  <a:pt x="8119" y="45432"/>
                </a:lnTo>
                <a:lnTo>
                  <a:pt x="25981" y="51921"/>
                </a:lnTo>
                <a:lnTo>
                  <a:pt x="43844" y="45432"/>
                </a:lnTo>
                <a:lnTo>
                  <a:pt x="51963" y="25962"/>
                </a:lnTo>
                <a:lnTo>
                  <a:pt x="43844" y="6490"/>
                </a:lnTo>
                <a:lnTo>
                  <a:pt x="25981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7" name="object 137"/>
          <p:cNvSpPr/>
          <p:nvPr/>
        </p:nvSpPr>
        <p:spPr>
          <a:xfrm>
            <a:off x="1826010" y="4670231"/>
            <a:ext cx="52069" cy="52069"/>
          </a:xfrm>
          <a:custGeom>
            <a:avLst/>
            <a:gdLst/>
            <a:ahLst/>
            <a:cxnLst/>
            <a:rect l="l" t="t" r="r" b="b"/>
            <a:pathLst>
              <a:path w="52069" h="52070">
                <a:moveTo>
                  <a:pt x="51963" y="25962"/>
                </a:moveTo>
                <a:lnTo>
                  <a:pt x="43844" y="45432"/>
                </a:lnTo>
                <a:lnTo>
                  <a:pt x="25981" y="51921"/>
                </a:lnTo>
                <a:lnTo>
                  <a:pt x="8119" y="45432"/>
                </a:lnTo>
                <a:lnTo>
                  <a:pt x="0" y="25962"/>
                </a:lnTo>
                <a:lnTo>
                  <a:pt x="8119" y="6490"/>
                </a:lnTo>
                <a:lnTo>
                  <a:pt x="25981" y="0"/>
                </a:lnTo>
                <a:lnTo>
                  <a:pt x="43844" y="6490"/>
                </a:lnTo>
                <a:lnTo>
                  <a:pt x="51963" y="25962"/>
                </a:lnTo>
              </a:path>
            </a:pathLst>
          </a:custGeom>
          <a:ln w="63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8" name="object 138"/>
          <p:cNvSpPr/>
          <p:nvPr/>
        </p:nvSpPr>
        <p:spPr>
          <a:xfrm>
            <a:off x="2085737" y="4670231"/>
            <a:ext cx="52069" cy="52069"/>
          </a:xfrm>
          <a:custGeom>
            <a:avLst/>
            <a:gdLst/>
            <a:ahLst/>
            <a:cxnLst/>
            <a:rect l="l" t="t" r="r" b="b"/>
            <a:pathLst>
              <a:path w="52069" h="52070">
                <a:moveTo>
                  <a:pt x="25958" y="0"/>
                </a:moveTo>
                <a:lnTo>
                  <a:pt x="8112" y="6490"/>
                </a:lnTo>
                <a:lnTo>
                  <a:pt x="0" y="25962"/>
                </a:lnTo>
                <a:lnTo>
                  <a:pt x="8112" y="45432"/>
                </a:lnTo>
                <a:lnTo>
                  <a:pt x="25958" y="51921"/>
                </a:lnTo>
                <a:lnTo>
                  <a:pt x="43805" y="45432"/>
                </a:lnTo>
                <a:lnTo>
                  <a:pt x="51917" y="25962"/>
                </a:lnTo>
                <a:lnTo>
                  <a:pt x="43805" y="6490"/>
                </a:lnTo>
                <a:lnTo>
                  <a:pt x="25958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9" name="object 139"/>
          <p:cNvSpPr/>
          <p:nvPr/>
        </p:nvSpPr>
        <p:spPr>
          <a:xfrm>
            <a:off x="2085737" y="4670231"/>
            <a:ext cx="52069" cy="52069"/>
          </a:xfrm>
          <a:custGeom>
            <a:avLst/>
            <a:gdLst/>
            <a:ahLst/>
            <a:cxnLst/>
            <a:rect l="l" t="t" r="r" b="b"/>
            <a:pathLst>
              <a:path w="52069" h="52070">
                <a:moveTo>
                  <a:pt x="51917" y="25962"/>
                </a:moveTo>
                <a:lnTo>
                  <a:pt x="43805" y="45432"/>
                </a:lnTo>
                <a:lnTo>
                  <a:pt x="25958" y="51921"/>
                </a:lnTo>
                <a:lnTo>
                  <a:pt x="8112" y="45432"/>
                </a:lnTo>
                <a:lnTo>
                  <a:pt x="0" y="25962"/>
                </a:lnTo>
                <a:lnTo>
                  <a:pt x="8112" y="6490"/>
                </a:lnTo>
                <a:lnTo>
                  <a:pt x="25958" y="0"/>
                </a:lnTo>
                <a:lnTo>
                  <a:pt x="43805" y="6490"/>
                </a:lnTo>
                <a:lnTo>
                  <a:pt x="51917" y="25962"/>
                </a:lnTo>
              </a:path>
            </a:pathLst>
          </a:custGeom>
          <a:ln w="63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0" name="object 140"/>
          <p:cNvSpPr/>
          <p:nvPr/>
        </p:nvSpPr>
        <p:spPr>
          <a:xfrm>
            <a:off x="2345372" y="4225865"/>
            <a:ext cx="52069" cy="52069"/>
          </a:xfrm>
          <a:custGeom>
            <a:avLst/>
            <a:gdLst/>
            <a:ahLst/>
            <a:cxnLst/>
            <a:rect l="l" t="t" r="r" b="b"/>
            <a:pathLst>
              <a:path w="52069" h="52070">
                <a:moveTo>
                  <a:pt x="26004" y="0"/>
                </a:moveTo>
                <a:lnTo>
                  <a:pt x="8126" y="6488"/>
                </a:lnTo>
                <a:lnTo>
                  <a:pt x="0" y="25952"/>
                </a:lnTo>
                <a:lnTo>
                  <a:pt x="8126" y="45442"/>
                </a:lnTo>
                <a:lnTo>
                  <a:pt x="26004" y="51938"/>
                </a:lnTo>
                <a:lnTo>
                  <a:pt x="43882" y="45442"/>
                </a:lnTo>
                <a:lnTo>
                  <a:pt x="52009" y="25952"/>
                </a:lnTo>
                <a:lnTo>
                  <a:pt x="43882" y="6488"/>
                </a:lnTo>
                <a:lnTo>
                  <a:pt x="2600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1" name="object 141"/>
          <p:cNvSpPr/>
          <p:nvPr/>
        </p:nvSpPr>
        <p:spPr>
          <a:xfrm>
            <a:off x="2345372" y="4225865"/>
            <a:ext cx="52069" cy="52069"/>
          </a:xfrm>
          <a:custGeom>
            <a:avLst/>
            <a:gdLst/>
            <a:ahLst/>
            <a:cxnLst/>
            <a:rect l="l" t="t" r="r" b="b"/>
            <a:pathLst>
              <a:path w="52069" h="52070">
                <a:moveTo>
                  <a:pt x="52009" y="25952"/>
                </a:moveTo>
                <a:lnTo>
                  <a:pt x="43882" y="45442"/>
                </a:lnTo>
                <a:lnTo>
                  <a:pt x="26004" y="51938"/>
                </a:lnTo>
                <a:lnTo>
                  <a:pt x="8126" y="45442"/>
                </a:lnTo>
                <a:lnTo>
                  <a:pt x="0" y="25952"/>
                </a:lnTo>
                <a:lnTo>
                  <a:pt x="8126" y="6488"/>
                </a:lnTo>
                <a:lnTo>
                  <a:pt x="26004" y="0"/>
                </a:lnTo>
                <a:lnTo>
                  <a:pt x="43882" y="6488"/>
                </a:lnTo>
                <a:lnTo>
                  <a:pt x="52009" y="25952"/>
                </a:lnTo>
              </a:path>
            </a:pathLst>
          </a:custGeom>
          <a:ln w="63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2" name="object 142"/>
          <p:cNvSpPr/>
          <p:nvPr/>
        </p:nvSpPr>
        <p:spPr>
          <a:xfrm>
            <a:off x="1566329" y="4670231"/>
            <a:ext cx="52069" cy="52069"/>
          </a:xfrm>
          <a:custGeom>
            <a:avLst/>
            <a:gdLst/>
            <a:ahLst/>
            <a:cxnLst/>
            <a:rect l="l" t="t" r="r" b="b"/>
            <a:pathLst>
              <a:path w="52069" h="52070">
                <a:moveTo>
                  <a:pt x="25958" y="0"/>
                </a:moveTo>
                <a:lnTo>
                  <a:pt x="8112" y="6490"/>
                </a:lnTo>
                <a:lnTo>
                  <a:pt x="0" y="25962"/>
                </a:lnTo>
                <a:lnTo>
                  <a:pt x="8112" y="45432"/>
                </a:lnTo>
                <a:lnTo>
                  <a:pt x="25958" y="51921"/>
                </a:lnTo>
                <a:lnTo>
                  <a:pt x="43805" y="45432"/>
                </a:lnTo>
                <a:lnTo>
                  <a:pt x="51917" y="25962"/>
                </a:lnTo>
                <a:lnTo>
                  <a:pt x="43805" y="6490"/>
                </a:lnTo>
                <a:lnTo>
                  <a:pt x="25958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3" name="object 143"/>
          <p:cNvSpPr/>
          <p:nvPr/>
        </p:nvSpPr>
        <p:spPr>
          <a:xfrm>
            <a:off x="1566329" y="4670231"/>
            <a:ext cx="52069" cy="52069"/>
          </a:xfrm>
          <a:custGeom>
            <a:avLst/>
            <a:gdLst/>
            <a:ahLst/>
            <a:cxnLst/>
            <a:rect l="l" t="t" r="r" b="b"/>
            <a:pathLst>
              <a:path w="52069" h="52070">
                <a:moveTo>
                  <a:pt x="51917" y="25962"/>
                </a:moveTo>
                <a:lnTo>
                  <a:pt x="43805" y="45432"/>
                </a:lnTo>
                <a:lnTo>
                  <a:pt x="25958" y="51921"/>
                </a:lnTo>
                <a:lnTo>
                  <a:pt x="8112" y="45432"/>
                </a:lnTo>
                <a:lnTo>
                  <a:pt x="0" y="25962"/>
                </a:lnTo>
                <a:lnTo>
                  <a:pt x="8112" y="6490"/>
                </a:lnTo>
                <a:lnTo>
                  <a:pt x="25958" y="0"/>
                </a:lnTo>
                <a:lnTo>
                  <a:pt x="43805" y="6490"/>
                </a:lnTo>
                <a:lnTo>
                  <a:pt x="51917" y="25962"/>
                </a:lnTo>
              </a:path>
            </a:pathLst>
          </a:custGeom>
          <a:ln w="63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4" name="object 144"/>
          <p:cNvSpPr/>
          <p:nvPr/>
        </p:nvSpPr>
        <p:spPr>
          <a:xfrm>
            <a:off x="1436466" y="4670231"/>
            <a:ext cx="52069" cy="52069"/>
          </a:xfrm>
          <a:custGeom>
            <a:avLst/>
            <a:gdLst/>
            <a:ahLst/>
            <a:cxnLst/>
            <a:rect l="l" t="t" r="r" b="b"/>
            <a:pathLst>
              <a:path w="52069" h="52070">
                <a:moveTo>
                  <a:pt x="25958" y="0"/>
                </a:moveTo>
                <a:lnTo>
                  <a:pt x="8112" y="6490"/>
                </a:lnTo>
                <a:lnTo>
                  <a:pt x="0" y="25962"/>
                </a:lnTo>
                <a:lnTo>
                  <a:pt x="8112" y="45432"/>
                </a:lnTo>
                <a:lnTo>
                  <a:pt x="25958" y="51921"/>
                </a:lnTo>
                <a:lnTo>
                  <a:pt x="43805" y="45432"/>
                </a:lnTo>
                <a:lnTo>
                  <a:pt x="51917" y="25962"/>
                </a:lnTo>
                <a:lnTo>
                  <a:pt x="43805" y="6490"/>
                </a:lnTo>
                <a:lnTo>
                  <a:pt x="25958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5" name="object 145"/>
          <p:cNvSpPr/>
          <p:nvPr/>
        </p:nvSpPr>
        <p:spPr>
          <a:xfrm>
            <a:off x="1436466" y="4670231"/>
            <a:ext cx="52069" cy="52069"/>
          </a:xfrm>
          <a:custGeom>
            <a:avLst/>
            <a:gdLst/>
            <a:ahLst/>
            <a:cxnLst/>
            <a:rect l="l" t="t" r="r" b="b"/>
            <a:pathLst>
              <a:path w="52069" h="52070">
                <a:moveTo>
                  <a:pt x="51917" y="25962"/>
                </a:moveTo>
                <a:lnTo>
                  <a:pt x="43805" y="45432"/>
                </a:lnTo>
                <a:lnTo>
                  <a:pt x="25958" y="51921"/>
                </a:lnTo>
                <a:lnTo>
                  <a:pt x="8112" y="45432"/>
                </a:lnTo>
                <a:lnTo>
                  <a:pt x="0" y="25962"/>
                </a:lnTo>
                <a:lnTo>
                  <a:pt x="8112" y="6490"/>
                </a:lnTo>
                <a:lnTo>
                  <a:pt x="25958" y="0"/>
                </a:lnTo>
                <a:lnTo>
                  <a:pt x="43805" y="6490"/>
                </a:lnTo>
                <a:lnTo>
                  <a:pt x="51917" y="25962"/>
                </a:lnTo>
              </a:path>
            </a:pathLst>
          </a:custGeom>
          <a:ln w="63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6" name="object 146"/>
          <p:cNvSpPr/>
          <p:nvPr/>
        </p:nvSpPr>
        <p:spPr>
          <a:xfrm>
            <a:off x="1436466" y="4670231"/>
            <a:ext cx="52069" cy="52069"/>
          </a:xfrm>
          <a:custGeom>
            <a:avLst/>
            <a:gdLst/>
            <a:ahLst/>
            <a:cxnLst/>
            <a:rect l="l" t="t" r="r" b="b"/>
            <a:pathLst>
              <a:path w="52069" h="52070">
                <a:moveTo>
                  <a:pt x="25958" y="0"/>
                </a:moveTo>
                <a:lnTo>
                  <a:pt x="8112" y="6490"/>
                </a:lnTo>
                <a:lnTo>
                  <a:pt x="0" y="25962"/>
                </a:lnTo>
                <a:lnTo>
                  <a:pt x="8112" y="45432"/>
                </a:lnTo>
                <a:lnTo>
                  <a:pt x="25958" y="51921"/>
                </a:lnTo>
                <a:lnTo>
                  <a:pt x="43805" y="45432"/>
                </a:lnTo>
                <a:lnTo>
                  <a:pt x="51917" y="25962"/>
                </a:lnTo>
                <a:lnTo>
                  <a:pt x="43805" y="6490"/>
                </a:lnTo>
                <a:lnTo>
                  <a:pt x="25958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7" name="object 147"/>
          <p:cNvSpPr/>
          <p:nvPr/>
        </p:nvSpPr>
        <p:spPr>
          <a:xfrm>
            <a:off x="1436466" y="4670231"/>
            <a:ext cx="52069" cy="52069"/>
          </a:xfrm>
          <a:custGeom>
            <a:avLst/>
            <a:gdLst/>
            <a:ahLst/>
            <a:cxnLst/>
            <a:rect l="l" t="t" r="r" b="b"/>
            <a:pathLst>
              <a:path w="52069" h="52070">
                <a:moveTo>
                  <a:pt x="51917" y="25962"/>
                </a:moveTo>
                <a:lnTo>
                  <a:pt x="43805" y="45432"/>
                </a:lnTo>
                <a:lnTo>
                  <a:pt x="25958" y="51921"/>
                </a:lnTo>
                <a:lnTo>
                  <a:pt x="8112" y="45432"/>
                </a:lnTo>
                <a:lnTo>
                  <a:pt x="0" y="25962"/>
                </a:lnTo>
                <a:lnTo>
                  <a:pt x="8112" y="6490"/>
                </a:lnTo>
                <a:lnTo>
                  <a:pt x="25958" y="0"/>
                </a:lnTo>
                <a:lnTo>
                  <a:pt x="43805" y="6490"/>
                </a:lnTo>
                <a:lnTo>
                  <a:pt x="51917" y="25962"/>
                </a:lnTo>
              </a:path>
            </a:pathLst>
          </a:custGeom>
          <a:ln w="63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8" name="object 148"/>
          <p:cNvSpPr/>
          <p:nvPr/>
        </p:nvSpPr>
        <p:spPr>
          <a:xfrm>
            <a:off x="1436466" y="4670231"/>
            <a:ext cx="52069" cy="52069"/>
          </a:xfrm>
          <a:custGeom>
            <a:avLst/>
            <a:gdLst/>
            <a:ahLst/>
            <a:cxnLst/>
            <a:rect l="l" t="t" r="r" b="b"/>
            <a:pathLst>
              <a:path w="52069" h="52070">
                <a:moveTo>
                  <a:pt x="25958" y="0"/>
                </a:moveTo>
                <a:lnTo>
                  <a:pt x="8112" y="6490"/>
                </a:lnTo>
                <a:lnTo>
                  <a:pt x="0" y="25962"/>
                </a:lnTo>
                <a:lnTo>
                  <a:pt x="8112" y="45432"/>
                </a:lnTo>
                <a:lnTo>
                  <a:pt x="25958" y="51921"/>
                </a:lnTo>
                <a:lnTo>
                  <a:pt x="43805" y="45432"/>
                </a:lnTo>
                <a:lnTo>
                  <a:pt x="51917" y="25962"/>
                </a:lnTo>
                <a:lnTo>
                  <a:pt x="43805" y="6490"/>
                </a:lnTo>
                <a:lnTo>
                  <a:pt x="25958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9" name="object 149"/>
          <p:cNvSpPr/>
          <p:nvPr/>
        </p:nvSpPr>
        <p:spPr>
          <a:xfrm>
            <a:off x="1436466" y="4670231"/>
            <a:ext cx="52069" cy="52069"/>
          </a:xfrm>
          <a:custGeom>
            <a:avLst/>
            <a:gdLst/>
            <a:ahLst/>
            <a:cxnLst/>
            <a:rect l="l" t="t" r="r" b="b"/>
            <a:pathLst>
              <a:path w="52069" h="52070">
                <a:moveTo>
                  <a:pt x="51917" y="25962"/>
                </a:moveTo>
                <a:lnTo>
                  <a:pt x="43805" y="45432"/>
                </a:lnTo>
                <a:lnTo>
                  <a:pt x="25958" y="51921"/>
                </a:lnTo>
                <a:lnTo>
                  <a:pt x="8112" y="45432"/>
                </a:lnTo>
                <a:lnTo>
                  <a:pt x="0" y="25962"/>
                </a:lnTo>
                <a:lnTo>
                  <a:pt x="8112" y="6490"/>
                </a:lnTo>
                <a:lnTo>
                  <a:pt x="25958" y="0"/>
                </a:lnTo>
                <a:lnTo>
                  <a:pt x="43805" y="6490"/>
                </a:lnTo>
                <a:lnTo>
                  <a:pt x="51917" y="25962"/>
                </a:lnTo>
              </a:path>
            </a:pathLst>
          </a:custGeom>
          <a:ln w="63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0" name="object 150"/>
          <p:cNvSpPr/>
          <p:nvPr/>
        </p:nvSpPr>
        <p:spPr>
          <a:xfrm>
            <a:off x="1436466" y="4670231"/>
            <a:ext cx="52069" cy="52069"/>
          </a:xfrm>
          <a:custGeom>
            <a:avLst/>
            <a:gdLst/>
            <a:ahLst/>
            <a:cxnLst/>
            <a:rect l="l" t="t" r="r" b="b"/>
            <a:pathLst>
              <a:path w="52069" h="52070">
                <a:moveTo>
                  <a:pt x="25958" y="0"/>
                </a:moveTo>
                <a:lnTo>
                  <a:pt x="8112" y="6490"/>
                </a:lnTo>
                <a:lnTo>
                  <a:pt x="0" y="25962"/>
                </a:lnTo>
                <a:lnTo>
                  <a:pt x="8112" y="45432"/>
                </a:lnTo>
                <a:lnTo>
                  <a:pt x="25958" y="51921"/>
                </a:lnTo>
                <a:lnTo>
                  <a:pt x="43805" y="45432"/>
                </a:lnTo>
                <a:lnTo>
                  <a:pt x="51917" y="25962"/>
                </a:lnTo>
                <a:lnTo>
                  <a:pt x="43805" y="6490"/>
                </a:lnTo>
                <a:lnTo>
                  <a:pt x="25958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1" name="object 151"/>
          <p:cNvSpPr/>
          <p:nvPr/>
        </p:nvSpPr>
        <p:spPr>
          <a:xfrm>
            <a:off x="1436466" y="4670231"/>
            <a:ext cx="52069" cy="52069"/>
          </a:xfrm>
          <a:custGeom>
            <a:avLst/>
            <a:gdLst/>
            <a:ahLst/>
            <a:cxnLst/>
            <a:rect l="l" t="t" r="r" b="b"/>
            <a:pathLst>
              <a:path w="52069" h="52070">
                <a:moveTo>
                  <a:pt x="51917" y="25962"/>
                </a:moveTo>
                <a:lnTo>
                  <a:pt x="43805" y="45432"/>
                </a:lnTo>
                <a:lnTo>
                  <a:pt x="25958" y="51921"/>
                </a:lnTo>
                <a:lnTo>
                  <a:pt x="8112" y="45432"/>
                </a:lnTo>
                <a:lnTo>
                  <a:pt x="0" y="25962"/>
                </a:lnTo>
                <a:lnTo>
                  <a:pt x="8112" y="6490"/>
                </a:lnTo>
                <a:lnTo>
                  <a:pt x="25958" y="0"/>
                </a:lnTo>
                <a:lnTo>
                  <a:pt x="43805" y="6490"/>
                </a:lnTo>
                <a:lnTo>
                  <a:pt x="51917" y="25962"/>
                </a:lnTo>
              </a:path>
            </a:pathLst>
          </a:custGeom>
          <a:ln w="63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2" name="object 152"/>
          <p:cNvSpPr/>
          <p:nvPr/>
        </p:nvSpPr>
        <p:spPr>
          <a:xfrm>
            <a:off x="1436466" y="4670231"/>
            <a:ext cx="52069" cy="52069"/>
          </a:xfrm>
          <a:custGeom>
            <a:avLst/>
            <a:gdLst/>
            <a:ahLst/>
            <a:cxnLst/>
            <a:rect l="l" t="t" r="r" b="b"/>
            <a:pathLst>
              <a:path w="52069" h="52070">
                <a:moveTo>
                  <a:pt x="25958" y="0"/>
                </a:moveTo>
                <a:lnTo>
                  <a:pt x="8112" y="6490"/>
                </a:lnTo>
                <a:lnTo>
                  <a:pt x="0" y="25962"/>
                </a:lnTo>
                <a:lnTo>
                  <a:pt x="8112" y="45432"/>
                </a:lnTo>
                <a:lnTo>
                  <a:pt x="25958" y="51921"/>
                </a:lnTo>
                <a:lnTo>
                  <a:pt x="43805" y="45432"/>
                </a:lnTo>
                <a:lnTo>
                  <a:pt x="51917" y="25962"/>
                </a:lnTo>
                <a:lnTo>
                  <a:pt x="43805" y="6490"/>
                </a:lnTo>
                <a:lnTo>
                  <a:pt x="25958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3" name="object 153"/>
          <p:cNvSpPr/>
          <p:nvPr/>
        </p:nvSpPr>
        <p:spPr>
          <a:xfrm>
            <a:off x="1436466" y="4670231"/>
            <a:ext cx="52069" cy="52069"/>
          </a:xfrm>
          <a:custGeom>
            <a:avLst/>
            <a:gdLst/>
            <a:ahLst/>
            <a:cxnLst/>
            <a:rect l="l" t="t" r="r" b="b"/>
            <a:pathLst>
              <a:path w="52069" h="52070">
                <a:moveTo>
                  <a:pt x="51917" y="25962"/>
                </a:moveTo>
                <a:lnTo>
                  <a:pt x="43805" y="45432"/>
                </a:lnTo>
                <a:lnTo>
                  <a:pt x="25958" y="51921"/>
                </a:lnTo>
                <a:lnTo>
                  <a:pt x="8112" y="45432"/>
                </a:lnTo>
                <a:lnTo>
                  <a:pt x="0" y="25962"/>
                </a:lnTo>
                <a:lnTo>
                  <a:pt x="8112" y="6490"/>
                </a:lnTo>
                <a:lnTo>
                  <a:pt x="25958" y="0"/>
                </a:lnTo>
                <a:lnTo>
                  <a:pt x="43805" y="6490"/>
                </a:lnTo>
                <a:lnTo>
                  <a:pt x="51917" y="25962"/>
                </a:lnTo>
              </a:path>
            </a:pathLst>
          </a:custGeom>
          <a:ln w="63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4" name="object 154"/>
          <p:cNvSpPr/>
          <p:nvPr/>
        </p:nvSpPr>
        <p:spPr>
          <a:xfrm>
            <a:off x="1566329" y="4670231"/>
            <a:ext cx="52069" cy="52069"/>
          </a:xfrm>
          <a:custGeom>
            <a:avLst/>
            <a:gdLst/>
            <a:ahLst/>
            <a:cxnLst/>
            <a:rect l="l" t="t" r="r" b="b"/>
            <a:pathLst>
              <a:path w="52069" h="52070">
                <a:moveTo>
                  <a:pt x="25958" y="0"/>
                </a:moveTo>
                <a:lnTo>
                  <a:pt x="8112" y="6490"/>
                </a:lnTo>
                <a:lnTo>
                  <a:pt x="0" y="25962"/>
                </a:lnTo>
                <a:lnTo>
                  <a:pt x="8112" y="45432"/>
                </a:lnTo>
                <a:lnTo>
                  <a:pt x="25958" y="51921"/>
                </a:lnTo>
                <a:lnTo>
                  <a:pt x="43805" y="45432"/>
                </a:lnTo>
                <a:lnTo>
                  <a:pt x="51917" y="25962"/>
                </a:lnTo>
                <a:lnTo>
                  <a:pt x="43805" y="6490"/>
                </a:lnTo>
                <a:lnTo>
                  <a:pt x="25958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5" name="object 155"/>
          <p:cNvSpPr/>
          <p:nvPr/>
        </p:nvSpPr>
        <p:spPr>
          <a:xfrm>
            <a:off x="1566329" y="4670231"/>
            <a:ext cx="52069" cy="52069"/>
          </a:xfrm>
          <a:custGeom>
            <a:avLst/>
            <a:gdLst/>
            <a:ahLst/>
            <a:cxnLst/>
            <a:rect l="l" t="t" r="r" b="b"/>
            <a:pathLst>
              <a:path w="52069" h="52070">
                <a:moveTo>
                  <a:pt x="51917" y="25962"/>
                </a:moveTo>
                <a:lnTo>
                  <a:pt x="43805" y="45432"/>
                </a:lnTo>
                <a:lnTo>
                  <a:pt x="25958" y="51921"/>
                </a:lnTo>
                <a:lnTo>
                  <a:pt x="8112" y="45432"/>
                </a:lnTo>
                <a:lnTo>
                  <a:pt x="0" y="25962"/>
                </a:lnTo>
                <a:lnTo>
                  <a:pt x="8112" y="6490"/>
                </a:lnTo>
                <a:lnTo>
                  <a:pt x="25958" y="0"/>
                </a:lnTo>
                <a:lnTo>
                  <a:pt x="43805" y="6490"/>
                </a:lnTo>
                <a:lnTo>
                  <a:pt x="51917" y="25962"/>
                </a:lnTo>
              </a:path>
            </a:pathLst>
          </a:custGeom>
          <a:ln w="63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6" name="object 156"/>
          <p:cNvSpPr/>
          <p:nvPr/>
        </p:nvSpPr>
        <p:spPr>
          <a:xfrm>
            <a:off x="1436466" y="4670231"/>
            <a:ext cx="52069" cy="52069"/>
          </a:xfrm>
          <a:custGeom>
            <a:avLst/>
            <a:gdLst/>
            <a:ahLst/>
            <a:cxnLst/>
            <a:rect l="l" t="t" r="r" b="b"/>
            <a:pathLst>
              <a:path w="52069" h="52070">
                <a:moveTo>
                  <a:pt x="25958" y="0"/>
                </a:moveTo>
                <a:lnTo>
                  <a:pt x="8112" y="6490"/>
                </a:lnTo>
                <a:lnTo>
                  <a:pt x="0" y="25962"/>
                </a:lnTo>
                <a:lnTo>
                  <a:pt x="8112" y="45432"/>
                </a:lnTo>
                <a:lnTo>
                  <a:pt x="25958" y="51921"/>
                </a:lnTo>
                <a:lnTo>
                  <a:pt x="43805" y="45432"/>
                </a:lnTo>
                <a:lnTo>
                  <a:pt x="51917" y="25962"/>
                </a:lnTo>
                <a:lnTo>
                  <a:pt x="43805" y="6490"/>
                </a:lnTo>
                <a:lnTo>
                  <a:pt x="25958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7" name="object 157"/>
          <p:cNvSpPr/>
          <p:nvPr/>
        </p:nvSpPr>
        <p:spPr>
          <a:xfrm>
            <a:off x="1436466" y="4670231"/>
            <a:ext cx="52069" cy="52069"/>
          </a:xfrm>
          <a:custGeom>
            <a:avLst/>
            <a:gdLst/>
            <a:ahLst/>
            <a:cxnLst/>
            <a:rect l="l" t="t" r="r" b="b"/>
            <a:pathLst>
              <a:path w="52069" h="52070">
                <a:moveTo>
                  <a:pt x="51917" y="25962"/>
                </a:moveTo>
                <a:lnTo>
                  <a:pt x="43805" y="45432"/>
                </a:lnTo>
                <a:lnTo>
                  <a:pt x="25958" y="51921"/>
                </a:lnTo>
                <a:lnTo>
                  <a:pt x="8112" y="45432"/>
                </a:lnTo>
                <a:lnTo>
                  <a:pt x="0" y="25962"/>
                </a:lnTo>
                <a:lnTo>
                  <a:pt x="8112" y="6490"/>
                </a:lnTo>
                <a:lnTo>
                  <a:pt x="25958" y="0"/>
                </a:lnTo>
                <a:lnTo>
                  <a:pt x="43805" y="6490"/>
                </a:lnTo>
                <a:lnTo>
                  <a:pt x="51917" y="25962"/>
                </a:lnTo>
              </a:path>
            </a:pathLst>
          </a:custGeom>
          <a:ln w="63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8" name="object 158"/>
          <p:cNvSpPr/>
          <p:nvPr/>
        </p:nvSpPr>
        <p:spPr>
          <a:xfrm>
            <a:off x="1436466" y="4670231"/>
            <a:ext cx="52069" cy="52069"/>
          </a:xfrm>
          <a:custGeom>
            <a:avLst/>
            <a:gdLst/>
            <a:ahLst/>
            <a:cxnLst/>
            <a:rect l="l" t="t" r="r" b="b"/>
            <a:pathLst>
              <a:path w="52069" h="52070">
                <a:moveTo>
                  <a:pt x="25958" y="0"/>
                </a:moveTo>
                <a:lnTo>
                  <a:pt x="8112" y="6490"/>
                </a:lnTo>
                <a:lnTo>
                  <a:pt x="0" y="25962"/>
                </a:lnTo>
                <a:lnTo>
                  <a:pt x="8112" y="45432"/>
                </a:lnTo>
                <a:lnTo>
                  <a:pt x="25958" y="51921"/>
                </a:lnTo>
                <a:lnTo>
                  <a:pt x="43805" y="45432"/>
                </a:lnTo>
                <a:lnTo>
                  <a:pt x="51917" y="25962"/>
                </a:lnTo>
                <a:lnTo>
                  <a:pt x="43805" y="6490"/>
                </a:lnTo>
                <a:lnTo>
                  <a:pt x="25958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9" name="object 159"/>
          <p:cNvSpPr/>
          <p:nvPr/>
        </p:nvSpPr>
        <p:spPr>
          <a:xfrm>
            <a:off x="1436466" y="4670231"/>
            <a:ext cx="52069" cy="52069"/>
          </a:xfrm>
          <a:custGeom>
            <a:avLst/>
            <a:gdLst/>
            <a:ahLst/>
            <a:cxnLst/>
            <a:rect l="l" t="t" r="r" b="b"/>
            <a:pathLst>
              <a:path w="52069" h="52070">
                <a:moveTo>
                  <a:pt x="51917" y="25962"/>
                </a:moveTo>
                <a:lnTo>
                  <a:pt x="43805" y="45432"/>
                </a:lnTo>
                <a:lnTo>
                  <a:pt x="25958" y="51921"/>
                </a:lnTo>
                <a:lnTo>
                  <a:pt x="8112" y="45432"/>
                </a:lnTo>
                <a:lnTo>
                  <a:pt x="0" y="25962"/>
                </a:lnTo>
                <a:lnTo>
                  <a:pt x="8112" y="6490"/>
                </a:lnTo>
                <a:lnTo>
                  <a:pt x="25958" y="0"/>
                </a:lnTo>
                <a:lnTo>
                  <a:pt x="43805" y="6490"/>
                </a:lnTo>
                <a:lnTo>
                  <a:pt x="51917" y="25962"/>
                </a:lnTo>
              </a:path>
            </a:pathLst>
          </a:custGeom>
          <a:ln w="63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0" name="object 160"/>
          <p:cNvSpPr/>
          <p:nvPr/>
        </p:nvSpPr>
        <p:spPr>
          <a:xfrm>
            <a:off x="1826010" y="4670231"/>
            <a:ext cx="52069" cy="52069"/>
          </a:xfrm>
          <a:custGeom>
            <a:avLst/>
            <a:gdLst/>
            <a:ahLst/>
            <a:cxnLst/>
            <a:rect l="l" t="t" r="r" b="b"/>
            <a:pathLst>
              <a:path w="52069" h="52070">
                <a:moveTo>
                  <a:pt x="25981" y="0"/>
                </a:moveTo>
                <a:lnTo>
                  <a:pt x="8119" y="6490"/>
                </a:lnTo>
                <a:lnTo>
                  <a:pt x="0" y="25962"/>
                </a:lnTo>
                <a:lnTo>
                  <a:pt x="8119" y="45432"/>
                </a:lnTo>
                <a:lnTo>
                  <a:pt x="25981" y="51921"/>
                </a:lnTo>
                <a:lnTo>
                  <a:pt x="43844" y="45432"/>
                </a:lnTo>
                <a:lnTo>
                  <a:pt x="51963" y="25962"/>
                </a:lnTo>
                <a:lnTo>
                  <a:pt x="43844" y="6490"/>
                </a:lnTo>
                <a:lnTo>
                  <a:pt x="25981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1" name="object 161"/>
          <p:cNvSpPr/>
          <p:nvPr/>
        </p:nvSpPr>
        <p:spPr>
          <a:xfrm>
            <a:off x="1826010" y="4670231"/>
            <a:ext cx="52069" cy="52069"/>
          </a:xfrm>
          <a:custGeom>
            <a:avLst/>
            <a:gdLst/>
            <a:ahLst/>
            <a:cxnLst/>
            <a:rect l="l" t="t" r="r" b="b"/>
            <a:pathLst>
              <a:path w="52069" h="52070">
                <a:moveTo>
                  <a:pt x="51963" y="25962"/>
                </a:moveTo>
                <a:lnTo>
                  <a:pt x="43844" y="45432"/>
                </a:lnTo>
                <a:lnTo>
                  <a:pt x="25981" y="51921"/>
                </a:lnTo>
                <a:lnTo>
                  <a:pt x="8119" y="45432"/>
                </a:lnTo>
                <a:lnTo>
                  <a:pt x="0" y="25962"/>
                </a:lnTo>
                <a:lnTo>
                  <a:pt x="8119" y="6490"/>
                </a:lnTo>
                <a:lnTo>
                  <a:pt x="25981" y="0"/>
                </a:lnTo>
                <a:lnTo>
                  <a:pt x="43844" y="6490"/>
                </a:lnTo>
                <a:lnTo>
                  <a:pt x="51963" y="25962"/>
                </a:lnTo>
              </a:path>
            </a:pathLst>
          </a:custGeom>
          <a:ln w="63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2" name="object 162"/>
          <p:cNvSpPr/>
          <p:nvPr/>
        </p:nvSpPr>
        <p:spPr>
          <a:xfrm>
            <a:off x="1436466" y="4670231"/>
            <a:ext cx="52069" cy="52069"/>
          </a:xfrm>
          <a:custGeom>
            <a:avLst/>
            <a:gdLst/>
            <a:ahLst/>
            <a:cxnLst/>
            <a:rect l="l" t="t" r="r" b="b"/>
            <a:pathLst>
              <a:path w="52069" h="52070">
                <a:moveTo>
                  <a:pt x="25958" y="0"/>
                </a:moveTo>
                <a:lnTo>
                  <a:pt x="8112" y="6490"/>
                </a:lnTo>
                <a:lnTo>
                  <a:pt x="0" y="25962"/>
                </a:lnTo>
                <a:lnTo>
                  <a:pt x="8112" y="45432"/>
                </a:lnTo>
                <a:lnTo>
                  <a:pt x="25958" y="51921"/>
                </a:lnTo>
                <a:lnTo>
                  <a:pt x="43805" y="45432"/>
                </a:lnTo>
                <a:lnTo>
                  <a:pt x="51917" y="25962"/>
                </a:lnTo>
                <a:lnTo>
                  <a:pt x="43805" y="6490"/>
                </a:lnTo>
                <a:lnTo>
                  <a:pt x="25958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3" name="object 163"/>
          <p:cNvSpPr/>
          <p:nvPr/>
        </p:nvSpPr>
        <p:spPr>
          <a:xfrm>
            <a:off x="1436466" y="4670231"/>
            <a:ext cx="52069" cy="52069"/>
          </a:xfrm>
          <a:custGeom>
            <a:avLst/>
            <a:gdLst/>
            <a:ahLst/>
            <a:cxnLst/>
            <a:rect l="l" t="t" r="r" b="b"/>
            <a:pathLst>
              <a:path w="52069" h="52070">
                <a:moveTo>
                  <a:pt x="51917" y="25962"/>
                </a:moveTo>
                <a:lnTo>
                  <a:pt x="43805" y="45432"/>
                </a:lnTo>
                <a:lnTo>
                  <a:pt x="25958" y="51921"/>
                </a:lnTo>
                <a:lnTo>
                  <a:pt x="8112" y="45432"/>
                </a:lnTo>
                <a:lnTo>
                  <a:pt x="0" y="25962"/>
                </a:lnTo>
                <a:lnTo>
                  <a:pt x="8112" y="6490"/>
                </a:lnTo>
                <a:lnTo>
                  <a:pt x="25958" y="0"/>
                </a:lnTo>
                <a:lnTo>
                  <a:pt x="43805" y="6490"/>
                </a:lnTo>
                <a:lnTo>
                  <a:pt x="51917" y="25962"/>
                </a:lnTo>
              </a:path>
            </a:pathLst>
          </a:custGeom>
          <a:ln w="63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4" name="object 164"/>
          <p:cNvSpPr/>
          <p:nvPr/>
        </p:nvSpPr>
        <p:spPr>
          <a:xfrm>
            <a:off x="1696147" y="4670231"/>
            <a:ext cx="52069" cy="52069"/>
          </a:xfrm>
          <a:custGeom>
            <a:avLst/>
            <a:gdLst/>
            <a:ahLst/>
            <a:cxnLst/>
            <a:rect l="l" t="t" r="r" b="b"/>
            <a:pathLst>
              <a:path w="52069" h="52070">
                <a:moveTo>
                  <a:pt x="25981" y="0"/>
                </a:moveTo>
                <a:lnTo>
                  <a:pt x="8119" y="6490"/>
                </a:lnTo>
                <a:lnTo>
                  <a:pt x="0" y="25962"/>
                </a:lnTo>
                <a:lnTo>
                  <a:pt x="8119" y="45432"/>
                </a:lnTo>
                <a:lnTo>
                  <a:pt x="25981" y="51921"/>
                </a:lnTo>
                <a:lnTo>
                  <a:pt x="43844" y="45432"/>
                </a:lnTo>
                <a:lnTo>
                  <a:pt x="51963" y="25962"/>
                </a:lnTo>
                <a:lnTo>
                  <a:pt x="43844" y="6490"/>
                </a:lnTo>
                <a:lnTo>
                  <a:pt x="25981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5" name="object 165"/>
          <p:cNvSpPr/>
          <p:nvPr/>
        </p:nvSpPr>
        <p:spPr>
          <a:xfrm>
            <a:off x="1696147" y="4670231"/>
            <a:ext cx="52069" cy="52069"/>
          </a:xfrm>
          <a:custGeom>
            <a:avLst/>
            <a:gdLst/>
            <a:ahLst/>
            <a:cxnLst/>
            <a:rect l="l" t="t" r="r" b="b"/>
            <a:pathLst>
              <a:path w="52069" h="52070">
                <a:moveTo>
                  <a:pt x="51963" y="25962"/>
                </a:moveTo>
                <a:lnTo>
                  <a:pt x="43844" y="45432"/>
                </a:lnTo>
                <a:lnTo>
                  <a:pt x="25981" y="51921"/>
                </a:lnTo>
                <a:lnTo>
                  <a:pt x="8119" y="45432"/>
                </a:lnTo>
                <a:lnTo>
                  <a:pt x="0" y="25962"/>
                </a:lnTo>
                <a:lnTo>
                  <a:pt x="8119" y="6490"/>
                </a:lnTo>
                <a:lnTo>
                  <a:pt x="25981" y="0"/>
                </a:lnTo>
                <a:lnTo>
                  <a:pt x="43844" y="6490"/>
                </a:lnTo>
                <a:lnTo>
                  <a:pt x="51963" y="25962"/>
                </a:lnTo>
              </a:path>
            </a:pathLst>
          </a:custGeom>
          <a:ln w="63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6" name="object 166"/>
          <p:cNvSpPr/>
          <p:nvPr/>
        </p:nvSpPr>
        <p:spPr>
          <a:xfrm>
            <a:off x="1696147" y="4670231"/>
            <a:ext cx="52069" cy="52069"/>
          </a:xfrm>
          <a:custGeom>
            <a:avLst/>
            <a:gdLst/>
            <a:ahLst/>
            <a:cxnLst/>
            <a:rect l="l" t="t" r="r" b="b"/>
            <a:pathLst>
              <a:path w="52069" h="52070">
                <a:moveTo>
                  <a:pt x="25981" y="0"/>
                </a:moveTo>
                <a:lnTo>
                  <a:pt x="8119" y="6490"/>
                </a:lnTo>
                <a:lnTo>
                  <a:pt x="0" y="25962"/>
                </a:lnTo>
                <a:lnTo>
                  <a:pt x="8119" y="45432"/>
                </a:lnTo>
                <a:lnTo>
                  <a:pt x="25981" y="51921"/>
                </a:lnTo>
                <a:lnTo>
                  <a:pt x="43844" y="45432"/>
                </a:lnTo>
                <a:lnTo>
                  <a:pt x="51963" y="25962"/>
                </a:lnTo>
                <a:lnTo>
                  <a:pt x="43844" y="6490"/>
                </a:lnTo>
                <a:lnTo>
                  <a:pt x="25981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7" name="object 167"/>
          <p:cNvSpPr/>
          <p:nvPr/>
        </p:nvSpPr>
        <p:spPr>
          <a:xfrm>
            <a:off x="1696147" y="4670231"/>
            <a:ext cx="52069" cy="52069"/>
          </a:xfrm>
          <a:custGeom>
            <a:avLst/>
            <a:gdLst/>
            <a:ahLst/>
            <a:cxnLst/>
            <a:rect l="l" t="t" r="r" b="b"/>
            <a:pathLst>
              <a:path w="52069" h="52070">
                <a:moveTo>
                  <a:pt x="51963" y="25962"/>
                </a:moveTo>
                <a:lnTo>
                  <a:pt x="43844" y="45432"/>
                </a:lnTo>
                <a:lnTo>
                  <a:pt x="25981" y="51921"/>
                </a:lnTo>
                <a:lnTo>
                  <a:pt x="8119" y="45432"/>
                </a:lnTo>
                <a:lnTo>
                  <a:pt x="0" y="25962"/>
                </a:lnTo>
                <a:lnTo>
                  <a:pt x="8119" y="6490"/>
                </a:lnTo>
                <a:lnTo>
                  <a:pt x="25981" y="0"/>
                </a:lnTo>
                <a:lnTo>
                  <a:pt x="43844" y="6490"/>
                </a:lnTo>
                <a:lnTo>
                  <a:pt x="51963" y="25962"/>
                </a:lnTo>
              </a:path>
            </a:pathLst>
          </a:custGeom>
          <a:ln w="63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8" name="object 168"/>
          <p:cNvSpPr/>
          <p:nvPr/>
        </p:nvSpPr>
        <p:spPr>
          <a:xfrm>
            <a:off x="1696147" y="4670231"/>
            <a:ext cx="52069" cy="52069"/>
          </a:xfrm>
          <a:custGeom>
            <a:avLst/>
            <a:gdLst/>
            <a:ahLst/>
            <a:cxnLst/>
            <a:rect l="l" t="t" r="r" b="b"/>
            <a:pathLst>
              <a:path w="52069" h="52070">
                <a:moveTo>
                  <a:pt x="25981" y="0"/>
                </a:moveTo>
                <a:lnTo>
                  <a:pt x="8119" y="6490"/>
                </a:lnTo>
                <a:lnTo>
                  <a:pt x="0" y="25962"/>
                </a:lnTo>
                <a:lnTo>
                  <a:pt x="8119" y="45432"/>
                </a:lnTo>
                <a:lnTo>
                  <a:pt x="25981" y="51921"/>
                </a:lnTo>
                <a:lnTo>
                  <a:pt x="43844" y="45432"/>
                </a:lnTo>
                <a:lnTo>
                  <a:pt x="51963" y="25962"/>
                </a:lnTo>
                <a:lnTo>
                  <a:pt x="43844" y="6490"/>
                </a:lnTo>
                <a:lnTo>
                  <a:pt x="25981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9" name="object 169"/>
          <p:cNvSpPr/>
          <p:nvPr/>
        </p:nvSpPr>
        <p:spPr>
          <a:xfrm>
            <a:off x="1696147" y="4670231"/>
            <a:ext cx="52069" cy="52069"/>
          </a:xfrm>
          <a:custGeom>
            <a:avLst/>
            <a:gdLst/>
            <a:ahLst/>
            <a:cxnLst/>
            <a:rect l="l" t="t" r="r" b="b"/>
            <a:pathLst>
              <a:path w="52069" h="52070">
                <a:moveTo>
                  <a:pt x="51963" y="25962"/>
                </a:moveTo>
                <a:lnTo>
                  <a:pt x="43844" y="45432"/>
                </a:lnTo>
                <a:lnTo>
                  <a:pt x="25981" y="51921"/>
                </a:lnTo>
                <a:lnTo>
                  <a:pt x="8119" y="45432"/>
                </a:lnTo>
                <a:lnTo>
                  <a:pt x="0" y="25962"/>
                </a:lnTo>
                <a:lnTo>
                  <a:pt x="8119" y="6490"/>
                </a:lnTo>
                <a:lnTo>
                  <a:pt x="25981" y="0"/>
                </a:lnTo>
                <a:lnTo>
                  <a:pt x="43844" y="6490"/>
                </a:lnTo>
                <a:lnTo>
                  <a:pt x="51963" y="25962"/>
                </a:lnTo>
              </a:path>
            </a:pathLst>
          </a:custGeom>
          <a:ln w="63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0" name="object 170"/>
          <p:cNvSpPr/>
          <p:nvPr/>
        </p:nvSpPr>
        <p:spPr>
          <a:xfrm>
            <a:off x="1955874" y="4670231"/>
            <a:ext cx="52069" cy="52069"/>
          </a:xfrm>
          <a:custGeom>
            <a:avLst/>
            <a:gdLst/>
            <a:ahLst/>
            <a:cxnLst/>
            <a:rect l="l" t="t" r="r" b="b"/>
            <a:pathLst>
              <a:path w="52069" h="52070">
                <a:moveTo>
                  <a:pt x="25958" y="0"/>
                </a:moveTo>
                <a:lnTo>
                  <a:pt x="8112" y="6490"/>
                </a:lnTo>
                <a:lnTo>
                  <a:pt x="0" y="25962"/>
                </a:lnTo>
                <a:lnTo>
                  <a:pt x="8112" y="45432"/>
                </a:lnTo>
                <a:lnTo>
                  <a:pt x="25958" y="51921"/>
                </a:lnTo>
                <a:lnTo>
                  <a:pt x="43805" y="45432"/>
                </a:lnTo>
                <a:lnTo>
                  <a:pt x="51917" y="25962"/>
                </a:lnTo>
                <a:lnTo>
                  <a:pt x="43805" y="6490"/>
                </a:lnTo>
                <a:lnTo>
                  <a:pt x="25958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1" name="object 171"/>
          <p:cNvSpPr/>
          <p:nvPr/>
        </p:nvSpPr>
        <p:spPr>
          <a:xfrm>
            <a:off x="1955874" y="4670231"/>
            <a:ext cx="52069" cy="52069"/>
          </a:xfrm>
          <a:custGeom>
            <a:avLst/>
            <a:gdLst/>
            <a:ahLst/>
            <a:cxnLst/>
            <a:rect l="l" t="t" r="r" b="b"/>
            <a:pathLst>
              <a:path w="52069" h="52070">
                <a:moveTo>
                  <a:pt x="51917" y="25962"/>
                </a:moveTo>
                <a:lnTo>
                  <a:pt x="43805" y="45432"/>
                </a:lnTo>
                <a:lnTo>
                  <a:pt x="25958" y="51921"/>
                </a:lnTo>
                <a:lnTo>
                  <a:pt x="8112" y="45432"/>
                </a:lnTo>
                <a:lnTo>
                  <a:pt x="0" y="25962"/>
                </a:lnTo>
                <a:lnTo>
                  <a:pt x="8112" y="6490"/>
                </a:lnTo>
                <a:lnTo>
                  <a:pt x="25958" y="0"/>
                </a:lnTo>
                <a:lnTo>
                  <a:pt x="43805" y="6490"/>
                </a:lnTo>
                <a:lnTo>
                  <a:pt x="51917" y="25962"/>
                </a:lnTo>
              </a:path>
            </a:pathLst>
          </a:custGeom>
          <a:ln w="63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2" name="object 172"/>
          <p:cNvSpPr/>
          <p:nvPr/>
        </p:nvSpPr>
        <p:spPr>
          <a:xfrm>
            <a:off x="1826010" y="4670231"/>
            <a:ext cx="52069" cy="52069"/>
          </a:xfrm>
          <a:custGeom>
            <a:avLst/>
            <a:gdLst/>
            <a:ahLst/>
            <a:cxnLst/>
            <a:rect l="l" t="t" r="r" b="b"/>
            <a:pathLst>
              <a:path w="52069" h="52070">
                <a:moveTo>
                  <a:pt x="25981" y="0"/>
                </a:moveTo>
                <a:lnTo>
                  <a:pt x="8119" y="6490"/>
                </a:lnTo>
                <a:lnTo>
                  <a:pt x="0" y="25962"/>
                </a:lnTo>
                <a:lnTo>
                  <a:pt x="8119" y="45432"/>
                </a:lnTo>
                <a:lnTo>
                  <a:pt x="25981" y="51921"/>
                </a:lnTo>
                <a:lnTo>
                  <a:pt x="43844" y="45432"/>
                </a:lnTo>
                <a:lnTo>
                  <a:pt x="51963" y="25962"/>
                </a:lnTo>
                <a:lnTo>
                  <a:pt x="43844" y="6490"/>
                </a:lnTo>
                <a:lnTo>
                  <a:pt x="25981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3" name="object 173"/>
          <p:cNvSpPr/>
          <p:nvPr/>
        </p:nvSpPr>
        <p:spPr>
          <a:xfrm>
            <a:off x="1826010" y="4670231"/>
            <a:ext cx="52069" cy="52069"/>
          </a:xfrm>
          <a:custGeom>
            <a:avLst/>
            <a:gdLst/>
            <a:ahLst/>
            <a:cxnLst/>
            <a:rect l="l" t="t" r="r" b="b"/>
            <a:pathLst>
              <a:path w="52069" h="52070">
                <a:moveTo>
                  <a:pt x="51963" y="25962"/>
                </a:moveTo>
                <a:lnTo>
                  <a:pt x="43844" y="45432"/>
                </a:lnTo>
                <a:lnTo>
                  <a:pt x="25981" y="51921"/>
                </a:lnTo>
                <a:lnTo>
                  <a:pt x="8119" y="45432"/>
                </a:lnTo>
                <a:lnTo>
                  <a:pt x="0" y="25962"/>
                </a:lnTo>
                <a:lnTo>
                  <a:pt x="8119" y="6490"/>
                </a:lnTo>
                <a:lnTo>
                  <a:pt x="25981" y="0"/>
                </a:lnTo>
                <a:lnTo>
                  <a:pt x="43844" y="6490"/>
                </a:lnTo>
                <a:lnTo>
                  <a:pt x="51963" y="25962"/>
                </a:lnTo>
              </a:path>
            </a:pathLst>
          </a:custGeom>
          <a:ln w="63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4" name="object 174"/>
          <p:cNvSpPr/>
          <p:nvPr/>
        </p:nvSpPr>
        <p:spPr>
          <a:xfrm>
            <a:off x="1826010" y="4670231"/>
            <a:ext cx="52069" cy="52069"/>
          </a:xfrm>
          <a:custGeom>
            <a:avLst/>
            <a:gdLst/>
            <a:ahLst/>
            <a:cxnLst/>
            <a:rect l="l" t="t" r="r" b="b"/>
            <a:pathLst>
              <a:path w="52069" h="52070">
                <a:moveTo>
                  <a:pt x="25981" y="0"/>
                </a:moveTo>
                <a:lnTo>
                  <a:pt x="8119" y="6490"/>
                </a:lnTo>
                <a:lnTo>
                  <a:pt x="0" y="25962"/>
                </a:lnTo>
                <a:lnTo>
                  <a:pt x="8119" y="45432"/>
                </a:lnTo>
                <a:lnTo>
                  <a:pt x="25981" y="51921"/>
                </a:lnTo>
                <a:lnTo>
                  <a:pt x="43844" y="45432"/>
                </a:lnTo>
                <a:lnTo>
                  <a:pt x="51963" y="25962"/>
                </a:lnTo>
                <a:lnTo>
                  <a:pt x="43844" y="6490"/>
                </a:lnTo>
                <a:lnTo>
                  <a:pt x="25981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5" name="object 175"/>
          <p:cNvSpPr/>
          <p:nvPr/>
        </p:nvSpPr>
        <p:spPr>
          <a:xfrm>
            <a:off x="1826010" y="4670231"/>
            <a:ext cx="52069" cy="52069"/>
          </a:xfrm>
          <a:custGeom>
            <a:avLst/>
            <a:gdLst/>
            <a:ahLst/>
            <a:cxnLst/>
            <a:rect l="l" t="t" r="r" b="b"/>
            <a:pathLst>
              <a:path w="52069" h="52070">
                <a:moveTo>
                  <a:pt x="51963" y="25962"/>
                </a:moveTo>
                <a:lnTo>
                  <a:pt x="43844" y="45432"/>
                </a:lnTo>
                <a:lnTo>
                  <a:pt x="25981" y="51921"/>
                </a:lnTo>
                <a:lnTo>
                  <a:pt x="8119" y="45432"/>
                </a:lnTo>
                <a:lnTo>
                  <a:pt x="0" y="25962"/>
                </a:lnTo>
                <a:lnTo>
                  <a:pt x="8119" y="6490"/>
                </a:lnTo>
                <a:lnTo>
                  <a:pt x="25981" y="0"/>
                </a:lnTo>
                <a:lnTo>
                  <a:pt x="43844" y="6490"/>
                </a:lnTo>
                <a:lnTo>
                  <a:pt x="51963" y="25962"/>
                </a:lnTo>
              </a:path>
            </a:pathLst>
          </a:custGeom>
          <a:ln w="63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6" name="object 176"/>
          <p:cNvSpPr/>
          <p:nvPr/>
        </p:nvSpPr>
        <p:spPr>
          <a:xfrm>
            <a:off x="1826010" y="4670231"/>
            <a:ext cx="52069" cy="52069"/>
          </a:xfrm>
          <a:custGeom>
            <a:avLst/>
            <a:gdLst/>
            <a:ahLst/>
            <a:cxnLst/>
            <a:rect l="l" t="t" r="r" b="b"/>
            <a:pathLst>
              <a:path w="52069" h="52070">
                <a:moveTo>
                  <a:pt x="25981" y="0"/>
                </a:moveTo>
                <a:lnTo>
                  <a:pt x="8119" y="6490"/>
                </a:lnTo>
                <a:lnTo>
                  <a:pt x="0" y="25962"/>
                </a:lnTo>
                <a:lnTo>
                  <a:pt x="8119" y="45432"/>
                </a:lnTo>
                <a:lnTo>
                  <a:pt x="25981" y="51921"/>
                </a:lnTo>
                <a:lnTo>
                  <a:pt x="43844" y="45432"/>
                </a:lnTo>
                <a:lnTo>
                  <a:pt x="51963" y="25962"/>
                </a:lnTo>
                <a:lnTo>
                  <a:pt x="43844" y="6490"/>
                </a:lnTo>
                <a:lnTo>
                  <a:pt x="25981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7" name="object 177"/>
          <p:cNvSpPr/>
          <p:nvPr/>
        </p:nvSpPr>
        <p:spPr>
          <a:xfrm>
            <a:off x="1826010" y="4670231"/>
            <a:ext cx="52069" cy="52069"/>
          </a:xfrm>
          <a:custGeom>
            <a:avLst/>
            <a:gdLst/>
            <a:ahLst/>
            <a:cxnLst/>
            <a:rect l="l" t="t" r="r" b="b"/>
            <a:pathLst>
              <a:path w="52069" h="52070">
                <a:moveTo>
                  <a:pt x="51963" y="25962"/>
                </a:moveTo>
                <a:lnTo>
                  <a:pt x="43844" y="45432"/>
                </a:lnTo>
                <a:lnTo>
                  <a:pt x="25981" y="51921"/>
                </a:lnTo>
                <a:lnTo>
                  <a:pt x="8119" y="45432"/>
                </a:lnTo>
                <a:lnTo>
                  <a:pt x="0" y="25962"/>
                </a:lnTo>
                <a:lnTo>
                  <a:pt x="8119" y="6490"/>
                </a:lnTo>
                <a:lnTo>
                  <a:pt x="25981" y="0"/>
                </a:lnTo>
                <a:lnTo>
                  <a:pt x="43844" y="6490"/>
                </a:lnTo>
                <a:lnTo>
                  <a:pt x="51963" y="25962"/>
                </a:lnTo>
              </a:path>
            </a:pathLst>
          </a:custGeom>
          <a:ln w="63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8" name="object 178"/>
          <p:cNvSpPr/>
          <p:nvPr/>
        </p:nvSpPr>
        <p:spPr>
          <a:xfrm>
            <a:off x="2085737" y="4225865"/>
            <a:ext cx="52069" cy="52069"/>
          </a:xfrm>
          <a:custGeom>
            <a:avLst/>
            <a:gdLst/>
            <a:ahLst/>
            <a:cxnLst/>
            <a:rect l="l" t="t" r="r" b="b"/>
            <a:pathLst>
              <a:path w="52069" h="52070">
                <a:moveTo>
                  <a:pt x="25958" y="0"/>
                </a:moveTo>
                <a:lnTo>
                  <a:pt x="8112" y="6488"/>
                </a:lnTo>
                <a:lnTo>
                  <a:pt x="0" y="25952"/>
                </a:lnTo>
                <a:lnTo>
                  <a:pt x="8112" y="45442"/>
                </a:lnTo>
                <a:lnTo>
                  <a:pt x="25958" y="51938"/>
                </a:lnTo>
                <a:lnTo>
                  <a:pt x="43805" y="45442"/>
                </a:lnTo>
                <a:lnTo>
                  <a:pt x="51917" y="25952"/>
                </a:lnTo>
                <a:lnTo>
                  <a:pt x="43805" y="6488"/>
                </a:lnTo>
                <a:lnTo>
                  <a:pt x="25958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9" name="object 179"/>
          <p:cNvSpPr/>
          <p:nvPr/>
        </p:nvSpPr>
        <p:spPr>
          <a:xfrm>
            <a:off x="2085737" y="4225865"/>
            <a:ext cx="52069" cy="52069"/>
          </a:xfrm>
          <a:custGeom>
            <a:avLst/>
            <a:gdLst/>
            <a:ahLst/>
            <a:cxnLst/>
            <a:rect l="l" t="t" r="r" b="b"/>
            <a:pathLst>
              <a:path w="52069" h="52070">
                <a:moveTo>
                  <a:pt x="51917" y="25952"/>
                </a:moveTo>
                <a:lnTo>
                  <a:pt x="43805" y="45442"/>
                </a:lnTo>
                <a:lnTo>
                  <a:pt x="25958" y="51938"/>
                </a:lnTo>
                <a:lnTo>
                  <a:pt x="8112" y="45442"/>
                </a:lnTo>
                <a:lnTo>
                  <a:pt x="0" y="25952"/>
                </a:lnTo>
                <a:lnTo>
                  <a:pt x="8112" y="6488"/>
                </a:lnTo>
                <a:lnTo>
                  <a:pt x="25958" y="0"/>
                </a:lnTo>
                <a:lnTo>
                  <a:pt x="43805" y="6488"/>
                </a:lnTo>
                <a:lnTo>
                  <a:pt x="51917" y="25952"/>
                </a:lnTo>
              </a:path>
            </a:pathLst>
          </a:custGeom>
          <a:ln w="63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0" name="object 180"/>
          <p:cNvSpPr/>
          <p:nvPr/>
        </p:nvSpPr>
        <p:spPr>
          <a:xfrm>
            <a:off x="2215554" y="4347067"/>
            <a:ext cx="52069" cy="52069"/>
          </a:xfrm>
          <a:custGeom>
            <a:avLst/>
            <a:gdLst/>
            <a:ahLst/>
            <a:cxnLst/>
            <a:rect l="l" t="t" r="r" b="b"/>
            <a:pathLst>
              <a:path w="52069" h="52070">
                <a:moveTo>
                  <a:pt x="25981" y="0"/>
                </a:moveTo>
                <a:lnTo>
                  <a:pt x="8119" y="6488"/>
                </a:lnTo>
                <a:lnTo>
                  <a:pt x="0" y="25952"/>
                </a:lnTo>
                <a:lnTo>
                  <a:pt x="8119" y="45442"/>
                </a:lnTo>
                <a:lnTo>
                  <a:pt x="25981" y="51938"/>
                </a:lnTo>
                <a:lnTo>
                  <a:pt x="43844" y="45442"/>
                </a:lnTo>
                <a:lnTo>
                  <a:pt x="51963" y="25952"/>
                </a:lnTo>
                <a:lnTo>
                  <a:pt x="43844" y="6488"/>
                </a:lnTo>
                <a:lnTo>
                  <a:pt x="25981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1" name="object 181"/>
          <p:cNvSpPr/>
          <p:nvPr/>
        </p:nvSpPr>
        <p:spPr>
          <a:xfrm>
            <a:off x="2215554" y="4347067"/>
            <a:ext cx="52069" cy="52069"/>
          </a:xfrm>
          <a:custGeom>
            <a:avLst/>
            <a:gdLst/>
            <a:ahLst/>
            <a:cxnLst/>
            <a:rect l="l" t="t" r="r" b="b"/>
            <a:pathLst>
              <a:path w="52069" h="52070">
                <a:moveTo>
                  <a:pt x="51963" y="25952"/>
                </a:moveTo>
                <a:lnTo>
                  <a:pt x="43844" y="45442"/>
                </a:lnTo>
                <a:lnTo>
                  <a:pt x="25981" y="51938"/>
                </a:lnTo>
                <a:lnTo>
                  <a:pt x="8119" y="45442"/>
                </a:lnTo>
                <a:lnTo>
                  <a:pt x="0" y="25952"/>
                </a:lnTo>
                <a:lnTo>
                  <a:pt x="8119" y="6488"/>
                </a:lnTo>
                <a:lnTo>
                  <a:pt x="25981" y="0"/>
                </a:lnTo>
                <a:lnTo>
                  <a:pt x="43844" y="6488"/>
                </a:lnTo>
                <a:lnTo>
                  <a:pt x="51963" y="25952"/>
                </a:lnTo>
              </a:path>
            </a:pathLst>
          </a:custGeom>
          <a:ln w="63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2" name="object 182"/>
          <p:cNvSpPr/>
          <p:nvPr/>
        </p:nvSpPr>
        <p:spPr>
          <a:xfrm>
            <a:off x="2605098" y="3337152"/>
            <a:ext cx="52069" cy="52069"/>
          </a:xfrm>
          <a:custGeom>
            <a:avLst/>
            <a:gdLst/>
            <a:ahLst/>
            <a:cxnLst/>
            <a:rect l="l" t="t" r="r" b="b"/>
            <a:pathLst>
              <a:path w="52069" h="52070">
                <a:moveTo>
                  <a:pt x="25981" y="0"/>
                </a:moveTo>
                <a:lnTo>
                  <a:pt x="8119" y="6496"/>
                </a:lnTo>
                <a:lnTo>
                  <a:pt x="0" y="25986"/>
                </a:lnTo>
                <a:lnTo>
                  <a:pt x="8119" y="45450"/>
                </a:lnTo>
                <a:lnTo>
                  <a:pt x="25981" y="51938"/>
                </a:lnTo>
                <a:lnTo>
                  <a:pt x="43844" y="45450"/>
                </a:lnTo>
                <a:lnTo>
                  <a:pt x="51963" y="25986"/>
                </a:lnTo>
                <a:lnTo>
                  <a:pt x="43844" y="6496"/>
                </a:lnTo>
                <a:lnTo>
                  <a:pt x="25981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3" name="object 183"/>
          <p:cNvSpPr/>
          <p:nvPr/>
        </p:nvSpPr>
        <p:spPr>
          <a:xfrm>
            <a:off x="2605098" y="3337152"/>
            <a:ext cx="52069" cy="52069"/>
          </a:xfrm>
          <a:custGeom>
            <a:avLst/>
            <a:gdLst/>
            <a:ahLst/>
            <a:cxnLst/>
            <a:rect l="l" t="t" r="r" b="b"/>
            <a:pathLst>
              <a:path w="52069" h="52070">
                <a:moveTo>
                  <a:pt x="51963" y="25986"/>
                </a:moveTo>
                <a:lnTo>
                  <a:pt x="43844" y="45450"/>
                </a:lnTo>
                <a:lnTo>
                  <a:pt x="25981" y="51938"/>
                </a:lnTo>
                <a:lnTo>
                  <a:pt x="8119" y="45450"/>
                </a:lnTo>
                <a:lnTo>
                  <a:pt x="0" y="25986"/>
                </a:lnTo>
                <a:lnTo>
                  <a:pt x="8119" y="6496"/>
                </a:lnTo>
                <a:lnTo>
                  <a:pt x="25981" y="0"/>
                </a:lnTo>
                <a:lnTo>
                  <a:pt x="43844" y="6496"/>
                </a:lnTo>
                <a:lnTo>
                  <a:pt x="51963" y="25986"/>
                </a:lnTo>
              </a:path>
            </a:pathLst>
          </a:custGeom>
          <a:ln w="63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4" name="object 184"/>
          <p:cNvSpPr/>
          <p:nvPr/>
        </p:nvSpPr>
        <p:spPr>
          <a:xfrm>
            <a:off x="2475235" y="4104675"/>
            <a:ext cx="52069" cy="52069"/>
          </a:xfrm>
          <a:custGeom>
            <a:avLst/>
            <a:gdLst/>
            <a:ahLst/>
            <a:cxnLst/>
            <a:rect l="l" t="t" r="r" b="b"/>
            <a:pathLst>
              <a:path w="52069" h="52070">
                <a:moveTo>
                  <a:pt x="25981" y="0"/>
                </a:moveTo>
                <a:lnTo>
                  <a:pt x="8119" y="6496"/>
                </a:lnTo>
                <a:lnTo>
                  <a:pt x="0" y="25986"/>
                </a:lnTo>
                <a:lnTo>
                  <a:pt x="8119" y="45450"/>
                </a:lnTo>
                <a:lnTo>
                  <a:pt x="25981" y="51938"/>
                </a:lnTo>
                <a:lnTo>
                  <a:pt x="43844" y="45450"/>
                </a:lnTo>
                <a:lnTo>
                  <a:pt x="51963" y="25986"/>
                </a:lnTo>
                <a:lnTo>
                  <a:pt x="43844" y="6496"/>
                </a:lnTo>
                <a:lnTo>
                  <a:pt x="25981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5" name="object 185"/>
          <p:cNvSpPr/>
          <p:nvPr/>
        </p:nvSpPr>
        <p:spPr>
          <a:xfrm>
            <a:off x="2475235" y="4104675"/>
            <a:ext cx="52069" cy="52069"/>
          </a:xfrm>
          <a:custGeom>
            <a:avLst/>
            <a:gdLst/>
            <a:ahLst/>
            <a:cxnLst/>
            <a:rect l="l" t="t" r="r" b="b"/>
            <a:pathLst>
              <a:path w="52069" h="52070">
                <a:moveTo>
                  <a:pt x="51963" y="25986"/>
                </a:moveTo>
                <a:lnTo>
                  <a:pt x="43844" y="45450"/>
                </a:lnTo>
                <a:lnTo>
                  <a:pt x="25981" y="51938"/>
                </a:lnTo>
                <a:lnTo>
                  <a:pt x="8119" y="45450"/>
                </a:lnTo>
                <a:lnTo>
                  <a:pt x="0" y="25986"/>
                </a:lnTo>
                <a:lnTo>
                  <a:pt x="8119" y="6496"/>
                </a:lnTo>
                <a:lnTo>
                  <a:pt x="25981" y="0"/>
                </a:lnTo>
                <a:lnTo>
                  <a:pt x="43844" y="6496"/>
                </a:lnTo>
                <a:lnTo>
                  <a:pt x="51963" y="25986"/>
                </a:lnTo>
              </a:path>
            </a:pathLst>
          </a:custGeom>
          <a:ln w="63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6" name="object 186"/>
          <p:cNvSpPr/>
          <p:nvPr/>
        </p:nvSpPr>
        <p:spPr>
          <a:xfrm>
            <a:off x="2475235" y="3579545"/>
            <a:ext cx="52069" cy="52069"/>
          </a:xfrm>
          <a:custGeom>
            <a:avLst/>
            <a:gdLst/>
            <a:ahLst/>
            <a:cxnLst/>
            <a:rect l="l" t="t" r="r" b="b"/>
            <a:pathLst>
              <a:path w="52069" h="52070">
                <a:moveTo>
                  <a:pt x="25981" y="0"/>
                </a:moveTo>
                <a:lnTo>
                  <a:pt x="8119" y="6488"/>
                </a:lnTo>
                <a:lnTo>
                  <a:pt x="0" y="25952"/>
                </a:lnTo>
                <a:lnTo>
                  <a:pt x="8119" y="45416"/>
                </a:lnTo>
                <a:lnTo>
                  <a:pt x="25981" y="51904"/>
                </a:lnTo>
                <a:lnTo>
                  <a:pt x="43844" y="45416"/>
                </a:lnTo>
                <a:lnTo>
                  <a:pt x="51963" y="25952"/>
                </a:lnTo>
                <a:lnTo>
                  <a:pt x="43844" y="6488"/>
                </a:lnTo>
                <a:lnTo>
                  <a:pt x="25981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7" name="object 187"/>
          <p:cNvSpPr/>
          <p:nvPr/>
        </p:nvSpPr>
        <p:spPr>
          <a:xfrm>
            <a:off x="2475235" y="3579545"/>
            <a:ext cx="52069" cy="52069"/>
          </a:xfrm>
          <a:custGeom>
            <a:avLst/>
            <a:gdLst/>
            <a:ahLst/>
            <a:cxnLst/>
            <a:rect l="l" t="t" r="r" b="b"/>
            <a:pathLst>
              <a:path w="52069" h="52070">
                <a:moveTo>
                  <a:pt x="51963" y="25952"/>
                </a:moveTo>
                <a:lnTo>
                  <a:pt x="43844" y="45416"/>
                </a:lnTo>
                <a:lnTo>
                  <a:pt x="25981" y="51904"/>
                </a:lnTo>
                <a:lnTo>
                  <a:pt x="8119" y="45416"/>
                </a:lnTo>
                <a:lnTo>
                  <a:pt x="0" y="25952"/>
                </a:lnTo>
                <a:lnTo>
                  <a:pt x="8119" y="6488"/>
                </a:lnTo>
                <a:lnTo>
                  <a:pt x="25981" y="0"/>
                </a:lnTo>
                <a:lnTo>
                  <a:pt x="43844" y="6488"/>
                </a:lnTo>
                <a:lnTo>
                  <a:pt x="51963" y="25952"/>
                </a:lnTo>
              </a:path>
            </a:pathLst>
          </a:custGeom>
          <a:ln w="63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8" name="object 188"/>
          <p:cNvSpPr/>
          <p:nvPr/>
        </p:nvSpPr>
        <p:spPr>
          <a:xfrm>
            <a:off x="2734961" y="4306667"/>
            <a:ext cx="52069" cy="52069"/>
          </a:xfrm>
          <a:custGeom>
            <a:avLst/>
            <a:gdLst/>
            <a:ahLst/>
            <a:cxnLst/>
            <a:rect l="l" t="t" r="r" b="b"/>
            <a:pathLst>
              <a:path w="52069" h="52070">
                <a:moveTo>
                  <a:pt x="25981" y="0"/>
                </a:moveTo>
                <a:lnTo>
                  <a:pt x="8119" y="6488"/>
                </a:lnTo>
                <a:lnTo>
                  <a:pt x="0" y="25952"/>
                </a:lnTo>
                <a:lnTo>
                  <a:pt x="8119" y="45442"/>
                </a:lnTo>
                <a:lnTo>
                  <a:pt x="25981" y="51938"/>
                </a:lnTo>
                <a:lnTo>
                  <a:pt x="43844" y="45442"/>
                </a:lnTo>
                <a:lnTo>
                  <a:pt x="51963" y="25952"/>
                </a:lnTo>
                <a:lnTo>
                  <a:pt x="43844" y="6488"/>
                </a:lnTo>
                <a:lnTo>
                  <a:pt x="25981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9" name="object 189"/>
          <p:cNvSpPr/>
          <p:nvPr/>
        </p:nvSpPr>
        <p:spPr>
          <a:xfrm>
            <a:off x="2734961" y="4306667"/>
            <a:ext cx="52069" cy="52069"/>
          </a:xfrm>
          <a:custGeom>
            <a:avLst/>
            <a:gdLst/>
            <a:ahLst/>
            <a:cxnLst/>
            <a:rect l="l" t="t" r="r" b="b"/>
            <a:pathLst>
              <a:path w="52069" h="52070">
                <a:moveTo>
                  <a:pt x="51963" y="25952"/>
                </a:moveTo>
                <a:lnTo>
                  <a:pt x="43844" y="45442"/>
                </a:lnTo>
                <a:lnTo>
                  <a:pt x="25981" y="51938"/>
                </a:lnTo>
                <a:lnTo>
                  <a:pt x="8119" y="45442"/>
                </a:lnTo>
                <a:lnTo>
                  <a:pt x="0" y="25952"/>
                </a:lnTo>
                <a:lnTo>
                  <a:pt x="8119" y="6488"/>
                </a:lnTo>
                <a:lnTo>
                  <a:pt x="25981" y="0"/>
                </a:lnTo>
                <a:lnTo>
                  <a:pt x="43844" y="6488"/>
                </a:lnTo>
                <a:lnTo>
                  <a:pt x="51963" y="25952"/>
                </a:lnTo>
              </a:path>
            </a:pathLst>
          </a:custGeom>
          <a:ln w="63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0" name="object 190"/>
          <p:cNvSpPr/>
          <p:nvPr/>
        </p:nvSpPr>
        <p:spPr>
          <a:xfrm>
            <a:off x="2605098" y="4670231"/>
            <a:ext cx="52069" cy="52069"/>
          </a:xfrm>
          <a:custGeom>
            <a:avLst/>
            <a:gdLst/>
            <a:ahLst/>
            <a:cxnLst/>
            <a:rect l="l" t="t" r="r" b="b"/>
            <a:pathLst>
              <a:path w="52069" h="52070">
                <a:moveTo>
                  <a:pt x="25981" y="0"/>
                </a:moveTo>
                <a:lnTo>
                  <a:pt x="8119" y="6490"/>
                </a:lnTo>
                <a:lnTo>
                  <a:pt x="0" y="25962"/>
                </a:lnTo>
                <a:lnTo>
                  <a:pt x="8119" y="45432"/>
                </a:lnTo>
                <a:lnTo>
                  <a:pt x="25981" y="51921"/>
                </a:lnTo>
                <a:lnTo>
                  <a:pt x="43844" y="45432"/>
                </a:lnTo>
                <a:lnTo>
                  <a:pt x="51963" y="25962"/>
                </a:lnTo>
                <a:lnTo>
                  <a:pt x="43844" y="6490"/>
                </a:lnTo>
                <a:lnTo>
                  <a:pt x="25981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1" name="object 191"/>
          <p:cNvSpPr/>
          <p:nvPr/>
        </p:nvSpPr>
        <p:spPr>
          <a:xfrm>
            <a:off x="2605098" y="4670231"/>
            <a:ext cx="52069" cy="52069"/>
          </a:xfrm>
          <a:custGeom>
            <a:avLst/>
            <a:gdLst/>
            <a:ahLst/>
            <a:cxnLst/>
            <a:rect l="l" t="t" r="r" b="b"/>
            <a:pathLst>
              <a:path w="52069" h="52070">
                <a:moveTo>
                  <a:pt x="51963" y="25962"/>
                </a:moveTo>
                <a:lnTo>
                  <a:pt x="43844" y="45432"/>
                </a:lnTo>
                <a:lnTo>
                  <a:pt x="25981" y="51921"/>
                </a:lnTo>
                <a:lnTo>
                  <a:pt x="8119" y="45432"/>
                </a:lnTo>
                <a:lnTo>
                  <a:pt x="0" y="25962"/>
                </a:lnTo>
                <a:lnTo>
                  <a:pt x="8119" y="6490"/>
                </a:lnTo>
                <a:lnTo>
                  <a:pt x="25981" y="0"/>
                </a:lnTo>
                <a:lnTo>
                  <a:pt x="43844" y="6490"/>
                </a:lnTo>
                <a:lnTo>
                  <a:pt x="51963" y="25962"/>
                </a:lnTo>
              </a:path>
            </a:pathLst>
          </a:custGeom>
          <a:ln w="63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2" name="object 192"/>
          <p:cNvSpPr/>
          <p:nvPr/>
        </p:nvSpPr>
        <p:spPr>
          <a:xfrm>
            <a:off x="2734961" y="4387468"/>
            <a:ext cx="52069" cy="52069"/>
          </a:xfrm>
          <a:custGeom>
            <a:avLst/>
            <a:gdLst/>
            <a:ahLst/>
            <a:cxnLst/>
            <a:rect l="l" t="t" r="r" b="b"/>
            <a:pathLst>
              <a:path w="52069" h="52070">
                <a:moveTo>
                  <a:pt x="25981" y="0"/>
                </a:moveTo>
                <a:lnTo>
                  <a:pt x="8119" y="6488"/>
                </a:lnTo>
                <a:lnTo>
                  <a:pt x="0" y="25952"/>
                </a:lnTo>
                <a:lnTo>
                  <a:pt x="8119" y="45442"/>
                </a:lnTo>
                <a:lnTo>
                  <a:pt x="25981" y="51938"/>
                </a:lnTo>
                <a:lnTo>
                  <a:pt x="43844" y="45442"/>
                </a:lnTo>
                <a:lnTo>
                  <a:pt x="51963" y="25952"/>
                </a:lnTo>
                <a:lnTo>
                  <a:pt x="43844" y="6488"/>
                </a:lnTo>
                <a:lnTo>
                  <a:pt x="25981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3" name="object 193"/>
          <p:cNvSpPr/>
          <p:nvPr/>
        </p:nvSpPr>
        <p:spPr>
          <a:xfrm>
            <a:off x="2734961" y="4387468"/>
            <a:ext cx="52069" cy="52069"/>
          </a:xfrm>
          <a:custGeom>
            <a:avLst/>
            <a:gdLst/>
            <a:ahLst/>
            <a:cxnLst/>
            <a:rect l="l" t="t" r="r" b="b"/>
            <a:pathLst>
              <a:path w="52069" h="52070">
                <a:moveTo>
                  <a:pt x="51963" y="25952"/>
                </a:moveTo>
                <a:lnTo>
                  <a:pt x="43844" y="45442"/>
                </a:lnTo>
                <a:lnTo>
                  <a:pt x="25981" y="51938"/>
                </a:lnTo>
                <a:lnTo>
                  <a:pt x="8119" y="45442"/>
                </a:lnTo>
                <a:lnTo>
                  <a:pt x="0" y="25952"/>
                </a:lnTo>
                <a:lnTo>
                  <a:pt x="8119" y="6488"/>
                </a:lnTo>
                <a:lnTo>
                  <a:pt x="25981" y="0"/>
                </a:lnTo>
                <a:lnTo>
                  <a:pt x="43844" y="6488"/>
                </a:lnTo>
                <a:lnTo>
                  <a:pt x="51963" y="25952"/>
                </a:lnTo>
              </a:path>
            </a:pathLst>
          </a:custGeom>
          <a:ln w="63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4" name="object 194"/>
          <p:cNvSpPr/>
          <p:nvPr/>
        </p:nvSpPr>
        <p:spPr>
          <a:xfrm>
            <a:off x="2734961" y="4225865"/>
            <a:ext cx="52069" cy="52069"/>
          </a:xfrm>
          <a:custGeom>
            <a:avLst/>
            <a:gdLst/>
            <a:ahLst/>
            <a:cxnLst/>
            <a:rect l="l" t="t" r="r" b="b"/>
            <a:pathLst>
              <a:path w="52069" h="52070">
                <a:moveTo>
                  <a:pt x="25981" y="0"/>
                </a:moveTo>
                <a:lnTo>
                  <a:pt x="8119" y="6488"/>
                </a:lnTo>
                <a:lnTo>
                  <a:pt x="0" y="25952"/>
                </a:lnTo>
                <a:lnTo>
                  <a:pt x="8119" y="45442"/>
                </a:lnTo>
                <a:lnTo>
                  <a:pt x="25981" y="51938"/>
                </a:lnTo>
                <a:lnTo>
                  <a:pt x="43844" y="45442"/>
                </a:lnTo>
                <a:lnTo>
                  <a:pt x="51963" y="25952"/>
                </a:lnTo>
                <a:lnTo>
                  <a:pt x="43844" y="6488"/>
                </a:lnTo>
                <a:lnTo>
                  <a:pt x="25981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5" name="object 195"/>
          <p:cNvSpPr/>
          <p:nvPr/>
        </p:nvSpPr>
        <p:spPr>
          <a:xfrm>
            <a:off x="2734961" y="4225865"/>
            <a:ext cx="52069" cy="52069"/>
          </a:xfrm>
          <a:custGeom>
            <a:avLst/>
            <a:gdLst/>
            <a:ahLst/>
            <a:cxnLst/>
            <a:rect l="l" t="t" r="r" b="b"/>
            <a:pathLst>
              <a:path w="52069" h="52070">
                <a:moveTo>
                  <a:pt x="51963" y="25952"/>
                </a:moveTo>
                <a:lnTo>
                  <a:pt x="43844" y="45442"/>
                </a:lnTo>
                <a:lnTo>
                  <a:pt x="25981" y="51938"/>
                </a:lnTo>
                <a:lnTo>
                  <a:pt x="8119" y="45442"/>
                </a:lnTo>
                <a:lnTo>
                  <a:pt x="0" y="25952"/>
                </a:lnTo>
                <a:lnTo>
                  <a:pt x="8119" y="6488"/>
                </a:lnTo>
                <a:lnTo>
                  <a:pt x="25981" y="0"/>
                </a:lnTo>
                <a:lnTo>
                  <a:pt x="43844" y="6488"/>
                </a:lnTo>
                <a:lnTo>
                  <a:pt x="51963" y="25952"/>
                </a:lnTo>
              </a:path>
            </a:pathLst>
          </a:custGeom>
          <a:ln w="63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6" name="object 196"/>
          <p:cNvSpPr/>
          <p:nvPr/>
        </p:nvSpPr>
        <p:spPr>
          <a:xfrm>
            <a:off x="2734961" y="4145075"/>
            <a:ext cx="52069" cy="52069"/>
          </a:xfrm>
          <a:custGeom>
            <a:avLst/>
            <a:gdLst/>
            <a:ahLst/>
            <a:cxnLst/>
            <a:rect l="l" t="t" r="r" b="b"/>
            <a:pathLst>
              <a:path w="52069" h="52070">
                <a:moveTo>
                  <a:pt x="25981" y="0"/>
                </a:moveTo>
                <a:lnTo>
                  <a:pt x="8119" y="6496"/>
                </a:lnTo>
                <a:lnTo>
                  <a:pt x="0" y="25986"/>
                </a:lnTo>
                <a:lnTo>
                  <a:pt x="8119" y="45450"/>
                </a:lnTo>
                <a:lnTo>
                  <a:pt x="25981" y="51938"/>
                </a:lnTo>
                <a:lnTo>
                  <a:pt x="43844" y="45450"/>
                </a:lnTo>
                <a:lnTo>
                  <a:pt x="51963" y="25986"/>
                </a:lnTo>
                <a:lnTo>
                  <a:pt x="43844" y="6496"/>
                </a:lnTo>
                <a:lnTo>
                  <a:pt x="25981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7" name="object 197"/>
          <p:cNvSpPr/>
          <p:nvPr/>
        </p:nvSpPr>
        <p:spPr>
          <a:xfrm>
            <a:off x="2734961" y="4145075"/>
            <a:ext cx="52069" cy="52069"/>
          </a:xfrm>
          <a:custGeom>
            <a:avLst/>
            <a:gdLst/>
            <a:ahLst/>
            <a:cxnLst/>
            <a:rect l="l" t="t" r="r" b="b"/>
            <a:pathLst>
              <a:path w="52069" h="52070">
                <a:moveTo>
                  <a:pt x="51963" y="25986"/>
                </a:moveTo>
                <a:lnTo>
                  <a:pt x="43844" y="45450"/>
                </a:lnTo>
                <a:lnTo>
                  <a:pt x="25981" y="51938"/>
                </a:lnTo>
                <a:lnTo>
                  <a:pt x="8119" y="45450"/>
                </a:lnTo>
                <a:lnTo>
                  <a:pt x="0" y="25986"/>
                </a:lnTo>
                <a:lnTo>
                  <a:pt x="8119" y="6496"/>
                </a:lnTo>
                <a:lnTo>
                  <a:pt x="25981" y="0"/>
                </a:lnTo>
                <a:lnTo>
                  <a:pt x="43844" y="6496"/>
                </a:lnTo>
                <a:lnTo>
                  <a:pt x="51963" y="25986"/>
                </a:lnTo>
              </a:path>
            </a:pathLst>
          </a:custGeom>
          <a:ln w="63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8" name="object 198"/>
          <p:cNvSpPr/>
          <p:nvPr/>
        </p:nvSpPr>
        <p:spPr>
          <a:xfrm>
            <a:off x="2864825" y="4185476"/>
            <a:ext cx="52069" cy="52069"/>
          </a:xfrm>
          <a:custGeom>
            <a:avLst/>
            <a:gdLst/>
            <a:ahLst/>
            <a:cxnLst/>
            <a:rect l="l" t="t" r="r" b="b"/>
            <a:pathLst>
              <a:path w="52069" h="52070">
                <a:moveTo>
                  <a:pt x="25981" y="0"/>
                </a:moveTo>
                <a:lnTo>
                  <a:pt x="8119" y="6496"/>
                </a:lnTo>
                <a:lnTo>
                  <a:pt x="0" y="25986"/>
                </a:lnTo>
                <a:lnTo>
                  <a:pt x="8119" y="45450"/>
                </a:lnTo>
                <a:lnTo>
                  <a:pt x="25981" y="51938"/>
                </a:lnTo>
                <a:lnTo>
                  <a:pt x="43844" y="45450"/>
                </a:lnTo>
                <a:lnTo>
                  <a:pt x="51963" y="25986"/>
                </a:lnTo>
                <a:lnTo>
                  <a:pt x="43844" y="6496"/>
                </a:lnTo>
                <a:lnTo>
                  <a:pt x="25981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9" name="object 199"/>
          <p:cNvSpPr/>
          <p:nvPr/>
        </p:nvSpPr>
        <p:spPr>
          <a:xfrm>
            <a:off x="2864825" y="4185476"/>
            <a:ext cx="52069" cy="52069"/>
          </a:xfrm>
          <a:custGeom>
            <a:avLst/>
            <a:gdLst/>
            <a:ahLst/>
            <a:cxnLst/>
            <a:rect l="l" t="t" r="r" b="b"/>
            <a:pathLst>
              <a:path w="52069" h="52070">
                <a:moveTo>
                  <a:pt x="51963" y="25986"/>
                </a:moveTo>
                <a:lnTo>
                  <a:pt x="43844" y="45450"/>
                </a:lnTo>
                <a:lnTo>
                  <a:pt x="25981" y="51938"/>
                </a:lnTo>
                <a:lnTo>
                  <a:pt x="8119" y="45450"/>
                </a:lnTo>
                <a:lnTo>
                  <a:pt x="0" y="25986"/>
                </a:lnTo>
                <a:lnTo>
                  <a:pt x="8119" y="6496"/>
                </a:lnTo>
                <a:lnTo>
                  <a:pt x="25981" y="0"/>
                </a:lnTo>
                <a:lnTo>
                  <a:pt x="43844" y="6496"/>
                </a:lnTo>
                <a:lnTo>
                  <a:pt x="51963" y="25986"/>
                </a:lnTo>
              </a:path>
            </a:pathLst>
          </a:custGeom>
          <a:ln w="63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0" name="object 200"/>
          <p:cNvSpPr/>
          <p:nvPr/>
        </p:nvSpPr>
        <p:spPr>
          <a:xfrm>
            <a:off x="3254369" y="3902705"/>
            <a:ext cx="52069" cy="52069"/>
          </a:xfrm>
          <a:custGeom>
            <a:avLst/>
            <a:gdLst/>
            <a:ahLst/>
            <a:cxnLst/>
            <a:rect l="l" t="t" r="r" b="b"/>
            <a:pathLst>
              <a:path w="52070" h="52070">
                <a:moveTo>
                  <a:pt x="25981" y="0"/>
                </a:moveTo>
                <a:lnTo>
                  <a:pt x="8119" y="6488"/>
                </a:lnTo>
                <a:lnTo>
                  <a:pt x="0" y="25952"/>
                </a:lnTo>
                <a:lnTo>
                  <a:pt x="8119" y="45442"/>
                </a:lnTo>
                <a:lnTo>
                  <a:pt x="25981" y="51938"/>
                </a:lnTo>
                <a:lnTo>
                  <a:pt x="43844" y="45442"/>
                </a:lnTo>
                <a:lnTo>
                  <a:pt x="51963" y="25952"/>
                </a:lnTo>
                <a:lnTo>
                  <a:pt x="43844" y="6488"/>
                </a:lnTo>
                <a:lnTo>
                  <a:pt x="25981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1" name="object 201"/>
          <p:cNvSpPr/>
          <p:nvPr/>
        </p:nvSpPr>
        <p:spPr>
          <a:xfrm>
            <a:off x="3254369" y="3902705"/>
            <a:ext cx="52069" cy="52069"/>
          </a:xfrm>
          <a:custGeom>
            <a:avLst/>
            <a:gdLst/>
            <a:ahLst/>
            <a:cxnLst/>
            <a:rect l="l" t="t" r="r" b="b"/>
            <a:pathLst>
              <a:path w="52070" h="52070">
                <a:moveTo>
                  <a:pt x="51963" y="25952"/>
                </a:moveTo>
                <a:lnTo>
                  <a:pt x="43844" y="45442"/>
                </a:lnTo>
                <a:lnTo>
                  <a:pt x="25981" y="51938"/>
                </a:lnTo>
                <a:lnTo>
                  <a:pt x="8119" y="45442"/>
                </a:lnTo>
                <a:lnTo>
                  <a:pt x="0" y="25952"/>
                </a:lnTo>
                <a:lnTo>
                  <a:pt x="8119" y="6488"/>
                </a:lnTo>
                <a:lnTo>
                  <a:pt x="25981" y="0"/>
                </a:lnTo>
                <a:lnTo>
                  <a:pt x="43844" y="6488"/>
                </a:lnTo>
                <a:lnTo>
                  <a:pt x="51963" y="25952"/>
                </a:lnTo>
              </a:path>
            </a:pathLst>
          </a:custGeom>
          <a:ln w="63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2" name="object 202"/>
          <p:cNvSpPr/>
          <p:nvPr/>
        </p:nvSpPr>
        <p:spPr>
          <a:xfrm>
            <a:off x="3384232" y="2004098"/>
            <a:ext cx="52069" cy="52069"/>
          </a:xfrm>
          <a:custGeom>
            <a:avLst/>
            <a:gdLst/>
            <a:ahLst/>
            <a:cxnLst/>
            <a:rect l="l" t="t" r="r" b="b"/>
            <a:pathLst>
              <a:path w="52070" h="52069">
                <a:moveTo>
                  <a:pt x="25958" y="0"/>
                </a:moveTo>
                <a:lnTo>
                  <a:pt x="8112" y="6488"/>
                </a:lnTo>
                <a:lnTo>
                  <a:pt x="0" y="25952"/>
                </a:lnTo>
                <a:lnTo>
                  <a:pt x="8112" y="45442"/>
                </a:lnTo>
                <a:lnTo>
                  <a:pt x="25958" y="51938"/>
                </a:lnTo>
                <a:lnTo>
                  <a:pt x="43805" y="45442"/>
                </a:lnTo>
                <a:lnTo>
                  <a:pt x="51917" y="25952"/>
                </a:lnTo>
                <a:lnTo>
                  <a:pt x="43805" y="6488"/>
                </a:lnTo>
                <a:lnTo>
                  <a:pt x="25958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3" name="object 203"/>
          <p:cNvSpPr/>
          <p:nvPr/>
        </p:nvSpPr>
        <p:spPr>
          <a:xfrm>
            <a:off x="3384232" y="2004098"/>
            <a:ext cx="52069" cy="52069"/>
          </a:xfrm>
          <a:custGeom>
            <a:avLst/>
            <a:gdLst/>
            <a:ahLst/>
            <a:cxnLst/>
            <a:rect l="l" t="t" r="r" b="b"/>
            <a:pathLst>
              <a:path w="52070" h="52069">
                <a:moveTo>
                  <a:pt x="51917" y="25952"/>
                </a:moveTo>
                <a:lnTo>
                  <a:pt x="43805" y="45442"/>
                </a:lnTo>
                <a:lnTo>
                  <a:pt x="25958" y="51938"/>
                </a:lnTo>
                <a:lnTo>
                  <a:pt x="8112" y="45442"/>
                </a:lnTo>
                <a:lnTo>
                  <a:pt x="0" y="25952"/>
                </a:lnTo>
                <a:lnTo>
                  <a:pt x="8112" y="6488"/>
                </a:lnTo>
                <a:lnTo>
                  <a:pt x="25958" y="0"/>
                </a:lnTo>
                <a:lnTo>
                  <a:pt x="43805" y="6488"/>
                </a:lnTo>
                <a:lnTo>
                  <a:pt x="51917" y="25952"/>
                </a:lnTo>
              </a:path>
            </a:pathLst>
          </a:custGeom>
          <a:ln w="63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4" name="object 204"/>
          <p:cNvSpPr/>
          <p:nvPr/>
        </p:nvSpPr>
        <p:spPr>
          <a:xfrm>
            <a:off x="3514049" y="3781514"/>
            <a:ext cx="52069" cy="52069"/>
          </a:xfrm>
          <a:custGeom>
            <a:avLst/>
            <a:gdLst/>
            <a:ahLst/>
            <a:cxnLst/>
            <a:rect l="l" t="t" r="r" b="b"/>
            <a:pathLst>
              <a:path w="52070" h="52070">
                <a:moveTo>
                  <a:pt x="25981" y="0"/>
                </a:moveTo>
                <a:lnTo>
                  <a:pt x="8119" y="6496"/>
                </a:lnTo>
                <a:lnTo>
                  <a:pt x="0" y="25986"/>
                </a:lnTo>
                <a:lnTo>
                  <a:pt x="8119" y="45450"/>
                </a:lnTo>
                <a:lnTo>
                  <a:pt x="25981" y="51938"/>
                </a:lnTo>
                <a:lnTo>
                  <a:pt x="43844" y="45450"/>
                </a:lnTo>
                <a:lnTo>
                  <a:pt x="51963" y="25986"/>
                </a:lnTo>
                <a:lnTo>
                  <a:pt x="43844" y="6496"/>
                </a:lnTo>
                <a:lnTo>
                  <a:pt x="25981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5" name="object 205"/>
          <p:cNvSpPr/>
          <p:nvPr/>
        </p:nvSpPr>
        <p:spPr>
          <a:xfrm>
            <a:off x="3514049" y="3781514"/>
            <a:ext cx="52069" cy="52069"/>
          </a:xfrm>
          <a:custGeom>
            <a:avLst/>
            <a:gdLst/>
            <a:ahLst/>
            <a:cxnLst/>
            <a:rect l="l" t="t" r="r" b="b"/>
            <a:pathLst>
              <a:path w="52070" h="52070">
                <a:moveTo>
                  <a:pt x="51963" y="25986"/>
                </a:moveTo>
                <a:lnTo>
                  <a:pt x="43844" y="45450"/>
                </a:lnTo>
                <a:lnTo>
                  <a:pt x="25981" y="51938"/>
                </a:lnTo>
                <a:lnTo>
                  <a:pt x="8119" y="45450"/>
                </a:lnTo>
                <a:lnTo>
                  <a:pt x="0" y="25986"/>
                </a:lnTo>
                <a:lnTo>
                  <a:pt x="8119" y="6496"/>
                </a:lnTo>
                <a:lnTo>
                  <a:pt x="25981" y="0"/>
                </a:lnTo>
                <a:lnTo>
                  <a:pt x="43844" y="6496"/>
                </a:lnTo>
                <a:lnTo>
                  <a:pt x="51963" y="25986"/>
                </a:lnTo>
              </a:path>
            </a:pathLst>
          </a:custGeom>
          <a:ln w="63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6" name="object 206"/>
          <p:cNvSpPr/>
          <p:nvPr/>
        </p:nvSpPr>
        <p:spPr>
          <a:xfrm>
            <a:off x="3514049" y="4104675"/>
            <a:ext cx="52069" cy="52069"/>
          </a:xfrm>
          <a:custGeom>
            <a:avLst/>
            <a:gdLst/>
            <a:ahLst/>
            <a:cxnLst/>
            <a:rect l="l" t="t" r="r" b="b"/>
            <a:pathLst>
              <a:path w="52070" h="52070">
                <a:moveTo>
                  <a:pt x="25981" y="0"/>
                </a:moveTo>
                <a:lnTo>
                  <a:pt x="8119" y="6496"/>
                </a:lnTo>
                <a:lnTo>
                  <a:pt x="0" y="25986"/>
                </a:lnTo>
                <a:lnTo>
                  <a:pt x="8119" y="45450"/>
                </a:lnTo>
                <a:lnTo>
                  <a:pt x="25981" y="51938"/>
                </a:lnTo>
                <a:lnTo>
                  <a:pt x="43844" y="45450"/>
                </a:lnTo>
                <a:lnTo>
                  <a:pt x="51963" y="25986"/>
                </a:lnTo>
                <a:lnTo>
                  <a:pt x="43844" y="6496"/>
                </a:lnTo>
                <a:lnTo>
                  <a:pt x="25981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7" name="object 207"/>
          <p:cNvSpPr/>
          <p:nvPr/>
        </p:nvSpPr>
        <p:spPr>
          <a:xfrm>
            <a:off x="3514049" y="4104675"/>
            <a:ext cx="52069" cy="52069"/>
          </a:xfrm>
          <a:custGeom>
            <a:avLst/>
            <a:gdLst/>
            <a:ahLst/>
            <a:cxnLst/>
            <a:rect l="l" t="t" r="r" b="b"/>
            <a:pathLst>
              <a:path w="52070" h="52070">
                <a:moveTo>
                  <a:pt x="51963" y="25986"/>
                </a:moveTo>
                <a:lnTo>
                  <a:pt x="43844" y="45450"/>
                </a:lnTo>
                <a:lnTo>
                  <a:pt x="25981" y="51938"/>
                </a:lnTo>
                <a:lnTo>
                  <a:pt x="8119" y="45450"/>
                </a:lnTo>
                <a:lnTo>
                  <a:pt x="0" y="25986"/>
                </a:lnTo>
                <a:lnTo>
                  <a:pt x="8119" y="6496"/>
                </a:lnTo>
                <a:lnTo>
                  <a:pt x="25981" y="0"/>
                </a:lnTo>
                <a:lnTo>
                  <a:pt x="43844" y="6496"/>
                </a:lnTo>
                <a:lnTo>
                  <a:pt x="51963" y="25986"/>
                </a:lnTo>
              </a:path>
            </a:pathLst>
          </a:custGeom>
          <a:ln w="63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8" name="object 208"/>
          <p:cNvSpPr/>
          <p:nvPr/>
        </p:nvSpPr>
        <p:spPr>
          <a:xfrm>
            <a:off x="3514049" y="4104675"/>
            <a:ext cx="52069" cy="52069"/>
          </a:xfrm>
          <a:custGeom>
            <a:avLst/>
            <a:gdLst/>
            <a:ahLst/>
            <a:cxnLst/>
            <a:rect l="l" t="t" r="r" b="b"/>
            <a:pathLst>
              <a:path w="52070" h="52070">
                <a:moveTo>
                  <a:pt x="25981" y="0"/>
                </a:moveTo>
                <a:lnTo>
                  <a:pt x="8119" y="6496"/>
                </a:lnTo>
                <a:lnTo>
                  <a:pt x="0" y="25986"/>
                </a:lnTo>
                <a:lnTo>
                  <a:pt x="8119" y="45450"/>
                </a:lnTo>
                <a:lnTo>
                  <a:pt x="25981" y="51938"/>
                </a:lnTo>
                <a:lnTo>
                  <a:pt x="43844" y="45450"/>
                </a:lnTo>
                <a:lnTo>
                  <a:pt x="51963" y="25986"/>
                </a:lnTo>
                <a:lnTo>
                  <a:pt x="43844" y="6496"/>
                </a:lnTo>
                <a:lnTo>
                  <a:pt x="25981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9" name="object 209"/>
          <p:cNvSpPr/>
          <p:nvPr/>
        </p:nvSpPr>
        <p:spPr>
          <a:xfrm>
            <a:off x="3514049" y="4104675"/>
            <a:ext cx="52069" cy="52069"/>
          </a:xfrm>
          <a:custGeom>
            <a:avLst/>
            <a:gdLst/>
            <a:ahLst/>
            <a:cxnLst/>
            <a:rect l="l" t="t" r="r" b="b"/>
            <a:pathLst>
              <a:path w="52070" h="52070">
                <a:moveTo>
                  <a:pt x="51963" y="25986"/>
                </a:moveTo>
                <a:lnTo>
                  <a:pt x="43844" y="45450"/>
                </a:lnTo>
                <a:lnTo>
                  <a:pt x="25981" y="51938"/>
                </a:lnTo>
                <a:lnTo>
                  <a:pt x="8119" y="45450"/>
                </a:lnTo>
                <a:lnTo>
                  <a:pt x="0" y="25986"/>
                </a:lnTo>
                <a:lnTo>
                  <a:pt x="8119" y="6496"/>
                </a:lnTo>
                <a:lnTo>
                  <a:pt x="25981" y="0"/>
                </a:lnTo>
                <a:lnTo>
                  <a:pt x="43844" y="6496"/>
                </a:lnTo>
                <a:lnTo>
                  <a:pt x="51963" y="25986"/>
                </a:lnTo>
              </a:path>
            </a:pathLst>
          </a:custGeom>
          <a:ln w="63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0" name="object 210"/>
          <p:cNvSpPr/>
          <p:nvPr/>
        </p:nvSpPr>
        <p:spPr>
          <a:xfrm>
            <a:off x="5072271" y="3417942"/>
            <a:ext cx="52069" cy="52069"/>
          </a:xfrm>
          <a:custGeom>
            <a:avLst/>
            <a:gdLst/>
            <a:ahLst/>
            <a:cxnLst/>
            <a:rect l="l" t="t" r="r" b="b"/>
            <a:pathLst>
              <a:path w="52070" h="52070">
                <a:moveTo>
                  <a:pt x="25981" y="0"/>
                </a:moveTo>
                <a:lnTo>
                  <a:pt x="8119" y="6488"/>
                </a:lnTo>
                <a:lnTo>
                  <a:pt x="0" y="25952"/>
                </a:lnTo>
                <a:lnTo>
                  <a:pt x="8119" y="45442"/>
                </a:lnTo>
                <a:lnTo>
                  <a:pt x="25981" y="51938"/>
                </a:lnTo>
                <a:lnTo>
                  <a:pt x="43844" y="45442"/>
                </a:lnTo>
                <a:lnTo>
                  <a:pt x="51963" y="25952"/>
                </a:lnTo>
                <a:lnTo>
                  <a:pt x="43844" y="6488"/>
                </a:lnTo>
                <a:lnTo>
                  <a:pt x="25981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1" name="object 211"/>
          <p:cNvSpPr/>
          <p:nvPr/>
        </p:nvSpPr>
        <p:spPr>
          <a:xfrm>
            <a:off x="5072271" y="3417942"/>
            <a:ext cx="52069" cy="52069"/>
          </a:xfrm>
          <a:custGeom>
            <a:avLst/>
            <a:gdLst/>
            <a:ahLst/>
            <a:cxnLst/>
            <a:rect l="l" t="t" r="r" b="b"/>
            <a:pathLst>
              <a:path w="52070" h="52070">
                <a:moveTo>
                  <a:pt x="51963" y="25952"/>
                </a:moveTo>
                <a:lnTo>
                  <a:pt x="43844" y="45442"/>
                </a:lnTo>
                <a:lnTo>
                  <a:pt x="25981" y="51938"/>
                </a:lnTo>
                <a:lnTo>
                  <a:pt x="8119" y="45442"/>
                </a:lnTo>
                <a:lnTo>
                  <a:pt x="0" y="25952"/>
                </a:lnTo>
                <a:lnTo>
                  <a:pt x="8119" y="6488"/>
                </a:lnTo>
                <a:lnTo>
                  <a:pt x="25981" y="0"/>
                </a:lnTo>
                <a:lnTo>
                  <a:pt x="43844" y="6488"/>
                </a:lnTo>
                <a:lnTo>
                  <a:pt x="51963" y="25952"/>
                </a:lnTo>
              </a:path>
            </a:pathLst>
          </a:custGeom>
          <a:ln w="63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2" name="object 212"/>
          <p:cNvSpPr/>
          <p:nvPr/>
        </p:nvSpPr>
        <p:spPr>
          <a:xfrm>
            <a:off x="1332580" y="2792871"/>
            <a:ext cx="3766185" cy="1974850"/>
          </a:xfrm>
          <a:custGeom>
            <a:avLst/>
            <a:gdLst/>
            <a:ahLst/>
            <a:cxnLst/>
            <a:rect l="l" t="t" r="r" b="b"/>
            <a:pathLst>
              <a:path w="3766185" h="1974850">
                <a:moveTo>
                  <a:pt x="3765672" y="0"/>
                </a:moveTo>
                <a:lnTo>
                  <a:pt x="1191650" y="1311586"/>
                </a:lnTo>
                <a:lnTo>
                  <a:pt x="905668" y="1448811"/>
                </a:lnTo>
                <a:lnTo>
                  <a:pt x="715028" y="1536552"/>
                </a:lnTo>
                <a:lnTo>
                  <a:pt x="524343" y="1620640"/>
                </a:lnTo>
                <a:lnTo>
                  <a:pt x="333658" y="1701213"/>
                </a:lnTo>
                <a:lnTo>
                  <a:pt x="0" y="1835883"/>
                </a:lnTo>
                <a:lnTo>
                  <a:pt x="0" y="1974281"/>
                </a:lnTo>
                <a:lnTo>
                  <a:pt x="285986" y="1834970"/>
                </a:lnTo>
                <a:lnTo>
                  <a:pt x="476671" y="1745129"/>
                </a:lnTo>
                <a:lnTo>
                  <a:pt x="667311" y="1658713"/>
                </a:lnTo>
                <a:lnTo>
                  <a:pt x="857996" y="1575994"/>
                </a:lnTo>
                <a:lnTo>
                  <a:pt x="1096307" y="1477160"/>
                </a:lnTo>
                <a:lnTo>
                  <a:pt x="2049642" y="1106250"/>
                </a:lnTo>
                <a:lnTo>
                  <a:pt x="3765672" y="460888"/>
                </a:lnTo>
                <a:lnTo>
                  <a:pt x="3765672" y="0"/>
                </a:lnTo>
                <a:close/>
              </a:path>
            </a:pathLst>
          </a:custGeom>
          <a:solidFill>
            <a:srgbClr val="999999">
              <a:alpha val="3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3" name="object 213"/>
          <p:cNvSpPr/>
          <p:nvPr/>
        </p:nvSpPr>
        <p:spPr>
          <a:xfrm>
            <a:off x="1332580" y="3023315"/>
            <a:ext cx="3766185" cy="1675130"/>
          </a:xfrm>
          <a:custGeom>
            <a:avLst/>
            <a:gdLst/>
            <a:ahLst/>
            <a:cxnLst/>
            <a:rect l="l" t="t" r="r" b="b"/>
            <a:pathLst>
              <a:path w="3766185" h="1675129">
                <a:moveTo>
                  <a:pt x="0" y="1674649"/>
                </a:moveTo>
                <a:lnTo>
                  <a:pt x="95301" y="1632235"/>
                </a:lnTo>
                <a:lnTo>
                  <a:pt x="143018" y="1611054"/>
                </a:lnTo>
                <a:lnTo>
                  <a:pt x="285986" y="1547462"/>
                </a:lnTo>
                <a:lnTo>
                  <a:pt x="333658" y="1526235"/>
                </a:lnTo>
                <a:lnTo>
                  <a:pt x="429000" y="1483871"/>
                </a:lnTo>
                <a:lnTo>
                  <a:pt x="476671" y="1462689"/>
                </a:lnTo>
                <a:lnTo>
                  <a:pt x="524343" y="1441507"/>
                </a:lnTo>
                <a:lnTo>
                  <a:pt x="667311" y="1377871"/>
                </a:lnTo>
                <a:lnTo>
                  <a:pt x="715028" y="1356689"/>
                </a:lnTo>
                <a:lnTo>
                  <a:pt x="905668" y="1271916"/>
                </a:lnTo>
                <a:lnTo>
                  <a:pt x="953339" y="1250688"/>
                </a:lnTo>
                <a:lnTo>
                  <a:pt x="1096307" y="1187097"/>
                </a:lnTo>
                <a:lnTo>
                  <a:pt x="1144024" y="1165915"/>
                </a:lnTo>
                <a:lnTo>
                  <a:pt x="1286992" y="1102324"/>
                </a:lnTo>
                <a:lnTo>
                  <a:pt x="1334664" y="1081096"/>
                </a:lnTo>
                <a:lnTo>
                  <a:pt x="1477632" y="1017505"/>
                </a:lnTo>
                <a:lnTo>
                  <a:pt x="1525349" y="996323"/>
                </a:lnTo>
                <a:lnTo>
                  <a:pt x="1668317" y="932686"/>
                </a:lnTo>
                <a:lnTo>
                  <a:pt x="1715988" y="911504"/>
                </a:lnTo>
                <a:lnTo>
                  <a:pt x="1763660" y="890322"/>
                </a:lnTo>
                <a:lnTo>
                  <a:pt x="1906674" y="826731"/>
                </a:lnTo>
                <a:lnTo>
                  <a:pt x="1954345" y="805549"/>
                </a:lnTo>
                <a:lnTo>
                  <a:pt x="2097313" y="741958"/>
                </a:lnTo>
                <a:lnTo>
                  <a:pt x="2145030" y="720731"/>
                </a:lnTo>
                <a:lnTo>
                  <a:pt x="2287999" y="657139"/>
                </a:lnTo>
                <a:lnTo>
                  <a:pt x="2335670" y="635958"/>
                </a:lnTo>
                <a:lnTo>
                  <a:pt x="2478638" y="572366"/>
                </a:lnTo>
                <a:lnTo>
                  <a:pt x="2526355" y="551139"/>
                </a:lnTo>
                <a:lnTo>
                  <a:pt x="2669323" y="487548"/>
                </a:lnTo>
                <a:lnTo>
                  <a:pt x="2716995" y="466366"/>
                </a:lnTo>
                <a:lnTo>
                  <a:pt x="2860009" y="402774"/>
                </a:lnTo>
                <a:lnTo>
                  <a:pt x="2907680" y="381547"/>
                </a:lnTo>
                <a:lnTo>
                  <a:pt x="3002977" y="339183"/>
                </a:lnTo>
                <a:lnTo>
                  <a:pt x="3050648" y="318001"/>
                </a:lnTo>
                <a:lnTo>
                  <a:pt x="3098319" y="296819"/>
                </a:lnTo>
                <a:lnTo>
                  <a:pt x="3145991" y="275592"/>
                </a:lnTo>
                <a:lnTo>
                  <a:pt x="3289005" y="212001"/>
                </a:lnTo>
                <a:lnTo>
                  <a:pt x="3336676" y="190819"/>
                </a:lnTo>
                <a:lnTo>
                  <a:pt x="3479644" y="127228"/>
                </a:lnTo>
                <a:lnTo>
                  <a:pt x="3527361" y="106000"/>
                </a:lnTo>
                <a:lnTo>
                  <a:pt x="3670329" y="42409"/>
                </a:lnTo>
                <a:lnTo>
                  <a:pt x="3718001" y="21227"/>
                </a:lnTo>
                <a:lnTo>
                  <a:pt x="3765672" y="0"/>
                </a:lnTo>
              </a:path>
            </a:pathLst>
          </a:custGeom>
          <a:ln w="15587">
            <a:solidFill>
              <a:srgbClr val="3366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4" name="object 214"/>
          <p:cNvSpPr/>
          <p:nvPr/>
        </p:nvSpPr>
        <p:spPr>
          <a:xfrm>
            <a:off x="1075160" y="4713400"/>
            <a:ext cx="30480" cy="46990"/>
          </a:xfrm>
          <a:custGeom>
            <a:avLst/>
            <a:gdLst/>
            <a:ahLst/>
            <a:cxnLst/>
            <a:rect l="l" t="t" r="r" b="b"/>
            <a:pathLst>
              <a:path w="30480" h="46989">
                <a:moveTo>
                  <a:pt x="15009" y="0"/>
                </a:moveTo>
                <a:lnTo>
                  <a:pt x="1510" y="10896"/>
                </a:lnTo>
                <a:lnTo>
                  <a:pt x="543" y="13722"/>
                </a:lnTo>
                <a:lnTo>
                  <a:pt x="0" y="18086"/>
                </a:lnTo>
                <a:lnTo>
                  <a:pt x="0" y="32156"/>
                </a:lnTo>
                <a:lnTo>
                  <a:pt x="1511" y="38401"/>
                </a:lnTo>
                <a:lnTo>
                  <a:pt x="4792" y="42482"/>
                </a:lnTo>
                <a:lnTo>
                  <a:pt x="7077" y="45390"/>
                </a:lnTo>
                <a:lnTo>
                  <a:pt x="10557" y="46960"/>
                </a:lnTo>
                <a:lnTo>
                  <a:pt x="15009" y="46992"/>
                </a:lnTo>
                <a:lnTo>
                  <a:pt x="18351" y="46960"/>
                </a:lnTo>
                <a:lnTo>
                  <a:pt x="21146" y="46079"/>
                </a:lnTo>
                <a:lnTo>
                  <a:pt x="25570" y="42482"/>
                </a:lnTo>
                <a:lnTo>
                  <a:pt x="25661" y="42340"/>
                </a:lnTo>
                <a:lnTo>
                  <a:pt x="12415" y="42340"/>
                </a:lnTo>
                <a:lnTo>
                  <a:pt x="10246" y="41112"/>
                </a:lnTo>
                <a:lnTo>
                  <a:pt x="6707" y="36118"/>
                </a:lnTo>
                <a:lnTo>
                  <a:pt x="5821" y="31069"/>
                </a:lnTo>
                <a:lnTo>
                  <a:pt x="5945" y="15320"/>
                </a:lnTo>
                <a:lnTo>
                  <a:pt x="6789" y="10810"/>
                </a:lnTo>
                <a:lnTo>
                  <a:pt x="8730" y="7956"/>
                </a:lnTo>
                <a:lnTo>
                  <a:pt x="10273" y="5793"/>
                </a:lnTo>
                <a:lnTo>
                  <a:pt x="12328" y="4679"/>
                </a:lnTo>
                <a:lnTo>
                  <a:pt x="25404" y="4679"/>
                </a:lnTo>
                <a:lnTo>
                  <a:pt x="24913" y="3907"/>
                </a:lnTo>
                <a:lnTo>
                  <a:pt x="23374" y="2483"/>
                </a:lnTo>
                <a:lnTo>
                  <a:pt x="21516" y="1483"/>
                </a:lnTo>
                <a:lnTo>
                  <a:pt x="19634" y="511"/>
                </a:lnTo>
                <a:lnTo>
                  <a:pt x="17465" y="27"/>
                </a:lnTo>
                <a:lnTo>
                  <a:pt x="15009" y="0"/>
                </a:lnTo>
                <a:close/>
              </a:path>
              <a:path w="30480" h="46989">
                <a:moveTo>
                  <a:pt x="25404" y="4679"/>
                </a:moveTo>
                <a:lnTo>
                  <a:pt x="17579" y="4679"/>
                </a:lnTo>
                <a:lnTo>
                  <a:pt x="19803" y="5934"/>
                </a:lnTo>
                <a:lnTo>
                  <a:pt x="23342" y="10896"/>
                </a:lnTo>
                <a:lnTo>
                  <a:pt x="24122" y="15320"/>
                </a:lnTo>
                <a:lnTo>
                  <a:pt x="24223" y="31069"/>
                </a:lnTo>
                <a:lnTo>
                  <a:pt x="23342" y="36063"/>
                </a:lnTo>
                <a:lnTo>
                  <a:pt x="19803" y="41085"/>
                </a:lnTo>
                <a:lnTo>
                  <a:pt x="17607" y="42340"/>
                </a:lnTo>
                <a:lnTo>
                  <a:pt x="25661" y="42340"/>
                </a:lnTo>
                <a:lnTo>
                  <a:pt x="27223" y="39916"/>
                </a:lnTo>
                <a:lnTo>
                  <a:pt x="29452" y="33265"/>
                </a:lnTo>
                <a:lnTo>
                  <a:pt x="29995" y="28901"/>
                </a:lnTo>
                <a:lnTo>
                  <a:pt x="29914" y="18086"/>
                </a:lnTo>
                <a:lnTo>
                  <a:pt x="29653" y="15320"/>
                </a:lnTo>
                <a:lnTo>
                  <a:pt x="28251" y="9956"/>
                </a:lnTo>
                <a:lnTo>
                  <a:pt x="27310" y="7673"/>
                </a:lnTo>
                <a:lnTo>
                  <a:pt x="25404" y="4679"/>
                </a:lnTo>
                <a:close/>
              </a:path>
            </a:pathLst>
          </a:custGeom>
          <a:solidFill>
            <a:srgbClr val="4D4D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5" name="object 215"/>
          <p:cNvSpPr/>
          <p:nvPr/>
        </p:nvSpPr>
        <p:spPr>
          <a:xfrm>
            <a:off x="1038630" y="3905467"/>
            <a:ext cx="30480" cy="46355"/>
          </a:xfrm>
          <a:custGeom>
            <a:avLst/>
            <a:gdLst/>
            <a:ahLst/>
            <a:cxnLst/>
            <a:rect l="l" t="t" r="r" b="b"/>
            <a:pathLst>
              <a:path w="30480" h="46354">
                <a:moveTo>
                  <a:pt x="27607" y="4702"/>
                </a:moveTo>
                <a:lnTo>
                  <a:pt x="18493" y="4702"/>
                </a:lnTo>
                <a:lnTo>
                  <a:pt x="20575" y="5432"/>
                </a:lnTo>
                <a:lnTo>
                  <a:pt x="22200" y="6984"/>
                </a:lnTo>
                <a:lnTo>
                  <a:pt x="23771" y="8536"/>
                </a:lnTo>
                <a:lnTo>
                  <a:pt x="24570" y="10408"/>
                </a:lnTo>
                <a:lnTo>
                  <a:pt x="24570" y="14790"/>
                </a:lnTo>
                <a:lnTo>
                  <a:pt x="23684" y="17073"/>
                </a:lnTo>
                <a:lnTo>
                  <a:pt x="20205" y="21866"/>
                </a:lnTo>
                <a:lnTo>
                  <a:pt x="16835" y="25107"/>
                </a:lnTo>
                <a:lnTo>
                  <a:pt x="11840" y="29170"/>
                </a:lnTo>
                <a:lnTo>
                  <a:pt x="8539" y="31909"/>
                </a:lnTo>
                <a:lnTo>
                  <a:pt x="0" y="44828"/>
                </a:lnTo>
                <a:lnTo>
                  <a:pt x="54" y="46198"/>
                </a:lnTo>
                <a:lnTo>
                  <a:pt x="30479" y="46198"/>
                </a:lnTo>
                <a:lnTo>
                  <a:pt x="30479" y="40765"/>
                </a:lnTo>
                <a:lnTo>
                  <a:pt x="7904" y="40765"/>
                </a:lnTo>
                <a:lnTo>
                  <a:pt x="8502" y="39761"/>
                </a:lnTo>
                <a:lnTo>
                  <a:pt x="16889" y="31864"/>
                </a:lnTo>
                <a:lnTo>
                  <a:pt x="20858" y="28485"/>
                </a:lnTo>
                <a:lnTo>
                  <a:pt x="30364" y="14790"/>
                </a:lnTo>
                <a:lnTo>
                  <a:pt x="30316" y="8993"/>
                </a:lnTo>
                <a:lnTo>
                  <a:pt x="29109" y="6117"/>
                </a:lnTo>
                <a:lnTo>
                  <a:pt x="27607" y="4702"/>
                </a:lnTo>
                <a:close/>
              </a:path>
              <a:path w="30480" h="46354">
                <a:moveTo>
                  <a:pt x="16063" y="0"/>
                </a:moveTo>
                <a:lnTo>
                  <a:pt x="1141" y="13284"/>
                </a:lnTo>
                <a:lnTo>
                  <a:pt x="6931" y="13877"/>
                </a:lnTo>
                <a:lnTo>
                  <a:pt x="6931" y="11001"/>
                </a:lnTo>
                <a:lnTo>
                  <a:pt x="7762" y="8764"/>
                </a:lnTo>
                <a:lnTo>
                  <a:pt x="11041" y="5523"/>
                </a:lnTo>
                <a:lnTo>
                  <a:pt x="13210" y="4702"/>
                </a:lnTo>
                <a:lnTo>
                  <a:pt x="27607" y="4702"/>
                </a:lnTo>
                <a:lnTo>
                  <a:pt x="23972" y="1278"/>
                </a:lnTo>
                <a:lnTo>
                  <a:pt x="20461" y="45"/>
                </a:lnTo>
                <a:lnTo>
                  <a:pt x="16063" y="0"/>
                </a:lnTo>
                <a:close/>
              </a:path>
            </a:pathLst>
          </a:custGeom>
          <a:solidFill>
            <a:srgbClr val="4D4D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6" name="object 216"/>
          <p:cNvSpPr/>
          <p:nvPr/>
        </p:nvSpPr>
        <p:spPr>
          <a:xfrm>
            <a:off x="1075155" y="3905467"/>
            <a:ext cx="30480" cy="46990"/>
          </a:xfrm>
          <a:custGeom>
            <a:avLst/>
            <a:gdLst/>
            <a:ahLst/>
            <a:cxnLst/>
            <a:rect l="l" t="t" r="r" b="b"/>
            <a:pathLst>
              <a:path w="30480" h="46989">
                <a:moveTo>
                  <a:pt x="15013" y="0"/>
                </a:moveTo>
                <a:lnTo>
                  <a:pt x="1512" y="10910"/>
                </a:lnTo>
                <a:lnTo>
                  <a:pt x="543" y="13740"/>
                </a:lnTo>
                <a:lnTo>
                  <a:pt x="0" y="18077"/>
                </a:lnTo>
                <a:lnTo>
                  <a:pt x="0" y="32137"/>
                </a:lnTo>
                <a:lnTo>
                  <a:pt x="1511" y="38392"/>
                </a:lnTo>
                <a:lnTo>
                  <a:pt x="4817" y="42500"/>
                </a:lnTo>
                <a:lnTo>
                  <a:pt x="7077" y="45376"/>
                </a:lnTo>
                <a:lnTo>
                  <a:pt x="10561" y="46974"/>
                </a:lnTo>
                <a:lnTo>
                  <a:pt x="18351" y="46974"/>
                </a:lnTo>
                <a:lnTo>
                  <a:pt x="21146" y="46061"/>
                </a:lnTo>
                <a:lnTo>
                  <a:pt x="25570" y="42500"/>
                </a:lnTo>
                <a:lnTo>
                  <a:pt x="25658" y="42363"/>
                </a:lnTo>
                <a:lnTo>
                  <a:pt x="12415" y="42363"/>
                </a:lnTo>
                <a:lnTo>
                  <a:pt x="10246" y="41131"/>
                </a:lnTo>
                <a:lnTo>
                  <a:pt x="6707" y="36109"/>
                </a:lnTo>
                <a:lnTo>
                  <a:pt x="5821" y="31088"/>
                </a:lnTo>
                <a:lnTo>
                  <a:pt x="5942" y="15338"/>
                </a:lnTo>
                <a:lnTo>
                  <a:pt x="6794" y="10819"/>
                </a:lnTo>
                <a:lnTo>
                  <a:pt x="8735" y="7943"/>
                </a:lnTo>
                <a:lnTo>
                  <a:pt x="10273" y="5797"/>
                </a:lnTo>
                <a:lnTo>
                  <a:pt x="12328" y="4702"/>
                </a:lnTo>
                <a:lnTo>
                  <a:pt x="25410" y="4702"/>
                </a:lnTo>
                <a:lnTo>
                  <a:pt x="24913" y="3925"/>
                </a:lnTo>
                <a:lnTo>
                  <a:pt x="23374" y="2465"/>
                </a:lnTo>
                <a:lnTo>
                  <a:pt x="21520" y="1506"/>
                </a:lnTo>
                <a:lnTo>
                  <a:pt x="19634" y="502"/>
                </a:lnTo>
                <a:lnTo>
                  <a:pt x="17465" y="45"/>
                </a:lnTo>
                <a:lnTo>
                  <a:pt x="15013" y="0"/>
                </a:lnTo>
                <a:close/>
              </a:path>
              <a:path w="30480" h="46989">
                <a:moveTo>
                  <a:pt x="25410" y="4702"/>
                </a:moveTo>
                <a:lnTo>
                  <a:pt x="17579" y="4702"/>
                </a:lnTo>
                <a:lnTo>
                  <a:pt x="19808" y="5934"/>
                </a:lnTo>
                <a:lnTo>
                  <a:pt x="23347" y="10910"/>
                </a:lnTo>
                <a:lnTo>
                  <a:pt x="24124" y="15338"/>
                </a:lnTo>
                <a:lnTo>
                  <a:pt x="24220" y="31088"/>
                </a:lnTo>
                <a:lnTo>
                  <a:pt x="23347" y="36063"/>
                </a:lnTo>
                <a:lnTo>
                  <a:pt x="19808" y="41085"/>
                </a:lnTo>
                <a:lnTo>
                  <a:pt x="17607" y="42363"/>
                </a:lnTo>
                <a:lnTo>
                  <a:pt x="25658" y="42363"/>
                </a:lnTo>
                <a:lnTo>
                  <a:pt x="27228" y="39898"/>
                </a:lnTo>
                <a:lnTo>
                  <a:pt x="29452" y="33279"/>
                </a:lnTo>
                <a:lnTo>
                  <a:pt x="29995" y="28896"/>
                </a:lnTo>
                <a:lnTo>
                  <a:pt x="29913" y="18077"/>
                </a:lnTo>
                <a:lnTo>
                  <a:pt x="29653" y="15338"/>
                </a:lnTo>
                <a:lnTo>
                  <a:pt x="28255" y="9951"/>
                </a:lnTo>
                <a:lnTo>
                  <a:pt x="27310" y="7669"/>
                </a:lnTo>
                <a:lnTo>
                  <a:pt x="25410" y="4702"/>
                </a:lnTo>
                <a:close/>
              </a:path>
            </a:pathLst>
          </a:custGeom>
          <a:solidFill>
            <a:srgbClr val="4D4D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7" name="object 217"/>
          <p:cNvSpPr/>
          <p:nvPr/>
        </p:nvSpPr>
        <p:spPr>
          <a:xfrm>
            <a:off x="1037571" y="3097726"/>
            <a:ext cx="32384" cy="46355"/>
          </a:xfrm>
          <a:custGeom>
            <a:avLst/>
            <a:gdLst/>
            <a:ahLst/>
            <a:cxnLst/>
            <a:rect l="l" t="t" r="r" b="b"/>
            <a:pathLst>
              <a:path w="32384" h="46355">
                <a:moveTo>
                  <a:pt x="25602" y="35013"/>
                </a:moveTo>
                <a:lnTo>
                  <a:pt x="19949" y="35013"/>
                </a:lnTo>
                <a:lnTo>
                  <a:pt x="19949" y="46015"/>
                </a:lnTo>
                <a:lnTo>
                  <a:pt x="25602" y="46015"/>
                </a:lnTo>
                <a:lnTo>
                  <a:pt x="25602" y="35013"/>
                </a:lnTo>
                <a:close/>
              </a:path>
              <a:path w="32384" h="46355">
                <a:moveTo>
                  <a:pt x="25602" y="0"/>
                </a:moveTo>
                <a:lnTo>
                  <a:pt x="21004" y="0"/>
                </a:lnTo>
                <a:lnTo>
                  <a:pt x="0" y="29809"/>
                </a:lnTo>
                <a:lnTo>
                  <a:pt x="0" y="35013"/>
                </a:lnTo>
                <a:lnTo>
                  <a:pt x="31821" y="35013"/>
                </a:lnTo>
                <a:lnTo>
                  <a:pt x="31821" y="29809"/>
                </a:lnTo>
                <a:lnTo>
                  <a:pt x="5538" y="29809"/>
                </a:lnTo>
                <a:lnTo>
                  <a:pt x="19949" y="9084"/>
                </a:lnTo>
                <a:lnTo>
                  <a:pt x="25602" y="9084"/>
                </a:lnTo>
                <a:lnTo>
                  <a:pt x="25602" y="0"/>
                </a:lnTo>
                <a:close/>
              </a:path>
              <a:path w="32384" h="46355">
                <a:moveTo>
                  <a:pt x="25602" y="9084"/>
                </a:moveTo>
                <a:lnTo>
                  <a:pt x="19949" y="9084"/>
                </a:lnTo>
                <a:lnTo>
                  <a:pt x="19949" y="29809"/>
                </a:lnTo>
                <a:lnTo>
                  <a:pt x="25602" y="29809"/>
                </a:lnTo>
                <a:lnTo>
                  <a:pt x="25602" y="9084"/>
                </a:lnTo>
                <a:close/>
              </a:path>
            </a:pathLst>
          </a:custGeom>
          <a:solidFill>
            <a:srgbClr val="4D4D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8" name="object 218"/>
          <p:cNvSpPr/>
          <p:nvPr/>
        </p:nvSpPr>
        <p:spPr>
          <a:xfrm>
            <a:off x="1075155" y="3097543"/>
            <a:ext cx="30480" cy="47625"/>
          </a:xfrm>
          <a:custGeom>
            <a:avLst/>
            <a:gdLst/>
            <a:ahLst/>
            <a:cxnLst/>
            <a:rect l="l" t="t" r="r" b="b"/>
            <a:pathLst>
              <a:path w="30480" h="47625">
                <a:moveTo>
                  <a:pt x="15013" y="0"/>
                </a:moveTo>
                <a:lnTo>
                  <a:pt x="11643" y="45"/>
                </a:lnTo>
                <a:lnTo>
                  <a:pt x="8876" y="913"/>
                </a:lnTo>
                <a:lnTo>
                  <a:pt x="6680" y="2739"/>
                </a:lnTo>
                <a:lnTo>
                  <a:pt x="4452" y="4519"/>
                </a:lnTo>
                <a:lnTo>
                  <a:pt x="2767" y="7075"/>
                </a:lnTo>
                <a:lnTo>
                  <a:pt x="1512" y="10910"/>
                </a:lnTo>
                <a:lnTo>
                  <a:pt x="543" y="13740"/>
                </a:lnTo>
                <a:lnTo>
                  <a:pt x="0" y="18123"/>
                </a:lnTo>
                <a:lnTo>
                  <a:pt x="0" y="32183"/>
                </a:lnTo>
                <a:lnTo>
                  <a:pt x="1511" y="38437"/>
                </a:lnTo>
                <a:lnTo>
                  <a:pt x="4781" y="42500"/>
                </a:lnTo>
                <a:lnTo>
                  <a:pt x="7077" y="45422"/>
                </a:lnTo>
                <a:lnTo>
                  <a:pt x="10561" y="46974"/>
                </a:lnTo>
                <a:lnTo>
                  <a:pt x="15013" y="47020"/>
                </a:lnTo>
                <a:lnTo>
                  <a:pt x="18351" y="46974"/>
                </a:lnTo>
                <a:lnTo>
                  <a:pt x="21146" y="46107"/>
                </a:lnTo>
                <a:lnTo>
                  <a:pt x="25570" y="42500"/>
                </a:lnTo>
                <a:lnTo>
                  <a:pt x="25659" y="42363"/>
                </a:lnTo>
                <a:lnTo>
                  <a:pt x="12415" y="42363"/>
                </a:lnTo>
                <a:lnTo>
                  <a:pt x="10246" y="41131"/>
                </a:lnTo>
                <a:lnTo>
                  <a:pt x="6707" y="36155"/>
                </a:lnTo>
                <a:lnTo>
                  <a:pt x="5821" y="31088"/>
                </a:lnTo>
                <a:lnTo>
                  <a:pt x="5942" y="15338"/>
                </a:lnTo>
                <a:lnTo>
                  <a:pt x="6794" y="10819"/>
                </a:lnTo>
                <a:lnTo>
                  <a:pt x="8735" y="7988"/>
                </a:lnTo>
                <a:lnTo>
                  <a:pt x="10273" y="5797"/>
                </a:lnTo>
                <a:lnTo>
                  <a:pt x="12328" y="4702"/>
                </a:lnTo>
                <a:lnTo>
                  <a:pt x="25411" y="4702"/>
                </a:lnTo>
                <a:lnTo>
                  <a:pt x="24913" y="3925"/>
                </a:lnTo>
                <a:lnTo>
                  <a:pt x="23374" y="2510"/>
                </a:lnTo>
                <a:lnTo>
                  <a:pt x="21520" y="1506"/>
                </a:lnTo>
                <a:lnTo>
                  <a:pt x="19634" y="547"/>
                </a:lnTo>
                <a:lnTo>
                  <a:pt x="17465" y="45"/>
                </a:lnTo>
                <a:lnTo>
                  <a:pt x="15013" y="0"/>
                </a:lnTo>
                <a:close/>
              </a:path>
              <a:path w="30480" h="47625">
                <a:moveTo>
                  <a:pt x="25411" y="4702"/>
                </a:moveTo>
                <a:lnTo>
                  <a:pt x="17579" y="4702"/>
                </a:lnTo>
                <a:lnTo>
                  <a:pt x="19808" y="5934"/>
                </a:lnTo>
                <a:lnTo>
                  <a:pt x="21575" y="8445"/>
                </a:lnTo>
                <a:lnTo>
                  <a:pt x="23347" y="10910"/>
                </a:lnTo>
                <a:lnTo>
                  <a:pt x="24124" y="15338"/>
                </a:lnTo>
                <a:lnTo>
                  <a:pt x="24220" y="31088"/>
                </a:lnTo>
                <a:lnTo>
                  <a:pt x="23347" y="36063"/>
                </a:lnTo>
                <a:lnTo>
                  <a:pt x="19808" y="41085"/>
                </a:lnTo>
                <a:lnTo>
                  <a:pt x="17607" y="42363"/>
                </a:lnTo>
                <a:lnTo>
                  <a:pt x="25659" y="42363"/>
                </a:lnTo>
                <a:lnTo>
                  <a:pt x="27228" y="39944"/>
                </a:lnTo>
                <a:lnTo>
                  <a:pt x="29452" y="33279"/>
                </a:lnTo>
                <a:lnTo>
                  <a:pt x="29995" y="28942"/>
                </a:lnTo>
                <a:lnTo>
                  <a:pt x="29917" y="18123"/>
                </a:lnTo>
                <a:lnTo>
                  <a:pt x="29653" y="15338"/>
                </a:lnTo>
                <a:lnTo>
                  <a:pt x="28968" y="12645"/>
                </a:lnTo>
                <a:lnTo>
                  <a:pt x="28255" y="9997"/>
                </a:lnTo>
                <a:lnTo>
                  <a:pt x="27310" y="7714"/>
                </a:lnTo>
                <a:lnTo>
                  <a:pt x="25411" y="4702"/>
                </a:lnTo>
                <a:close/>
              </a:path>
            </a:pathLst>
          </a:custGeom>
          <a:solidFill>
            <a:srgbClr val="4D4D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9" name="object 219"/>
          <p:cNvSpPr/>
          <p:nvPr/>
        </p:nvSpPr>
        <p:spPr>
          <a:xfrm>
            <a:off x="1039141" y="2289619"/>
            <a:ext cx="30480" cy="47625"/>
          </a:xfrm>
          <a:custGeom>
            <a:avLst/>
            <a:gdLst/>
            <a:ahLst/>
            <a:cxnLst/>
            <a:rect l="l" t="t" r="r" b="b"/>
            <a:pathLst>
              <a:path w="30480" h="47625">
                <a:moveTo>
                  <a:pt x="16525" y="0"/>
                </a:moveTo>
                <a:lnTo>
                  <a:pt x="11671" y="45"/>
                </a:lnTo>
                <a:lnTo>
                  <a:pt x="7789" y="1780"/>
                </a:lnTo>
                <a:lnTo>
                  <a:pt x="1625" y="9358"/>
                </a:lnTo>
                <a:lnTo>
                  <a:pt x="0" y="15840"/>
                </a:lnTo>
                <a:lnTo>
                  <a:pt x="0" y="32640"/>
                </a:lnTo>
                <a:lnTo>
                  <a:pt x="1484" y="38346"/>
                </a:lnTo>
                <a:lnTo>
                  <a:pt x="4556" y="41907"/>
                </a:lnTo>
                <a:lnTo>
                  <a:pt x="7420" y="45285"/>
                </a:lnTo>
                <a:lnTo>
                  <a:pt x="11273" y="46974"/>
                </a:lnTo>
                <a:lnTo>
                  <a:pt x="16009" y="47020"/>
                </a:lnTo>
                <a:lnTo>
                  <a:pt x="18748" y="46974"/>
                </a:lnTo>
                <a:lnTo>
                  <a:pt x="21205" y="46335"/>
                </a:lnTo>
                <a:lnTo>
                  <a:pt x="23401" y="45057"/>
                </a:lnTo>
                <a:lnTo>
                  <a:pt x="25570" y="43733"/>
                </a:lnTo>
                <a:lnTo>
                  <a:pt x="26793" y="42363"/>
                </a:lnTo>
                <a:lnTo>
                  <a:pt x="14242" y="42363"/>
                </a:lnTo>
                <a:lnTo>
                  <a:pt x="12698" y="41907"/>
                </a:lnTo>
                <a:lnTo>
                  <a:pt x="11214" y="40948"/>
                </a:lnTo>
                <a:lnTo>
                  <a:pt x="9730" y="40035"/>
                </a:lnTo>
                <a:lnTo>
                  <a:pt x="8561" y="38711"/>
                </a:lnTo>
                <a:lnTo>
                  <a:pt x="6908" y="35150"/>
                </a:lnTo>
                <a:lnTo>
                  <a:pt x="6506" y="33279"/>
                </a:lnTo>
                <a:lnTo>
                  <a:pt x="6506" y="28349"/>
                </a:lnTo>
                <a:lnTo>
                  <a:pt x="7392" y="25975"/>
                </a:lnTo>
                <a:lnTo>
                  <a:pt x="9159" y="24103"/>
                </a:lnTo>
                <a:lnTo>
                  <a:pt x="10795" y="22460"/>
                </a:lnTo>
                <a:lnTo>
                  <a:pt x="5652" y="22460"/>
                </a:lnTo>
                <a:lnTo>
                  <a:pt x="5700" y="17758"/>
                </a:lnTo>
                <a:lnTo>
                  <a:pt x="6191" y="14334"/>
                </a:lnTo>
                <a:lnTo>
                  <a:pt x="7251" y="11869"/>
                </a:lnTo>
                <a:lnTo>
                  <a:pt x="8246" y="9358"/>
                </a:lnTo>
                <a:lnTo>
                  <a:pt x="16182" y="4656"/>
                </a:lnTo>
                <a:lnTo>
                  <a:pt x="27226" y="4656"/>
                </a:lnTo>
                <a:lnTo>
                  <a:pt x="25429" y="3058"/>
                </a:lnTo>
                <a:lnTo>
                  <a:pt x="23118" y="1049"/>
                </a:lnTo>
                <a:lnTo>
                  <a:pt x="20150" y="45"/>
                </a:lnTo>
                <a:lnTo>
                  <a:pt x="16525" y="0"/>
                </a:lnTo>
                <a:close/>
              </a:path>
              <a:path w="30480" h="47625">
                <a:moveTo>
                  <a:pt x="27211" y="21364"/>
                </a:moveTo>
                <a:lnTo>
                  <a:pt x="15698" y="21364"/>
                </a:lnTo>
                <a:lnTo>
                  <a:pt x="18237" y="21410"/>
                </a:lnTo>
                <a:lnTo>
                  <a:pt x="20379" y="22323"/>
                </a:lnTo>
                <a:lnTo>
                  <a:pt x="22091" y="24103"/>
                </a:lnTo>
                <a:lnTo>
                  <a:pt x="23771" y="25975"/>
                </a:lnTo>
                <a:lnTo>
                  <a:pt x="24557" y="28349"/>
                </a:lnTo>
                <a:lnTo>
                  <a:pt x="24528" y="35150"/>
                </a:lnTo>
                <a:lnTo>
                  <a:pt x="23744" y="37570"/>
                </a:lnTo>
                <a:lnTo>
                  <a:pt x="22059" y="39487"/>
                </a:lnTo>
                <a:lnTo>
                  <a:pt x="20319" y="41405"/>
                </a:lnTo>
                <a:lnTo>
                  <a:pt x="18264" y="42363"/>
                </a:lnTo>
                <a:lnTo>
                  <a:pt x="26793" y="42363"/>
                </a:lnTo>
                <a:lnTo>
                  <a:pt x="27283" y="41815"/>
                </a:lnTo>
                <a:lnTo>
                  <a:pt x="28538" y="39350"/>
                </a:lnTo>
                <a:lnTo>
                  <a:pt x="29767" y="36840"/>
                </a:lnTo>
                <a:lnTo>
                  <a:pt x="30392" y="34192"/>
                </a:lnTo>
                <a:lnTo>
                  <a:pt x="30392" y="26888"/>
                </a:lnTo>
                <a:lnTo>
                  <a:pt x="29054" y="23281"/>
                </a:lnTo>
                <a:lnTo>
                  <a:pt x="27211" y="21364"/>
                </a:lnTo>
                <a:close/>
              </a:path>
              <a:path w="30480" h="47625">
                <a:moveTo>
                  <a:pt x="20547" y="16388"/>
                </a:moveTo>
                <a:lnTo>
                  <a:pt x="14639" y="16388"/>
                </a:lnTo>
                <a:lnTo>
                  <a:pt x="12584" y="16890"/>
                </a:lnTo>
                <a:lnTo>
                  <a:pt x="8648" y="18899"/>
                </a:lnTo>
                <a:lnTo>
                  <a:pt x="6990" y="20405"/>
                </a:lnTo>
                <a:lnTo>
                  <a:pt x="5652" y="22460"/>
                </a:lnTo>
                <a:lnTo>
                  <a:pt x="10795" y="22460"/>
                </a:lnTo>
                <a:lnTo>
                  <a:pt x="10931" y="22323"/>
                </a:lnTo>
                <a:lnTo>
                  <a:pt x="13100" y="21410"/>
                </a:lnTo>
                <a:lnTo>
                  <a:pt x="15698" y="21364"/>
                </a:lnTo>
                <a:lnTo>
                  <a:pt x="27211" y="21364"/>
                </a:lnTo>
                <a:lnTo>
                  <a:pt x="23744" y="17758"/>
                </a:lnTo>
                <a:lnTo>
                  <a:pt x="20547" y="16388"/>
                </a:lnTo>
                <a:close/>
              </a:path>
              <a:path w="30480" h="47625">
                <a:moveTo>
                  <a:pt x="27226" y="4656"/>
                </a:moveTo>
                <a:lnTo>
                  <a:pt x="16182" y="4656"/>
                </a:lnTo>
                <a:lnTo>
                  <a:pt x="18406" y="4702"/>
                </a:lnTo>
                <a:lnTo>
                  <a:pt x="20292" y="5478"/>
                </a:lnTo>
                <a:lnTo>
                  <a:pt x="21831" y="7075"/>
                </a:lnTo>
                <a:lnTo>
                  <a:pt x="22744" y="8080"/>
                </a:lnTo>
                <a:lnTo>
                  <a:pt x="23461" y="9723"/>
                </a:lnTo>
                <a:lnTo>
                  <a:pt x="23972" y="11914"/>
                </a:lnTo>
                <a:lnTo>
                  <a:pt x="29593" y="11458"/>
                </a:lnTo>
                <a:lnTo>
                  <a:pt x="29109" y="7897"/>
                </a:lnTo>
                <a:lnTo>
                  <a:pt x="27739" y="5112"/>
                </a:lnTo>
                <a:lnTo>
                  <a:pt x="27226" y="4656"/>
                </a:lnTo>
                <a:close/>
              </a:path>
            </a:pathLst>
          </a:custGeom>
          <a:solidFill>
            <a:srgbClr val="4D4D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0" name="object 220"/>
          <p:cNvSpPr/>
          <p:nvPr/>
        </p:nvSpPr>
        <p:spPr>
          <a:xfrm>
            <a:off x="1075155" y="2289619"/>
            <a:ext cx="30480" cy="47625"/>
          </a:xfrm>
          <a:custGeom>
            <a:avLst/>
            <a:gdLst/>
            <a:ahLst/>
            <a:cxnLst/>
            <a:rect l="l" t="t" r="r" b="b"/>
            <a:pathLst>
              <a:path w="30480" h="47625">
                <a:moveTo>
                  <a:pt x="15013" y="0"/>
                </a:moveTo>
                <a:lnTo>
                  <a:pt x="11643" y="45"/>
                </a:lnTo>
                <a:lnTo>
                  <a:pt x="8876" y="913"/>
                </a:lnTo>
                <a:lnTo>
                  <a:pt x="6680" y="2739"/>
                </a:lnTo>
                <a:lnTo>
                  <a:pt x="4452" y="4519"/>
                </a:lnTo>
                <a:lnTo>
                  <a:pt x="2767" y="7075"/>
                </a:lnTo>
                <a:lnTo>
                  <a:pt x="1512" y="10910"/>
                </a:lnTo>
                <a:lnTo>
                  <a:pt x="543" y="13740"/>
                </a:lnTo>
                <a:lnTo>
                  <a:pt x="0" y="18123"/>
                </a:lnTo>
                <a:lnTo>
                  <a:pt x="0" y="32183"/>
                </a:lnTo>
                <a:lnTo>
                  <a:pt x="1511" y="38437"/>
                </a:lnTo>
                <a:lnTo>
                  <a:pt x="4781" y="42500"/>
                </a:lnTo>
                <a:lnTo>
                  <a:pt x="7077" y="45422"/>
                </a:lnTo>
                <a:lnTo>
                  <a:pt x="10561" y="46974"/>
                </a:lnTo>
                <a:lnTo>
                  <a:pt x="15013" y="47020"/>
                </a:lnTo>
                <a:lnTo>
                  <a:pt x="18351" y="46974"/>
                </a:lnTo>
                <a:lnTo>
                  <a:pt x="21146" y="46107"/>
                </a:lnTo>
                <a:lnTo>
                  <a:pt x="25570" y="42500"/>
                </a:lnTo>
                <a:lnTo>
                  <a:pt x="25659" y="42363"/>
                </a:lnTo>
                <a:lnTo>
                  <a:pt x="12415" y="42363"/>
                </a:lnTo>
                <a:lnTo>
                  <a:pt x="10246" y="41131"/>
                </a:lnTo>
                <a:lnTo>
                  <a:pt x="6707" y="36155"/>
                </a:lnTo>
                <a:lnTo>
                  <a:pt x="5821" y="31088"/>
                </a:lnTo>
                <a:lnTo>
                  <a:pt x="5942" y="15338"/>
                </a:lnTo>
                <a:lnTo>
                  <a:pt x="6794" y="10819"/>
                </a:lnTo>
                <a:lnTo>
                  <a:pt x="8735" y="7988"/>
                </a:lnTo>
                <a:lnTo>
                  <a:pt x="10273" y="5797"/>
                </a:lnTo>
                <a:lnTo>
                  <a:pt x="12328" y="4702"/>
                </a:lnTo>
                <a:lnTo>
                  <a:pt x="25411" y="4702"/>
                </a:lnTo>
                <a:lnTo>
                  <a:pt x="24913" y="3925"/>
                </a:lnTo>
                <a:lnTo>
                  <a:pt x="23374" y="2510"/>
                </a:lnTo>
                <a:lnTo>
                  <a:pt x="21520" y="1506"/>
                </a:lnTo>
                <a:lnTo>
                  <a:pt x="19634" y="547"/>
                </a:lnTo>
                <a:lnTo>
                  <a:pt x="17465" y="45"/>
                </a:lnTo>
                <a:lnTo>
                  <a:pt x="15013" y="0"/>
                </a:lnTo>
                <a:close/>
              </a:path>
              <a:path w="30480" h="47625">
                <a:moveTo>
                  <a:pt x="25411" y="4702"/>
                </a:moveTo>
                <a:lnTo>
                  <a:pt x="17579" y="4702"/>
                </a:lnTo>
                <a:lnTo>
                  <a:pt x="19808" y="5934"/>
                </a:lnTo>
                <a:lnTo>
                  <a:pt x="21575" y="8445"/>
                </a:lnTo>
                <a:lnTo>
                  <a:pt x="23347" y="10910"/>
                </a:lnTo>
                <a:lnTo>
                  <a:pt x="24124" y="15338"/>
                </a:lnTo>
                <a:lnTo>
                  <a:pt x="24220" y="31088"/>
                </a:lnTo>
                <a:lnTo>
                  <a:pt x="23347" y="36063"/>
                </a:lnTo>
                <a:lnTo>
                  <a:pt x="19808" y="41085"/>
                </a:lnTo>
                <a:lnTo>
                  <a:pt x="17607" y="42363"/>
                </a:lnTo>
                <a:lnTo>
                  <a:pt x="25659" y="42363"/>
                </a:lnTo>
                <a:lnTo>
                  <a:pt x="27228" y="39944"/>
                </a:lnTo>
                <a:lnTo>
                  <a:pt x="29452" y="33279"/>
                </a:lnTo>
                <a:lnTo>
                  <a:pt x="29995" y="28942"/>
                </a:lnTo>
                <a:lnTo>
                  <a:pt x="29917" y="18123"/>
                </a:lnTo>
                <a:lnTo>
                  <a:pt x="29653" y="15338"/>
                </a:lnTo>
                <a:lnTo>
                  <a:pt x="28968" y="12645"/>
                </a:lnTo>
                <a:lnTo>
                  <a:pt x="28255" y="9997"/>
                </a:lnTo>
                <a:lnTo>
                  <a:pt x="27310" y="7714"/>
                </a:lnTo>
                <a:lnTo>
                  <a:pt x="25411" y="4702"/>
                </a:lnTo>
                <a:close/>
              </a:path>
            </a:pathLst>
          </a:custGeom>
          <a:solidFill>
            <a:srgbClr val="4D4D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1" name="object 221"/>
          <p:cNvSpPr/>
          <p:nvPr/>
        </p:nvSpPr>
        <p:spPr>
          <a:xfrm>
            <a:off x="1124274" y="4736599"/>
            <a:ext cx="20320" cy="0"/>
          </a:xfrm>
          <a:custGeom>
            <a:avLst/>
            <a:gdLst/>
            <a:ahLst/>
            <a:cxnLst/>
            <a:rect l="l" t="t" r="r" b="b"/>
            <a:pathLst>
              <a:path w="20319">
                <a:moveTo>
                  <a:pt x="0" y="0"/>
                </a:moveTo>
                <a:lnTo>
                  <a:pt x="20004" y="0"/>
                </a:lnTo>
              </a:path>
            </a:pathLst>
          </a:custGeom>
          <a:ln w="7793">
            <a:solidFill>
              <a:srgbClr val="3333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2" name="object 222"/>
          <p:cNvSpPr/>
          <p:nvPr/>
        </p:nvSpPr>
        <p:spPr>
          <a:xfrm>
            <a:off x="1124274" y="3928657"/>
            <a:ext cx="20320" cy="0"/>
          </a:xfrm>
          <a:custGeom>
            <a:avLst/>
            <a:gdLst/>
            <a:ahLst/>
            <a:cxnLst/>
            <a:rect l="l" t="t" r="r" b="b"/>
            <a:pathLst>
              <a:path w="20319">
                <a:moveTo>
                  <a:pt x="0" y="0"/>
                </a:moveTo>
                <a:lnTo>
                  <a:pt x="20004" y="0"/>
                </a:lnTo>
              </a:path>
            </a:pathLst>
          </a:custGeom>
          <a:ln w="7793">
            <a:solidFill>
              <a:srgbClr val="3333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3" name="object 223"/>
          <p:cNvSpPr/>
          <p:nvPr/>
        </p:nvSpPr>
        <p:spPr>
          <a:xfrm>
            <a:off x="1124274" y="3120779"/>
            <a:ext cx="20320" cy="0"/>
          </a:xfrm>
          <a:custGeom>
            <a:avLst/>
            <a:gdLst/>
            <a:ahLst/>
            <a:cxnLst/>
            <a:rect l="l" t="t" r="r" b="b"/>
            <a:pathLst>
              <a:path w="20319">
                <a:moveTo>
                  <a:pt x="0" y="0"/>
                </a:moveTo>
                <a:lnTo>
                  <a:pt x="20004" y="0"/>
                </a:lnTo>
              </a:path>
            </a:pathLst>
          </a:custGeom>
          <a:ln w="7793">
            <a:solidFill>
              <a:srgbClr val="3333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4" name="object 224"/>
          <p:cNvSpPr/>
          <p:nvPr/>
        </p:nvSpPr>
        <p:spPr>
          <a:xfrm>
            <a:off x="1124274" y="2312855"/>
            <a:ext cx="20320" cy="0"/>
          </a:xfrm>
          <a:custGeom>
            <a:avLst/>
            <a:gdLst/>
            <a:ahLst/>
            <a:cxnLst/>
            <a:rect l="l" t="t" r="r" b="b"/>
            <a:pathLst>
              <a:path w="20319">
                <a:moveTo>
                  <a:pt x="0" y="0"/>
                </a:moveTo>
                <a:lnTo>
                  <a:pt x="20004" y="0"/>
                </a:lnTo>
              </a:path>
            </a:pathLst>
          </a:custGeom>
          <a:ln w="7793">
            <a:solidFill>
              <a:srgbClr val="3333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5" name="object 225"/>
          <p:cNvSpPr/>
          <p:nvPr/>
        </p:nvSpPr>
        <p:spPr>
          <a:xfrm>
            <a:off x="1202726" y="4904023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19999"/>
                </a:moveTo>
                <a:lnTo>
                  <a:pt x="0" y="0"/>
                </a:lnTo>
              </a:path>
            </a:pathLst>
          </a:custGeom>
          <a:ln w="7795">
            <a:solidFill>
              <a:srgbClr val="3333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6" name="object 226"/>
          <p:cNvSpPr/>
          <p:nvPr/>
        </p:nvSpPr>
        <p:spPr>
          <a:xfrm>
            <a:off x="2501263" y="4904023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19999"/>
                </a:moveTo>
                <a:lnTo>
                  <a:pt x="0" y="0"/>
                </a:lnTo>
              </a:path>
            </a:pathLst>
          </a:custGeom>
          <a:ln w="7795">
            <a:solidFill>
              <a:srgbClr val="3333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7" name="object 227"/>
          <p:cNvSpPr/>
          <p:nvPr/>
        </p:nvSpPr>
        <p:spPr>
          <a:xfrm>
            <a:off x="3799757" y="4904023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19999"/>
                </a:moveTo>
                <a:lnTo>
                  <a:pt x="0" y="0"/>
                </a:lnTo>
              </a:path>
            </a:pathLst>
          </a:custGeom>
          <a:ln w="7795">
            <a:solidFill>
              <a:srgbClr val="3333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8" name="object 228"/>
          <p:cNvSpPr/>
          <p:nvPr/>
        </p:nvSpPr>
        <p:spPr>
          <a:xfrm>
            <a:off x="5098253" y="4904023"/>
            <a:ext cx="0" cy="20320"/>
          </a:xfrm>
          <a:custGeom>
            <a:avLst/>
            <a:gdLst/>
            <a:ahLst/>
            <a:cxnLst/>
            <a:rect l="l" t="t" r="r" b="b"/>
            <a:pathLst>
              <a:path h="20320">
                <a:moveTo>
                  <a:pt x="0" y="19999"/>
                </a:moveTo>
                <a:lnTo>
                  <a:pt x="0" y="0"/>
                </a:lnTo>
              </a:path>
            </a:pathLst>
          </a:custGeom>
          <a:ln w="7795">
            <a:solidFill>
              <a:srgbClr val="33333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9" name="object 229"/>
          <p:cNvSpPr/>
          <p:nvPr/>
        </p:nvSpPr>
        <p:spPr>
          <a:xfrm>
            <a:off x="1187516" y="4939854"/>
            <a:ext cx="30480" cy="46990"/>
          </a:xfrm>
          <a:custGeom>
            <a:avLst/>
            <a:gdLst/>
            <a:ahLst/>
            <a:cxnLst/>
            <a:rect l="l" t="t" r="r" b="b"/>
            <a:pathLst>
              <a:path w="30480" h="46989">
                <a:moveTo>
                  <a:pt x="15013" y="0"/>
                </a:moveTo>
                <a:lnTo>
                  <a:pt x="1508" y="10901"/>
                </a:lnTo>
                <a:lnTo>
                  <a:pt x="543" y="13722"/>
                </a:lnTo>
                <a:lnTo>
                  <a:pt x="0" y="18091"/>
                </a:lnTo>
                <a:lnTo>
                  <a:pt x="0" y="32156"/>
                </a:lnTo>
                <a:lnTo>
                  <a:pt x="1511" y="38405"/>
                </a:lnTo>
                <a:lnTo>
                  <a:pt x="4788" y="42482"/>
                </a:lnTo>
                <a:lnTo>
                  <a:pt x="7077" y="45394"/>
                </a:lnTo>
                <a:lnTo>
                  <a:pt x="10561" y="46965"/>
                </a:lnTo>
                <a:lnTo>
                  <a:pt x="15013" y="46992"/>
                </a:lnTo>
                <a:lnTo>
                  <a:pt x="18351" y="46965"/>
                </a:lnTo>
                <a:lnTo>
                  <a:pt x="21146" y="46079"/>
                </a:lnTo>
                <a:lnTo>
                  <a:pt x="25570" y="42482"/>
                </a:lnTo>
                <a:lnTo>
                  <a:pt x="25662" y="42340"/>
                </a:lnTo>
                <a:lnTo>
                  <a:pt x="12415" y="42340"/>
                </a:lnTo>
                <a:lnTo>
                  <a:pt x="10246" y="41112"/>
                </a:lnTo>
                <a:lnTo>
                  <a:pt x="6707" y="36123"/>
                </a:lnTo>
                <a:lnTo>
                  <a:pt x="5821" y="31069"/>
                </a:lnTo>
                <a:lnTo>
                  <a:pt x="5945" y="15320"/>
                </a:lnTo>
                <a:lnTo>
                  <a:pt x="6794" y="10814"/>
                </a:lnTo>
                <a:lnTo>
                  <a:pt x="8735" y="7961"/>
                </a:lnTo>
                <a:lnTo>
                  <a:pt x="10273" y="5793"/>
                </a:lnTo>
                <a:lnTo>
                  <a:pt x="12328" y="4679"/>
                </a:lnTo>
                <a:lnTo>
                  <a:pt x="25404" y="4679"/>
                </a:lnTo>
                <a:lnTo>
                  <a:pt x="24913" y="3907"/>
                </a:lnTo>
                <a:lnTo>
                  <a:pt x="23374" y="2483"/>
                </a:lnTo>
                <a:lnTo>
                  <a:pt x="21520" y="1483"/>
                </a:lnTo>
                <a:lnTo>
                  <a:pt x="19634" y="515"/>
                </a:lnTo>
                <a:lnTo>
                  <a:pt x="17465" y="27"/>
                </a:lnTo>
                <a:lnTo>
                  <a:pt x="15013" y="0"/>
                </a:lnTo>
                <a:close/>
              </a:path>
              <a:path w="30480" h="46989">
                <a:moveTo>
                  <a:pt x="25404" y="4679"/>
                </a:moveTo>
                <a:lnTo>
                  <a:pt x="17579" y="4679"/>
                </a:lnTo>
                <a:lnTo>
                  <a:pt x="19808" y="5934"/>
                </a:lnTo>
                <a:lnTo>
                  <a:pt x="23347" y="10901"/>
                </a:lnTo>
                <a:lnTo>
                  <a:pt x="24122" y="15320"/>
                </a:lnTo>
                <a:lnTo>
                  <a:pt x="24223" y="31069"/>
                </a:lnTo>
                <a:lnTo>
                  <a:pt x="23347" y="36063"/>
                </a:lnTo>
                <a:lnTo>
                  <a:pt x="19808" y="41085"/>
                </a:lnTo>
                <a:lnTo>
                  <a:pt x="17607" y="42340"/>
                </a:lnTo>
                <a:lnTo>
                  <a:pt x="25662" y="42340"/>
                </a:lnTo>
                <a:lnTo>
                  <a:pt x="27228" y="39916"/>
                </a:lnTo>
                <a:lnTo>
                  <a:pt x="29452" y="33270"/>
                </a:lnTo>
                <a:lnTo>
                  <a:pt x="29995" y="28901"/>
                </a:lnTo>
                <a:lnTo>
                  <a:pt x="29914" y="18091"/>
                </a:lnTo>
                <a:lnTo>
                  <a:pt x="29653" y="15320"/>
                </a:lnTo>
                <a:lnTo>
                  <a:pt x="28255" y="9956"/>
                </a:lnTo>
                <a:lnTo>
                  <a:pt x="27310" y="7673"/>
                </a:lnTo>
                <a:lnTo>
                  <a:pt x="25404" y="4679"/>
                </a:lnTo>
                <a:close/>
              </a:path>
            </a:pathLst>
          </a:custGeom>
          <a:solidFill>
            <a:srgbClr val="4D4D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0" name="object 230"/>
          <p:cNvSpPr/>
          <p:nvPr/>
        </p:nvSpPr>
        <p:spPr>
          <a:xfrm>
            <a:off x="2472495" y="4939854"/>
            <a:ext cx="17145" cy="46355"/>
          </a:xfrm>
          <a:custGeom>
            <a:avLst/>
            <a:gdLst/>
            <a:ahLst/>
            <a:cxnLst/>
            <a:rect l="l" t="t" r="r" b="b"/>
            <a:pathLst>
              <a:path w="17144" h="46354">
                <a:moveTo>
                  <a:pt x="16940" y="10184"/>
                </a:moveTo>
                <a:lnTo>
                  <a:pt x="11278" y="10184"/>
                </a:lnTo>
                <a:lnTo>
                  <a:pt x="11278" y="46193"/>
                </a:lnTo>
                <a:lnTo>
                  <a:pt x="16940" y="46193"/>
                </a:lnTo>
                <a:lnTo>
                  <a:pt x="16940" y="10184"/>
                </a:lnTo>
                <a:close/>
              </a:path>
              <a:path w="17144" h="46354">
                <a:moveTo>
                  <a:pt x="16940" y="0"/>
                </a:moveTo>
                <a:lnTo>
                  <a:pt x="13333" y="0"/>
                </a:lnTo>
                <a:lnTo>
                  <a:pt x="12328" y="1999"/>
                </a:lnTo>
                <a:lnTo>
                  <a:pt x="10639" y="4053"/>
                </a:lnTo>
                <a:lnTo>
                  <a:pt x="5890" y="8303"/>
                </a:lnTo>
                <a:lnTo>
                  <a:pt x="3105" y="10102"/>
                </a:lnTo>
                <a:lnTo>
                  <a:pt x="117" y="11499"/>
                </a:lnTo>
                <a:lnTo>
                  <a:pt x="0" y="17004"/>
                </a:lnTo>
                <a:lnTo>
                  <a:pt x="11278" y="10184"/>
                </a:lnTo>
                <a:lnTo>
                  <a:pt x="16940" y="10184"/>
                </a:lnTo>
                <a:lnTo>
                  <a:pt x="16940" y="0"/>
                </a:lnTo>
                <a:close/>
              </a:path>
            </a:pathLst>
          </a:custGeom>
          <a:solidFill>
            <a:srgbClr val="4D4D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1" name="object 231"/>
          <p:cNvSpPr/>
          <p:nvPr/>
        </p:nvSpPr>
        <p:spPr>
          <a:xfrm>
            <a:off x="2503911" y="4939854"/>
            <a:ext cx="30480" cy="46990"/>
          </a:xfrm>
          <a:custGeom>
            <a:avLst/>
            <a:gdLst/>
            <a:ahLst/>
            <a:cxnLst/>
            <a:rect l="l" t="t" r="r" b="b"/>
            <a:pathLst>
              <a:path w="30480" h="46989">
                <a:moveTo>
                  <a:pt x="14977" y="0"/>
                </a:moveTo>
                <a:lnTo>
                  <a:pt x="11643" y="27"/>
                </a:lnTo>
                <a:lnTo>
                  <a:pt x="8858" y="913"/>
                </a:lnTo>
                <a:lnTo>
                  <a:pt x="6666" y="2711"/>
                </a:lnTo>
                <a:lnTo>
                  <a:pt x="4429" y="4510"/>
                </a:lnTo>
                <a:lnTo>
                  <a:pt x="2739" y="7075"/>
                </a:lnTo>
                <a:lnTo>
                  <a:pt x="1513" y="10901"/>
                </a:lnTo>
                <a:lnTo>
                  <a:pt x="547" y="13722"/>
                </a:lnTo>
                <a:lnTo>
                  <a:pt x="0" y="18091"/>
                </a:lnTo>
                <a:lnTo>
                  <a:pt x="0" y="32156"/>
                </a:lnTo>
                <a:lnTo>
                  <a:pt x="1506" y="38405"/>
                </a:lnTo>
                <a:lnTo>
                  <a:pt x="4788" y="42482"/>
                </a:lnTo>
                <a:lnTo>
                  <a:pt x="7077" y="45394"/>
                </a:lnTo>
                <a:lnTo>
                  <a:pt x="10547" y="46965"/>
                </a:lnTo>
                <a:lnTo>
                  <a:pt x="14977" y="46992"/>
                </a:lnTo>
                <a:lnTo>
                  <a:pt x="18356" y="46965"/>
                </a:lnTo>
                <a:lnTo>
                  <a:pt x="21141" y="46079"/>
                </a:lnTo>
                <a:lnTo>
                  <a:pt x="23379" y="44281"/>
                </a:lnTo>
                <a:lnTo>
                  <a:pt x="25570" y="42482"/>
                </a:lnTo>
                <a:lnTo>
                  <a:pt x="25661" y="42340"/>
                </a:lnTo>
                <a:lnTo>
                  <a:pt x="12420" y="42340"/>
                </a:lnTo>
                <a:lnTo>
                  <a:pt x="10228" y="41112"/>
                </a:lnTo>
                <a:lnTo>
                  <a:pt x="6712" y="36123"/>
                </a:lnTo>
                <a:lnTo>
                  <a:pt x="5799" y="31069"/>
                </a:lnTo>
                <a:lnTo>
                  <a:pt x="5921" y="15320"/>
                </a:lnTo>
                <a:lnTo>
                  <a:pt x="6758" y="10814"/>
                </a:lnTo>
                <a:lnTo>
                  <a:pt x="8721" y="7961"/>
                </a:lnTo>
                <a:lnTo>
                  <a:pt x="10273" y="5793"/>
                </a:lnTo>
                <a:lnTo>
                  <a:pt x="12328" y="4679"/>
                </a:lnTo>
                <a:lnTo>
                  <a:pt x="25390" y="4679"/>
                </a:lnTo>
                <a:lnTo>
                  <a:pt x="24885" y="3907"/>
                </a:lnTo>
                <a:lnTo>
                  <a:pt x="23379" y="2483"/>
                </a:lnTo>
                <a:lnTo>
                  <a:pt x="21506" y="1483"/>
                </a:lnTo>
                <a:lnTo>
                  <a:pt x="19634" y="515"/>
                </a:lnTo>
                <a:lnTo>
                  <a:pt x="17442" y="27"/>
                </a:lnTo>
                <a:lnTo>
                  <a:pt x="14977" y="0"/>
                </a:lnTo>
                <a:close/>
              </a:path>
              <a:path w="30480" h="46989">
                <a:moveTo>
                  <a:pt x="25390" y="4679"/>
                </a:moveTo>
                <a:lnTo>
                  <a:pt x="17579" y="4679"/>
                </a:lnTo>
                <a:lnTo>
                  <a:pt x="19771" y="5934"/>
                </a:lnTo>
                <a:lnTo>
                  <a:pt x="23333" y="10901"/>
                </a:lnTo>
                <a:lnTo>
                  <a:pt x="24096" y="15320"/>
                </a:lnTo>
                <a:lnTo>
                  <a:pt x="24196" y="31069"/>
                </a:lnTo>
                <a:lnTo>
                  <a:pt x="23333" y="36063"/>
                </a:lnTo>
                <a:lnTo>
                  <a:pt x="19771" y="41085"/>
                </a:lnTo>
                <a:lnTo>
                  <a:pt x="17579" y="42340"/>
                </a:lnTo>
                <a:lnTo>
                  <a:pt x="25661" y="42340"/>
                </a:lnTo>
                <a:lnTo>
                  <a:pt x="27214" y="39916"/>
                </a:lnTo>
                <a:lnTo>
                  <a:pt x="28488" y="36063"/>
                </a:lnTo>
                <a:lnTo>
                  <a:pt x="29452" y="33270"/>
                </a:lnTo>
                <a:lnTo>
                  <a:pt x="30000" y="28901"/>
                </a:lnTo>
                <a:lnTo>
                  <a:pt x="29914" y="18091"/>
                </a:lnTo>
                <a:lnTo>
                  <a:pt x="29634" y="15320"/>
                </a:lnTo>
                <a:lnTo>
                  <a:pt x="28949" y="12640"/>
                </a:lnTo>
                <a:lnTo>
                  <a:pt x="28219" y="9956"/>
                </a:lnTo>
                <a:lnTo>
                  <a:pt x="27305" y="7673"/>
                </a:lnTo>
                <a:lnTo>
                  <a:pt x="26118" y="5793"/>
                </a:lnTo>
                <a:lnTo>
                  <a:pt x="25390" y="4679"/>
                </a:lnTo>
                <a:close/>
              </a:path>
            </a:pathLst>
          </a:custGeom>
          <a:solidFill>
            <a:srgbClr val="4D4D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2" name="object 232"/>
          <p:cNvSpPr/>
          <p:nvPr/>
        </p:nvSpPr>
        <p:spPr>
          <a:xfrm>
            <a:off x="3765876" y="4939854"/>
            <a:ext cx="30480" cy="46355"/>
          </a:xfrm>
          <a:custGeom>
            <a:avLst/>
            <a:gdLst/>
            <a:ahLst/>
            <a:cxnLst/>
            <a:rect l="l" t="t" r="r" b="b"/>
            <a:pathLst>
              <a:path w="30479" h="46354">
                <a:moveTo>
                  <a:pt x="27560" y="4679"/>
                </a:moveTo>
                <a:lnTo>
                  <a:pt x="18493" y="4679"/>
                </a:lnTo>
                <a:lnTo>
                  <a:pt x="20547" y="5450"/>
                </a:lnTo>
                <a:lnTo>
                  <a:pt x="22191" y="6989"/>
                </a:lnTo>
                <a:lnTo>
                  <a:pt x="23744" y="8532"/>
                </a:lnTo>
                <a:lnTo>
                  <a:pt x="24566" y="10412"/>
                </a:lnTo>
                <a:lnTo>
                  <a:pt x="24566" y="14781"/>
                </a:lnTo>
                <a:lnTo>
                  <a:pt x="8519" y="31900"/>
                </a:lnTo>
                <a:lnTo>
                  <a:pt x="6073" y="34151"/>
                </a:lnTo>
                <a:lnTo>
                  <a:pt x="2694" y="38177"/>
                </a:lnTo>
                <a:lnTo>
                  <a:pt x="1461" y="40199"/>
                </a:lnTo>
                <a:lnTo>
                  <a:pt x="228" y="43509"/>
                </a:lnTo>
                <a:lnTo>
                  <a:pt x="0" y="44824"/>
                </a:lnTo>
                <a:lnTo>
                  <a:pt x="45" y="46193"/>
                </a:lnTo>
                <a:lnTo>
                  <a:pt x="30456" y="46193"/>
                </a:lnTo>
                <a:lnTo>
                  <a:pt x="30456" y="40770"/>
                </a:lnTo>
                <a:lnTo>
                  <a:pt x="7899" y="40770"/>
                </a:lnTo>
                <a:lnTo>
                  <a:pt x="8493" y="39775"/>
                </a:lnTo>
                <a:lnTo>
                  <a:pt x="9269" y="38748"/>
                </a:lnTo>
                <a:lnTo>
                  <a:pt x="10273" y="37721"/>
                </a:lnTo>
                <a:lnTo>
                  <a:pt x="11232" y="36693"/>
                </a:lnTo>
                <a:lnTo>
                  <a:pt x="13379" y="34753"/>
                </a:lnTo>
                <a:lnTo>
                  <a:pt x="16873" y="31841"/>
                </a:lnTo>
                <a:lnTo>
                  <a:pt x="20821" y="28476"/>
                </a:lnTo>
                <a:lnTo>
                  <a:pt x="30335" y="14781"/>
                </a:lnTo>
                <a:lnTo>
                  <a:pt x="30293" y="8988"/>
                </a:lnTo>
                <a:lnTo>
                  <a:pt x="29086" y="6135"/>
                </a:lnTo>
                <a:lnTo>
                  <a:pt x="27560" y="4679"/>
                </a:lnTo>
                <a:close/>
              </a:path>
              <a:path w="30479" h="46354">
                <a:moveTo>
                  <a:pt x="16027" y="0"/>
                </a:moveTo>
                <a:lnTo>
                  <a:pt x="11643" y="27"/>
                </a:lnTo>
                <a:lnTo>
                  <a:pt x="8173" y="1168"/>
                </a:lnTo>
                <a:lnTo>
                  <a:pt x="5616" y="3423"/>
                </a:lnTo>
                <a:lnTo>
                  <a:pt x="2968" y="5706"/>
                </a:lnTo>
                <a:lnTo>
                  <a:pt x="1506" y="8988"/>
                </a:lnTo>
                <a:lnTo>
                  <a:pt x="1141" y="13298"/>
                </a:lnTo>
                <a:lnTo>
                  <a:pt x="6894" y="13896"/>
                </a:lnTo>
                <a:lnTo>
                  <a:pt x="6894" y="11015"/>
                </a:lnTo>
                <a:lnTo>
                  <a:pt x="7762" y="8760"/>
                </a:lnTo>
                <a:lnTo>
                  <a:pt x="9406" y="7135"/>
                </a:lnTo>
                <a:lnTo>
                  <a:pt x="11004" y="5505"/>
                </a:lnTo>
                <a:lnTo>
                  <a:pt x="13196" y="4679"/>
                </a:lnTo>
                <a:lnTo>
                  <a:pt x="27560" y="4679"/>
                </a:lnTo>
                <a:lnTo>
                  <a:pt x="23972" y="1255"/>
                </a:lnTo>
                <a:lnTo>
                  <a:pt x="20456" y="27"/>
                </a:lnTo>
                <a:lnTo>
                  <a:pt x="16027" y="0"/>
                </a:lnTo>
                <a:close/>
              </a:path>
            </a:pathLst>
          </a:custGeom>
          <a:solidFill>
            <a:srgbClr val="4D4D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3" name="object 233"/>
          <p:cNvSpPr/>
          <p:nvPr/>
        </p:nvSpPr>
        <p:spPr>
          <a:xfrm>
            <a:off x="3802406" y="4939854"/>
            <a:ext cx="30480" cy="46990"/>
          </a:xfrm>
          <a:custGeom>
            <a:avLst/>
            <a:gdLst/>
            <a:ahLst/>
            <a:cxnLst/>
            <a:rect l="l" t="t" r="r" b="b"/>
            <a:pathLst>
              <a:path w="30479" h="46989">
                <a:moveTo>
                  <a:pt x="14977" y="0"/>
                </a:moveTo>
                <a:lnTo>
                  <a:pt x="11643" y="27"/>
                </a:lnTo>
                <a:lnTo>
                  <a:pt x="8858" y="913"/>
                </a:lnTo>
                <a:lnTo>
                  <a:pt x="6666" y="2711"/>
                </a:lnTo>
                <a:lnTo>
                  <a:pt x="4429" y="4510"/>
                </a:lnTo>
                <a:lnTo>
                  <a:pt x="2739" y="7075"/>
                </a:lnTo>
                <a:lnTo>
                  <a:pt x="1467" y="10901"/>
                </a:lnTo>
                <a:lnTo>
                  <a:pt x="502" y="13722"/>
                </a:lnTo>
                <a:lnTo>
                  <a:pt x="0" y="18091"/>
                </a:lnTo>
                <a:lnTo>
                  <a:pt x="0" y="32156"/>
                </a:lnTo>
                <a:lnTo>
                  <a:pt x="1506" y="38405"/>
                </a:lnTo>
                <a:lnTo>
                  <a:pt x="4788" y="42482"/>
                </a:lnTo>
                <a:lnTo>
                  <a:pt x="7077" y="45394"/>
                </a:lnTo>
                <a:lnTo>
                  <a:pt x="10547" y="46965"/>
                </a:lnTo>
                <a:lnTo>
                  <a:pt x="14977" y="46992"/>
                </a:lnTo>
                <a:lnTo>
                  <a:pt x="18310" y="46965"/>
                </a:lnTo>
                <a:lnTo>
                  <a:pt x="21141" y="46079"/>
                </a:lnTo>
                <a:lnTo>
                  <a:pt x="23333" y="44281"/>
                </a:lnTo>
                <a:lnTo>
                  <a:pt x="25570" y="42482"/>
                </a:lnTo>
                <a:lnTo>
                  <a:pt x="25661" y="42340"/>
                </a:lnTo>
                <a:lnTo>
                  <a:pt x="12374" y="42340"/>
                </a:lnTo>
                <a:lnTo>
                  <a:pt x="10228" y="41112"/>
                </a:lnTo>
                <a:lnTo>
                  <a:pt x="6666" y="36123"/>
                </a:lnTo>
                <a:lnTo>
                  <a:pt x="5799" y="31069"/>
                </a:lnTo>
                <a:lnTo>
                  <a:pt x="5921" y="15320"/>
                </a:lnTo>
                <a:lnTo>
                  <a:pt x="6758" y="10814"/>
                </a:lnTo>
                <a:lnTo>
                  <a:pt x="8721" y="7961"/>
                </a:lnTo>
                <a:lnTo>
                  <a:pt x="10273" y="5793"/>
                </a:lnTo>
                <a:lnTo>
                  <a:pt x="12328" y="4679"/>
                </a:lnTo>
                <a:lnTo>
                  <a:pt x="25371" y="4679"/>
                </a:lnTo>
                <a:lnTo>
                  <a:pt x="24885" y="3907"/>
                </a:lnTo>
                <a:lnTo>
                  <a:pt x="23333" y="2483"/>
                </a:lnTo>
                <a:lnTo>
                  <a:pt x="21506" y="1483"/>
                </a:lnTo>
                <a:lnTo>
                  <a:pt x="19634" y="515"/>
                </a:lnTo>
                <a:lnTo>
                  <a:pt x="17442" y="27"/>
                </a:lnTo>
                <a:lnTo>
                  <a:pt x="14977" y="0"/>
                </a:lnTo>
                <a:close/>
              </a:path>
              <a:path w="30479" h="46989">
                <a:moveTo>
                  <a:pt x="25371" y="4679"/>
                </a:moveTo>
                <a:lnTo>
                  <a:pt x="17579" y="4679"/>
                </a:lnTo>
                <a:lnTo>
                  <a:pt x="19771" y="5934"/>
                </a:lnTo>
                <a:lnTo>
                  <a:pt x="23333" y="10901"/>
                </a:lnTo>
                <a:lnTo>
                  <a:pt x="24096" y="15320"/>
                </a:lnTo>
                <a:lnTo>
                  <a:pt x="24196" y="31069"/>
                </a:lnTo>
                <a:lnTo>
                  <a:pt x="23333" y="36063"/>
                </a:lnTo>
                <a:lnTo>
                  <a:pt x="19771" y="41085"/>
                </a:lnTo>
                <a:lnTo>
                  <a:pt x="17579" y="42340"/>
                </a:lnTo>
                <a:lnTo>
                  <a:pt x="25661" y="42340"/>
                </a:lnTo>
                <a:lnTo>
                  <a:pt x="27214" y="39916"/>
                </a:lnTo>
                <a:lnTo>
                  <a:pt x="28488" y="36063"/>
                </a:lnTo>
                <a:lnTo>
                  <a:pt x="29452" y="33270"/>
                </a:lnTo>
                <a:lnTo>
                  <a:pt x="29954" y="28901"/>
                </a:lnTo>
                <a:lnTo>
                  <a:pt x="29879" y="18091"/>
                </a:lnTo>
                <a:lnTo>
                  <a:pt x="29634" y="15320"/>
                </a:lnTo>
                <a:lnTo>
                  <a:pt x="28949" y="12640"/>
                </a:lnTo>
                <a:lnTo>
                  <a:pt x="28219" y="9956"/>
                </a:lnTo>
                <a:lnTo>
                  <a:pt x="27305" y="7673"/>
                </a:lnTo>
                <a:lnTo>
                  <a:pt x="26073" y="5793"/>
                </a:lnTo>
                <a:lnTo>
                  <a:pt x="25371" y="4679"/>
                </a:lnTo>
                <a:close/>
              </a:path>
            </a:pathLst>
          </a:custGeom>
          <a:solidFill>
            <a:srgbClr val="4D4D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4" name="object 234"/>
          <p:cNvSpPr/>
          <p:nvPr/>
        </p:nvSpPr>
        <p:spPr>
          <a:xfrm>
            <a:off x="5065193" y="4939854"/>
            <a:ext cx="30480" cy="47625"/>
          </a:xfrm>
          <a:custGeom>
            <a:avLst/>
            <a:gdLst/>
            <a:ahLst/>
            <a:cxnLst/>
            <a:rect l="l" t="t" r="r" b="b"/>
            <a:pathLst>
              <a:path w="30479" h="47625">
                <a:moveTo>
                  <a:pt x="5662" y="33297"/>
                </a:moveTo>
                <a:lnTo>
                  <a:pt x="0" y="34037"/>
                </a:lnTo>
                <a:lnTo>
                  <a:pt x="365" y="37889"/>
                </a:lnTo>
                <a:lnTo>
                  <a:pt x="1872" y="41030"/>
                </a:lnTo>
                <a:lnTo>
                  <a:pt x="4566" y="43427"/>
                </a:lnTo>
                <a:lnTo>
                  <a:pt x="7214" y="45824"/>
                </a:lnTo>
                <a:lnTo>
                  <a:pt x="10547" y="46992"/>
                </a:lnTo>
                <a:lnTo>
                  <a:pt x="14611" y="47020"/>
                </a:lnTo>
                <a:lnTo>
                  <a:pt x="19086" y="46992"/>
                </a:lnTo>
                <a:lnTo>
                  <a:pt x="22831" y="45623"/>
                </a:lnTo>
                <a:lnTo>
                  <a:pt x="26278" y="42340"/>
                </a:lnTo>
                <a:lnTo>
                  <a:pt x="12374" y="42340"/>
                </a:lnTo>
                <a:lnTo>
                  <a:pt x="10502" y="41656"/>
                </a:lnTo>
                <a:lnTo>
                  <a:pt x="7397" y="38830"/>
                </a:lnTo>
                <a:lnTo>
                  <a:pt x="6301" y="36520"/>
                </a:lnTo>
                <a:lnTo>
                  <a:pt x="5662" y="33297"/>
                </a:lnTo>
                <a:close/>
              </a:path>
              <a:path w="30479" h="47625">
                <a:moveTo>
                  <a:pt x="26781" y="23797"/>
                </a:moveTo>
                <a:lnTo>
                  <a:pt x="15114" y="23797"/>
                </a:lnTo>
                <a:lnTo>
                  <a:pt x="17716" y="23825"/>
                </a:lnTo>
                <a:lnTo>
                  <a:pt x="19863" y="24651"/>
                </a:lnTo>
                <a:lnTo>
                  <a:pt x="21598" y="26335"/>
                </a:lnTo>
                <a:lnTo>
                  <a:pt x="23287" y="28020"/>
                </a:lnTo>
                <a:lnTo>
                  <a:pt x="24109" y="30156"/>
                </a:lnTo>
                <a:lnTo>
                  <a:pt x="24109" y="35465"/>
                </a:lnTo>
                <a:lnTo>
                  <a:pt x="23196" y="37748"/>
                </a:lnTo>
                <a:lnTo>
                  <a:pt x="19543" y="41427"/>
                </a:lnTo>
                <a:lnTo>
                  <a:pt x="17260" y="42340"/>
                </a:lnTo>
                <a:lnTo>
                  <a:pt x="26278" y="42340"/>
                </a:lnTo>
                <a:lnTo>
                  <a:pt x="28675" y="40058"/>
                </a:lnTo>
                <a:lnTo>
                  <a:pt x="30137" y="36661"/>
                </a:lnTo>
                <a:lnTo>
                  <a:pt x="30137" y="29672"/>
                </a:lnTo>
                <a:lnTo>
                  <a:pt x="29360" y="27189"/>
                </a:lnTo>
                <a:lnTo>
                  <a:pt x="26781" y="23797"/>
                </a:lnTo>
                <a:close/>
              </a:path>
              <a:path w="30479" h="47625">
                <a:moveTo>
                  <a:pt x="11780" y="19460"/>
                </a:moveTo>
                <a:lnTo>
                  <a:pt x="11141" y="24423"/>
                </a:lnTo>
                <a:lnTo>
                  <a:pt x="12694" y="24025"/>
                </a:lnTo>
                <a:lnTo>
                  <a:pt x="14063" y="23825"/>
                </a:lnTo>
                <a:lnTo>
                  <a:pt x="15114" y="23797"/>
                </a:lnTo>
                <a:lnTo>
                  <a:pt x="26781" y="23797"/>
                </a:lnTo>
                <a:lnTo>
                  <a:pt x="26347" y="23227"/>
                </a:lnTo>
                <a:lnTo>
                  <a:pt x="24246" y="21912"/>
                </a:lnTo>
                <a:lnTo>
                  <a:pt x="21506" y="21286"/>
                </a:lnTo>
                <a:lnTo>
                  <a:pt x="23607" y="20314"/>
                </a:lnTo>
                <a:lnTo>
                  <a:pt x="24541" y="19543"/>
                </a:lnTo>
                <a:lnTo>
                  <a:pt x="12420" y="19543"/>
                </a:lnTo>
                <a:lnTo>
                  <a:pt x="11780" y="19460"/>
                </a:lnTo>
                <a:close/>
              </a:path>
              <a:path w="30479" h="47625">
                <a:moveTo>
                  <a:pt x="12694" y="19515"/>
                </a:moveTo>
                <a:lnTo>
                  <a:pt x="12420" y="19543"/>
                </a:lnTo>
                <a:lnTo>
                  <a:pt x="15068" y="19543"/>
                </a:lnTo>
                <a:lnTo>
                  <a:pt x="12694" y="19515"/>
                </a:lnTo>
                <a:close/>
              </a:path>
              <a:path w="30479" h="47625">
                <a:moveTo>
                  <a:pt x="25358" y="4651"/>
                </a:moveTo>
                <a:lnTo>
                  <a:pt x="14520" y="4651"/>
                </a:lnTo>
                <a:lnTo>
                  <a:pt x="16712" y="4679"/>
                </a:lnTo>
                <a:lnTo>
                  <a:pt x="18538" y="5363"/>
                </a:lnTo>
                <a:lnTo>
                  <a:pt x="19981" y="6733"/>
                </a:lnTo>
                <a:lnTo>
                  <a:pt x="21324" y="8075"/>
                </a:lnTo>
                <a:lnTo>
                  <a:pt x="22054" y="9787"/>
                </a:lnTo>
                <a:lnTo>
                  <a:pt x="22054" y="14466"/>
                </a:lnTo>
                <a:lnTo>
                  <a:pt x="21050" y="16406"/>
                </a:lnTo>
                <a:lnTo>
                  <a:pt x="17260" y="18917"/>
                </a:lnTo>
                <a:lnTo>
                  <a:pt x="15068" y="19543"/>
                </a:lnTo>
                <a:lnTo>
                  <a:pt x="24541" y="19543"/>
                </a:lnTo>
                <a:lnTo>
                  <a:pt x="25159" y="19031"/>
                </a:lnTo>
                <a:lnTo>
                  <a:pt x="27305" y="15776"/>
                </a:lnTo>
                <a:lnTo>
                  <a:pt x="27853" y="13950"/>
                </a:lnTo>
                <a:lnTo>
                  <a:pt x="27829" y="9787"/>
                </a:lnTo>
                <a:lnTo>
                  <a:pt x="27305" y="7902"/>
                </a:lnTo>
                <a:lnTo>
                  <a:pt x="25358" y="4651"/>
                </a:lnTo>
                <a:close/>
              </a:path>
              <a:path w="30479" h="47625">
                <a:moveTo>
                  <a:pt x="14429" y="0"/>
                </a:moveTo>
                <a:lnTo>
                  <a:pt x="547" y="11928"/>
                </a:lnTo>
                <a:lnTo>
                  <a:pt x="6210" y="12923"/>
                </a:lnTo>
                <a:lnTo>
                  <a:pt x="6621" y="10184"/>
                </a:lnTo>
                <a:lnTo>
                  <a:pt x="7508" y="8162"/>
                </a:lnTo>
                <a:lnTo>
                  <a:pt x="9070" y="6706"/>
                </a:lnTo>
                <a:lnTo>
                  <a:pt x="10502" y="5363"/>
                </a:lnTo>
                <a:lnTo>
                  <a:pt x="12328" y="4679"/>
                </a:lnTo>
                <a:lnTo>
                  <a:pt x="14520" y="4651"/>
                </a:lnTo>
                <a:lnTo>
                  <a:pt x="25358" y="4651"/>
                </a:lnTo>
                <a:lnTo>
                  <a:pt x="25068" y="4167"/>
                </a:lnTo>
                <a:lnTo>
                  <a:pt x="23470" y="2711"/>
                </a:lnTo>
                <a:lnTo>
                  <a:pt x="21369" y="1625"/>
                </a:lnTo>
                <a:lnTo>
                  <a:pt x="19223" y="570"/>
                </a:lnTo>
                <a:lnTo>
                  <a:pt x="16940" y="27"/>
                </a:lnTo>
                <a:lnTo>
                  <a:pt x="14429" y="0"/>
                </a:lnTo>
                <a:close/>
              </a:path>
            </a:pathLst>
          </a:custGeom>
          <a:solidFill>
            <a:srgbClr val="4D4D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5" name="object 235"/>
          <p:cNvSpPr/>
          <p:nvPr/>
        </p:nvSpPr>
        <p:spPr>
          <a:xfrm>
            <a:off x="5100901" y="4939854"/>
            <a:ext cx="30480" cy="46990"/>
          </a:xfrm>
          <a:custGeom>
            <a:avLst/>
            <a:gdLst/>
            <a:ahLst/>
            <a:cxnLst/>
            <a:rect l="l" t="t" r="r" b="b"/>
            <a:pathLst>
              <a:path w="30479" h="46989">
                <a:moveTo>
                  <a:pt x="15022" y="0"/>
                </a:moveTo>
                <a:lnTo>
                  <a:pt x="1513" y="10901"/>
                </a:lnTo>
                <a:lnTo>
                  <a:pt x="547" y="13722"/>
                </a:lnTo>
                <a:lnTo>
                  <a:pt x="0" y="18091"/>
                </a:lnTo>
                <a:lnTo>
                  <a:pt x="0" y="32156"/>
                </a:lnTo>
                <a:lnTo>
                  <a:pt x="1506" y="38405"/>
                </a:lnTo>
                <a:lnTo>
                  <a:pt x="4788" y="42482"/>
                </a:lnTo>
                <a:lnTo>
                  <a:pt x="7077" y="45394"/>
                </a:lnTo>
                <a:lnTo>
                  <a:pt x="10547" y="46965"/>
                </a:lnTo>
                <a:lnTo>
                  <a:pt x="15022" y="46992"/>
                </a:lnTo>
                <a:lnTo>
                  <a:pt x="18356" y="46965"/>
                </a:lnTo>
                <a:lnTo>
                  <a:pt x="21141" y="46079"/>
                </a:lnTo>
                <a:lnTo>
                  <a:pt x="23379" y="44281"/>
                </a:lnTo>
                <a:lnTo>
                  <a:pt x="25570" y="42482"/>
                </a:lnTo>
                <a:lnTo>
                  <a:pt x="25661" y="42340"/>
                </a:lnTo>
                <a:lnTo>
                  <a:pt x="12420" y="42340"/>
                </a:lnTo>
                <a:lnTo>
                  <a:pt x="10228" y="41112"/>
                </a:lnTo>
                <a:lnTo>
                  <a:pt x="8352" y="38405"/>
                </a:lnTo>
                <a:lnTo>
                  <a:pt x="6712" y="36123"/>
                </a:lnTo>
                <a:lnTo>
                  <a:pt x="5844" y="31069"/>
                </a:lnTo>
                <a:lnTo>
                  <a:pt x="12328" y="4679"/>
                </a:lnTo>
                <a:lnTo>
                  <a:pt x="25417" y="4679"/>
                </a:lnTo>
                <a:lnTo>
                  <a:pt x="24931" y="3907"/>
                </a:lnTo>
                <a:lnTo>
                  <a:pt x="23379" y="2483"/>
                </a:lnTo>
                <a:lnTo>
                  <a:pt x="21506" y="1483"/>
                </a:lnTo>
                <a:lnTo>
                  <a:pt x="19634" y="515"/>
                </a:lnTo>
                <a:lnTo>
                  <a:pt x="17488" y="27"/>
                </a:lnTo>
                <a:lnTo>
                  <a:pt x="15022" y="0"/>
                </a:lnTo>
                <a:close/>
              </a:path>
              <a:path w="30479" h="46989">
                <a:moveTo>
                  <a:pt x="25417" y="4679"/>
                </a:moveTo>
                <a:lnTo>
                  <a:pt x="17579" y="4679"/>
                </a:lnTo>
                <a:lnTo>
                  <a:pt x="19817" y="5934"/>
                </a:lnTo>
                <a:lnTo>
                  <a:pt x="21598" y="8417"/>
                </a:lnTo>
                <a:lnTo>
                  <a:pt x="23333" y="10901"/>
                </a:lnTo>
                <a:lnTo>
                  <a:pt x="24137" y="15320"/>
                </a:lnTo>
                <a:lnTo>
                  <a:pt x="24241" y="31069"/>
                </a:lnTo>
                <a:lnTo>
                  <a:pt x="23333" y="36063"/>
                </a:lnTo>
                <a:lnTo>
                  <a:pt x="21578" y="38602"/>
                </a:lnTo>
                <a:lnTo>
                  <a:pt x="19817" y="41085"/>
                </a:lnTo>
                <a:lnTo>
                  <a:pt x="17625" y="42340"/>
                </a:lnTo>
                <a:lnTo>
                  <a:pt x="25661" y="42340"/>
                </a:lnTo>
                <a:lnTo>
                  <a:pt x="27214" y="39916"/>
                </a:lnTo>
                <a:lnTo>
                  <a:pt x="28527" y="36063"/>
                </a:lnTo>
                <a:lnTo>
                  <a:pt x="29452" y="33270"/>
                </a:lnTo>
                <a:lnTo>
                  <a:pt x="30000" y="28901"/>
                </a:lnTo>
                <a:lnTo>
                  <a:pt x="29914" y="18091"/>
                </a:lnTo>
                <a:lnTo>
                  <a:pt x="29634" y="15320"/>
                </a:lnTo>
                <a:lnTo>
                  <a:pt x="28264" y="9956"/>
                </a:lnTo>
                <a:lnTo>
                  <a:pt x="27305" y="7673"/>
                </a:lnTo>
                <a:lnTo>
                  <a:pt x="25417" y="4679"/>
                </a:lnTo>
                <a:close/>
              </a:path>
            </a:pathLst>
          </a:custGeom>
          <a:solidFill>
            <a:srgbClr val="4D4D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6" name="object 236"/>
          <p:cNvSpPr/>
          <p:nvPr/>
        </p:nvSpPr>
        <p:spPr>
          <a:xfrm>
            <a:off x="3151264" y="5040974"/>
            <a:ext cx="38735" cy="43815"/>
          </a:xfrm>
          <a:custGeom>
            <a:avLst/>
            <a:gdLst/>
            <a:ahLst/>
            <a:cxnLst/>
            <a:rect l="l" t="t" r="r" b="b"/>
            <a:pathLst>
              <a:path w="38735" h="43814">
                <a:moveTo>
                  <a:pt x="34693" y="5847"/>
                </a:moveTo>
                <a:lnTo>
                  <a:pt x="18995" y="5847"/>
                </a:lnTo>
                <a:lnTo>
                  <a:pt x="22511" y="5875"/>
                </a:lnTo>
                <a:lnTo>
                  <a:pt x="25205" y="6674"/>
                </a:lnTo>
                <a:lnTo>
                  <a:pt x="27032" y="8244"/>
                </a:lnTo>
                <a:lnTo>
                  <a:pt x="28356" y="9413"/>
                </a:lnTo>
                <a:lnTo>
                  <a:pt x="29041" y="11440"/>
                </a:lnTo>
                <a:lnTo>
                  <a:pt x="28995" y="16146"/>
                </a:lnTo>
                <a:lnTo>
                  <a:pt x="26255" y="17118"/>
                </a:lnTo>
                <a:lnTo>
                  <a:pt x="22054" y="17945"/>
                </a:lnTo>
                <a:lnTo>
                  <a:pt x="16392" y="18575"/>
                </a:lnTo>
                <a:lnTo>
                  <a:pt x="13561" y="18944"/>
                </a:lnTo>
                <a:lnTo>
                  <a:pt x="11461" y="19287"/>
                </a:lnTo>
                <a:lnTo>
                  <a:pt x="8219" y="20172"/>
                </a:lnTo>
                <a:lnTo>
                  <a:pt x="6529" y="20939"/>
                </a:lnTo>
                <a:lnTo>
                  <a:pt x="5022" y="21967"/>
                </a:lnTo>
                <a:lnTo>
                  <a:pt x="3470" y="22994"/>
                </a:lnTo>
                <a:lnTo>
                  <a:pt x="0" y="35123"/>
                </a:lnTo>
                <a:lnTo>
                  <a:pt x="1232" y="37976"/>
                </a:lnTo>
                <a:lnTo>
                  <a:pt x="6164" y="42427"/>
                </a:lnTo>
                <a:lnTo>
                  <a:pt x="9634" y="43536"/>
                </a:lnTo>
                <a:lnTo>
                  <a:pt x="17031" y="43536"/>
                </a:lnTo>
                <a:lnTo>
                  <a:pt x="19634" y="43080"/>
                </a:lnTo>
                <a:lnTo>
                  <a:pt x="24429" y="41254"/>
                </a:lnTo>
                <a:lnTo>
                  <a:pt x="26940" y="39688"/>
                </a:lnTo>
                <a:lnTo>
                  <a:pt x="28910" y="38031"/>
                </a:lnTo>
                <a:lnTo>
                  <a:pt x="13196" y="38031"/>
                </a:lnTo>
                <a:lnTo>
                  <a:pt x="11095" y="37406"/>
                </a:lnTo>
                <a:lnTo>
                  <a:pt x="9680" y="36118"/>
                </a:lnTo>
                <a:lnTo>
                  <a:pt x="8264" y="34895"/>
                </a:lnTo>
                <a:lnTo>
                  <a:pt x="7587" y="33439"/>
                </a:lnTo>
                <a:lnTo>
                  <a:pt x="22602" y="23624"/>
                </a:lnTo>
                <a:lnTo>
                  <a:pt x="26392" y="22738"/>
                </a:lnTo>
                <a:lnTo>
                  <a:pt x="28995" y="21684"/>
                </a:lnTo>
                <a:lnTo>
                  <a:pt x="36118" y="21684"/>
                </a:lnTo>
                <a:lnTo>
                  <a:pt x="36027" y="10412"/>
                </a:lnTo>
                <a:lnTo>
                  <a:pt x="35388" y="7276"/>
                </a:lnTo>
                <a:lnTo>
                  <a:pt x="34693" y="5847"/>
                </a:lnTo>
                <a:close/>
              </a:path>
              <a:path w="38735" h="43814">
                <a:moveTo>
                  <a:pt x="36553" y="37460"/>
                </a:moveTo>
                <a:lnTo>
                  <a:pt x="29589" y="37460"/>
                </a:lnTo>
                <a:lnTo>
                  <a:pt x="29764" y="39346"/>
                </a:lnTo>
                <a:lnTo>
                  <a:pt x="30232" y="40998"/>
                </a:lnTo>
                <a:lnTo>
                  <a:pt x="30331" y="41254"/>
                </a:lnTo>
                <a:lnTo>
                  <a:pt x="31004" y="42596"/>
                </a:lnTo>
                <a:lnTo>
                  <a:pt x="38356" y="42596"/>
                </a:lnTo>
                <a:lnTo>
                  <a:pt x="37488" y="40998"/>
                </a:lnTo>
                <a:lnTo>
                  <a:pt x="36895" y="39346"/>
                </a:lnTo>
                <a:lnTo>
                  <a:pt x="36553" y="37460"/>
                </a:lnTo>
                <a:close/>
              </a:path>
              <a:path w="38735" h="43814">
                <a:moveTo>
                  <a:pt x="15936" y="38004"/>
                </a:moveTo>
                <a:lnTo>
                  <a:pt x="13196" y="38031"/>
                </a:lnTo>
                <a:lnTo>
                  <a:pt x="18630" y="38031"/>
                </a:lnTo>
                <a:lnTo>
                  <a:pt x="15936" y="38004"/>
                </a:lnTo>
                <a:close/>
              </a:path>
              <a:path w="38735" h="43814">
                <a:moveTo>
                  <a:pt x="36118" y="21684"/>
                </a:moveTo>
                <a:lnTo>
                  <a:pt x="28995" y="21684"/>
                </a:lnTo>
                <a:lnTo>
                  <a:pt x="28881" y="28075"/>
                </a:lnTo>
                <a:lnTo>
                  <a:pt x="28584" y="29786"/>
                </a:lnTo>
                <a:lnTo>
                  <a:pt x="26849" y="33439"/>
                </a:lnTo>
                <a:lnTo>
                  <a:pt x="25296" y="35064"/>
                </a:lnTo>
                <a:lnTo>
                  <a:pt x="21050" y="37433"/>
                </a:lnTo>
                <a:lnTo>
                  <a:pt x="18630" y="38031"/>
                </a:lnTo>
                <a:lnTo>
                  <a:pt x="28910" y="38031"/>
                </a:lnTo>
                <a:lnTo>
                  <a:pt x="29589" y="37460"/>
                </a:lnTo>
                <a:lnTo>
                  <a:pt x="36553" y="37460"/>
                </a:lnTo>
                <a:lnTo>
                  <a:pt x="36341" y="36118"/>
                </a:lnTo>
                <a:lnTo>
                  <a:pt x="36258" y="34895"/>
                </a:lnTo>
                <a:lnTo>
                  <a:pt x="36190" y="33324"/>
                </a:lnTo>
                <a:lnTo>
                  <a:pt x="36118" y="21684"/>
                </a:lnTo>
                <a:close/>
              </a:path>
              <a:path w="38735" h="43814">
                <a:moveTo>
                  <a:pt x="20000" y="0"/>
                </a:moveTo>
                <a:lnTo>
                  <a:pt x="1187" y="12809"/>
                </a:lnTo>
                <a:lnTo>
                  <a:pt x="8127" y="13749"/>
                </a:lnTo>
                <a:lnTo>
                  <a:pt x="8858" y="10814"/>
                </a:lnTo>
                <a:lnTo>
                  <a:pt x="10045" y="8760"/>
                </a:lnTo>
                <a:lnTo>
                  <a:pt x="13196" y="6445"/>
                </a:lnTo>
                <a:lnTo>
                  <a:pt x="15662" y="5875"/>
                </a:lnTo>
                <a:lnTo>
                  <a:pt x="34693" y="5847"/>
                </a:lnTo>
                <a:lnTo>
                  <a:pt x="34611" y="5678"/>
                </a:lnTo>
                <a:lnTo>
                  <a:pt x="23561" y="27"/>
                </a:lnTo>
                <a:lnTo>
                  <a:pt x="2000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7" name="object 237"/>
          <p:cNvSpPr/>
          <p:nvPr/>
        </p:nvSpPr>
        <p:spPr>
          <a:xfrm>
            <a:off x="3195647" y="5040974"/>
            <a:ext cx="36830" cy="59690"/>
          </a:xfrm>
          <a:custGeom>
            <a:avLst/>
            <a:gdLst/>
            <a:ahLst/>
            <a:cxnLst/>
            <a:rect l="l" t="t" r="r" b="b"/>
            <a:pathLst>
              <a:path w="36830" h="59689">
                <a:moveTo>
                  <a:pt x="1415" y="46047"/>
                </a:moveTo>
                <a:lnTo>
                  <a:pt x="17899" y="59516"/>
                </a:lnTo>
                <a:lnTo>
                  <a:pt x="22054" y="59488"/>
                </a:lnTo>
                <a:lnTo>
                  <a:pt x="25570" y="58717"/>
                </a:lnTo>
                <a:lnTo>
                  <a:pt x="31324" y="55579"/>
                </a:lnTo>
                <a:lnTo>
                  <a:pt x="33200" y="53666"/>
                </a:lnTo>
                <a:lnTo>
                  <a:pt x="17853" y="53666"/>
                </a:lnTo>
                <a:lnTo>
                  <a:pt x="14794" y="53639"/>
                </a:lnTo>
                <a:lnTo>
                  <a:pt x="12420" y="52982"/>
                </a:lnTo>
                <a:lnTo>
                  <a:pt x="9360" y="50699"/>
                </a:lnTo>
                <a:lnTo>
                  <a:pt x="8584" y="49161"/>
                </a:lnTo>
                <a:lnTo>
                  <a:pt x="8264" y="47074"/>
                </a:lnTo>
                <a:lnTo>
                  <a:pt x="1415" y="46047"/>
                </a:lnTo>
                <a:close/>
              </a:path>
              <a:path w="36830" h="59689">
                <a:moveTo>
                  <a:pt x="36756" y="37145"/>
                </a:moveTo>
                <a:lnTo>
                  <a:pt x="29543" y="37145"/>
                </a:lnTo>
                <a:lnTo>
                  <a:pt x="29488" y="43422"/>
                </a:lnTo>
                <a:lnTo>
                  <a:pt x="29406" y="44764"/>
                </a:lnTo>
                <a:lnTo>
                  <a:pt x="17853" y="53666"/>
                </a:lnTo>
                <a:lnTo>
                  <a:pt x="33200" y="53666"/>
                </a:lnTo>
                <a:lnTo>
                  <a:pt x="33424" y="53438"/>
                </a:lnTo>
                <a:lnTo>
                  <a:pt x="36073" y="48019"/>
                </a:lnTo>
                <a:lnTo>
                  <a:pt x="36712" y="43422"/>
                </a:lnTo>
                <a:lnTo>
                  <a:pt x="36756" y="37145"/>
                </a:lnTo>
                <a:close/>
              </a:path>
              <a:path w="36830" h="59689">
                <a:moveTo>
                  <a:pt x="18036" y="0"/>
                </a:moveTo>
                <a:lnTo>
                  <a:pt x="0" y="17575"/>
                </a:lnTo>
                <a:lnTo>
                  <a:pt x="0" y="27330"/>
                </a:lnTo>
                <a:lnTo>
                  <a:pt x="1552" y="32297"/>
                </a:lnTo>
                <a:lnTo>
                  <a:pt x="4980" y="36776"/>
                </a:lnTo>
                <a:lnTo>
                  <a:pt x="7808" y="40542"/>
                </a:lnTo>
                <a:lnTo>
                  <a:pt x="12237" y="42596"/>
                </a:lnTo>
                <a:lnTo>
                  <a:pt x="22602" y="42596"/>
                </a:lnTo>
                <a:lnTo>
                  <a:pt x="26438" y="40797"/>
                </a:lnTo>
                <a:lnTo>
                  <a:pt x="29543" y="37145"/>
                </a:lnTo>
                <a:lnTo>
                  <a:pt x="36756" y="37145"/>
                </a:lnTo>
                <a:lnTo>
                  <a:pt x="36758" y="36776"/>
                </a:lnTo>
                <a:lnTo>
                  <a:pt x="15388" y="36776"/>
                </a:lnTo>
                <a:lnTo>
                  <a:pt x="12694" y="35520"/>
                </a:lnTo>
                <a:lnTo>
                  <a:pt x="8356" y="30499"/>
                </a:lnTo>
                <a:lnTo>
                  <a:pt x="7284" y="26591"/>
                </a:lnTo>
                <a:lnTo>
                  <a:pt x="7260" y="16005"/>
                </a:lnTo>
                <a:lnTo>
                  <a:pt x="8356" y="12238"/>
                </a:lnTo>
                <a:lnTo>
                  <a:pt x="10547" y="9673"/>
                </a:lnTo>
                <a:lnTo>
                  <a:pt x="12739" y="7162"/>
                </a:lnTo>
                <a:lnTo>
                  <a:pt x="15433" y="5875"/>
                </a:lnTo>
                <a:lnTo>
                  <a:pt x="30135" y="5847"/>
                </a:lnTo>
                <a:lnTo>
                  <a:pt x="26986" y="1994"/>
                </a:lnTo>
                <a:lnTo>
                  <a:pt x="22968" y="27"/>
                </a:lnTo>
                <a:lnTo>
                  <a:pt x="18036" y="0"/>
                </a:lnTo>
                <a:close/>
              </a:path>
              <a:path w="36830" h="59689">
                <a:moveTo>
                  <a:pt x="18675" y="36748"/>
                </a:moveTo>
                <a:lnTo>
                  <a:pt x="15388" y="36776"/>
                </a:lnTo>
                <a:lnTo>
                  <a:pt x="21917" y="36776"/>
                </a:lnTo>
                <a:lnTo>
                  <a:pt x="18675" y="36748"/>
                </a:lnTo>
                <a:close/>
              </a:path>
              <a:path w="36830" h="59689">
                <a:moveTo>
                  <a:pt x="30135" y="5847"/>
                </a:moveTo>
                <a:lnTo>
                  <a:pt x="18538" y="5847"/>
                </a:lnTo>
                <a:lnTo>
                  <a:pt x="21735" y="5875"/>
                </a:lnTo>
                <a:lnTo>
                  <a:pt x="24474" y="7162"/>
                </a:lnTo>
                <a:lnTo>
                  <a:pt x="26758" y="9728"/>
                </a:lnTo>
                <a:lnTo>
                  <a:pt x="28995" y="12325"/>
                </a:lnTo>
                <a:lnTo>
                  <a:pt x="30085" y="16005"/>
                </a:lnTo>
                <a:lnTo>
                  <a:pt x="30137" y="26591"/>
                </a:lnTo>
                <a:lnTo>
                  <a:pt x="28995" y="30499"/>
                </a:lnTo>
                <a:lnTo>
                  <a:pt x="26849" y="33009"/>
                </a:lnTo>
                <a:lnTo>
                  <a:pt x="24611" y="35520"/>
                </a:lnTo>
                <a:lnTo>
                  <a:pt x="21917" y="36776"/>
                </a:lnTo>
                <a:lnTo>
                  <a:pt x="36758" y="36776"/>
                </a:lnTo>
                <a:lnTo>
                  <a:pt x="36758" y="5961"/>
                </a:lnTo>
                <a:lnTo>
                  <a:pt x="30228" y="5961"/>
                </a:lnTo>
                <a:close/>
              </a:path>
              <a:path w="36830" h="59689">
                <a:moveTo>
                  <a:pt x="36758" y="940"/>
                </a:moveTo>
                <a:lnTo>
                  <a:pt x="30228" y="940"/>
                </a:lnTo>
                <a:lnTo>
                  <a:pt x="30228" y="5961"/>
                </a:lnTo>
                <a:lnTo>
                  <a:pt x="36758" y="5961"/>
                </a:lnTo>
                <a:lnTo>
                  <a:pt x="36758" y="94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8" name="object 238"/>
          <p:cNvSpPr/>
          <p:nvPr/>
        </p:nvSpPr>
        <p:spPr>
          <a:xfrm>
            <a:off x="3240763" y="5040974"/>
            <a:ext cx="38735" cy="43815"/>
          </a:xfrm>
          <a:custGeom>
            <a:avLst/>
            <a:gdLst/>
            <a:ahLst/>
            <a:cxnLst/>
            <a:rect l="l" t="t" r="r" b="b"/>
            <a:pathLst>
              <a:path w="38735" h="43814">
                <a:moveTo>
                  <a:pt x="19404" y="0"/>
                </a:moveTo>
                <a:lnTo>
                  <a:pt x="13651" y="27"/>
                </a:lnTo>
                <a:lnTo>
                  <a:pt x="8948" y="1967"/>
                </a:lnTo>
                <a:lnTo>
                  <a:pt x="1687" y="9700"/>
                </a:lnTo>
                <a:lnTo>
                  <a:pt x="0" y="14836"/>
                </a:lnTo>
                <a:lnTo>
                  <a:pt x="4" y="29188"/>
                </a:lnTo>
                <a:lnTo>
                  <a:pt x="1687" y="34178"/>
                </a:lnTo>
                <a:lnTo>
                  <a:pt x="8811" y="41683"/>
                </a:lnTo>
                <a:lnTo>
                  <a:pt x="13651" y="43536"/>
                </a:lnTo>
                <a:lnTo>
                  <a:pt x="24610" y="43536"/>
                </a:lnTo>
                <a:lnTo>
                  <a:pt x="28582" y="42368"/>
                </a:lnTo>
                <a:lnTo>
                  <a:pt x="34677" y="37775"/>
                </a:lnTo>
                <a:lnTo>
                  <a:pt x="16299" y="37775"/>
                </a:lnTo>
                <a:lnTo>
                  <a:pt x="13422" y="36547"/>
                </a:lnTo>
                <a:lnTo>
                  <a:pt x="11139" y="34096"/>
                </a:lnTo>
                <a:lnTo>
                  <a:pt x="8765" y="31667"/>
                </a:lnTo>
                <a:lnTo>
                  <a:pt x="7486" y="28161"/>
                </a:lnTo>
                <a:lnTo>
                  <a:pt x="7258" y="23564"/>
                </a:lnTo>
                <a:lnTo>
                  <a:pt x="38308" y="23564"/>
                </a:lnTo>
                <a:lnTo>
                  <a:pt x="38354" y="17776"/>
                </a:lnTo>
                <a:lnTo>
                  <a:pt x="7623" y="17776"/>
                </a:lnTo>
                <a:lnTo>
                  <a:pt x="7852" y="14124"/>
                </a:lnTo>
                <a:lnTo>
                  <a:pt x="9085" y="11211"/>
                </a:lnTo>
                <a:lnTo>
                  <a:pt x="13468" y="6874"/>
                </a:lnTo>
                <a:lnTo>
                  <a:pt x="16208" y="5793"/>
                </a:lnTo>
                <a:lnTo>
                  <a:pt x="33138" y="5793"/>
                </a:lnTo>
                <a:lnTo>
                  <a:pt x="29496" y="1912"/>
                </a:lnTo>
                <a:lnTo>
                  <a:pt x="24929" y="27"/>
                </a:lnTo>
                <a:lnTo>
                  <a:pt x="19404" y="0"/>
                </a:lnTo>
                <a:close/>
              </a:path>
              <a:path w="38735" h="43814">
                <a:moveTo>
                  <a:pt x="19815" y="37748"/>
                </a:moveTo>
                <a:lnTo>
                  <a:pt x="16299" y="37775"/>
                </a:lnTo>
                <a:lnTo>
                  <a:pt x="22372" y="37775"/>
                </a:lnTo>
                <a:lnTo>
                  <a:pt x="19815" y="37748"/>
                </a:lnTo>
                <a:close/>
              </a:path>
              <a:path w="38735" h="43814">
                <a:moveTo>
                  <a:pt x="30820" y="29188"/>
                </a:moveTo>
                <a:lnTo>
                  <a:pt x="29724" y="32183"/>
                </a:lnTo>
                <a:lnTo>
                  <a:pt x="28263" y="34352"/>
                </a:lnTo>
                <a:lnTo>
                  <a:pt x="26436" y="35694"/>
                </a:lnTo>
                <a:lnTo>
                  <a:pt x="24610" y="37091"/>
                </a:lnTo>
                <a:lnTo>
                  <a:pt x="22372" y="37775"/>
                </a:lnTo>
                <a:lnTo>
                  <a:pt x="34677" y="37775"/>
                </a:lnTo>
                <a:lnTo>
                  <a:pt x="36939" y="34379"/>
                </a:lnTo>
                <a:lnTo>
                  <a:pt x="38126" y="30070"/>
                </a:lnTo>
                <a:lnTo>
                  <a:pt x="30820" y="29188"/>
                </a:lnTo>
                <a:close/>
              </a:path>
              <a:path w="38735" h="43814">
                <a:moveTo>
                  <a:pt x="33138" y="5793"/>
                </a:moveTo>
                <a:lnTo>
                  <a:pt x="23012" y="5793"/>
                </a:lnTo>
                <a:lnTo>
                  <a:pt x="25934" y="7162"/>
                </a:lnTo>
                <a:lnTo>
                  <a:pt x="28217" y="9869"/>
                </a:lnTo>
                <a:lnTo>
                  <a:pt x="29678" y="11640"/>
                </a:lnTo>
                <a:lnTo>
                  <a:pt x="30542" y="14124"/>
                </a:lnTo>
                <a:lnTo>
                  <a:pt x="30669" y="15119"/>
                </a:lnTo>
                <a:lnTo>
                  <a:pt x="30911" y="17776"/>
                </a:lnTo>
                <a:lnTo>
                  <a:pt x="38354" y="17776"/>
                </a:lnTo>
                <a:lnTo>
                  <a:pt x="38354" y="14836"/>
                </a:lnTo>
                <a:lnTo>
                  <a:pt x="36573" y="9499"/>
                </a:lnTo>
                <a:lnTo>
                  <a:pt x="33138" y="579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9" name="object 239"/>
          <p:cNvSpPr/>
          <p:nvPr/>
        </p:nvSpPr>
        <p:spPr>
          <a:xfrm>
            <a:off x="939171" y="3254353"/>
            <a:ext cx="58476" cy="28851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0" name="object 240"/>
          <p:cNvSpPr txBox="1"/>
          <p:nvPr/>
        </p:nvSpPr>
        <p:spPr>
          <a:xfrm>
            <a:off x="5592826" y="1882266"/>
            <a:ext cx="3813175" cy="11233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800" spc="-25" dirty="0">
                <a:latin typeface="Century Gothic"/>
                <a:cs typeface="Century Gothic"/>
              </a:rPr>
              <a:t>We </a:t>
            </a:r>
            <a:r>
              <a:rPr sz="1800" spc="-5" dirty="0">
                <a:latin typeface="Century Gothic"/>
                <a:cs typeface="Century Gothic"/>
              </a:rPr>
              <a:t>choose </a:t>
            </a:r>
            <a:r>
              <a:rPr sz="1800" spc="-10" dirty="0">
                <a:latin typeface="Century Gothic"/>
                <a:cs typeface="Century Gothic"/>
              </a:rPr>
              <a:t>to </a:t>
            </a:r>
            <a:r>
              <a:rPr sz="1800" spc="-5" dirty="0">
                <a:latin typeface="Century Gothic"/>
                <a:cs typeface="Century Gothic"/>
              </a:rPr>
              <a:t>perform </a:t>
            </a:r>
            <a:r>
              <a:rPr sz="1800" dirty="0">
                <a:latin typeface="Century Gothic"/>
                <a:cs typeface="Century Gothic"/>
              </a:rPr>
              <a:t>a </a:t>
            </a:r>
            <a:r>
              <a:rPr sz="1800" b="1" dirty="0">
                <a:latin typeface="Century Gothic"/>
                <a:cs typeface="Century Gothic"/>
              </a:rPr>
              <a:t>linear  </a:t>
            </a:r>
            <a:r>
              <a:rPr sz="1800" spc="-5" dirty="0">
                <a:latin typeface="Century Gothic"/>
                <a:cs typeface="Century Gothic"/>
              </a:rPr>
              <a:t>regression analysis </a:t>
            </a:r>
            <a:r>
              <a:rPr sz="1800" spc="-10" dirty="0">
                <a:latin typeface="Century Gothic"/>
                <a:cs typeface="Century Gothic"/>
              </a:rPr>
              <a:t>and </a:t>
            </a:r>
            <a:r>
              <a:rPr sz="1800" dirty="0">
                <a:latin typeface="Century Gothic"/>
                <a:cs typeface="Century Gothic"/>
              </a:rPr>
              <a:t>plot </a:t>
            </a:r>
            <a:r>
              <a:rPr sz="1800" spc="-5" dirty="0">
                <a:latin typeface="Century Gothic"/>
                <a:cs typeface="Century Gothic"/>
              </a:rPr>
              <a:t>the  resulting regression </a:t>
            </a:r>
            <a:r>
              <a:rPr sz="1800" spc="5" dirty="0">
                <a:latin typeface="Century Gothic"/>
                <a:cs typeface="Century Gothic"/>
              </a:rPr>
              <a:t>line </a:t>
            </a:r>
            <a:r>
              <a:rPr sz="1800" spc="-15" dirty="0">
                <a:latin typeface="Century Gothic"/>
                <a:cs typeface="Century Gothic"/>
              </a:rPr>
              <a:t>(trend </a:t>
            </a:r>
            <a:r>
              <a:rPr sz="1800" dirty="0">
                <a:latin typeface="Century Gothic"/>
                <a:cs typeface="Century Gothic"/>
              </a:rPr>
              <a:t>line)  </a:t>
            </a:r>
            <a:r>
              <a:rPr sz="1800" spc="-10" dirty="0">
                <a:latin typeface="Century Gothic"/>
                <a:cs typeface="Century Gothic"/>
              </a:rPr>
              <a:t>with </a:t>
            </a:r>
            <a:r>
              <a:rPr sz="1800" dirty="0">
                <a:latin typeface="Century Gothic"/>
                <a:cs typeface="Century Gothic"/>
              </a:rPr>
              <a:t>its </a:t>
            </a:r>
            <a:r>
              <a:rPr sz="1800" spc="-5" dirty="0">
                <a:latin typeface="Century Gothic"/>
                <a:cs typeface="Century Gothic"/>
              </a:rPr>
              <a:t>confidence</a:t>
            </a:r>
            <a:r>
              <a:rPr sz="1800" spc="25" dirty="0">
                <a:latin typeface="Century Gothic"/>
                <a:cs typeface="Century Gothic"/>
              </a:rPr>
              <a:t> </a:t>
            </a:r>
            <a:r>
              <a:rPr sz="1800" spc="-5" dirty="0">
                <a:latin typeface="Century Gothic"/>
                <a:cs typeface="Century Gothic"/>
              </a:rPr>
              <a:t>interval</a:t>
            </a:r>
            <a:endParaRPr sz="1800">
              <a:latin typeface="Century Gothic"/>
              <a:cs typeface="Century Gothic"/>
            </a:endParaRPr>
          </a:p>
        </p:txBody>
      </p:sp>
      <p:sp>
        <p:nvSpPr>
          <p:cNvPr id="241" name="Rezervirano mjesto podnožja 24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Johan Eklund,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282859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24916" y="473709"/>
            <a:ext cx="7837170" cy="6654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5490845" algn="l"/>
              </a:tabLst>
            </a:pPr>
            <a:r>
              <a:rPr sz="4200" dirty="0"/>
              <a:t>The</a:t>
            </a:r>
            <a:r>
              <a:rPr sz="4200" spc="-15" dirty="0"/>
              <a:t> </a:t>
            </a:r>
            <a:r>
              <a:rPr sz="4200" dirty="0"/>
              <a:t>rationale</a:t>
            </a:r>
            <a:r>
              <a:rPr sz="4200" spc="5" dirty="0"/>
              <a:t> </a:t>
            </a:r>
            <a:r>
              <a:rPr sz="4200" spc="-5" dirty="0"/>
              <a:t>behi</a:t>
            </a:r>
            <a:r>
              <a:rPr sz="4200" spc="-15" dirty="0"/>
              <a:t>n</a:t>
            </a:r>
            <a:r>
              <a:rPr sz="4200" dirty="0"/>
              <a:t>d	</a:t>
            </a:r>
            <a:r>
              <a:rPr sz="4200" spc="-5" dirty="0"/>
              <a:t>sampling</a:t>
            </a:r>
            <a:endParaRPr sz="4200"/>
          </a:p>
        </p:txBody>
      </p:sp>
      <p:sp>
        <p:nvSpPr>
          <p:cNvPr id="3" name="object 3"/>
          <p:cNvSpPr txBox="1"/>
          <p:nvPr/>
        </p:nvSpPr>
        <p:spPr>
          <a:xfrm>
            <a:off x="1182116" y="2080387"/>
            <a:ext cx="8761095" cy="21297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5600" marR="363855" indent="-343535">
              <a:lnSpc>
                <a:spcPct val="100000"/>
              </a:lnSpc>
              <a:spcBef>
                <a:spcPts val="105"/>
              </a:spcBef>
              <a:tabLst>
                <a:tab pos="355600" algn="l"/>
              </a:tabLst>
            </a:pPr>
            <a:r>
              <a:rPr sz="1600" spc="-5" dirty="0">
                <a:solidFill>
                  <a:srgbClr val="CA0E0E"/>
                </a:solidFill>
                <a:latin typeface="Wingdings 3"/>
                <a:cs typeface="Wingdings 3"/>
              </a:rPr>
              <a:t></a:t>
            </a:r>
            <a:r>
              <a:rPr sz="1600" spc="-5" dirty="0">
                <a:solidFill>
                  <a:srgbClr val="CA0E0E"/>
                </a:solidFill>
                <a:latin typeface="Times New Roman"/>
                <a:cs typeface="Times New Roman"/>
              </a:rPr>
              <a:t>	</a:t>
            </a:r>
            <a:r>
              <a:rPr sz="2000" spc="5" dirty="0">
                <a:latin typeface="Century Gothic"/>
                <a:cs typeface="Century Gothic"/>
              </a:rPr>
              <a:t>It </a:t>
            </a:r>
            <a:r>
              <a:rPr sz="2000" spc="-5" dirty="0">
                <a:latin typeface="Century Gothic"/>
                <a:cs typeface="Century Gothic"/>
              </a:rPr>
              <a:t>is </a:t>
            </a:r>
            <a:r>
              <a:rPr sz="2000" dirty="0">
                <a:latin typeface="Century Gothic"/>
                <a:cs typeface="Century Gothic"/>
              </a:rPr>
              <a:t>often </a:t>
            </a:r>
            <a:r>
              <a:rPr sz="2000" spc="-5" dirty="0">
                <a:latin typeface="Century Gothic"/>
                <a:cs typeface="Century Gothic"/>
              </a:rPr>
              <a:t>infeasible </a:t>
            </a:r>
            <a:r>
              <a:rPr sz="2000" spc="5" dirty="0">
                <a:latin typeface="Century Gothic"/>
                <a:cs typeface="Century Gothic"/>
              </a:rPr>
              <a:t>to </a:t>
            </a:r>
            <a:r>
              <a:rPr sz="2000" dirty="0">
                <a:latin typeface="Century Gothic"/>
                <a:cs typeface="Century Gothic"/>
              </a:rPr>
              <a:t>study an entire </a:t>
            </a:r>
            <a:r>
              <a:rPr sz="2000" spc="-5" dirty="0">
                <a:latin typeface="Century Gothic"/>
                <a:cs typeface="Century Gothic"/>
              </a:rPr>
              <a:t>population, since it is </a:t>
            </a:r>
            <a:r>
              <a:rPr sz="2000" dirty="0">
                <a:latin typeface="Century Gothic"/>
                <a:cs typeface="Century Gothic"/>
              </a:rPr>
              <a:t>usually  </a:t>
            </a:r>
            <a:r>
              <a:rPr sz="2000" spc="5" dirty="0">
                <a:latin typeface="Century Gothic"/>
                <a:cs typeface="Century Gothic"/>
              </a:rPr>
              <a:t>very</a:t>
            </a:r>
            <a:r>
              <a:rPr sz="2000" spc="-35" dirty="0">
                <a:latin typeface="Century Gothic"/>
                <a:cs typeface="Century Gothic"/>
              </a:rPr>
              <a:t> </a:t>
            </a:r>
            <a:r>
              <a:rPr sz="2000" b="1" spc="-5" dirty="0">
                <a:latin typeface="Century Gothic"/>
                <a:cs typeface="Century Gothic"/>
              </a:rPr>
              <a:t>large</a:t>
            </a:r>
            <a:endParaRPr sz="2000">
              <a:latin typeface="Century Gothic"/>
              <a:cs typeface="Century Gothic"/>
            </a:endParaRPr>
          </a:p>
          <a:p>
            <a:pPr marL="12700">
              <a:lnSpc>
                <a:spcPct val="100000"/>
              </a:lnSpc>
              <a:spcBef>
                <a:spcPts val="1080"/>
              </a:spcBef>
              <a:tabLst>
                <a:tab pos="355600" algn="l"/>
              </a:tabLst>
            </a:pPr>
            <a:r>
              <a:rPr sz="1600" spc="-5" dirty="0">
                <a:solidFill>
                  <a:srgbClr val="CA0E0E"/>
                </a:solidFill>
                <a:latin typeface="Wingdings 3"/>
                <a:cs typeface="Wingdings 3"/>
              </a:rPr>
              <a:t></a:t>
            </a:r>
            <a:r>
              <a:rPr sz="1600" spc="-5" dirty="0">
                <a:solidFill>
                  <a:srgbClr val="CA0E0E"/>
                </a:solidFill>
                <a:latin typeface="Times New Roman"/>
                <a:cs typeface="Times New Roman"/>
              </a:rPr>
              <a:t>	</a:t>
            </a:r>
            <a:r>
              <a:rPr sz="2000" dirty="0">
                <a:latin typeface="Century Gothic"/>
                <a:cs typeface="Century Gothic"/>
              </a:rPr>
              <a:t>A complete study of a </a:t>
            </a:r>
            <a:r>
              <a:rPr sz="2000" spc="-5" dirty="0">
                <a:latin typeface="Century Gothic"/>
                <a:cs typeface="Century Gothic"/>
              </a:rPr>
              <a:t>population is </a:t>
            </a:r>
            <a:r>
              <a:rPr sz="2000" dirty="0">
                <a:latin typeface="Century Gothic"/>
                <a:cs typeface="Century Gothic"/>
              </a:rPr>
              <a:t>called a</a:t>
            </a:r>
            <a:r>
              <a:rPr sz="2000" spc="-155" dirty="0">
                <a:latin typeface="Century Gothic"/>
                <a:cs typeface="Century Gothic"/>
              </a:rPr>
              <a:t> </a:t>
            </a:r>
            <a:r>
              <a:rPr sz="2000" b="1" spc="-5" dirty="0">
                <a:latin typeface="Century Gothic"/>
                <a:cs typeface="Century Gothic"/>
              </a:rPr>
              <a:t>census</a:t>
            </a:r>
            <a:endParaRPr sz="2000">
              <a:latin typeface="Century Gothic"/>
              <a:cs typeface="Century Gothic"/>
            </a:endParaRPr>
          </a:p>
          <a:p>
            <a:pPr marL="355600" marR="5080" indent="-343535">
              <a:lnSpc>
                <a:spcPct val="100000"/>
              </a:lnSpc>
              <a:spcBef>
                <a:spcPts val="1080"/>
              </a:spcBef>
              <a:tabLst>
                <a:tab pos="355600" algn="l"/>
              </a:tabLst>
            </a:pPr>
            <a:r>
              <a:rPr sz="1600" spc="-5" dirty="0">
                <a:solidFill>
                  <a:srgbClr val="CA0E0E"/>
                </a:solidFill>
                <a:latin typeface="Wingdings 3"/>
                <a:cs typeface="Wingdings 3"/>
              </a:rPr>
              <a:t></a:t>
            </a:r>
            <a:r>
              <a:rPr sz="1600" spc="-5" dirty="0">
                <a:solidFill>
                  <a:srgbClr val="CA0E0E"/>
                </a:solidFill>
                <a:latin typeface="Times New Roman"/>
                <a:cs typeface="Times New Roman"/>
              </a:rPr>
              <a:t>	</a:t>
            </a:r>
            <a:r>
              <a:rPr sz="2000" spc="5" dirty="0">
                <a:latin typeface="Century Gothic"/>
                <a:cs typeface="Century Gothic"/>
              </a:rPr>
              <a:t>If </a:t>
            </a:r>
            <a:r>
              <a:rPr sz="2000" dirty="0">
                <a:latin typeface="Century Gothic"/>
                <a:cs typeface="Century Gothic"/>
              </a:rPr>
              <a:t>we can generate smaller subsets that </a:t>
            </a:r>
            <a:r>
              <a:rPr sz="2000" spc="-5" dirty="0">
                <a:latin typeface="Century Gothic"/>
                <a:cs typeface="Century Gothic"/>
              </a:rPr>
              <a:t>are </a:t>
            </a:r>
            <a:r>
              <a:rPr sz="2000" u="heavy" spc="-5" dirty="0">
                <a:uFill>
                  <a:solidFill>
                    <a:srgbClr val="000000"/>
                  </a:solidFill>
                </a:uFill>
                <a:latin typeface="Century Gothic"/>
                <a:cs typeface="Century Gothic"/>
              </a:rPr>
              <a:t>similar</a:t>
            </a:r>
            <a:r>
              <a:rPr sz="2000" spc="-5" dirty="0">
                <a:latin typeface="Century Gothic"/>
                <a:cs typeface="Century Gothic"/>
              </a:rPr>
              <a:t> </a:t>
            </a:r>
            <a:r>
              <a:rPr sz="2000" spc="5" dirty="0">
                <a:latin typeface="Century Gothic"/>
                <a:cs typeface="Century Gothic"/>
              </a:rPr>
              <a:t>to the</a:t>
            </a:r>
            <a:r>
              <a:rPr sz="2000" spc="-260" dirty="0">
                <a:latin typeface="Century Gothic"/>
                <a:cs typeface="Century Gothic"/>
              </a:rPr>
              <a:t> </a:t>
            </a:r>
            <a:r>
              <a:rPr sz="2000" spc="-5" dirty="0">
                <a:latin typeface="Century Gothic"/>
                <a:cs typeface="Century Gothic"/>
              </a:rPr>
              <a:t>population,  </a:t>
            </a:r>
            <a:r>
              <a:rPr sz="2000" dirty="0">
                <a:latin typeface="Century Gothic"/>
                <a:cs typeface="Century Gothic"/>
              </a:rPr>
              <a:t>then we can study those subsets instead </a:t>
            </a:r>
            <a:r>
              <a:rPr sz="2000" spc="-5" dirty="0">
                <a:latin typeface="Century Gothic"/>
                <a:cs typeface="Century Gothic"/>
              </a:rPr>
              <a:t>and </a:t>
            </a:r>
            <a:r>
              <a:rPr sz="2000" dirty="0">
                <a:latin typeface="Century Gothic"/>
                <a:cs typeface="Century Gothic"/>
              </a:rPr>
              <a:t>make inferences  </a:t>
            </a:r>
            <a:r>
              <a:rPr sz="2000" spc="-5" dirty="0">
                <a:latin typeface="Century Gothic"/>
                <a:cs typeface="Century Gothic"/>
              </a:rPr>
              <a:t>about </a:t>
            </a:r>
            <a:r>
              <a:rPr sz="2000" spc="5" dirty="0">
                <a:latin typeface="Century Gothic"/>
                <a:cs typeface="Century Gothic"/>
              </a:rPr>
              <a:t>the</a:t>
            </a:r>
            <a:r>
              <a:rPr sz="2000" spc="-55" dirty="0">
                <a:latin typeface="Century Gothic"/>
                <a:cs typeface="Century Gothic"/>
              </a:rPr>
              <a:t> </a:t>
            </a:r>
            <a:r>
              <a:rPr sz="2000" spc="-5" dirty="0">
                <a:latin typeface="Century Gothic"/>
                <a:cs typeface="Century Gothic"/>
              </a:rPr>
              <a:t>population</a:t>
            </a:r>
            <a:endParaRPr sz="2000">
              <a:latin typeface="Century Gothic"/>
              <a:cs typeface="Century Gothic"/>
            </a:endParaRPr>
          </a:p>
        </p:txBody>
      </p:sp>
      <p:sp>
        <p:nvSpPr>
          <p:cNvPr id="4" name="Rezervirano mjesto podnožj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Johan Eklund,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930550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24916" y="473709"/>
            <a:ext cx="4870450" cy="6654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200" spc="-5" dirty="0"/>
              <a:t>Regression</a:t>
            </a:r>
            <a:r>
              <a:rPr sz="4200" spc="-70" dirty="0"/>
              <a:t> </a:t>
            </a:r>
            <a:r>
              <a:rPr sz="4200" spc="-5" dirty="0"/>
              <a:t>analysis</a:t>
            </a:r>
            <a:endParaRPr sz="4200"/>
          </a:p>
        </p:txBody>
      </p:sp>
      <p:sp>
        <p:nvSpPr>
          <p:cNvPr id="3" name="object 3"/>
          <p:cNvSpPr txBox="1"/>
          <p:nvPr/>
        </p:nvSpPr>
        <p:spPr>
          <a:xfrm>
            <a:off x="1182116" y="2080387"/>
            <a:ext cx="8387080" cy="362394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5600" marR="308610" indent="-343535">
              <a:lnSpc>
                <a:spcPct val="100000"/>
              </a:lnSpc>
              <a:spcBef>
                <a:spcPts val="105"/>
              </a:spcBef>
              <a:tabLst>
                <a:tab pos="355600" algn="l"/>
              </a:tabLst>
            </a:pPr>
            <a:r>
              <a:rPr sz="1600" spc="-5" dirty="0">
                <a:solidFill>
                  <a:srgbClr val="CA0E0E"/>
                </a:solidFill>
                <a:latin typeface="Wingdings 3"/>
                <a:cs typeface="Wingdings 3"/>
              </a:rPr>
              <a:t></a:t>
            </a:r>
            <a:r>
              <a:rPr sz="1600" spc="-5" dirty="0">
                <a:solidFill>
                  <a:srgbClr val="CA0E0E"/>
                </a:solidFill>
                <a:latin typeface="Times New Roman"/>
                <a:cs typeface="Times New Roman"/>
              </a:rPr>
              <a:t>	</a:t>
            </a:r>
            <a:r>
              <a:rPr sz="2000" spc="-30" dirty="0">
                <a:latin typeface="Century Gothic"/>
                <a:cs typeface="Century Gothic"/>
              </a:rPr>
              <a:t>We </a:t>
            </a:r>
            <a:r>
              <a:rPr sz="2000" dirty="0">
                <a:latin typeface="Century Gothic"/>
                <a:cs typeface="Century Gothic"/>
              </a:rPr>
              <a:t>obtain </a:t>
            </a:r>
            <a:r>
              <a:rPr sz="2000" spc="5" dirty="0">
                <a:latin typeface="Century Gothic"/>
                <a:cs typeface="Century Gothic"/>
              </a:rPr>
              <a:t>the </a:t>
            </a:r>
            <a:r>
              <a:rPr sz="2000" spc="-5" dirty="0">
                <a:latin typeface="Century Gothic"/>
                <a:cs typeface="Century Gothic"/>
              </a:rPr>
              <a:t>coefficients from </a:t>
            </a:r>
            <a:r>
              <a:rPr sz="2000" spc="5" dirty="0">
                <a:latin typeface="Century Gothic"/>
                <a:cs typeface="Century Gothic"/>
              </a:rPr>
              <a:t>the </a:t>
            </a:r>
            <a:r>
              <a:rPr sz="2000" dirty="0">
                <a:latin typeface="Century Gothic"/>
                <a:cs typeface="Century Gothic"/>
              </a:rPr>
              <a:t>regression </a:t>
            </a:r>
            <a:r>
              <a:rPr sz="2000" spc="-5" dirty="0">
                <a:latin typeface="Century Gothic"/>
                <a:cs typeface="Century Gothic"/>
              </a:rPr>
              <a:t>analysis and </a:t>
            </a:r>
            <a:r>
              <a:rPr sz="2000" spc="5" dirty="0">
                <a:latin typeface="Century Gothic"/>
                <a:cs typeface="Century Gothic"/>
              </a:rPr>
              <a:t>the  </a:t>
            </a:r>
            <a:r>
              <a:rPr sz="2000" dirty="0">
                <a:latin typeface="Century Gothic"/>
                <a:cs typeface="Century Gothic"/>
              </a:rPr>
              <a:t>value of </a:t>
            </a:r>
            <a:r>
              <a:rPr sz="2000" spc="-5" dirty="0">
                <a:latin typeface="Century Gothic"/>
                <a:cs typeface="Century Gothic"/>
              </a:rPr>
              <a:t>R², </a:t>
            </a:r>
            <a:r>
              <a:rPr sz="2000" spc="5" dirty="0">
                <a:latin typeface="Century Gothic"/>
                <a:cs typeface="Century Gothic"/>
              </a:rPr>
              <a:t>the </a:t>
            </a:r>
            <a:r>
              <a:rPr sz="2000" dirty="0">
                <a:latin typeface="Century Gothic"/>
                <a:cs typeface="Century Gothic"/>
              </a:rPr>
              <a:t>determination</a:t>
            </a:r>
            <a:r>
              <a:rPr sz="2000" spc="-125" dirty="0">
                <a:latin typeface="Century Gothic"/>
                <a:cs typeface="Century Gothic"/>
              </a:rPr>
              <a:t> </a:t>
            </a:r>
            <a:r>
              <a:rPr sz="2000" spc="-5" dirty="0">
                <a:latin typeface="Century Gothic"/>
                <a:cs typeface="Century Gothic"/>
              </a:rPr>
              <a:t>coefficient</a:t>
            </a:r>
            <a:endParaRPr sz="2000">
              <a:latin typeface="Century Gothic"/>
              <a:cs typeface="Century Gothic"/>
            </a:endParaRPr>
          </a:p>
          <a:p>
            <a:pPr marL="12700">
              <a:lnSpc>
                <a:spcPct val="100000"/>
              </a:lnSpc>
              <a:spcBef>
                <a:spcPts val="1080"/>
              </a:spcBef>
              <a:tabLst>
                <a:tab pos="355600" algn="l"/>
              </a:tabLst>
            </a:pPr>
            <a:r>
              <a:rPr sz="1600" spc="-5" dirty="0">
                <a:solidFill>
                  <a:srgbClr val="CA0E0E"/>
                </a:solidFill>
                <a:latin typeface="Wingdings 3"/>
                <a:cs typeface="Wingdings 3"/>
              </a:rPr>
              <a:t></a:t>
            </a:r>
            <a:r>
              <a:rPr sz="1600" spc="-5" dirty="0">
                <a:solidFill>
                  <a:srgbClr val="CA0E0E"/>
                </a:solidFill>
                <a:latin typeface="Times New Roman"/>
                <a:cs typeface="Times New Roman"/>
              </a:rPr>
              <a:t>	</a:t>
            </a:r>
            <a:r>
              <a:rPr sz="2000" spc="-5" dirty="0">
                <a:latin typeface="Century Gothic"/>
                <a:cs typeface="Century Gothic"/>
              </a:rPr>
              <a:t>Linear </a:t>
            </a:r>
            <a:r>
              <a:rPr sz="2000" dirty="0">
                <a:latin typeface="Century Gothic"/>
                <a:cs typeface="Century Gothic"/>
              </a:rPr>
              <a:t>equation </a:t>
            </a:r>
            <a:r>
              <a:rPr sz="2000" spc="-5" dirty="0">
                <a:latin typeface="Century Gothic"/>
                <a:cs typeface="Century Gothic"/>
              </a:rPr>
              <a:t>for </a:t>
            </a:r>
            <a:r>
              <a:rPr sz="2000" spc="5" dirty="0">
                <a:latin typeface="Century Gothic"/>
                <a:cs typeface="Century Gothic"/>
              </a:rPr>
              <a:t>the</a:t>
            </a:r>
            <a:r>
              <a:rPr sz="2000" spc="-80" dirty="0">
                <a:latin typeface="Century Gothic"/>
                <a:cs typeface="Century Gothic"/>
              </a:rPr>
              <a:t> </a:t>
            </a:r>
            <a:r>
              <a:rPr sz="2000" dirty="0">
                <a:latin typeface="Century Gothic"/>
                <a:cs typeface="Century Gothic"/>
              </a:rPr>
              <a:t>relationship:</a:t>
            </a:r>
            <a:endParaRPr sz="2000">
              <a:latin typeface="Century Gothic"/>
              <a:cs typeface="Century Gothic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2050">
              <a:latin typeface="Times New Roman"/>
              <a:cs typeface="Times New Roman"/>
            </a:endParaRPr>
          </a:p>
          <a:p>
            <a:pPr marL="927100">
              <a:lnSpc>
                <a:spcPct val="100000"/>
              </a:lnSpc>
            </a:pPr>
            <a:r>
              <a:rPr sz="2000" dirty="0">
                <a:latin typeface="Century Gothic"/>
                <a:cs typeface="Century Gothic"/>
              </a:rPr>
              <a:t>citations = </a:t>
            </a:r>
            <a:r>
              <a:rPr sz="2000" spc="-5" dirty="0">
                <a:latin typeface="Century Gothic"/>
                <a:cs typeface="Century Gothic"/>
              </a:rPr>
              <a:t>1.42 </a:t>
            </a:r>
            <a:r>
              <a:rPr sz="2000" dirty="0">
                <a:latin typeface="Century Gothic"/>
                <a:cs typeface="Century Gothic"/>
              </a:rPr>
              <a:t>× </a:t>
            </a:r>
            <a:r>
              <a:rPr sz="2000" spc="-5" dirty="0">
                <a:latin typeface="Century Gothic"/>
                <a:cs typeface="Century Gothic"/>
              </a:rPr>
              <a:t>age </a:t>
            </a:r>
            <a:r>
              <a:rPr sz="2000" dirty="0">
                <a:latin typeface="Century Gothic"/>
                <a:cs typeface="Century Gothic"/>
              </a:rPr>
              <a:t>-</a:t>
            </a:r>
            <a:r>
              <a:rPr sz="2000" spc="-50" dirty="0">
                <a:latin typeface="Century Gothic"/>
                <a:cs typeface="Century Gothic"/>
              </a:rPr>
              <a:t> </a:t>
            </a:r>
            <a:r>
              <a:rPr sz="2000" spc="-10" dirty="0">
                <a:latin typeface="Century Gothic"/>
                <a:cs typeface="Century Gothic"/>
              </a:rPr>
              <a:t>0.47</a:t>
            </a:r>
            <a:endParaRPr sz="2000">
              <a:latin typeface="Century Gothic"/>
              <a:cs typeface="Century Gothic"/>
            </a:endParaRPr>
          </a:p>
          <a:p>
            <a:pPr>
              <a:lnSpc>
                <a:spcPct val="100000"/>
              </a:lnSpc>
            </a:pPr>
            <a:endParaRPr sz="24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1805"/>
              </a:spcBef>
              <a:tabLst>
                <a:tab pos="355600" algn="l"/>
              </a:tabLst>
            </a:pPr>
            <a:r>
              <a:rPr sz="1600" spc="-5" dirty="0">
                <a:solidFill>
                  <a:srgbClr val="CA0E0E"/>
                </a:solidFill>
                <a:latin typeface="Wingdings 3"/>
                <a:cs typeface="Wingdings 3"/>
              </a:rPr>
              <a:t></a:t>
            </a:r>
            <a:r>
              <a:rPr sz="1600" spc="-5" dirty="0">
                <a:solidFill>
                  <a:srgbClr val="CA0E0E"/>
                </a:solidFill>
                <a:latin typeface="Times New Roman"/>
                <a:cs typeface="Times New Roman"/>
              </a:rPr>
              <a:t>	</a:t>
            </a:r>
            <a:r>
              <a:rPr sz="2000" dirty="0">
                <a:latin typeface="Century Gothic"/>
                <a:cs typeface="Century Gothic"/>
              </a:rPr>
              <a:t>Example: </a:t>
            </a:r>
            <a:r>
              <a:rPr sz="2000" spc="-5" dirty="0">
                <a:latin typeface="Century Gothic"/>
                <a:cs typeface="Century Gothic"/>
              </a:rPr>
              <a:t>An article </a:t>
            </a:r>
            <a:r>
              <a:rPr sz="2000" dirty="0">
                <a:latin typeface="Century Gothic"/>
                <a:cs typeface="Century Gothic"/>
              </a:rPr>
              <a:t>that </a:t>
            </a:r>
            <a:r>
              <a:rPr sz="2000" spc="-5" dirty="0">
                <a:latin typeface="Century Gothic"/>
                <a:cs typeface="Century Gothic"/>
              </a:rPr>
              <a:t>is 30 </a:t>
            </a:r>
            <a:r>
              <a:rPr sz="2000" dirty="0">
                <a:latin typeface="Century Gothic"/>
                <a:cs typeface="Century Gothic"/>
              </a:rPr>
              <a:t>years old </a:t>
            </a:r>
            <a:r>
              <a:rPr sz="2000" spc="-5" dirty="0">
                <a:latin typeface="Century Gothic"/>
                <a:cs typeface="Century Gothic"/>
              </a:rPr>
              <a:t>should </a:t>
            </a:r>
            <a:r>
              <a:rPr sz="2000" spc="5" dirty="0">
                <a:latin typeface="Century Gothic"/>
                <a:cs typeface="Century Gothic"/>
              </a:rPr>
              <a:t>have</a:t>
            </a:r>
            <a:r>
              <a:rPr sz="2000" spc="-160" dirty="0">
                <a:latin typeface="Century Gothic"/>
                <a:cs typeface="Century Gothic"/>
              </a:rPr>
              <a:t> </a:t>
            </a:r>
            <a:r>
              <a:rPr sz="2000" dirty="0">
                <a:latin typeface="Century Gothic"/>
                <a:cs typeface="Century Gothic"/>
              </a:rPr>
              <a:t>received</a:t>
            </a:r>
            <a:endParaRPr sz="2000">
              <a:latin typeface="Century Gothic"/>
              <a:cs typeface="Century Gothic"/>
            </a:endParaRPr>
          </a:p>
          <a:p>
            <a:pPr marL="355600">
              <a:lnSpc>
                <a:spcPct val="100000"/>
              </a:lnSpc>
            </a:pPr>
            <a:r>
              <a:rPr sz="2000" spc="-5" dirty="0">
                <a:latin typeface="Century Gothic"/>
                <a:cs typeface="Century Gothic"/>
              </a:rPr>
              <a:t>1.42 </a:t>
            </a:r>
            <a:r>
              <a:rPr sz="2000" dirty="0">
                <a:latin typeface="Century Gothic"/>
                <a:cs typeface="Century Gothic"/>
              </a:rPr>
              <a:t>× 30 - </a:t>
            </a:r>
            <a:r>
              <a:rPr sz="2000" spc="-5" dirty="0">
                <a:latin typeface="Century Gothic"/>
                <a:cs typeface="Century Gothic"/>
              </a:rPr>
              <a:t>0.47 </a:t>
            </a:r>
            <a:r>
              <a:rPr sz="2000" dirty="0">
                <a:latin typeface="Century Gothic"/>
                <a:cs typeface="Century Gothic"/>
              </a:rPr>
              <a:t>≈ </a:t>
            </a:r>
            <a:r>
              <a:rPr sz="2000" spc="-5" dirty="0">
                <a:latin typeface="Century Gothic"/>
                <a:cs typeface="Century Gothic"/>
              </a:rPr>
              <a:t>42 citations according </a:t>
            </a:r>
            <a:r>
              <a:rPr sz="2000" spc="5" dirty="0">
                <a:latin typeface="Century Gothic"/>
                <a:cs typeface="Century Gothic"/>
              </a:rPr>
              <a:t>to the</a:t>
            </a:r>
            <a:r>
              <a:rPr sz="2000" spc="-75" dirty="0">
                <a:latin typeface="Century Gothic"/>
                <a:cs typeface="Century Gothic"/>
              </a:rPr>
              <a:t> </a:t>
            </a:r>
            <a:r>
              <a:rPr sz="2000" dirty="0">
                <a:latin typeface="Century Gothic"/>
                <a:cs typeface="Century Gothic"/>
              </a:rPr>
              <a:t>model</a:t>
            </a:r>
            <a:endParaRPr sz="2000">
              <a:latin typeface="Century Gothic"/>
              <a:cs typeface="Century Gothic"/>
            </a:endParaRPr>
          </a:p>
          <a:p>
            <a:pPr marL="12700">
              <a:lnSpc>
                <a:spcPct val="100000"/>
              </a:lnSpc>
              <a:spcBef>
                <a:spcPts val="1080"/>
              </a:spcBef>
              <a:tabLst>
                <a:tab pos="355600" algn="l"/>
                <a:tab pos="1520825" algn="l"/>
              </a:tabLst>
            </a:pPr>
            <a:r>
              <a:rPr sz="1600" spc="-5" dirty="0">
                <a:solidFill>
                  <a:srgbClr val="CA0E0E"/>
                </a:solidFill>
                <a:latin typeface="Wingdings 3"/>
                <a:cs typeface="Wingdings 3"/>
              </a:rPr>
              <a:t></a:t>
            </a:r>
            <a:r>
              <a:rPr sz="1600" spc="-5" dirty="0">
                <a:solidFill>
                  <a:srgbClr val="CA0E0E"/>
                </a:solidFill>
                <a:latin typeface="Times New Roman"/>
                <a:cs typeface="Times New Roman"/>
              </a:rPr>
              <a:t>	</a:t>
            </a:r>
            <a:r>
              <a:rPr sz="2000" dirty="0">
                <a:latin typeface="Century Gothic"/>
                <a:cs typeface="Century Gothic"/>
              </a:rPr>
              <a:t>R²</a:t>
            </a:r>
            <a:r>
              <a:rPr sz="2000" spc="-10" dirty="0">
                <a:latin typeface="Century Gothic"/>
                <a:cs typeface="Century Gothic"/>
              </a:rPr>
              <a:t> </a:t>
            </a:r>
            <a:r>
              <a:rPr sz="2000" dirty="0">
                <a:latin typeface="Century Gothic"/>
                <a:cs typeface="Century Gothic"/>
              </a:rPr>
              <a:t>=</a:t>
            </a:r>
            <a:r>
              <a:rPr sz="2000" spc="-10" dirty="0">
                <a:latin typeface="Century Gothic"/>
                <a:cs typeface="Century Gothic"/>
              </a:rPr>
              <a:t> </a:t>
            </a:r>
            <a:r>
              <a:rPr sz="2000" spc="-5" dirty="0">
                <a:latin typeface="Century Gothic"/>
                <a:cs typeface="Century Gothic"/>
              </a:rPr>
              <a:t>0.56	</a:t>
            </a:r>
            <a:r>
              <a:rPr sz="2000" dirty="0">
                <a:latin typeface="Century Gothic"/>
                <a:cs typeface="Century Gothic"/>
              </a:rPr>
              <a:t>← </a:t>
            </a:r>
            <a:r>
              <a:rPr sz="2000" spc="5" dirty="0">
                <a:latin typeface="Century Gothic"/>
                <a:cs typeface="Century Gothic"/>
              </a:rPr>
              <a:t>the </a:t>
            </a:r>
            <a:r>
              <a:rPr sz="2000" dirty="0">
                <a:latin typeface="Century Gothic"/>
                <a:cs typeface="Century Gothic"/>
              </a:rPr>
              <a:t>model can "explain" </a:t>
            </a:r>
            <a:r>
              <a:rPr sz="2000" spc="-5" dirty="0">
                <a:latin typeface="Century Gothic"/>
                <a:cs typeface="Century Gothic"/>
              </a:rPr>
              <a:t>about </a:t>
            </a:r>
            <a:r>
              <a:rPr sz="2000" dirty="0">
                <a:latin typeface="Century Gothic"/>
                <a:cs typeface="Century Gothic"/>
              </a:rPr>
              <a:t>56% of </a:t>
            </a:r>
            <a:r>
              <a:rPr sz="2000" spc="5" dirty="0">
                <a:latin typeface="Century Gothic"/>
                <a:cs typeface="Century Gothic"/>
              </a:rPr>
              <a:t>the </a:t>
            </a:r>
            <a:r>
              <a:rPr sz="2000" spc="-5" dirty="0">
                <a:latin typeface="Century Gothic"/>
                <a:cs typeface="Century Gothic"/>
              </a:rPr>
              <a:t>variation</a:t>
            </a:r>
            <a:r>
              <a:rPr sz="2000" spc="-240" dirty="0">
                <a:latin typeface="Century Gothic"/>
                <a:cs typeface="Century Gothic"/>
              </a:rPr>
              <a:t> </a:t>
            </a:r>
            <a:r>
              <a:rPr sz="2000" spc="-5" dirty="0">
                <a:latin typeface="Century Gothic"/>
                <a:cs typeface="Century Gothic"/>
              </a:rPr>
              <a:t>in</a:t>
            </a:r>
            <a:endParaRPr sz="2000">
              <a:latin typeface="Century Gothic"/>
              <a:cs typeface="Century Gothic"/>
            </a:endParaRPr>
          </a:p>
          <a:p>
            <a:pPr marL="355600">
              <a:lnSpc>
                <a:spcPct val="100000"/>
              </a:lnSpc>
            </a:pPr>
            <a:r>
              <a:rPr sz="2000" spc="5" dirty="0">
                <a:latin typeface="Century Gothic"/>
                <a:cs typeface="Century Gothic"/>
              </a:rPr>
              <a:t>the</a:t>
            </a:r>
            <a:r>
              <a:rPr sz="2000" spc="-40" dirty="0">
                <a:latin typeface="Century Gothic"/>
                <a:cs typeface="Century Gothic"/>
              </a:rPr>
              <a:t> </a:t>
            </a:r>
            <a:r>
              <a:rPr sz="2000" dirty="0">
                <a:latin typeface="Century Gothic"/>
                <a:cs typeface="Century Gothic"/>
              </a:rPr>
              <a:t>data</a:t>
            </a:r>
            <a:endParaRPr sz="2000">
              <a:latin typeface="Century Gothic"/>
              <a:cs typeface="Century Gothic"/>
            </a:endParaRPr>
          </a:p>
        </p:txBody>
      </p:sp>
      <p:sp>
        <p:nvSpPr>
          <p:cNvPr id="4" name="Rezervirano mjesto podnožj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Johan Eklund,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4767045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Instructor Contact Information</a:t>
            </a:r>
          </a:p>
        </p:txBody>
      </p:sp>
      <p:graphicFrame>
        <p:nvGraphicFramePr>
          <p:cNvPr id="4" name="Content Placeholder 3" descr="Instructor Contact Information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77535718"/>
              </p:ext>
            </p:extLst>
          </p:nvPr>
        </p:nvGraphicFramePr>
        <p:xfrm>
          <a:off x="1103313" y="1998046"/>
          <a:ext cx="8947150" cy="41957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Rezervirano mjesto podnožj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Johan Eklund,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739472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24916" y="473709"/>
            <a:ext cx="9001760" cy="6654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200" spc="-5" dirty="0"/>
              <a:t>Descriptive and inferential</a:t>
            </a:r>
            <a:r>
              <a:rPr sz="4200" spc="-20" dirty="0"/>
              <a:t> </a:t>
            </a:r>
            <a:r>
              <a:rPr sz="4200" spc="-5" dirty="0"/>
              <a:t>statistics</a:t>
            </a:r>
            <a:endParaRPr sz="4200"/>
          </a:p>
        </p:txBody>
      </p:sp>
      <p:sp>
        <p:nvSpPr>
          <p:cNvPr id="3" name="object 3"/>
          <p:cNvSpPr txBox="1"/>
          <p:nvPr/>
        </p:nvSpPr>
        <p:spPr>
          <a:xfrm>
            <a:off x="1182116" y="2080387"/>
            <a:ext cx="8587740" cy="263715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5600" marR="5080" indent="-343535">
              <a:lnSpc>
                <a:spcPct val="100000"/>
              </a:lnSpc>
              <a:spcBef>
                <a:spcPts val="105"/>
              </a:spcBef>
              <a:tabLst>
                <a:tab pos="355600" algn="l"/>
              </a:tabLst>
            </a:pPr>
            <a:r>
              <a:rPr sz="1600" spc="-5" dirty="0">
                <a:solidFill>
                  <a:srgbClr val="CA0E0E"/>
                </a:solidFill>
                <a:latin typeface="Wingdings 3"/>
                <a:cs typeface="Wingdings 3"/>
              </a:rPr>
              <a:t></a:t>
            </a:r>
            <a:r>
              <a:rPr sz="1600" spc="-5" dirty="0">
                <a:solidFill>
                  <a:srgbClr val="CA0E0E"/>
                </a:solidFill>
                <a:latin typeface="Times New Roman"/>
                <a:cs typeface="Times New Roman"/>
              </a:rPr>
              <a:t>	</a:t>
            </a:r>
            <a:r>
              <a:rPr sz="2000" u="heavy" spc="-5" dirty="0">
                <a:uFill>
                  <a:solidFill>
                    <a:srgbClr val="000000"/>
                  </a:solidFill>
                </a:uFill>
                <a:latin typeface="Century Gothic"/>
                <a:cs typeface="Century Gothic"/>
              </a:rPr>
              <a:t>Descriptive</a:t>
            </a:r>
            <a:r>
              <a:rPr sz="2000" spc="-5" dirty="0">
                <a:latin typeface="Century Gothic"/>
                <a:cs typeface="Century Gothic"/>
              </a:rPr>
              <a:t> </a:t>
            </a:r>
            <a:r>
              <a:rPr sz="2000" dirty="0">
                <a:latin typeface="Century Gothic"/>
                <a:cs typeface="Century Gothic"/>
              </a:rPr>
              <a:t>statistics </a:t>
            </a:r>
            <a:r>
              <a:rPr sz="2000" spc="-5" dirty="0">
                <a:latin typeface="Century Gothic"/>
                <a:cs typeface="Century Gothic"/>
              </a:rPr>
              <a:t>is </a:t>
            </a:r>
            <a:r>
              <a:rPr sz="2000" dirty="0">
                <a:latin typeface="Century Gothic"/>
                <a:cs typeface="Century Gothic"/>
              </a:rPr>
              <a:t>used </a:t>
            </a:r>
            <a:r>
              <a:rPr sz="2000" spc="5" dirty="0">
                <a:latin typeface="Century Gothic"/>
                <a:cs typeface="Century Gothic"/>
              </a:rPr>
              <a:t>to </a:t>
            </a:r>
            <a:r>
              <a:rPr sz="2000" spc="-5" dirty="0">
                <a:latin typeface="Century Gothic"/>
                <a:cs typeface="Century Gothic"/>
              </a:rPr>
              <a:t>describe </a:t>
            </a:r>
            <a:r>
              <a:rPr sz="2000" spc="5" dirty="0">
                <a:latin typeface="Century Gothic"/>
                <a:cs typeface="Century Gothic"/>
              </a:rPr>
              <a:t>the </a:t>
            </a:r>
            <a:r>
              <a:rPr sz="2000" dirty="0">
                <a:latin typeface="Century Gothic"/>
                <a:cs typeface="Century Gothic"/>
              </a:rPr>
              <a:t>objects that </a:t>
            </a:r>
            <a:r>
              <a:rPr sz="2000" spc="5" dirty="0">
                <a:latin typeface="Century Gothic"/>
                <a:cs typeface="Century Gothic"/>
              </a:rPr>
              <a:t>have</a:t>
            </a:r>
            <a:r>
              <a:rPr sz="2000" spc="-215" dirty="0">
                <a:latin typeface="Century Gothic"/>
                <a:cs typeface="Century Gothic"/>
              </a:rPr>
              <a:t> </a:t>
            </a:r>
            <a:r>
              <a:rPr sz="2000" dirty="0">
                <a:latin typeface="Century Gothic"/>
                <a:cs typeface="Century Gothic"/>
              </a:rPr>
              <a:t>been  </a:t>
            </a:r>
            <a:r>
              <a:rPr sz="2000" b="1" spc="-5" dirty="0">
                <a:latin typeface="Century Gothic"/>
                <a:cs typeface="Century Gothic"/>
              </a:rPr>
              <a:t>observed </a:t>
            </a:r>
            <a:r>
              <a:rPr sz="2000" spc="-5" dirty="0">
                <a:latin typeface="Century Gothic"/>
                <a:cs typeface="Century Gothic"/>
              </a:rPr>
              <a:t>(typically from </a:t>
            </a:r>
            <a:r>
              <a:rPr sz="2000" dirty="0">
                <a:latin typeface="Century Gothic"/>
                <a:cs typeface="Century Gothic"/>
              </a:rPr>
              <a:t>a sample) </a:t>
            </a:r>
            <a:r>
              <a:rPr sz="2000" spc="-5" dirty="0">
                <a:latin typeface="Century Gothic"/>
                <a:cs typeface="Century Gothic"/>
              </a:rPr>
              <a:t>and </a:t>
            </a:r>
            <a:r>
              <a:rPr sz="2000" spc="5" dirty="0">
                <a:latin typeface="Century Gothic"/>
                <a:cs typeface="Century Gothic"/>
              </a:rPr>
              <a:t>to </a:t>
            </a:r>
            <a:r>
              <a:rPr sz="2000" spc="-5" dirty="0">
                <a:latin typeface="Century Gothic"/>
                <a:cs typeface="Century Gothic"/>
              </a:rPr>
              <a:t>estimate population  parameters</a:t>
            </a:r>
            <a:endParaRPr sz="2000">
              <a:latin typeface="Century Gothic"/>
              <a:cs typeface="Century Gothic"/>
            </a:endParaRPr>
          </a:p>
          <a:p>
            <a:pPr>
              <a:lnSpc>
                <a:spcPct val="100000"/>
              </a:lnSpc>
            </a:pPr>
            <a:endParaRPr sz="24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1800"/>
              </a:spcBef>
              <a:tabLst>
                <a:tab pos="355600" algn="l"/>
              </a:tabLst>
            </a:pPr>
            <a:r>
              <a:rPr sz="1600" spc="-5" dirty="0">
                <a:solidFill>
                  <a:srgbClr val="CA0E0E"/>
                </a:solidFill>
                <a:latin typeface="Wingdings 3"/>
                <a:cs typeface="Wingdings 3"/>
              </a:rPr>
              <a:t></a:t>
            </a:r>
            <a:r>
              <a:rPr sz="1600" spc="-5" dirty="0">
                <a:solidFill>
                  <a:srgbClr val="CA0E0E"/>
                </a:solidFill>
                <a:latin typeface="Times New Roman"/>
                <a:cs typeface="Times New Roman"/>
              </a:rPr>
              <a:t>	</a:t>
            </a:r>
            <a:r>
              <a:rPr sz="2000" u="heavy" dirty="0">
                <a:uFill>
                  <a:solidFill>
                    <a:srgbClr val="000000"/>
                  </a:solidFill>
                </a:uFill>
                <a:latin typeface="Century Gothic"/>
                <a:cs typeface="Century Gothic"/>
              </a:rPr>
              <a:t>Inferential</a:t>
            </a:r>
            <a:r>
              <a:rPr sz="2000" dirty="0">
                <a:latin typeface="Century Gothic"/>
                <a:cs typeface="Century Gothic"/>
              </a:rPr>
              <a:t> statistics </a:t>
            </a:r>
            <a:r>
              <a:rPr sz="2000" spc="-5" dirty="0">
                <a:latin typeface="Century Gothic"/>
                <a:cs typeface="Century Gothic"/>
              </a:rPr>
              <a:t>is </a:t>
            </a:r>
            <a:r>
              <a:rPr sz="2000" dirty="0">
                <a:latin typeface="Century Gothic"/>
                <a:cs typeface="Century Gothic"/>
              </a:rPr>
              <a:t>used</a:t>
            </a:r>
            <a:r>
              <a:rPr sz="2000" spc="-125" dirty="0">
                <a:latin typeface="Century Gothic"/>
                <a:cs typeface="Century Gothic"/>
              </a:rPr>
              <a:t> </a:t>
            </a:r>
            <a:r>
              <a:rPr sz="2000" spc="5" dirty="0">
                <a:latin typeface="Century Gothic"/>
                <a:cs typeface="Century Gothic"/>
              </a:rPr>
              <a:t>to</a:t>
            </a:r>
            <a:endParaRPr sz="2000">
              <a:latin typeface="Century Gothic"/>
              <a:cs typeface="Century Gothic"/>
            </a:endParaRPr>
          </a:p>
          <a:p>
            <a:pPr marL="469900">
              <a:lnSpc>
                <a:spcPct val="100000"/>
              </a:lnSpc>
              <a:spcBef>
                <a:spcPts val="1040"/>
              </a:spcBef>
            </a:pPr>
            <a:r>
              <a:rPr sz="1450" spc="-10" dirty="0">
                <a:solidFill>
                  <a:srgbClr val="CA0E0E"/>
                </a:solidFill>
                <a:latin typeface="Wingdings 3"/>
                <a:cs typeface="Wingdings 3"/>
              </a:rPr>
              <a:t></a:t>
            </a:r>
            <a:r>
              <a:rPr sz="1450" spc="-10" dirty="0">
                <a:solidFill>
                  <a:srgbClr val="CA0E0E"/>
                </a:solidFill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Century Gothic"/>
                <a:cs typeface="Century Gothic"/>
              </a:rPr>
              <a:t>draw tentative conclusions about </a:t>
            </a:r>
            <a:r>
              <a:rPr sz="1800" spc="-10" dirty="0">
                <a:latin typeface="Century Gothic"/>
                <a:cs typeface="Century Gothic"/>
              </a:rPr>
              <a:t>the </a:t>
            </a:r>
            <a:r>
              <a:rPr sz="1800" spc="-5" dirty="0">
                <a:latin typeface="Century Gothic"/>
                <a:cs typeface="Century Gothic"/>
              </a:rPr>
              <a:t>(</a:t>
            </a:r>
            <a:r>
              <a:rPr sz="1800" b="1" spc="-5" dirty="0">
                <a:latin typeface="Century Gothic"/>
                <a:cs typeface="Century Gothic"/>
              </a:rPr>
              <a:t>unobserved</a:t>
            </a:r>
            <a:r>
              <a:rPr sz="1800" spc="-5" dirty="0">
                <a:latin typeface="Century Gothic"/>
                <a:cs typeface="Century Gothic"/>
              </a:rPr>
              <a:t>)</a:t>
            </a:r>
            <a:r>
              <a:rPr sz="1800" spc="15" dirty="0">
                <a:latin typeface="Century Gothic"/>
                <a:cs typeface="Century Gothic"/>
              </a:rPr>
              <a:t> </a:t>
            </a:r>
            <a:r>
              <a:rPr sz="1800" spc="-5" dirty="0">
                <a:latin typeface="Century Gothic"/>
                <a:cs typeface="Century Gothic"/>
              </a:rPr>
              <a:t>population</a:t>
            </a:r>
            <a:endParaRPr sz="1800">
              <a:latin typeface="Century Gothic"/>
              <a:cs typeface="Century Gothic"/>
            </a:endParaRPr>
          </a:p>
          <a:p>
            <a:pPr marL="469900">
              <a:lnSpc>
                <a:spcPct val="100000"/>
              </a:lnSpc>
              <a:spcBef>
                <a:spcPts val="1035"/>
              </a:spcBef>
            </a:pPr>
            <a:r>
              <a:rPr sz="1450" spc="-10" dirty="0">
                <a:solidFill>
                  <a:srgbClr val="CA0E0E"/>
                </a:solidFill>
                <a:latin typeface="Wingdings 3"/>
                <a:cs typeface="Wingdings 3"/>
              </a:rPr>
              <a:t></a:t>
            </a:r>
            <a:r>
              <a:rPr sz="1450" spc="-10" dirty="0">
                <a:solidFill>
                  <a:srgbClr val="CA0E0E"/>
                </a:solidFill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Century Gothic"/>
                <a:cs typeface="Century Gothic"/>
              </a:rPr>
              <a:t>estimate </a:t>
            </a:r>
            <a:r>
              <a:rPr sz="1800" spc="-10" dirty="0">
                <a:latin typeface="Century Gothic"/>
                <a:cs typeface="Century Gothic"/>
              </a:rPr>
              <a:t>the </a:t>
            </a:r>
            <a:r>
              <a:rPr sz="1800" spc="-5" dirty="0">
                <a:latin typeface="Century Gothic"/>
                <a:cs typeface="Century Gothic"/>
              </a:rPr>
              <a:t>error </a:t>
            </a:r>
            <a:r>
              <a:rPr sz="1800" dirty="0">
                <a:latin typeface="Century Gothic"/>
                <a:cs typeface="Century Gothic"/>
              </a:rPr>
              <a:t>involved </a:t>
            </a:r>
            <a:r>
              <a:rPr sz="1800" spc="10" dirty="0">
                <a:latin typeface="Century Gothic"/>
                <a:cs typeface="Century Gothic"/>
              </a:rPr>
              <a:t>in </a:t>
            </a:r>
            <a:r>
              <a:rPr sz="1800" spc="-5" dirty="0">
                <a:latin typeface="Century Gothic"/>
                <a:cs typeface="Century Gothic"/>
              </a:rPr>
              <a:t>describing </a:t>
            </a:r>
            <a:r>
              <a:rPr sz="1800" spc="-10" dirty="0">
                <a:latin typeface="Century Gothic"/>
                <a:cs typeface="Century Gothic"/>
              </a:rPr>
              <a:t>the</a:t>
            </a:r>
            <a:r>
              <a:rPr sz="1800" spc="-55" dirty="0">
                <a:latin typeface="Century Gothic"/>
                <a:cs typeface="Century Gothic"/>
              </a:rPr>
              <a:t> </a:t>
            </a:r>
            <a:r>
              <a:rPr sz="1800" spc="-5" dirty="0">
                <a:latin typeface="Century Gothic"/>
                <a:cs typeface="Century Gothic"/>
              </a:rPr>
              <a:t>population</a:t>
            </a:r>
            <a:endParaRPr sz="1800">
              <a:latin typeface="Century Gothic"/>
              <a:cs typeface="Century Gothic"/>
            </a:endParaRPr>
          </a:p>
        </p:txBody>
      </p:sp>
      <p:sp>
        <p:nvSpPr>
          <p:cNvPr id="4" name="Rezervirano mjesto podnožj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Johan Eklund,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948747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24916" y="473709"/>
            <a:ext cx="5002530" cy="6654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200" spc="-5" dirty="0"/>
              <a:t>Representativeness</a:t>
            </a:r>
            <a:endParaRPr sz="4200"/>
          </a:p>
        </p:txBody>
      </p:sp>
      <p:sp>
        <p:nvSpPr>
          <p:cNvPr id="3" name="object 3"/>
          <p:cNvSpPr txBox="1"/>
          <p:nvPr/>
        </p:nvSpPr>
        <p:spPr>
          <a:xfrm>
            <a:off x="1182116" y="2080387"/>
            <a:ext cx="8636635" cy="25717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5600" marR="5080" indent="-343535">
              <a:lnSpc>
                <a:spcPct val="100000"/>
              </a:lnSpc>
              <a:spcBef>
                <a:spcPts val="105"/>
              </a:spcBef>
              <a:tabLst>
                <a:tab pos="355600" algn="l"/>
              </a:tabLst>
            </a:pPr>
            <a:r>
              <a:rPr sz="1600" spc="-5" dirty="0">
                <a:solidFill>
                  <a:srgbClr val="CA0E0E"/>
                </a:solidFill>
                <a:latin typeface="Wingdings 3"/>
                <a:cs typeface="Wingdings 3"/>
              </a:rPr>
              <a:t></a:t>
            </a:r>
            <a:r>
              <a:rPr sz="1600" spc="-5" dirty="0">
                <a:solidFill>
                  <a:srgbClr val="CA0E0E"/>
                </a:solidFill>
                <a:latin typeface="Times New Roman"/>
                <a:cs typeface="Times New Roman"/>
              </a:rPr>
              <a:t>	</a:t>
            </a:r>
            <a:r>
              <a:rPr sz="2000" dirty="0">
                <a:latin typeface="Century Gothic"/>
                <a:cs typeface="Century Gothic"/>
              </a:rPr>
              <a:t>Common requirement: </a:t>
            </a:r>
            <a:r>
              <a:rPr sz="2000" spc="5" dirty="0">
                <a:latin typeface="Century Gothic"/>
                <a:cs typeface="Century Gothic"/>
              </a:rPr>
              <a:t>the </a:t>
            </a:r>
            <a:r>
              <a:rPr sz="2000" dirty="0">
                <a:latin typeface="Century Gothic"/>
                <a:cs typeface="Century Gothic"/>
              </a:rPr>
              <a:t>samples </a:t>
            </a:r>
            <a:r>
              <a:rPr sz="2000" spc="-5" dirty="0">
                <a:latin typeface="Century Gothic"/>
                <a:cs typeface="Century Gothic"/>
              </a:rPr>
              <a:t>should </a:t>
            </a:r>
            <a:r>
              <a:rPr sz="2000" dirty="0">
                <a:latin typeface="Century Gothic"/>
                <a:cs typeface="Century Gothic"/>
              </a:rPr>
              <a:t>be </a:t>
            </a:r>
            <a:r>
              <a:rPr sz="2000" b="1" spc="-5" dirty="0">
                <a:latin typeface="Century Gothic"/>
                <a:cs typeface="Century Gothic"/>
              </a:rPr>
              <a:t>representative </a:t>
            </a:r>
            <a:r>
              <a:rPr sz="2000" dirty="0">
                <a:latin typeface="Century Gothic"/>
                <a:cs typeface="Century Gothic"/>
              </a:rPr>
              <a:t>of</a:t>
            </a:r>
            <a:r>
              <a:rPr sz="2000" spc="-180" dirty="0">
                <a:latin typeface="Century Gothic"/>
                <a:cs typeface="Century Gothic"/>
              </a:rPr>
              <a:t> </a:t>
            </a:r>
            <a:r>
              <a:rPr sz="2000" spc="5" dirty="0">
                <a:latin typeface="Century Gothic"/>
                <a:cs typeface="Century Gothic"/>
              </a:rPr>
              <a:t>the  </a:t>
            </a:r>
            <a:r>
              <a:rPr sz="2000" dirty="0">
                <a:latin typeface="Century Gothic"/>
                <a:cs typeface="Century Gothic"/>
              </a:rPr>
              <a:t>entire</a:t>
            </a:r>
            <a:r>
              <a:rPr sz="2000" spc="-40" dirty="0">
                <a:latin typeface="Century Gothic"/>
                <a:cs typeface="Century Gothic"/>
              </a:rPr>
              <a:t> </a:t>
            </a:r>
            <a:r>
              <a:rPr sz="2000" spc="-5" dirty="0">
                <a:latin typeface="Century Gothic"/>
                <a:cs typeface="Century Gothic"/>
              </a:rPr>
              <a:t>population</a:t>
            </a:r>
            <a:endParaRPr sz="2000">
              <a:latin typeface="Century Gothic"/>
              <a:cs typeface="Century Gothic"/>
            </a:endParaRPr>
          </a:p>
          <a:p>
            <a:pPr marL="355600" marR="443865" indent="-343535">
              <a:lnSpc>
                <a:spcPct val="100000"/>
              </a:lnSpc>
              <a:spcBef>
                <a:spcPts val="1080"/>
              </a:spcBef>
              <a:tabLst>
                <a:tab pos="355600" algn="l"/>
              </a:tabLst>
            </a:pPr>
            <a:r>
              <a:rPr sz="1600" spc="-5" dirty="0">
                <a:solidFill>
                  <a:srgbClr val="CA0E0E"/>
                </a:solidFill>
                <a:latin typeface="Wingdings 3"/>
                <a:cs typeface="Wingdings 3"/>
              </a:rPr>
              <a:t></a:t>
            </a:r>
            <a:r>
              <a:rPr sz="1600" spc="-5" dirty="0">
                <a:solidFill>
                  <a:srgbClr val="CA0E0E"/>
                </a:solidFill>
                <a:latin typeface="Times New Roman"/>
                <a:cs typeface="Times New Roman"/>
              </a:rPr>
              <a:t>	</a:t>
            </a:r>
            <a:r>
              <a:rPr sz="2000" dirty="0">
                <a:latin typeface="Century Gothic"/>
                <a:cs typeface="Century Gothic"/>
              </a:rPr>
              <a:t>Representative samples </a:t>
            </a:r>
            <a:r>
              <a:rPr sz="2000" spc="-5" dirty="0">
                <a:latin typeface="Century Gothic"/>
                <a:cs typeface="Century Gothic"/>
              </a:rPr>
              <a:t>are </a:t>
            </a:r>
            <a:r>
              <a:rPr sz="2000" dirty="0">
                <a:latin typeface="Century Gothic"/>
                <a:cs typeface="Century Gothic"/>
              </a:rPr>
              <a:t>generated </a:t>
            </a:r>
            <a:r>
              <a:rPr sz="2000" spc="-5" dirty="0">
                <a:latin typeface="Century Gothic"/>
                <a:cs typeface="Century Gothic"/>
              </a:rPr>
              <a:t>by </a:t>
            </a:r>
            <a:r>
              <a:rPr sz="2000" dirty="0">
                <a:latin typeface="Century Gothic"/>
                <a:cs typeface="Century Gothic"/>
              </a:rPr>
              <a:t>established</a:t>
            </a:r>
            <a:r>
              <a:rPr sz="2000" spc="-175" dirty="0">
                <a:latin typeface="Century Gothic"/>
                <a:cs typeface="Century Gothic"/>
              </a:rPr>
              <a:t> </a:t>
            </a:r>
            <a:r>
              <a:rPr sz="2000" spc="-5" dirty="0">
                <a:latin typeface="Century Gothic"/>
                <a:cs typeface="Century Gothic"/>
              </a:rPr>
              <a:t>sampling  </a:t>
            </a:r>
            <a:r>
              <a:rPr sz="2000" dirty="0">
                <a:latin typeface="Century Gothic"/>
                <a:cs typeface="Century Gothic"/>
              </a:rPr>
              <a:t>methods such </a:t>
            </a:r>
            <a:r>
              <a:rPr sz="2000" spc="-5" dirty="0">
                <a:latin typeface="Century Gothic"/>
                <a:cs typeface="Century Gothic"/>
              </a:rPr>
              <a:t>as simple </a:t>
            </a:r>
            <a:r>
              <a:rPr sz="2000" dirty="0">
                <a:latin typeface="Century Gothic"/>
                <a:cs typeface="Century Gothic"/>
              </a:rPr>
              <a:t>random</a:t>
            </a:r>
            <a:r>
              <a:rPr sz="2000" spc="-95" dirty="0">
                <a:latin typeface="Century Gothic"/>
                <a:cs typeface="Century Gothic"/>
              </a:rPr>
              <a:t> </a:t>
            </a:r>
            <a:r>
              <a:rPr sz="2000" spc="-5" dirty="0">
                <a:latin typeface="Century Gothic"/>
                <a:cs typeface="Century Gothic"/>
              </a:rPr>
              <a:t>sampling</a:t>
            </a:r>
            <a:endParaRPr sz="2000">
              <a:latin typeface="Century Gothic"/>
              <a:cs typeface="Century Gothic"/>
            </a:endParaRPr>
          </a:p>
          <a:p>
            <a:pPr marL="12700">
              <a:lnSpc>
                <a:spcPct val="100000"/>
              </a:lnSpc>
              <a:spcBef>
                <a:spcPts val="1080"/>
              </a:spcBef>
              <a:tabLst>
                <a:tab pos="355600" algn="l"/>
              </a:tabLst>
            </a:pPr>
            <a:r>
              <a:rPr sz="1600" spc="-5" dirty="0">
                <a:solidFill>
                  <a:srgbClr val="CA0E0E"/>
                </a:solidFill>
                <a:latin typeface="Wingdings 3"/>
                <a:cs typeface="Wingdings 3"/>
              </a:rPr>
              <a:t></a:t>
            </a:r>
            <a:r>
              <a:rPr sz="1600" spc="-5" dirty="0">
                <a:solidFill>
                  <a:srgbClr val="CA0E0E"/>
                </a:solidFill>
                <a:latin typeface="Times New Roman"/>
                <a:cs typeface="Times New Roman"/>
              </a:rPr>
              <a:t>	</a:t>
            </a:r>
            <a:r>
              <a:rPr sz="2000" spc="5" dirty="0">
                <a:latin typeface="Century Gothic"/>
                <a:cs typeface="Century Gothic"/>
              </a:rPr>
              <a:t>If </a:t>
            </a:r>
            <a:r>
              <a:rPr sz="2000" dirty="0">
                <a:latin typeface="Century Gothic"/>
                <a:cs typeface="Century Gothic"/>
              </a:rPr>
              <a:t>a </a:t>
            </a:r>
            <a:r>
              <a:rPr sz="2000" spc="-5" dirty="0">
                <a:latin typeface="Century Gothic"/>
                <a:cs typeface="Century Gothic"/>
              </a:rPr>
              <a:t>sampling </a:t>
            </a:r>
            <a:r>
              <a:rPr sz="2000" dirty="0">
                <a:latin typeface="Century Gothic"/>
                <a:cs typeface="Century Gothic"/>
              </a:rPr>
              <a:t>process </a:t>
            </a:r>
            <a:r>
              <a:rPr sz="2000" spc="-5" dirty="0">
                <a:latin typeface="Century Gothic"/>
                <a:cs typeface="Century Gothic"/>
              </a:rPr>
              <a:t>is </a:t>
            </a:r>
            <a:r>
              <a:rPr sz="2000" dirty="0">
                <a:latin typeface="Century Gothic"/>
                <a:cs typeface="Century Gothic"/>
              </a:rPr>
              <a:t>affected </a:t>
            </a:r>
            <a:r>
              <a:rPr sz="2000" spc="-5" dirty="0">
                <a:latin typeface="Century Gothic"/>
                <a:cs typeface="Century Gothic"/>
              </a:rPr>
              <a:t>by </a:t>
            </a:r>
            <a:r>
              <a:rPr sz="2000" dirty="0">
                <a:latin typeface="Century Gothic"/>
                <a:cs typeface="Century Gothic"/>
              </a:rPr>
              <a:t>a </a:t>
            </a:r>
            <a:r>
              <a:rPr sz="2000" spc="-5" dirty="0">
                <a:latin typeface="Century Gothic"/>
                <a:cs typeface="Century Gothic"/>
              </a:rPr>
              <a:t>systematic </a:t>
            </a:r>
            <a:r>
              <a:rPr sz="2000" dirty="0">
                <a:latin typeface="Century Gothic"/>
                <a:cs typeface="Century Gothic"/>
              </a:rPr>
              <a:t>error that</a:t>
            </a:r>
            <a:r>
              <a:rPr sz="2000" spc="-175" dirty="0">
                <a:latin typeface="Century Gothic"/>
                <a:cs typeface="Century Gothic"/>
              </a:rPr>
              <a:t> </a:t>
            </a:r>
            <a:r>
              <a:rPr sz="2000" dirty="0">
                <a:latin typeface="Century Gothic"/>
                <a:cs typeface="Century Gothic"/>
              </a:rPr>
              <a:t>makes</a:t>
            </a:r>
            <a:endParaRPr sz="2000">
              <a:latin typeface="Century Gothic"/>
              <a:cs typeface="Century Gothic"/>
            </a:endParaRPr>
          </a:p>
          <a:p>
            <a:pPr marL="355600">
              <a:lnSpc>
                <a:spcPct val="100000"/>
              </a:lnSpc>
            </a:pPr>
            <a:r>
              <a:rPr sz="2000" spc="5" dirty="0">
                <a:latin typeface="Century Gothic"/>
                <a:cs typeface="Century Gothic"/>
              </a:rPr>
              <a:t>the </a:t>
            </a:r>
            <a:r>
              <a:rPr sz="2000" dirty="0">
                <a:latin typeface="Century Gothic"/>
                <a:cs typeface="Century Gothic"/>
              </a:rPr>
              <a:t>samples skewed </a:t>
            </a:r>
            <a:r>
              <a:rPr sz="2000" spc="-5" dirty="0">
                <a:latin typeface="Century Gothic"/>
                <a:cs typeface="Century Gothic"/>
              </a:rPr>
              <a:t>it is said </a:t>
            </a:r>
            <a:r>
              <a:rPr sz="2000" spc="5" dirty="0">
                <a:latin typeface="Century Gothic"/>
                <a:cs typeface="Century Gothic"/>
              </a:rPr>
              <a:t>to </a:t>
            </a:r>
            <a:r>
              <a:rPr sz="2000" dirty="0">
                <a:latin typeface="Century Gothic"/>
                <a:cs typeface="Century Gothic"/>
              </a:rPr>
              <a:t>be</a:t>
            </a:r>
            <a:r>
              <a:rPr sz="2000" spc="-180" dirty="0">
                <a:latin typeface="Century Gothic"/>
                <a:cs typeface="Century Gothic"/>
              </a:rPr>
              <a:t> </a:t>
            </a:r>
            <a:r>
              <a:rPr sz="2000" b="1" spc="-5" dirty="0">
                <a:latin typeface="Century Gothic"/>
                <a:cs typeface="Century Gothic"/>
              </a:rPr>
              <a:t>biased</a:t>
            </a:r>
            <a:endParaRPr sz="2000">
              <a:latin typeface="Century Gothic"/>
              <a:cs typeface="Century Gothic"/>
            </a:endParaRPr>
          </a:p>
          <a:p>
            <a:pPr marL="12700">
              <a:lnSpc>
                <a:spcPct val="100000"/>
              </a:lnSpc>
              <a:spcBef>
                <a:spcPts val="1080"/>
              </a:spcBef>
              <a:tabLst>
                <a:tab pos="355600" algn="l"/>
              </a:tabLst>
            </a:pPr>
            <a:r>
              <a:rPr sz="1600" spc="-5" dirty="0">
                <a:solidFill>
                  <a:srgbClr val="CA0E0E"/>
                </a:solidFill>
                <a:latin typeface="Wingdings 3"/>
                <a:cs typeface="Wingdings 3"/>
              </a:rPr>
              <a:t></a:t>
            </a:r>
            <a:r>
              <a:rPr sz="1600" spc="-5" dirty="0">
                <a:solidFill>
                  <a:srgbClr val="CA0E0E"/>
                </a:solidFill>
                <a:latin typeface="Times New Roman"/>
                <a:cs typeface="Times New Roman"/>
              </a:rPr>
              <a:t>	</a:t>
            </a:r>
            <a:r>
              <a:rPr sz="2000" dirty="0">
                <a:latin typeface="Century Gothic"/>
                <a:cs typeface="Century Gothic"/>
              </a:rPr>
              <a:t>Random </a:t>
            </a:r>
            <a:r>
              <a:rPr sz="2000" spc="-5" dirty="0">
                <a:latin typeface="Century Gothic"/>
                <a:cs typeface="Century Gothic"/>
              </a:rPr>
              <a:t>processes </a:t>
            </a:r>
            <a:r>
              <a:rPr sz="2000" dirty="0">
                <a:latin typeface="Century Gothic"/>
                <a:cs typeface="Century Gothic"/>
              </a:rPr>
              <a:t>tend </a:t>
            </a:r>
            <a:r>
              <a:rPr sz="2000" spc="5" dirty="0">
                <a:latin typeface="Century Gothic"/>
                <a:cs typeface="Century Gothic"/>
              </a:rPr>
              <a:t>to </a:t>
            </a:r>
            <a:r>
              <a:rPr sz="2000" spc="-5" dirty="0">
                <a:latin typeface="Century Gothic"/>
                <a:cs typeface="Century Gothic"/>
              </a:rPr>
              <a:t>produce unbiased</a:t>
            </a:r>
            <a:r>
              <a:rPr sz="2000" spc="-125" dirty="0">
                <a:latin typeface="Century Gothic"/>
                <a:cs typeface="Century Gothic"/>
              </a:rPr>
              <a:t> </a:t>
            </a:r>
            <a:r>
              <a:rPr sz="2000" dirty="0">
                <a:latin typeface="Century Gothic"/>
                <a:cs typeface="Century Gothic"/>
              </a:rPr>
              <a:t>samples</a:t>
            </a:r>
            <a:endParaRPr sz="2000">
              <a:latin typeface="Century Gothic"/>
              <a:cs typeface="Century Gothic"/>
            </a:endParaRPr>
          </a:p>
        </p:txBody>
      </p:sp>
      <p:sp>
        <p:nvSpPr>
          <p:cNvPr id="4" name="Rezervirano mjesto podnožj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Johan Eklund,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493905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Personalizado 1">
      <a:dk1>
        <a:sysClr val="windowText" lastClr="000000"/>
      </a:dk1>
      <a:lt1>
        <a:sysClr val="window" lastClr="FFFFFF"/>
      </a:lt1>
      <a:dk2>
        <a:srgbClr val="CB0F0F"/>
      </a:dk2>
      <a:lt2>
        <a:srgbClr val="EBEBEB"/>
      </a:lt2>
      <a:accent1>
        <a:srgbClr val="CB0F0F"/>
      </a:accent1>
      <a:accent2>
        <a:srgbClr val="FA731A"/>
      </a:accent2>
      <a:accent3>
        <a:srgbClr val="AB9281"/>
      </a:accent3>
      <a:accent4>
        <a:srgbClr val="A18CD0"/>
      </a:accent4>
      <a:accent5>
        <a:srgbClr val="8EBBD2"/>
      </a:accent5>
      <a:accent6>
        <a:srgbClr val="ACC995"/>
      </a:accent6>
      <a:hlink>
        <a:srgbClr val="2D78CC"/>
      </a:hlink>
      <a:folHlink>
        <a:srgbClr val="2D78CC"/>
      </a:folHlink>
    </a:clrScheme>
    <a:fontScheme name="Ion">
      <a:maj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04000"/>
                <a:satMod val="128000"/>
                <a:lumMod val="10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68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42000"/>
                <a:hueMod val="42000"/>
                <a:satMod val="124000"/>
                <a:lumMod val="62000"/>
              </a:schemeClr>
              <a:schemeClr val="phClr">
                <a:tint val="96000"/>
                <a:satMod val="13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5A2F9111-B2DB-470C-BA56-608F9B658826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TemplateFile" ma:contentTypeID="0x0101006EDDDB5EE6D98C44930B742096920B300400F5B6D36B3EF94B4E9A635CDF2A18F5B8" ma:contentTypeVersion="72" ma:contentTypeDescription="Create a new document." ma:contentTypeScope="" ma:versionID="a23e56308344d904b51738559c3d67c9">
  <xsd:schema xmlns:xsd="http://www.w3.org/2001/XMLSchema" xmlns:xs="http://www.w3.org/2001/XMLSchema" xmlns:p="http://schemas.microsoft.com/office/2006/metadata/properties" xmlns:ns2="4873beb7-5857-4685-be1f-d57550cc96cc" targetNamespace="http://schemas.microsoft.com/office/2006/metadata/properties" ma:root="true" ma:fieldsID="cd0908cc4600e77bf5da051303e00c8d" ns2:_="">
    <xsd:import namespace="4873beb7-5857-4685-be1f-d57550cc96cc"/>
    <xsd:element name="properties">
      <xsd:complexType>
        <xsd:sequence>
          <xsd:element name="documentManagement">
            <xsd:complexType>
              <xsd:all>
                <xsd:element ref="ns2:AcquiredFrom" minOccurs="0"/>
                <xsd:element ref="ns2:UACurrentWords" minOccurs="0"/>
                <xsd:element ref="ns2:TPApplication" minOccurs="0"/>
                <xsd:element ref="ns2:ApprovalLog" minOccurs="0"/>
                <xsd:element ref="ns2:ApprovalStatus" minOccurs="0"/>
                <xsd:element ref="ns2:AssetStart" minOccurs="0"/>
                <xsd:element ref="ns2:AssetExpire" minOccurs="0"/>
                <xsd:element ref="ns2:AssetId" minOccurs="0"/>
                <xsd:element ref="ns2:IsSearchable" minOccurs="0"/>
                <xsd:element ref="ns2:AssetType" minOccurs="0"/>
                <xsd:element ref="ns2:APAuthor" minOccurs="0"/>
                <xsd:element ref="ns2:AverageRating" minOccurs="0"/>
                <xsd:element ref="ns2:BlockPublish" minOccurs="0"/>
                <xsd:element ref="ns2:BugNumber" minOccurs="0"/>
                <xsd:element ref="ns2:CampaignTagsTaxHTField0" minOccurs="0"/>
                <xsd:element ref="ns2:TPClientViewer" minOccurs="0"/>
                <xsd:element ref="ns2:ClipArtFilename" minOccurs="0"/>
                <xsd:element ref="ns2:TPCommandLine" minOccurs="0"/>
                <xsd:element ref="ns2:TPComponent" minOccurs="0"/>
                <xsd:element ref="ns2:ContentItem" minOccurs="0"/>
                <xsd:element ref="ns2:CrawlForDependencies" minOccurs="0"/>
                <xsd:element ref="ns2:CSXHash" minOccurs="0"/>
                <xsd:element ref="ns2:CSXSubmissionMarket" minOccurs="0"/>
                <xsd:element ref="ns2:CSXUpdate" minOccurs="0"/>
                <xsd:element ref="ns2:IntlLangReviewDate" minOccurs="0"/>
                <xsd:element ref="ns2:IsDeleted" minOccurs="0"/>
                <xsd:element ref="ns2:APDescription" minOccurs="0"/>
                <xsd:element ref="ns2:DirectSourceMarket" minOccurs="0"/>
                <xsd:element ref="ns2:Downloads" minOccurs="0"/>
                <xsd:element ref="ns2:DSATActionTaken" minOccurs="0"/>
                <xsd:element ref="ns2:APEditor" minOccurs="0"/>
                <xsd:element ref="ns2:EditorialStatus" minOccurs="0"/>
                <xsd:element ref="ns2:EditorialTags" minOccurs="0"/>
                <xsd:element ref="ns2:TPExecutable" minOccurs="0"/>
                <xsd:element ref="ns2:FeatureTagsTaxHTField0" minOccurs="0"/>
                <xsd:element ref="ns2:TPFriendlyName" minOccurs="0"/>
                <xsd:element ref="ns2:FriendlyTitle" minOccurs="0"/>
                <xsd:element ref="ns2:PrimaryImageGen" minOccurs="0"/>
                <xsd:element ref="ns2:HandoffToMSDN" minOccurs="0"/>
                <xsd:element ref="ns2:InProjectListLookup" minOccurs="0"/>
                <xsd:element ref="ns2:TPInstallLocation" minOccurs="0"/>
                <xsd:element ref="ns2:InternalTagsTaxHTField0" minOccurs="0"/>
                <xsd:element ref="ns2:IntlLangReview" minOccurs="0"/>
                <xsd:element ref="ns2:IntlLangReviewer" minOccurs="0"/>
                <xsd:element ref="ns2:MarketSpecific" minOccurs="0"/>
                <xsd:element ref="ns2:LastCompleteVersionLookup" minOccurs="0"/>
                <xsd:element ref="ns2:LastHandOff" minOccurs="0"/>
                <xsd:element ref="ns2:LastModifiedDateTime" minOccurs="0"/>
                <xsd:element ref="ns2:LastPreviewErrorLookup" minOccurs="0"/>
                <xsd:element ref="ns2:LastPreviewResultLookup" minOccurs="0"/>
                <xsd:element ref="ns2:LastPreviewAttemptDateLookup" minOccurs="0"/>
                <xsd:element ref="ns2:LastPreviewedByLookup" minOccurs="0"/>
                <xsd:element ref="ns2:LastPreviewTimeLookup" minOccurs="0"/>
                <xsd:element ref="ns2:LastPreviewVersionLookup" minOccurs="0"/>
                <xsd:element ref="ns2:LastPublishErrorLookup" minOccurs="0"/>
                <xsd:element ref="ns2:LastPublishResultLookup" minOccurs="0"/>
                <xsd:element ref="ns2:LastPublishAttemptDateLookup" minOccurs="0"/>
                <xsd:element ref="ns2:LastPublishedByLookup" minOccurs="0"/>
                <xsd:element ref="ns2:LastPublishTimeLookup" minOccurs="0"/>
                <xsd:element ref="ns2:LastPublishVersionLookup" minOccurs="0"/>
                <xsd:element ref="ns2:TPLaunchHelpLinkType" minOccurs="0"/>
                <xsd:element ref="ns2:LegacyData" minOccurs="0"/>
                <xsd:element ref="ns2:TPLaunchHelpLink" minOccurs="0"/>
                <xsd:element ref="ns2:LocComments" minOccurs="0"/>
                <xsd:element ref="ns2:LocLastLocAttemptVersionLookup" minOccurs="0"/>
                <xsd:element ref="ns2:LocLastLocAttemptVersionTypeLookup" minOccurs="0"/>
                <xsd:element ref="ns2:LocManualTestRequired" minOccurs="0"/>
                <xsd:element ref="ns2:LocMarketGroupTiers2" minOccurs="0"/>
                <xsd:element ref="ns2:LocNewPublishedVersionLookup" minOccurs="0"/>
                <xsd:element ref="ns2:LocOverallHandbackStatusLookup" minOccurs="0"/>
                <xsd:element ref="ns2:LocOverallLocStatusLookup" minOccurs="0"/>
                <xsd:element ref="ns2:LocOverallPreviewStatusLookup" minOccurs="0"/>
                <xsd:element ref="ns2:LocOverallPublishStatusLookup" minOccurs="0"/>
                <xsd:element ref="ns2:IntlLocPriority" minOccurs="0"/>
                <xsd:element ref="ns2:LocProcessedForHandoffsLookup" minOccurs="0"/>
                <xsd:element ref="ns2:LocProcessedForMarketsLookup" minOccurs="0"/>
                <xsd:element ref="ns2:LocPublishedDependentAssetsLookup" minOccurs="0"/>
                <xsd:element ref="ns2:LocPublishedLinkedAssetsLookup" minOccurs="0"/>
                <xsd:element ref="ns2:LocRecommendedHandoff" minOccurs="0"/>
                <xsd:element ref="ns2:LocalizationTagsTaxHTField0" minOccurs="0"/>
                <xsd:element ref="ns2:MachineTranslated" minOccurs="0"/>
                <xsd:element ref="ns2:Manager" minOccurs="0"/>
                <xsd:element ref="ns2:Markets" minOccurs="0"/>
                <xsd:element ref="ns2:Milestone" minOccurs="0"/>
                <xsd:element ref="ns2:TPNamespace" minOccurs="0"/>
                <xsd:element ref="ns2:NumericId" minOccurs="0"/>
                <xsd:element ref="ns2:NumOfRatingsLookup" minOccurs="0"/>
                <xsd:element ref="ns2:OOCacheId" minOccurs="0"/>
                <xsd:element ref="ns2:OpenTemplate" minOccurs="0"/>
                <xsd:element ref="ns2:OriginAsset" minOccurs="0"/>
                <xsd:element ref="ns2:OriginalRelease" minOccurs="0"/>
                <xsd:element ref="ns2:OriginalSourceMarket" minOccurs="0"/>
                <xsd:element ref="ns2:OutputCachingOn" minOccurs="0"/>
                <xsd:element ref="ns2:ParentAssetId" minOccurs="0"/>
                <xsd:element ref="ns2:PlannedPubDate" minOccurs="0"/>
                <xsd:element ref="ns2:PolicheckWords" minOccurs="0"/>
                <xsd:element ref="ns2:BusinessGroup" minOccurs="0"/>
                <xsd:element ref="ns2:UAProjectedTotalWords" minOccurs="0"/>
                <xsd:element ref="ns2:Provider" minOccurs="0"/>
                <xsd:element ref="ns2:Providers" minOccurs="0"/>
                <xsd:element ref="ns2:PublishStatusLookup" minOccurs="0"/>
                <xsd:element ref="ns2:PublishTargets" minOccurs="0"/>
                <xsd:element ref="ns2:RecommendationsModifier" minOccurs="0"/>
                <xsd:element ref="ns2:ArtSampleDocs" minOccurs="0"/>
                <xsd:element ref="ns2:ScenarioTagsTaxHTField0" minOccurs="0"/>
                <xsd:element ref="ns2:ShowIn" minOccurs="0"/>
                <xsd:element ref="ns2:SourceTitle" minOccurs="0"/>
                <xsd:element ref="ns2:CSXSubmissionDate" minOccurs="0"/>
                <xsd:element ref="ns2:SubmitterId" minOccurs="0"/>
                <xsd:element ref="ns2:TaxCatchAll" minOccurs="0"/>
                <xsd:element ref="ns2:TaxCatchAllLabel" minOccurs="0"/>
                <xsd:element ref="ns2:TemplateStatus" minOccurs="0"/>
                <xsd:element ref="ns2:TemplateTemplateType" minOccurs="0"/>
                <xsd:element ref="ns2:ThumbnailAssetId" minOccurs="0"/>
                <xsd:element ref="ns2:TimesCloned" minOccurs="0"/>
                <xsd:element ref="ns2:TrustLevel" minOccurs="0"/>
                <xsd:element ref="ns2:UALocComments" minOccurs="0"/>
                <xsd:element ref="ns2:UALocRecommendation" minOccurs="0"/>
                <xsd:element ref="ns2:UANotes" minOccurs="0"/>
                <xsd:element ref="ns2:TPAppVersion" minOccurs="0"/>
                <xsd:element ref="ns2:VoteCount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873beb7-5857-4685-be1f-d57550cc96cc" elementFormDefault="qualified">
    <xsd:import namespace="http://schemas.microsoft.com/office/2006/documentManagement/types"/>
    <xsd:import namespace="http://schemas.microsoft.com/office/infopath/2007/PartnerControls"/>
    <xsd:element name="AcquiredFrom" ma:index="1" nillable="true" ma:displayName="Acquired From" ma:default="Internal MS" ma:internalName="AcquiredFrom" ma:readOnly="false">
      <xsd:simpleType>
        <xsd:restriction base="dms:Choice">
          <xsd:enumeration value="Internal MS"/>
          <xsd:enumeration value="Community"/>
          <xsd:enumeration value="MVP"/>
          <xsd:enumeration value="Publisher"/>
          <xsd:enumeration value="Partner"/>
          <xsd:enumeration value="None"/>
        </xsd:restriction>
      </xsd:simpleType>
    </xsd:element>
    <xsd:element name="UACurrentWords" ma:index="2" nillable="true" ma:displayName="Actual Word Count" ma:default="" ma:internalName="UACurrentWords" ma:readOnly="false">
      <xsd:simpleType>
        <xsd:restriction base="dms:Unknown"/>
      </xsd:simpleType>
    </xsd:element>
    <xsd:element name="TPApplication" ma:index="3" nillable="true" ma:displayName="Application to Open Template With" ma:default="" ma:internalName="TPApplication">
      <xsd:simpleType>
        <xsd:restriction base="dms:Text"/>
      </xsd:simpleType>
    </xsd:element>
    <xsd:element name="ApprovalLog" ma:index="4" nillable="true" ma:displayName="Approval Log" ma:default="" ma:hidden="true" ma:internalName="ApprovalLog" ma:readOnly="false">
      <xsd:simpleType>
        <xsd:restriction base="dms:Note"/>
      </xsd:simpleType>
    </xsd:element>
    <xsd:element name="ApprovalStatus" ma:index="5" nillable="true" ma:displayName="Approval Status" ma:default="InProgress" ma:internalName="ApprovalStatus" ma:readOnly="false">
      <xsd:simpleType>
        <xsd:restriction base="dms:Choice">
          <xsd:enumeration value="InProgress"/>
          <xsd:enumeration value="Rejected"/>
          <xsd:enumeration value="Questionable"/>
          <xsd:enumeration value="ApprovedAutomatic"/>
          <xsd:enumeration value="ApprovedManual"/>
          <xsd:enumeration value="On Hold"/>
          <xsd:enumeration value="Needs Review"/>
          <xsd:enumeration value="A Violation"/>
          <xsd:enumeration value="Unpublished Violation"/>
        </xsd:restriction>
      </xsd:simpleType>
    </xsd:element>
    <xsd:element name="AssetStart" ma:index="6" nillable="true" ma:displayName="Asset Begin Date" ma:default="[Today]" ma:internalName="AssetStart" ma:readOnly="false">
      <xsd:simpleType>
        <xsd:restriction base="dms:DateTime"/>
      </xsd:simpleType>
    </xsd:element>
    <xsd:element name="AssetExpire" ma:index="7" nillable="true" ma:displayName="Asset End Date" ma:default="2029-01-01T08:00:00Z" ma:format="DateTime" ma:internalName="AssetExpire" ma:readOnly="false">
      <xsd:simpleType>
        <xsd:restriction base="dms:DateTime"/>
      </xsd:simpleType>
    </xsd:element>
    <xsd:element name="AssetId" ma:index="8" nillable="true" ma:displayName="Asset ID" ma:default="" ma:indexed="true" ma:internalName="AssetId" ma:readOnly="false">
      <xsd:simpleType>
        <xsd:restriction base="dms:Text">
          <xsd:maxLength value="255"/>
        </xsd:restriction>
      </xsd:simpleType>
    </xsd:element>
    <xsd:element name="IsSearchable" ma:index="9" nillable="true" ma:displayName="Asset Searchable?" ma:default="true" ma:internalName="IsSearchable" ma:readOnly="false">
      <xsd:simpleType>
        <xsd:restriction base="dms:Boolean"/>
      </xsd:simpleType>
    </xsd:element>
    <xsd:element name="AssetType" ma:index="10" nillable="true" ma:displayName="Asset Type" ma:default="" ma:internalName="AssetType" ma:readOnly="false">
      <xsd:simpleType>
        <xsd:restriction base="dms:Unknown"/>
      </xsd:simpleType>
    </xsd:element>
    <xsd:element name="APAuthor" ma:index="11" nillable="true" ma:displayName="Author" ma:default="" ma:list="UserInfo" ma:internalName="APAuthor" ma:readOnly="fals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AverageRating" ma:index="12" nillable="true" ma:displayName="Average Rating" ma:internalName="AverageRating" ma:readOnly="false">
      <xsd:simpleType>
        <xsd:restriction base="dms:Text"/>
      </xsd:simpleType>
    </xsd:element>
    <xsd:element name="BlockPublish" ma:index="13" nillable="true" ma:displayName="Block from Publishing?" ma:default="" ma:internalName="BlockPublish" ma:readOnly="false">
      <xsd:simpleType>
        <xsd:restriction base="dms:Boolean"/>
      </xsd:simpleType>
    </xsd:element>
    <xsd:element name="BugNumber" ma:index="14" nillable="true" ma:displayName="Bug Number" ma:default="" ma:internalName="BugNumber" ma:readOnly="false">
      <xsd:simpleType>
        <xsd:restriction base="dms:Text"/>
      </xsd:simpleType>
    </xsd:element>
    <xsd:element name="CampaignTagsTaxHTField0" ma:index="16" nillable="true" ma:taxonomy="true" ma:internalName="CampaignTagsTaxHTField0" ma:taxonomyFieldName="CampaignTags" ma:displayName="Campaigns" ma:readOnly="false" ma:default="" ma:fieldId="{1df42cc3-2301-4f11-a52a-6ead923c29ed}" ma:taxonomyMulti="true" ma:sspId="8f79753a-75d3-41f5-8ca3-40b843941b4f" ma:termSetId="ca0e50d4-faa1-44ce-961e-bb1441c60e6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PClientViewer" ma:index="17" nillable="true" ma:displayName="Client Viewer" ma:default="" ma:internalName="TPClientViewer">
      <xsd:simpleType>
        <xsd:restriction base="dms:Text"/>
      </xsd:simpleType>
    </xsd:element>
    <xsd:element name="ClipArtFilename" ma:index="18" nillable="true" ma:displayName="Clip Art Name" ma:default="" ma:internalName="ClipArtFilename" ma:readOnly="false">
      <xsd:simpleType>
        <xsd:restriction base="dms:Text"/>
      </xsd:simpleType>
    </xsd:element>
    <xsd:element name="TPCommandLine" ma:index="19" nillable="true" ma:displayName="Command Line" ma:default="" ma:internalName="TPCommandLine">
      <xsd:simpleType>
        <xsd:restriction base="dms:Text"/>
      </xsd:simpleType>
    </xsd:element>
    <xsd:element name="TPComponent" ma:index="20" nillable="true" ma:displayName="Component" ma:default="" ma:internalName="TPComponent">
      <xsd:simpleType>
        <xsd:restriction base="dms:Text"/>
      </xsd:simpleType>
    </xsd:element>
    <xsd:element name="ContentItem" ma:index="21" nillable="true" ma:displayName="Content Item" ma:default="" ma:hidden="true" ma:internalName="ContentItem" ma:readOnly="false">
      <xsd:simpleType>
        <xsd:restriction base="dms:Unknown"/>
      </xsd:simpleType>
    </xsd:element>
    <xsd:element name="CrawlForDependencies" ma:index="23" nillable="true" ma:displayName="Crawl for Dependencies?" ma:default="true" ma:internalName="CrawlForDependencies" ma:readOnly="false">
      <xsd:simpleType>
        <xsd:restriction base="dms:Boolean"/>
      </xsd:simpleType>
    </xsd:element>
    <xsd:element name="CSXHash" ma:index="26" nillable="true" ma:displayName="CSX Hash" ma:default="" ma:indexed="true" ma:internalName="CSXHash" ma:readOnly="false">
      <xsd:simpleType>
        <xsd:restriction base="dms:Text"/>
      </xsd:simpleType>
    </xsd:element>
    <xsd:element name="CSXSubmissionMarket" ma:index="27" nillable="true" ma:displayName="CSX Submission Market" ma:default="" ma:list="{2FBD1B11-2ACE-4FDC-B5A3-635D4ADF6F1B}" ma:internalName="CSXSubmissionMarket" ma:readOnly="false" ma:showField="MarketName" ma:web="4873beb7-5857-4685-be1f-d57550cc96cc">
      <xsd:simpleType>
        <xsd:restriction base="dms:Lookup"/>
      </xsd:simpleType>
    </xsd:element>
    <xsd:element name="CSXUpdate" ma:index="28" nillable="true" ma:displayName="CSX Updated?" ma:default="false" ma:internalName="CSXUpdate" ma:readOnly="false">
      <xsd:simpleType>
        <xsd:restriction base="dms:Boolean"/>
      </xsd:simpleType>
    </xsd:element>
    <xsd:element name="IntlLangReviewDate" ma:index="29" nillable="true" ma:displayName="Date to Complete Intl QA" ma:default="" ma:internalName="IntlLangReviewDate" ma:readOnly="false">
      <xsd:simpleType>
        <xsd:restriction base="dms:DateTime"/>
      </xsd:simpleType>
    </xsd:element>
    <xsd:element name="IsDeleted" ma:index="30" nillable="true" ma:displayName="Deleted?" ma:default="" ma:internalName="IsDeleted" ma:readOnly="false">
      <xsd:simpleType>
        <xsd:restriction base="dms:Boolean"/>
      </xsd:simpleType>
    </xsd:element>
    <xsd:element name="APDescription" ma:index="31" nillable="true" ma:displayName="Description" ma:default="" ma:internalName="APDescription" ma:readOnly="false">
      <xsd:simpleType>
        <xsd:restriction base="dms:Note"/>
      </xsd:simpleType>
    </xsd:element>
    <xsd:element name="DirectSourceMarket" ma:index="32" nillable="true" ma:displayName="Direct Source Market Group" ma:default="" ma:internalName="DirectSourceMarket" ma:readOnly="false">
      <xsd:simpleType>
        <xsd:restriction base="dms:Text"/>
      </xsd:simpleType>
    </xsd:element>
    <xsd:element name="Downloads" ma:index="33" nillable="true" ma:displayName="Downloads" ma:default="0" ma:hidden="true" ma:internalName="Downloads" ma:readOnly="false">
      <xsd:simpleType>
        <xsd:restriction base="dms:Unknown"/>
      </xsd:simpleType>
    </xsd:element>
    <xsd:element name="DSATActionTaken" ma:index="34" nillable="true" ma:displayName="DSAT Action Taken" ma:default="" ma:internalName="DSATActionTaken" ma:readOnly="false">
      <xsd:simpleType>
        <xsd:restriction base="dms:Choice">
          <xsd:enumeration value="Best Bets"/>
          <xsd:enumeration value="Expire"/>
          <xsd:enumeration value="Hide"/>
          <xsd:enumeration value="None"/>
        </xsd:restriction>
      </xsd:simpleType>
    </xsd:element>
    <xsd:element name="APEditor" ma:index="35" nillable="true" ma:displayName="Editor" ma:default="" ma:list="UserInfo" ma:internalName="APEditor" ma:readOnly="fals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EditorialStatus" ma:index="36" nillable="true" ma:displayName="Editorial Status" ma:default="" ma:internalName="EditorialStatus" ma:readOnly="false">
      <xsd:simpleType>
        <xsd:restriction base="dms:Unknown"/>
      </xsd:simpleType>
    </xsd:element>
    <xsd:element name="EditorialTags" ma:index="37" nillable="true" ma:displayName="Editorial Tags" ma:default="" ma:internalName="EditorialTags">
      <xsd:simpleType>
        <xsd:restriction base="dms:Unknown"/>
      </xsd:simpleType>
    </xsd:element>
    <xsd:element name="TPExecutable" ma:index="38" nillable="true" ma:displayName="Executable" ma:default="" ma:internalName="TPExecutable">
      <xsd:simpleType>
        <xsd:restriction base="dms:Text"/>
      </xsd:simpleType>
    </xsd:element>
    <xsd:element name="FeatureTagsTaxHTField0" ma:index="40" nillable="true" ma:taxonomy="true" ma:internalName="FeatureTagsTaxHTField0" ma:taxonomyFieldName="FeatureTags" ma:displayName="Features" ma:readOnly="false" ma:default="" ma:fieldId="{7fc0d542-15c6-4882-a8e3-13bca44403fb}" ma:taxonomyMulti="true" ma:sspId="8f79753a-75d3-41f5-8ca3-40b843941b4f" ma:termSetId="f1ab6845-967d-4854-a0ba-4ec07f0f8113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PFriendlyName" ma:index="41" nillable="true" ma:displayName="Friendly Name" ma:default="" ma:internalName="TPFriendlyName">
      <xsd:simpleType>
        <xsd:restriction base="dms:Text"/>
      </xsd:simpleType>
    </xsd:element>
    <xsd:element name="FriendlyTitle" ma:index="42" nillable="true" ma:displayName="Friendly Title" ma:default="" ma:description="Shorter title to be used when displaying search results" ma:internalName="FriendlyTitle" ma:readOnly="false">
      <xsd:simpleType>
        <xsd:restriction base="dms:Text"/>
      </xsd:simpleType>
    </xsd:element>
    <xsd:element name="PrimaryImageGen" ma:index="43" nillable="true" ma:displayName="Generate Images?" ma:default="true" ma:internalName="PrimaryImageGen">
      <xsd:simpleType>
        <xsd:restriction base="dms:Boolean"/>
      </xsd:simpleType>
    </xsd:element>
    <xsd:element name="HandoffToMSDN" ma:index="44" nillable="true" ma:displayName="Handoff To MSDN Date" ma:default="" ma:internalName="HandoffToMSDN" ma:readOnly="false">
      <xsd:simpleType>
        <xsd:restriction base="dms:DateTime"/>
      </xsd:simpleType>
    </xsd:element>
    <xsd:element name="InProjectListLookup" ma:index="45" nillable="true" ma:displayName="InProjectListLookup" ma:list="{9E343742-310B-4684-A24C-1D137CB4B230}" ma:internalName="InProjectListLookup" ma:readOnly="true" ma:showField="InProjectLis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PInstallLocation" ma:index="46" nillable="true" ma:displayName="Install Location" ma:default="" ma:internalName="TPInstallLocation">
      <xsd:simpleType>
        <xsd:restriction base="dms:Text"/>
      </xsd:simpleType>
    </xsd:element>
    <xsd:element name="InternalTagsTaxHTField0" ma:index="48" nillable="true" ma:taxonomy="true" ma:internalName="InternalTagsTaxHTField0" ma:taxonomyFieldName="InternalTags" ma:displayName="Internal Tags" ma:readOnly="false" ma:default="" ma:fieldId="{1490b8a4-2706-41ec-b5e3-73176dccf34e}" ma:taxonomyMulti="true" ma:sspId="8f79753a-75d3-41f5-8ca3-40b843941b4f" ma:termSetId="82b6639e-f7fc-4c18-ad2d-003a6e707765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IntlLangReview" ma:index="49" nillable="true" ma:displayName="Intl Lang QA Review Required?" ma:default="" ma:internalName="IntlLangReview" ma:readOnly="false">
      <xsd:simpleType>
        <xsd:restriction base="dms:Boolean"/>
      </xsd:simpleType>
    </xsd:element>
    <xsd:element name="IntlLangReviewer" ma:index="50" nillable="true" ma:displayName="Intl Lang QA Reviewer" ma:default="" ma:internalName="IntlLangReviewer" ma:readOnly="false">
      <xsd:simpleType>
        <xsd:restriction base="dms:Text"/>
      </xsd:simpleType>
    </xsd:element>
    <xsd:element name="MarketSpecific" ma:index="51" nillable="true" ma:displayName="Is Market Specific?" ma:default="" ma:internalName="MarketSpecific" ma:readOnly="false">
      <xsd:simpleType>
        <xsd:restriction base="dms:Boolean"/>
      </xsd:simpleType>
    </xsd:element>
    <xsd:element name="LastCompleteVersionLookup" ma:index="52" nillable="true" ma:displayName="Last Complete Version Lookup" ma:default="" ma:list="{9E343742-310B-4684-A24C-1D137CB4B230}" ma:internalName="LastCompleteVersionLookup" ma:readOnly="true" ma:showField="LastComplete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HandOff" ma:index="53" nillable="true" ma:displayName="Last Hand-off" ma:default="" ma:internalName="LastHandOff" ma:readOnly="false">
      <xsd:simpleType>
        <xsd:restriction base="dms:DateTime"/>
      </xsd:simpleType>
    </xsd:element>
    <xsd:element name="LastModifiedDateTime" ma:index="54" nillable="true" ma:displayName="Last Modified Date" ma:default="" ma:internalName="LastModifiedDateTime" ma:readOnly="false">
      <xsd:simpleType>
        <xsd:restriction base="dms:DateTime"/>
      </xsd:simpleType>
    </xsd:element>
    <xsd:element name="LastPreviewErrorLookup" ma:index="55" nillable="true" ma:displayName="Last Preview Attempt Error" ma:default="" ma:list="{9E343742-310B-4684-A24C-1D137CB4B230}" ma:internalName="LastPreviewErrorLookup" ma:readOnly="true" ma:showField="LastPreviewError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ResultLookup" ma:index="56" nillable="true" ma:displayName="Last Preview Attempt Result" ma:default="" ma:list="{9E343742-310B-4684-A24C-1D137CB4B230}" ma:internalName="LastPreviewResultLookup" ma:readOnly="true" ma:showField="LastPreviewResul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AttemptDateLookup" ma:index="57" nillable="true" ma:displayName="Last Preview Attempted On" ma:default="" ma:list="{9E343742-310B-4684-A24C-1D137CB4B230}" ma:internalName="LastPreviewAttemptDateLookup" ma:readOnly="true" ma:showField="LastPreviewAttemptDat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edByLookup" ma:index="58" nillable="true" ma:displayName="Last Previewed By" ma:default="" ma:list="{9E343742-310B-4684-A24C-1D137CB4B230}" ma:internalName="LastPreviewedByLookup" ma:readOnly="true" ma:showField="LastPreviewedBy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TimeLookup" ma:index="59" nillable="true" ma:displayName="Last Previewed Date" ma:default="" ma:list="{9E343742-310B-4684-A24C-1D137CB4B230}" ma:internalName="LastPreviewTimeLookup" ma:readOnly="true" ma:showField="LastPreviewTi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VersionLookup" ma:index="60" nillable="true" ma:displayName="Last Previewed Version" ma:default="" ma:list="{9E343742-310B-4684-A24C-1D137CB4B230}" ma:internalName="LastPreviewVersionLookup" ma:readOnly="true" ma:showField="LastPreview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ErrorLookup" ma:index="61" nillable="true" ma:displayName="Last Publish Attempt Error" ma:default="" ma:list="{9E343742-310B-4684-A24C-1D137CB4B230}" ma:internalName="LastPublishErrorLookup" ma:readOnly="true" ma:showField="LastPublishError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ResultLookup" ma:index="62" nillable="true" ma:displayName="Last Publish Attempt Result" ma:default="" ma:list="{9E343742-310B-4684-A24C-1D137CB4B230}" ma:internalName="LastPublishResultLookup" ma:readOnly="true" ma:showField="LastPublishResul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AttemptDateLookup" ma:index="63" nillable="true" ma:displayName="Last Publish Attempted On" ma:default="" ma:list="{9E343742-310B-4684-A24C-1D137CB4B230}" ma:internalName="LastPublishAttemptDateLookup" ma:readOnly="true" ma:showField="LastPublishAttemptDat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edByLookup" ma:index="64" nillable="true" ma:displayName="Last Published By" ma:default="" ma:list="{9E343742-310B-4684-A24C-1D137CB4B230}" ma:internalName="LastPublishedByLookup" ma:readOnly="true" ma:showField="LastPublishedBy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TimeLookup" ma:index="65" nillable="true" ma:displayName="Last Published Date" ma:default="" ma:list="{9E343742-310B-4684-A24C-1D137CB4B230}" ma:internalName="LastPublishTimeLookup" ma:readOnly="true" ma:showField="LastPublishTi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VersionLookup" ma:index="66" nillable="true" ma:displayName="Last Published Version" ma:default="" ma:list="{9E343742-310B-4684-A24C-1D137CB4B230}" ma:internalName="LastPublishVersionLookup" ma:readOnly="true" ma:showField="LastPublish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PLaunchHelpLinkType" ma:index="67" nillable="true" ma:displayName="Launch Help Link Type" ma:default="Template" ma:internalName="TPLaunchHelpLinkType">
      <xsd:simpleType>
        <xsd:restriction base="dms:Choice">
          <xsd:enumeration value="Template"/>
          <xsd:enumeration value="Training"/>
          <xsd:enumeration value="URL"/>
          <xsd:enumeration value="None"/>
        </xsd:restriction>
      </xsd:simpleType>
    </xsd:element>
    <xsd:element name="LegacyData" ma:index="68" nillable="true" ma:displayName="Legacy Data" ma:default="" ma:internalName="LegacyData" ma:readOnly="false">
      <xsd:simpleType>
        <xsd:restriction base="dms:Note"/>
      </xsd:simpleType>
    </xsd:element>
    <xsd:element name="TPLaunchHelpLink" ma:index="69" nillable="true" ma:displayName="Link to Launch Help Topic" ma:default="" ma:internalName="TPLaunchHelpLink">
      <xsd:simpleType>
        <xsd:restriction base="dms:Text"/>
      </xsd:simpleType>
    </xsd:element>
    <xsd:element name="LocComments" ma:index="70" nillable="true" ma:displayName="Loc Approval Comments" ma:default="" ma:internalName="LocComments" ma:readOnly="false">
      <xsd:simpleType>
        <xsd:restriction base="dms:Note"/>
      </xsd:simpleType>
    </xsd:element>
    <xsd:element name="LocLastLocAttemptVersionLookup" ma:index="71" nillable="true" ma:displayName="Loc Last Loc Attempt Version" ma:default="" ma:list="{7DD1DCEC-E449-43D3-891F-7DC62F62AD21}" ma:internalName="LocLastLocAttemptVersionLookup" ma:readOnly="false" ma:showField="LastLocAttemptVersion" ma:web="4873beb7-5857-4685-be1f-d57550cc96cc">
      <xsd:simpleType>
        <xsd:restriction base="dms:Lookup"/>
      </xsd:simpleType>
    </xsd:element>
    <xsd:element name="LocLastLocAttemptVersionTypeLookup" ma:index="72" nillable="true" ma:displayName="Loc Last Loc Attempt Version Type" ma:default="" ma:list="{7DD1DCEC-E449-43D3-891F-7DC62F62AD21}" ma:internalName="LocLastLocAttemptVersionTypeLookup" ma:readOnly="true" ma:showField="LastLocAttemptVersionType" ma:web="4873beb7-5857-4685-be1f-d57550cc96cc">
      <xsd:simpleType>
        <xsd:restriction base="dms:Lookup"/>
      </xsd:simpleType>
    </xsd:element>
    <xsd:element name="LocManualTestRequired" ma:index="73" nillable="true" ma:displayName="Loc Manual Test Required" ma:default="" ma:internalName="LocManualTestRequired" ma:readOnly="false">
      <xsd:simpleType>
        <xsd:restriction base="dms:Boolean"/>
      </xsd:simpleType>
    </xsd:element>
    <xsd:element name="LocMarketGroupTiers2" ma:index="74" nillable="true" ma:displayName="Loc Market Group Tiers" ma:internalName="LocMarketGroupTiers2" ma:readOnly="false">
      <xsd:simpleType>
        <xsd:restriction base="dms:Unknown"/>
      </xsd:simpleType>
    </xsd:element>
    <xsd:element name="LocNewPublishedVersionLookup" ma:index="75" nillable="true" ma:displayName="Loc New Published Version Lookup" ma:default="" ma:list="{7DD1DCEC-E449-43D3-891F-7DC62F62AD21}" ma:internalName="LocNewPublishedVersionLookup" ma:readOnly="true" ma:showField="NewPublishedVersion" ma:web="4873beb7-5857-4685-be1f-d57550cc96cc">
      <xsd:simpleType>
        <xsd:restriction base="dms:Lookup"/>
      </xsd:simpleType>
    </xsd:element>
    <xsd:element name="LocOverallHandbackStatusLookup" ma:index="76" nillable="true" ma:displayName="Loc Overall Handback Status" ma:default="" ma:list="{7DD1DCEC-E449-43D3-891F-7DC62F62AD21}" ma:internalName="LocOverallHandbackStatusLookup" ma:readOnly="true" ma:showField="OverallHandbackStatus" ma:web="4873beb7-5857-4685-be1f-d57550cc96cc">
      <xsd:simpleType>
        <xsd:restriction base="dms:Lookup"/>
      </xsd:simpleType>
    </xsd:element>
    <xsd:element name="LocOverallLocStatusLookup" ma:index="77" nillable="true" ma:displayName="Loc Overall Localize Status" ma:default="" ma:list="{7DD1DCEC-E449-43D3-891F-7DC62F62AD21}" ma:internalName="LocOverallLocStatusLookup" ma:readOnly="true" ma:showField="OverallLocStatus" ma:web="4873beb7-5857-4685-be1f-d57550cc96cc">
      <xsd:simpleType>
        <xsd:restriction base="dms:Lookup"/>
      </xsd:simpleType>
    </xsd:element>
    <xsd:element name="LocOverallPreviewStatusLookup" ma:index="78" nillable="true" ma:displayName="Loc Overall Preview Status" ma:default="" ma:list="{7DD1DCEC-E449-43D3-891F-7DC62F62AD21}" ma:internalName="LocOverallPreviewStatusLookup" ma:readOnly="true" ma:showField="OverallPreviewStatus" ma:web="4873beb7-5857-4685-be1f-d57550cc96cc">
      <xsd:simpleType>
        <xsd:restriction base="dms:Lookup"/>
      </xsd:simpleType>
    </xsd:element>
    <xsd:element name="LocOverallPublishStatusLookup" ma:index="79" nillable="true" ma:displayName="Loc Overall Publish Status" ma:default="" ma:list="{7DD1DCEC-E449-43D3-891F-7DC62F62AD21}" ma:internalName="LocOverallPublishStatusLookup" ma:readOnly="true" ma:showField="OverallPublishStatus" ma:web="4873beb7-5857-4685-be1f-d57550cc96cc">
      <xsd:simpleType>
        <xsd:restriction base="dms:Lookup"/>
      </xsd:simpleType>
    </xsd:element>
    <xsd:element name="IntlLocPriority" ma:index="80" nillable="true" ma:displayName="Loc Priority" ma:default="" ma:internalName="IntlLocPriority" ma:readOnly="false">
      <xsd:simpleType>
        <xsd:restriction base="dms:Unknown"/>
      </xsd:simpleType>
    </xsd:element>
    <xsd:element name="LocProcessedForHandoffsLookup" ma:index="81" nillable="true" ma:displayName="Loc Processed For Handoffs" ma:default="" ma:list="{7DD1DCEC-E449-43D3-891F-7DC62F62AD21}" ma:internalName="LocProcessedForHandoffsLookup" ma:readOnly="true" ma:showField="ProcessedForHandoffs" ma:web="4873beb7-5857-4685-be1f-d57550cc96cc">
      <xsd:simpleType>
        <xsd:restriction base="dms:Lookup"/>
      </xsd:simpleType>
    </xsd:element>
    <xsd:element name="LocProcessedForMarketsLookup" ma:index="82" nillable="true" ma:displayName="Loc Processed For Markets" ma:default="" ma:list="{7DD1DCEC-E449-43D3-891F-7DC62F62AD21}" ma:internalName="LocProcessedForMarketsLookup" ma:readOnly="true" ma:showField="ProcessedForMarkets" ma:web="4873beb7-5857-4685-be1f-d57550cc96cc">
      <xsd:simpleType>
        <xsd:restriction base="dms:Lookup"/>
      </xsd:simpleType>
    </xsd:element>
    <xsd:element name="LocPublishedDependentAssetsLookup" ma:index="83" nillable="true" ma:displayName="Loc Published Dependent Assets" ma:default="" ma:list="{7DD1DCEC-E449-43D3-891F-7DC62F62AD21}" ma:internalName="LocPublishedDependentAssetsLookup" ma:readOnly="true" ma:showField="PublishedDependentAssets" ma:web="4873beb7-5857-4685-be1f-d57550cc96cc">
      <xsd:simpleType>
        <xsd:restriction base="dms:Lookup"/>
      </xsd:simpleType>
    </xsd:element>
    <xsd:element name="LocPublishedLinkedAssetsLookup" ma:index="84" nillable="true" ma:displayName="Loc Published Linked Assets" ma:default="" ma:list="{7DD1DCEC-E449-43D3-891F-7DC62F62AD21}" ma:internalName="LocPublishedLinkedAssetsLookup" ma:readOnly="true" ma:showField="PublishedLinkedAssets" ma:web="4873beb7-5857-4685-be1f-d57550cc96cc">
      <xsd:simpleType>
        <xsd:restriction base="dms:Lookup"/>
      </xsd:simpleType>
    </xsd:element>
    <xsd:element name="LocRecommendedHandoff" ma:index="85" nillable="true" ma:displayName="Loc Recommended Handoff" ma:default="" ma:indexed="true" ma:internalName="LocRecommendedHandoff" ma:readOnly="false">
      <xsd:simpleType>
        <xsd:restriction base="dms:Text"/>
      </xsd:simpleType>
    </xsd:element>
    <xsd:element name="LocalizationTagsTaxHTField0" ma:index="87" nillable="true" ma:taxonomy="true" ma:internalName="LocalizationTagsTaxHTField0" ma:taxonomyFieldName="LocalizationTags" ma:displayName="Localization Tags" ma:readOnly="false" ma:default="" ma:fieldId="{00f02cb3-2c7c-424a-9c61-10e9b6878429}" ma:taxonomyMulti="true" ma:sspId="8f79753a-75d3-41f5-8ca3-40b843941b4f" ma:termSetId="5b7703a5-8e8b-4b58-8b31-1cea35331da3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MachineTranslated" ma:index="88" nillable="true" ma:displayName="Machine Translated" ma:default="" ma:internalName="MachineTranslated" ma:readOnly="false">
      <xsd:simpleType>
        <xsd:restriction base="dms:Boolean"/>
      </xsd:simpleType>
    </xsd:element>
    <xsd:element name="Manager" ma:index="89" nillable="true" ma:displayName="Manager" ma:hidden="true" ma:internalName="Manager" ma:readOnly="false">
      <xsd:simpleType>
        <xsd:restriction base="dms:Text"/>
      </xsd:simpleType>
    </xsd:element>
    <xsd:element name="Markets" ma:index="90" nillable="true" ma:displayName="Markets" ma:default="" ma:description="Leave blank to show in all markets" ma:list="{2FBD1B11-2ACE-4FDC-B5A3-635D4ADF6F1B}" ma:internalName="Markets" ma:readOnly="false" ma:showField="MarketNa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Milestone" ma:index="91" nillable="true" ma:displayName="Milestone" ma:default="" ma:internalName="Milestone" ma:readOnly="false">
      <xsd:simpleType>
        <xsd:restriction base="dms:Unknown"/>
      </xsd:simpleType>
    </xsd:element>
    <xsd:element name="TPNamespace" ma:index="94" nillable="true" ma:displayName="Namespace" ma:default="" ma:internalName="TPNamespace">
      <xsd:simpleType>
        <xsd:restriction base="dms:Text"/>
      </xsd:simpleType>
    </xsd:element>
    <xsd:element name="NumericId" ma:index="95" nillable="true" ma:displayName="Numeric ID" ma:default="" ma:indexed="true" ma:internalName="NumericId" ma:readOnly="false">
      <xsd:simpleType>
        <xsd:restriction base="dms:Number"/>
      </xsd:simpleType>
    </xsd:element>
    <xsd:element name="NumOfRatingsLookup" ma:index="96" nillable="true" ma:displayName="NumOfRatings" ma:default="" ma:list="{9E343742-310B-4684-A24C-1D137CB4B230}" ma:internalName="NumOfRatingsLookup" ma:readOnly="true" ma:showField="NumOfRatings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OOCacheId" ma:index="97" nillable="true" ma:displayName="OOCacheId" ma:internalName="OOCacheId" ma:readOnly="false">
      <xsd:simpleType>
        <xsd:restriction base="dms:Text"/>
      </xsd:simpleType>
    </xsd:element>
    <xsd:element name="OpenTemplate" ma:index="98" nillable="true" ma:displayName="Open Template" ma:default="true" ma:internalName="OpenTemplate">
      <xsd:simpleType>
        <xsd:restriction base="dms:Boolean"/>
      </xsd:simpleType>
    </xsd:element>
    <xsd:element name="OriginAsset" ma:index="99" nillable="true" ma:displayName="Origin Asset" ma:default="" ma:internalName="OriginAsset" ma:readOnly="false">
      <xsd:simpleType>
        <xsd:restriction base="dms:Text"/>
      </xsd:simpleType>
    </xsd:element>
    <xsd:element name="OriginalRelease" ma:index="100" nillable="true" ma:displayName="Original Release" ma:default="15" ma:internalName="OriginalRelease" ma:readOnly="false">
      <xsd:simpleType>
        <xsd:restriction base="dms:Choice">
          <xsd:enumeration value="14"/>
          <xsd:enumeration value="15"/>
          <xsd:enumeration value="16"/>
        </xsd:restriction>
      </xsd:simpleType>
    </xsd:element>
    <xsd:element name="OriginalSourceMarket" ma:index="101" nillable="true" ma:displayName="Original Source Market Group" ma:default="" ma:internalName="OriginalSourceMarket" ma:readOnly="false">
      <xsd:simpleType>
        <xsd:restriction base="dms:Text"/>
      </xsd:simpleType>
    </xsd:element>
    <xsd:element name="OutputCachingOn" ma:index="102" nillable="true" ma:displayName="Output Caching" ma:default="true" ma:hidden="true" ma:internalName="OutputCachingOn" ma:readOnly="false">
      <xsd:simpleType>
        <xsd:restriction base="dms:Boolean"/>
      </xsd:simpleType>
    </xsd:element>
    <xsd:element name="ParentAssetId" ma:index="103" nillable="true" ma:displayName="Parent Asset Id" ma:default="" ma:internalName="ParentAssetId" ma:readOnly="false">
      <xsd:simpleType>
        <xsd:restriction base="dms:Text"/>
      </xsd:simpleType>
    </xsd:element>
    <xsd:element name="PlannedPubDate" ma:index="104" nillable="true" ma:displayName="Planned Publish Date" ma:default="" ma:indexed="true" ma:internalName="PlannedPubDate" ma:readOnly="false">
      <xsd:simpleType>
        <xsd:restriction base="dms:DateTime"/>
      </xsd:simpleType>
    </xsd:element>
    <xsd:element name="PolicheckWords" ma:index="105" nillable="true" ma:displayName="Policheck Words" ma:default="" ma:internalName="PolicheckWords" ma:readOnly="false">
      <xsd:simpleType>
        <xsd:restriction base="dms:Text"/>
      </xsd:simpleType>
    </xsd:element>
    <xsd:element name="BusinessGroup" ma:index="106" nillable="true" ma:displayName="Product Division Owner" ma:default="" ma:internalName="BusinessGroup" ma:readOnly="false">
      <xsd:simpleType>
        <xsd:restriction base="dms:Unknown"/>
      </xsd:simpleType>
    </xsd:element>
    <xsd:element name="UAProjectedTotalWords" ma:index="107" nillable="true" ma:displayName="Projected Word Count" ma:default="" ma:internalName="UAProjectedTotalWords" ma:readOnly="false">
      <xsd:simpleType>
        <xsd:restriction base="dms:Unknown"/>
      </xsd:simpleType>
    </xsd:element>
    <xsd:element name="Provider" ma:index="108" nillable="true" ma:displayName="Provider" ma:default="" ma:internalName="Provider" ma:readOnly="false">
      <xsd:simpleType>
        <xsd:restriction base="dms:Unknown"/>
      </xsd:simpleType>
    </xsd:element>
    <xsd:element name="Providers" ma:index="109" nillable="true" ma:displayName="Providers" ma:default="" ma:internalName="Providers">
      <xsd:simpleType>
        <xsd:restriction base="dms:Unknown"/>
      </xsd:simpleType>
    </xsd:element>
    <xsd:element name="PublishStatusLookup" ma:index="110" nillable="true" ma:displayName="Publish Status" ma:default="" ma:list="{9E343742-310B-4684-A24C-1D137CB4B230}" ma:internalName="PublishStatusLookup" ma:readOnly="false" ma:showField="PublishStatus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PublishTargets" ma:index="111" nillable="true" ma:displayName="Publish Target" ma:default="OfficeOnlineVNext" ma:internalName="PublishTargets" ma:readOnly="false">
      <xsd:simpleType>
        <xsd:restriction base="dms:Unknown"/>
      </xsd:simpleType>
    </xsd:element>
    <xsd:element name="RecommendationsModifier" ma:index="112" nillable="true" ma:displayName="Recommendations Modifier" ma:default="" ma:internalName="RecommendationsModifier" ma:readOnly="false">
      <xsd:simpleType>
        <xsd:restriction base="dms:Number"/>
      </xsd:simpleType>
    </xsd:element>
    <xsd:element name="ArtSampleDocs" ma:index="113" nillable="true" ma:displayName="Sample Docs" ma:default="" ma:hidden="true" ma:internalName="ArtSampleDocs" ma:readOnly="false">
      <xsd:simpleType>
        <xsd:restriction base="dms:Text"/>
      </xsd:simpleType>
    </xsd:element>
    <xsd:element name="ScenarioTagsTaxHTField0" ma:index="115" nillable="true" ma:taxonomy="true" ma:internalName="ScenarioTagsTaxHTField0" ma:taxonomyFieldName="ScenarioTags" ma:displayName="Scenarios" ma:readOnly="false" ma:default="" ma:fieldId="{93aef74d-6c78-4815-8310-51477dceeccc}" ma:taxonomyMulti="true" ma:sspId="8f79753a-75d3-41f5-8ca3-40b843941b4f" ma:termSetId="4b7d5f16-e2f2-4fc0-bab3-6e8b931e57d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ShowIn" ma:index="117" nillable="true" ma:displayName="Show In" ma:default="Show everywhere" ma:internalName="ShowIn" ma:readOnly="false">
      <xsd:simpleType>
        <xsd:restriction base="dms:Choice">
          <xsd:enumeration value="Hide on web"/>
          <xsd:enumeration value="On Web no search"/>
          <xsd:enumeration value="Show everywhere"/>
          <xsd:enumeration value="Special use only"/>
        </xsd:restriction>
      </xsd:simpleType>
    </xsd:element>
    <xsd:element name="SourceTitle" ma:index="118" nillable="true" ma:displayName="Source Title" ma:default="" ma:indexed="true" ma:internalName="SourceTitle" ma:readOnly="false">
      <xsd:simpleType>
        <xsd:restriction base="dms:Text"/>
      </xsd:simpleType>
    </xsd:element>
    <xsd:element name="CSXSubmissionDate" ma:index="119" nillable="true" ma:displayName="Submission Date" ma:default="" ma:internalName="CSXSubmissionDate" ma:readOnly="false">
      <xsd:simpleType>
        <xsd:restriction base="dms:DateTime"/>
      </xsd:simpleType>
    </xsd:element>
    <xsd:element name="SubmitterId" ma:index="120" nillable="true" ma:displayName="Submitter ID" ma:default="" ma:internalName="SubmitterId" ma:readOnly="false">
      <xsd:simpleType>
        <xsd:restriction base="dms:Text"/>
      </xsd:simpleType>
    </xsd:element>
    <xsd:element name="TaxCatchAll" ma:index="121" nillable="true" ma:displayName="Taxonomy Catch All Column" ma:hidden="true" ma:list="{530f955b-6704-4601-bd83-f81d87f1e440}" ma:internalName="TaxCatchAll" ma:showField="CatchAllData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Label" ma:index="122" nillable="true" ma:displayName="Taxonomy Catch All Column1" ma:hidden="true" ma:list="{530f955b-6704-4601-bd83-f81d87f1e440}" ma:internalName="TaxCatchAllLabel" ma:readOnly="true" ma:showField="CatchAllDataLabel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emplateStatus" ma:index="123" nillable="true" ma:displayName="Template Status" ma:default="" ma:internalName="TemplateStatus">
      <xsd:simpleType>
        <xsd:restriction base="dms:Unknown"/>
      </xsd:simpleType>
    </xsd:element>
    <xsd:element name="TemplateTemplateType" ma:index="124" nillable="true" ma:displayName="Template Type" ma:default="" ma:internalName="TemplateTemplateType">
      <xsd:simpleType>
        <xsd:restriction base="dms:Unknown"/>
      </xsd:simpleType>
    </xsd:element>
    <xsd:element name="ThumbnailAssetId" ma:index="125" nillable="true" ma:displayName="Thumbnail Image Asset" ma:default="" ma:internalName="ThumbnailAssetId" ma:readOnly="false">
      <xsd:simpleType>
        <xsd:restriction base="dms:Text"/>
      </xsd:simpleType>
    </xsd:element>
    <xsd:element name="TimesCloned" ma:index="126" nillable="true" ma:displayName="Times Cloned" ma:default="" ma:internalName="TimesCloned" ma:readOnly="false">
      <xsd:simpleType>
        <xsd:restriction base="dms:Number"/>
      </xsd:simpleType>
    </xsd:element>
    <xsd:element name="TrustLevel" ma:index="128" nillable="true" ma:displayName="Trust Level" ma:default="1 Microsoft Managed Content" ma:internalName="TrustLevel" ma:readOnly="false">
      <xsd:simpleType>
        <xsd:restriction base="dms:Unknown"/>
      </xsd:simpleType>
    </xsd:element>
    <xsd:element name="UALocComments" ma:index="129" nillable="true" ma:displayName="UA Loc Comments" ma:default="" ma:internalName="UALocComments" ma:readOnly="false">
      <xsd:simpleType>
        <xsd:restriction base="dms:Note"/>
      </xsd:simpleType>
    </xsd:element>
    <xsd:element name="UALocRecommendation" ma:index="130" nillable="true" ma:displayName="UA Loc Recommendation" ma:default="Localize" ma:internalName="UALocRecommendation" ma:readOnly="false">
      <xsd:simpleType>
        <xsd:restriction base="dms:Choice">
          <xsd:enumeration value="Localize"/>
          <xsd:enumeration value="Never Localize"/>
          <xsd:enumeration value="Priority Localize"/>
        </xsd:restriction>
      </xsd:simpleType>
    </xsd:element>
    <xsd:element name="UANotes" ma:index="131" nillable="true" ma:displayName="UA Notes" ma:default="" ma:internalName="UANotes" ma:readOnly="false">
      <xsd:simpleType>
        <xsd:restriction base="dms:Note"/>
      </xsd:simpleType>
    </xsd:element>
    <xsd:element name="TPAppVersion" ma:index="132" nillable="true" ma:displayName="Version" ma:default="" ma:internalName="TPAppVersion">
      <xsd:simpleType>
        <xsd:restriction base="dms:Text"/>
      </xsd:simpleType>
    </xsd:element>
    <xsd:element name="VoteCount" ma:index="133" nillable="true" ma:displayName="Vote Count" ma:default="" ma:internalName="VoteCount" ma:readOnly="fals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22" ma:displayName="Content Type"/>
        <xsd:element ref="dc:title" minOccurs="0" maxOccurs="1" ma:index="127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APDescription xmlns="4873beb7-5857-4685-be1f-d57550cc96cc" xsi:nil="true"/>
    <AssetExpire xmlns="4873beb7-5857-4685-be1f-d57550cc96cc">2029-01-01T08:00:00+00:00</AssetExpire>
    <CampaignTagsTaxHTField0 xmlns="4873beb7-5857-4685-be1f-d57550cc96cc">
      <Terms xmlns="http://schemas.microsoft.com/office/infopath/2007/PartnerControls"/>
    </CampaignTagsTaxHTField0>
    <IntlLangReviewDate xmlns="4873beb7-5857-4685-be1f-d57550cc96cc" xsi:nil="true"/>
    <TPFriendlyName xmlns="4873beb7-5857-4685-be1f-d57550cc96cc" xsi:nil="true"/>
    <IntlLangReview xmlns="4873beb7-5857-4685-be1f-d57550cc96cc">false</IntlLangReview>
    <LocLastLocAttemptVersionLookup xmlns="4873beb7-5857-4685-be1f-d57550cc96cc">847778</LocLastLocAttemptVersionLookup>
    <PolicheckWords xmlns="4873beb7-5857-4685-be1f-d57550cc96cc" xsi:nil="true"/>
    <SubmitterId xmlns="4873beb7-5857-4685-be1f-d57550cc96cc" xsi:nil="true"/>
    <AcquiredFrom xmlns="4873beb7-5857-4685-be1f-d57550cc96cc">Internal MS</AcquiredFrom>
    <EditorialStatus xmlns="4873beb7-5857-4685-be1f-d57550cc96cc">Complete</EditorialStatus>
    <Markets xmlns="4873beb7-5857-4685-be1f-d57550cc96cc"/>
    <OriginAsset xmlns="4873beb7-5857-4685-be1f-d57550cc96cc" xsi:nil="true"/>
    <AssetStart xmlns="4873beb7-5857-4685-be1f-d57550cc96cc">2012-07-18T23:36:00+00:00</AssetStart>
    <FriendlyTitle xmlns="4873beb7-5857-4685-be1f-d57550cc96cc" xsi:nil="true"/>
    <MarketSpecific xmlns="4873beb7-5857-4685-be1f-d57550cc96cc">false</MarketSpecific>
    <TPNamespace xmlns="4873beb7-5857-4685-be1f-d57550cc96cc" xsi:nil="true"/>
    <PublishStatusLookup xmlns="4873beb7-5857-4685-be1f-d57550cc96cc">
      <Value>1597963</Value>
    </PublishStatusLookup>
    <APAuthor xmlns="4873beb7-5857-4685-be1f-d57550cc96cc">
      <UserInfo>
        <DisplayName>REDMOND\v-alekha</DisplayName>
        <AccountId>2912</AccountId>
        <AccountType/>
      </UserInfo>
    </APAuthor>
    <TPCommandLine xmlns="4873beb7-5857-4685-be1f-d57550cc96cc" xsi:nil="true"/>
    <IntlLangReviewer xmlns="4873beb7-5857-4685-be1f-d57550cc96cc" xsi:nil="true"/>
    <OpenTemplate xmlns="4873beb7-5857-4685-be1f-d57550cc96cc">true</OpenTemplate>
    <CSXSubmissionDate xmlns="4873beb7-5857-4685-be1f-d57550cc96cc" xsi:nil="true"/>
    <TaxCatchAll xmlns="4873beb7-5857-4685-be1f-d57550cc96cc"/>
    <Manager xmlns="4873beb7-5857-4685-be1f-d57550cc96cc" xsi:nil="true"/>
    <NumericId xmlns="4873beb7-5857-4685-be1f-d57550cc96cc" xsi:nil="true"/>
    <ParentAssetId xmlns="4873beb7-5857-4685-be1f-d57550cc96cc" xsi:nil="true"/>
    <OriginalSourceMarket xmlns="4873beb7-5857-4685-be1f-d57550cc96cc" xsi:nil="true"/>
    <ApprovalStatus xmlns="4873beb7-5857-4685-be1f-d57550cc96cc">InProgress</ApprovalStatus>
    <TPComponent xmlns="4873beb7-5857-4685-be1f-d57550cc96cc" xsi:nil="true"/>
    <EditorialTags xmlns="4873beb7-5857-4685-be1f-d57550cc96cc" xsi:nil="true"/>
    <TPExecutable xmlns="4873beb7-5857-4685-be1f-d57550cc96cc" xsi:nil="true"/>
    <TPLaunchHelpLink xmlns="4873beb7-5857-4685-be1f-d57550cc96cc" xsi:nil="true"/>
    <LocComments xmlns="4873beb7-5857-4685-be1f-d57550cc96cc" xsi:nil="true"/>
    <LocRecommendedHandoff xmlns="4873beb7-5857-4685-be1f-d57550cc96cc" xsi:nil="true"/>
    <SourceTitle xmlns="4873beb7-5857-4685-be1f-d57550cc96cc" xsi:nil="true"/>
    <CSXUpdate xmlns="4873beb7-5857-4685-be1f-d57550cc96cc">false</CSXUpdate>
    <IntlLocPriority xmlns="4873beb7-5857-4685-be1f-d57550cc96cc" xsi:nil="true"/>
    <UAProjectedTotalWords xmlns="4873beb7-5857-4685-be1f-d57550cc96cc" xsi:nil="true"/>
    <AssetType xmlns="4873beb7-5857-4685-be1f-d57550cc96cc">TP</AssetType>
    <MachineTranslated xmlns="4873beb7-5857-4685-be1f-d57550cc96cc">false</MachineTranslated>
    <OutputCachingOn xmlns="4873beb7-5857-4685-be1f-d57550cc96cc">false</OutputCachingOn>
    <TemplateStatus xmlns="4873beb7-5857-4685-be1f-d57550cc96cc">Complete</TemplateStatus>
    <IsSearchable xmlns="4873beb7-5857-4685-be1f-d57550cc96cc">true</IsSearchable>
    <ContentItem xmlns="4873beb7-5857-4685-be1f-d57550cc96cc" xsi:nil="true"/>
    <HandoffToMSDN xmlns="4873beb7-5857-4685-be1f-d57550cc96cc" xsi:nil="true"/>
    <ShowIn xmlns="4873beb7-5857-4685-be1f-d57550cc96cc">Show everywhere</ShowIn>
    <ThumbnailAssetId xmlns="4873beb7-5857-4685-be1f-d57550cc96cc" xsi:nil="true"/>
    <UALocComments xmlns="4873beb7-5857-4685-be1f-d57550cc96cc" xsi:nil="true"/>
    <UALocRecommendation xmlns="4873beb7-5857-4685-be1f-d57550cc96cc">Localize</UALocRecommendation>
    <LastModifiedDateTime xmlns="4873beb7-5857-4685-be1f-d57550cc96cc" xsi:nil="true"/>
    <LegacyData xmlns="4873beb7-5857-4685-be1f-d57550cc96cc" xsi:nil="true"/>
    <LocManualTestRequired xmlns="4873beb7-5857-4685-be1f-d57550cc96cc">false</LocManualTestRequired>
    <LocMarketGroupTiers2 xmlns="4873beb7-5857-4685-be1f-d57550cc96cc" xsi:nil="true"/>
    <ClipArtFilename xmlns="4873beb7-5857-4685-be1f-d57550cc96cc" xsi:nil="true"/>
    <TPApplication xmlns="4873beb7-5857-4685-be1f-d57550cc96cc" xsi:nil="true"/>
    <CSXHash xmlns="4873beb7-5857-4685-be1f-d57550cc96cc" xsi:nil="true"/>
    <DirectSourceMarket xmlns="4873beb7-5857-4685-be1f-d57550cc96cc" xsi:nil="true"/>
    <PrimaryImageGen xmlns="4873beb7-5857-4685-be1f-d57550cc96cc">true</PrimaryImageGen>
    <PlannedPubDate xmlns="4873beb7-5857-4685-be1f-d57550cc96cc" xsi:nil="true"/>
    <CSXSubmissionMarket xmlns="4873beb7-5857-4685-be1f-d57550cc96cc" xsi:nil="true"/>
    <Downloads xmlns="4873beb7-5857-4685-be1f-d57550cc96cc">0</Downloads>
    <ArtSampleDocs xmlns="4873beb7-5857-4685-be1f-d57550cc96cc" xsi:nil="true"/>
    <TrustLevel xmlns="4873beb7-5857-4685-be1f-d57550cc96cc">1 Microsoft Managed Content</TrustLevel>
    <BlockPublish xmlns="4873beb7-5857-4685-be1f-d57550cc96cc">false</BlockPublish>
    <TPLaunchHelpLinkType xmlns="4873beb7-5857-4685-be1f-d57550cc96cc">Template</TPLaunchHelpLinkType>
    <LocalizationTagsTaxHTField0 xmlns="4873beb7-5857-4685-be1f-d57550cc96cc">
      <Terms xmlns="http://schemas.microsoft.com/office/infopath/2007/PartnerControls"/>
    </LocalizationTagsTaxHTField0>
    <BusinessGroup xmlns="4873beb7-5857-4685-be1f-d57550cc96cc" xsi:nil="true"/>
    <Providers xmlns="4873beb7-5857-4685-be1f-d57550cc96cc" xsi:nil="true"/>
    <TemplateTemplateType xmlns="4873beb7-5857-4685-be1f-d57550cc96cc">PowerPoint Presentation Template</TemplateTemplateType>
    <TimesCloned xmlns="4873beb7-5857-4685-be1f-d57550cc96cc" xsi:nil="true"/>
    <TPAppVersion xmlns="4873beb7-5857-4685-be1f-d57550cc96cc" xsi:nil="true"/>
    <VoteCount xmlns="4873beb7-5857-4685-be1f-d57550cc96cc" xsi:nil="true"/>
    <AverageRating xmlns="4873beb7-5857-4685-be1f-d57550cc96cc" xsi:nil="true"/>
    <FeatureTagsTaxHTField0 xmlns="4873beb7-5857-4685-be1f-d57550cc96cc">
      <Terms xmlns="http://schemas.microsoft.com/office/infopath/2007/PartnerControls"/>
    </FeatureTagsTaxHTField0>
    <Provider xmlns="4873beb7-5857-4685-be1f-d57550cc96cc" xsi:nil="true"/>
    <UACurrentWords xmlns="4873beb7-5857-4685-be1f-d57550cc96cc" xsi:nil="true"/>
    <AssetId xmlns="4873beb7-5857-4685-be1f-d57550cc96cc">TP103039515</AssetId>
    <TPClientViewer xmlns="4873beb7-5857-4685-be1f-d57550cc96cc" xsi:nil="true"/>
    <DSATActionTaken xmlns="4873beb7-5857-4685-be1f-d57550cc96cc" xsi:nil="true"/>
    <APEditor xmlns="4873beb7-5857-4685-be1f-d57550cc96cc">
      <UserInfo>
        <DisplayName/>
        <AccountId xsi:nil="true"/>
        <AccountType/>
      </UserInfo>
    </APEditor>
    <TPInstallLocation xmlns="4873beb7-5857-4685-be1f-d57550cc96cc" xsi:nil="true"/>
    <OOCacheId xmlns="4873beb7-5857-4685-be1f-d57550cc96cc" xsi:nil="true"/>
    <IsDeleted xmlns="4873beb7-5857-4685-be1f-d57550cc96cc">false</IsDeleted>
    <PublishTargets xmlns="4873beb7-5857-4685-be1f-d57550cc96cc">OfficeOnlineVNext</PublishTargets>
    <ApprovalLog xmlns="4873beb7-5857-4685-be1f-d57550cc96cc" xsi:nil="true"/>
    <BugNumber xmlns="4873beb7-5857-4685-be1f-d57550cc96cc" xsi:nil="true"/>
    <CrawlForDependencies xmlns="4873beb7-5857-4685-be1f-d57550cc96cc">false</CrawlForDependencies>
    <InternalTagsTaxHTField0 xmlns="4873beb7-5857-4685-be1f-d57550cc96cc">
      <Terms xmlns="http://schemas.microsoft.com/office/infopath/2007/PartnerControls"/>
    </InternalTagsTaxHTField0>
    <LastHandOff xmlns="4873beb7-5857-4685-be1f-d57550cc96cc" xsi:nil="true"/>
    <Milestone xmlns="4873beb7-5857-4685-be1f-d57550cc96cc" xsi:nil="true"/>
    <OriginalRelease xmlns="4873beb7-5857-4685-be1f-d57550cc96cc">15</OriginalRelease>
    <RecommendationsModifier xmlns="4873beb7-5857-4685-be1f-d57550cc96cc" xsi:nil="true"/>
    <ScenarioTagsTaxHTField0 xmlns="4873beb7-5857-4685-be1f-d57550cc96cc">
      <Terms xmlns="http://schemas.microsoft.com/office/infopath/2007/PartnerControls"/>
    </ScenarioTagsTaxHTField0>
    <UANotes xmlns="4873beb7-5857-4685-be1f-d57550cc96cc" xsi:nil="true"/>
  </documentManagement>
</p:properties>
</file>

<file path=customXml/itemProps1.xml><?xml version="1.0" encoding="utf-8"?>
<ds:datastoreItem xmlns:ds="http://schemas.openxmlformats.org/officeDocument/2006/customXml" ds:itemID="{CCEC0E97-8C84-410A-8286-2F18FF8966E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873beb7-5857-4685-be1f-d57550cc96c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4AE901BC-D190-49E6-8B33-2F32A0F2BF00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FEAE737A-72D2-4F07-84A4-D46333E273A5}">
  <ds:schemaRefs>
    <ds:schemaRef ds:uri="http://schemas.microsoft.com/office/2006/documentManagement/types"/>
    <ds:schemaRef ds:uri="http://www.w3.org/XML/1998/namespace"/>
    <ds:schemaRef ds:uri="http://purl.org/dc/dcmitype/"/>
    <ds:schemaRef ds:uri="4873beb7-5857-4685-be1f-d57550cc96cc"/>
    <ds:schemaRef ds:uri="http://purl.org/dc/elements/1.1/"/>
    <ds:schemaRef ds:uri="http://purl.org/dc/terms/"/>
    <ds:schemaRef ds:uri="http://schemas.openxmlformats.org/package/2006/metadata/core-properties"/>
    <ds:schemaRef ds:uri="http://schemas.microsoft.com/office/infopath/2007/PartnerControls"/>
    <ds:schemaRef ds:uri="http://schemas.microsoft.com/office/2006/metadata/propertie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tf03039516</Template>
  <TotalTime>0</TotalTime>
  <Words>1095</Words>
  <Application>Microsoft Office PowerPoint</Application>
  <PresentationFormat>Široki zaslon</PresentationFormat>
  <Paragraphs>677</Paragraphs>
  <Slides>71</Slides>
  <Notes>0</Notes>
  <HiddenSlides>0</HiddenSlides>
  <MMClips>0</MMClips>
  <ScaleCrop>false</ScaleCrop>
  <HeadingPairs>
    <vt:vector size="6" baseType="variant">
      <vt:variant>
        <vt:lpstr>Korišteni fontovi</vt:lpstr>
      </vt:variant>
      <vt:variant>
        <vt:i4>8</vt:i4>
      </vt:variant>
      <vt:variant>
        <vt:lpstr>Tema</vt:lpstr>
      </vt:variant>
      <vt:variant>
        <vt:i4>1</vt:i4>
      </vt:variant>
      <vt:variant>
        <vt:lpstr>Naslovi slajdova</vt:lpstr>
      </vt:variant>
      <vt:variant>
        <vt:i4>71</vt:i4>
      </vt:variant>
    </vt:vector>
  </HeadingPairs>
  <TitlesOfParts>
    <vt:vector size="80" baseType="lpstr">
      <vt:lpstr>Century Gothic</vt:lpstr>
      <vt:lpstr>Calibri</vt:lpstr>
      <vt:lpstr>Arial</vt:lpstr>
      <vt:lpstr>Wingdings 3</vt:lpstr>
      <vt:lpstr>Cambria Math</vt:lpstr>
      <vt:lpstr>Times New Roman</vt:lpstr>
      <vt:lpstr>Fjalla One</vt:lpstr>
      <vt:lpstr>Raleway</vt:lpstr>
      <vt:lpstr>Ion</vt:lpstr>
      <vt:lpstr>The Logic of Sampling and  Statistical Tests</vt:lpstr>
      <vt:lpstr>Toward a scientific theory</vt:lpstr>
      <vt:lpstr>Purpose of quantitative methods</vt:lpstr>
      <vt:lpstr>Quantitative methods</vt:lpstr>
      <vt:lpstr>Quantification</vt:lpstr>
      <vt:lpstr>Important concepts</vt:lpstr>
      <vt:lpstr>The rationale behind sampling</vt:lpstr>
      <vt:lpstr>Descriptive and inferential statistics</vt:lpstr>
      <vt:lpstr>Representativeness</vt:lpstr>
      <vt:lpstr>PowerPoint prezentacija</vt:lpstr>
      <vt:lpstr>Sampling frame</vt:lpstr>
      <vt:lpstr>Sampling methods</vt:lpstr>
      <vt:lpstr>Variables</vt:lpstr>
      <vt:lpstr>Dependency among variables</vt:lpstr>
      <vt:lpstr>Levels of measurement</vt:lpstr>
      <vt:lpstr>Discrete and continuous</vt:lpstr>
      <vt:lpstr>Probability distributions</vt:lpstr>
      <vt:lpstr>Probability distributions</vt:lpstr>
      <vt:lpstr>Probability distributions</vt:lpstr>
      <vt:lpstr>Continuous probabilities</vt:lpstr>
      <vt:lpstr>Descriptive measures</vt:lpstr>
      <vt:lpstr>Example</vt:lpstr>
      <vt:lpstr>Example</vt:lpstr>
      <vt:lpstr>Arithmetic mean</vt:lpstr>
      <vt:lpstr>Variance</vt:lpstr>
      <vt:lpstr>Standard deviation</vt:lpstr>
      <vt:lpstr>The normal distribution</vt:lpstr>
      <vt:lpstr>The normal distribution</vt:lpstr>
      <vt:lpstr>The normal distribution</vt:lpstr>
      <vt:lpstr>The 68–95–99.7 rule</vt:lpstr>
      <vt:lpstr>A summary of the probabilities</vt:lpstr>
      <vt:lpstr>Sampling distributions</vt:lpstr>
      <vt:lpstr>Sampling distributions</vt:lpstr>
      <vt:lpstr>Confidence intervals</vt:lpstr>
      <vt:lpstr>Confidence intervals</vt:lpstr>
      <vt:lpstr>Confidence intervals</vt:lpstr>
      <vt:lpstr>Hypothesis testing</vt:lpstr>
      <vt:lpstr>Hypothesis testing</vt:lpstr>
      <vt:lpstr>Directed and undirected hypotheses</vt:lpstr>
      <vt:lpstr>Example: a z-test</vt:lpstr>
      <vt:lpstr>Example: a z-test</vt:lpstr>
      <vt:lpstr>Example: a z-test</vt:lpstr>
      <vt:lpstr>Example: a z-test</vt:lpstr>
      <vt:lpstr>Example: a z-test</vt:lpstr>
      <vt:lpstr>Critical values and regions</vt:lpstr>
      <vt:lpstr>The t-distribution</vt:lpstr>
      <vt:lpstr>The t-distribution</vt:lpstr>
      <vt:lpstr>The t-distribution</vt:lpstr>
      <vt:lpstr>The t-test</vt:lpstr>
      <vt:lpstr>How to handle nominal data</vt:lpstr>
      <vt:lpstr>Frequency tables</vt:lpstr>
      <vt:lpstr>Cross tabulation</vt:lpstr>
      <vt:lpstr>Cross-tabulation</vt:lpstr>
      <vt:lpstr>Observed vs expected frequencies</vt:lpstr>
      <vt:lpstr>Chi-square hypothesis testing</vt:lpstr>
      <vt:lpstr>Chi-square hypothesis testing</vt:lpstr>
      <vt:lpstr>Chi-square hypothesis testing</vt:lpstr>
      <vt:lpstr>Chi-square hypothesis testing</vt:lpstr>
      <vt:lpstr>Chi-square hypothesis testing</vt:lpstr>
      <vt:lpstr>Chi-square hypothesis testing</vt:lpstr>
      <vt:lpstr>Chi-square hypothesis testing</vt:lpstr>
      <vt:lpstr>Chi-square hypothesis testing</vt:lpstr>
      <vt:lpstr>Chi-square for contingency tables</vt:lpstr>
      <vt:lpstr>Parametric and non-parametric tests</vt:lpstr>
      <vt:lpstr>Regression analysis</vt:lpstr>
      <vt:lpstr>Regression analysis</vt:lpstr>
      <vt:lpstr>Regression analysis</vt:lpstr>
      <vt:lpstr>Regressionsanalys</vt:lpstr>
      <vt:lpstr>Regression analysis</vt:lpstr>
      <vt:lpstr>Regression analysis</vt:lpstr>
      <vt:lpstr>Instructor Contact Information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2017-08-11T19:24:45Z</dcterms:created>
  <dcterms:modified xsi:type="dcterms:W3CDTF">2018-11-14T17:24:04Z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0x0101006EDDDB5EE6D98C44930B742096920B300400F5B6D36B3EF94B4E9A635CDF2A18F5B8</vt:lpwstr>
  </property>
  <property fmtid="{D5CDD505-2E9C-101B-9397-08002B2CF9AE}" pid="3" name="InternalTags">
    <vt:lpwstr/>
  </property>
  <property fmtid="{D5CDD505-2E9C-101B-9397-08002B2CF9AE}" pid="4" name="FeatureTags">
    <vt:lpwstr/>
  </property>
  <property fmtid="{D5CDD505-2E9C-101B-9397-08002B2CF9AE}" pid="5" name="LocalizationTags">
    <vt:lpwstr/>
  </property>
  <property fmtid="{D5CDD505-2E9C-101B-9397-08002B2CF9AE}" pid="6" name="ScenarioTags">
    <vt:lpwstr/>
  </property>
  <property fmtid="{D5CDD505-2E9C-101B-9397-08002B2CF9AE}" pid="7" name="CampaignTags">
    <vt:lpwstr/>
  </property>
</Properties>
</file>