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66"/>
  </p:notesMasterIdLst>
  <p:handoutMasterIdLst>
    <p:handoutMasterId r:id="rId67"/>
  </p:handoutMasterIdLst>
  <p:sldIdLst>
    <p:sldId id="256" r:id="rId5"/>
    <p:sldId id="266" r:id="rId6"/>
    <p:sldId id="349" r:id="rId7"/>
    <p:sldId id="310" r:id="rId8"/>
    <p:sldId id="277" r:id="rId9"/>
    <p:sldId id="336" r:id="rId10"/>
    <p:sldId id="331" r:id="rId11"/>
    <p:sldId id="321" r:id="rId12"/>
    <p:sldId id="332" r:id="rId13"/>
    <p:sldId id="333" r:id="rId14"/>
    <p:sldId id="322" r:id="rId15"/>
    <p:sldId id="353" r:id="rId16"/>
    <p:sldId id="354" r:id="rId17"/>
    <p:sldId id="278" r:id="rId18"/>
    <p:sldId id="311" r:id="rId19"/>
    <p:sldId id="312" r:id="rId20"/>
    <p:sldId id="313" r:id="rId21"/>
    <p:sldId id="314" r:id="rId22"/>
    <p:sldId id="342" r:id="rId23"/>
    <p:sldId id="355" r:id="rId24"/>
    <p:sldId id="315" r:id="rId25"/>
    <p:sldId id="316" r:id="rId26"/>
    <p:sldId id="317" r:id="rId27"/>
    <p:sldId id="318" r:id="rId28"/>
    <p:sldId id="320" r:id="rId29"/>
    <p:sldId id="281" r:id="rId30"/>
    <p:sldId id="279" r:id="rId31"/>
    <p:sldId id="340" r:id="rId32"/>
    <p:sldId id="350" r:id="rId33"/>
    <p:sldId id="351" r:id="rId34"/>
    <p:sldId id="341" r:id="rId35"/>
    <p:sldId id="319" r:id="rId36"/>
    <p:sldId id="324" r:id="rId37"/>
    <p:sldId id="325" r:id="rId38"/>
    <p:sldId id="280" r:id="rId39"/>
    <p:sldId id="343" r:id="rId40"/>
    <p:sldId id="344" r:id="rId41"/>
    <p:sldId id="345" r:id="rId42"/>
    <p:sldId id="337" r:id="rId43"/>
    <p:sldId id="356" r:id="rId44"/>
    <p:sldId id="326" r:id="rId45"/>
    <p:sldId id="327" r:id="rId46"/>
    <p:sldId id="328" r:id="rId47"/>
    <p:sldId id="329" r:id="rId48"/>
    <p:sldId id="330" r:id="rId49"/>
    <p:sldId id="338" r:id="rId50"/>
    <p:sldId id="352" r:id="rId51"/>
    <p:sldId id="282" r:id="rId52"/>
    <p:sldId id="283" r:id="rId53"/>
    <p:sldId id="284" r:id="rId54"/>
    <p:sldId id="285" r:id="rId55"/>
    <p:sldId id="286" r:id="rId56"/>
    <p:sldId id="339" r:id="rId57"/>
    <p:sldId id="287" r:id="rId58"/>
    <p:sldId id="346" r:id="rId59"/>
    <p:sldId id="347" r:id="rId60"/>
    <p:sldId id="348" r:id="rId61"/>
    <p:sldId id="334" r:id="rId62"/>
    <p:sldId id="309" r:id="rId63"/>
    <p:sldId id="288" r:id="rId64"/>
    <p:sldId id="276" r:id="rId65"/>
  </p:sldIdLst>
  <p:sldSz cx="12192000" cy="6858000"/>
  <p:notesSz cx="7023100" cy="9309100"/>
  <p:embeddedFontLst>
    <p:embeddedFont>
      <p:font typeface="Century Gothic" panose="020B0502020202020204" pitchFamily="34" charset="0"/>
      <p:regular r:id="rId68"/>
      <p:bold r:id="rId69"/>
      <p:italic r:id="rId70"/>
      <p:boldItalic r:id="rId71"/>
    </p:embeddedFont>
    <p:embeddedFont>
      <p:font typeface="Calibri" panose="020F0502020204030204" pitchFamily="34" charset="0"/>
      <p:regular r:id="rId72"/>
      <p:bold r:id="rId73"/>
      <p:italic r:id="rId74"/>
      <p:boldItalic r:id="rId75"/>
    </p:embeddedFont>
    <p:embeddedFont>
      <p:font typeface="MS Gothic" panose="020B0609070205080204" pitchFamily="49" charset="-128"/>
      <p:regular r:id="rId76"/>
    </p:embeddedFont>
    <p:embeddedFont>
      <p:font typeface="Raleway" panose="020B0604020202020204" charset="-18"/>
      <p:regular r:id="rId77"/>
      <p:bold r:id="rId78"/>
      <p:italic r:id="rId79"/>
      <p:boldItalic r:id="rId80"/>
    </p:embeddedFont>
    <p:embeddedFont>
      <p:font typeface="Wingdings 3" panose="05040102010807070707" pitchFamily="18" charset="2"/>
      <p:regular r:id="rId81"/>
    </p:embeddedFont>
    <p:embeddedFont>
      <p:font typeface="Tahoma" panose="020B0604030504040204" pitchFamily="34" charset="0"/>
      <p:regular r:id="rId82"/>
      <p:bold r:id="rId83"/>
    </p:embeddedFont>
    <p:embeddedFont>
      <p:font typeface="Fjalla One" panose="020B0604020202020204" charset="0"/>
      <p:regular r:id="rId84"/>
    </p:embeddedFont>
    <p:embeddedFont>
      <p:font typeface="Verdana" panose="020B0604030504040204" pitchFamily="34" charset="0"/>
      <p:regular r:id="rId85"/>
      <p:bold r:id="rId86"/>
      <p:italic r:id="rId87"/>
      <p:boldItalic r:id="rId8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showGuides="1">
      <p:cViewPr varScale="1">
        <p:scale>
          <a:sx n="69" d="100"/>
          <a:sy n="69" d="100"/>
        </p:scale>
        <p:origin x="524" y="88"/>
      </p:cViewPr>
      <p:guideLst>
        <p:guide orient="horz" pos="2160"/>
        <p:guide pos="3840"/>
      </p:guideLst>
    </p:cSldViewPr>
  </p:slideViewPr>
  <p:notesTextViewPr>
    <p:cViewPr>
      <p:scale>
        <a:sx n="1" d="1"/>
        <a:sy n="1" d="1"/>
      </p:scale>
      <p:origin x="0" y="0"/>
    </p:cViewPr>
  </p:notesTextViewPr>
  <p:sorterViewPr>
    <p:cViewPr>
      <p:scale>
        <a:sx n="100" d="100"/>
        <a:sy n="100" d="100"/>
      </p:scale>
      <p:origin x="0" y="-21484"/>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1.fntdata"/><Relationship Id="rId84" Type="http://schemas.openxmlformats.org/officeDocument/2006/relationships/font" Target="fonts/font17.fntdata"/><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7.fntdata"/><Relationship Id="rId79" Type="http://schemas.openxmlformats.org/officeDocument/2006/relationships/font" Target="fonts/font12.fntdata"/><Relationship Id="rId5" Type="http://schemas.openxmlformats.org/officeDocument/2006/relationships/slide" Target="slides/slide1.xml"/><Relationship Id="rId90"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font" Target="fonts/font2.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5.fntdata"/><Relationship Id="rId80" Type="http://schemas.openxmlformats.org/officeDocument/2006/relationships/font" Target="fonts/font13.fntdata"/><Relationship Id="rId85" Type="http://schemas.openxmlformats.org/officeDocument/2006/relationships/font" Target="fonts/font18.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3.fntdata"/><Relationship Id="rId75" Type="http://schemas.openxmlformats.org/officeDocument/2006/relationships/font" Target="fonts/font8.fntdata"/><Relationship Id="rId83" Type="http://schemas.openxmlformats.org/officeDocument/2006/relationships/font" Target="fonts/font16.fntdata"/><Relationship Id="rId88" Type="http://schemas.openxmlformats.org/officeDocument/2006/relationships/font" Target="fonts/font21.fntdata"/><Relationship Id="rId91" Type="http://schemas.openxmlformats.org/officeDocument/2006/relationships/theme" Target="theme/theme1.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6.fntdata"/><Relationship Id="rId78" Type="http://schemas.openxmlformats.org/officeDocument/2006/relationships/font" Target="fonts/font11.fntdata"/><Relationship Id="rId81" Type="http://schemas.openxmlformats.org/officeDocument/2006/relationships/font" Target="fonts/font14.fntdata"/><Relationship Id="rId86" Type="http://schemas.openxmlformats.org/officeDocument/2006/relationships/font" Target="fonts/font19.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9.fntdata"/><Relationship Id="rId7" Type="http://schemas.openxmlformats.org/officeDocument/2006/relationships/slide" Target="slides/slide3.xml"/><Relationship Id="rId71" Type="http://schemas.openxmlformats.org/officeDocument/2006/relationships/font" Target="fonts/font4.fntdata"/><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notesMaster" Target="notesMasters/notesMaster1.xml"/><Relationship Id="rId87" Type="http://schemas.openxmlformats.org/officeDocument/2006/relationships/font" Target="fonts/font20.fntdata"/><Relationship Id="rId61" Type="http://schemas.openxmlformats.org/officeDocument/2006/relationships/slide" Target="slides/slide57.xml"/><Relationship Id="rId82" Type="http://schemas.openxmlformats.org/officeDocument/2006/relationships/font" Target="fonts/font15.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10.fntdata"/></Relationships>
</file>

<file path=ppt/diagrams/_rels/data2.xml.rels><?xml version="1.0" encoding="UTF-8" standalone="yes"?>
<Relationships xmlns="http://schemas.openxmlformats.org/package/2006/relationships"><Relationship Id="rId3" Type="http://schemas.openxmlformats.org/officeDocument/2006/relationships/hyperlink" Target="mailto:mandl@uni-hildesheim.de" TargetMode="External"/><Relationship Id="rId2" Type="http://schemas.openxmlformats.org/officeDocument/2006/relationships/hyperlink" Target="mailto:sfaletar@ffos.hr" TargetMode="External"/><Relationship Id="rId1" Type="http://schemas.openxmlformats.org/officeDocument/2006/relationships/hyperlink" Target="mailto:taparacjelusic@ffos.hr"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mailto:mandl@uni-hildesheim.de" TargetMode="External"/><Relationship Id="rId2" Type="http://schemas.openxmlformats.org/officeDocument/2006/relationships/hyperlink" Target="mailto:sfaletar@ffos.hr" TargetMode="External"/><Relationship Id="rId1" Type="http://schemas.openxmlformats.org/officeDocument/2006/relationships/hyperlink" Target="mailto:taparacjelusic@ffos.hr"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B8E507-9E1C-44EC-B3BE-034BA7D9D52D}" type="doc">
      <dgm:prSet loTypeId="urn:microsoft.com/office/officeart/2005/8/layout/hProcess9" loCatId="process" qsTypeId="urn:microsoft.com/office/officeart/2005/8/quickstyle/simple1" qsCatId="simple" csTypeId="urn:microsoft.com/office/officeart/2005/8/colors/accent2_2" csCatId="accent2" phldr="1"/>
      <dgm:spPr/>
      <dgm:t>
        <a:bodyPr/>
        <a:lstStyle/>
        <a:p>
          <a:endParaRPr lang="de-DE"/>
        </a:p>
      </dgm:t>
    </dgm:pt>
    <dgm:pt modelId="{DF7FC2D3-9EBC-4060-973A-AFC25A983E3F}">
      <dgm:prSet/>
      <dgm:spPr/>
      <dgm:t>
        <a:bodyPr/>
        <a:lstStyle/>
        <a:p>
          <a:pPr rtl="0"/>
          <a:r>
            <a:rPr lang="tr-TR" dirty="0" smtClean="0"/>
            <a:t>Bilgi sistemlerinin faydacı yönleriyle/unsurları ilgilenir</a:t>
          </a:r>
          <a:endParaRPr lang="de-DE" dirty="0"/>
        </a:p>
      </dgm:t>
    </dgm:pt>
    <dgm:pt modelId="{B64150C9-7638-47FB-9406-6039592B0382}" type="parTrans" cxnId="{A041EFB1-F93E-445B-AD59-AE327486FBC5}">
      <dgm:prSet/>
      <dgm:spPr/>
      <dgm:t>
        <a:bodyPr/>
        <a:lstStyle/>
        <a:p>
          <a:endParaRPr lang="de-DE"/>
        </a:p>
      </dgm:t>
    </dgm:pt>
    <dgm:pt modelId="{F3EFBD28-F549-45C8-A165-519350FECEEF}" type="sibTrans" cxnId="{A041EFB1-F93E-445B-AD59-AE327486FBC5}">
      <dgm:prSet/>
      <dgm:spPr/>
      <dgm:t>
        <a:bodyPr/>
        <a:lstStyle/>
        <a:p>
          <a:endParaRPr lang="de-DE"/>
        </a:p>
      </dgm:t>
    </dgm:pt>
    <dgm:pt modelId="{4321C66F-F77B-4C4D-85F0-1A3D392CD899}">
      <dgm:prSet/>
      <dgm:spPr/>
      <dgm:t>
        <a:bodyPr/>
        <a:lstStyle/>
        <a:p>
          <a:pPr rtl="0"/>
          <a:r>
            <a:rPr lang="tr-TR" dirty="0" smtClean="0"/>
            <a:t>Bilgi sistemlerinin kullanıcılar tarafından kullanılması ile ilgili unsurlar</a:t>
          </a:r>
          <a:endParaRPr lang="de-DE" dirty="0"/>
        </a:p>
      </dgm:t>
    </dgm:pt>
    <dgm:pt modelId="{8D49C3FA-0339-40AB-9D68-3EBDE522744F}" type="parTrans" cxnId="{253549AB-02EA-406B-9540-3CCEE61981AA}">
      <dgm:prSet/>
      <dgm:spPr/>
      <dgm:t>
        <a:bodyPr/>
        <a:lstStyle/>
        <a:p>
          <a:endParaRPr lang="de-DE"/>
        </a:p>
      </dgm:t>
    </dgm:pt>
    <dgm:pt modelId="{DF7D28C5-EE95-49BF-AE42-E1F8272A7CCB}" type="sibTrans" cxnId="{253549AB-02EA-406B-9540-3CCEE61981AA}">
      <dgm:prSet/>
      <dgm:spPr/>
      <dgm:t>
        <a:bodyPr/>
        <a:lstStyle/>
        <a:p>
          <a:endParaRPr lang="de-DE"/>
        </a:p>
      </dgm:t>
    </dgm:pt>
    <dgm:pt modelId="{5D0BD4D5-B78F-4121-A62E-CE3D58AA0AAC}">
      <dgm:prSet/>
      <dgm:spPr/>
      <dgm:t>
        <a:bodyPr/>
        <a:lstStyle/>
        <a:p>
          <a:pPr rtl="0"/>
          <a:r>
            <a:rPr lang="tr-TR" dirty="0" smtClean="0"/>
            <a:t>Kullanıcı ve kullanıcının bilgi ile etkileşi odak noktasıdır</a:t>
          </a:r>
          <a:endParaRPr lang="de-DE" dirty="0"/>
        </a:p>
      </dgm:t>
    </dgm:pt>
    <dgm:pt modelId="{1C5ED805-CC9F-4B8C-ABE5-C5ADDC4F3BC2}" type="parTrans" cxnId="{9F47A019-E998-4EAD-8DFA-EB05C0BB2D06}">
      <dgm:prSet/>
      <dgm:spPr/>
      <dgm:t>
        <a:bodyPr/>
        <a:lstStyle/>
        <a:p>
          <a:endParaRPr lang="de-DE"/>
        </a:p>
      </dgm:t>
    </dgm:pt>
    <dgm:pt modelId="{A7C7F413-086D-46BF-891E-FC1CB3BAA976}" type="sibTrans" cxnId="{9F47A019-E998-4EAD-8DFA-EB05C0BB2D06}">
      <dgm:prSet/>
      <dgm:spPr/>
      <dgm:t>
        <a:bodyPr/>
        <a:lstStyle/>
        <a:p>
          <a:endParaRPr lang="de-DE"/>
        </a:p>
      </dgm:t>
    </dgm:pt>
    <dgm:pt modelId="{1ABC27CD-6F34-418C-B4EA-2155D68688D7}" type="pres">
      <dgm:prSet presAssocID="{4BB8E507-9E1C-44EC-B3BE-034BA7D9D52D}" presName="CompostProcess" presStyleCnt="0">
        <dgm:presLayoutVars>
          <dgm:dir/>
          <dgm:resizeHandles val="exact"/>
        </dgm:presLayoutVars>
      </dgm:prSet>
      <dgm:spPr/>
      <dgm:t>
        <a:bodyPr/>
        <a:lstStyle/>
        <a:p>
          <a:endParaRPr lang="de-DE"/>
        </a:p>
      </dgm:t>
    </dgm:pt>
    <dgm:pt modelId="{60C3065F-F981-4D35-AF9F-83F34D012533}" type="pres">
      <dgm:prSet presAssocID="{4BB8E507-9E1C-44EC-B3BE-034BA7D9D52D}" presName="arrow" presStyleLbl="bgShp" presStyleIdx="0" presStyleCnt="1" custLinFactNeighborY="-1566"/>
      <dgm:spPr/>
    </dgm:pt>
    <dgm:pt modelId="{C7DFA5BC-FACB-4F74-AF5B-60B460078A46}" type="pres">
      <dgm:prSet presAssocID="{4BB8E507-9E1C-44EC-B3BE-034BA7D9D52D}" presName="linearProcess" presStyleCnt="0"/>
      <dgm:spPr/>
    </dgm:pt>
    <dgm:pt modelId="{78BF8D2F-3A0E-4C0A-BAAC-354964D1F5A9}" type="pres">
      <dgm:prSet presAssocID="{DF7FC2D3-9EBC-4060-973A-AFC25A983E3F}" presName="textNode" presStyleLbl="node1" presStyleIdx="0" presStyleCnt="3">
        <dgm:presLayoutVars>
          <dgm:bulletEnabled val="1"/>
        </dgm:presLayoutVars>
      </dgm:prSet>
      <dgm:spPr/>
      <dgm:t>
        <a:bodyPr/>
        <a:lstStyle/>
        <a:p>
          <a:endParaRPr lang="de-DE"/>
        </a:p>
      </dgm:t>
    </dgm:pt>
    <dgm:pt modelId="{7118AA2A-3C48-49EF-9D58-1C49FD0692ED}" type="pres">
      <dgm:prSet presAssocID="{F3EFBD28-F549-45C8-A165-519350FECEEF}" presName="sibTrans" presStyleCnt="0"/>
      <dgm:spPr/>
    </dgm:pt>
    <dgm:pt modelId="{D199E85F-0CD6-4C2E-88F5-65CBBE48DFE3}" type="pres">
      <dgm:prSet presAssocID="{4321C66F-F77B-4C4D-85F0-1A3D392CD899}" presName="textNode" presStyleLbl="node1" presStyleIdx="1" presStyleCnt="3">
        <dgm:presLayoutVars>
          <dgm:bulletEnabled val="1"/>
        </dgm:presLayoutVars>
      </dgm:prSet>
      <dgm:spPr/>
      <dgm:t>
        <a:bodyPr/>
        <a:lstStyle/>
        <a:p>
          <a:endParaRPr lang="de-DE"/>
        </a:p>
      </dgm:t>
    </dgm:pt>
    <dgm:pt modelId="{74E3C44A-8994-422B-B30B-523FA85C3999}" type="pres">
      <dgm:prSet presAssocID="{DF7D28C5-EE95-49BF-AE42-E1F8272A7CCB}" presName="sibTrans" presStyleCnt="0"/>
      <dgm:spPr/>
    </dgm:pt>
    <dgm:pt modelId="{E86F6749-C140-4341-A12B-FA4C69FE63E9}" type="pres">
      <dgm:prSet presAssocID="{5D0BD4D5-B78F-4121-A62E-CE3D58AA0AAC}" presName="textNode" presStyleLbl="node1" presStyleIdx="2" presStyleCnt="3">
        <dgm:presLayoutVars>
          <dgm:bulletEnabled val="1"/>
        </dgm:presLayoutVars>
      </dgm:prSet>
      <dgm:spPr/>
      <dgm:t>
        <a:bodyPr/>
        <a:lstStyle/>
        <a:p>
          <a:endParaRPr lang="de-DE"/>
        </a:p>
      </dgm:t>
    </dgm:pt>
  </dgm:ptLst>
  <dgm:cxnLst>
    <dgm:cxn modelId="{9F47A019-E998-4EAD-8DFA-EB05C0BB2D06}" srcId="{4BB8E507-9E1C-44EC-B3BE-034BA7D9D52D}" destId="{5D0BD4D5-B78F-4121-A62E-CE3D58AA0AAC}" srcOrd="2" destOrd="0" parTransId="{1C5ED805-CC9F-4B8C-ABE5-C5ADDC4F3BC2}" sibTransId="{A7C7F413-086D-46BF-891E-FC1CB3BAA976}"/>
    <dgm:cxn modelId="{A041EFB1-F93E-445B-AD59-AE327486FBC5}" srcId="{4BB8E507-9E1C-44EC-B3BE-034BA7D9D52D}" destId="{DF7FC2D3-9EBC-4060-973A-AFC25A983E3F}" srcOrd="0" destOrd="0" parTransId="{B64150C9-7638-47FB-9406-6039592B0382}" sibTransId="{F3EFBD28-F549-45C8-A165-519350FECEEF}"/>
    <dgm:cxn modelId="{3F4D888F-9837-44BB-ADAA-F729DC9FA6DC}" type="presOf" srcId="{4321C66F-F77B-4C4D-85F0-1A3D392CD899}" destId="{D199E85F-0CD6-4C2E-88F5-65CBBE48DFE3}" srcOrd="0" destOrd="0" presId="urn:microsoft.com/office/officeart/2005/8/layout/hProcess9"/>
    <dgm:cxn modelId="{EADBEE24-B6C9-4071-9BE5-08B750905619}" type="presOf" srcId="{4BB8E507-9E1C-44EC-B3BE-034BA7D9D52D}" destId="{1ABC27CD-6F34-418C-B4EA-2155D68688D7}" srcOrd="0" destOrd="0" presId="urn:microsoft.com/office/officeart/2005/8/layout/hProcess9"/>
    <dgm:cxn modelId="{253549AB-02EA-406B-9540-3CCEE61981AA}" srcId="{4BB8E507-9E1C-44EC-B3BE-034BA7D9D52D}" destId="{4321C66F-F77B-4C4D-85F0-1A3D392CD899}" srcOrd="1" destOrd="0" parTransId="{8D49C3FA-0339-40AB-9D68-3EBDE522744F}" sibTransId="{DF7D28C5-EE95-49BF-AE42-E1F8272A7CCB}"/>
    <dgm:cxn modelId="{A40EB480-F57F-4E62-B8A6-24B1EF8FEC68}" type="presOf" srcId="{DF7FC2D3-9EBC-4060-973A-AFC25A983E3F}" destId="{78BF8D2F-3A0E-4C0A-BAAC-354964D1F5A9}" srcOrd="0" destOrd="0" presId="urn:microsoft.com/office/officeart/2005/8/layout/hProcess9"/>
    <dgm:cxn modelId="{A8B519EE-A694-45A8-BA9A-428D88E241B8}" type="presOf" srcId="{5D0BD4D5-B78F-4121-A62E-CE3D58AA0AAC}" destId="{E86F6749-C140-4341-A12B-FA4C69FE63E9}" srcOrd="0" destOrd="0" presId="urn:microsoft.com/office/officeart/2005/8/layout/hProcess9"/>
    <dgm:cxn modelId="{FA7EF180-F90A-41E0-990B-1521A9427780}" type="presParOf" srcId="{1ABC27CD-6F34-418C-B4EA-2155D68688D7}" destId="{60C3065F-F981-4D35-AF9F-83F34D012533}" srcOrd="0" destOrd="0" presId="urn:microsoft.com/office/officeart/2005/8/layout/hProcess9"/>
    <dgm:cxn modelId="{1591FDBE-F91C-47D8-B0C8-EF3F89737E79}" type="presParOf" srcId="{1ABC27CD-6F34-418C-B4EA-2155D68688D7}" destId="{C7DFA5BC-FACB-4F74-AF5B-60B460078A46}" srcOrd="1" destOrd="0" presId="urn:microsoft.com/office/officeart/2005/8/layout/hProcess9"/>
    <dgm:cxn modelId="{602B8BCF-E52E-4333-9C10-5C9550D9B3AB}" type="presParOf" srcId="{C7DFA5BC-FACB-4F74-AF5B-60B460078A46}" destId="{78BF8D2F-3A0E-4C0A-BAAC-354964D1F5A9}" srcOrd="0" destOrd="0" presId="urn:microsoft.com/office/officeart/2005/8/layout/hProcess9"/>
    <dgm:cxn modelId="{32CD4DE1-570F-4A38-9AD0-79A0DB7EBCF8}" type="presParOf" srcId="{C7DFA5BC-FACB-4F74-AF5B-60B460078A46}" destId="{7118AA2A-3C48-49EF-9D58-1C49FD0692ED}" srcOrd="1" destOrd="0" presId="urn:microsoft.com/office/officeart/2005/8/layout/hProcess9"/>
    <dgm:cxn modelId="{5A62170F-E043-43B3-B108-4507F04C23E4}" type="presParOf" srcId="{C7DFA5BC-FACB-4F74-AF5B-60B460078A46}" destId="{D199E85F-0CD6-4C2E-88F5-65CBBE48DFE3}" srcOrd="2" destOrd="0" presId="urn:microsoft.com/office/officeart/2005/8/layout/hProcess9"/>
    <dgm:cxn modelId="{DC8CE0D2-1D1A-45B7-8612-95C3B8EE41EE}" type="presParOf" srcId="{C7DFA5BC-FACB-4F74-AF5B-60B460078A46}" destId="{74E3C44A-8994-422B-B30B-523FA85C3999}" srcOrd="3" destOrd="0" presId="urn:microsoft.com/office/officeart/2005/8/layout/hProcess9"/>
    <dgm:cxn modelId="{6C054A37-B14F-4E31-BB8E-78A6A3FF1608}" type="presParOf" srcId="{C7DFA5BC-FACB-4F74-AF5B-60B460078A46}" destId="{E86F6749-C140-4341-A12B-FA4C69FE63E9}"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custT="1"/>
      <dgm:spPr/>
      <dgm:t>
        <a:bodyPr/>
        <a:lstStyle/>
        <a:p>
          <a:r>
            <a:rPr lang="hr-HR" sz="3600" dirty="0" smtClean="0">
              <a:hlinkClick xmlns:r="http://schemas.openxmlformats.org/officeDocument/2006/relationships" r:id="rId1"/>
            </a:rPr>
            <a:t>taparacjelusic@ffos.hr</a:t>
          </a:r>
          <a:endParaRPr lang="hr-HR" sz="3600" dirty="0" smtClean="0"/>
        </a:p>
        <a:p>
          <a:r>
            <a:rPr lang="hr-HR" sz="3600" dirty="0" smtClean="0">
              <a:hlinkClick xmlns:r="http://schemas.openxmlformats.org/officeDocument/2006/relationships" r:id="rId2"/>
            </a:rPr>
            <a:t>sfaletar@ffos.hr</a:t>
          </a:r>
          <a:endParaRPr lang="hr-HR" sz="3600" dirty="0" smtClean="0"/>
        </a:p>
        <a:p>
          <a:r>
            <a:rPr lang="hr-HR" sz="3600" smtClean="0">
              <a:hlinkClick xmlns:r="http://schemas.openxmlformats.org/officeDocument/2006/relationships" r:id="rId3"/>
            </a:rPr>
            <a:t>mandl@uni-hildesheim.de</a:t>
          </a:r>
          <a:endParaRPr lang="hr-HR" sz="3600" smtClean="0"/>
        </a:p>
        <a:p>
          <a:endParaRPr lang="en-US" sz="3600" dirty="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3065F-F981-4D35-AF9F-83F34D012533}">
      <dsp:nvSpPr>
        <dsp:cNvPr id="0" name=""/>
        <dsp:cNvSpPr/>
      </dsp:nvSpPr>
      <dsp:spPr>
        <a:xfrm>
          <a:off x="582572" y="0"/>
          <a:ext cx="6602492" cy="41100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BF8D2F-3A0E-4C0A-BAAC-354964D1F5A9}">
      <dsp:nvSpPr>
        <dsp:cNvPr id="0" name=""/>
        <dsp:cNvSpPr/>
      </dsp:nvSpPr>
      <dsp:spPr>
        <a:xfrm>
          <a:off x="8344" y="1233011"/>
          <a:ext cx="2500208" cy="164401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tr-TR" sz="1900" kern="1200" dirty="0" smtClean="0"/>
            <a:t>Bilgi sistemlerinin faydacı yönleriyle/unsurları ilgilenir</a:t>
          </a:r>
          <a:endParaRPr lang="de-DE" sz="1900" kern="1200" dirty="0"/>
        </a:p>
      </dsp:txBody>
      <dsp:txXfrm>
        <a:off x="88598" y="1313265"/>
        <a:ext cx="2339700" cy="1483507"/>
      </dsp:txXfrm>
    </dsp:sp>
    <dsp:sp modelId="{D199E85F-0CD6-4C2E-88F5-65CBBE48DFE3}">
      <dsp:nvSpPr>
        <dsp:cNvPr id="0" name=""/>
        <dsp:cNvSpPr/>
      </dsp:nvSpPr>
      <dsp:spPr>
        <a:xfrm>
          <a:off x="2633714" y="1233011"/>
          <a:ext cx="2500208" cy="164401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tr-TR" sz="1900" kern="1200" dirty="0" smtClean="0"/>
            <a:t>Bilgi sistemlerinin kullanıcılar tarafından kullanılması ile ilgili unsurlar</a:t>
          </a:r>
          <a:endParaRPr lang="de-DE" sz="1900" kern="1200" dirty="0"/>
        </a:p>
      </dsp:txBody>
      <dsp:txXfrm>
        <a:off x="2713968" y="1313265"/>
        <a:ext cx="2339700" cy="1483507"/>
      </dsp:txXfrm>
    </dsp:sp>
    <dsp:sp modelId="{E86F6749-C140-4341-A12B-FA4C69FE63E9}">
      <dsp:nvSpPr>
        <dsp:cNvPr id="0" name=""/>
        <dsp:cNvSpPr/>
      </dsp:nvSpPr>
      <dsp:spPr>
        <a:xfrm>
          <a:off x="5259085" y="1233011"/>
          <a:ext cx="2500208" cy="164401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tr-TR" sz="1900" kern="1200" dirty="0" smtClean="0"/>
            <a:t>Kullanıcı ve kullanıcının bilgi ile etkileşi odak noktasıdır</a:t>
          </a:r>
          <a:endParaRPr lang="de-DE" sz="1900" kern="1200" dirty="0"/>
        </a:p>
      </dsp:txBody>
      <dsp:txXfrm>
        <a:off x="5339339" y="1313265"/>
        <a:ext cx="2339700" cy="14835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hr-HR" sz="3600" kern="1200" dirty="0" smtClean="0">
              <a:hlinkClick xmlns:r="http://schemas.openxmlformats.org/officeDocument/2006/relationships" r:id="rId1"/>
            </a:rPr>
            <a:t>taparacjelusic@ffos.hr</a:t>
          </a:r>
          <a:endParaRPr lang="hr-HR" sz="3600" kern="1200" dirty="0" smtClean="0"/>
        </a:p>
        <a:p>
          <a:pPr lvl="0" algn="ctr" defTabSz="1600200">
            <a:lnSpc>
              <a:spcPct val="90000"/>
            </a:lnSpc>
            <a:spcBef>
              <a:spcPct val="0"/>
            </a:spcBef>
            <a:spcAft>
              <a:spcPct val="35000"/>
            </a:spcAft>
          </a:pPr>
          <a:r>
            <a:rPr lang="hr-HR" sz="3600" kern="1200" dirty="0" smtClean="0">
              <a:hlinkClick xmlns:r="http://schemas.openxmlformats.org/officeDocument/2006/relationships" r:id="rId2"/>
            </a:rPr>
            <a:t>sfaletar@ffos.hr</a:t>
          </a:r>
          <a:endParaRPr lang="hr-HR" sz="3600" kern="1200" dirty="0" smtClean="0"/>
        </a:p>
        <a:p>
          <a:pPr lvl="0" algn="ctr" defTabSz="1600200">
            <a:lnSpc>
              <a:spcPct val="90000"/>
            </a:lnSpc>
            <a:spcBef>
              <a:spcPct val="0"/>
            </a:spcBef>
            <a:spcAft>
              <a:spcPct val="35000"/>
            </a:spcAft>
          </a:pPr>
          <a:r>
            <a:rPr lang="hr-HR" sz="3600" kern="1200" smtClean="0">
              <a:hlinkClick xmlns:r="http://schemas.openxmlformats.org/officeDocument/2006/relationships" r:id="rId3"/>
            </a:rPr>
            <a:t>mandl@uni-hildesheim.de</a:t>
          </a:r>
          <a:endParaRPr lang="hr-HR" sz="3600" kern="1200" smtClean="0"/>
        </a:p>
        <a:p>
          <a:pPr lvl="0" algn="ctr" defTabSz="1600200">
            <a:lnSpc>
              <a:spcPct val="90000"/>
            </a:lnSpc>
            <a:spcBef>
              <a:spcPct val="0"/>
            </a:spcBef>
            <a:spcAft>
              <a:spcPct val="35000"/>
            </a:spcAft>
          </a:pPr>
          <a:endParaRPr lang="en-US" sz="3600" kern="1200" dirty="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11/12/2018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11/12/2018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04345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3D1C0B1B-632B-49FA-A402-A8CE28099578}"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3B94305C-39F4-4786-933D-62222D09B618}" type="datetime1">
              <a:rPr lang="en-US" smtClean="0"/>
              <a:t>11/12/2018</a:t>
            </a:fld>
            <a:endParaRPr lang="en-US"/>
          </a:p>
        </p:txBody>
      </p:sp>
      <p:sp>
        <p:nvSpPr>
          <p:cNvPr id="6" name="Footer Placeholder 5"/>
          <p:cNvSpPr>
            <a:spLocks noGrp="1"/>
          </p:cNvSpPr>
          <p:nvPr>
            <p:ph type="ftr" sz="quarter" idx="11"/>
          </p:nvPr>
        </p:nvSpPr>
        <p:spPr/>
        <p:txBody>
          <a:bodyPr/>
          <a:lstStyle/>
          <a:p>
            <a:r>
              <a:rPr lang="en-GB" smtClean="0"/>
              <a:t>Aparac-Jelusic, Faletar Tanackovic and Mandl,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6D6E2C02-B4C6-43C8-AC3A-B3C01FD47018}"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01CFDA0C-9AB4-448D-9B60-D178C9D3827F}"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2E66FE1E-DA10-4846-9E4F-25554DECFE6C}"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BC0C2BEA-6EE0-4738-8647-1BF8B7405DE5}"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85BA4C1F-C765-4138-BB9E-F0D8BA7FBEE0}"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2EBA508D-1322-4EE9-BCFD-5D4AA2636D4C}" type="datetime1">
              <a:rPr lang="en-US" smtClean="0"/>
              <a:t>11/12/2018</a:t>
            </a:fld>
            <a:endParaRPr lang="en-US"/>
          </a:p>
        </p:txBody>
      </p:sp>
      <p:sp>
        <p:nvSpPr>
          <p:cNvPr id="4"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7DC4A5-A9B2-4EA2-B8B3-297458B07FE5}" type="datetime1">
              <a:rPr lang="en-US" smtClean="0"/>
              <a:t>11/12/2018</a:t>
            </a:fld>
            <a:endParaRPr lang="en-US"/>
          </a:p>
        </p:txBody>
      </p:sp>
      <p:sp>
        <p:nvSpPr>
          <p:cNvPr id="4"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5CFE7C8A-B5B9-4D74-A4E7-0B854BFE654C}"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CF3C59A-767A-40F5-97A9-877E279A63C3}"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5ED0733-BF66-402C-8C3E-671A19236C95}"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A26BE0AA-2BB8-40CA-B4B5-C9FA51896DC5}" type="datetime1">
              <a:rPr lang="en-US" smtClean="0"/>
              <a:t>11/12/2018</a:t>
            </a:fld>
            <a:endParaRPr lang="en-US"/>
          </a:p>
        </p:txBody>
      </p:sp>
      <p:sp>
        <p:nvSpPr>
          <p:cNvPr id="5" name="Footer Placeholder 4"/>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2D27CF5C-ECFE-4A9E-A8E7-458A175D9959}" type="datetime1">
              <a:rPr lang="en-US" smtClean="0"/>
              <a:t>11/12/2018</a:t>
            </a:fld>
            <a:endParaRPr lang="en-US"/>
          </a:p>
        </p:txBody>
      </p:sp>
      <p:sp>
        <p:nvSpPr>
          <p:cNvPr id="6" name="Footer Placeholder 5"/>
          <p:cNvSpPr>
            <a:spLocks noGrp="1"/>
          </p:cNvSpPr>
          <p:nvPr>
            <p:ph type="ftr" sz="quarter" idx="11"/>
          </p:nvPr>
        </p:nvSpPr>
        <p:spPr/>
        <p:txBody>
          <a:bodyPr/>
          <a:lstStyle/>
          <a:p>
            <a:r>
              <a:rPr lang="en-GB" smtClean="0"/>
              <a:t>Aparac-Jelusic, Faletar Tanackovic and Mandl,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0CF48D3A-71EF-4BF9-B9D8-D22166155F35}" type="datetime1">
              <a:rPr lang="en-US" smtClean="0"/>
              <a:t>11/12/2018</a:t>
            </a:fld>
            <a:endParaRPr lang="en-US"/>
          </a:p>
        </p:txBody>
      </p:sp>
      <p:sp>
        <p:nvSpPr>
          <p:cNvPr id="8" name="Footer Placeholder 7"/>
          <p:cNvSpPr>
            <a:spLocks noGrp="1"/>
          </p:cNvSpPr>
          <p:nvPr>
            <p:ph type="ftr" sz="quarter" idx="11"/>
          </p:nvPr>
        </p:nvSpPr>
        <p:spPr/>
        <p:txBody>
          <a:bodyPr/>
          <a:lstStyle/>
          <a:p>
            <a:r>
              <a:rPr lang="en-GB" smtClean="0"/>
              <a:t>Aparac-Jelusic, Faletar Tanackovic and Mandl,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AF76FBA6-FDEC-442D-A7E5-7A869172ED07}" type="datetime1">
              <a:rPr lang="en-US" smtClean="0"/>
              <a:t>11/12/2018</a:t>
            </a:fld>
            <a:endParaRPr lang="en-US"/>
          </a:p>
        </p:txBody>
      </p:sp>
      <p:sp>
        <p:nvSpPr>
          <p:cNvPr id="5" name="Footer Placeholder 3"/>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EC5E0D7-4E64-414D-86BD-C844DBC416A0}" type="datetime1">
              <a:rPr lang="en-US" smtClean="0"/>
              <a:t>11/12/2018</a:t>
            </a:fld>
            <a:endParaRPr lang="en-US"/>
          </a:p>
        </p:txBody>
      </p:sp>
      <p:sp>
        <p:nvSpPr>
          <p:cNvPr id="5" name="Footer Placeholder 2"/>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F8AFEF62-CC76-4BAD-8B80-CC76DA7430ED}" type="datetime1">
              <a:rPr lang="en-US" smtClean="0"/>
              <a:t>11/12/2018</a:t>
            </a:fld>
            <a:endParaRPr lang="en-US"/>
          </a:p>
        </p:txBody>
      </p:sp>
      <p:sp>
        <p:nvSpPr>
          <p:cNvPr id="5" name="Footer Placeholder 5"/>
          <p:cNvSpPr>
            <a:spLocks noGrp="1"/>
          </p:cNvSpPr>
          <p:nvPr>
            <p:ph type="ftr" sz="quarter" idx="11"/>
          </p:nvPr>
        </p:nvSpPr>
        <p:spPr/>
        <p:txBody>
          <a:bodyPr/>
          <a:lstStyle/>
          <a:p>
            <a:r>
              <a:rPr lang="en-GB" smtClean="0"/>
              <a:t>Aparac-Jelusic, Faletar Tanackovic and Mandl,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3D35571B-8C25-440A-9813-9BA271C78F9C}" type="datetime1">
              <a:rPr lang="en-US" smtClean="0"/>
              <a:t>11/12/2018</a:t>
            </a:fld>
            <a:endParaRPr lang="en-US"/>
          </a:p>
        </p:txBody>
      </p:sp>
      <p:sp>
        <p:nvSpPr>
          <p:cNvPr id="6" name="Footer Placeholder 5"/>
          <p:cNvSpPr>
            <a:spLocks noGrp="1"/>
          </p:cNvSpPr>
          <p:nvPr>
            <p:ph type="ftr" sz="quarter" idx="11"/>
          </p:nvPr>
        </p:nvSpPr>
        <p:spPr/>
        <p:txBody>
          <a:bodyPr/>
          <a:lstStyle/>
          <a:p>
            <a:r>
              <a:rPr lang="en-GB" smtClean="0"/>
              <a:t>Aparac-Jelusic, Faletar Tanackovic and Mandl,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45D1375-F7F5-439E-9C47-646075ABEA80}" type="datetime1">
              <a:rPr lang="en-US" smtClean="0"/>
              <a:t>11/12/2018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GB" smtClean="0"/>
              <a:t>Aparac-Jelusic, Faletar Tanackovic and Mandl,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s://daily.jstor.org/internet-before-internet-paul-otlet/"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jIFiubSPC2Q" TargetMode="External"/><Relationship Id="rId2" Type="http://schemas.openxmlformats.org/officeDocument/2006/relationships/slideLayout" Target="../slideLayouts/slideLayout4.xml"/><Relationship Id="rId1" Type="http://schemas.openxmlformats.org/officeDocument/2006/relationships/video" Target="https://www.youtube.com/embed/jIFiubSPC2Q" TargetMode="External"/><Relationship Id="rId5" Type="http://schemas.openxmlformats.org/officeDocument/2006/relationships/image" Target="../media/image7.jpe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p:txBody>
          <a:bodyPr/>
          <a:lstStyle/>
          <a:p>
            <a:r>
              <a:rPr lang="tr-TR" dirty="0" smtClean="0"/>
              <a:t>Bilgi Bilimde Gelişmeler</a:t>
            </a:r>
            <a:br>
              <a:rPr lang="tr-TR" dirty="0" smtClean="0"/>
            </a:br>
            <a:endParaRPr lang="en-US" dirty="0"/>
          </a:p>
        </p:txBody>
      </p:sp>
      <p:sp>
        <p:nvSpPr>
          <p:cNvPr id="3" name="Subtitle 2"/>
          <p:cNvSpPr>
            <a:spLocks noGrp="1"/>
          </p:cNvSpPr>
          <p:nvPr>
            <p:ph type="subTitle" idx="1"/>
          </p:nvPr>
        </p:nvSpPr>
        <p:spPr/>
        <p:txBody>
          <a:bodyPr/>
          <a:lstStyle/>
          <a:p>
            <a:r>
              <a:rPr lang="hr-HR" dirty="0" smtClean="0"/>
              <a:t>Tatjana </a:t>
            </a:r>
            <a:r>
              <a:rPr lang="hr-HR" dirty="0" err="1" smtClean="0"/>
              <a:t>Aparac-Jelusic</a:t>
            </a:r>
            <a:r>
              <a:rPr lang="hr-HR" dirty="0" smtClean="0"/>
              <a:t>, </a:t>
            </a:r>
            <a:r>
              <a:rPr lang="hr-HR" dirty="0" err="1" smtClean="0"/>
              <a:t>sanjica</a:t>
            </a:r>
            <a:r>
              <a:rPr lang="hr-HR" dirty="0" smtClean="0"/>
              <a:t> </a:t>
            </a:r>
            <a:r>
              <a:rPr lang="hr-HR" dirty="0" err="1" smtClean="0"/>
              <a:t>faletar</a:t>
            </a:r>
            <a:r>
              <a:rPr lang="hr-HR" dirty="0" smtClean="0"/>
              <a:t> </a:t>
            </a:r>
            <a:r>
              <a:rPr lang="hr-HR" dirty="0" err="1" smtClean="0"/>
              <a:t>tanackovic</a:t>
            </a:r>
            <a:r>
              <a:rPr lang="hr-HR" dirty="0" smtClean="0"/>
              <a:t>, </a:t>
            </a:r>
            <a:r>
              <a:rPr lang="hr-HR" dirty="0" err="1" smtClean="0"/>
              <a:t>and</a:t>
            </a:r>
            <a:r>
              <a:rPr lang="hr-HR" dirty="0" smtClean="0"/>
              <a:t> Thomas </a:t>
            </a:r>
            <a:r>
              <a:rPr lang="hr-HR" dirty="0" err="1" smtClean="0"/>
              <a:t>Mandl</a:t>
            </a:r>
            <a:r>
              <a:rPr lang="en-US" dirty="0" smtClean="0"/>
              <a:t>| </a:t>
            </a:r>
            <a:r>
              <a:rPr lang="hr-HR" dirty="0" smtClean="0"/>
              <a:t>AAIS – </a:t>
            </a:r>
            <a:r>
              <a:rPr lang="tr-TR" dirty="0" smtClean="0"/>
              <a:t>BÖLÜM 1</a:t>
            </a:r>
            <a:endParaRPr lang="en-US" dirty="0"/>
          </a:p>
        </p:txBody>
      </p:sp>
    </p:spTree>
    <p:extLst>
      <p:ext uri="{BB962C8B-B14F-4D97-AF65-F5344CB8AC3E}">
        <p14:creationId xmlns:p14="http://schemas.microsoft.com/office/powerpoint/2010/main" val="4005440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46111" y="452718"/>
            <a:ext cx="9404723" cy="973746"/>
          </a:xfrm>
        </p:spPr>
        <p:txBody>
          <a:bodyPr/>
          <a:lstStyle/>
          <a:p>
            <a:r>
              <a:rPr lang="tr-TR" dirty="0" smtClean="0"/>
              <a:t>Bilginin entellektüel düzenlenmesi</a:t>
            </a:r>
            <a:endParaRPr lang="en-GB" dirty="0"/>
          </a:p>
        </p:txBody>
      </p:sp>
      <p:sp>
        <p:nvSpPr>
          <p:cNvPr id="3" name="Rezervirano mjesto sadržaja 2"/>
          <p:cNvSpPr>
            <a:spLocks noGrp="1"/>
          </p:cNvSpPr>
          <p:nvPr>
            <p:ph idx="1"/>
          </p:nvPr>
        </p:nvSpPr>
        <p:spPr/>
        <p:txBody>
          <a:bodyPr>
            <a:normAutofit/>
          </a:bodyPr>
          <a:lstStyle/>
          <a:p>
            <a:pPr>
              <a:lnSpc>
                <a:spcPct val="90000"/>
              </a:lnSpc>
            </a:pPr>
            <a:r>
              <a:rPr lang="tr-TR" altLang="sr-Latn-RS" dirty="0" smtClean="0"/>
              <a:t>Bakış açıları:</a:t>
            </a:r>
            <a:r>
              <a:rPr lang="hr-HR" altLang="sr-Latn-RS" dirty="0" smtClean="0"/>
              <a:t> </a:t>
            </a:r>
            <a:r>
              <a:rPr lang="en-GB" altLang="sr-Latn-RS" dirty="0" smtClean="0">
                <a:cs typeface="Times New Roman" panose="02020603050405020304" pitchFamily="18" charset="0"/>
              </a:rPr>
              <a:t> </a:t>
            </a:r>
            <a:endParaRPr lang="en-GB" altLang="sr-Latn-RS" dirty="0">
              <a:latin typeface="CRO_Garamond" charset="0"/>
              <a:cs typeface="Times New Roman" panose="02020603050405020304" pitchFamily="18" charset="0"/>
            </a:endParaRPr>
          </a:p>
          <a:p>
            <a:pPr lvl="1">
              <a:lnSpc>
                <a:spcPct val="90000"/>
              </a:lnSpc>
            </a:pPr>
            <a:r>
              <a:rPr lang="tr-TR" altLang="sr-Latn-RS" dirty="0" smtClean="0">
                <a:cs typeface="Times New Roman" panose="02020603050405020304" pitchFamily="18" charset="0"/>
              </a:rPr>
              <a:t>Bilgi taşıyıcısından bağımsız düzenleme </a:t>
            </a:r>
          </a:p>
          <a:p>
            <a:pPr lvl="1">
              <a:lnSpc>
                <a:spcPct val="90000"/>
              </a:lnSpc>
            </a:pPr>
            <a:r>
              <a:rPr lang="tr-TR" altLang="sr-Latn-RS" dirty="0" smtClean="0">
                <a:cs typeface="Times New Roman" panose="02020603050405020304" pitchFamily="18" charset="0"/>
              </a:rPr>
              <a:t>Yayınlanan belgelerin sayısını kontrol  </a:t>
            </a:r>
          </a:p>
          <a:p>
            <a:pPr lvl="1">
              <a:lnSpc>
                <a:spcPct val="90000"/>
              </a:lnSpc>
            </a:pPr>
            <a:r>
              <a:rPr lang="tr-TR" altLang="sr-Latn-RS" dirty="0" smtClean="0">
                <a:cs typeface="Times New Roman" panose="02020603050405020304" pitchFamily="18" charset="0"/>
              </a:rPr>
              <a:t>Bilgi ve belgenin erişim ve kulanım kalitesini kontrol </a:t>
            </a:r>
            <a:endParaRPr lang="hr-HR" altLang="sr-Latn-RS" dirty="0">
              <a:cs typeface="Times New Roman" panose="02020603050405020304" pitchFamily="18" charset="0"/>
            </a:endParaRPr>
          </a:p>
          <a:p>
            <a:pPr lvl="2"/>
            <a:r>
              <a:rPr lang="tr-TR" altLang="sr-Latn-RS" sz="2000" dirty="0" smtClean="0"/>
              <a:t>Kütüphaneciliğin şu alanlarda katkısı oldu:</a:t>
            </a:r>
            <a:endParaRPr lang="hr-HR" altLang="sr-Latn-RS" sz="2000" dirty="0">
              <a:cs typeface="Times New Roman" panose="02020603050405020304" pitchFamily="18" charset="0"/>
            </a:endParaRPr>
          </a:p>
          <a:p>
            <a:pPr lvl="3"/>
            <a:r>
              <a:rPr lang="tr-TR" altLang="sr-Latn-RS" sz="2000" dirty="0" smtClean="0">
                <a:cs typeface="Times New Roman" panose="02020603050405020304" pitchFamily="18" charset="0"/>
              </a:rPr>
              <a:t>Koleksiyonların düzenlenmesi – kütüphane katalogları</a:t>
            </a:r>
          </a:p>
          <a:p>
            <a:pPr lvl="3"/>
            <a:r>
              <a:rPr lang="tr-TR" altLang="sr-Latn-RS" sz="2000" dirty="0" smtClean="0">
                <a:cs typeface="Times New Roman" panose="02020603050405020304" pitchFamily="18" charset="0"/>
              </a:rPr>
              <a:t>Kendini kontrol problemini çözememiştir</a:t>
            </a:r>
            <a:endParaRPr lang="hr-HR"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60860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Neler oldu</a:t>
            </a:r>
            <a:r>
              <a:rPr lang="hr-HR" dirty="0" smtClean="0"/>
              <a:t>?</a:t>
            </a:r>
            <a:endParaRPr lang="en-GB" dirty="0"/>
          </a:p>
        </p:txBody>
      </p:sp>
      <p:sp>
        <p:nvSpPr>
          <p:cNvPr id="3" name="Rezervirano mjesto sadržaja 2"/>
          <p:cNvSpPr>
            <a:spLocks noGrp="1"/>
          </p:cNvSpPr>
          <p:nvPr>
            <p:ph idx="1"/>
          </p:nvPr>
        </p:nvSpPr>
        <p:spPr>
          <a:xfrm>
            <a:off x="1103312" y="1853248"/>
            <a:ext cx="8946541" cy="4395151"/>
          </a:xfrm>
        </p:spPr>
        <p:txBody>
          <a:bodyPr>
            <a:normAutofit/>
          </a:bodyPr>
          <a:lstStyle/>
          <a:p>
            <a:pPr>
              <a:lnSpc>
                <a:spcPct val="80000"/>
              </a:lnSpc>
            </a:pPr>
            <a:r>
              <a:rPr lang="tr-TR" altLang="sr-Latn-RS" sz="2400" dirty="0" smtClean="0"/>
              <a:t>Dokümantasyonun ortaya çıkışı </a:t>
            </a:r>
          </a:p>
          <a:p>
            <a:pPr>
              <a:lnSpc>
                <a:spcPct val="80000"/>
              </a:lnSpc>
            </a:pPr>
            <a:r>
              <a:rPr lang="tr-TR" altLang="sr-Latn-RS" sz="2400" dirty="0" smtClean="0"/>
              <a:t>Belgelerin düzenlenmesinde yeni teknikler ve yöntemler </a:t>
            </a:r>
          </a:p>
          <a:p>
            <a:pPr>
              <a:lnSpc>
                <a:spcPct val="80000"/>
              </a:lnSpc>
            </a:pPr>
            <a:r>
              <a:rPr lang="tr-TR" altLang="sr-Latn-RS" sz="2400" dirty="0"/>
              <a:t>Yapay </a:t>
            </a:r>
            <a:r>
              <a:rPr lang="tr-TR" altLang="sr-Latn-RS" sz="2400" dirty="0" smtClean="0"/>
              <a:t>zeka ile ilgili fikirler </a:t>
            </a:r>
            <a:r>
              <a:rPr lang="hr-HR" altLang="sr-Latn-RS" sz="2400" dirty="0" smtClean="0"/>
              <a:t> </a:t>
            </a:r>
            <a:endParaRPr lang="tr-TR" altLang="sr-Latn-RS" sz="2400" dirty="0" smtClean="0"/>
          </a:p>
          <a:p>
            <a:pPr>
              <a:lnSpc>
                <a:spcPct val="80000"/>
              </a:lnSpc>
            </a:pPr>
            <a:r>
              <a:rPr lang="hr-HR" altLang="sr-Latn-RS" sz="2400" dirty="0" smtClean="0"/>
              <a:t>V</a:t>
            </a:r>
            <a:r>
              <a:rPr lang="hr-HR" altLang="sr-Latn-RS" sz="2400" dirty="0"/>
              <a:t>. Bush </a:t>
            </a:r>
            <a:r>
              <a:rPr lang="tr-TR" altLang="sr-Latn-RS" sz="2400" dirty="0" smtClean="0"/>
              <a:t>ve</a:t>
            </a:r>
            <a:r>
              <a:rPr lang="hr-HR" altLang="sr-Latn-RS" sz="2400" dirty="0" smtClean="0"/>
              <a:t> Memex</a:t>
            </a:r>
            <a:endParaRPr lang="hr-HR" altLang="sr-Latn-RS" sz="2400" dirty="0"/>
          </a:p>
          <a:p>
            <a:pPr>
              <a:lnSpc>
                <a:spcPct val="80000"/>
              </a:lnSpc>
            </a:pPr>
            <a:r>
              <a:rPr lang="hr-HR" altLang="sr-Latn-RS" sz="2400" dirty="0" smtClean="0"/>
              <a:t>Shera’</a:t>
            </a:r>
            <a:r>
              <a:rPr lang="tr-TR" altLang="sr-Latn-RS" sz="2400" dirty="0" smtClean="0"/>
              <a:t>nın mücadelesi</a:t>
            </a:r>
            <a:r>
              <a:rPr lang="hr-HR" altLang="sr-Latn-RS" sz="2400" dirty="0" smtClean="0"/>
              <a:t>:</a:t>
            </a:r>
            <a:endParaRPr lang="hr-HR" altLang="sr-Latn-RS" sz="2400" dirty="0"/>
          </a:p>
          <a:p>
            <a:pPr lvl="1">
              <a:lnSpc>
                <a:spcPct val="80000"/>
              </a:lnSpc>
            </a:pPr>
            <a:r>
              <a:rPr lang="tr-TR" altLang="sr-Latn-RS" sz="2000" dirty="0" smtClean="0"/>
              <a:t>Geçerli bir temel nasıl bulunmalı? </a:t>
            </a:r>
            <a:endParaRPr lang="hr-HR" altLang="sr-Latn-RS" sz="2000" dirty="0"/>
          </a:p>
          <a:p>
            <a:pPr lvl="1">
              <a:lnSpc>
                <a:spcPct val="80000"/>
              </a:lnSpc>
            </a:pPr>
            <a:r>
              <a:rPr lang="tr-TR" altLang="sr-Latn-RS" sz="2000" dirty="0" smtClean="0"/>
              <a:t>Dokümantasyon, bilgi bilim ve kütüphanecilik nasıl yakınsanmalı?</a:t>
            </a:r>
          </a:p>
          <a:p>
            <a:pPr lvl="2">
              <a:lnSpc>
                <a:spcPct val="80000"/>
              </a:lnSpc>
            </a:pPr>
            <a:r>
              <a:rPr lang="hr-HR" altLang="sr-Latn-RS" dirty="0" smtClean="0"/>
              <a:t>Shera</a:t>
            </a:r>
            <a:r>
              <a:rPr lang="hr-HR" altLang="sr-Latn-RS" dirty="0"/>
              <a:t>, </a:t>
            </a:r>
            <a:r>
              <a:rPr lang="en-GB" altLang="sr-Latn-RS" dirty="0">
                <a:cs typeface="Times New Roman" panose="02020603050405020304" pitchFamily="18" charset="0"/>
              </a:rPr>
              <a:t>J. W</a:t>
            </a:r>
            <a:r>
              <a:rPr lang="en-GB" altLang="sr-Latn-RS" dirty="0" smtClean="0">
                <a:cs typeface="Times New Roman" panose="02020603050405020304" pitchFamily="18" charset="0"/>
              </a:rPr>
              <a:t>.</a:t>
            </a:r>
            <a:r>
              <a:rPr lang="hr-HR" altLang="sr-Latn-RS" dirty="0" smtClean="0">
                <a:cs typeface="Times New Roman" panose="02020603050405020304" pitchFamily="18" charset="0"/>
              </a:rPr>
              <a:t>,</a:t>
            </a:r>
            <a:r>
              <a:rPr lang="en-GB" altLang="sr-Latn-RS" dirty="0" smtClean="0">
                <a:cs typeface="Times New Roman" panose="02020603050405020304" pitchFamily="18" charset="0"/>
              </a:rPr>
              <a:t> </a:t>
            </a:r>
            <a:r>
              <a:rPr lang="en-GB" altLang="sr-Latn-RS" dirty="0">
                <a:cs typeface="Times New Roman" panose="02020603050405020304" pitchFamily="18" charset="0"/>
              </a:rPr>
              <a:t>Perry </a:t>
            </a:r>
            <a:r>
              <a:rPr lang="tr-TR" altLang="sr-Latn-RS" dirty="0" smtClean="0">
                <a:cs typeface="Times New Roman" panose="02020603050405020304" pitchFamily="18" charset="0"/>
              </a:rPr>
              <a:t>ve</a:t>
            </a:r>
            <a:r>
              <a:rPr lang="en-GB" altLang="sr-Latn-RS" dirty="0" smtClean="0">
                <a:cs typeface="Times New Roman" panose="02020603050405020304" pitchFamily="18" charset="0"/>
              </a:rPr>
              <a:t> </a:t>
            </a:r>
            <a:r>
              <a:rPr lang="en-GB" altLang="sr-Latn-RS" dirty="0">
                <a:cs typeface="Times New Roman" panose="02020603050405020304" pitchFamily="18" charset="0"/>
              </a:rPr>
              <a:t>A. Kent </a:t>
            </a:r>
            <a:r>
              <a:rPr lang="hr-HR" altLang="sr-Latn-RS" dirty="0" smtClean="0">
                <a:cs typeface="Times New Roman" panose="02020603050405020304" pitchFamily="18" charset="0"/>
              </a:rPr>
              <a:t> The </a:t>
            </a:r>
            <a:r>
              <a:rPr lang="en-GB" altLang="sr-Latn-RS" dirty="0" smtClean="0">
                <a:cs typeface="Times New Roman" panose="02020603050405020304" pitchFamily="18" charset="0"/>
              </a:rPr>
              <a:t>School </a:t>
            </a:r>
            <a:r>
              <a:rPr lang="en-GB" altLang="sr-Latn-RS" dirty="0">
                <a:cs typeface="Times New Roman" panose="02020603050405020304" pitchFamily="18" charset="0"/>
              </a:rPr>
              <a:t>of Library Science at Western Reserve University, Cleveland, 1955. </a:t>
            </a:r>
            <a:r>
              <a:rPr lang="hr-HR" altLang="sr-Latn-RS" dirty="0">
                <a:cs typeface="Times New Roman" panose="02020603050405020304" pitchFamily="18" charset="0"/>
              </a:rPr>
              <a:t>– </a:t>
            </a:r>
            <a:r>
              <a:rPr lang="en-GB" altLang="sr-Latn-RS" i="1" dirty="0" smtClean="0">
                <a:cs typeface="Times New Roman" panose="02020603050405020304" pitchFamily="18" charset="0"/>
              </a:rPr>
              <a:t>Do</a:t>
            </a:r>
            <a:r>
              <a:rPr lang="tr-TR" altLang="sr-Latn-RS" i="1" dirty="0" smtClean="0">
                <a:cs typeface="Times New Roman" panose="02020603050405020304" pitchFamily="18" charset="0"/>
              </a:rPr>
              <a:t>kümantasyon merkezi</a:t>
            </a:r>
            <a:r>
              <a:rPr lang="hr-HR" altLang="sr-Latn-RS" i="1" dirty="0" smtClean="0">
                <a:cs typeface="Times New Roman" panose="02020603050405020304" pitchFamily="18" charset="0"/>
              </a:rPr>
              <a:t>  </a:t>
            </a:r>
          </a:p>
          <a:p>
            <a:pPr lvl="2">
              <a:lnSpc>
                <a:spcPct val="80000"/>
              </a:lnSpc>
            </a:pPr>
            <a:r>
              <a:rPr lang="tr-TR" altLang="sr-Latn-RS" b="1" dirty="0" smtClean="0">
                <a:cs typeface="Times New Roman" panose="02020603050405020304" pitchFamily="18" charset="0"/>
              </a:rPr>
              <a:t>Tez</a:t>
            </a:r>
            <a:r>
              <a:rPr lang="hr-HR" altLang="sr-Latn-RS" b="1" dirty="0" smtClean="0">
                <a:cs typeface="Times New Roman" panose="02020603050405020304" pitchFamily="18" charset="0"/>
              </a:rPr>
              <a:t>: </a:t>
            </a:r>
            <a:r>
              <a:rPr lang="tr-TR" altLang="sr-Latn-RS" dirty="0" smtClean="0">
                <a:cs typeface="Times New Roman" panose="02020603050405020304" pitchFamily="18" charset="0"/>
              </a:rPr>
              <a:t>Yeni bilgi bilim kütüphaneciliğin teorik ve metodolojik temelini güçlendirebilir</a:t>
            </a:r>
            <a:endParaRPr lang="en-GB" altLang="sr-Latn-RS" dirty="0">
              <a:latin typeface="CRO_Garamond" charset="0"/>
              <a:cs typeface="Times New Roman" panose="02020603050405020304" pitchFamily="18" charset="0"/>
            </a:endParaRPr>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58254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Paul </a:t>
            </a:r>
            <a:r>
              <a:rPr lang="hr-HR" dirty="0" err="1" smtClean="0"/>
              <a:t>Otlet</a:t>
            </a:r>
            <a:r>
              <a:rPr lang="hr-HR" dirty="0" smtClean="0"/>
              <a:t> </a:t>
            </a:r>
            <a:endParaRPr lang="en-GB" dirty="0"/>
          </a:p>
        </p:txBody>
      </p:sp>
      <p:sp>
        <p:nvSpPr>
          <p:cNvPr id="3" name="Rezervirano mjesto sadržaja 2"/>
          <p:cNvSpPr>
            <a:spLocks noGrp="1"/>
          </p:cNvSpPr>
          <p:nvPr>
            <p:ph sz="half" idx="1"/>
          </p:nvPr>
        </p:nvSpPr>
        <p:spPr/>
        <p:txBody>
          <a:bodyPr>
            <a:normAutofit lnSpcReduction="10000"/>
          </a:bodyPr>
          <a:lstStyle/>
          <a:p>
            <a:r>
              <a:rPr lang="en-GB" dirty="0" err="1"/>
              <a:t>Otlet</a:t>
            </a:r>
            <a:r>
              <a:rPr lang="en-GB" dirty="0"/>
              <a:t> </a:t>
            </a:r>
            <a:r>
              <a:rPr lang="tr-TR" dirty="0" smtClean="0"/>
              <a:t>ve</a:t>
            </a:r>
            <a:r>
              <a:rPr lang="en-GB" dirty="0" smtClean="0"/>
              <a:t> </a:t>
            </a:r>
            <a:r>
              <a:rPr lang="en-GB" dirty="0"/>
              <a:t>La </a:t>
            </a:r>
            <a:r>
              <a:rPr lang="en-GB" dirty="0" smtClean="0"/>
              <a:t>Fontaine</a:t>
            </a:r>
            <a:r>
              <a:rPr lang="tr-TR" dirty="0" smtClean="0"/>
              <a:t>’in</a:t>
            </a:r>
            <a:r>
              <a:rPr lang="en-GB" dirty="0" smtClean="0"/>
              <a:t> </a:t>
            </a:r>
            <a:r>
              <a:rPr lang="tr-TR" dirty="0" smtClean="0"/>
              <a:t>Evrensel Onlu Sınıflama Sistemi (UDC) (1904’te yayınlandı)</a:t>
            </a:r>
          </a:p>
          <a:p>
            <a:r>
              <a:rPr lang="tr-TR" dirty="0" smtClean="0"/>
              <a:t>Vizyon: dünyanın tüm bilgisini düzenlenmiş ve erişilebilir şekilde tutan bir merkez </a:t>
            </a:r>
          </a:p>
          <a:p>
            <a:pPr lvl="1"/>
            <a:r>
              <a:rPr lang="en-GB" dirty="0" smtClean="0"/>
              <a:t>1910</a:t>
            </a:r>
            <a:r>
              <a:rPr lang="tr-TR" dirty="0" smtClean="0"/>
              <a:t>’da </a:t>
            </a:r>
            <a:r>
              <a:rPr lang="en-GB" dirty="0" err="1" smtClean="0"/>
              <a:t>Otlet</a:t>
            </a:r>
            <a:r>
              <a:rPr lang="en-GB" dirty="0" smtClean="0"/>
              <a:t> </a:t>
            </a:r>
            <a:r>
              <a:rPr lang="tr-TR" dirty="0" smtClean="0"/>
              <a:t>ve</a:t>
            </a:r>
            <a:r>
              <a:rPr lang="en-GB" dirty="0" smtClean="0"/>
              <a:t> </a:t>
            </a:r>
            <a:r>
              <a:rPr lang="en-GB" dirty="0"/>
              <a:t>La Fontaine </a:t>
            </a:r>
            <a:r>
              <a:rPr lang="en-GB" b="1" dirty="0" err="1" smtClean="0"/>
              <a:t>Mundaneum</a:t>
            </a:r>
            <a:r>
              <a:rPr lang="tr-TR" b="1" i="1" dirty="0" smtClean="0"/>
              <a:t> </a:t>
            </a:r>
            <a:r>
              <a:rPr lang="tr-TR" dirty="0" smtClean="0"/>
              <a:t>adını verdikleri bir «bilgi şehri» önerdiler </a:t>
            </a:r>
          </a:p>
          <a:p>
            <a:pPr lvl="1"/>
            <a:r>
              <a:rPr lang="en-GB" dirty="0" err="1" smtClean="0"/>
              <a:t>Mundaneum</a:t>
            </a:r>
            <a:r>
              <a:rPr lang="en-GB" dirty="0" smtClean="0"/>
              <a:t> </a:t>
            </a:r>
            <a:r>
              <a:rPr lang="tr-TR" dirty="0" smtClean="0"/>
              <a:t>kitaplar, makaleler ve resimler gibi pek çok materyalin bibliyografik verilerinden oluşur (15 milyondan fazla katalog kartı)</a:t>
            </a:r>
          </a:p>
          <a:p>
            <a:pPr lvl="3"/>
            <a:r>
              <a:rPr lang="en-GB" b="1" dirty="0" smtClean="0">
                <a:hlinkClick r:id="rId2"/>
              </a:rPr>
              <a:t>https</a:t>
            </a:r>
            <a:r>
              <a:rPr lang="en-GB" b="1" dirty="0">
                <a:hlinkClick r:id="rId2"/>
              </a:rPr>
              <a:t>://daily.jstor.org/internet-before-internet-paul-otlet</a:t>
            </a:r>
            <a:r>
              <a:rPr lang="en-GB" b="1" dirty="0" smtClean="0">
                <a:hlinkClick r:id="rId2"/>
              </a:rPr>
              <a:t>/</a:t>
            </a:r>
            <a:r>
              <a:rPr lang="hr-HR" b="1" dirty="0" smtClean="0">
                <a:hlinkClick r:id="rId2"/>
              </a:rPr>
              <a:t> </a:t>
            </a:r>
            <a:endParaRPr lang="hr-HR" b="1" dirty="0" smtClean="0"/>
          </a:p>
          <a:p>
            <a:pPr lvl="6"/>
            <a:endParaRPr lang="en-GB" b="1" dirty="0"/>
          </a:p>
        </p:txBody>
      </p:sp>
      <p:sp>
        <p:nvSpPr>
          <p:cNvPr id="5" name="Rezervirano mjesto sadržaja 4"/>
          <p:cNvSpPr>
            <a:spLocks noGrp="1"/>
          </p:cNvSpPr>
          <p:nvPr>
            <p:ph sz="half" idx="2"/>
          </p:nvPr>
        </p:nvSpPr>
        <p:spPr>
          <a:xfrm>
            <a:off x="5654493" y="1612490"/>
            <a:ext cx="4396341" cy="4643847"/>
          </a:xfrm>
        </p:spPr>
        <p:txBody>
          <a:bodyPr>
            <a:normAutofit lnSpcReduction="10000"/>
          </a:bodyPr>
          <a:lstStyle/>
          <a:p>
            <a:r>
              <a:rPr lang="en-GB" sz="1300" dirty="0" err="1"/>
              <a:t>Otlet</a:t>
            </a:r>
            <a:r>
              <a:rPr lang="en-GB" sz="1300" dirty="0"/>
              <a:t> </a:t>
            </a:r>
            <a:r>
              <a:rPr lang="tr-TR" sz="1300" dirty="0" smtClean="0"/>
              <a:t>telefon veya televizyon teknolojisi kanalıyla </a:t>
            </a:r>
            <a:r>
              <a:rPr lang="en-GB" sz="1300" dirty="0" err="1" smtClean="0"/>
              <a:t>Mundaneum</a:t>
            </a:r>
            <a:r>
              <a:rPr lang="tr-TR" sz="1300" dirty="0" smtClean="0"/>
              <a:t>’a bağlanan küresel bir ağ önermiştir </a:t>
            </a:r>
            <a:r>
              <a:rPr lang="en-GB" sz="1300" dirty="0" smtClean="0"/>
              <a:t> </a:t>
            </a:r>
            <a:endParaRPr lang="tr-TR" sz="1300" dirty="0" smtClean="0"/>
          </a:p>
          <a:p>
            <a:pPr lvl="1"/>
            <a:r>
              <a:rPr lang="tr-TR" sz="1300" dirty="0" smtClean="0"/>
              <a:t>Bir kullanıcı telefonla soru yöneltir, bir kitaptan veya kaynaktan elde edilen bilgi ekranda görülür.</a:t>
            </a:r>
          </a:p>
          <a:p>
            <a:pPr lvl="1"/>
            <a:r>
              <a:rPr lang="tr-TR" sz="1300" dirty="0" smtClean="0"/>
              <a:t>Network sesli çıktı da verebilir. </a:t>
            </a:r>
            <a:r>
              <a:rPr lang="en-GB" sz="1300" dirty="0" err="1" smtClean="0"/>
              <a:t>Otlet</a:t>
            </a:r>
            <a:r>
              <a:rPr lang="en-GB" sz="1300" dirty="0" smtClean="0"/>
              <a:t>’</a:t>
            </a:r>
            <a:r>
              <a:rPr lang="tr-TR" sz="1300" dirty="0" smtClean="0"/>
              <a:t>in sistemi kullanıcılar arasında veri paylaşımına ve sosyal etkileşime de olanak tanır </a:t>
            </a:r>
          </a:p>
        </p:txBody>
      </p:sp>
      <p:pic>
        <p:nvPicPr>
          <p:cNvPr id="2050" name="Picture 2" descr="illustra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544" y="4082178"/>
            <a:ext cx="2857500" cy="1790701"/>
          </a:xfrm>
          <a:prstGeom prst="rect">
            <a:avLst/>
          </a:prstGeom>
          <a:noFill/>
          <a:extLst>
            <a:ext uri="{909E8E84-426E-40DD-AFC4-6F175D3DCCD1}">
              <a14:hiddenFill xmlns:a14="http://schemas.microsoft.com/office/drawing/2010/main">
                <a:solidFill>
                  <a:srgbClr val="FFFFFF"/>
                </a:solidFill>
              </a14:hiddenFill>
            </a:ext>
          </a:extLst>
        </p:spPr>
      </p:pic>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61569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 calcmode="lin" valueType="num">
                                      <p:cBhvr additive="base">
                                        <p:cTn id="3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 calcmode="lin" valueType="num">
                                      <p:cBhvr additive="base">
                                        <p:cTn id="4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 calcmode="lin" valueType="num">
                                      <p:cBhvr additive="base">
                                        <p:cTn id="4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Mundaneum</a:t>
            </a:r>
            <a:endParaRPr lang="en-GB" dirty="0"/>
          </a:p>
        </p:txBody>
      </p:sp>
      <p:sp>
        <p:nvSpPr>
          <p:cNvPr id="4" name="Rezervirano mjesto sadržaja 3"/>
          <p:cNvSpPr>
            <a:spLocks noGrp="1"/>
          </p:cNvSpPr>
          <p:nvPr>
            <p:ph sz="half" idx="2"/>
          </p:nvPr>
        </p:nvSpPr>
        <p:spPr/>
        <p:txBody>
          <a:bodyPr/>
          <a:lstStyle/>
          <a:p>
            <a:r>
              <a:rPr lang="en-GB" dirty="0">
                <a:hlinkClick r:id="rId3"/>
              </a:rPr>
              <a:t>https://www.youtube.com/watch?v=jIFiubSPC2Q</a:t>
            </a:r>
            <a:r>
              <a:rPr lang="hr-HR"/>
              <a:t> </a:t>
            </a:r>
            <a:endParaRPr lang="en-GB" dirty="0"/>
          </a:p>
          <a:p>
            <a:r>
              <a:rPr lang="hr-HR" dirty="0" err="1" smtClean="0"/>
              <a:t>Boyd</a:t>
            </a:r>
            <a:r>
              <a:rPr lang="hr-HR" dirty="0" smtClean="0"/>
              <a:t> </a:t>
            </a:r>
            <a:r>
              <a:rPr lang="hr-HR" dirty="0" err="1" smtClean="0"/>
              <a:t>Rayward</a:t>
            </a:r>
            <a:endParaRPr lang="hr-HR" dirty="0" smtClean="0"/>
          </a:p>
          <a:p>
            <a:pPr marL="0" indent="0">
              <a:buNone/>
            </a:pPr>
            <a:endParaRPr lang="en-GB" dirty="0"/>
          </a:p>
        </p:txBody>
      </p:sp>
      <p:pic>
        <p:nvPicPr>
          <p:cNvPr id="1026" name="Picture 2" descr="Image result for paul otlet mundaneum"/>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646111" y="2271252"/>
            <a:ext cx="4545321" cy="3746090"/>
          </a:xfrm>
          <a:prstGeom prst="rect">
            <a:avLst/>
          </a:prstGeom>
          <a:noFill/>
          <a:extLst>
            <a:ext uri="{909E8E84-426E-40DD-AFC4-6F175D3DCCD1}">
              <a14:hiddenFill xmlns:a14="http://schemas.microsoft.com/office/drawing/2010/main">
                <a:solidFill>
                  <a:srgbClr val="FFFFFF"/>
                </a:solidFill>
              </a14:hiddenFill>
            </a:ext>
          </a:extLst>
        </p:spPr>
      </p:pic>
      <p:pic>
        <p:nvPicPr>
          <p:cNvPr id="6" name="jIFiubSPC2Q"/>
          <p:cNvPicPr>
            <a:picLocks noRot="1" noChangeAspect="1"/>
          </p:cNvPicPr>
          <p:nvPr>
            <a:videoFile r:link="rId1"/>
          </p:nvPr>
        </p:nvPicPr>
        <p:blipFill>
          <a:blip r:embed="rId5"/>
          <a:stretch>
            <a:fillRect/>
          </a:stretch>
        </p:blipFill>
        <p:spPr>
          <a:xfrm>
            <a:off x="5856714" y="3313471"/>
            <a:ext cx="3991897" cy="2566219"/>
          </a:xfrm>
          <a:prstGeom prst="rect">
            <a:avLst/>
          </a:prstGeom>
        </p:spPr>
      </p:pic>
      <p:sp>
        <p:nvSpPr>
          <p:cNvPr id="3" name="Rezervirano mjesto podnožja 2"/>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319952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Te</a:t>
            </a:r>
            <a:r>
              <a:rPr lang="tr-TR" dirty="0" smtClean="0"/>
              <a:t>knoloji</a:t>
            </a:r>
            <a:r>
              <a:rPr lang="tr-TR" dirty="0"/>
              <a:t>:</a:t>
            </a:r>
            <a:r>
              <a:rPr lang="hr-HR" dirty="0" smtClean="0"/>
              <a:t> </a:t>
            </a:r>
            <a:r>
              <a:rPr lang="hr-HR" i="1" dirty="0" smtClean="0"/>
              <a:t>deux et machinae</a:t>
            </a:r>
            <a:endParaRPr lang="en-GB" i="1" dirty="0"/>
          </a:p>
        </p:txBody>
      </p:sp>
      <p:sp>
        <p:nvSpPr>
          <p:cNvPr id="3" name="Rezervirano mjesto sadržaja 2"/>
          <p:cNvSpPr>
            <a:spLocks noGrp="1"/>
          </p:cNvSpPr>
          <p:nvPr>
            <p:ph sz="half" idx="1"/>
          </p:nvPr>
        </p:nvSpPr>
        <p:spPr/>
        <p:txBody>
          <a:bodyPr>
            <a:normAutofit fontScale="92500" lnSpcReduction="20000"/>
          </a:bodyPr>
          <a:lstStyle/>
          <a:p>
            <a:pPr>
              <a:lnSpc>
                <a:spcPct val="90000"/>
              </a:lnSpc>
            </a:pPr>
            <a:r>
              <a:rPr lang="tr-TR" altLang="en-US" dirty="0" smtClean="0"/>
              <a:t>Bilginin etkin kullanımı ile ilgili sorunları teknoloji ile çözebiir miyiz? </a:t>
            </a:r>
          </a:p>
          <a:p>
            <a:pPr>
              <a:lnSpc>
                <a:spcPct val="90000"/>
              </a:lnSpc>
            </a:pPr>
            <a:r>
              <a:rPr lang="tr-TR" altLang="en-US" sz="2800" b="1" dirty="0" smtClean="0"/>
              <a:t>Tek</a:t>
            </a:r>
            <a:r>
              <a:rPr lang="hr-HR" altLang="en-US" sz="2800" b="1" dirty="0" smtClean="0"/>
              <a:t>nolo</a:t>
            </a:r>
            <a:r>
              <a:rPr lang="tr-TR" altLang="en-US" sz="2800" b="1" dirty="0" smtClean="0"/>
              <a:t>ji</a:t>
            </a:r>
            <a:r>
              <a:rPr lang="hr-HR" altLang="en-US" dirty="0" smtClean="0"/>
              <a:t> </a:t>
            </a:r>
            <a:endParaRPr lang="hr-HR" altLang="en-US" b="1" dirty="0" smtClean="0"/>
          </a:p>
          <a:p>
            <a:pPr lvl="1">
              <a:lnSpc>
                <a:spcPct val="90000"/>
              </a:lnSpc>
            </a:pPr>
            <a:r>
              <a:rPr lang="tr-TR" altLang="en-US" sz="3200" b="1" dirty="0" smtClean="0"/>
              <a:t>İNSAN ve</a:t>
            </a:r>
            <a:r>
              <a:rPr lang="tr-TR" altLang="en-US" sz="3200" b="1" dirty="0"/>
              <a:t> </a:t>
            </a:r>
            <a:r>
              <a:rPr lang="tr-TR" altLang="en-US" sz="3200" b="1" dirty="0" smtClean="0"/>
              <a:t>SOSYAL</a:t>
            </a:r>
            <a:r>
              <a:rPr lang="hr-HR" altLang="en-US" sz="3200" b="1" dirty="0" smtClean="0"/>
              <a:t> </a:t>
            </a:r>
            <a:r>
              <a:rPr lang="en-US" altLang="en-US" sz="3200" dirty="0" err="1" smtClean="0"/>
              <a:t>persp</a:t>
            </a:r>
            <a:r>
              <a:rPr lang="tr-TR" altLang="en-US" sz="3200" dirty="0" smtClean="0"/>
              <a:t>ektiften ayrılabilir mi?</a:t>
            </a:r>
            <a:endParaRPr lang="en-US" altLang="en-US" sz="3200" dirty="0"/>
          </a:p>
          <a:p>
            <a:pPr>
              <a:lnSpc>
                <a:spcPct val="90000"/>
              </a:lnSpc>
            </a:pPr>
            <a:r>
              <a:rPr lang="hr-HR" altLang="en-US" dirty="0" err="1" smtClean="0"/>
              <a:t>Shera</a:t>
            </a:r>
            <a:r>
              <a:rPr lang="hr-HR" altLang="en-US" dirty="0" smtClean="0"/>
              <a:t>, J. H.</a:t>
            </a:r>
          </a:p>
          <a:p>
            <a:r>
              <a:rPr lang="tr-TR" altLang="sr-Latn-RS" dirty="0" smtClean="0"/>
              <a:t>Kütüphaneciliğin </a:t>
            </a:r>
            <a:r>
              <a:rPr lang="tr-TR" altLang="sr-Latn-RS" dirty="0"/>
              <a:t>e</a:t>
            </a:r>
            <a:r>
              <a:rPr lang="hr-HR" altLang="sr-Latn-RS" dirty="0" smtClean="0"/>
              <a:t>pistemolo</a:t>
            </a:r>
            <a:r>
              <a:rPr lang="tr-TR" altLang="sr-Latn-RS" dirty="0" smtClean="0"/>
              <a:t>jik boyutu</a:t>
            </a:r>
            <a:r>
              <a:rPr lang="hr-HR" altLang="sr-Latn-RS" b="1" dirty="0" smtClean="0"/>
              <a:t> </a:t>
            </a:r>
            <a:endParaRPr lang="tr-TR" altLang="sr-Latn-RS" b="1" dirty="0" smtClean="0"/>
          </a:p>
          <a:p>
            <a:pPr lvl="1"/>
            <a:r>
              <a:rPr lang="tr-TR" altLang="sr-Latn-RS" dirty="0" smtClean="0"/>
              <a:t>Kütüphane özel bir iletişim sistemi olarak </a:t>
            </a:r>
          </a:p>
          <a:p>
            <a:pPr lvl="1"/>
            <a:r>
              <a:rPr lang="tr-TR" altLang="sr-Latn-RS" dirty="0" smtClean="0"/>
              <a:t>Bilgi ve sosyal aktivitelerin etkileşimi </a:t>
            </a:r>
          </a:p>
          <a:p>
            <a:pPr lvl="1"/>
            <a:r>
              <a:rPr lang="hr-HR" altLang="en-US" dirty="0" smtClean="0"/>
              <a:t>Tefko Saracevic</a:t>
            </a:r>
            <a:r>
              <a:rPr lang="tr-TR" altLang="en-US" dirty="0" smtClean="0"/>
              <a:t>’in önerisi</a:t>
            </a:r>
            <a:r>
              <a:rPr lang="hr-HR" altLang="en-US" dirty="0" smtClean="0"/>
              <a:t> </a:t>
            </a:r>
            <a:endParaRPr lang="hr-HR" altLang="en-US" dirty="0"/>
          </a:p>
          <a:p>
            <a:pPr lvl="1">
              <a:lnSpc>
                <a:spcPct val="90000"/>
              </a:lnSpc>
            </a:pPr>
            <a:endParaRPr lang="hr-HR" altLang="en-US" dirty="0" smtClean="0"/>
          </a:p>
          <a:p>
            <a:pPr marL="0" indent="0">
              <a:lnSpc>
                <a:spcPct val="90000"/>
              </a:lnSpc>
              <a:buNone/>
            </a:pPr>
            <a:endParaRPr lang="en-US" altLang="en-US" b="1" dirty="0"/>
          </a:p>
        </p:txBody>
      </p:sp>
      <p:sp>
        <p:nvSpPr>
          <p:cNvPr id="8" name="Rezervirano mjesto sadržaja 7"/>
          <p:cNvSpPr>
            <a:spLocks noGrp="1"/>
          </p:cNvSpPr>
          <p:nvPr>
            <p:ph sz="half" idx="2"/>
          </p:nvPr>
        </p:nvSpPr>
        <p:spPr/>
        <p:txBody>
          <a:bodyPr>
            <a:normAutofit fontScale="92500" lnSpcReduction="20000"/>
          </a:bodyPr>
          <a:lstStyle/>
          <a:p>
            <a:endParaRPr lang="en-GB" dirty="0"/>
          </a:p>
        </p:txBody>
      </p:sp>
      <p:grpSp>
        <p:nvGrpSpPr>
          <p:cNvPr id="4" name="Group 4"/>
          <p:cNvGrpSpPr>
            <a:grpSpLocks/>
          </p:cNvGrpSpPr>
          <p:nvPr/>
        </p:nvGrpSpPr>
        <p:grpSpPr bwMode="auto">
          <a:xfrm>
            <a:off x="5499651" y="2671543"/>
            <a:ext cx="4513008" cy="3099813"/>
            <a:chOff x="2832" y="960"/>
            <a:chExt cx="2641" cy="2756"/>
          </a:xfrm>
        </p:grpSpPr>
        <p:sp>
          <p:nvSpPr>
            <p:cNvPr id="5" name="AutoShape 5"/>
            <p:cNvSpPr>
              <a:spLocks noEditPoints="1" noChangeArrowheads="1"/>
            </p:cNvSpPr>
            <p:nvPr/>
          </p:nvSpPr>
          <p:spPr bwMode="auto">
            <a:xfrm>
              <a:off x="2832" y="1737"/>
              <a:ext cx="1429" cy="1253"/>
            </a:xfrm>
            <a:custGeom>
              <a:avLst/>
              <a:gdLst>
                <a:gd name="T0" fmla="*/ 47 w 21600"/>
                <a:gd name="T1" fmla="*/ 0 h 21600"/>
                <a:gd name="T2" fmla="*/ 95 w 21600"/>
                <a:gd name="T3" fmla="*/ 36 h 21600"/>
                <a:gd name="T4" fmla="*/ 47 w 21600"/>
                <a:gd name="T5" fmla="*/ 73 h 21600"/>
                <a:gd name="T6" fmla="*/ 0 w 21600"/>
                <a:gd name="T7" fmla="*/ 36 h 21600"/>
                <a:gd name="T8" fmla="*/ 0 60000 65536"/>
                <a:gd name="T9" fmla="*/ 0 60000 65536"/>
                <a:gd name="T10" fmla="*/ 0 60000 65536"/>
                <a:gd name="T11" fmla="*/ 0 60000 65536"/>
                <a:gd name="T12" fmla="*/ 4368 w 21600"/>
                <a:gd name="T13" fmla="*/ 3965 h 21600"/>
                <a:gd name="T14" fmla="*/ 17836 w 21600"/>
                <a:gd name="T15" fmla="*/ 17635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D3EBED"/>
            </a:solidFill>
            <a:ln w="9525">
              <a:miter lim="800000"/>
              <a:headEnd/>
              <a:tailEnd/>
            </a:ln>
            <a:scene3d>
              <a:camera prst="legacyPerspectiveFront">
                <a:rot lat="20099996" lon="1500000" rev="0"/>
              </a:camera>
              <a:lightRig rig="legacyFlat4" dir="b"/>
            </a:scene3d>
            <a:sp3d extrusionH="430200" prstMaterial="legacyMatte">
              <a:bevelT w="13500" h="13500" prst="angle"/>
              <a:bevelB w="13500" h="13500" prst="angle"/>
              <a:extrusionClr>
                <a:srgbClr val="D3EBED"/>
              </a:extrusionClr>
              <a:contourClr>
                <a:srgbClr val="D3EBED"/>
              </a:contourClr>
            </a:sp3d>
          </p:spPr>
          <p:txBody>
            <a:bodyP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 </a:t>
              </a:r>
            </a:p>
            <a:p>
              <a:pPr eaLnBrk="1" hangingPunct="1"/>
              <a:endParaRPr lang="en-US" altLang="en-US" b="1" dirty="0"/>
            </a:p>
            <a:p>
              <a:pPr eaLnBrk="1" hangingPunct="1"/>
              <a:endParaRPr lang="en-US" altLang="en-US" b="1" dirty="0"/>
            </a:p>
            <a:p>
              <a:pPr eaLnBrk="1" hangingPunct="1"/>
              <a:r>
                <a:rPr lang="tr-TR" altLang="en-US" b="1" dirty="0" smtClean="0"/>
                <a:t>Bilgi</a:t>
              </a:r>
              <a:endParaRPr lang="en-US" altLang="en-US" b="1" dirty="0"/>
            </a:p>
          </p:txBody>
        </p:sp>
        <p:sp>
          <p:nvSpPr>
            <p:cNvPr id="6" name="AutoShape 6"/>
            <p:cNvSpPr>
              <a:spLocks noEditPoints="1" noChangeArrowheads="1"/>
            </p:cNvSpPr>
            <p:nvPr/>
          </p:nvSpPr>
          <p:spPr bwMode="auto">
            <a:xfrm>
              <a:off x="3735" y="2235"/>
              <a:ext cx="1604" cy="1481"/>
            </a:xfrm>
            <a:custGeom>
              <a:avLst/>
              <a:gdLst>
                <a:gd name="T0" fmla="*/ 58 w 21600"/>
                <a:gd name="T1" fmla="*/ 0 h 21600"/>
                <a:gd name="T2" fmla="*/ 117 w 21600"/>
                <a:gd name="T3" fmla="*/ 45 h 21600"/>
                <a:gd name="T4" fmla="*/ 58 w 21600"/>
                <a:gd name="T5" fmla="*/ 90 h 21600"/>
                <a:gd name="T6" fmla="*/ 0 w 21600"/>
                <a:gd name="T7" fmla="*/ 45 h 21600"/>
                <a:gd name="T8" fmla="*/ 0 60000 65536"/>
                <a:gd name="T9" fmla="*/ 0 60000 65536"/>
                <a:gd name="T10" fmla="*/ 0 60000 65536"/>
                <a:gd name="T11" fmla="*/ 0 60000 65536"/>
                <a:gd name="T12" fmla="*/ 4380 w 21600"/>
                <a:gd name="T13" fmla="*/ 3957 h 21600"/>
                <a:gd name="T14" fmla="*/ 17846 w 21600"/>
                <a:gd name="T15" fmla="*/ 17628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D3EBED"/>
            </a:solidFill>
            <a:ln w="9525">
              <a:miter lim="800000"/>
              <a:headEnd/>
              <a:tailEnd/>
            </a:ln>
            <a:scene3d>
              <a:camera prst="legacyPerspectiveFront">
                <a:rot lat="20099996" lon="1500000" rev="0"/>
              </a:camera>
              <a:lightRig rig="legacyFlat4" dir="b"/>
            </a:scene3d>
            <a:sp3d extrusionH="430200" prstMaterial="legacyMatte">
              <a:bevelT w="13500" h="13500" prst="angle"/>
              <a:bevelB w="13500" h="13500" prst="angle"/>
              <a:extrusionClr>
                <a:srgbClr val="D3EBED"/>
              </a:extrusionClr>
              <a:contourClr>
                <a:srgbClr val="D3EBED"/>
              </a:contourClr>
            </a:sp3d>
          </p:spPr>
          <p:txBody>
            <a:bodyP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b="1" dirty="0"/>
            </a:p>
            <a:p>
              <a:pPr eaLnBrk="1" hangingPunct="1"/>
              <a:endParaRPr lang="en-US" altLang="en-US" b="1" dirty="0"/>
            </a:p>
            <a:p>
              <a:pPr eaLnBrk="1" hangingPunct="1"/>
              <a:endParaRPr lang="en-US" altLang="en-US" b="1" dirty="0"/>
            </a:p>
            <a:p>
              <a:pPr eaLnBrk="1" hangingPunct="1"/>
              <a:endParaRPr lang="en-US" altLang="en-US" b="1" dirty="0"/>
            </a:p>
            <a:p>
              <a:pPr eaLnBrk="1" hangingPunct="1"/>
              <a:r>
                <a:rPr lang="en-US" altLang="en-US" b="1" dirty="0" err="1" smtClean="0"/>
                <a:t>Te</a:t>
              </a:r>
              <a:r>
                <a:rPr lang="tr-TR" altLang="en-US" b="1" dirty="0" smtClean="0"/>
                <a:t>knoloji</a:t>
              </a:r>
              <a:endParaRPr lang="en-US" altLang="en-US" b="1" dirty="0"/>
            </a:p>
          </p:txBody>
        </p:sp>
        <p:sp>
          <p:nvSpPr>
            <p:cNvPr id="7" name="AutoShape 7"/>
            <p:cNvSpPr>
              <a:spLocks noEditPoints="1" noChangeArrowheads="1"/>
            </p:cNvSpPr>
            <p:nvPr/>
          </p:nvSpPr>
          <p:spPr bwMode="auto">
            <a:xfrm>
              <a:off x="3885" y="960"/>
              <a:ext cx="1588" cy="1392"/>
            </a:xfrm>
            <a:custGeom>
              <a:avLst/>
              <a:gdLst>
                <a:gd name="T0" fmla="*/ 58 w 21600"/>
                <a:gd name="T1" fmla="*/ 0 h 21600"/>
                <a:gd name="T2" fmla="*/ 117 w 21600"/>
                <a:gd name="T3" fmla="*/ 45 h 21600"/>
                <a:gd name="T4" fmla="*/ 58 w 21600"/>
                <a:gd name="T5" fmla="*/ 90 h 21600"/>
                <a:gd name="T6" fmla="*/ 0 w 21600"/>
                <a:gd name="T7" fmla="*/ 45 h 21600"/>
                <a:gd name="T8" fmla="*/ 0 60000 65536"/>
                <a:gd name="T9" fmla="*/ 0 60000 65536"/>
                <a:gd name="T10" fmla="*/ 0 60000 65536"/>
                <a:gd name="T11" fmla="*/ 0 60000 65536"/>
                <a:gd name="T12" fmla="*/ 4380 w 21600"/>
                <a:gd name="T13" fmla="*/ 3957 h 21600"/>
                <a:gd name="T14" fmla="*/ 17846 w 21600"/>
                <a:gd name="T15" fmla="*/ 17628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D3EBED"/>
            </a:solidFill>
            <a:ln w="9525">
              <a:miter lim="800000"/>
              <a:headEnd/>
              <a:tailEnd/>
            </a:ln>
            <a:scene3d>
              <a:camera prst="legacyPerspectiveFront">
                <a:rot lat="20099996" lon="1500000" rev="0"/>
              </a:camera>
              <a:lightRig rig="legacyFlat4" dir="b"/>
            </a:scene3d>
            <a:sp3d extrusionH="430200" prstMaterial="legacyMatte">
              <a:bevelT w="13500" h="13500" prst="angle"/>
              <a:bevelB w="13500" h="13500" prst="angle"/>
              <a:extrusionClr>
                <a:srgbClr val="D3EBED"/>
              </a:extrusionClr>
              <a:contourClr>
                <a:srgbClr val="D3EBED"/>
              </a:contourClr>
            </a:sp3d>
          </p:spPr>
          <p:txBody>
            <a:bodyP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b="1" dirty="0" smtClean="0">
                  <a:latin typeface="Verdana" panose="020B0604030504040204" pitchFamily="34" charset="0"/>
                </a:rPr>
                <a:t>İnsan</a:t>
              </a:r>
              <a:endParaRPr lang="en-US" altLang="en-US" b="1" dirty="0">
                <a:latin typeface="Verdana" panose="020B0604030504040204" pitchFamily="34" charset="0"/>
              </a:endParaRPr>
            </a:p>
          </p:txBody>
        </p:sp>
      </p:grpSp>
      <p:sp>
        <p:nvSpPr>
          <p:cNvPr id="9" name="Strelica udesno 8"/>
          <p:cNvSpPr/>
          <p:nvPr/>
        </p:nvSpPr>
        <p:spPr>
          <a:xfrm>
            <a:off x="4480732" y="577170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zervirano mjesto podnožja 9"/>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405910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additive="base">
                                        <p:cTn id="4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z="4400" dirty="0" smtClean="0"/>
              <a:t>TE</a:t>
            </a:r>
            <a:r>
              <a:rPr lang="tr-TR" sz="4400" dirty="0" smtClean="0"/>
              <a:t>K</a:t>
            </a:r>
            <a:r>
              <a:rPr lang="hr-HR" sz="4400" dirty="0" smtClean="0"/>
              <a:t>NOLO</a:t>
            </a:r>
            <a:r>
              <a:rPr lang="tr-TR" sz="4400" dirty="0" smtClean="0"/>
              <a:t>Jİ</a:t>
            </a:r>
            <a:endParaRPr lang="en-GB" sz="4400" dirty="0"/>
          </a:p>
        </p:txBody>
      </p:sp>
      <p:sp>
        <p:nvSpPr>
          <p:cNvPr id="3" name="Rezervirano mjesto sadržaja 2"/>
          <p:cNvSpPr>
            <a:spLocks noGrp="1"/>
          </p:cNvSpPr>
          <p:nvPr>
            <p:ph sz="half" idx="1"/>
          </p:nvPr>
        </p:nvSpPr>
        <p:spPr/>
        <p:txBody>
          <a:bodyPr>
            <a:normAutofit/>
          </a:bodyPr>
          <a:lstStyle/>
          <a:p>
            <a:r>
              <a:rPr lang="tr-TR" altLang="en-US" dirty="0" smtClean="0"/>
              <a:t>Genellikle </a:t>
            </a:r>
            <a:r>
              <a:rPr lang="tr-TR" altLang="en-US" b="1" dirty="0" smtClean="0"/>
              <a:t>Bilgi Erişim (BE) </a:t>
            </a:r>
            <a:r>
              <a:rPr lang="tr-TR" altLang="en-US" dirty="0" smtClean="0"/>
              <a:t>ile özdeşleştirilir </a:t>
            </a:r>
          </a:p>
          <a:p>
            <a:pPr lvl="1"/>
            <a:r>
              <a:rPr lang="tr-TR" altLang="en-US" dirty="0" smtClean="0"/>
              <a:t>Daha büyük çaba ve yatırım </a:t>
            </a:r>
          </a:p>
          <a:p>
            <a:pPr lvl="1"/>
            <a:r>
              <a:rPr lang="tr-TR" altLang="en-US" dirty="0" smtClean="0"/>
              <a:t>uluslararası</a:t>
            </a:r>
            <a:r>
              <a:rPr lang="en-US" altLang="en-US" dirty="0" smtClean="0"/>
              <a:t> </a:t>
            </a:r>
            <a:r>
              <a:rPr lang="en-US" altLang="en-US" dirty="0"/>
              <a:t>&amp; </a:t>
            </a:r>
            <a:r>
              <a:rPr lang="tr-TR" altLang="en-US" dirty="0" smtClean="0"/>
              <a:t>küresel</a:t>
            </a:r>
            <a:r>
              <a:rPr lang="en-US" altLang="en-US" dirty="0" smtClean="0"/>
              <a:t> </a:t>
            </a:r>
            <a:endParaRPr lang="en-US" altLang="en-US" dirty="0"/>
          </a:p>
          <a:p>
            <a:r>
              <a:rPr lang="tr-TR" altLang="en-US" dirty="0" smtClean="0"/>
              <a:t>Kulanıcılara ilgili bilgiyi etkin şekilde nasıl sağlamalı? </a:t>
            </a:r>
          </a:p>
          <a:p>
            <a:pPr lvl="1"/>
            <a:r>
              <a:rPr lang="tr-TR" altLang="en-US" dirty="0" smtClean="0"/>
              <a:t>Bilgiyi entellektüel olarak nasıl düzenlemeli? </a:t>
            </a:r>
          </a:p>
          <a:p>
            <a:pPr lvl="1"/>
            <a:r>
              <a:rPr lang="tr-TR" altLang="en-US" dirty="0" smtClean="0"/>
              <a:t>Aramayı nasıl belirlemeli? </a:t>
            </a:r>
          </a:p>
          <a:p>
            <a:pPr lvl="1"/>
            <a:r>
              <a:rPr lang="tr-TR" altLang="en-US" dirty="0" smtClean="0"/>
              <a:t>Hangi teknikleri ve sistemleri etkin şekilde kullanmalı? </a:t>
            </a:r>
            <a:endParaRPr lang="en-GB" dirty="0"/>
          </a:p>
        </p:txBody>
      </p:sp>
      <p:sp>
        <p:nvSpPr>
          <p:cNvPr id="5" name="Rezervirano mjesto sadržaja 4"/>
          <p:cNvSpPr>
            <a:spLocks noGrp="1"/>
          </p:cNvSpPr>
          <p:nvPr>
            <p:ph sz="half" idx="2"/>
          </p:nvPr>
        </p:nvSpPr>
        <p:spPr/>
        <p:txBody>
          <a:bodyPr>
            <a:normAutofit/>
          </a:bodyPr>
          <a:lstStyle/>
          <a:p>
            <a:pPr>
              <a:lnSpc>
                <a:spcPct val="90000"/>
              </a:lnSpc>
              <a:buNone/>
            </a:pPr>
            <a:r>
              <a:rPr lang="tr-TR" altLang="en-US" dirty="0" smtClean="0">
                <a:solidFill>
                  <a:srgbClr val="FF0000"/>
                </a:solidFill>
              </a:rPr>
              <a:t>«BE</a:t>
            </a:r>
            <a:r>
              <a:rPr lang="en-US" altLang="en-US" dirty="0" smtClean="0">
                <a:solidFill>
                  <a:srgbClr val="FF0000"/>
                </a:solidFill>
              </a:rPr>
              <a:t>: </a:t>
            </a:r>
            <a:r>
              <a:rPr lang="en-US" altLang="en-US" dirty="0">
                <a:solidFill>
                  <a:srgbClr val="FF0000"/>
                </a:solidFill>
              </a:rPr>
              <a:t>... </a:t>
            </a:r>
            <a:r>
              <a:rPr lang="tr-TR" altLang="en-US" dirty="0">
                <a:solidFill>
                  <a:srgbClr val="FF0000"/>
                </a:solidFill>
              </a:rPr>
              <a:t>b</a:t>
            </a:r>
            <a:r>
              <a:rPr lang="tr-TR" altLang="en-US" dirty="0" smtClean="0">
                <a:solidFill>
                  <a:srgbClr val="FF0000"/>
                </a:solidFill>
              </a:rPr>
              <a:t>ilgi tanımlarının, ...aramanın, ... sistemlerin ve makinaların entellektüel boyutudur» </a:t>
            </a:r>
            <a:endParaRPr lang="en-US" altLang="en-US" dirty="0">
              <a:solidFill>
                <a:srgbClr val="FF0000"/>
              </a:solidFill>
            </a:endParaRPr>
          </a:p>
          <a:p>
            <a:pPr algn="r">
              <a:lnSpc>
                <a:spcPct val="90000"/>
              </a:lnSpc>
              <a:buNone/>
            </a:pPr>
            <a:r>
              <a:rPr lang="en-US" altLang="en-US" sz="1400" i="1" dirty="0"/>
              <a:t>Calvin </a:t>
            </a:r>
            <a:r>
              <a:rPr lang="en-US" altLang="en-US" sz="1400" i="1" dirty="0" err="1"/>
              <a:t>Mooers</a:t>
            </a:r>
            <a:r>
              <a:rPr lang="en-US" altLang="en-US" sz="1400" i="1" dirty="0"/>
              <a:t>, 1951</a:t>
            </a:r>
            <a:endParaRPr lang="en-US" altLang="en-US" sz="1400" dirty="0"/>
          </a:p>
          <a:p>
            <a:endParaRPr lang="en-GB" dirty="0"/>
          </a:p>
        </p:txBody>
      </p:sp>
      <p:pic>
        <p:nvPicPr>
          <p:cNvPr id="4" name="Picture 4" descr="moo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7288" y="3427413"/>
            <a:ext cx="2678112"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zervirano mjesto podnožja 5"/>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55852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1" end="1"/>
                                            </p:txEl>
                                          </p:spTgt>
                                        </p:tgtEl>
                                        <p:attrNameLst>
                                          <p:attrName>style.visibility</p:attrName>
                                        </p:attrNameLst>
                                      </p:cBhvr>
                                      <p:to>
                                        <p:strVal val="visible"/>
                                      </p:to>
                                    </p:set>
                                    <p:anim calcmode="lin" valueType="num">
                                      <p:cBhvr additive="base">
                                        <p:cTn id="5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ppt_x"/>
                                          </p:val>
                                        </p:tav>
                                        <p:tav tm="100000">
                                          <p:val>
                                            <p:strVal val="#ppt_x"/>
                                          </p:val>
                                        </p:tav>
                                      </p:tavLst>
                                    </p:anim>
                                    <p:anim calcmode="lin" valueType="num">
                                      <p:cBhvr additive="base">
                                        <p:cTn id="6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TE</a:t>
            </a:r>
            <a:r>
              <a:rPr lang="tr-TR" dirty="0" smtClean="0"/>
              <a:t>K</a:t>
            </a:r>
            <a:r>
              <a:rPr lang="hr-HR" dirty="0" smtClean="0"/>
              <a:t>NOLO</a:t>
            </a:r>
            <a:r>
              <a:rPr lang="tr-TR" dirty="0" smtClean="0"/>
              <a:t>Jİ</a:t>
            </a:r>
            <a:r>
              <a:rPr lang="hr-HR" dirty="0" smtClean="0"/>
              <a:t> </a:t>
            </a:r>
            <a:endParaRPr lang="en-GB" dirty="0"/>
          </a:p>
        </p:txBody>
      </p:sp>
      <p:sp>
        <p:nvSpPr>
          <p:cNvPr id="3" name="Rezervirano mjesto sadržaja 2"/>
          <p:cNvSpPr>
            <a:spLocks noGrp="1"/>
          </p:cNvSpPr>
          <p:nvPr>
            <p:ph sz="half" idx="1"/>
          </p:nvPr>
        </p:nvSpPr>
        <p:spPr/>
        <p:txBody>
          <a:bodyPr>
            <a:normAutofit/>
          </a:bodyPr>
          <a:lstStyle/>
          <a:p>
            <a:r>
              <a:rPr lang="tr-TR" altLang="en-US" sz="2400" dirty="0" smtClean="0"/>
              <a:t>Daha çok bilgisayar bilimlerini ilgilendirmiştir</a:t>
            </a:r>
            <a:r>
              <a:rPr lang="en-US" altLang="en-US" sz="2400" dirty="0" smtClean="0"/>
              <a:t> </a:t>
            </a:r>
            <a:endParaRPr lang="en-US" altLang="en-US" sz="2400" dirty="0"/>
          </a:p>
          <a:p>
            <a:pPr lvl="1"/>
            <a:r>
              <a:rPr lang="tr-TR" altLang="en-US" sz="2000" dirty="0" smtClean="0"/>
              <a:t>Örneğin:</a:t>
            </a:r>
            <a:r>
              <a:rPr lang="hr-HR" altLang="en-US" sz="2000" dirty="0" smtClean="0"/>
              <a:t> </a:t>
            </a:r>
            <a:r>
              <a:rPr lang="tr-TR" altLang="en-US" sz="2000" dirty="0" smtClean="0"/>
              <a:t>BE Özel İlgi Grubu </a:t>
            </a:r>
            <a:r>
              <a:rPr lang="hr-HR" altLang="en-US" sz="2000" dirty="0" smtClean="0"/>
              <a:t>– </a:t>
            </a:r>
            <a:r>
              <a:rPr lang="en-US" altLang="en-US" sz="2000" dirty="0" smtClean="0"/>
              <a:t>SIGIR,</a:t>
            </a:r>
            <a:r>
              <a:rPr lang="hr-HR" altLang="en-US" sz="2000" dirty="0" smtClean="0"/>
              <a:t> </a:t>
            </a:r>
            <a:r>
              <a:rPr lang="en-US" altLang="en-US" sz="2000" dirty="0" smtClean="0"/>
              <a:t>ACM</a:t>
            </a:r>
            <a:endParaRPr lang="en-US" altLang="en-US" sz="2000" dirty="0"/>
          </a:p>
          <a:p>
            <a:pPr lvl="1"/>
            <a:r>
              <a:rPr lang="tr-TR" altLang="en-US" dirty="0" smtClean="0"/>
              <a:t>BE araştırma toplulukları Çin, Kore ve Singapur’da ortaya çıkmıştır</a:t>
            </a:r>
            <a:endParaRPr lang="en-US" altLang="en-US" dirty="0"/>
          </a:p>
          <a:p>
            <a:r>
              <a:rPr lang="tr-TR" altLang="en-US" dirty="0" smtClean="0"/>
              <a:t>Herkes bilgiye erişir</a:t>
            </a:r>
            <a:endParaRPr lang="en-US" altLang="en-US" sz="2000" dirty="0"/>
          </a:p>
          <a:p>
            <a:pPr lvl="1"/>
            <a:r>
              <a:rPr lang="tr-TR" altLang="en-US" dirty="0" smtClean="0"/>
              <a:t>Arama motorları, veri madenciliği, doğal dil işleme, yapay zeka, bilgisayar grafikleri ...</a:t>
            </a:r>
            <a:endParaRPr lang="en-GB" dirty="0"/>
          </a:p>
        </p:txBody>
      </p:sp>
      <p:sp>
        <p:nvSpPr>
          <p:cNvPr id="4" name="Rezervirano mjesto sadržaja 3"/>
          <p:cNvSpPr>
            <a:spLocks noGrp="1"/>
          </p:cNvSpPr>
          <p:nvPr>
            <p:ph sz="half" idx="2"/>
          </p:nvPr>
        </p:nvSpPr>
        <p:spPr/>
        <p:txBody>
          <a:bodyPr>
            <a:normAutofit/>
          </a:bodyPr>
          <a:lstStyle/>
          <a:p>
            <a:r>
              <a:rPr lang="hr-HR" altLang="en-US" dirty="0" smtClean="0"/>
              <a:t> </a:t>
            </a:r>
            <a:r>
              <a:rPr lang="hr-HR" altLang="en-US" dirty="0" err="1"/>
              <a:t>Gerald</a:t>
            </a:r>
            <a:r>
              <a:rPr lang="hr-HR" altLang="en-US" dirty="0"/>
              <a:t> </a:t>
            </a:r>
            <a:r>
              <a:rPr lang="hr-HR" altLang="en-US" dirty="0" err="1" smtClean="0"/>
              <a:t>Salton</a:t>
            </a:r>
            <a:r>
              <a:rPr lang="hr-HR" altLang="en-US" dirty="0" smtClean="0"/>
              <a:t> (</a:t>
            </a:r>
            <a:r>
              <a:rPr lang="en-US" altLang="en-US" dirty="0" smtClean="0"/>
              <a:t>1927-1995</a:t>
            </a:r>
            <a:r>
              <a:rPr lang="hr-HR" altLang="en-US" dirty="0" smtClean="0"/>
              <a:t>)</a:t>
            </a:r>
          </a:p>
          <a:p>
            <a:endParaRPr lang="hr-HR" dirty="0"/>
          </a:p>
          <a:p>
            <a:endParaRPr lang="en-GB" dirty="0"/>
          </a:p>
        </p:txBody>
      </p:sp>
      <p:pic>
        <p:nvPicPr>
          <p:cNvPr id="5" name="Picture 5" descr="Sal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9561" y="2687637"/>
            <a:ext cx="2916238"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zervirano mjesto podnožja 5"/>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70404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 calcmode="lin" valueType="num">
                                      <p:cBhvr additive="base">
                                        <p:cTn id="2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BİLGİ</a:t>
            </a:r>
            <a:endParaRPr lang="en-GB" dirty="0"/>
          </a:p>
        </p:txBody>
      </p:sp>
      <p:sp>
        <p:nvSpPr>
          <p:cNvPr id="3" name="Rezervirano mjesto sadržaja 2"/>
          <p:cNvSpPr>
            <a:spLocks noGrp="1"/>
          </p:cNvSpPr>
          <p:nvPr>
            <p:ph idx="1"/>
          </p:nvPr>
        </p:nvSpPr>
        <p:spPr/>
        <p:txBody>
          <a:bodyPr>
            <a:normAutofit/>
          </a:bodyPr>
          <a:lstStyle/>
          <a:p>
            <a:r>
              <a:rPr lang="tr-TR" altLang="en-US" dirty="0" smtClean="0"/>
              <a:t>Araştırma alanları</a:t>
            </a:r>
            <a:endParaRPr lang="en-US" altLang="en-US" dirty="0"/>
          </a:p>
          <a:p>
            <a:pPr lvl="1"/>
            <a:r>
              <a:rPr lang="tr-TR" altLang="en-US" dirty="0" smtClean="0"/>
              <a:t>Temel bir fenomen olarak</a:t>
            </a:r>
            <a:r>
              <a:rPr lang="en-US" altLang="en-US" dirty="0" smtClean="0"/>
              <a:t> </a:t>
            </a:r>
            <a:r>
              <a:rPr lang="en-US" altLang="en-US" dirty="0"/>
              <a:t>– </a:t>
            </a:r>
            <a:r>
              <a:rPr lang="tr-TR" altLang="en-US" dirty="0" smtClean="0"/>
              <a:t>çok büyük aşama kaydedilememiştir</a:t>
            </a:r>
            <a:endParaRPr lang="en-US" altLang="en-US" dirty="0"/>
          </a:p>
          <a:p>
            <a:pPr lvl="2"/>
            <a:r>
              <a:rPr lang="en-US" altLang="en-US" dirty="0" smtClean="0"/>
              <a:t>Shannon‘</a:t>
            </a:r>
            <a:r>
              <a:rPr lang="tr-TR" altLang="en-US" dirty="0" smtClean="0"/>
              <a:t>ın ölçümleri gibi BB’de çok başarılı olmamıştır </a:t>
            </a:r>
            <a:endParaRPr lang="en-US" altLang="en-US" dirty="0"/>
          </a:p>
          <a:p>
            <a:pPr lvl="2"/>
            <a:r>
              <a:rPr lang="tr-TR" altLang="en-US" dirty="0"/>
              <a:t>e</a:t>
            </a:r>
            <a:r>
              <a:rPr lang="tr-TR" altLang="en-US" dirty="0" smtClean="0"/>
              <a:t>tkiler üzerinde yoğunlaşma</a:t>
            </a:r>
            <a:endParaRPr lang="en-US" altLang="en-US" dirty="0"/>
          </a:p>
          <a:p>
            <a:pPr lvl="2"/>
            <a:r>
              <a:rPr lang="tr-TR" altLang="en-US" dirty="0" smtClean="0"/>
              <a:t>Son zamanlarda bu alanda temel araştırmalarda aşama olmamıştır </a:t>
            </a:r>
            <a:endParaRPr lang="en-US" altLang="en-US" dirty="0" smtClean="0"/>
          </a:p>
          <a:p>
            <a:pPr lvl="1"/>
            <a:r>
              <a:rPr lang="tr-TR" altLang="en-US" dirty="0" smtClean="0"/>
              <a:t>Bilginin temsili </a:t>
            </a:r>
            <a:endParaRPr lang="en-US" altLang="en-US" dirty="0" smtClean="0"/>
          </a:p>
          <a:p>
            <a:pPr lvl="2"/>
            <a:r>
              <a:rPr lang="tr-TR" altLang="en-US" dirty="0" smtClean="0"/>
              <a:t>Bilgi erişim ile ilgili geniş bir alan </a:t>
            </a:r>
            <a:endParaRPr lang="hr-HR" altLang="en-US" dirty="0" smtClean="0"/>
          </a:p>
          <a:p>
            <a:pPr lvl="2"/>
            <a:r>
              <a:rPr lang="tr-TR" altLang="en-US" dirty="0" smtClean="0"/>
              <a:t>Kütüphanecilik yaklaşımı </a:t>
            </a:r>
            <a:endParaRPr lang="en-US" altLang="en-US" dirty="0"/>
          </a:p>
          <a:p>
            <a:pPr lvl="2"/>
            <a:r>
              <a:rPr lang="en-US" altLang="en-US" dirty="0"/>
              <a:t>metadata</a:t>
            </a:r>
          </a:p>
          <a:p>
            <a:pPr lvl="1"/>
            <a:r>
              <a:rPr lang="en-US" altLang="en-US" dirty="0" err="1" smtClean="0"/>
              <a:t>bibliometri</a:t>
            </a:r>
            <a:endParaRPr lang="en-US" altLang="en-US" dirty="0"/>
          </a:p>
          <a:p>
            <a:pPr lvl="2"/>
            <a:r>
              <a:rPr lang="tr-TR" altLang="en-US" dirty="0" smtClean="0"/>
              <a:t>literatürün yapısı</a:t>
            </a:r>
            <a:endParaRPr lang="en-US" altLang="en-US"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09435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BİLGİ</a:t>
            </a:r>
            <a:endParaRPr lang="en-GB" dirty="0"/>
          </a:p>
        </p:txBody>
      </p:sp>
      <p:sp>
        <p:nvSpPr>
          <p:cNvPr id="3" name="Rezervirano mjesto sadržaja 2"/>
          <p:cNvSpPr>
            <a:spLocks noGrp="1"/>
          </p:cNvSpPr>
          <p:nvPr>
            <p:ph idx="1"/>
          </p:nvPr>
        </p:nvSpPr>
        <p:spPr/>
        <p:txBody>
          <a:bodyPr>
            <a:normAutofit/>
          </a:bodyPr>
          <a:lstStyle/>
          <a:p>
            <a:r>
              <a:rPr lang="tr-TR" altLang="en-US" dirty="0" smtClean="0"/>
              <a:t>Herkes sezgileriyle anlar </a:t>
            </a:r>
            <a:endParaRPr lang="hr-HR" altLang="en-US" dirty="0"/>
          </a:p>
          <a:p>
            <a:r>
              <a:rPr lang="tr-TR" altLang="en-US" dirty="0"/>
              <a:t>Ç</a:t>
            </a:r>
            <a:r>
              <a:rPr lang="tr-TR" altLang="en-US" dirty="0" smtClean="0"/>
              <a:t>ok iyi ifade edilmemiştir</a:t>
            </a:r>
            <a:endParaRPr lang="en-US" altLang="en-US" dirty="0"/>
          </a:p>
          <a:p>
            <a:pPr lvl="1"/>
            <a:r>
              <a:rPr lang="tr-TR" altLang="en-US" sz="2000" dirty="0" smtClean="0"/>
              <a:t>Çeşitli görüşler ve modeller ortaya çıktı </a:t>
            </a:r>
            <a:endParaRPr lang="en-US" altLang="en-US" sz="2000" dirty="0"/>
          </a:p>
          <a:p>
            <a:pPr lvl="2"/>
            <a:r>
              <a:rPr lang="en-US" altLang="en-US" sz="2000" dirty="0">
                <a:solidFill>
                  <a:srgbClr val="FF0000"/>
                </a:solidFill>
              </a:rPr>
              <a:t>Shannon</a:t>
            </a:r>
            <a:r>
              <a:rPr lang="en-US" altLang="en-US" sz="2000" dirty="0">
                <a:solidFill>
                  <a:srgbClr val="FF9900"/>
                </a:solidFill>
              </a:rPr>
              <a:t>:</a:t>
            </a:r>
            <a:r>
              <a:rPr lang="en-US" altLang="en-US" sz="2000" dirty="0"/>
              <a:t> </a:t>
            </a:r>
            <a:r>
              <a:rPr lang="tr-TR" altLang="en-US" sz="2000" dirty="0" smtClean="0"/>
              <a:t>kaynak-kanal-hedef </a:t>
            </a:r>
            <a:endParaRPr lang="en-US" altLang="en-US" sz="2000" dirty="0"/>
          </a:p>
          <a:p>
            <a:pPr lvl="3"/>
            <a:r>
              <a:rPr lang="tr-TR" altLang="en-US" sz="2000" dirty="0" smtClean="0"/>
              <a:t>Sinyal içerik değildir </a:t>
            </a:r>
            <a:endParaRPr lang="en-US" altLang="en-US" sz="2000" dirty="0"/>
          </a:p>
          <a:p>
            <a:pPr lvl="2"/>
            <a:r>
              <a:rPr lang="tr-TR" altLang="en-US" sz="2000" dirty="0" smtClean="0">
                <a:solidFill>
                  <a:srgbClr val="FF0000"/>
                </a:solidFill>
              </a:rPr>
              <a:t>Bilişsel</a:t>
            </a:r>
            <a:r>
              <a:rPr lang="en-US" altLang="en-US" sz="2000" dirty="0" smtClean="0">
                <a:solidFill>
                  <a:srgbClr val="FF0000"/>
                </a:solidFill>
              </a:rPr>
              <a:t>:</a:t>
            </a:r>
            <a:r>
              <a:rPr lang="en-US" altLang="en-US" sz="2000" dirty="0" smtClean="0"/>
              <a:t> </a:t>
            </a:r>
            <a:r>
              <a:rPr lang="tr-TR" altLang="en-US" sz="2000" dirty="0" smtClean="0"/>
              <a:t>bilişsel yapıdaki değişiklikler </a:t>
            </a:r>
            <a:endParaRPr lang="en-US" altLang="en-US" sz="2000" dirty="0"/>
          </a:p>
          <a:p>
            <a:pPr lvl="3"/>
            <a:r>
              <a:rPr lang="tr-TR" altLang="en-US" sz="2000" dirty="0" smtClean="0"/>
              <a:t>İçerik işleme &amp; etkileri </a:t>
            </a:r>
            <a:endParaRPr lang="en-US" altLang="en-US" sz="2000" dirty="0"/>
          </a:p>
          <a:p>
            <a:pPr lvl="2"/>
            <a:r>
              <a:rPr lang="en-US" altLang="en-US" sz="2000" dirty="0" smtClean="0">
                <a:solidFill>
                  <a:srgbClr val="FF0000"/>
                </a:solidFill>
              </a:rPr>
              <a:t>So</a:t>
            </a:r>
            <a:r>
              <a:rPr lang="tr-TR" altLang="en-US" sz="2000" dirty="0" smtClean="0">
                <a:solidFill>
                  <a:srgbClr val="FF0000"/>
                </a:solidFill>
              </a:rPr>
              <a:t>syal</a:t>
            </a:r>
            <a:r>
              <a:rPr lang="en-US" altLang="en-US" sz="2000" dirty="0" smtClean="0">
                <a:solidFill>
                  <a:srgbClr val="FF0000"/>
                </a:solidFill>
              </a:rPr>
              <a:t>:</a:t>
            </a:r>
            <a:r>
              <a:rPr lang="en-US" altLang="en-US" sz="2000" dirty="0" smtClean="0"/>
              <a:t> </a:t>
            </a:r>
            <a:r>
              <a:rPr lang="tr-TR" altLang="en-US" sz="2000" dirty="0" smtClean="0"/>
              <a:t>bağlam, durum </a:t>
            </a:r>
            <a:r>
              <a:rPr lang="en-US" altLang="en-US" sz="2000" dirty="0" smtClean="0"/>
              <a:t> </a:t>
            </a:r>
            <a:endParaRPr lang="en-US" altLang="en-US" sz="2000" dirty="0"/>
          </a:p>
          <a:p>
            <a:pPr lvl="3"/>
            <a:r>
              <a:rPr lang="tr-TR" altLang="en-US" sz="2000" dirty="0" smtClean="0"/>
              <a:t>Bilgi arama, görevler</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25865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4294967295"/>
          </p:nvPr>
        </p:nvSpPr>
        <p:spPr/>
        <p:txBody>
          <a:bodyPr/>
          <a:lstStyle/>
          <a:p>
            <a:r>
              <a:rPr lang="en-GB" altLang="de-DE" smtClean="0"/>
              <a:t>Aparac-Jelusic, Faletar Tanackovic and Mandl, 2018</a:t>
            </a:r>
            <a:endParaRPr lang="en-US" altLang="de-DE"/>
          </a:p>
        </p:txBody>
      </p:sp>
      <p:sp>
        <p:nvSpPr>
          <p:cNvPr id="245762" name="Rectangle 2"/>
          <p:cNvSpPr>
            <a:spLocks noGrp="1" noChangeArrowheads="1"/>
          </p:cNvSpPr>
          <p:nvPr>
            <p:ph type="title"/>
          </p:nvPr>
        </p:nvSpPr>
        <p:spPr>
          <a:xfrm>
            <a:off x="1524000" y="274638"/>
            <a:ext cx="9144000" cy="1143000"/>
          </a:xfrm>
        </p:spPr>
        <p:txBody>
          <a:bodyPr/>
          <a:lstStyle/>
          <a:p>
            <a:r>
              <a:rPr lang="tr-TR" altLang="de-DE" dirty="0" smtClean="0"/>
              <a:t>Bilgi</a:t>
            </a:r>
            <a:r>
              <a:rPr lang="en-US" altLang="de-DE" dirty="0" smtClean="0"/>
              <a:t> </a:t>
            </a:r>
            <a:r>
              <a:rPr lang="en-US" altLang="de-DE" dirty="0" err="1" smtClean="0"/>
              <a:t>manifesta</a:t>
            </a:r>
            <a:r>
              <a:rPr lang="tr-TR" altLang="de-DE" dirty="0" smtClean="0"/>
              <a:t>syon</a:t>
            </a:r>
            <a:r>
              <a:rPr lang="en-US" altLang="de-DE" dirty="0" smtClean="0"/>
              <a:t> </a:t>
            </a:r>
            <a:r>
              <a:rPr lang="en-US" altLang="de-DE" sz="2000" dirty="0"/>
              <a:t>(Buckland)</a:t>
            </a:r>
          </a:p>
        </p:txBody>
      </p:sp>
      <p:sp>
        <p:nvSpPr>
          <p:cNvPr id="245763" name="Rectangle 3"/>
          <p:cNvSpPr>
            <a:spLocks noGrp="1" noChangeArrowheads="1"/>
          </p:cNvSpPr>
          <p:nvPr>
            <p:ph type="body" idx="1"/>
          </p:nvPr>
        </p:nvSpPr>
        <p:spPr>
          <a:xfrm>
            <a:off x="1981200" y="1567334"/>
            <a:ext cx="8229600" cy="4525963"/>
          </a:xfrm>
        </p:spPr>
        <p:txBody>
          <a:bodyPr>
            <a:normAutofit/>
          </a:bodyPr>
          <a:lstStyle/>
          <a:p>
            <a:r>
              <a:rPr lang="tr-TR" altLang="de-DE" sz="2400" dirty="0" smtClean="0"/>
              <a:t>Bilgi bir </a:t>
            </a:r>
            <a:r>
              <a:rPr lang="tr-TR" altLang="de-DE" sz="2400" b="1" dirty="0" smtClean="0"/>
              <a:t>şey</a:t>
            </a:r>
            <a:r>
              <a:rPr lang="tr-TR" altLang="de-DE" sz="2400" dirty="0" smtClean="0"/>
              <a:t> olarak </a:t>
            </a:r>
            <a:endParaRPr lang="en-US" altLang="de-DE" sz="2400" b="1" dirty="0"/>
          </a:p>
          <a:p>
            <a:pPr lvl="1"/>
            <a:r>
              <a:rPr lang="tr-TR" altLang="de-DE" sz="2000" dirty="0" smtClean="0"/>
              <a:t>Veri, bilgi içeren belgeler</a:t>
            </a:r>
            <a:r>
              <a:rPr lang="en-US" altLang="de-DE" sz="2000" dirty="0" smtClean="0"/>
              <a:t> – </a:t>
            </a:r>
            <a:r>
              <a:rPr lang="tr-TR" altLang="de-DE" sz="2000" dirty="0" smtClean="0"/>
              <a:t>somut</a:t>
            </a:r>
            <a:endParaRPr lang="en-US" altLang="de-DE" sz="2000" dirty="0"/>
          </a:p>
          <a:p>
            <a:pPr lvl="2"/>
            <a:r>
              <a:rPr lang="tr-TR" altLang="de-DE" dirty="0" smtClean="0"/>
              <a:t>Nesnelerden iletilen potensiyel bilgi kastedilir</a:t>
            </a:r>
            <a:endParaRPr lang="en-US" altLang="de-DE" dirty="0"/>
          </a:p>
          <a:p>
            <a:r>
              <a:rPr lang="tr-TR" altLang="de-DE" sz="2400" dirty="0" smtClean="0"/>
              <a:t>Bilgi bir </a:t>
            </a:r>
            <a:r>
              <a:rPr lang="tr-TR" altLang="de-DE" sz="2400" b="1" dirty="0" smtClean="0"/>
              <a:t>işlem</a:t>
            </a:r>
            <a:r>
              <a:rPr lang="tr-TR" altLang="de-DE" sz="2400" dirty="0" smtClean="0"/>
              <a:t>/</a:t>
            </a:r>
            <a:r>
              <a:rPr lang="tr-TR" altLang="de-DE" sz="2400" b="1" dirty="0" smtClean="0"/>
              <a:t>süreç</a:t>
            </a:r>
            <a:r>
              <a:rPr lang="tr-TR" altLang="de-DE" sz="2400" dirty="0" smtClean="0"/>
              <a:t> olarak</a:t>
            </a:r>
            <a:endParaRPr lang="en-US" altLang="de-DE" sz="2400" b="1" dirty="0"/>
          </a:p>
          <a:p>
            <a:pPr lvl="1"/>
            <a:r>
              <a:rPr lang="tr-TR" altLang="de-DE" sz="2000" dirty="0" smtClean="0"/>
              <a:t>Birinin bildiği bilgilendiği zaman değişir</a:t>
            </a:r>
            <a:r>
              <a:rPr lang="en-US" altLang="de-DE" sz="2000" dirty="0" smtClean="0"/>
              <a:t>; “</a:t>
            </a:r>
            <a:r>
              <a:rPr lang="tr-TR" altLang="de-DE" sz="2000" dirty="0" smtClean="0"/>
              <a:t>bilgilendirme eylemi</a:t>
            </a:r>
            <a:r>
              <a:rPr lang="en-US" altLang="de-DE" sz="2000" dirty="0" smtClean="0"/>
              <a:t>” </a:t>
            </a:r>
            <a:endParaRPr lang="en-US" altLang="de-DE" sz="2000" dirty="0"/>
          </a:p>
          <a:p>
            <a:pPr lvl="2"/>
            <a:r>
              <a:rPr lang="tr-TR" altLang="de-DE" dirty="0" smtClean="0"/>
              <a:t>Bilişsel değişimleri kasteder</a:t>
            </a:r>
            <a:r>
              <a:rPr lang="en-US" altLang="de-DE" dirty="0" smtClean="0"/>
              <a:t> </a:t>
            </a:r>
            <a:r>
              <a:rPr lang="en-US" altLang="de-DE" dirty="0"/>
              <a:t>+ </a:t>
            </a:r>
            <a:r>
              <a:rPr lang="tr-TR" altLang="de-DE" dirty="0" smtClean="0"/>
              <a:t>yapma süreci </a:t>
            </a:r>
            <a:endParaRPr lang="en-US" altLang="de-DE" dirty="0"/>
          </a:p>
          <a:p>
            <a:r>
              <a:rPr lang="tr-TR" altLang="de-DE" sz="2400" dirty="0" smtClean="0"/>
              <a:t>Bilgi </a:t>
            </a:r>
            <a:r>
              <a:rPr lang="en-US" altLang="de-DE" sz="2400" b="1" dirty="0" smtClean="0"/>
              <a:t>knowledge</a:t>
            </a:r>
            <a:r>
              <a:rPr lang="tr-TR" altLang="de-DE" sz="2400" b="1" dirty="0" smtClean="0"/>
              <a:t> </a:t>
            </a:r>
            <a:r>
              <a:rPr lang="tr-TR" altLang="de-DE" sz="2400" dirty="0" smtClean="0"/>
              <a:t>olarak</a:t>
            </a:r>
            <a:endParaRPr lang="en-US" altLang="de-DE" sz="2400" dirty="0"/>
          </a:p>
          <a:p>
            <a:pPr lvl="1"/>
            <a:r>
              <a:rPr lang="tr-TR" altLang="de-DE" sz="2000" dirty="0" smtClean="0"/>
              <a:t>X hakkında iletilen bilgi </a:t>
            </a:r>
            <a:endParaRPr lang="en-US" altLang="de-DE" sz="2000" dirty="0" smtClean="0"/>
          </a:p>
          <a:p>
            <a:pPr lvl="2"/>
            <a:r>
              <a:rPr lang="tr-TR" altLang="de-DE" dirty="0" smtClean="0"/>
              <a:t>İletilen şeyi kasteder</a:t>
            </a:r>
            <a:r>
              <a:rPr lang="en-US" altLang="de-DE" dirty="0" smtClean="0"/>
              <a:t> – </a:t>
            </a:r>
            <a:r>
              <a:rPr lang="tr-TR" altLang="de-DE" dirty="0" smtClean="0"/>
              <a:t>soyut</a:t>
            </a:r>
            <a:endParaRPr lang="en-US" altLang="de-DE" dirty="0"/>
          </a:p>
          <a:p>
            <a:pPr lvl="1"/>
            <a:endParaRPr lang="en-US" altLang="de-DE" sz="2000" dirty="0"/>
          </a:p>
        </p:txBody>
      </p:sp>
    </p:spTree>
    <p:extLst>
      <p:ext uri="{BB962C8B-B14F-4D97-AF65-F5344CB8AC3E}">
        <p14:creationId xmlns:p14="http://schemas.microsoft.com/office/powerpoint/2010/main" val="22821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anim calcmode="lin" valueType="num">
                                      <p:cBhvr additive="base">
                                        <p:cTn id="7" dur="500" fill="hold"/>
                                        <p:tgtEl>
                                          <p:spTgt spid="2457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6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45763">
                                            <p:txEl>
                                              <p:pRg st="1" end="1"/>
                                            </p:txEl>
                                          </p:spTgt>
                                        </p:tgtEl>
                                        <p:attrNameLst>
                                          <p:attrName>style.visibility</p:attrName>
                                        </p:attrNameLst>
                                      </p:cBhvr>
                                      <p:to>
                                        <p:strVal val="visible"/>
                                      </p:to>
                                    </p:set>
                                    <p:anim calcmode="lin" valueType="num">
                                      <p:cBhvr additive="base">
                                        <p:cTn id="11" dur="500" fill="hold"/>
                                        <p:tgtEl>
                                          <p:spTgt spid="24576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576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45763">
                                            <p:txEl>
                                              <p:pRg st="2" end="2"/>
                                            </p:txEl>
                                          </p:spTgt>
                                        </p:tgtEl>
                                        <p:attrNameLst>
                                          <p:attrName>style.visibility</p:attrName>
                                        </p:attrNameLst>
                                      </p:cBhvr>
                                      <p:to>
                                        <p:strVal val="visible"/>
                                      </p:to>
                                    </p:set>
                                    <p:anim calcmode="lin" valueType="num">
                                      <p:cBhvr additive="base">
                                        <p:cTn id="15" dur="500" fill="hold"/>
                                        <p:tgtEl>
                                          <p:spTgt spid="24576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457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45763">
                                            <p:txEl>
                                              <p:pRg st="3" end="3"/>
                                            </p:txEl>
                                          </p:spTgt>
                                        </p:tgtEl>
                                        <p:attrNameLst>
                                          <p:attrName>style.visibility</p:attrName>
                                        </p:attrNameLst>
                                      </p:cBhvr>
                                      <p:to>
                                        <p:strVal val="visible"/>
                                      </p:to>
                                    </p:set>
                                    <p:anim calcmode="lin" valueType="num">
                                      <p:cBhvr additive="base">
                                        <p:cTn id="21" dur="500" fill="hold"/>
                                        <p:tgtEl>
                                          <p:spTgt spid="24576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4576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45763">
                                            <p:txEl>
                                              <p:pRg st="4" end="4"/>
                                            </p:txEl>
                                          </p:spTgt>
                                        </p:tgtEl>
                                        <p:attrNameLst>
                                          <p:attrName>style.visibility</p:attrName>
                                        </p:attrNameLst>
                                      </p:cBhvr>
                                      <p:to>
                                        <p:strVal val="visible"/>
                                      </p:to>
                                    </p:set>
                                    <p:anim calcmode="lin" valueType="num">
                                      <p:cBhvr additive="base">
                                        <p:cTn id="25" dur="500" fill="hold"/>
                                        <p:tgtEl>
                                          <p:spTgt spid="24576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6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45763">
                                            <p:txEl>
                                              <p:pRg st="5" end="5"/>
                                            </p:txEl>
                                          </p:spTgt>
                                        </p:tgtEl>
                                        <p:attrNameLst>
                                          <p:attrName>style.visibility</p:attrName>
                                        </p:attrNameLst>
                                      </p:cBhvr>
                                      <p:to>
                                        <p:strVal val="visible"/>
                                      </p:to>
                                    </p:set>
                                    <p:anim calcmode="lin" valueType="num">
                                      <p:cBhvr additive="base">
                                        <p:cTn id="29" dur="500" fill="hold"/>
                                        <p:tgtEl>
                                          <p:spTgt spid="24576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4576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45763">
                                            <p:txEl>
                                              <p:pRg st="6" end="6"/>
                                            </p:txEl>
                                          </p:spTgt>
                                        </p:tgtEl>
                                        <p:attrNameLst>
                                          <p:attrName>style.visibility</p:attrName>
                                        </p:attrNameLst>
                                      </p:cBhvr>
                                      <p:to>
                                        <p:strVal val="visible"/>
                                      </p:to>
                                    </p:set>
                                    <p:anim calcmode="lin" valueType="num">
                                      <p:cBhvr additive="base">
                                        <p:cTn id="35" dur="500" fill="hold"/>
                                        <p:tgtEl>
                                          <p:spTgt spid="24576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576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45763">
                                            <p:txEl>
                                              <p:pRg st="7" end="7"/>
                                            </p:txEl>
                                          </p:spTgt>
                                        </p:tgtEl>
                                        <p:attrNameLst>
                                          <p:attrName>style.visibility</p:attrName>
                                        </p:attrNameLst>
                                      </p:cBhvr>
                                      <p:to>
                                        <p:strVal val="visible"/>
                                      </p:to>
                                    </p:set>
                                    <p:anim calcmode="lin" valueType="num">
                                      <p:cBhvr additive="base">
                                        <p:cTn id="39" dur="500" fill="hold"/>
                                        <p:tgtEl>
                                          <p:spTgt spid="24576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4576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45763">
                                            <p:txEl>
                                              <p:pRg st="8" end="8"/>
                                            </p:txEl>
                                          </p:spTgt>
                                        </p:tgtEl>
                                        <p:attrNameLst>
                                          <p:attrName>style.visibility</p:attrName>
                                        </p:attrNameLst>
                                      </p:cBhvr>
                                      <p:to>
                                        <p:strVal val="visible"/>
                                      </p:to>
                                    </p:set>
                                    <p:anim calcmode="lin" valueType="num">
                                      <p:cBhvr additive="base">
                                        <p:cTn id="43" dur="500" fill="hold"/>
                                        <p:tgtEl>
                                          <p:spTgt spid="24576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4576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Öğretim Yöntemleri</a:t>
            </a:r>
            <a:endParaRPr lang="en-US" dirty="0"/>
          </a:p>
        </p:txBody>
      </p:sp>
      <p:sp>
        <p:nvSpPr>
          <p:cNvPr id="3" name="Content Placeholder 2"/>
          <p:cNvSpPr>
            <a:spLocks noGrp="1"/>
          </p:cNvSpPr>
          <p:nvPr>
            <p:ph idx="1"/>
          </p:nvPr>
        </p:nvSpPr>
        <p:spPr/>
        <p:txBody>
          <a:bodyPr/>
          <a:lstStyle/>
          <a:p>
            <a:r>
              <a:rPr lang="tr-TR" dirty="0" smtClean="0"/>
              <a:t>Öğretim yöntemleri</a:t>
            </a:r>
            <a:endParaRPr lang="en-US" dirty="0"/>
          </a:p>
          <a:p>
            <a:pPr lvl="1"/>
            <a:r>
              <a:rPr lang="tr-TR" dirty="0" smtClean="0"/>
              <a:t>Sözlü anlatım</a:t>
            </a:r>
            <a:endParaRPr lang="en-US" dirty="0"/>
          </a:p>
          <a:p>
            <a:pPr lvl="1"/>
            <a:r>
              <a:rPr lang="tr-TR" dirty="0" smtClean="0"/>
              <a:t>Sınıf içi tartışma</a:t>
            </a:r>
            <a:r>
              <a:rPr lang="en-US" dirty="0" smtClean="0"/>
              <a:t>/</a:t>
            </a:r>
            <a:r>
              <a:rPr lang="tr-TR" dirty="0" smtClean="0"/>
              <a:t>Sanal ortamda tartışma </a:t>
            </a:r>
            <a:r>
              <a:rPr lang="en-US" dirty="0" smtClean="0"/>
              <a:t> </a:t>
            </a:r>
            <a:endParaRPr lang="en-US" dirty="0"/>
          </a:p>
          <a:p>
            <a:pPr lvl="1"/>
            <a:r>
              <a:rPr lang="hr-HR" dirty="0" smtClean="0"/>
              <a:t>E</a:t>
            </a:r>
            <a:r>
              <a:rPr lang="tr-TR" dirty="0" smtClean="0"/>
              <a:t>gzersizler</a:t>
            </a:r>
            <a:r>
              <a:rPr lang="hr-HR" dirty="0" smtClean="0"/>
              <a:t> </a:t>
            </a:r>
            <a:endParaRPr lang="en-US"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4238091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Bilgi kavramı (çeşitli yaklaşımlar)</a:t>
            </a:r>
            <a:endParaRPr lang="en-GB" dirty="0"/>
          </a:p>
        </p:txBody>
      </p:sp>
      <p:sp>
        <p:nvSpPr>
          <p:cNvPr id="3" name="Rezervirano mjesto sadržaja 2"/>
          <p:cNvSpPr>
            <a:spLocks noGrp="1"/>
          </p:cNvSpPr>
          <p:nvPr>
            <p:ph idx="1"/>
          </p:nvPr>
        </p:nvSpPr>
        <p:spPr/>
        <p:txBody>
          <a:bodyPr/>
          <a:lstStyle/>
          <a:p>
            <a:r>
              <a:rPr lang="tr-TR" dirty="0" smtClean="0"/>
              <a:t>Bilgi</a:t>
            </a:r>
            <a:endParaRPr lang="hr-HR" dirty="0" smtClean="0"/>
          </a:p>
          <a:p>
            <a:pPr lvl="1"/>
            <a:r>
              <a:rPr lang="tr-TR" dirty="0" smtClean="0"/>
              <a:t>İletilen işaretlerdir</a:t>
            </a:r>
            <a:r>
              <a:rPr lang="hr-HR" dirty="0" smtClean="0"/>
              <a:t> (Claude Shannon)</a:t>
            </a:r>
          </a:p>
          <a:p>
            <a:pPr lvl="1"/>
            <a:r>
              <a:rPr lang="tr-TR" dirty="0" smtClean="0"/>
              <a:t>Yapıda bir değişimdir</a:t>
            </a:r>
            <a:r>
              <a:rPr lang="hr-HR" dirty="0" smtClean="0"/>
              <a:t> (Nick Belkin and Steve Robertson)</a:t>
            </a:r>
          </a:p>
          <a:p>
            <a:pPr lvl="1"/>
            <a:r>
              <a:rPr lang="tr-TR" dirty="0" smtClean="0"/>
              <a:t>Parçalanmış </a:t>
            </a:r>
            <a:r>
              <a:rPr lang="hr-HR" dirty="0" smtClean="0"/>
              <a:t>knowledge</a:t>
            </a:r>
            <a:r>
              <a:rPr lang="tr-TR" dirty="0" smtClean="0"/>
              <a:t>’dır</a:t>
            </a:r>
            <a:r>
              <a:rPr lang="hr-HR" dirty="0" smtClean="0"/>
              <a:t> (Bertie Brookes)</a:t>
            </a:r>
          </a:p>
          <a:p>
            <a:pPr lvl="1"/>
            <a:r>
              <a:rPr lang="tr-TR" dirty="0" smtClean="0"/>
              <a:t>Anlamlandırılmış veridir</a:t>
            </a:r>
            <a:r>
              <a:rPr lang="hr-HR" dirty="0" smtClean="0"/>
              <a:t> (Luciano Floridi)</a:t>
            </a:r>
          </a:p>
          <a:p>
            <a:pPr lvl="1"/>
            <a:r>
              <a:rPr lang="tr-TR" dirty="0" smtClean="0"/>
              <a:t>Bağlamsal anlamdır ve anlamayı destekler </a:t>
            </a:r>
            <a:r>
              <a:rPr lang="hr-HR" dirty="0" smtClean="0"/>
              <a:t>(David Bowden)</a:t>
            </a:r>
          </a:p>
          <a:p>
            <a:pPr lvl="3"/>
            <a:r>
              <a:rPr lang="hr-HR" dirty="0" smtClean="0"/>
              <a:t>From Bowden </a:t>
            </a:r>
            <a:r>
              <a:rPr lang="tr-TR" dirty="0" smtClean="0"/>
              <a:t>ve</a:t>
            </a:r>
            <a:r>
              <a:rPr lang="hr-HR" dirty="0" smtClean="0"/>
              <a:t> Robinson, 2013</a:t>
            </a:r>
          </a:p>
          <a:p>
            <a:pPr lvl="1"/>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62206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BİLGİ</a:t>
            </a:r>
            <a:endParaRPr lang="en-GB" dirty="0"/>
          </a:p>
        </p:txBody>
      </p:sp>
      <p:sp>
        <p:nvSpPr>
          <p:cNvPr id="3" name="Rezervirano mjesto sadržaja 2"/>
          <p:cNvSpPr>
            <a:spLocks noGrp="1"/>
          </p:cNvSpPr>
          <p:nvPr>
            <p:ph idx="1"/>
          </p:nvPr>
        </p:nvSpPr>
        <p:spPr>
          <a:xfrm>
            <a:off x="1103312" y="1759974"/>
            <a:ext cx="8946541" cy="4365523"/>
          </a:xfrm>
        </p:spPr>
        <p:txBody>
          <a:bodyPr>
            <a:normAutofit/>
          </a:bodyPr>
          <a:lstStyle/>
          <a:p>
            <a:r>
              <a:rPr lang="tr-TR" sz="2800" b="1" dirty="0" smtClean="0"/>
              <a:t>Bilgi Bilimde:</a:t>
            </a:r>
            <a:endParaRPr lang="hr-HR" sz="2800" b="1" dirty="0" smtClean="0"/>
          </a:p>
          <a:p>
            <a:pPr lvl="1"/>
            <a:r>
              <a:rPr lang="tr-TR" altLang="en-US" sz="2200" dirty="0" smtClean="0"/>
              <a:t>Bilgi belirsizliği çözen veya bir soruya yanıt sağlayan şeydir </a:t>
            </a:r>
            <a:r>
              <a:rPr lang="en-US" altLang="en-US" sz="1800" dirty="0" err="1" smtClean="0"/>
              <a:t>si</a:t>
            </a:r>
            <a:r>
              <a:rPr lang="tr-TR" altLang="en-US" sz="1800" dirty="0" smtClean="0"/>
              <a:t>nyaller, bit’ler</a:t>
            </a:r>
            <a:r>
              <a:rPr lang="tr-TR" altLang="en-US" dirty="0"/>
              <a:t>, bilgi teorisi (Shanon</a:t>
            </a:r>
            <a:r>
              <a:rPr lang="tr-TR" altLang="en-US" dirty="0" smtClean="0"/>
              <a:t>), ekonomi... </a:t>
            </a:r>
          </a:p>
          <a:p>
            <a:pPr lvl="1"/>
            <a:r>
              <a:rPr lang="tr-TR" altLang="en-US" sz="2400" dirty="0" smtClean="0"/>
              <a:t>Bilgi bilişsel süreçleri ve anlamayı içerir </a:t>
            </a:r>
            <a:endParaRPr lang="en-US" altLang="en-US" sz="2400" dirty="0"/>
          </a:p>
          <a:p>
            <a:pPr marL="1352550" lvl="2" indent="-495300">
              <a:lnSpc>
                <a:spcPct val="80000"/>
              </a:lnSpc>
            </a:pPr>
            <a:r>
              <a:rPr lang="tr-TR" altLang="en-US" sz="1800" dirty="0"/>
              <a:t>a</a:t>
            </a:r>
            <a:r>
              <a:rPr lang="tr-TR" altLang="en-US" sz="1800" dirty="0" smtClean="0"/>
              <a:t>nlama</a:t>
            </a:r>
            <a:r>
              <a:rPr lang="en-US" altLang="en-US" sz="1800" dirty="0" smtClean="0"/>
              <a:t>, Brookes</a:t>
            </a:r>
            <a:endParaRPr lang="hr-HR" altLang="en-US" sz="1800" dirty="0" smtClean="0"/>
          </a:p>
          <a:p>
            <a:pPr marL="952500" lvl="1" indent="-495300">
              <a:lnSpc>
                <a:spcPct val="80000"/>
              </a:lnSpc>
            </a:pPr>
            <a:r>
              <a:rPr lang="tr-TR" altLang="en-US" sz="2400" dirty="0" smtClean="0"/>
              <a:t>Bilgi aynı zamanda bağlamla, durumla ve eldeki problemle ilgilidir </a:t>
            </a:r>
            <a:r>
              <a:rPr lang="en-US" altLang="en-US" sz="2400" dirty="0" smtClean="0"/>
              <a:t> </a:t>
            </a:r>
            <a:endParaRPr lang="tr-TR" altLang="en-US" sz="2400" dirty="0" smtClean="0"/>
          </a:p>
          <a:p>
            <a:pPr marL="1352550" lvl="2" indent="-495300">
              <a:lnSpc>
                <a:spcPct val="80000"/>
              </a:lnSpc>
            </a:pPr>
            <a:r>
              <a:rPr lang="tr-TR" altLang="en-US" b="1" dirty="0" smtClean="0"/>
              <a:t>KULLANICILAR, KULLANIM, İŞ</a:t>
            </a:r>
            <a:endParaRPr lang="en-US" altLang="en-US"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3552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İNSAN</a:t>
            </a:r>
            <a:endParaRPr lang="en-GB" dirty="0"/>
          </a:p>
        </p:txBody>
      </p:sp>
      <p:sp>
        <p:nvSpPr>
          <p:cNvPr id="3" name="Rezervirano mjesto sadržaja 2"/>
          <p:cNvSpPr>
            <a:spLocks noGrp="1"/>
          </p:cNvSpPr>
          <p:nvPr>
            <p:ph idx="1"/>
          </p:nvPr>
        </p:nvSpPr>
        <p:spPr/>
        <p:txBody>
          <a:bodyPr>
            <a:normAutofit lnSpcReduction="10000"/>
          </a:bodyPr>
          <a:lstStyle/>
          <a:p>
            <a:r>
              <a:rPr lang="tr-TR" altLang="en-US" sz="2400" dirty="0" smtClean="0"/>
              <a:t>Mesleki hizmetler</a:t>
            </a:r>
            <a:endParaRPr lang="en-US" altLang="en-US" sz="2400" dirty="0"/>
          </a:p>
          <a:p>
            <a:pPr lvl="1"/>
            <a:r>
              <a:rPr lang="tr-TR" altLang="en-US" sz="2000" dirty="0" smtClean="0"/>
              <a:t>düzenlemede</a:t>
            </a:r>
            <a:r>
              <a:rPr lang="en-US" altLang="en-US" sz="2000" dirty="0" smtClean="0"/>
              <a:t> </a:t>
            </a:r>
            <a:r>
              <a:rPr lang="en-US" altLang="en-US" sz="2000" dirty="0"/>
              <a:t>– </a:t>
            </a:r>
            <a:r>
              <a:rPr lang="tr-TR" altLang="en-US" sz="2000" dirty="0" smtClean="0"/>
              <a:t>bilgi (knowledge) yönetimine yönelim </a:t>
            </a:r>
          </a:p>
          <a:p>
            <a:pPr lvl="1"/>
            <a:r>
              <a:rPr lang="tr-TR" altLang="en-US" sz="2000" dirty="0" smtClean="0"/>
              <a:t>endüstride</a:t>
            </a:r>
            <a:r>
              <a:rPr lang="en-US" altLang="en-US" sz="2000" dirty="0" smtClean="0"/>
              <a:t> </a:t>
            </a:r>
            <a:r>
              <a:rPr lang="en-US" altLang="en-US" sz="2000" dirty="0"/>
              <a:t>– </a:t>
            </a:r>
            <a:r>
              <a:rPr lang="tr-TR" altLang="en-US" sz="2000" dirty="0" smtClean="0"/>
              <a:t>aracı firmalar, toplayıcılar </a:t>
            </a:r>
            <a:r>
              <a:rPr lang="tr-TR" altLang="en-US" sz="2000" dirty="0"/>
              <a:t>(</a:t>
            </a:r>
            <a:r>
              <a:rPr lang="en-US" altLang="en-US" sz="2000" dirty="0" smtClean="0"/>
              <a:t>aggregators</a:t>
            </a:r>
            <a:r>
              <a:rPr lang="tr-TR" altLang="en-US" sz="2000" dirty="0" smtClean="0"/>
              <a:t>)</a:t>
            </a:r>
            <a:r>
              <a:rPr lang="en-US" altLang="en-US" sz="2000" dirty="0" smtClean="0"/>
              <a:t>, </a:t>
            </a:r>
            <a:r>
              <a:rPr lang="en-US" altLang="en-US" sz="2000" dirty="0"/>
              <a:t>Internet,</a:t>
            </a:r>
          </a:p>
          <a:p>
            <a:r>
              <a:rPr lang="tr-TR" altLang="en-US" sz="2400" dirty="0" smtClean="0"/>
              <a:t>Araştırma</a:t>
            </a:r>
            <a:endParaRPr lang="en-US" altLang="en-US" sz="2400" dirty="0"/>
          </a:p>
          <a:p>
            <a:pPr lvl="1"/>
            <a:r>
              <a:rPr lang="tr-TR" altLang="en-US" sz="2000" dirty="0" smtClean="0"/>
              <a:t>Kullanıcı ve kullanıcı çalışmaları </a:t>
            </a:r>
            <a:endParaRPr lang="en-US" altLang="en-US" sz="2000" dirty="0"/>
          </a:p>
          <a:p>
            <a:pPr lvl="1"/>
            <a:r>
              <a:rPr lang="tr-TR" altLang="en-US" sz="2000" dirty="0" smtClean="0"/>
              <a:t>Etkileşim çalışmaları </a:t>
            </a:r>
            <a:endParaRPr lang="en-US" altLang="en-US" sz="2000" dirty="0"/>
          </a:p>
          <a:p>
            <a:pPr lvl="1"/>
            <a:r>
              <a:rPr lang="tr-TR" altLang="en-US" sz="2000" dirty="0" smtClean="0"/>
              <a:t>Bilgi arama davranışları çalışmaları, sosyal bağlam, ortak arama davranışları</a:t>
            </a:r>
            <a:endParaRPr lang="en-US" altLang="en-US" sz="2000" dirty="0"/>
          </a:p>
          <a:p>
            <a:pPr lvl="1"/>
            <a:r>
              <a:rPr lang="tr-TR" altLang="en-US" sz="2000" dirty="0" smtClean="0"/>
              <a:t>İlgililik (</a:t>
            </a:r>
            <a:r>
              <a:rPr lang="en-US" altLang="en-US" sz="2000" dirty="0" smtClean="0"/>
              <a:t>relevance</a:t>
            </a:r>
            <a:r>
              <a:rPr lang="tr-TR" altLang="en-US" sz="2000" dirty="0" smtClean="0"/>
              <a:t>)</a:t>
            </a:r>
            <a:r>
              <a:rPr lang="en-US" altLang="en-US" sz="2000" dirty="0" smtClean="0"/>
              <a:t> </a:t>
            </a:r>
            <a:r>
              <a:rPr lang="tr-TR" altLang="en-US" sz="2000" dirty="0" smtClean="0"/>
              <a:t>çalışmaları</a:t>
            </a:r>
            <a:endParaRPr lang="en-US" altLang="en-US" sz="2000" dirty="0"/>
          </a:p>
          <a:p>
            <a:pPr lvl="1"/>
            <a:r>
              <a:rPr lang="tr-TR" altLang="en-US" sz="2000" dirty="0" smtClean="0"/>
              <a:t>Sosyal bilişim</a:t>
            </a:r>
            <a:endParaRPr lang="en-US" altLang="en-US" sz="2000"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7263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İNSAN</a:t>
            </a:r>
            <a:endParaRPr lang="en-GB" dirty="0"/>
          </a:p>
        </p:txBody>
      </p:sp>
      <p:sp>
        <p:nvSpPr>
          <p:cNvPr id="3" name="Rezervirano mjesto sadržaja 2"/>
          <p:cNvSpPr>
            <a:spLocks noGrp="1"/>
          </p:cNvSpPr>
          <p:nvPr>
            <p:ph idx="1"/>
          </p:nvPr>
        </p:nvSpPr>
        <p:spPr/>
        <p:txBody>
          <a:bodyPr>
            <a:normAutofit/>
          </a:bodyPr>
          <a:lstStyle/>
          <a:p>
            <a:r>
              <a:rPr lang="tr-TR" sz="2400" dirty="0" smtClean="0"/>
              <a:t>Kullanıcı ve kullanıcı çalışmaları </a:t>
            </a:r>
            <a:endParaRPr lang="hr-HR" sz="2400" dirty="0" smtClean="0"/>
          </a:p>
          <a:p>
            <a:pPr lvl="1">
              <a:lnSpc>
                <a:spcPct val="90000"/>
              </a:lnSpc>
            </a:pPr>
            <a:r>
              <a:rPr lang="tr-TR" altLang="en-US" sz="2400" dirty="0" smtClean="0"/>
              <a:t>Bilgi erişim ile ilgili çok sayıda çalışma</a:t>
            </a:r>
            <a:endParaRPr lang="en-US" altLang="en-US" sz="2400" dirty="0"/>
          </a:p>
          <a:p>
            <a:pPr lvl="2">
              <a:lnSpc>
                <a:spcPct val="90000"/>
              </a:lnSpc>
            </a:pPr>
            <a:r>
              <a:rPr lang="hr-HR" altLang="en-US" sz="2400" dirty="0" smtClean="0"/>
              <a:t> </a:t>
            </a:r>
            <a:r>
              <a:rPr lang="tr-TR" altLang="en-US" sz="2400" dirty="0" smtClean="0"/>
              <a:t>örn: arama, çoklu işlem </a:t>
            </a:r>
            <a:r>
              <a:rPr lang="tr-TR" altLang="en-US" sz="2400" dirty="0"/>
              <a:t>(</a:t>
            </a:r>
            <a:r>
              <a:rPr lang="en-US" altLang="en-US" sz="2400" dirty="0" smtClean="0"/>
              <a:t>multitasking</a:t>
            </a:r>
            <a:r>
              <a:rPr lang="tr-TR" altLang="en-US" sz="2400" dirty="0" smtClean="0"/>
              <a:t>)</a:t>
            </a:r>
            <a:r>
              <a:rPr lang="en-US" altLang="en-US" sz="2400" dirty="0" smtClean="0"/>
              <a:t>, </a:t>
            </a:r>
            <a:r>
              <a:rPr lang="tr-TR" altLang="en-US" sz="2400" dirty="0" smtClean="0"/>
              <a:t>gözden geçirme (</a:t>
            </a:r>
            <a:r>
              <a:rPr lang="en-US" altLang="en-US" sz="2400" dirty="0" smtClean="0"/>
              <a:t>browsing</a:t>
            </a:r>
            <a:r>
              <a:rPr lang="tr-TR" altLang="en-US" sz="2400" dirty="0" smtClean="0"/>
              <a:t>)</a:t>
            </a:r>
            <a:r>
              <a:rPr lang="en-US" altLang="en-US" sz="2400" dirty="0" smtClean="0"/>
              <a:t>, </a:t>
            </a:r>
            <a:r>
              <a:rPr lang="en-US" altLang="en-US" sz="2400" dirty="0" err="1" smtClean="0"/>
              <a:t>naviga</a:t>
            </a:r>
            <a:r>
              <a:rPr lang="tr-TR" altLang="en-US" sz="2400" dirty="0" smtClean="0"/>
              <a:t>syon</a:t>
            </a:r>
            <a:endParaRPr lang="en-US" altLang="en-US" sz="2400" dirty="0"/>
          </a:p>
          <a:p>
            <a:pPr lvl="1">
              <a:lnSpc>
                <a:spcPct val="90000"/>
              </a:lnSpc>
            </a:pPr>
            <a:r>
              <a:rPr lang="en-US" altLang="en-US" sz="2400" b="1" dirty="0"/>
              <a:t> </a:t>
            </a:r>
            <a:r>
              <a:rPr lang="tr-TR" altLang="en-US" sz="2400" b="1" dirty="0" smtClean="0"/>
              <a:t>ilgililik </a:t>
            </a:r>
            <a:r>
              <a:rPr lang="tr-TR" altLang="en-US" sz="2400" dirty="0" smtClean="0"/>
              <a:t>(relevance) üzerine teorik ve deneysel çalışmalar </a:t>
            </a:r>
            <a:endParaRPr lang="en-US" altLang="en-US" sz="2400" b="1" dirty="0"/>
          </a:p>
          <a:p>
            <a:pPr>
              <a:lnSpc>
                <a:spcPct val="90000"/>
              </a:lnSpc>
            </a:pPr>
            <a:r>
              <a:rPr lang="tr-TR" altLang="en-US" sz="2400" dirty="0" smtClean="0"/>
              <a:t>Web kullanım çalışmaları </a:t>
            </a:r>
          </a:p>
          <a:p>
            <a:pPr lvl="1">
              <a:lnSpc>
                <a:spcPct val="90000"/>
              </a:lnSpc>
            </a:pPr>
            <a:r>
              <a:rPr lang="tr-TR" altLang="en-US" sz="2200" dirty="0" smtClean="0"/>
              <a:t>Nicel ve nitel çalışmalar </a:t>
            </a:r>
          </a:p>
          <a:p>
            <a:pPr lvl="1">
              <a:lnSpc>
                <a:spcPct val="90000"/>
              </a:lnSpc>
            </a:pPr>
            <a:r>
              <a:rPr lang="en-US" altLang="en-US" sz="2400" dirty="0" smtClean="0"/>
              <a:t>Web</a:t>
            </a:r>
            <a:r>
              <a:rPr lang="hr-HR" altLang="en-US" sz="2400" dirty="0" smtClean="0"/>
              <a:t>o</a:t>
            </a:r>
            <a:r>
              <a:rPr lang="en-US" altLang="en-US" sz="2400" dirty="0" smtClean="0"/>
              <a:t>metrics</a:t>
            </a:r>
            <a:r>
              <a:rPr lang="tr-TR" altLang="en-US" sz="2400" dirty="0"/>
              <a:t> </a:t>
            </a:r>
            <a:r>
              <a:rPr lang="tr-TR" altLang="en-US" sz="2400" dirty="0" smtClean="0"/>
              <a:t>ve</a:t>
            </a:r>
            <a:r>
              <a:rPr lang="hr-HR" altLang="en-US" sz="2400" dirty="0" smtClean="0"/>
              <a:t> altmetrics</a:t>
            </a:r>
            <a:r>
              <a:rPr lang="tr-TR" altLang="en-US" sz="2400" dirty="0" smtClean="0"/>
              <a:t>’in ortaya çıkışı</a:t>
            </a:r>
            <a:r>
              <a:rPr lang="hr-HR" altLang="en-US" sz="2400" dirty="0" smtClean="0"/>
              <a:t> </a:t>
            </a:r>
            <a:endParaRPr lang="en-US" altLang="en-US" sz="2400"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72037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İNSAN</a:t>
            </a:r>
            <a:endParaRPr lang="en-GB" dirty="0"/>
          </a:p>
        </p:txBody>
      </p:sp>
      <p:sp>
        <p:nvSpPr>
          <p:cNvPr id="3" name="Rezervirano mjesto sadržaja 2"/>
          <p:cNvSpPr>
            <a:spLocks noGrp="1"/>
          </p:cNvSpPr>
          <p:nvPr>
            <p:ph idx="1"/>
          </p:nvPr>
        </p:nvSpPr>
        <p:spPr/>
        <p:txBody>
          <a:bodyPr/>
          <a:lstStyle/>
          <a:p>
            <a:pPr>
              <a:lnSpc>
                <a:spcPct val="90000"/>
              </a:lnSpc>
            </a:pPr>
            <a:r>
              <a:rPr lang="tr-TR" altLang="en-US" dirty="0" smtClean="0"/>
              <a:t>Geleneksel bilgi erişim eşleştirme ile ilgilenir etkileşim ve kullanıcı tarafını fazla dikkate almaz </a:t>
            </a:r>
            <a:endParaRPr lang="en-US" altLang="en-US" dirty="0"/>
          </a:p>
          <a:p>
            <a:pPr>
              <a:lnSpc>
                <a:spcPct val="90000"/>
              </a:lnSpc>
            </a:pPr>
            <a:r>
              <a:rPr lang="tr-TR" altLang="en-US" dirty="0" smtClean="0"/>
              <a:t>Çeşitli etkileşim </a:t>
            </a:r>
            <a:r>
              <a:rPr lang="tr-TR" altLang="en-US" dirty="0"/>
              <a:t>(</a:t>
            </a:r>
            <a:r>
              <a:rPr lang="en-US" altLang="en-US" dirty="0" smtClean="0"/>
              <a:t>interaction</a:t>
            </a:r>
            <a:r>
              <a:rPr lang="tr-TR" altLang="en-US" dirty="0" smtClean="0"/>
              <a:t>)</a:t>
            </a:r>
            <a:r>
              <a:rPr lang="en-US" altLang="en-US" dirty="0" smtClean="0"/>
              <a:t> model</a:t>
            </a:r>
            <a:r>
              <a:rPr lang="tr-TR" altLang="en-US" dirty="0" smtClean="0"/>
              <a:t>leri</a:t>
            </a:r>
            <a:endParaRPr lang="en-US" altLang="en-US" dirty="0"/>
          </a:p>
          <a:p>
            <a:pPr lvl="2">
              <a:lnSpc>
                <a:spcPct val="90000"/>
              </a:lnSpc>
            </a:pPr>
            <a:r>
              <a:rPr lang="en-US" altLang="en-US" dirty="0" err="1" smtClean="0"/>
              <a:t>Ingwersen</a:t>
            </a:r>
            <a:r>
              <a:rPr lang="en-US" altLang="en-US" dirty="0" smtClean="0"/>
              <a:t>’</a:t>
            </a:r>
            <a:r>
              <a:rPr lang="tr-TR" altLang="en-US" dirty="0" smtClean="0"/>
              <a:t>in bilişsel</a:t>
            </a:r>
            <a:r>
              <a:rPr lang="en-US" altLang="en-US" dirty="0" smtClean="0"/>
              <a:t>, Belkin’</a:t>
            </a:r>
            <a:r>
              <a:rPr lang="tr-TR" altLang="en-US" dirty="0" smtClean="0"/>
              <a:t>in</a:t>
            </a:r>
            <a:r>
              <a:rPr lang="en-US" altLang="en-US" dirty="0" smtClean="0"/>
              <a:t> </a:t>
            </a:r>
            <a:r>
              <a:rPr lang="en-US" altLang="en-US" dirty="0"/>
              <a:t>episode, </a:t>
            </a:r>
            <a:r>
              <a:rPr lang="en-US" altLang="en-US" dirty="0" err="1" smtClean="0"/>
              <a:t>Saracevic</a:t>
            </a:r>
            <a:r>
              <a:rPr lang="en-US" altLang="en-US" dirty="0" smtClean="0"/>
              <a:t>’</a:t>
            </a:r>
            <a:r>
              <a:rPr lang="tr-TR" altLang="en-US" dirty="0" smtClean="0"/>
              <a:t>in</a:t>
            </a:r>
            <a:r>
              <a:rPr lang="en-US" altLang="en-US" dirty="0" smtClean="0"/>
              <a:t> </a:t>
            </a:r>
            <a:r>
              <a:rPr lang="tr-TR" altLang="en-US" dirty="0" smtClean="0"/>
              <a:t>tabakalı</a:t>
            </a:r>
            <a:r>
              <a:rPr lang="en-US" altLang="en-US" dirty="0" smtClean="0"/>
              <a:t> model</a:t>
            </a:r>
            <a:r>
              <a:rPr lang="tr-TR" altLang="en-US" dirty="0" smtClean="0"/>
              <a:t>i</a:t>
            </a:r>
            <a:endParaRPr lang="en-US" altLang="en-US" dirty="0"/>
          </a:p>
          <a:p>
            <a:pPr lvl="1">
              <a:lnSpc>
                <a:spcPct val="90000"/>
              </a:lnSpc>
            </a:pPr>
            <a:r>
              <a:rPr lang="tr-TR" altLang="en-US" dirty="0" smtClean="0"/>
              <a:t>Deneysel çalışmak ve doğrulamak zor </a:t>
            </a:r>
            <a:endParaRPr lang="en-US" altLang="en-US" dirty="0"/>
          </a:p>
          <a:p>
            <a:pPr>
              <a:lnSpc>
                <a:spcPct val="90000"/>
              </a:lnSpc>
            </a:pPr>
            <a:r>
              <a:rPr lang="en-US" altLang="en-US" dirty="0"/>
              <a:t> </a:t>
            </a:r>
            <a:r>
              <a:rPr lang="tr-TR" altLang="en-US" dirty="0"/>
              <a:t>A</a:t>
            </a:r>
            <a:r>
              <a:rPr lang="tr-TR" altLang="en-US" dirty="0" smtClean="0"/>
              <a:t>nahtar unsurdur </a:t>
            </a:r>
            <a:endParaRPr lang="en-US" altLang="en-US" dirty="0"/>
          </a:p>
          <a:p>
            <a:pPr lvl="2">
              <a:lnSpc>
                <a:spcPct val="90000"/>
              </a:lnSpc>
            </a:pPr>
            <a:r>
              <a:rPr lang="tr-TR" altLang="en-US" dirty="0" smtClean="0"/>
              <a:t>Daha iyi tasarım için </a:t>
            </a:r>
            <a:r>
              <a:rPr lang="en-US" altLang="en-US" dirty="0" smtClean="0"/>
              <a:t> </a:t>
            </a:r>
            <a:endParaRPr lang="en-US" altLang="en-US" dirty="0"/>
          </a:p>
          <a:p>
            <a:pPr lvl="2">
              <a:lnSpc>
                <a:spcPct val="90000"/>
              </a:lnSpc>
            </a:pPr>
            <a:r>
              <a:rPr lang="tr-TR" altLang="en-US" dirty="0" smtClean="0"/>
              <a:t>Sistemlerin nasıl kullanıldığını anlamak için </a:t>
            </a:r>
            <a:endParaRPr lang="en-US" altLang="en-US" dirty="0"/>
          </a:p>
          <a:p>
            <a:pPr>
              <a:lnSpc>
                <a:spcPct val="90000"/>
              </a:lnSpc>
            </a:pPr>
            <a:r>
              <a:rPr lang="en-US" altLang="en-US" dirty="0" smtClean="0"/>
              <a:t>Web</a:t>
            </a:r>
            <a:r>
              <a:rPr lang="tr-TR" altLang="en-US" dirty="0" smtClean="0"/>
              <a:t> ile etkileşim</a:t>
            </a:r>
            <a:r>
              <a:rPr lang="en-US" altLang="en-US" dirty="0" smtClean="0"/>
              <a:t>: </a:t>
            </a:r>
            <a:r>
              <a:rPr lang="tr-TR" altLang="en-US" dirty="0" smtClean="0"/>
              <a:t>yeni bir alan</a:t>
            </a:r>
            <a:endParaRPr lang="hr-HR" altLang="en-US" dirty="0" smtClean="0"/>
          </a:p>
          <a:p>
            <a:pPr lvl="8">
              <a:lnSpc>
                <a:spcPct val="90000"/>
              </a:lnSpc>
            </a:pPr>
            <a:r>
              <a:rPr lang="hr-HR" altLang="en-US" dirty="0" smtClean="0"/>
              <a:t>(Tefko Saracevic, 2009)</a:t>
            </a:r>
            <a:endParaRPr lang="en-US" altLang="en-US"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03902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İNSAN</a:t>
            </a:r>
            <a:endParaRPr lang="en-GB" dirty="0"/>
          </a:p>
        </p:txBody>
      </p:sp>
      <p:sp>
        <p:nvSpPr>
          <p:cNvPr id="3" name="Rezervirano mjesto sadržaja 2"/>
          <p:cNvSpPr>
            <a:spLocks noGrp="1"/>
          </p:cNvSpPr>
          <p:nvPr>
            <p:ph idx="1"/>
          </p:nvPr>
        </p:nvSpPr>
        <p:spPr/>
        <p:txBody>
          <a:bodyPr>
            <a:normAutofit/>
          </a:bodyPr>
          <a:lstStyle/>
          <a:p>
            <a:pPr>
              <a:lnSpc>
                <a:spcPct val="90000"/>
              </a:lnSpc>
            </a:pPr>
            <a:r>
              <a:rPr lang="tr-TR" altLang="en-US" sz="2400" dirty="0" smtClean="0"/>
              <a:t>Bilgi arama</a:t>
            </a:r>
            <a:endParaRPr lang="hr-HR" altLang="en-US" sz="2400" dirty="0" smtClean="0"/>
          </a:p>
          <a:p>
            <a:pPr lvl="1">
              <a:lnSpc>
                <a:spcPct val="90000"/>
              </a:lnSpc>
            </a:pPr>
            <a:r>
              <a:rPr lang="tr-TR" altLang="en-US" sz="2200" dirty="0" smtClean="0"/>
              <a:t>Bilgi erişim ve etkileşimden daha geniş bir alan üzerinde, insanların işte ve yaşamda nasıl davrandıkları ile ilgilenir </a:t>
            </a:r>
            <a:endParaRPr lang="en-US" altLang="en-US" sz="2200" dirty="0"/>
          </a:p>
          <a:p>
            <a:pPr lvl="1">
              <a:lnSpc>
                <a:spcPct val="90000"/>
              </a:lnSpc>
            </a:pPr>
            <a:r>
              <a:rPr lang="tr-TR" altLang="en-US" sz="2200" dirty="0" smtClean="0"/>
              <a:t>Çok çeşitli modeller üretilmiştir </a:t>
            </a:r>
            <a:endParaRPr lang="en-US" altLang="en-US" sz="2200" dirty="0"/>
          </a:p>
          <a:p>
            <a:pPr lvl="2">
              <a:lnSpc>
                <a:spcPct val="90000"/>
              </a:lnSpc>
            </a:pPr>
            <a:r>
              <a:rPr lang="tr-TR" altLang="en-US" sz="1800" dirty="0" smtClean="0"/>
              <a:t>Örn:</a:t>
            </a:r>
            <a:r>
              <a:rPr lang="en-US" altLang="en-US" sz="1800" dirty="0" smtClean="0"/>
              <a:t> </a:t>
            </a:r>
            <a:r>
              <a:rPr lang="en-US" altLang="en-US" sz="1800" dirty="0" err="1" smtClean="0"/>
              <a:t>Kuhlthau</a:t>
            </a:r>
            <a:r>
              <a:rPr lang="en-US" altLang="en-US" sz="1800" dirty="0" smtClean="0"/>
              <a:t>’</a:t>
            </a:r>
            <a:r>
              <a:rPr lang="tr-TR" altLang="en-US" sz="1800" dirty="0" smtClean="0"/>
              <a:t>nun bilgi arama süreci, </a:t>
            </a:r>
            <a:r>
              <a:rPr lang="en-US" altLang="en-US" sz="1800" dirty="0" err="1" smtClean="0"/>
              <a:t>Järvelin</a:t>
            </a:r>
            <a:r>
              <a:rPr lang="en-US" altLang="en-US" sz="1800" dirty="0" smtClean="0"/>
              <a:t>’</a:t>
            </a:r>
            <a:r>
              <a:rPr lang="tr-TR" altLang="en-US" sz="1800" dirty="0" smtClean="0"/>
              <a:t>in bilgi arama </a:t>
            </a:r>
            <a:r>
              <a:rPr lang="en-US" altLang="en-US" sz="1800" dirty="0" smtClean="0"/>
              <a:t> </a:t>
            </a:r>
            <a:r>
              <a:rPr lang="tr-TR" altLang="en-US" sz="1800" dirty="0" smtClean="0"/>
              <a:t>modeli</a:t>
            </a:r>
            <a:endParaRPr lang="en-US" altLang="en-US" sz="1800" dirty="0"/>
          </a:p>
          <a:p>
            <a:pPr lvl="1">
              <a:lnSpc>
                <a:spcPct val="90000"/>
              </a:lnSpc>
            </a:pPr>
            <a:r>
              <a:rPr lang="tr-TR" altLang="en-US" sz="2200" dirty="0" smtClean="0"/>
              <a:t>Dervin’in </a:t>
            </a:r>
            <a:r>
              <a:rPr lang="tr-TR" altLang="en-US" sz="2200" i="1" dirty="0" smtClean="0"/>
              <a:t>sense making</a:t>
            </a:r>
            <a:r>
              <a:rPr lang="tr-TR" altLang="en-US" sz="2200" dirty="0" smtClean="0"/>
              <a:t>, Erdelez’in </a:t>
            </a:r>
            <a:r>
              <a:rPr lang="en-US" altLang="en-US" sz="2200" i="1" dirty="0"/>
              <a:t>information encountering</a:t>
            </a:r>
            <a:r>
              <a:rPr lang="en-US" altLang="en-US" sz="2200" dirty="0"/>
              <a:t> </a:t>
            </a:r>
            <a:r>
              <a:rPr lang="tr-TR" altLang="en-US" sz="2200" dirty="0" smtClean="0"/>
              <a:t>ve Bruza’nın iş hayatı ve bilgi keşfini de içerir</a:t>
            </a:r>
          </a:p>
          <a:p>
            <a:pPr lvl="1">
              <a:lnSpc>
                <a:spcPct val="90000"/>
              </a:lnSpc>
            </a:pPr>
            <a:r>
              <a:rPr lang="tr-TR" altLang="en-US" sz="2200" dirty="0" smtClean="0"/>
              <a:t>Bilginin sosyal yapı olarak bilgi kavramı üzerine kuruludur</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410401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US" altLang="en-US" dirty="0" smtClean="0"/>
              <a:t>Paradigm</a:t>
            </a:r>
            <a:r>
              <a:rPr lang="tr-TR" altLang="en-US" dirty="0" smtClean="0"/>
              <a:t>a bölünmesi:</a:t>
            </a:r>
            <a:r>
              <a:rPr lang="tr-TR" altLang="en-US" dirty="0"/>
              <a:t> </a:t>
            </a:r>
            <a:r>
              <a:rPr lang="en-US" altLang="en-US" dirty="0" err="1" smtClean="0"/>
              <a:t>te</a:t>
            </a:r>
            <a:r>
              <a:rPr lang="tr-TR" altLang="en-US" dirty="0" smtClean="0"/>
              <a:t>k</a:t>
            </a:r>
            <a:r>
              <a:rPr lang="en-US" altLang="en-US" dirty="0" smtClean="0"/>
              <a:t>nolo</a:t>
            </a:r>
            <a:r>
              <a:rPr lang="tr-TR" altLang="en-US" dirty="0" smtClean="0"/>
              <a:t>ji</a:t>
            </a:r>
            <a:r>
              <a:rPr lang="en-US" altLang="en-US" dirty="0" smtClean="0"/>
              <a:t> –</a:t>
            </a:r>
            <a:r>
              <a:rPr lang="tr-TR" altLang="en-US" dirty="0" smtClean="0"/>
              <a:t> insan</a:t>
            </a:r>
            <a:r>
              <a:rPr lang="hr-HR" altLang="en-US" dirty="0" smtClean="0"/>
              <a:t> </a:t>
            </a:r>
            <a:r>
              <a:rPr lang="en-GB" dirty="0"/>
              <a:t/>
            </a:r>
            <a:br>
              <a:rPr lang="en-GB" dirty="0"/>
            </a:br>
            <a:endParaRPr lang="en-GB" dirty="0"/>
          </a:p>
        </p:txBody>
      </p:sp>
      <p:sp>
        <p:nvSpPr>
          <p:cNvPr id="3" name="Rezervirano mjesto sadržaja 2"/>
          <p:cNvSpPr>
            <a:spLocks noGrp="1"/>
          </p:cNvSpPr>
          <p:nvPr>
            <p:ph idx="1"/>
          </p:nvPr>
        </p:nvSpPr>
        <p:spPr/>
        <p:txBody>
          <a:bodyPr>
            <a:normAutofit fontScale="77500" lnSpcReduction="20000"/>
          </a:bodyPr>
          <a:lstStyle/>
          <a:p>
            <a:pPr>
              <a:lnSpc>
                <a:spcPct val="90000"/>
              </a:lnSpc>
            </a:pPr>
            <a:r>
              <a:rPr lang="tr-TR" altLang="en-US" sz="2800" dirty="0" smtClean="0"/>
              <a:t>1980’lerin başında başlayan bölünme:</a:t>
            </a:r>
            <a:endParaRPr lang="hr-HR" altLang="en-US" sz="2800" dirty="0" smtClean="0"/>
          </a:p>
          <a:p>
            <a:pPr lvl="1">
              <a:lnSpc>
                <a:spcPct val="90000"/>
              </a:lnSpc>
            </a:pPr>
            <a:r>
              <a:rPr lang="en-US" altLang="en-US" sz="3000" dirty="0" smtClean="0"/>
              <a:t>S</a:t>
            </a:r>
            <a:r>
              <a:rPr lang="tr-TR" altLang="en-US" sz="3000" dirty="0" smtClean="0"/>
              <a:t>i</a:t>
            </a:r>
            <a:r>
              <a:rPr lang="en-US" altLang="en-US" sz="3000" dirty="0" smtClean="0"/>
              <a:t>stem</a:t>
            </a:r>
            <a:r>
              <a:rPr lang="tr-TR" altLang="en-US" sz="3000" dirty="0" smtClean="0"/>
              <a:t> merkezli</a:t>
            </a:r>
            <a:endParaRPr lang="hr-HR" altLang="en-US" sz="3000" dirty="0" smtClean="0"/>
          </a:p>
          <a:p>
            <a:pPr lvl="2">
              <a:lnSpc>
                <a:spcPct val="90000"/>
              </a:lnSpc>
            </a:pPr>
            <a:r>
              <a:rPr lang="en-US" altLang="en-US" dirty="0" err="1" smtClean="0"/>
              <a:t>algorit</a:t>
            </a:r>
            <a:r>
              <a:rPr lang="tr-TR" altLang="en-US" dirty="0" smtClean="0"/>
              <a:t>malar</a:t>
            </a:r>
            <a:r>
              <a:rPr lang="en-US" altLang="en-US" dirty="0" smtClean="0"/>
              <a:t>, TREC</a:t>
            </a:r>
            <a:r>
              <a:rPr lang="hr-HR" altLang="en-US" dirty="0" smtClean="0"/>
              <a:t> (</a:t>
            </a:r>
            <a:r>
              <a:rPr lang="en-GB" dirty="0"/>
              <a:t>Text Retrieval </a:t>
            </a:r>
            <a:r>
              <a:rPr lang="en-GB" dirty="0" smtClean="0"/>
              <a:t>Conference</a:t>
            </a:r>
            <a:r>
              <a:rPr lang="hr-HR" dirty="0"/>
              <a:t>)</a:t>
            </a:r>
            <a:r>
              <a:rPr lang="en-US" altLang="en-US" dirty="0" smtClean="0"/>
              <a:t>, </a:t>
            </a:r>
            <a:r>
              <a:rPr lang="tr-TR" altLang="en-US" dirty="0" smtClean="0"/>
              <a:t>arama motorları </a:t>
            </a:r>
            <a:endParaRPr lang="hr-HR" altLang="en-US" dirty="0" smtClean="0"/>
          </a:p>
          <a:p>
            <a:pPr lvl="2">
              <a:lnSpc>
                <a:spcPct val="90000"/>
              </a:lnSpc>
            </a:pPr>
            <a:r>
              <a:rPr lang="tr-TR" altLang="en-US" dirty="0"/>
              <a:t>g</a:t>
            </a:r>
            <a:r>
              <a:rPr lang="tr-TR" altLang="en-US" dirty="0" smtClean="0"/>
              <a:t>eleneksel bilgi erişim modelinin devamı</a:t>
            </a:r>
            <a:endParaRPr lang="hr-HR" altLang="en-US" dirty="0" smtClean="0"/>
          </a:p>
          <a:p>
            <a:pPr lvl="3">
              <a:lnSpc>
                <a:spcPct val="90000"/>
              </a:lnSpc>
            </a:pPr>
            <a:r>
              <a:rPr lang="tr-TR" altLang="en-US" sz="1800" dirty="0" smtClean="0"/>
              <a:t>Bilgisayar bilimlerinde bilgi erişim </a:t>
            </a:r>
            <a:endParaRPr lang="en-US" altLang="en-US" sz="1800" dirty="0"/>
          </a:p>
          <a:p>
            <a:pPr lvl="4">
              <a:lnSpc>
                <a:spcPct val="90000"/>
              </a:lnSpc>
            </a:pPr>
            <a:r>
              <a:rPr lang="tr-TR" altLang="en-US" sz="1600" dirty="0"/>
              <a:t>t</a:t>
            </a:r>
            <a:r>
              <a:rPr lang="tr-TR" altLang="en-US" sz="1600" dirty="0" smtClean="0"/>
              <a:t>amamen teknoloji merkezli </a:t>
            </a:r>
            <a:endParaRPr lang="en-US" altLang="en-US" sz="1600" dirty="0"/>
          </a:p>
          <a:p>
            <a:pPr lvl="4">
              <a:lnSpc>
                <a:spcPct val="90000"/>
              </a:lnSpc>
            </a:pPr>
            <a:r>
              <a:rPr lang="tr-TR" altLang="en-US" sz="1600" dirty="0" smtClean="0"/>
              <a:t>ÇOK uluslararası</a:t>
            </a:r>
            <a:endParaRPr lang="en-US" altLang="en-US" sz="1600" dirty="0"/>
          </a:p>
          <a:p>
            <a:pPr lvl="4">
              <a:lnSpc>
                <a:spcPct val="90000"/>
              </a:lnSpc>
            </a:pPr>
            <a:r>
              <a:rPr lang="tr-TR" altLang="en-US" sz="1600" dirty="0"/>
              <a:t>d</a:t>
            </a:r>
            <a:r>
              <a:rPr lang="tr-TR" altLang="en-US" sz="1600" dirty="0" smtClean="0"/>
              <a:t>iğer yönün hiç farkında değil</a:t>
            </a:r>
            <a:endParaRPr lang="hr-HR" altLang="en-US" dirty="0"/>
          </a:p>
          <a:p>
            <a:pPr lvl="1">
              <a:lnSpc>
                <a:spcPct val="90000"/>
              </a:lnSpc>
            </a:pPr>
            <a:r>
              <a:rPr lang="tr-TR" altLang="en-US" sz="3000" dirty="0" smtClean="0"/>
              <a:t>İnsan (kullanıcı)merkezli</a:t>
            </a:r>
            <a:endParaRPr lang="en-US" altLang="en-US" sz="3000" dirty="0"/>
          </a:p>
          <a:p>
            <a:pPr lvl="2">
              <a:lnSpc>
                <a:spcPct val="90000"/>
              </a:lnSpc>
            </a:pPr>
            <a:r>
              <a:rPr lang="tr-TR" altLang="en-US" dirty="0"/>
              <a:t>b</a:t>
            </a:r>
            <a:r>
              <a:rPr lang="tr-TR" altLang="en-US" dirty="0" smtClean="0"/>
              <a:t>ilişsel, durumsal, kullanıcı çalışmaları </a:t>
            </a:r>
            <a:endParaRPr lang="hr-HR" altLang="en-US" dirty="0" smtClean="0"/>
          </a:p>
          <a:p>
            <a:pPr lvl="2">
              <a:lnSpc>
                <a:spcPct val="90000"/>
              </a:lnSpc>
            </a:pPr>
            <a:r>
              <a:rPr lang="tr-TR" altLang="en-US" dirty="0" smtClean="0"/>
              <a:t>Etkileşim modelleri, bazıları TREC ile başladı </a:t>
            </a:r>
            <a:endParaRPr lang="hr-HR" altLang="en-US" dirty="0" smtClean="0"/>
          </a:p>
          <a:p>
            <a:pPr lvl="2">
              <a:lnSpc>
                <a:spcPct val="90000"/>
              </a:lnSpc>
            </a:pPr>
            <a:r>
              <a:rPr lang="tr-TR" altLang="en-US" dirty="0" smtClean="0"/>
              <a:t>İlgililik çalışmaları</a:t>
            </a:r>
            <a:endParaRPr lang="hr-HR" altLang="en-US" dirty="0" smtClean="0"/>
          </a:p>
          <a:p>
            <a:pPr lvl="3">
              <a:lnSpc>
                <a:spcPct val="90000"/>
              </a:lnSpc>
            </a:pPr>
            <a:r>
              <a:rPr lang="tr-TR" altLang="en-US" sz="1800" dirty="0" smtClean="0"/>
              <a:t>Bilgi erişim, kullanıcı çalışmaları, bilgi bilimde hizmetler </a:t>
            </a:r>
            <a:endParaRPr lang="en-US" altLang="en-US" sz="1800" dirty="0"/>
          </a:p>
          <a:p>
            <a:pPr lvl="4">
              <a:lnSpc>
                <a:spcPct val="90000"/>
              </a:lnSpc>
            </a:pPr>
            <a:r>
              <a:rPr lang="tr-TR" altLang="en-US" sz="1600" dirty="0" smtClean="0"/>
              <a:t>Genellikle insan merkezli</a:t>
            </a:r>
            <a:endParaRPr lang="en-US" altLang="en-US" sz="1600" dirty="0"/>
          </a:p>
          <a:p>
            <a:pPr lvl="4">
              <a:lnSpc>
                <a:spcPct val="90000"/>
              </a:lnSpc>
            </a:pPr>
            <a:r>
              <a:rPr lang="tr-TR" altLang="en-US" sz="1600" dirty="0" smtClean="0"/>
              <a:t>Diğer yönün farkında fakat daha az ilgilenir </a:t>
            </a:r>
            <a:endParaRPr lang="en-US" altLang="en-US" sz="1600"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41098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3" end="13"/>
                                            </p:txEl>
                                          </p:spTgt>
                                        </p:tgtEl>
                                        <p:attrNameLst>
                                          <p:attrName>style.visibility</p:attrName>
                                        </p:attrNameLst>
                                      </p:cBhvr>
                                      <p:to>
                                        <p:strVal val="visible"/>
                                      </p:to>
                                    </p:set>
                                    <p:anim calcmode="lin" valueType="num">
                                      <p:cBhvr additive="base">
                                        <p:cTn id="6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 calcmode="lin" valueType="num">
                                      <p:cBhvr additive="base">
                                        <p:cTn id="6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Bilgi Bilim’in Tanımı</a:t>
            </a:r>
            <a:endParaRPr lang="en-GB" dirty="0"/>
          </a:p>
        </p:txBody>
      </p:sp>
      <p:sp>
        <p:nvSpPr>
          <p:cNvPr id="3" name="Rezervirano mjesto sadržaja 2"/>
          <p:cNvSpPr>
            <a:spLocks noGrp="1"/>
          </p:cNvSpPr>
          <p:nvPr>
            <p:ph type="body" idx="1"/>
          </p:nvPr>
        </p:nvSpPr>
        <p:spPr/>
        <p:txBody>
          <a:bodyPr>
            <a:normAutofit/>
          </a:bodyPr>
          <a:lstStyle/>
          <a:p>
            <a:r>
              <a:rPr lang="tr-TR" dirty="0" smtClean="0"/>
              <a:t>Temel özellikleri ve yapısı </a:t>
            </a:r>
            <a:endParaRPr lang="hr-HR"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9947486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dirty="0" smtClean="0"/>
              <a:t>BB tanımları </a:t>
            </a:r>
            <a:endParaRPr lang="en-GB" dirty="0"/>
          </a:p>
        </p:txBody>
      </p:sp>
      <p:sp>
        <p:nvSpPr>
          <p:cNvPr id="5" name="Rezervirano mjesto sadržaja 4"/>
          <p:cNvSpPr>
            <a:spLocks noGrp="1"/>
          </p:cNvSpPr>
          <p:nvPr>
            <p:ph idx="1"/>
          </p:nvPr>
        </p:nvSpPr>
        <p:spPr>
          <a:xfrm>
            <a:off x="1103312" y="1779640"/>
            <a:ext cx="8946541" cy="4468760"/>
          </a:xfrm>
        </p:spPr>
        <p:txBody>
          <a:bodyPr>
            <a:normAutofit/>
          </a:bodyPr>
          <a:lstStyle/>
          <a:p>
            <a:r>
              <a:rPr lang="tr-TR" altLang="de-DE" dirty="0" smtClean="0"/>
              <a:t>Bilgi bilim «bilgi özellikleri ve davranışlarını, bilgi akışı ve kullanımını, optimal depolama, erişim ve yayma için bilgi işleme tekniklerini (hem elci hem mekanik) araştıran disiplinler arası bir bilimdir </a:t>
            </a:r>
            <a:r>
              <a:rPr lang="en-US" altLang="de-DE" dirty="0" smtClean="0"/>
              <a:t>(</a:t>
            </a:r>
            <a:r>
              <a:rPr lang="en-US" altLang="de-DE" dirty="0" err="1" smtClean="0"/>
              <a:t>Borko</a:t>
            </a:r>
            <a:r>
              <a:rPr lang="en-US" altLang="de-DE" dirty="0"/>
              <a:t>, </a:t>
            </a:r>
            <a:r>
              <a:rPr lang="en-US" altLang="de-DE" dirty="0" smtClean="0"/>
              <a:t>1968)</a:t>
            </a:r>
            <a:endParaRPr lang="en-US" altLang="de-DE" dirty="0"/>
          </a:p>
          <a:p>
            <a:r>
              <a:rPr lang="tr-TR" dirty="0" smtClean="0"/>
              <a:t>Bilgi bilim, bilgi (knowledge) kavramı ile ilgilidir ve ilgili olmalıdır </a:t>
            </a:r>
            <a:r>
              <a:rPr lang="de-DE" dirty="0"/>
              <a:t>	</a:t>
            </a:r>
            <a:br>
              <a:rPr lang="de-DE" dirty="0"/>
            </a:br>
            <a:r>
              <a:rPr lang="de-DE" dirty="0"/>
              <a:t>														</a:t>
            </a:r>
            <a:r>
              <a:rPr lang="de-DE" sz="1800" i="1" dirty="0"/>
              <a:t>Shera 1973</a:t>
            </a:r>
          </a:p>
          <a:p>
            <a:r>
              <a:rPr lang="tr-TR" dirty="0" smtClean="0"/>
              <a:t>Bilginin (knowledge) çeşitli formlarıyla, iletişim sürecinde ve iletişim zincirinde insanlar tarafından kaydedilmiş bilgiye odaklanan disiplinler arası bir alandır </a:t>
            </a:r>
            <a:r>
              <a:rPr lang="hr-HR" dirty="0" smtClean="0"/>
              <a:t>(Bowden and Robinson, 2013)</a:t>
            </a:r>
            <a:endParaRPr lang="en-GB" dirty="0"/>
          </a:p>
        </p:txBody>
      </p:sp>
      <p:sp>
        <p:nvSpPr>
          <p:cNvPr id="2" name="Strelica udesno 1"/>
          <p:cNvSpPr/>
          <p:nvPr/>
        </p:nvSpPr>
        <p:spPr>
          <a:xfrm>
            <a:off x="5348472" y="5515897"/>
            <a:ext cx="708199" cy="31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 name="Rezervirano mjesto podnožja 2"/>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20423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BB tanımları</a:t>
            </a:r>
            <a:endParaRPr lang="en-GB" dirty="0"/>
          </a:p>
        </p:txBody>
      </p:sp>
      <p:sp>
        <p:nvSpPr>
          <p:cNvPr id="3" name="Rezervirano mjesto sadržaja 2"/>
          <p:cNvSpPr>
            <a:spLocks noGrp="1"/>
          </p:cNvSpPr>
          <p:nvPr>
            <p:ph idx="1"/>
          </p:nvPr>
        </p:nvSpPr>
        <p:spPr/>
        <p:txBody>
          <a:bodyPr/>
          <a:lstStyle/>
          <a:p>
            <a:r>
              <a:rPr lang="en-GB" dirty="0" smtClean="0"/>
              <a:t>“…</a:t>
            </a:r>
            <a:r>
              <a:rPr lang="tr-TR" dirty="0" smtClean="0"/>
              <a:t>bilgi bilim, bilgi problemlerinin çözümü için çeşitli disiplinlerin teorilerini, ilkelerini, tekniklerini ve teknolojilerini kullanılır ve bir araya getirir. </a:t>
            </a:r>
          </a:p>
          <a:p>
            <a:pPr lvl="1"/>
            <a:r>
              <a:rPr lang="tr-TR" dirty="0" smtClean="0"/>
              <a:t>bilginin üretimi, düzenlenmesi, temsil edilmesi, işlenmesi, dağıtılması, iletilmesi ve kullanılması</a:t>
            </a:r>
            <a:endParaRPr lang="en-GB" dirty="0"/>
          </a:p>
          <a:p>
            <a:pPr lvl="3"/>
            <a:r>
              <a:rPr lang="en-GB" dirty="0" smtClean="0"/>
              <a:t>Williams</a:t>
            </a:r>
            <a:r>
              <a:rPr lang="en-GB" dirty="0"/>
              <a:t>, M. E. (1987/1988</a:t>
            </a:r>
            <a:r>
              <a:rPr lang="en-GB" dirty="0" smtClean="0"/>
              <a:t>)</a:t>
            </a:r>
            <a:r>
              <a:rPr lang="en-GB" dirty="0"/>
              <a:t> </a:t>
            </a:r>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04879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dirty="0" smtClean="0"/>
              <a:t>İçindekiler ve Giriş</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6278472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BB tanımları</a:t>
            </a:r>
            <a:endParaRPr lang="en-GB" dirty="0"/>
          </a:p>
        </p:txBody>
      </p:sp>
      <p:sp>
        <p:nvSpPr>
          <p:cNvPr id="3" name="Rezervirano mjesto sadržaja 2"/>
          <p:cNvSpPr>
            <a:spLocks noGrp="1"/>
          </p:cNvSpPr>
          <p:nvPr>
            <p:ph idx="1"/>
          </p:nvPr>
        </p:nvSpPr>
        <p:spPr/>
        <p:txBody>
          <a:bodyPr>
            <a:normAutofit/>
          </a:bodyPr>
          <a:lstStyle/>
          <a:p>
            <a:r>
              <a:rPr lang="en-GB" dirty="0" smtClean="0"/>
              <a:t>“</a:t>
            </a:r>
            <a:r>
              <a:rPr lang="tr-TR" dirty="0" smtClean="0"/>
              <a:t>Bilgi bilim bilginin etkin olarak toplanması, depolanması, erişimi ve kullanımı ile ilgili bir bilim ve uygulama alanıdır (meslektir). </a:t>
            </a:r>
          </a:p>
          <a:p>
            <a:pPr lvl="1"/>
            <a:r>
              <a:rPr lang="tr-TR" dirty="0" smtClean="0"/>
              <a:t>Kaydedilebilir bilgi (information ve knowledge), bunun yönetimi ve kullanımı ile ilgili hizmetler ve teknolojilerle ilgilidir </a:t>
            </a:r>
          </a:p>
          <a:p>
            <a:pPr lvl="1"/>
            <a:r>
              <a:rPr lang="tr-TR" dirty="0" smtClean="0"/>
              <a:t>Daha spesifik olarak bilgi bilim, bilginin ve bilgi nesnelerinin insanlar arasında sosyal, örgütsel veya bireysel ihtiyaçlar ve kullanım için etkin iletişimi ile ilgili bilimsel bir araştırma ve mesleki bir uygulama alanıdır ve </a:t>
            </a:r>
          </a:p>
          <a:p>
            <a:pPr lvl="1"/>
            <a:r>
              <a:rPr lang="tr-TR" dirty="0" smtClean="0"/>
              <a:t>Bilgi bilim alanı insanların sahip olduğu bilgi evreninin kayıtlı forma aktarılmasıdır (bilgiyi bilmekten çok bilginin manipulasyonu – temsil edilmesi, düzenlenmesi, ve erişimi- ile ilgilidir).</a:t>
            </a:r>
          </a:p>
          <a:p>
            <a:pPr lvl="6"/>
            <a:r>
              <a:rPr lang="en-GB" dirty="0" err="1" smtClean="0"/>
              <a:t>Saracevic</a:t>
            </a:r>
            <a:r>
              <a:rPr lang="en-GB" dirty="0"/>
              <a:t>, T. (2009</a:t>
            </a:r>
            <a:r>
              <a:rPr lang="en-GB" dirty="0" smtClean="0"/>
              <a:t>)</a:t>
            </a:r>
            <a:r>
              <a:rPr lang="en-GB" dirty="0"/>
              <a:t> </a:t>
            </a:r>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34289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r>
              <a:rPr lang="de-DE" altLang="de-DE" dirty="0" smtClean="0"/>
              <a:t>		</a:t>
            </a:r>
            <a:r>
              <a:rPr lang="tr-TR" altLang="de-DE" dirty="0" smtClean="0"/>
              <a:t>Bilgi Bilim</a:t>
            </a:r>
            <a:endParaRPr lang="de-DE" altLang="de-DE" dirty="0" smtClean="0"/>
          </a:p>
        </p:txBody>
      </p:sp>
      <p:graphicFrame>
        <p:nvGraphicFramePr>
          <p:cNvPr id="2" name="Inhaltsplatzhalter 1"/>
          <p:cNvGraphicFramePr>
            <a:graphicFrameLocks noGrp="1"/>
          </p:cNvGraphicFramePr>
          <p:nvPr>
            <p:ph idx="1"/>
            <p:extLst>
              <p:ext uri="{D42A27DB-BD31-4B8C-83A1-F6EECF244321}">
                <p14:modId xmlns:p14="http://schemas.microsoft.com/office/powerpoint/2010/main" val="584606324"/>
              </p:ext>
            </p:extLst>
          </p:nvPr>
        </p:nvGraphicFramePr>
        <p:xfrm>
          <a:off x="2209800" y="2092786"/>
          <a:ext cx="7767638" cy="4110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4" name="Rechteck 3"/>
          <p:cNvSpPr>
            <a:spLocks noChangeArrowheads="1"/>
          </p:cNvSpPr>
          <p:nvPr/>
        </p:nvSpPr>
        <p:spPr bwMode="auto">
          <a:xfrm>
            <a:off x="7884498" y="5909210"/>
            <a:ext cx="20999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r>
              <a:rPr lang="de-DE" altLang="de-DE" sz="2000" dirty="0">
                <a:solidFill>
                  <a:schemeClr val="tx2"/>
                </a:solidFill>
              </a:rPr>
              <a:t>e.g. Kuhlen 2004</a:t>
            </a:r>
          </a:p>
        </p:txBody>
      </p:sp>
      <p:sp>
        <p:nvSpPr>
          <p:cNvPr id="3" name="AutoShape 2" descr="Bildergebnis für user using smartphone"/>
          <p:cNvSpPr>
            <a:spLocks noChangeAspect="1" noChangeArrowheads="1"/>
          </p:cNvSpPr>
          <p:nvPr/>
        </p:nvSpPr>
        <p:spPr bwMode="auto">
          <a:xfrm>
            <a:off x="1679576" y="-860425"/>
            <a:ext cx="1990725" cy="1800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2890084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dirty="0" smtClean="0"/>
              <a:t>Temel özellikleri</a:t>
            </a:r>
            <a:endParaRPr lang="en-GB" dirty="0"/>
          </a:p>
        </p:txBody>
      </p:sp>
      <p:sp>
        <p:nvSpPr>
          <p:cNvPr id="5" name="Rezervirano mjesto sadržaja 4"/>
          <p:cNvSpPr>
            <a:spLocks noGrp="1"/>
          </p:cNvSpPr>
          <p:nvPr>
            <p:ph idx="1"/>
          </p:nvPr>
        </p:nvSpPr>
        <p:spPr/>
        <p:txBody>
          <a:bodyPr/>
          <a:lstStyle/>
          <a:p>
            <a:r>
              <a:rPr lang="tr-TR" altLang="en-US" b="1" dirty="0" smtClean="0"/>
              <a:t>Disiplinlerarasılık </a:t>
            </a:r>
            <a:r>
              <a:rPr lang="en-US" altLang="en-US" dirty="0" smtClean="0"/>
              <a:t> </a:t>
            </a:r>
            <a:endParaRPr lang="hr-HR" altLang="en-US" dirty="0"/>
          </a:p>
          <a:p>
            <a:pPr lvl="1"/>
            <a:r>
              <a:rPr lang="tr-TR" altLang="en-US" dirty="0" smtClean="0"/>
              <a:t>Çok sayıda disiplinle ilişkisi vardır (bazıları daha baskın bazıları değildir)</a:t>
            </a:r>
            <a:endParaRPr lang="en-US" altLang="en-US" dirty="0" smtClean="0"/>
          </a:p>
          <a:p>
            <a:r>
              <a:rPr lang="en-US" altLang="en-US" b="1" dirty="0" err="1" smtClean="0"/>
              <a:t>Te</a:t>
            </a:r>
            <a:r>
              <a:rPr lang="tr-TR" altLang="en-US" b="1" dirty="0" smtClean="0"/>
              <a:t>k</a:t>
            </a:r>
            <a:r>
              <a:rPr lang="en-US" altLang="en-US" b="1" dirty="0" smtClean="0"/>
              <a:t>nolo</a:t>
            </a:r>
            <a:r>
              <a:rPr lang="tr-TR" altLang="en-US" b="1" dirty="0" smtClean="0"/>
              <a:t>jinin gerekliliği (kaçınılmazlığı)</a:t>
            </a:r>
            <a:r>
              <a:rPr lang="en-US" altLang="en-US" b="1" dirty="0" smtClean="0"/>
              <a:t> </a:t>
            </a:r>
            <a:endParaRPr lang="hr-HR" altLang="en-US" dirty="0" smtClean="0"/>
          </a:p>
          <a:p>
            <a:pPr lvl="1"/>
            <a:r>
              <a:rPr lang="tr-TR" altLang="en-US" dirty="0" smtClean="0"/>
              <a:t>Pek çok başka alanda olduğu gibi itici güçtür </a:t>
            </a:r>
            <a:endParaRPr lang="en-US" altLang="en-US" dirty="0"/>
          </a:p>
          <a:p>
            <a:r>
              <a:rPr lang="tr-TR" altLang="en-US" b="1" dirty="0" smtClean="0"/>
              <a:t>Bilgi toplumu</a:t>
            </a:r>
            <a:r>
              <a:rPr lang="en-US" altLang="en-US" b="1" dirty="0" smtClean="0"/>
              <a:t> </a:t>
            </a:r>
            <a:endParaRPr lang="hr-HR" altLang="en-US" b="1" dirty="0"/>
          </a:p>
          <a:p>
            <a:pPr lvl="1"/>
            <a:r>
              <a:rPr lang="tr-TR" altLang="en-US" dirty="0" smtClean="0"/>
              <a:t>Sosyal bağlam ve gelişmede rol oynama – diğer pek çok alanda olduğu gibi </a:t>
            </a:r>
          </a:p>
          <a:p>
            <a:pPr marL="457200" lvl="1" indent="0">
              <a:buNone/>
            </a:pPr>
            <a:r>
              <a:rPr lang="hr-HR" dirty="0"/>
              <a:t>	</a:t>
            </a:r>
            <a:r>
              <a:rPr lang="hr-HR" dirty="0" smtClean="0"/>
              <a:t>				</a:t>
            </a:r>
            <a:r>
              <a:rPr lang="hr-HR" dirty="0" err="1" smtClean="0"/>
              <a:t>Saracevic</a:t>
            </a:r>
            <a:r>
              <a:rPr lang="hr-HR" dirty="0" smtClean="0"/>
              <a:t>, 2005</a:t>
            </a:r>
            <a:endParaRPr lang="en-GB" dirty="0"/>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94293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additive="base">
                                        <p:cTn id="2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altLang="sr-Latn-RS" sz="3600" dirty="0" smtClean="0"/>
              <a:t>Bilgi işleme ve düzenlemeyle ilgili üç büyük fikir </a:t>
            </a:r>
            <a:r>
              <a:rPr lang="en-US" altLang="sr-Latn-RS" sz="3600" dirty="0"/>
              <a:t/>
            </a:r>
            <a:br>
              <a:rPr lang="en-US" altLang="sr-Latn-RS" sz="3600" dirty="0"/>
            </a:br>
            <a:endParaRPr lang="en-GB" sz="3600" dirty="0"/>
          </a:p>
        </p:txBody>
      </p:sp>
      <p:sp>
        <p:nvSpPr>
          <p:cNvPr id="3" name="Rezervirano mjesto sadržaja 2"/>
          <p:cNvSpPr>
            <a:spLocks noGrp="1"/>
          </p:cNvSpPr>
          <p:nvPr>
            <p:ph idx="1"/>
          </p:nvPr>
        </p:nvSpPr>
        <p:spPr/>
        <p:txBody>
          <a:bodyPr>
            <a:normAutofit/>
          </a:bodyPr>
          <a:lstStyle/>
          <a:p>
            <a:pPr lvl="1"/>
            <a:r>
              <a:rPr lang="tr-TR" altLang="sr-Latn-RS" sz="2200" dirty="0" smtClean="0"/>
              <a:t>Birinci</a:t>
            </a:r>
            <a:r>
              <a:rPr lang="hr-HR" altLang="sr-Latn-RS" sz="2200" dirty="0" smtClean="0"/>
              <a:t> – </a:t>
            </a:r>
            <a:r>
              <a:rPr lang="en-US" altLang="sr-Latn-RS" sz="2200" dirty="0" err="1" smtClean="0"/>
              <a:t>ori</a:t>
            </a:r>
            <a:r>
              <a:rPr lang="tr-TR" altLang="sr-Latn-RS" sz="2200" dirty="0" smtClean="0"/>
              <a:t>j</a:t>
            </a:r>
            <a:r>
              <a:rPr lang="en-US" altLang="sr-Latn-RS" sz="2200" dirty="0" err="1" smtClean="0"/>
              <a:t>inal</a:t>
            </a:r>
            <a:r>
              <a:rPr lang="hr-HR" altLang="sr-Latn-RS" sz="2200" dirty="0" smtClean="0"/>
              <a:t> </a:t>
            </a:r>
            <a:r>
              <a:rPr lang="tr-TR" altLang="sr-Latn-RS" sz="2200" dirty="0" smtClean="0"/>
              <a:t>fikir</a:t>
            </a:r>
            <a:r>
              <a:rPr lang="hr-HR" altLang="sr-Latn-RS" sz="2200" dirty="0" smtClean="0"/>
              <a:t>,</a:t>
            </a:r>
            <a:r>
              <a:rPr lang="en-US" altLang="sr-Latn-RS" sz="2200" dirty="0" smtClean="0"/>
              <a:t> </a:t>
            </a:r>
            <a:r>
              <a:rPr lang="tr-TR" altLang="sr-Latn-RS" sz="2200" dirty="0" smtClean="0"/>
              <a:t>1950’lerde ortaya çıktı </a:t>
            </a:r>
          </a:p>
          <a:p>
            <a:pPr lvl="2"/>
            <a:r>
              <a:rPr lang="tr-TR" altLang="sr-Latn-RS" sz="1800" b="1" i="1" dirty="0" smtClean="0"/>
              <a:t>Bilgi Erişim (BE)</a:t>
            </a:r>
            <a:r>
              <a:rPr lang="hr-HR" altLang="sr-Latn-RS" sz="1800" dirty="0" smtClean="0"/>
              <a:t> – </a:t>
            </a:r>
            <a:r>
              <a:rPr lang="tr-TR" altLang="sr-Latn-RS" sz="1800" dirty="0" smtClean="0"/>
              <a:t>mantık kullanarak bilgiyi işleme </a:t>
            </a:r>
            <a:endParaRPr lang="hr-HR" altLang="sr-Latn-RS" sz="1800" dirty="0"/>
          </a:p>
          <a:p>
            <a:pPr lvl="1"/>
            <a:r>
              <a:rPr lang="tr-TR" altLang="sr-Latn-RS" sz="2200" dirty="0" smtClean="0"/>
              <a:t>İkinci</a:t>
            </a:r>
            <a:r>
              <a:rPr lang="hr-HR" altLang="sr-Latn-RS" sz="2200" dirty="0" smtClean="0"/>
              <a:t> – </a:t>
            </a:r>
            <a:r>
              <a:rPr lang="tr-TR" altLang="sr-Latn-RS" sz="2200" dirty="0" smtClean="0"/>
              <a:t>1970’lerde ortaya çıktı </a:t>
            </a:r>
            <a:r>
              <a:rPr lang="hr-HR" altLang="sr-Latn-RS" sz="2200" dirty="0" smtClean="0"/>
              <a:t> </a:t>
            </a:r>
          </a:p>
          <a:p>
            <a:pPr lvl="2"/>
            <a:r>
              <a:rPr lang="tr-TR" altLang="sr-Latn-RS" sz="1800" b="1" i="1" dirty="0" smtClean="0"/>
              <a:t>İlgililik (</a:t>
            </a:r>
            <a:r>
              <a:rPr lang="en-US" altLang="sr-Latn-RS" sz="1800" b="1" i="1" dirty="0" err="1" smtClean="0"/>
              <a:t>relevan</a:t>
            </a:r>
            <a:r>
              <a:rPr lang="hr-HR" altLang="sr-Latn-RS" sz="1800" b="1" i="1" dirty="0" smtClean="0"/>
              <a:t>ce</a:t>
            </a:r>
            <a:r>
              <a:rPr lang="tr-TR" altLang="sr-Latn-RS" sz="1800" b="1" i="1" dirty="0" smtClean="0"/>
              <a:t>)</a:t>
            </a:r>
            <a:r>
              <a:rPr lang="en-US" altLang="sr-Latn-RS" sz="1800" dirty="0" smtClean="0"/>
              <a:t>, </a:t>
            </a:r>
            <a:r>
              <a:rPr lang="tr-TR" altLang="sr-Latn-RS" sz="1800" dirty="0" smtClean="0"/>
              <a:t>bilgi erişimi doğrudan insanların bilgi gereksinimleri ve değerlendirmeleriyle ilişkilendirmiştir </a:t>
            </a:r>
            <a:endParaRPr lang="hr-HR" altLang="sr-Latn-RS" sz="1800" dirty="0" smtClean="0"/>
          </a:p>
          <a:p>
            <a:pPr lvl="1"/>
            <a:r>
              <a:rPr lang="tr-TR" altLang="sr-Latn-RS" sz="2200" dirty="0" smtClean="0"/>
              <a:t>Üçüncü - </a:t>
            </a:r>
            <a:r>
              <a:rPr lang="tr-TR" altLang="sr-Latn-RS" sz="2200" dirty="0"/>
              <a:t> </a:t>
            </a:r>
            <a:r>
              <a:rPr lang="tr-TR" altLang="sr-Latn-RS" sz="2200" dirty="0" smtClean="0"/>
              <a:t>20. yy’ın sonlarına doğru ortaya çıkmıştır </a:t>
            </a:r>
            <a:endParaRPr lang="hr-HR" altLang="sr-Latn-RS" sz="2200" dirty="0" smtClean="0"/>
          </a:p>
          <a:p>
            <a:pPr lvl="2"/>
            <a:r>
              <a:rPr lang="tr-TR" altLang="sr-Latn-RS" sz="1800" b="1" i="1" dirty="0" smtClean="0"/>
              <a:t>Etkileşim</a:t>
            </a:r>
            <a:r>
              <a:rPr lang="hr-HR" altLang="sr-Latn-RS" sz="1800" dirty="0" smtClean="0"/>
              <a:t> – </a:t>
            </a:r>
            <a:r>
              <a:rPr lang="tr-TR" altLang="sr-Latn-RS" sz="1800" dirty="0" smtClean="0"/>
              <a:t>BE sürecinde insanlar ve bilgi sistemleri arasında doğrudan geri bildirim alışverişi olanağı tanır </a:t>
            </a:r>
            <a:r>
              <a:rPr lang="hr-HR" altLang="sr-Latn-RS" sz="1800" dirty="0" smtClean="0"/>
              <a:t> </a:t>
            </a:r>
            <a:endParaRPr lang="tr-TR" altLang="sr-Latn-RS" sz="1800" dirty="0" smtClean="0"/>
          </a:p>
          <a:p>
            <a:pPr marL="914400" lvl="2" indent="0">
              <a:buNone/>
            </a:pPr>
            <a:r>
              <a:rPr lang="tr-TR" altLang="sr-Latn-RS" sz="2000" dirty="0"/>
              <a:t>	</a:t>
            </a:r>
            <a:r>
              <a:rPr lang="hr-HR" altLang="sr-Latn-RS" sz="1800" dirty="0" smtClean="0"/>
              <a:t>T. </a:t>
            </a:r>
            <a:r>
              <a:rPr lang="hr-HR" altLang="sr-Latn-RS" sz="1800" dirty="0" err="1" smtClean="0"/>
              <a:t>Saracevic</a:t>
            </a:r>
            <a:r>
              <a:rPr lang="hr-HR" altLang="sr-Latn-RS" sz="1800" dirty="0" smtClean="0"/>
              <a:t>, 2005</a:t>
            </a:r>
            <a:endParaRPr lang="en-US" altLang="sr-Latn-RS" sz="1800"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00706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sz="4400" dirty="0" smtClean="0"/>
              <a:t>Bilgi bilimin önemli soruları</a:t>
            </a:r>
            <a:endParaRPr lang="en-GB" dirty="0"/>
          </a:p>
        </p:txBody>
      </p:sp>
      <p:sp>
        <p:nvSpPr>
          <p:cNvPr id="3" name="Rezervirano mjesto sadržaja 2"/>
          <p:cNvSpPr>
            <a:spLocks noGrp="1"/>
          </p:cNvSpPr>
          <p:nvPr>
            <p:ph idx="1"/>
          </p:nvPr>
        </p:nvSpPr>
        <p:spPr/>
        <p:txBody>
          <a:bodyPr/>
          <a:lstStyle/>
          <a:p>
            <a:r>
              <a:rPr lang="tr-TR" altLang="sr-Latn-RS" dirty="0" smtClean="0"/>
              <a:t>Fiziksel soru</a:t>
            </a:r>
            <a:r>
              <a:rPr lang="en-GB" altLang="sr-Latn-RS" dirty="0" smtClean="0"/>
              <a:t>: </a:t>
            </a:r>
            <a:endParaRPr lang="hr-HR" altLang="sr-Latn-RS" dirty="0"/>
          </a:p>
          <a:p>
            <a:pPr lvl="1"/>
            <a:r>
              <a:rPr lang="tr-TR" altLang="sr-Latn-RS" dirty="0" smtClean="0"/>
              <a:t>Kayıtlı bilgi evreninin özellikleri ve kanunları nelerdir? </a:t>
            </a:r>
            <a:r>
              <a:rPr lang="en-GB" altLang="sr-Latn-RS" dirty="0" smtClean="0"/>
              <a:t> </a:t>
            </a:r>
            <a:endParaRPr lang="en-GB" altLang="sr-Latn-RS" dirty="0"/>
          </a:p>
          <a:p>
            <a:r>
              <a:rPr lang="tr-TR" altLang="sr-Latn-RS" dirty="0" smtClean="0"/>
              <a:t>Sosyal soru</a:t>
            </a:r>
            <a:r>
              <a:rPr lang="en-GB" altLang="sr-Latn-RS" dirty="0" smtClean="0"/>
              <a:t>: </a:t>
            </a:r>
            <a:endParaRPr lang="hr-HR" altLang="sr-Latn-RS" dirty="0"/>
          </a:p>
          <a:p>
            <a:pPr lvl="1"/>
            <a:r>
              <a:rPr lang="tr-TR" altLang="sr-Latn-RS" dirty="0" smtClean="0"/>
              <a:t>İnsanlar bilgiyi nasıl ilişkilendirir, arar ve kullanır? </a:t>
            </a:r>
            <a:endParaRPr lang="en-GB" altLang="sr-Latn-RS" dirty="0"/>
          </a:p>
          <a:p>
            <a:r>
              <a:rPr lang="en-GB" altLang="sr-Latn-RS" dirty="0" smtClean="0"/>
              <a:t>T</a:t>
            </a:r>
            <a:r>
              <a:rPr lang="tr-TR" altLang="sr-Latn-RS" dirty="0" smtClean="0"/>
              <a:t>asarım sorusu</a:t>
            </a:r>
            <a:r>
              <a:rPr lang="en-GB" altLang="sr-Latn-RS" dirty="0" smtClean="0"/>
              <a:t>: </a:t>
            </a:r>
            <a:endParaRPr lang="hr-HR" altLang="sr-Latn-RS" dirty="0"/>
          </a:p>
          <a:p>
            <a:pPr lvl="1"/>
            <a:r>
              <a:rPr lang="tr-TR" altLang="sr-Latn-RS" dirty="0" smtClean="0"/>
              <a:t>Kayıtlı bilgiye ulaşım nasıl daha hızlı ve etkin gerçekleştirilebilir</a:t>
            </a:r>
            <a:r>
              <a:rPr lang="en-GB" altLang="sr-Latn-RS" dirty="0" smtClean="0"/>
              <a:t>?</a:t>
            </a:r>
            <a:endParaRPr lang="hr-HR" altLang="sr-Latn-RS" dirty="0" smtClean="0"/>
          </a:p>
          <a:p>
            <a:pPr lvl="7"/>
            <a:r>
              <a:rPr lang="hr-HR" altLang="sr-Latn-RS" dirty="0" err="1" smtClean="0"/>
              <a:t>Marcia</a:t>
            </a:r>
            <a:r>
              <a:rPr lang="hr-HR" altLang="sr-Latn-RS" dirty="0" smtClean="0"/>
              <a:t> </a:t>
            </a:r>
            <a:r>
              <a:rPr lang="hr-HR" altLang="sr-Latn-RS" dirty="0"/>
              <a:t>Bates </a:t>
            </a:r>
            <a:endParaRPr lang="en-GB" altLang="sr-Latn-RS"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94896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Alanın yapısı</a:t>
            </a:r>
            <a:endParaRPr lang="en-GB" dirty="0"/>
          </a:p>
        </p:txBody>
      </p:sp>
      <p:sp>
        <p:nvSpPr>
          <p:cNvPr id="3" name="Rezervirano mjesto sadržaja 2"/>
          <p:cNvSpPr>
            <a:spLocks noGrp="1"/>
          </p:cNvSpPr>
          <p:nvPr>
            <p:ph idx="1"/>
          </p:nvPr>
        </p:nvSpPr>
        <p:spPr/>
        <p:txBody>
          <a:bodyPr>
            <a:normAutofit/>
          </a:bodyPr>
          <a:lstStyle/>
          <a:p>
            <a:r>
              <a:rPr lang="tr-TR" altLang="en-US" dirty="0" smtClean="0"/>
              <a:t>Diğer pek çok araştırma alanında olduğu gibi BB </a:t>
            </a:r>
          </a:p>
          <a:p>
            <a:pPr lvl="1"/>
            <a:r>
              <a:rPr lang="tr-TR" altLang="en-US" dirty="0" smtClean="0"/>
              <a:t>Farklı uzmanlık alanlarına sahiptir </a:t>
            </a:r>
            <a:r>
              <a:rPr lang="en-US" altLang="en-US" dirty="0" smtClean="0"/>
              <a:t> </a:t>
            </a:r>
            <a:endParaRPr lang="en-US" altLang="en-US" dirty="0"/>
          </a:p>
          <a:p>
            <a:r>
              <a:rPr lang="tr-TR" altLang="en-US" dirty="0" smtClean="0"/>
              <a:t>Bu alanlar zaman içinde değişir ve evrilir:</a:t>
            </a:r>
            <a:endParaRPr lang="en-US" altLang="en-US" dirty="0"/>
          </a:p>
          <a:p>
            <a:pPr lvl="1"/>
            <a:r>
              <a:rPr lang="tr-TR" altLang="en-US" dirty="0" smtClean="0"/>
              <a:t>Bazıları yakınlaşır, bazıları uzaklaşır </a:t>
            </a:r>
            <a:endParaRPr lang="en-US" altLang="en-US" dirty="0"/>
          </a:p>
          <a:p>
            <a:pPr lvl="1"/>
            <a:r>
              <a:rPr lang="tr-TR" altLang="en-US" dirty="0" smtClean="0"/>
              <a:t>Bazıları birbirini görmezden gelir </a:t>
            </a:r>
            <a:endParaRPr lang="en-US" altLang="en-US" dirty="0"/>
          </a:p>
          <a:p>
            <a:pPr lvl="1"/>
            <a:r>
              <a:rPr lang="tr-TR" altLang="en-US" dirty="0" smtClean="0"/>
              <a:t>Bazıları kavga eder</a:t>
            </a:r>
            <a:endParaRPr lang="en-US" altLang="en-US" dirty="0"/>
          </a:p>
          <a:p>
            <a:r>
              <a:rPr lang="tr-TR" altLang="en-US" dirty="0" smtClean="0"/>
              <a:t>BB şunlarla karşı karşıya kalır</a:t>
            </a:r>
            <a:r>
              <a:rPr lang="hr-HR" altLang="en-US" dirty="0" smtClean="0"/>
              <a:t>:</a:t>
            </a:r>
            <a:r>
              <a:rPr lang="en-US" altLang="en-US" dirty="0" smtClean="0"/>
              <a:t> </a:t>
            </a:r>
            <a:endParaRPr lang="en-US" altLang="en-US" dirty="0"/>
          </a:p>
          <a:p>
            <a:pPr lvl="1"/>
            <a:r>
              <a:rPr lang="tr-TR" altLang="en-US" dirty="0" smtClean="0"/>
              <a:t>Farklı hedef kitleler ve onların disiplinleri</a:t>
            </a:r>
            <a:endParaRPr lang="hr-HR" altLang="en-US" dirty="0" smtClean="0"/>
          </a:p>
          <a:p>
            <a:pPr lvl="1"/>
            <a:r>
              <a:rPr lang="tr-TR" altLang="en-US" dirty="0" smtClean="0"/>
              <a:t>Araştırma için çok farklı düzeylerde destek </a:t>
            </a:r>
            <a:endParaRPr lang="en-US" altLang="en-US" dirty="0"/>
          </a:p>
          <a:p>
            <a:pPr lvl="1"/>
            <a:r>
              <a:rPr lang="tr-TR" altLang="en-US" dirty="0" smtClean="0"/>
              <a:t>Büyük ticari yatırımlar ve uygulamalar </a:t>
            </a:r>
            <a:endParaRPr lang="en-US" altLang="en-US"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81271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02" name="Rechteck 96"/>
          <p:cNvSpPr>
            <a:spLocks noChangeArrowheads="1"/>
          </p:cNvSpPr>
          <p:nvPr/>
        </p:nvSpPr>
        <p:spPr bwMode="auto">
          <a:xfrm>
            <a:off x="4289104" y="3101827"/>
            <a:ext cx="2155825" cy="960437"/>
          </a:xfrm>
          <a:prstGeom prst="rect">
            <a:avLst/>
          </a:prstGeom>
          <a:solidFill>
            <a:srgbClr val="00B8FF">
              <a:alpha val="50195"/>
            </a:srgbClr>
          </a:solidFill>
          <a:ln w="9525" algn="ctr">
            <a:solidFill>
              <a:schemeClr val="tx1"/>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66" name="Freeform 3"/>
          <p:cNvSpPr>
            <a:spLocks noEditPoints="1"/>
          </p:cNvSpPr>
          <p:nvPr/>
        </p:nvSpPr>
        <p:spPr bwMode="auto">
          <a:xfrm>
            <a:off x="2357116" y="2390627"/>
            <a:ext cx="4762" cy="1587"/>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67" name="Freeform 4"/>
          <p:cNvSpPr>
            <a:spLocks noEditPoints="1"/>
          </p:cNvSpPr>
          <p:nvPr/>
        </p:nvSpPr>
        <p:spPr bwMode="auto">
          <a:xfrm>
            <a:off x="2357116" y="2390627"/>
            <a:ext cx="4762" cy="1587"/>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68" name="Freeform 5"/>
          <p:cNvSpPr>
            <a:spLocks noEditPoints="1"/>
          </p:cNvSpPr>
          <p:nvPr/>
        </p:nvSpPr>
        <p:spPr bwMode="auto">
          <a:xfrm>
            <a:off x="2357116" y="2390627"/>
            <a:ext cx="4762" cy="1587"/>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69" name="Rectangle 6"/>
          <p:cNvSpPr>
            <a:spLocks noChangeArrowheads="1"/>
          </p:cNvSpPr>
          <p:nvPr/>
        </p:nvSpPr>
        <p:spPr bwMode="auto">
          <a:xfrm>
            <a:off x="2339653" y="2373163"/>
            <a:ext cx="39688" cy="3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70" name="Freeform 7"/>
          <p:cNvSpPr>
            <a:spLocks noEditPoints="1"/>
          </p:cNvSpPr>
          <p:nvPr/>
        </p:nvSpPr>
        <p:spPr bwMode="auto">
          <a:xfrm>
            <a:off x="2177728" y="1903263"/>
            <a:ext cx="425450" cy="979488"/>
          </a:xfrm>
          <a:custGeom>
            <a:avLst/>
            <a:gdLst>
              <a:gd name="T0" fmla="*/ 2147483647 w 268"/>
              <a:gd name="T1" fmla="*/ 2147483647 h 617"/>
              <a:gd name="T2" fmla="*/ 2147483647 w 268"/>
              <a:gd name="T3" fmla="*/ 2147483647 h 617"/>
              <a:gd name="T4" fmla="*/ 2147483647 w 268"/>
              <a:gd name="T5" fmla="*/ 2147483647 h 617"/>
              <a:gd name="T6" fmla="*/ 2147483647 w 268"/>
              <a:gd name="T7" fmla="*/ 2147483647 h 617"/>
              <a:gd name="T8" fmla="*/ 2147483647 w 268"/>
              <a:gd name="T9" fmla="*/ 2147483647 h 617"/>
              <a:gd name="T10" fmla="*/ 2147483647 w 268"/>
              <a:gd name="T11" fmla="*/ 2147483647 h 617"/>
              <a:gd name="T12" fmla="*/ 2147483647 w 268"/>
              <a:gd name="T13" fmla="*/ 2147483647 h 617"/>
              <a:gd name="T14" fmla="*/ 2147483647 w 268"/>
              <a:gd name="T15" fmla="*/ 2147483647 h 617"/>
              <a:gd name="T16" fmla="*/ 2147483647 w 268"/>
              <a:gd name="T17" fmla="*/ 2147483647 h 617"/>
              <a:gd name="T18" fmla="*/ 2147483647 w 268"/>
              <a:gd name="T19" fmla="*/ 2147483647 h 617"/>
              <a:gd name="T20" fmla="*/ 2147483647 w 268"/>
              <a:gd name="T21" fmla="*/ 2147483647 h 617"/>
              <a:gd name="T22" fmla="*/ 2147483647 w 268"/>
              <a:gd name="T23" fmla="*/ 2147483647 h 617"/>
              <a:gd name="T24" fmla="*/ 2147483647 w 268"/>
              <a:gd name="T25" fmla="*/ 2147483647 h 617"/>
              <a:gd name="T26" fmla="*/ 2147483647 w 268"/>
              <a:gd name="T27" fmla="*/ 2147483647 h 617"/>
              <a:gd name="T28" fmla="*/ 2147483647 w 268"/>
              <a:gd name="T29" fmla="*/ 2147483647 h 617"/>
              <a:gd name="T30" fmla="*/ 2147483647 w 268"/>
              <a:gd name="T31" fmla="*/ 2147483647 h 617"/>
              <a:gd name="T32" fmla="*/ 2147483647 w 268"/>
              <a:gd name="T33" fmla="*/ 2147483647 h 617"/>
              <a:gd name="T34" fmla="*/ 2147483647 w 268"/>
              <a:gd name="T35" fmla="*/ 2147483647 h 617"/>
              <a:gd name="T36" fmla="*/ 2147483647 w 268"/>
              <a:gd name="T37" fmla="*/ 2147483647 h 617"/>
              <a:gd name="T38" fmla="*/ 2147483647 w 268"/>
              <a:gd name="T39" fmla="*/ 2147483647 h 617"/>
              <a:gd name="T40" fmla="*/ 2147483647 w 268"/>
              <a:gd name="T41" fmla="*/ 2147483647 h 617"/>
              <a:gd name="T42" fmla="*/ 2147483647 w 268"/>
              <a:gd name="T43" fmla="*/ 2147483647 h 617"/>
              <a:gd name="T44" fmla="*/ 0 w 268"/>
              <a:gd name="T45" fmla="*/ 2147483647 h 617"/>
              <a:gd name="T46" fmla="*/ 0 w 268"/>
              <a:gd name="T47" fmla="*/ 2147483647 h 617"/>
              <a:gd name="T48" fmla="*/ 2147483647 w 268"/>
              <a:gd name="T49" fmla="*/ 2147483647 h 617"/>
              <a:gd name="T50" fmla="*/ 2147483647 w 268"/>
              <a:gd name="T51" fmla="*/ 2147483647 h 617"/>
              <a:gd name="T52" fmla="*/ 2147483647 w 268"/>
              <a:gd name="T53" fmla="*/ 2147483647 h 617"/>
              <a:gd name="T54" fmla="*/ 2147483647 w 268"/>
              <a:gd name="T55" fmla="*/ 2147483647 h 617"/>
              <a:gd name="T56" fmla="*/ 2147483647 w 268"/>
              <a:gd name="T57" fmla="*/ 2147483647 h 617"/>
              <a:gd name="T58" fmla="*/ 2147483647 w 268"/>
              <a:gd name="T59" fmla="*/ 2147483647 h 617"/>
              <a:gd name="T60" fmla="*/ 2147483647 w 268"/>
              <a:gd name="T61" fmla="*/ 2147483647 h 617"/>
              <a:gd name="T62" fmla="*/ 2147483647 w 268"/>
              <a:gd name="T63" fmla="*/ 2147483647 h 617"/>
              <a:gd name="T64" fmla="*/ 2147483647 w 268"/>
              <a:gd name="T65" fmla="*/ 2147483647 h 617"/>
              <a:gd name="T66" fmla="*/ 2147483647 w 268"/>
              <a:gd name="T67" fmla="*/ 2147483647 h 617"/>
              <a:gd name="T68" fmla="*/ 2147483647 w 268"/>
              <a:gd name="T69" fmla="*/ 2147483647 h 617"/>
              <a:gd name="T70" fmla="*/ 2147483647 w 268"/>
              <a:gd name="T71" fmla="*/ 2147483647 h 617"/>
              <a:gd name="T72" fmla="*/ 2147483647 w 268"/>
              <a:gd name="T73" fmla="*/ 2147483647 h 617"/>
              <a:gd name="T74" fmla="*/ 2147483647 w 268"/>
              <a:gd name="T75" fmla="*/ 2147483647 h 617"/>
              <a:gd name="T76" fmla="*/ 2147483647 w 268"/>
              <a:gd name="T77" fmla="*/ 2147483647 h 617"/>
              <a:gd name="T78" fmla="*/ 2147483647 w 268"/>
              <a:gd name="T79" fmla="*/ 2147483647 h 617"/>
              <a:gd name="T80" fmla="*/ 2147483647 w 268"/>
              <a:gd name="T81" fmla="*/ 2147483647 h 617"/>
              <a:gd name="T82" fmla="*/ 2147483647 w 268"/>
              <a:gd name="T83" fmla="*/ 2147483647 h 617"/>
              <a:gd name="T84" fmla="*/ 2147483647 w 268"/>
              <a:gd name="T85" fmla="*/ 2147483647 h 617"/>
              <a:gd name="T86" fmla="*/ 2147483647 w 268"/>
              <a:gd name="T87" fmla="*/ 2147483647 h 617"/>
              <a:gd name="T88" fmla="*/ 2147483647 w 268"/>
              <a:gd name="T89" fmla="*/ 2147483647 h 617"/>
              <a:gd name="T90" fmla="*/ 2147483647 w 268"/>
              <a:gd name="T91" fmla="*/ 2147483647 h 617"/>
              <a:gd name="T92" fmla="*/ 2147483647 w 268"/>
              <a:gd name="T93" fmla="*/ 2147483647 h 617"/>
              <a:gd name="T94" fmla="*/ 2147483647 w 268"/>
              <a:gd name="T95" fmla="*/ 2147483647 h 617"/>
              <a:gd name="T96" fmla="*/ 2147483647 w 268"/>
              <a:gd name="T97" fmla="*/ 2147483647 h 617"/>
              <a:gd name="T98" fmla="*/ 2147483647 w 268"/>
              <a:gd name="T99" fmla="*/ 0 h 617"/>
              <a:gd name="T100" fmla="*/ 2147483647 w 268"/>
              <a:gd name="T101" fmla="*/ 0 h 617"/>
              <a:gd name="T102" fmla="*/ 2147483647 w 268"/>
              <a:gd name="T103" fmla="*/ 2147483647 h 617"/>
              <a:gd name="T104" fmla="*/ 2147483647 w 268"/>
              <a:gd name="T105" fmla="*/ 2147483647 h 617"/>
              <a:gd name="T106" fmla="*/ 2147483647 w 268"/>
              <a:gd name="T107" fmla="*/ 2147483647 h 617"/>
              <a:gd name="T108" fmla="*/ 2147483647 w 268"/>
              <a:gd name="T109" fmla="*/ 2147483647 h 617"/>
              <a:gd name="T110" fmla="*/ 2147483647 w 268"/>
              <a:gd name="T111" fmla="*/ 2147483647 h 617"/>
              <a:gd name="T112" fmla="*/ 2147483647 w 268"/>
              <a:gd name="T113" fmla="*/ 2147483647 h 617"/>
              <a:gd name="T114" fmla="*/ 2147483647 w 268"/>
              <a:gd name="T115" fmla="*/ 2147483647 h 617"/>
              <a:gd name="T116" fmla="*/ 2147483647 w 268"/>
              <a:gd name="T117" fmla="*/ 2147483647 h 617"/>
              <a:gd name="T118" fmla="*/ 2147483647 w 268"/>
              <a:gd name="T119" fmla="*/ 2147483647 h 617"/>
              <a:gd name="T120" fmla="*/ 2147483647 w 268"/>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8" h="617">
                <a:moveTo>
                  <a:pt x="148" y="586"/>
                </a:moveTo>
                <a:lnTo>
                  <a:pt x="155" y="607"/>
                </a:lnTo>
                <a:lnTo>
                  <a:pt x="172" y="617"/>
                </a:lnTo>
                <a:lnTo>
                  <a:pt x="194" y="617"/>
                </a:lnTo>
                <a:lnTo>
                  <a:pt x="208" y="607"/>
                </a:lnTo>
                <a:lnTo>
                  <a:pt x="215" y="586"/>
                </a:lnTo>
                <a:lnTo>
                  <a:pt x="215" y="363"/>
                </a:lnTo>
                <a:lnTo>
                  <a:pt x="215" y="184"/>
                </a:lnTo>
                <a:lnTo>
                  <a:pt x="218" y="180"/>
                </a:lnTo>
                <a:lnTo>
                  <a:pt x="222" y="177"/>
                </a:lnTo>
                <a:lnTo>
                  <a:pt x="225" y="180"/>
                </a:lnTo>
                <a:lnTo>
                  <a:pt x="229" y="184"/>
                </a:lnTo>
                <a:lnTo>
                  <a:pt x="229" y="349"/>
                </a:lnTo>
                <a:lnTo>
                  <a:pt x="236" y="363"/>
                </a:lnTo>
                <a:lnTo>
                  <a:pt x="250" y="367"/>
                </a:lnTo>
                <a:lnTo>
                  <a:pt x="264" y="363"/>
                </a:lnTo>
                <a:lnTo>
                  <a:pt x="268" y="349"/>
                </a:lnTo>
                <a:lnTo>
                  <a:pt x="268" y="152"/>
                </a:lnTo>
                <a:lnTo>
                  <a:pt x="264" y="138"/>
                </a:lnTo>
                <a:lnTo>
                  <a:pt x="250" y="131"/>
                </a:lnTo>
                <a:lnTo>
                  <a:pt x="17" y="131"/>
                </a:lnTo>
                <a:lnTo>
                  <a:pt x="3" y="138"/>
                </a:lnTo>
                <a:lnTo>
                  <a:pt x="0" y="152"/>
                </a:lnTo>
                <a:lnTo>
                  <a:pt x="0" y="349"/>
                </a:lnTo>
                <a:lnTo>
                  <a:pt x="3" y="363"/>
                </a:lnTo>
                <a:lnTo>
                  <a:pt x="17" y="367"/>
                </a:lnTo>
                <a:lnTo>
                  <a:pt x="31" y="363"/>
                </a:lnTo>
                <a:lnTo>
                  <a:pt x="39" y="349"/>
                </a:lnTo>
                <a:lnTo>
                  <a:pt x="39" y="184"/>
                </a:lnTo>
                <a:lnTo>
                  <a:pt x="42" y="180"/>
                </a:lnTo>
                <a:lnTo>
                  <a:pt x="46" y="177"/>
                </a:lnTo>
                <a:lnTo>
                  <a:pt x="49" y="180"/>
                </a:lnTo>
                <a:lnTo>
                  <a:pt x="53" y="184"/>
                </a:lnTo>
                <a:lnTo>
                  <a:pt x="53" y="363"/>
                </a:lnTo>
                <a:lnTo>
                  <a:pt x="53" y="586"/>
                </a:lnTo>
                <a:lnTo>
                  <a:pt x="60" y="607"/>
                </a:lnTo>
                <a:lnTo>
                  <a:pt x="77" y="617"/>
                </a:lnTo>
                <a:lnTo>
                  <a:pt x="98" y="617"/>
                </a:lnTo>
                <a:lnTo>
                  <a:pt x="113" y="607"/>
                </a:lnTo>
                <a:lnTo>
                  <a:pt x="120" y="586"/>
                </a:lnTo>
                <a:lnTo>
                  <a:pt x="120" y="374"/>
                </a:lnTo>
                <a:lnTo>
                  <a:pt x="123" y="367"/>
                </a:lnTo>
                <a:lnTo>
                  <a:pt x="134" y="363"/>
                </a:lnTo>
                <a:lnTo>
                  <a:pt x="144" y="367"/>
                </a:lnTo>
                <a:lnTo>
                  <a:pt x="148" y="374"/>
                </a:lnTo>
                <a:lnTo>
                  <a:pt x="148" y="586"/>
                </a:lnTo>
                <a:close/>
                <a:moveTo>
                  <a:pt x="74" y="60"/>
                </a:moveTo>
                <a:lnTo>
                  <a:pt x="81" y="32"/>
                </a:lnTo>
                <a:lnTo>
                  <a:pt x="95" y="11"/>
                </a:lnTo>
                <a:lnTo>
                  <a:pt x="120" y="0"/>
                </a:lnTo>
                <a:lnTo>
                  <a:pt x="148" y="0"/>
                </a:lnTo>
                <a:lnTo>
                  <a:pt x="172" y="11"/>
                </a:lnTo>
                <a:lnTo>
                  <a:pt x="187" y="32"/>
                </a:lnTo>
                <a:lnTo>
                  <a:pt x="194" y="60"/>
                </a:lnTo>
                <a:lnTo>
                  <a:pt x="187" y="85"/>
                </a:lnTo>
                <a:lnTo>
                  <a:pt x="172" y="106"/>
                </a:lnTo>
                <a:lnTo>
                  <a:pt x="148" y="117"/>
                </a:lnTo>
                <a:lnTo>
                  <a:pt x="120" y="117"/>
                </a:lnTo>
                <a:lnTo>
                  <a:pt x="95" y="106"/>
                </a:lnTo>
                <a:lnTo>
                  <a:pt x="81" y="85"/>
                </a:lnTo>
                <a:lnTo>
                  <a:pt x="74" y="6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1" name="Rectangle 8"/>
          <p:cNvSpPr>
            <a:spLocks noChangeArrowheads="1"/>
          </p:cNvSpPr>
          <p:nvPr/>
        </p:nvSpPr>
        <p:spPr bwMode="auto">
          <a:xfrm>
            <a:off x="2636517" y="1881039"/>
            <a:ext cx="15875"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72" name="Freeform 9"/>
          <p:cNvSpPr>
            <a:spLocks noEditPoints="1"/>
          </p:cNvSpPr>
          <p:nvPr/>
        </p:nvSpPr>
        <p:spPr bwMode="auto">
          <a:xfrm>
            <a:off x="2193603" y="2558902"/>
            <a:ext cx="1588" cy="1587"/>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3" name="Freeform 10"/>
          <p:cNvSpPr>
            <a:spLocks noEditPoints="1"/>
          </p:cNvSpPr>
          <p:nvPr/>
        </p:nvSpPr>
        <p:spPr bwMode="auto">
          <a:xfrm>
            <a:off x="2193603" y="2558902"/>
            <a:ext cx="1588" cy="1587"/>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4" name="Freeform 11"/>
          <p:cNvSpPr>
            <a:spLocks noEditPoints="1"/>
          </p:cNvSpPr>
          <p:nvPr/>
        </p:nvSpPr>
        <p:spPr bwMode="auto">
          <a:xfrm>
            <a:off x="2193603" y="2558902"/>
            <a:ext cx="1588" cy="1587"/>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5" name="Rectangle 12"/>
          <p:cNvSpPr>
            <a:spLocks noChangeArrowheads="1"/>
          </p:cNvSpPr>
          <p:nvPr/>
        </p:nvSpPr>
        <p:spPr bwMode="auto">
          <a:xfrm>
            <a:off x="2171378" y="2536676"/>
            <a:ext cx="44450" cy="44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76" name="Freeform 13"/>
          <p:cNvSpPr>
            <a:spLocks noEditPoints="1"/>
          </p:cNvSpPr>
          <p:nvPr/>
        </p:nvSpPr>
        <p:spPr bwMode="auto">
          <a:xfrm>
            <a:off x="2009454" y="2071538"/>
            <a:ext cx="430213" cy="979488"/>
          </a:xfrm>
          <a:custGeom>
            <a:avLst/>
            <a:gdLst>
              <a:gd name="T0" fmla="*/ 2147483647 w 271"/>
              <a:gd name="T1" fmla="*/ 2147483647 h 617"/>
              <a:gd name="T2" fmla="*/ 2147483647 w 271"/>
              <a:gd name="T3" fmla="*/ 2147483647 h 617"/>
              <a:gd name="T4" fmla="*/ 2147483647 w 271"/>
              <a:gd name="T5" fmla="*/ 2147483647 h 617"/>
              <a:gd name="T6" fmla="*/ 2147483647 w 271"/>
              <a:gd name="T7" fmla="*/ 2147483647 h 617"/>
              <a:gd name="T8" fmla="*/ 2147483647 w 271"/>
              <a:gd name="T9" fmla="*/ 2147483647 h 617"/>
              <a:gd name="T10" fmla="*/ 2147483647 w 271"/>
              <a:gd name="T11" fmla="*/ 2147483647 h 617"/>
              <a:gd name="T12" fmla="*/ 2147483647 w 271"/>
              <a:gd name="T13" fmla="*/ 2147483647 h 617"/>
              <a:gd name="T14" fmla="*/ 2147483647 w 271"/>
              <a:gd name="T15" fmla="*/ 2147483647 h 617"/>
              <a:gd name="T16" fmla="*/ 2147483647 w 271"/>
              <a:gd name="T17" fmla="*/ 2147483647 h 617"/>
              <a:gd name="T18" fmla="*/ 2147483647 w 271"/>
              <a:gd name="T19" fmla="*/ 2147483647 h 617"/>
              <a:gd name="T20" fmla="*/ 2147483647 w 271"/>
              <a:gd name="T21" fmla="*/ 2147483647 h 617"/>
              <a:gd name="T22" fmla="*/ 2147483647 w 271"/>
              <a:gd name="T23" fmla="*/ 2147483647 h 617"/>
              <a:gd name="T24" fmla="*/ 2147483647 w 271"/>
              <a:gd name="T25" fmla="*/ 2147483647 h 617"/>
              <a:gd name="T26" fmla="*/ 2147483647 w 271"/>
              <a:gd name="T27" fmla="*/ 2147483647 h 617"/>
              <a:gd name="T28" fmla="*/ 2147483647 w 271"/>
              <a:gd name="T29" fmla="*/ 2147483647 h 617"/>
              <a:gd name="T30" fmla="*/ 2147483647 w 271"/>
              <a:gd name="T31" fmla="*/ 2147483647 h 617"/>
              <a:gd name="T32" fmla="*/ 2147483647 w 271"/>
              <a:gd name="T33" fmla="*/ 2147483647 h 617"/>
              <a:gd name="T34" fmla="*/ 2147483647 w 271"/>
              <a:gd name="T35" fmla="*/ 2147483647 h 617"/>
              <a:gd name="T36" fmla="*/ 2147483647 w 271"/>
              <a:gd name="T37" fmla="*/ 2147483647 h 617"/>
              <a:gd name="T38" fmla="*/ 2147483647 w 271"/>
              <a:gd name="T39" fmla="*/ 2147483647 h 617"/>
              <a:gd name="T40" fmla="*/ 2147483647 w 271"/>
              <a:gd name="T41" fmla="*/ 2147483647 h 617"/>
              <a:gd name="T42" fmla="*/ 2147483647 w 271"/>
              <a:gd name="T43" fmla="*/ 2147483647 h 617"/>
              <a:gd name="T44" fmla="*/ 0 w 271"/>
              <a:gd name="T45" fmla="*/ 2147483647 h 617"/>
              <a:gd name="T46" fmla="*/ 0 w 271"/>
              <a:gd name="T47" fmla="*/ 2147483647 h 617"/>
              <a:gd name="T48" fmla="*/ 2147483647 w 271"/>
              <a:gd name="T49" fmla="*/ 2147483647 h 617"/>
              <a:gd name="T50" fmla="*/ 2147483647 w 271"/>
              <a:gd name="T51" fmla="*/ 2147483647 h 617"/>
              <a:gd name="T52" fmla="*/ 2147483647 w 271"/>
              <a:gd name="T53" fmla="*/ 2147483647 h 617"/>
              <a:gd name="T54" fmla="*/ 2147483647 w 271"/>
              <a:gd name="T55" fmla="*/ 2147483647 h 617"/>
              <a:gd name="T56" fmla="*/ 2147483647 w 271"/>
              <a:gd name="T57" fmla="*/ 2147483647 h 617"/>
              <a:gd name="T58" fmla="*/ 2147483647 w 271"/>
              <a:gd name="T59" fmla="*/ 2147483647 h 617"/>
              <a:gd name="T60" fmla="*/ 2147483647 w 271"/>
              <a:gd name="T61" fmla="*/ 2147483647 h 617"/>
              <a:gd name="T62" fmla="*/ 2147483647 w 271"/>
              <a:gd name="T63" fmla="*/ 2147483647 h 617"/>
              <a:gd name="T64" fmla="*/ 2147483647 w 271"/>
              <a:gd name="T65" fmla="*/ 2147483647 h 617"/>
              <a:gd name="T66" fmla="*/ 2147483647 w 271"/>
              <a:gd name="T67" fmla="*/ 2147483647 h 617"/>
              <a:gd name="T68" fmla="*/ 2147483647 w 271"/>
              <a:gd name="T69" fmla="*/ 2147483647 h 617"/>
              <a:gd name="T70" fmla="*/ 2147483647 w 271"/>
              <a:gd name="T71" fmla="*/ 2147483647 h 617"/>
              <a:gd name="T72" fmla="*/ 2147483647 w 271"/>
              <a:gd name="T73" fmla="*/ 2147483647 h 617"/>
              <a:gd name="T74" fmla="*/ 2147483647 w 271"/>
              <a:gd name="T75" fmla="*/ 2147483647 h 617"/>
              <a:gd name="T76" fmla="*/ 2147483647 w 271"/>
              <a:gd name="T77" fmla="*/ 2147483647 h 617"/>
              <a:gd name="T78" fmla="*/ 2147483647 w 271"/>
              <a:gd name="T79" fmla="*/ 2147483647 h 617"/>
              <a:gd name="T80" fmla="*/ 2147483647 w 271"/>
              <a:gd name="T81" fmla="*/ 2147483647 h 617"/>
              <a:gd name="T82" fmla="*/ 2147483647 w 271"/>
              <a:gd name="T83" fmla="*/ 2147483647 h 617"/>
              <a:gd name="T84" fmla="*/ 2147483647 w 271"/>
              <a:gd name="T85" fmla="*/ 2147483647 h 617"/>
              <a:gd name="T86" fmla="*/ 2147483647 w 271"/>
              <a:gd name="T87" fmla="*/ 2147483647 h 617"/>
              <a:gd name="T88" fmla="*/ 2147483647 w 271"/>
              <a:gd name="T89" fmla="*/ 2147483647 h 617"/>
              <a:gd name="T90" fmla="*/ 2147483647 w 271"/>
              <a:gd name="T91" fmla="*/ 2147483647 h 617"/>
              <a:gd name="T92" fmla="*/ 2147483647 w 271"/>
              <a:gd name="T93" fmla="*/ 2147483647 h 617"/>
              <a:gd name="T94" fmla="*/ 2147483647 w 271"/>
              <a:gd name="T95" fmla="*/ 2147483647 h 617"/>
              <a:gd name="T96" fmla="*/ 2147483647 w 271"/>
              <a:gd name="T97" fmla="*/ 2147483647 h 617"/>
              <a:gd name="T98" fmla="*/ 2147483647 w 271"/>
              <a:gd name="T99" fmla="*/ 0 h 617"/>
              <a:gd name="T100" fmla="*/ 2147483647 w 271"/>
              <a:gd name="T101" fmla="*/ 0 h 617"/>
              <a:gd name="T102" fmla="*/ 2147483647 w 271"/>
              <a:gd name="T103" fmla="*/ 2147483647 h 617"/>
              <a:gd name="T104" fmla="*/ 2147483647 w 271"/>
              <a:gd name="T105" fmla="*/ 2147483647 h 617"/>
              <a:gd name="T106" fmla="*/ 2147483647 w 271"/>
              <a:gd name="T107" fmla="*/ 2147483647 h 617"/>
              <a:gd name="T108" fmla="*/ 2147483647 w 271"/>
              <a:gd name="T109" fmla="*/ 2147483647 h 617"/>
              <a:gd name="T110" fmla="*/ 2147483647 w 271"/>
              <a:gd name="T111" fmla="*/ 2147483647 h 617"/>
              <a:gd name="T112" fmla="*/ 2147483647 w 271"/>
              <a:gd name="T113" fmla="*/ 2147483647 h 617"/>
              <a:gd name="T114" fmla="*/ 2147483647 w 271"/>
              <a:gd name="T115" fmla="*/ 2147483647 h 617"/>
              <a:gd name="T116" fmla="*/ 2147483647 w 271"/>
              <a:gd name="T117" fmla="*/ 2147483647 h 617"/>
              <a:gd name="T118" fmla="*/ 2147483647 w 271"/>
              <a:gd name="T119" fmla="*/ 2147483647 h 617"/>
              <a:gd name="T120" fmla="*/ 2147483647 w 271"/>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1" h="617">
                <a:moveTo>
                  <a:pt x="148" y="586"/>
                </a:moveTo>
                <a:lnTo>
                  <a:pt x="155" y="603"/>
                </a:lnTo>
                <a:lnTo>
                  <a:pt x="173" y="617"/>
                </a:lnTo>
                <a:lnTo>
                  <a:pt x="194" y="617"/>
                </a:lnTo>
                <a:lnTo>
                  <a:pt x="211" y="603"/>
                </a:lnTo>
                <a:lnTo>
                  <a:pt x="219" y="586"/>
                </a:lnTo>
                <a:lnTo>
                  <a:pt x="219" y="360"/>
                </a:lnTo>
                <a:lnTo>
                  <a:pt x="219" y="180"/>
                </a:lnTo>
                <a:lnTo>
                  <a:pt x="219" y="176"/>
                </a:lnTo>
                <a:lnTo>
                  <a:pt x="226" y="176"/>
                </a:lnTo>
                <a:lnTo>
                  <a:pt x="229" y="176"/>
                </a:lnTo>
                <a:lnTo>
                  <a:pt x="229" y="180"/>
                </a:lnTo>
                <a:lnTo>
                  <a:pt x="229" y="346"/>
                </a:lnTo>
                <a:lnTo>
                  <a:pt x="236" y="360"/>
                </a:lnTo>
                <a:lnTo>
                  <a:pt x="250" y="367"/>
                </a:lnTo>
                <a:lnTo>
                  <a:pt x="264" y="360"/>
                </a:lnTo>
                <a:lnTo>
                  <a:pt x="271" y="346"/>
                </a:lnTo>
                <a:lnTo>
                  <a:pt x="271" y="152"/>
                </a:lnTo>
                <a:lnTo>
                  <a:pt x="264" y="138"/>
                </a:lnTo>
                <a:lnTo>
                  <a:pt x="250" y="130"/>
                </a:lnTo>
                <a:lnTo>
                  <a:pt x="21" y="130"/>
                </a:lnTo>
                <a:lnTo>
                  <a:pt x="7" y="138"/>
                </a:lnTo>
                <a:lnTo>
                  <a:pt x="0" y="152"/>
                </a:lnTo>
                <a:lnTo>
                  <a:pt x="0" y="346"/>
                </a:lnTo>
                <a:lnTo>
                  <a:pt x="7" y="360"/>
                </a:lnTo>
                <a:lnTo>
                  <a:pt x="21" y="367"/>
                </a:lnTo>
                <a:lnTo>
                  <a:pt x="35" y="360"/>
                </a:lnTo>
                <a:lnTo>
                  <a:pt x="42" y="346"/>
                </a:lnTo>
                <a:lnTo>
                  <a:pt x="42" y="180"/>
                </a:lnTo>
                <a:lnTo>
                  <a:pt x="42" y="176"/>
                </a:lnTo>
                <a:lnTo>
                  <a:pt x="49" y="176"/>
                </a:lnTo>
                <a:lnTo>
                  <a:pt x="53" y="176"/>
                </a:lnTo>
                <a:lnTo>
                  <a:pt x="53" y="180"/>
                </a:lnTo>
                <a:lnTo>
                  <a:pt x="53" y="360"/>
                </a:lnTo>
                <a:lnTo>
                  <a:pt x="53" y="586"/>
                </a:lnTo>
                <a:lnTo>
                  <a:pt x="60" y="603"/>
                </a:lnTo>
                <a:lnTo>
                  <a:pt x="78" y="617"/>
                </a:lnTo>
                <a:lnTo>
                  <a:pt x="99" y="617"/>
                </a:lnTo>
                <a:lnTo>
                  <a:pt x="116" y="603"/>
                </a:lnTo>
                <a:lnTo>
                  <a:pt x="123" y="586"/>
                </a:lnTo>
                <a:lnTo>
                  <a:pt x="123" y="374"/>
                </a:lnTo>
                <a:lnTo>
                  <a:pt x="127" y="363"/>
                </a:lnTo>
                <a:lnTo>
                  <a:pt x="137" y="360"/>
                </a:lnTo>
                <a:lnTo>
                  <a:pt x="145" y="363"/>
                </a:lnTo>
                <a:lnTo>
                  <a:pt x="148" y="374"/>
                </a:lnTo>
                <a:lnTo>
                  <a:pt x="148" y="586"/>
                </a:lnTo>
                <a:close/>
                <a:moveTo>
                  <a:pt x="74" y="56"/>
                </a:moveTo>
                <a:lnTo>
                  <a:pt x="81" y="32"/>
                </a:lnTo>
                <a:lnTo>
                  <a:pt x="99" y="11"/>
                </a:lnTo>
                <a:lnTo>
                  <a:pt x="123" y="0"/>
                </a:lnTo>
                <a:lnTo>
                  <a:pt x="148" y="0"/>
                </a:lnTo>
                <a:lnTo>
                  <a:pt x="173" y="11"/>
                </a:lnTo>
                <a:lnTo>
                  <a:pt x="190" y="32"/>
                </a:lnTo>
                <a:lnTo>
                  <a:pt x="197" y="56"/>
                </a:lnTo>
                <a:lnTo>
                  <a:pt x="190" y="81"/>
                </a:lnTo>
                <a:lnTo>
                  <a:pt x="173" y="102"/>
                </a:lnTo>
                <a:lnTo>
                  <a:pt x="148" y="113"/>
                </a:lnTo>
                <a:lnTo>
                  <a:pt x="123" y="113"/>
                </a:lnTo>
                <a:lnTo>
                  <a:pt x="99" y="102"/>
                </a:lnTo>
                <a:lnTo>
                  <a:pt x="81" y="81"/>
                </a:lnTo>
                <a:lnTo>
                  <a:pt x="74" y="56"/>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7" name="Rectangle 14"/>
          <p:cNvSpPr>
            <a:spLocks noChangeArrowheads="1"/>
          </p:cNvSpPr>
          <p:nvPr/>
        </p:nvSpPr>
        <p:spPr bwMode="auto">
          <a:xfrm>
            <a:off x="2468241" y="1777852"/>
            <a:ext cx="17462"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78" name="Rectangle 25"/>
          <p:cNvSpPr>
            <a:spLocks noChangeArrowheads="1"/>
          </p:cNvSpPr>
          <p:nvPr/>
        </p:nvSpPr>
        <p:spPr bwMode="auto">
          <a:xfrm>
            <a:off x="1892301" y="1546225"/>
            <a:ext cx="79656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smtClean="0">
                <a:latin typeface="Arial" charset="0"/>
              </a:rPr>
              <a:t>Yazarlar</a:t>
            </a:r>
            <a:endParaRPr lang="de-DE" altLang="de-DE" dirty="0">
              <a:solidFill>
                <a:schemeClr val="tx1"/>
              </a:solidFill>
              <a:latin typeface="Arial" charset="0"/>
            </a:endParaRPr>
          </a:p>
        </p:txBody>
      </p:sp>
      <p:sp>
        <p:nvSpPr>
          <p:cNvPr id="11279" name="Rectangle 26"/>
          <p:cNvSpPr>
            <a:spLocks noChangeArrowheads="1"/>
          </p:cNvSpPr>
          <p:nvPr/>
        </p:nvSpPr>
        <p:spPr bwMode="auto">
          <a:xfrm>
            <a:off x="4289104" y="4062263"/>
            <a:ext cx="2143125" cy="1744359"/>
          </a:xfrm>
          <a:prstGeom prst="rect">
            <a:avLst/>
          </a:prstGeom>
          <a:solidFill>
            <a:srgbClr val="FFFFFF"/>
          </a:solidFill>
          <a:ln w="6350">
            <a:solidFill>
              <a:srgbClr val="000000"/>
            </a:solidFill>
            <a:miter lim="800000"/>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80" name="Rectangle 27"/>
          <p:cNvSpPr>
            <a:spLocks noChangeArrowheads="1"/>
          </p:cNvSpPr>
          <p:nvPr/>
        </p:nvSpPr>
        <p:spPr bwMode="auto">
          <a:xfrm>
            <a:off x="4694322" y="3721645"/>
            <a:ext cx="139301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endParaRPr lang="de-DE" altLang="de-DE" sz="1700" dirty="0">
              <a:latin typeface="Arial" charset="0"/>
            </a:endParaRPr>
          </a:p>
          <a:p>
            <a:pPr algn="ctr">
              <a:spcBef>
                <a:spcPct val="0"/>
              </a:spcBef>
              <a:buClrTx/>
              <a:buSzTx/>
              <a:buFontTx/>
              <a:buNone/>
            </a:pPr>
            <a:endParaRPr lang="de-DE" altLang="de-DE" sz="1700" dirty="0">
              <a:latin typeface="Arial" charset="0"/>
            </a:endParaRPr>
          </a:p>
          <a:p>
            <a:pPr algn="ctr">
              <a:spcBef>
                <a:spcPct val="0"/>
              </a:spcBef>
              <a:buClrTx/>
              <a:buSzTx/>
              <a:buFontTx/>
              <a:buNone/>
            </a:pPr>
            <a:r>
              <a:rPr lang="tr-TR" altLang="de-DE" sz="1700" dirty="0" smtClean="0">
                <a:latin typeface="Arial" charset="0"/>
              </a:rPr>
              <a:t>Bilgi sistemleri</a:t>
            </a:r>
            <a:endParaRPr lang="de-DE" altLang="de-DE" sz="1700" dirty="0">
              <a:latin typeface="Arial" charset="0"/>
            </a:endParaRPr>
          </a:p>
        </p:txBody>
      </p:sp>
      <p:grpSp>
        <p:nvGrpSpPr>
          <p:cNvPr id="11281" name="Gruppieren 93"/>
          <p:cNvGrpSpPr>
            <a:grpSpLocks/>
          </p:cNvGrpSpPr>
          <p:nvPr/>
        </p:nvGrpSpPr>
        <p:grpSpPr bwMode="auto">
          <a:xfrm>
            <a:off x="4235128" y="1633388"/>
            <a:ext cx="3881438" cy="1295400"/>
            <a:chOff x="2851026" y="2060848"/>
            <a:chExt cx="2614737" cy="1158875"/>
          </a:xfrm>
        </p:grpSpPr>
        <p:sp>
          <p:nvSpPr>
            <p:cNvPr id="11330" name="Freeform 29"/>
            <p:cNvSpPr>
              <a:spLocks/>
            </p:cNvSpPr>
            <p:nvPr/>
          </p:nvSpPr>
          <p:spPr bwMode="auto">
            <a:xfrm>
              <a:off x="4144963" y="2447925"/>
              <a:ext cx="1320800" cy="531813"/>
            </a:xfrm>
            <a:custGeom>
              <a:avLst/>
              <a:gdLst>
                <a:gd name="T0" fmla="*/ 0 w 832"/>
                <a:gd name="T1" fmla="*/ 2147483647 h 335"/>
                <a:gd name="T2" fmla="*/ 2147483647 w 832"/>
                <a:gd name="T3" fmla="*/ 2147483647 h 335"/>
                <a:gd name="T4" fmla="*/ 2147483647 w 832"/>
                <a:gd name="T5" fmla="*/ 2147483647 h 335"/>
                <a:gd name="T6" fmla="*/ 2147483647 w 832"/>
                <a:gd name="T7" fmla="*/ 2147483647 h 335"/>
                <a:gd name="T8" fmla="*/ 2147483647 w 832"/>
                <a:gd name="T9" fmla="*/ 0 h 335"/>
                <a:gd name="T10" fmla="*/ 2147483647 w 832"/>
                <a:gd name="T11" fmla="*/ 2147483647 h 335"/>
                <a:gd name="T12" fmla="*/ 0 w 832"/>
                <a:gd name="T13" fmla="*/ 2147483647 h 335"/>
                <a:gd name="T14" fmla="*/ 0 w 832"/>
                <a:gd name="T15" fmla="*/ 2147483647 h 3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335">
                  <a:moveTo>
                    <a:pt x="0" y="250"/>
                  </a:moveTo>
                  <a:lnTo>
                    <a:pt x="748" y="250"/>
                  </a:lnTo>
                  <a:lnTo>
                    <a:pt x="748" y="335"/>
                  </a:lnTo>
                  <a:lnTo>
                    <a:pt x="832" y="169"/>
                  </a:lnTo>
                  <a:lnTo>
                    <a:pt x="748" y="0"/>
                  </a:lnTo>
                  <a:lnTo>
                    <a:pt x="748" y="84"/>
                  </a:lnTo>
                  <a:lnTo>
                    <a:pt x="0" y="84"/>
                  </a:lnTo>
                  <a:lnTo>
                    <a:pt x="0" y="2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31" name="Freeform 34"/>
            <p:cNvSpPr>
              <a:spLocks/>
            </p:cNvSpPr>
            <p:nvPr/>
          </p:nvSpPr>
          <p:spPr bwMode="auto">
            <a:xfrm>
              <a:off x="2851026" y="2060848"/>
              <a:ext cx="1489075" cy="1158875"/>
            </a:xfrm>
            <a:custGeom>
              <a:avLst/>
              <a:gdLst>
                <a:gd name="T0" fmla="*/ 0 w 938"/>
                <a:gd name="T1" fmla="*/ 2147483647 h 730"/>
                <a:gd name="T2" fmla="*/ 0 w 938"/>
                <a:gd name="T3" fmla="*/ 2147483647 h 730"/>
                <a:gd name="T4" fmla="*/ 2147483647 w 938"/>
                <a:gd name="T5" fmla="*/ 2147483647 h 730"/>
                <a:gd name="T6" fmla="*/ 2147483647 w 938"/>
                <a:gd name="T7" fmla="*/ 2147483647 h 730"/>
                <a:gd name="T8" fmla="*/ 2147483647 w 938"/>
                <a:gd name="T9" fmla="*/ 2147483647 h 730"/>
                <a:gd name="T10" fmla="*/ 2147483647 w 938"/>
                <a:gd name="T11" fmla="*/ 2147483647 h 730"/>
                <a:gd name="T12" fmla="*/ 2147483647 w 938"/>
                <a:gd name="T13" fmla="*/ 2147483647 h 730"/>
                <a:gd name="T14" fmla="*/ 2147483647 w 938"/>
                <a:gd name="T15" fmla="*/ 2147483647 h 730"/>
                <a:gd name="T16" fmla="*/ 2147483647 w 938"/>
                <a:gd name="T17" fmla="*/ 2147483647 h 730"/>
                <a:gd name="T18" fmla="*/ 2147483647 w 938"/>
                <a:gd name="T19" fmla="*/ 2147483647 h 730"/>
                <a:gd name="T20" fmla="*/ 2147483647 w 938"/>
                <a:gd name="T21" fmla="*/ 2147483647 h 730"/>
                <a:gd name="T22" fmla="*/ 2147483647 w 938"/>
                <a:gd name="T23" fmla="*/ 2147483647 h 730"/>
                <a:gd name="T24" fmla="*/ 2147483647 w 938"/>
                <a:gd name="T25" fmla="*/ 2147483647 h 730"/>
                <a:gd name="T26" fmla="*/ 2147483647 w 938"/>
                <a:gd name="T27" fmla="*/ 2147483647 h 730"/>
                <a:gd name="T28" fmla="*/ 2147483647 w 938"/>
                <a:gd name="T29" fmla="*/ 2147483647 h 730"/>
                <a:gd name="T30" fmla="*/ 2147483647 w 938"/>
                <a:gd name="T31" fmla="*/ 2147483647 h 730"/>
                <a:gd name="T32" fmla="*/ 2147483647 w 938"/>
                <a:gd name="T33" fmla="*/ 2147483647 h 730"/>
                <a:gd name="T34" fmla="*/ 2147483647 w 938"/>
                <a:gd name="T35" fmla="*/ 2147483647 h 730"/>
                <a:gd name="T36" fmla="*/ 2147483647 w 938"/>
                <a:gd name="T37" fmla="*/ 2147483647 h 730"/>
                <a:gd name="T38" fmla="*/ 2147483647 w 938"/>
                <a:gd name="T39" fmla="*/ 2147483647 h 730"/>
                <a:gd name="T40" fmla="*/ 2147483647 w 938"/>
                <a:gd name="T41" fmla="*/ 2147483647 h 730"/>
                <a:gd name="T42" fmla="*/ 2147483647 w 938"/>
                <a:gd name="T43" fmla="*/ 2147483647 h 730"/>
                <a:gd name="T44" fmla="*/ 2147483647 w 938"/>
                <a:gd name="T45" fmla="*/ 2147483647 h 730"/>
                <a:gd name="T46" fmla="*/ 2147483647 w 938"/>
                <a:gd name="T47" fmla="*/ 2147483647 h 730"/>
                <a:gd name="T48" fmla="*/ 2147483647 w 938"/>
                <a:gd name="T49" fmla="*/ 2147483647 h 730"/>
                <a:gd name="T50" fmla="*/ 2147483647 w 938"/>
                <a:gd name="T51" fmla="*/ 2147483647 h 730"/>
                <a:gd name="T52" fmla="*/ 2147483647 w 938"/>
                <a:gd name="T53" fmla="*/ 2147483647 h 730"/>
                <a:gd name="T54" fmla="*/ 2147483647 w 938"/>
                <a:gd name="T55" fmla="*/ 2147483647 h 730"/>
                <a:gd name="T56" fmla="*/ 2147483647 w 938"/>
                <a:gd name="T57" fmla="*/ 2147483647 h 730"/>
                <a:gd name="T58" fmla="*/ 2147483647 w 938"/>
                <a:gd name="T59" fmla="*/ 2147483647 h 730"/>
                <a:gd name="T60" fmla="*/ 2147483647 w 938"/>
                <a:gd name="T61" fmla="*/ 0 h 730"/>
                <a:gd name="T62" fmla="*/ 2147483647 w 938"/>
                <a:gd name="T63" fmla="*/ 0 h 730"/>
                <a:gd name="T64" fmla="*/ 2147483647 w 938"/>
                <a:gd name="T65" fmla="*/ 2147483647 h 730"/>
                <a:gd name="T66" fmla="*/ 2147483647 w 938"/>
                <a:gd name="T67" fmla="*/ 2147483647 h 730"/>
                <a:gd name="T68" fmla="*/ 2147483647 w 938"/>
                <a:gd name="T69" fmla="*/ 2147483647 h 730"/>
                <a:gd name="T70" fmla="*/ 2147483647 w 938"/>
                <a:gd name="T71" fmla="*/ 2147483647 h 730"/>
                <a:gd name="T72" fmla="*/ 2147483647 w 938"/>
                <a:gd name="T73" fmla="*/ 2147483647 h 730"/>
                <a:gd name="T74" fmla="*/ 2147483647 w 938"/>
                <a:gd name="T75" fmla="*/ 2147483647 h 730"/>
                <a:gd name="T76" fmla="*/ 2147483647 w 938"/>
                <a:gd name="T77" fmla="*/ 2147483647 h 730"/>
                <a:gd name="T78" fmla="*/ 2147483647 w 938"/>
                <a:gd name="T79" fmla="*/ 2147483647 h 730"/>
                <a:gd name="T80" fmla="*/ 0 w 938"/>
                <a:gd name="T81" fmla="*/ 2147483647 h 7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38" h="730">
                  <a:moveTo>
                    <a:pt x="0" y="116"/>
                  </a:moveTo>
                  <a:lnTo>
                    <a:pt x="0" y="610"/>
                  </a:lnTo>
                  <a:lnTo>
                    <a:pt x="7" y="631"/>
                  </a:lnTo>
                  <a:lnTo>
                    <a:pt x="28" y="649"/>
                  </a:lnTo>
                  <a:lnTo>
                    <a:pt x="56" y="667"/>
                  </a:lnTo>
                  <a:lnTo>
                    <a:pt x="99" y="684"/>
                  </a:lnTo>
                  <a:lnTo>
                    <a:pt x="151" y="698"/>
                  </a:lnTo>
                  <a:lnTo>
                    <a:pt x="215" y="709"/>
                  </a:lnTo>
                  <a:lnTo>
                    <a:pt x="282" y="719"/>
                  </a:lnTo>
                  <a:lnTo>
                    <a:pt x="356" y="727"/>
                  </a:lnTo>
                  <a:lnTo>
                    <a:pt x="430" y="730"/>
                  </a:lnTo>
                  <a:lnTo>
                    <a:pt x="507" y="730"/>
                  </a:lnTo>
                  <a:lnTo>
                    <a:pt x="585" y="727"/>
                  </a:lnTo>
                  <a:lnTo>
                    <a:pt x="659" y="719"/>
                  </a:lnTo>
                  <a:lnTo>
                    <a:pt x="726" y="709"/>
                  </a:lnTo>
                  <a:lnTo>
                    <a:pt x="786" y="698"/>
                  </a:lnTo>
                  <a:lnTo>
                    <a:pt x="839" y="684"/>
                  </a:lnTo>
                  <a:lnTo>
                    <a:pt x="881" y="667"/>
                  </a:lnTo>
                  <a:lnTo>
                    <a:pt x="913" y="649"/>
                  </a:lnTo>
                  <a:lnTo>
                    <a:pt x="930" y="631"/>
                  </a:lnTo>
                  <a:lnTo>
                    <a:pt x="938" y="610"/>
                  </a:lnTo>
                  <a:lnTo>
                    <a:pt x="938" y="116"/>
                  </a:lnTo>
                  <a:lnTo>
                    <a:pt x="930" y="99"/>
                  </a:lnTo>
                  <a:lnTo>
                    <a:pt x="913" y="77"/>
                  </a:lnTo>
                  <a:lnTo>
                    <a:pt x="881" y="60"/>
                  </a:lnTo>
                  <a:lnTo>
                    <a:pt x="839" y="46"/>
                  </a:lnTo>
                  <a:lnTo>
                    <a:pt x="786" y="32"/>
                  </a:lnTo>
                  <a:lnTo>
                    <a:pt x="726" y="17"/>
                  </a:lnTo>
                  <a:lnTo>
                    <a:pt x="659" y="10"/>
                  </a:lnTo>
                  <a:lnTo>
                    <a:pt x="585" y="3"/>
                  </a:lnTo>
                  <a:lnTo>
                    <a:pt x="507" y="0"/>
                  </a:lnTo>
                  <a:lnTo>
                    <a:pt x="430" y="0"/>
                  </a:lnTo>
                  <a:lnTo>
                    <a:pt x="356" y="3"/>
                  </a:lnTo>
                  <a:lnTo>
                    <a:pt x="282" y="10"/>
                  </a:lnTo>
                  <a:lnTo>
                    <a:pt x="215" y="17"/>
                  </a:lnTo>
                  <a:lnTo>
                    <a:pt x="151" y="32"/>
                  </a:lnTo>
                  <a:lnTo>
                    <a:pt x="99" y="46"/>
                  </a:lnTo>
                  <a:lnTo>
                    <a:pt x="56" y="60"/>
                  </a:lnTo>
                  <a:lnTo>
                    <a:pt x="28" y="77"/>
                  </a:lnTo>
                  <a:lnTo>
                    <a:pt x="7" y="99"/>
                  </a:lnTo>
                  <a:lnTo>
                    <a:pt x="0" y="116"/>
                  </a:lnTo>
                  <a:close/>
                </a:path>
              </a:pathLst>
            </a:custGeom>
            <a:solidFill>
              <a:srgbClr val="FFFFFF"/>
            </a:solidFill>
            <a:ln w="11113">
              <a:solidFill>
                <a:srgbClr val="000000"/>
              </a:solidFill>
              <a:prstDash val="solid"/>
              <a:round/>
              <a:headEnd/>
              <a:tailEnd/>
            </a:ln>
          </p:spPr>
          <p:txBody>
            <a:bodyPr/>
            <a:lstStyle/>
            <a:p>
              <a:endParaRPr lang="de-DE"/>
            </a:p>
          </p:txBody>
        </p:sp>
        <p:sp>
          <p:nvSpPr>
            <p:cNvPr id="11332" name="Freeform 35"/>
            <p:cNvSpPr>
              <a:spLocks/>
            </p:cNvSpPr>
            <p:nvPr/>
          </p:nvSpPr>
          <p:spPr bwMode="auto">
            <a:xfrm>
              <a:off x="2851026" y="2244998"/>
              <a:ext cx="1489075" cy="185737"/>
            </a:xfrm>
            <a:custGeom>
              <a:avLst/>
              <a:gdLst>
                <a:gd name="T0" fmla="*/ 0 w 938"/>
                <a:gd name="T1" fmla="*/ 0 h 117"/>
                <a:gd name="T2" fmla="*/ 2147483647 w 938"/>
                <a:gd name="T3" fmla="*/ 2147483647 h 117"/>
                <a:gd name="T4" fmla="*/ 2147483647 w 938"/>
                <a:gd name="T5" fmla="*/ 2147483647 h 117"/>
                <a:gd name="T6" fmla="*/ 2147483647 w 938"/>
                <a:gd name="T7" fmla="*/ 2147483647 h 117"/>
                <a:gd name="T8" fmla="*/ 2147483647 w 938"/>
                <a:gd name="T9" fmla="*/ 2147483647 h 117"/>
                <a:gd name="T10" fmla="*/ 2147483647 w 938"/>
                <a:gd name="T11" fmla="*/ 2147483647 h 117"/>
                <a:gd name="T12" fmla="*/ 2147483647 w 938"/>
                <a:gd name="T13" fmla="*/ 2147483647 h 117"/>
                <a:gd name="T14" fmla="*/ 2147483647 w 938"/>
                <a:gd name="T15" fmla="*/ 2147483647 h 117"/>
                <a:gd name="T16" fmla="*/ 2147483647 w 938"/>
                <a:gd name="T17" fmla="*/ 2147483647 h 117"/>
                <a:gd name="T18" fmla="*/ 2147483647 w 938"/>
                <a:gd name="T19" fmla="*/ 2147483647 h 117"/>
                <a:gd name="T20" fmla="*/ 2147483647 w 938"/>
                <a:gd name="T21" fmla="*/ 2147483647 h 117"/>
                <a:gd name="T22" fmla="*/ 2147483647 w 938"/>
                <a:gd name="T23" fmla="*/ 2147483647 h 117"/>
                <a:gd name="T24" fmla="*/ 2147483647 w 938"/>
                <a:gd name="T25" fmla="*/ 2147483647 h 117"/>
                <a:gd name="T26" fmla="*/ 2147483647 w 938"/>
                <a:gd name="T27" fmla="*/ 2147483647 h 117"/>
                <a:gd name="T28" fmla="*/ 2147483647 w 938"/>
                <a:gd name="T29" fmla="*/ 2147483647 h 117"/>
                <a:gd name="T30" fmla="*/ 2147483647 w 938"/>
                <a:gd name="T31" fmla="*/ 2147483647 h 117"/>
                <a:gd name="T32" fmla="*/ 2147483647 w 938"/>
                <a:gd name="T33" fmla="*/ 2147483647 h 117"/>
                <a:gd name="T34" fmla="*/ 2147483647 w 938"/>
                <a:gd name="T35" fmla="*/ 2147483647 h 117"/>
                <a:gd name="T36" fmla="*/ 2147483647 w 938"/>
                <a:gd name="T37" fmla="*/ 2147483647 h 117"/>
                <a:gd name="T38" fmla="*/ 2147483647 w 938"/>
                <a:gd name="T39" fmla="*/ 0 h 1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38" h="117">
                  <a:moveTo>
                    <a:pt x="0" y="0"/>
                  </a:moveTo>
                  <a:lnTo>
                    <a:pt x="7" y="21"/>
                  </a:lnTo>
                  <a:lnTo>
                    <a:pt x="28" y="39"/>
                  </a:lnTo>
                  <a:lnTo>
                    <a:pt x="56" y="57"/>
                  </a:lnTo>
                  <a:lnTo>
                    <a:pt x="99" y="74"/>
                  </a:lnTo>
                  <a:lnTo>
                    <a:pt x="151" y="88"/>
                  </a:lnTo>
                  <a:lnTo>
                    <a:pt x="215" y="99"/>
                  </a:lnTo>
                  <a:lnTo>
                    <a:pt x="282" y="110"/>
                  </a:lnTo>
                  <a:lnTo>
                    <a:pt x="356" y="113"/>
                  </a:lnTo>
                  <a:lnTo>
                    <a:pt x="430" y="117"/>
                  </a:lnTo>
                  <a:lnTo>
                    <a:pt x="507" y="117"/>
                  </a:lnTo>
                  <a:lnTo>
                    <a:pt x="585" y="113"/>
                  </a:lnTo>
                  <a:lnTo>
                    <a:pt x="659" y="110"/>
                  </a:lnTo>
                  <a:lnTo>
                    <a:pt x="726" y="99"/>
                  </a:lnTo>
                  <a:lnTo>
                    <a:pt x="786" y="88"/>
                  </a:lnTo>
                  <a:lnTo>
                    <a:pt x="839" y="74"/>
                  </a:lnTo>
                  <a:lnTo>
                    <a:pt x="881" y="57"/>
                  </a:lnTo>
                  <a:lnTo>
                    <a:pt x="913" y="39"/>
                  </a:lnTo>
                  <a:lnTo>
                    <a:pt x="930" y="21"/>
                  </a:lnTo>
                  <a:lnTo>
                    <a:pt x="938"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11333" name="Rectangle 36"/>
            <p:cNvSpPr>
              <a:spLocks noChangeArrowheads="1"/>
            </p:cNvSpPr>
            <p:nvPr/>
          </p:nvSpPr>
          <p:spPr bwMode="auto">
            <a:xfrm>
              <a:off x="3203848" y="2479948"/>
              <a:ext cx="728909" cy="23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Knowledge</a:t>
              </a:r>
              <a:endParaRPr lang="de-DE" altLang="de-DE" dirty="0">
                <a:solidFill>
                  <a:schemeClr val="tx1"/>
                </a:solidFill>
                <a:latin typeface="Arial" charset="0"/>
              </a:endParaRPr>
            </a:p>
          </p:txBody>
        </p:sp>
        <p:sp>
          <p:nvSpPr>
            <p:cNvPr id="11334" name="Rectangle 37"/>
            <p:cNvSpPr>
              <a:spLocks noChangeArrowheads="1"/>
            </p:cNvSpPr>
            <p:nvPr/>
          </p:nvSpPr>
          <p:spPr bwMode="auto">
            <a:xfrm>
              <a:off x="3208214" y="2732360"/>
              <a:ext cx="335838" cy="23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smtClean="0">
                  <a:latin typeface="Arial" charset="0"/>
                </a:rPr>
                <a:t>Base</a:t>
              </a:r>
              <a:endParaRPr lang="de-DE" altLang="de-DE" dirty="0">
                <a:solidFill>
                  <a:schemeClr val="tx1"/>
                </a:solidFill>
                <a:latin typeface="Arial" charset="0"/>
              </a:endParaRPr>
            </a:p>
          </p:txBody>
        </p:sp>
      </p:grpSp>
      <p:sp>
        <p:nvSpPr>
          <p:cNvPr id="11282" name="Rectangle 40"/>
          <p:cNvSpPr>
            <a:spLocks noChangeArrowheads="1"/>
          </p:cNvSpPr>
          <p:nvPr/>
        </p:nvSpPr>
        <p:spPr bwMode="auto">
          <a:xfrm>
            <a:off x="8438828" y="4865538"/>
            <a:ext cx="990600" cy="660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83" name="Rectangle 42"/>
          <p:cNvSpPr>
            <a:spLocks noChangeArrowheads="1"/>
          </p:cNvSpPr>
          <p:nvPr/>
        </p:nvSpPr>
        <p:spPr bwMode="auto">
          <a:xfrm>
            <a:off x="4505698" y="3152626"/>
            <a:ext cx="17383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r>
              <a:rPr lang="tr-TR" altLang="de-DE" sz="1700" dirty="0" smtClean="0">
                <a:latin typeface="Arial" charset="0"/>
              </a:rPr>
              <a:t>Temsili </a:t>
            </a:r>
            <a:endParaRPr lang="de-DE" altLang="de-DE" dirty="0">
              <a:solidFill>
                <a:schemeClr val="tx1"/>
              </a:solidFill>
              <a:latin typeface="Arial" charset="0"/>
            </a:endParaRPr>
          </a:p>
        </p:txBody>
      </p:sp>
      <p:sp>
        <p:nvSpPr>
          <p:cNvPr id="11284" name="Rectangle 58"/>
          <p:cNvSpPr>
            <a:spLocks noChangeArrowheads="1"/>
          </p:cNvSpPr>
          <p:nvPr/>
        </p:nvSpPr>
        <p:spPr bwMode="auto">
          <a:xfrm>
            <a:off x="5990904" y="5464027"/>
            <a:ext cx="11113" cy="263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85" name="Freeform 59"/>
          <p:cNvSpPr>
            <a:spLocks/>
          </p:cNvSpPr>
          <p:nvPr/>
        </p:nvSpPr>
        <p:spPr bwMode="auto">
          <a:xfrm>
            <a:off x="9089703" y="5000476"/>
            <a:ext cx="1320800" cy="525462"/>
          </a:xfrm>
          <a:custGeom>
            <a:avLst/>
            <a:gdLst>
              <a:gd name="T0" fmla="*/ 0 w 832"/>
              <a:gd name="T1" fmla="*/ 2147483647 h 331"/>
              <a:gd name="T2" fmla="*/ 2147483647 w 832"/>
              <a:gd name="T3" fmla="*/ 2147483647 h 331"/>
              <a:gd name="T4" fmla="*/ 2147483647 w 832"/>
              <a:gd name="T5" fmla="*/ 2147483647 h 331"/>
              <a:gd name="T6" fmla="*/ 2147483647 w 832"/>
              <a:gd name="T7" fmla="*/ 2147483647 h 331"/>
              <a:gd name="T8" fmla="*/ 2147483647 w 832"/>
              <a:gd name="T9" fmla="*/ 0 h 331"/>
              <a:gd name="T10" fmla="*/ 2147483647 w 832"/>
              <a:gd name="T11" fmla="*/ 2147483647 h 331"/>
              <a:gd name="T12" fmla="*/ 0 w 832"/>
              <a:gd name="T13" fmla="*/ 2147483647 h 331"/>
              <a:gd name="T14" fmla="*/ 0 w 832"/>
              <a:gd name="T15" fmla="*/ 2147483647 h 3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331">
                <a:moveTo>
                  <a:pt x="0" y="250"/>
                </a:moveTo>
                <a:lnTo>
                  <a:pt x="748" y="250"/>
                </a:lnTo>
                <a:lnTo>
                  <a:pt x="748" y="331"/>
                </a:lnTo>
                <a:lnTo>
                  <a:pt x="832" y="165"/>
                </a:lnTo>
                <a:lnTo>
                  <a:pt x="748" y="0"/>
                </a:lnTo>
                <a:lnTo>
                  <a:pt x="748" y="84"/>
                </a:lnTo>
                <a:lnTo>
                  <a:pt x="0" y="84"/>
                </a:lnTo>
                <a:lnTo>
                  <a:pt x="0" y="2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86" name="Freeform 63"/>
          <p:cNvSpPr>
            <a:spLocks noEditPoints="1"/>
          </p:cNvSpPr>
          <p:nvPr/>
        </p:nvSpPr>
        <p:spPr bwMode="auto">
          <a:xfrm>
            <a:off x="2026916" y="2716063"/>
            <a:ext cx="4762" cy="1588"/>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87" name="Freeform 64"/>
          <p:cNvSpPr>
            <a:spLocks noEditPoints="1"/>
          </p:cNvSpPr>
          <p:nvPr/>
        </p:nvSpPr>
        <p:spPr bwMode="auto">
          <a:xfrm>
            <a:off x="2026916" y="2716063"/>
            <a:ext cx="4762" cy="1588"/>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88" name="Freeform 65"/>
          <p:cNvSpPr>
            <a:spLocks noEditPoints="1"/>
          </p:cNvSpPr>
          <p:nvPr/>
        </p:nvSpPr>
        <p:spPr bwMode="auto">
          <a:xfrm>
            <a:off x="2026916" y="2716063"/>
            <a:ext cx="4762" cy="1588"/>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89" name="Rectangle 66"/>
          <p:cNvSpPr>
            <a:spLocks noChangeArrowheads="1"/>
          </p:cNvSpPr>
          <p:nvPr/>
        </p:nvSpPr>
        <p:spPr bwMode="auto">
          <a:xfrm>
            <a:off x="2009453" y="2693838"/>
            <a:ext cx="39688" cy="44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90" name="Freeform 67"/>
          <p:cNvSpPr>
            <a:spLocks noEditPoints="1"/>
          </p:cNvSpPr>
          <p:nvPr/>
        </p:nvSpPr>
        <p:spPr bwMode="auto">
          <a:xfrm>
            <a:off x="1847528" y="2228702"/>
            <a:ext cx="425450" cy="979487"/>
          </a:xfrm>
          <a:custGeom>
            <a:avLst/>
            <a:gdLst>
              <a:gd name="T0" fmla="*/ 2147483647 w 268"/>
              <a:gd name="T1" fmla="*/ 2147483647 h 617"/>
              <a:gd name="T2" fmla="*/ 2147483647 w 268"/>
              <a:gd name="T3" fmla="*/ 2147483647 h 617"/>
              <a:gd name="T4" fmla="*/ 2147483647 w 268"/>
              <a:gd name="T5" fmla="*/ 2147483647 h 617"/>
              <a:gd name="T6" fmla="*/ 2147483647 w 268"/>
              <a:gd name="T7" fmla="*/ 2147483647 h 617"/>
              <a:gd name="T8" fmla="*/ 2147483647 w 268"/>
              <a:gd name="T9" fmla="*/ 2147483647 h 617"/>
              <a:gd name="T10" fmla="*/ 2147483647 w 268"/>
              <a:gd name="T11" fmla="*/ 2147483647 h 617"/>
              <a:gd name="T12" fmla="*/ 2147483647 w 268"/>
              <a:gd name="T13" fmla="*/ 2147483647 h 617"/>
              <a:gd name="T14" fmla="*/ 2147483647 w 268"/>
              <a:gd name="T15" fmla="*/ 2147483647 h 617"/>
              <a:gd name="T16" fmla="*/ 2147483647 w 268"/>
              <a:gd name="T17" fmla="*/ 2147483647 h 617"/>
              <a:gd name="T18" fmla="*/ 2147483647 w 268"/>
              <a:gd name="T19" fmla="*/ 2147483647 h 617"/>
              <a:gd name="T20" fmla="*/ 2147483647 w 268"/>
              <a:gd name="T21" fmla="*/ 2147483647 h 617"/>
              <a:gd name="T22" fmla="*/ 2147483647 w 268"/>
              <a:gd name="T23" fmla="*/ 2147483647 h 617"/>
              <a:gd name="T24" fmla="*/ 2147483647 w 268"/>
              <a:gd name="T25" fmla="*/ 2147483647 h 617"/>
              <a:gd name="T26" fmla="*/ 2147483647 w 268"/>
              <a:gd name="T27" fmla="*/ 2147483647 h 617"/>
              <a:gd name="T28" fmla="*/ 2147483647 w 268"/>
              <a:gd name="T29" fmla="*/ 2147483647 h 617"/>
              <a:gd name="T30" fmla="*/ 2147483647 w 268"/>
              <a:gd name="T31" fmla="*/ 2147483647 h 617"/>
              <a:gd name="T32" fmla="*/ 2147483647 w 268"/>
              <a:gd name="T33" fmla="*/ 2147483647 h 617"/>
              <a:gd name="T34" fmla="*/ 2147483647 w 268"/>
              <a:gd name="T35" fmla="*/ 2147483647 h 617"/>
              <a:gd name="T36" fmla="*/ 2147483647 w 268"/>
              <a:gd name="T37" fmla="*/ 2147483647 h 617"/>
              <a:gd name="T38" fmla="*/ 2147483647 w 268"/>
              <a:gd name="T39" fmla="*/ 2147483647 h 617"/>
              <a:gd name="T40" fmla="*/ 2147483647 w 268"/>
              <a:gd name="T41" fmla="*/ 2147483647 h 617"/>
              <a:gd name="T42" fmla="*/ 2147483647 w 268"/>
              <a:gd name="T43" fmla="*/ 2147483647 h 617"/>
              <a:gd name="T44" fmla="*/ 0 w 268"/>
              <a:gd name="T45" fmla="*/ 2147483647 h 617"/>
              <a:gd name="T46" fmla="*/ 0 w 268"/>
              <a:gd name="T47" fmla="*/ 2147483647 h 617"/>
              <a:gd name="T48" fmla="*/ 2147483647 w 268"/>
              <a:gd name="T49" fmla="*/ 2147483647 h 617"/>
              <a:gd name="T50" fmla="*/ 2147483647 w 268"/>
              <a:gd name="T51" fmla="*/ 2147483647 h 617"/>
              <a:gd name="T52" fmla="*/ 2147483647 w 268"/>
              <a:gd name="T53" fmla="*/ 2147483647 h 617"/>
              <a:gd name="T54" fmla="*/ 2147483647 w 268"/>
              <a:gd name="T55" fmla="*/ 2147483647 h 617"/>
              <a:gd name="T56" fmla="*/ 2147483647 w 268"/>
              <a:gd name="T57" fmla="*/ 2147483647 h 617"/>
              <a:gd name="T58" fmla="*/ 2147483647 w 268"/>
              <a:gd name="T59" fmla="*/ 2147483647 h 617"/>
              <a:gd name="T60" fmla="*/ 2147483647 w 268"/>
              <a:gd name="T61" fmla="*/ 2147483647 h 617"/>
              <a:gd name="T62" fmla="*/ 2147483647 w 268"/>
              <a:gd name="T63" fmla="*/ 2147483647 h 617"/>
              <a:gd name="T64" fmla="*/ 2147483647 w 268"/>
              <a:gd name="T65" fmla="*/ 2147483647 h 617"/>
              <a:gd name="T66" fmla="*/ 2147483647 w 268"/>
              <a:gd name="T67" fmla="*/ 2147483647 h 617"/>
              <a:gd name="T68" fmla="*/ 2147483647 w 268"/>
              <a:gd name="T69" fmla="*/ 2147483647 h 617"/>
              <a:gd name="T70" fmla="*/ 2147483647 w 268"/>
              <a:gd name="T71" fmla="*/ 2147483647 h 617"/>
              <a:gd name="T72" fmla="*/ 2147483647 w 268"/>
              <a:gd name="T73" fmla="*/ 2147483647 h 617"/>
              <a:gd name="T74" fmla="*/ 2147483647 w 268"/>
              <a:gd name="T75" fmla="*/ 2147483647 h 617"/>
              <a:gd name="T76" fmla="*/ 2147483647 w 268"/>
              <a:gd name="T77" fmla="*/ 2147483647 h 617"/>
              <a:gd name="T78" fmla="*/ 2147483647 w 268"/>
              <a:gd name="T79" fmla="*/ 2147483647 h 617"/>
              <a:gd name="T80" fmla="*/ 2147483647 w 268"/>
              <a:gd name="T81" fmla="*/ 2147483647 h 617"/>
              <a:gd name="T82" fmla="*/ 2147483647 w 268"/>
              <a:gd name="T83" fmla="*/ 2147483647 h 617"/>
              <a:gd name="T84" fmla="*/ 2147483647 w 268"/>
              <a:gd name="T85" fmla="*/ 2147483647 h 617"/>
              <a:gd name="T86" fmla="*/ 2147483647 w 268"/>
              <a:gd name="T87" fmla="*/ 2147483647 h 617"/>
              <a:gd name="T88" fmla="*/ 2147483647 w 268"/>
              <a:gd name="T89" fmla="*/ 2147483647 h 617"/>
              <a:gd name="T90" fmla="*/ 2147483647 w 268"/>
              <a:gd name="T91" fmla="*/ 2147483647 h 617"/>
              <a:gd name="T92" fmla="*/ 2147483647 w 268"/>
              <a:gd name="T93" fmla="*/ 2147483647 h 617"/>
              <a:gd name="T94" fmla="*/ 2147483647 w 268"/>
              <a:gd name="T95" fmla="*/ 2147483647 h 617"/>
              <a:gd name="T96" fmla="*/ 2147483647 w 268"/>
              <a:gd name="T97" fmla="*/ 2147483647 h 617"/>
              <a:gd name="T98" fmla="*/ 2147483647 w 268"/>
              <a:gd name="T99" fmla="*/ 0 h 617"/>
              <a:gd name="T100" fmla="*/ 2147483647 w 268"/>
              <a:gd name="T101" fmla="*/ 0 h 617"/>
              <a:gd name="T102" fmla="*/ 2147483647 w 268"/>
              <a:gd name="T103" fmla="*/ 2147483647 h 617"/>
              <a:gd name="T104" fmla="*/ 2147483647 w 268"/>
              <a:gd name="T105" fmla="*/ 2147483647 h 617"/>
              <a:gd name="T106" fmla="*/ 2147483647 w 268"/>
              <a:gd name="T107" fmla="*/ 2147483647 h 617"/>
              <a:gd name="T108" fmla="*/ 2147483647 w 268"/>
              <a:gd name="T109" fmla="*/ 2147483647 h 617"/>
              <a:gd name="T110" fmla="*/ 2147483647 w 268"/>
              <a:gd name="T111" fmla="*/ 2147483647 h 617"/>
              <a:gd name="T112" fmla="*/ 2147483647 w 268"/>
              <a:gd name="T113" fmla="*/ 2147483647 h 617"/>
              <a:gd name="T114" fmla="*/ 2147483647 w 268"/>
              <a:gd name="T115" fmla="*/ 2147483647 h 617"/>
              <a:gd name="T116" fmla="*/ 2147483647 w 268"/>
              <a:gd name="T117" fmla="*/ 2147483647 h 617"/>
              <a:gd name="T118" fmla="*/ 2147483647 w 268"/>
              <a:gd name="T119" fmla="*/ 2147483647 h 617"/>
              <a:gd name="T120" fmla="*/ 2147483647 w 268"/>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8" h="617">
                <a:moveTo>
                  <a:pt x="148" y="585"/>
                </a:moveTo>
                <a:lnTo>
                  <a:pt x="155" y="603"/>
                </a:lnTo>
                <a:lnTo>
                  <a:pt x="169" y="617"/>
                </a:lnTo>
                <a:lnTo>
                  <a:pt x="190" y="617"/>
                </a:lnTo>
                <a:lnTo>
                  <a:pt x="208" y="603"/>
                </a:lnTo>
                <a:lnTo>
                  <a:pt x="215" y="585"/>
                </a:lnTo>
                <a:lnTo>
                  <a:pt x="215" y="360"/>
                </a:lnTo>
                <a:lnTo>
                  <a:pt x="215" y="180"/>
                </a:lnTo>
                <a:lnTo>
                  <a:pt x="218" y="176"/>
                </a:lnTo>
                <a:lnTo>
                  <a:pt x="222" y="176"/>
                </a:lnTo>
                <a:lnTo>
                  <a:pt x="225" y="176"/>
                </a:lnTo>
                <a:lnTo>
                  <a:pt x="229" y="180"/>
                </a:lnTo>
                <a:lnTo>
                  <a:pt x="229" y="345"/>
                </a:lnTo>
                <a:lnTo>
                  <a:pt x="236" y="360"/>
                </a:lnTo>
                <a:lnTo>
                  <a:pt x="250" y="367"/>
                </a:lnTo>
                <a:lnTo>
                  <a:pt x="264" y="360"/>
                </a:lnTo>
                <a:lnTo>
                  <a:pt x="268" y="345"/>
                </a:lnTo>
                <a:lnTo>
                  <a:pt x="268" y="151"/>
                </a:lnTo>
                <a:lnTo>
                  <a:pt x="264" y="137"/>
                </a:lnTo>
                <a:lnTo>
                  <a:pt x="250" y="130"/>
                </a:lnTo>
                <a:lnTo>
                  <a:pt x="17" y="130"/>
                </a:lnTo>
                <a:lnTo>
                  <a:pt x="3" y="137"/>
                </a:lnTo>
                <a:lnTo>
                  <a:pt x="0" y="151"/>
                </a:lnTo>
                <a:lnTo>
                  <a:pt x="0" y="345"/>
                </a:lnTo>
                <a:lnTo>
                  <a:pt x="3" y="360"/>
                </a:lnTo>
                <a:lnTo>
                  <a:pt x="17" y="367"/>
                </a:lnTo>
                <a:lnTo>
                  <a:pt x="31" y="360"/>
                </a:lnTo>
                <a:lnTo>
                  <a:pt x="39" y="345"/>
                </a:lnTo>
                <a:lnTo>
                  <a:pt x="39" y="180"/>
                </a:lnTo>
                <a:lnTo>
                  <a:pt x="42" y="176"/>
                </a:lnTo>
                <a:lnTo>
                  <a:pt x="46" y="176"/>
                </a:lnTo>
                <a:lnTo>
                  <a:pt x="49" y="176"/>
                </a:lnTo>
                <a:lnTo>
                  <a:pt x="53" y="180"/>
                </a:lnTo>
                <a:lnTo>
                  <a:pt x="53" y="360"/>
                </a:lnTo>
                <a:lnTo>
                  <a:pt x="53" y="585"/>
                </a:lnTo>
                <a:lnTo>
                  <a:pt x="60" y="603"/>
                </a:lnTo>
                <a:lnTo>
                  <a:pt x="77" y="617"/>
                </a:lnTo>
                <a:lnTo>
                  <a:pt x="98" y="617"/>
                </a:lnTo>
                <a:lnTo>
                  <a:pt x="113" y="603"/>
                </a:lnTo>
                <a:lnTo>
                  <a:pt x="120" y="585"/>
                </a:lnTo>
                <a:lnTo>
                  <a:pt x="120" y="374"/>
                </a:lnTo>
                <a:lnTo>
                  <a:pt x="123" y="363"/>
                </a:lnTo>
                <a:lnTo>
                  <a:pt x="134" y="360"/>
                </a:lnTo>
                <a:lnTo>
                  <a:pt x="144" y="363"/>
                </a:lnTo>
                <a:lnTo>
                  <a:pt x="148" y="374"/>
                </a:lnTo>
                <a:lnTo>
                  <a:pt x="148" y="585"/>
                </a:lnTo>
                <a:close/>
                <a:moveTo>
                  <a:pt x="74" y="56"/>
                </a:moveTo>
                <a:lnTo>
                  <a:pt x="81" y="31"/>
                </a:lnTo>
                <a:lnTo>
                  <a:pt x="95" y="10"/>
                </a:lnTo>
                <a:lnTo>
                  <a:pt x="120" y="0"/>
                </a:lnTo>
                <a:lnTo>
                  <a:pt x="148" y="0"/>
                </a:lnTo>
                <a:lnTo>
                  <a:pt x="172" y="10"/>
                </a:lnTo>
                <a:lnTo>
                  <a:pt x="187" y="31"/>
                </a:lnTo>
                <a:lnTo>
                  <a:pt x="194" y="56"/>
                </a:lnTo>
                <a:lnTo>
                  <a:pt x="187" y="81"/>
                </a:lnTo>
                <a:lnTo>
                  <a:pt x="172" y="102"/>
                </a:lnTo>
                <a:lnTo>
                  <a:pt x="148" y="113"/>
                </a:lnTo>
                <a:lnTo>
                  <a:pt x="120" y="113"/>
                </a:lnTo>
                <a:lnTo>
                  <a:pt x="95" y="102"/>
                </a:lnTo>
                <a:lnTo>
                  <a:pt x="81" y="81"/>
                </a:lnTo>
                <a:lnTo>
                  <a:pt x="74"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91" name="Rectangle 68"/>
          <p:cNvSpPr>
            <a:spLocks noChangeArrowheads="1"/>
          </p:cNvSpPr>
          <p:nvPr/>
        </p:nvSpPr>
        <p:spPr bwMode="auto">
          <a:xfrm>
            <a:off x="2306317" y="2206477"/>
            <a:ext cx="15875"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92" name="Rectangle 69"/>
          <p:cNvSpPr>
            <a:spLocks noChangeArrowheads="1"/>
          </p:cNvSpPr>
          <p:nvPr/>
        </p:nvSpPr>
        <p:spPr bwMode="auto">
          <a:xfrm>
            <a:off x="2731766" y="2292201"/>
            <a:ext cx="11112" cy="2587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93" name="Freeform 70"/>
          <p:cNvSpPr>
            <a:spLocks/>
          </p:cNvSpPr>
          <p:nvPr/>
        </p:nvSpPr>
        <p:spPr bwMode="auto">
          <a:xfrm>
            <a:off x="2736528" y="2158851"/>
            <a:ext cx="1320800" cy="525462"/>
          </a:xfrm>
          <a:custGeom>
            <a:avLst/>
            <a:gdLst>
              <a:gd name="T0" fmla="*/ 0 w 832"/>
              <a:gd name="T1" fmla="*/ 2147483647 h 331"/>
              <a:gd name="T2" fmla="*/ 2147483647 w 832"/>
              <a:gd name="T3" fmla="*/ 2147483647 h 331"/>
              <a:gd name="T4" fmla="*/ 2147483647 w 832"/>
              <a:gd name="T5" fmla="*/ 2147483647 h 331"/>
              <a:gd name="T6" fmla="*/ 2147483647 w 832"/>
              <a:gd name="T7" fmla="*/ 2147483647 h 331"/>
              <a:gd name="T8" fmla="*/ 2147483647 w 832"/>
              <a:gd name="T9" fmla="*/ 0 h 331"/>
              <a:gd name="T10" fmla="*/ 2147483647 w 832"/>
              <a:gd name="T11" fmla="*/ 2147483647 h 331"/>
              <a:gd name="T12" fmla="*/ 0 w 832"/>
              <a:gd name="T13" fmla="*/ 2147483647 h 331"/>
              <a:gd name="T14" fmla="*/ 0 w 832"/>
              <a:gd name="T15" fmla="*/ 2147483647 h 3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331">
                <a:moveTo>
                  <a:pt x="0" y="250"/>
                </a:moveTo>
                <a:lnTo>
                  <a:pt x="748" y="250"/>
                </a:lnTo>
                <a:lnTo>
                  <a:pt x="748" y="331"/>
                </a:lnTo>
                <a:lnTo>
                  <a:pt x="832" y="166"/>
                </a:lnTo>
                <a:lnTo>
                  <a:pt x="748" y="0"/>
                </a:lnTo>
                <a:lnTo>
                  <a:pt x="748" y="81"/>
                </a:lnTo>
                <a:lnTo>
                  <a:pt x="0" y="81"/>
                </a:lnTo>
                <a:lnTo>
                  <a:pt x="0" y="2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94" name="Freeform 71"/>
          <p:cNvSpPr>
            <a:spLocks/>
          </p:cNvSpPr>
          <p:nvPr/>
        </p:nvSpPr>
        <p:spPr bwMode="auto">
          <a:xfrm>
            <a:off x="2736528" y="2158851"/>
            <a:ext cx="1199232" cy="525462"/>
          </a:xfrm>
          <a:custGeom>
            <a:avLst/>
            <a:gdLst>
              <a:gd name="T0" fmla="*/ 0 w 832"/>
              <a:gd name="T1" fmla="*/ 2147483647 h 331"/>
              <a:gd name="T2" fmla="*/ 2147483647 w 832"/>
              <a:gd name="T3" fmla="*/ 2147483647 h 331"/>
              <a:gd name="T4" fmla="*/ 2147483647 w 832"/>
              <a:gd name="T5" fmla="*/ 2147483647 h 331"/>
              <a:gd name="T6" fmla="*/ 2147483647 w 832"/>
              <a:gd name="T7" fmla="*/ 2147483647 h 331"/>
              <a:gd name="T8" fmla="*/ 2147483647 w 832"/>
              <a:gd name="T9" fmla="*/ 0 h 331"/>
              <a:gd name="T10" fmla="*/ 2147483647 w 832"/>
              <a:gd name="T11" fmla="*/ 2147483647 h 331"/>
              <a:gd name="T12" fmla="*/ 0 w 832"/>
              <a:gd name="T13" fmla="*/ 2147483647 h 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2" h="331">
                <a:moveTo>
                  <a:pt x="0" y="250"/>
                </a:moveTo>
                <a:lnTo>
                  <a:pt x="748" y="250"/>
                </a:lnTo>
                <a:lnTo>
                  <a:pt x="748" y="331"/>
                </a:lnTo>
                <a:lnTo>
                  <a:pt x="832" y="166"/>
                </a:lnTo>
                <a:lnTo>
                  <a:pt x="748" y="0"/>
                </a:lnTo>
                <a:lnTo>
                  <a:pt x="748" y="81"/>
                </a:lnTo>
                <a:lnTo>
                  <a:pt x="0" y="81"/>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11295" name="Rectangle 72"/>
          <p:cNvSpPr>
            <a:spLocks noChangeArrowheads="1"/>
          </p:cNvSpPr>
          <p:nvPr/>
        </p:nvSpPr>
        <p:spPr bwMode="auto">
          <a:xfrm>
            <a:off x="2922267" y="2292201"/>
            <a:ext cx="74847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a:latin typeface="Arial" charset="0"/>
              </a:rPr>
              <a:t>Y</a:t>
            </a:r>
            <a:r>
              <a:rPr lang="tr-TR" altLang="de-DE" sz="1700" dirty="0" smtClean="0">
                <a:latin typeface="Arial" charset="0"/>
              </a:rPr>
              <a:t>aratım</a:t>
            </a:r>
            <a:endParaRPr lang="de-DE" altLang="de-DE" dirty="0">
              <a:solidFill>
                <a:schemeClr val="tx1"/>
              </a:solidFill>
              <a:latin typeface="Arial" charset="0"/>
            </a:endParaRPr>
          </a:p>
        </p:txBody>
      </p:sp>
      <p:sp>
        <p:nvSpPr>
          <p:cNvPr id="11296" name="Freeform 81"/>
          <p:cNvSpPr>
            <a:spLocks noEditPoints="1"/>
          </p:cNvSpPr>
          <p:nvPr/>
        </p:nvSpPr>
        <p:spPr bwMode="auto">
          <a:xfrm>
            <a:off x="8068941" y="4916338"/>
            <a:ext cx="417512" cy="952500"/>
          </a:xfrm>
          <a:custGeom>
            <a:avLst/>
            <a:gdLst>
              <a:gd name="T0" fmla="*/ 2147483647 w 263"/>
              <a:gd name="T1" fmla="*/ 2147483647 h 600"/>
              <a:gd name="T2" fmla="*/ 2147483647 w 263"/>
              <a:gd name="T3" fmla="*/ 2147483647 h 600"/>
              <a:gd name="T4" fmla="*/ 2147483647 w 263"/>
              <a:gd name="T5" fmla="*/ 2147483647 h 600"/>
              <a:gd name="T6" fmla="*/ 2147483647 w 263"/>
              <a:gd name="T7" fmla="*/ 2147483647 h 600"/>
              <a:gd name="T8" fmla="*/ 2147483647 w 263"/>
              <a:gd name="T9" fmla="*/ 2147483647 h 600"/>
              <a:gd name="T10" fmla="*/ 2147483647 w 263"/>
              <a:gd name="T11" fmla="*/ 2147483647 h 600"/>
              <a:gd name="T12" fmla="*/ 2147483647 w 263"/>
              <a:gd name="T13" fmla="*/ 2147483647 h 600"/>
              <a:gd name="T14" fmla="*/ 2147483647 w 263"/>
              <a:gd name="T15" fmla="*/ 2147483647 h 600"/>
              <a:gd name="T16" fmla="*/ 2147483647 w 263"/>
              <a:gd name="T17" fmla="*/ 2147483647 h 600"/>
              <a:gd name="T18" fmla="*/ 2147483647 w 263"/>
              <a:gd name="T19" fmla="*/ 2147483647 h 600"/>
              <a:gd name="T20" fmla="*/ 2147483647 w 263"/>
              <a:gd name="T21" fmla="*/ 2147483647 h 600"/>
              <a:gd name="T22" fmla="*/ 2147483647 w 263"/>
              <a:gd name="T23" fmla="*/ 2147483647 h 600"/>
              <a:gd name="T24" fmla="*/ 2147483647 w 263"/>
              <a:gd name="T25" fmla="*/ 2147483647 h 600"/>
              <a:gd name="T26" fmla="*/ 2147483647 w 263"/>
              <a:gd name="T27" fmla="*/ 2147483647 h 600"/>
              <a:gd name="T28" fmla="*/ 2147483647 w 263"/>
              <a:gd name="T29" fmla="*/ 2147483647 h 600"/>
              <a:gd name="T30" fmla="*/ 2147483647 w 263"/>
              <a:gd name="T31" fmla="*/ 2147483647 h 600"/>
              <a:gd name="T32" fmla="*/ 2147483647 w 263"/>
              <a:gd name="T33" fmla="*/ 2147483647 h 600"/>
              <a:gd name="T34" fmla="*/ 2147483647 w 263"/>
              <a:gd name="T35" fmla="*/ 2147483647 h 600"/>
              <a:gd name="T36" fmla="*/ 0 w 263"/>
              <a:gd name="T37" fmla="*/ 2147483647 h 600"/>
              <a:gd name="T38" fmla="*/ 2147483647 w 263"/>
              <a:gd name="T39" fmla="*/ 2147483647 h 600"/>
              <a:gd name="T40" fmla="*/ 2147483647 w 263"/>
              <a:gd name="T41" fmla="*/ 2147483647 h 600"/>
              <a:gd name="T42" fmla="*/ 2147483647 w 263"/>
              <a:gd name="T43" fmla="*/ 2147483647 h 600"/>
              <a:gd name="T44" fmla="*/ 2147483647 w 263"/>
              <a:gd name="T45" fmla="*/ 2147483647 h 600"/>
              <a:gd name="T46" fmla="*/ 2147483647 w 263"/>
              <a:gd name="T47" fmla="*/ 2147483647 h 600"/>
              <a:gd name="T48" fmla="*/ 2147483647 w 263"/>
              <a:gd name="T49" fmla="*/ 2147483647 h 600"/>
              <a:gd name="T50" fmla="*/ 2147483647 w 263"/>
              <a:gd name="T51" fmla="*/ 2147483647 h 600"/>
              <a:gd name="T52" fmla="*/ 2147483647 w 263"/>
              <a:gd name="T53" fmla="*/ 2147483647 h 600"/>
              <a:gd name="T54" fmla="*/ 2147483647 w 263"/>
              <a:gd name="T55" fmla="*/ 2147483647 h 600"/>
              <a:gd name="T56" fmla="*/ 2147483647 w 263"/>
              <a:gd name="T57" fmla="*/ 2147483647 h 600"/>
              <a:gd name="T58" fmla="*/ 2147483647 w 263"/>
              <a:gd name="T59" fmla="*/ 2147483647 h 600"/>
              <a:gd name="T60" fmla="*/ 2147483647 w 263"/>
              <a:gd name="T61" fmla="*/ 2147483647 h 600"/>
              <a:gd name="T62" fmla="*/ 2147483647 w 263"/>
              <a:gd name="T63" fmla="*/ 2147483647 h 600"/>
              <a:gd name="T64" fmla="*/ 2147483647 w 263"/>
              <a:gd name="T65" fmla="*/ 2147483647 h 600"/>
              <a:gd name="T66" fmla="*/ 2147483647 w 263"/>
              <a:gd name="T67" fmla="*/ 2147483647 h 600"/>
              <a:gd name="T68" fmla="*/ 2147483647 w 263"/>
              <a:gd name="T69" fmla="*/ 2147483647 h 600"/>
              <a:gd name="T70" fmla="*/ 2147483647 w 263"/>
              <a:gd name="T71" fmla="*/ 2147483647 h 600"/>
              <a:gd name="T72" fmla="*/ 2147483647 w 263"/>
              <a:gd name="T73" fmla="*/ 2147483647 h 600"/>
              <a:gd name="T74" fmla="*/ 2147483647 w 263"/>
              <a:gd name="T75" fmla="*/ 2147483647 h 600"/>
              <a:gd name="T76" fmla="*/ 2147483647 w 263"/>
              <a:gd name="T77" fmla="*/ 2147483647 h 600"/>
              <a:gd name="T78" fmla="*/ 2147483647 w 263"/>
              <a:gd name="T79" fmla="*/ 2147483647 h 600"/>
              <a:gd name="T80" fmla="*/ 2147483647 w 263"/>
              <a:gd name="T81" fmla="*/ 2147483647 h 600"/>
              <a:gd name="T82" fmla="*/ 2147483647 w 263"/>
              <a:gd name="T83" fmla="*/ 0 h 600"/>
              <a:gd name="T84" fmla="*/ 2147483647 w 263"/>
              <a:gd name="T85" fmla="*/ 2147483647 h 600"/>
              <a:gd name="T86" fmla="*/ 2147483647 w 263"/>
              <a:gd name="T87" fmla="*/ 2147483647 h 600"/>
              <a:gd name="T88" fmla="*/ 2147483647 w 263"/>
              <a:gd name="T89" fmla="*/ 2147483647 h 600"/>
              <a:gd name="T90" fmla="*/ 2147483647 w 263"/>
              <a:gd name="T91" fmla="*/ 2147483647 h 600"/>
              <a:gd name="T92" fmla="*/ 2147483647 w 263"/>
              <a:gd name="T93" fmla="*/ 2147483647 h 600"/>
              <a:gd name="T94" fmla="*/ 2147483647 w 263"/>
              <a:gd name="T95" fmla="*/ 2147483647 h 600"/>
              <a:gd name="T96" fmla="*/ 2147483647 w 263"/>
              <a:gd name="T97" fmla="*/ 2147483647 h 600"/>
              <a:gd name="T98" fmla="*/ 2147483647 w 263"/>
              <a:gd name="T99" fmla="*/ 2147483647 h 600"/>
              <a:gd name="T100" fmla="*/ 2147483647 w 263"/>
              <a:gd name="T101" fmla="*/ 2147483647 h 6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3" h="600">
                <a:moveTo>
                  <a:pt x="145" y="567"/>
                </a:moveTo>
                <a:lnTo>
                  <a:pt x="147" y="577"/>
                </a:lnTo>
                <a:lnTo>
                  <a:pt x="151" y="587"/>
                </a:lnTo>
                <a:lnTo>
                  <a:pt x="159" y="593"/>
                </a:lnTo>
                <a:lnTo>
                  <a:pt x="167" y="599"/>
                </a:lnTo>
                <a:lnTo>
                  <a:pt x="177" y="600"/>
                </a:lnTo>
                <a:lnTo>
                  <a:pt x="188" y="599"/>
                </a:lnTo>
                <a:lnTo>
                  <a:pt x="197" y="593"/>
                </a:lnTo>
                <a:lnTo>
                  <a:pt x="205" y="587"/>
                </a:lnTo>
                <a:lnTo>
                  <a:pt x="209" y="577"/>
                </a:lnTo>
                <a:lnTo>
                  <a:pt x="211" y="567"/>
                </a:lnTo>
                <a:lnTo>
                  <a:pt x="211" y="350"/>
                </a:lnTo>
                <a:lnTo>
                  <a:pt x="211" y="178"/>
                </a:lnTo>
                <a:lnTo>
                  <a:pt x="212" y="174"/>
                </a:lnTo>
                <a:lnTo>
                  <a:pt x="214" y="172"/>
                </a:lnTo>
                <a:lnTo>
                  <a:pt x="218" y="171"/>
                </a:lnTo>
                <a:lnTo>
                  <a:pt x="220" y="172"/>
                </a:lnTo>
                <a:lnTo>
                  <a:pt x="223" y="174"/>
                </a:lnTo>
                <a:lnTo>
                  <a:pt x="224" y="178"/>
                </a:lnTo>
                <a:lnTo>
                  <a:pt x="224" y="337"/>
                </a:lnTo>
                <a:lnTo>
                  <a:pt x="225" y="345"/>
                </a:lnTo>
                <a:lnTo>
                  <a:pt x="230" y="351"/>
                </a:lnTo>
                <a:lnTo>
                  <a:pt x="236" y="355"/>
                </a:lnTo>
                <a:lnTo>
                  <a:pt x="243" y="356"/>
                </a:lnTo>
                <a:lnTo>
                  <a:pt x="251" y="355"/>
                </a:lnTo>
                <a:lnTo>
                  <a:pt x="258" y="351"/>
                </a:lnTo>
                <a:lnTo>
                  <a:pt x="262" y="345"/>
                </a:lnTo>
                <a:lnTo>
                  <a:pt x="263" y="337"/>
                </a:lnTo>
                <a:lnTo>
                  <a:pt x="263" y="147"/>
                </a:lnTo>
                <a:lnTo>
                  <a:pt x="262" y="140"/>
                </a:lnTo>
                <a:lnTo>
                  <a:pt x="258" y="133"/>
                </a:lnTo>
                <a:lnTo>
                  <a:pt x="251" y="130"/>
                </a:lnTo>
                <a:lnTo>
                  <a:pt x="243" y="128"/>
                </a:lnTo>
                <a:lnTo>
                  <a:pt x="20" y="128"/>
                </a:lnTo>
                <a:lnTo>
                  <a:pt x="12" y="130"/>
                </a:lnTo>
                <a:lnTo>
                  <a:pt x="6" y="133"/>
                </a:lnTo>
                <a:lnTo>
                  <a:pt x="2" y="140"/>
                </a:lnTo>
                <a:lnTo>
                  <a:pt x="0" y="147"/>
                </a:lnTo>
                <a:lnTo>
                  <a:pt x="0" y="337"/>
                </a:lnTo>
                <a:lnTo>
                  <a:pt x="2" y="345"/>
                </a:lnTo>
                <a:lnTo>
                  <a:pt x="6" y="351"/>
                </a:lnTo>
                <a:lnTo>
                  <a:pt x="12" y="355"/>
                </a:lnTo>
                <a:lnTo>
                  <a:pt x="20" y="356"/>
                </a:lnTo>
                <a:lnTo>
                  <a:pt x="28" y="355"/>
                </a:lnTo>
                <a:lnTo>
                  <a:pt x="34" y="351"/>
                </a:lnTo>
                <a:lnTo>
                  <a:pt x="38" y="345"/>
                </a:lnTo>
                <a:lnTo>
                  <a:pt x="40" y="337"/>
                </a:lnTo>
                <a:lnTo>
                  <a:pt x="40" y="178"/>
                </a:lnTo>
                <a:lnTo>
                  <a:pt x="41" y="174"/>
                </a:lnTo>
                <a:lnTo>
                  <a:pt x="43" y="172"/>
                </a:lnTo>
                <a:lnTo>
                  <a:pt x="47" y="171"/>
                </a:lnTo>
                <a:lnTo>
                  <a:pt x="49" y="172"/>
                </a:lnTo>
                <a:lnTo>
                  <a:pt x="52" y="174"/>
                </a:lnTo>
                <a:lnTo>
                  <a:pt x="53" y="178"/>
                </a:lnTo>
                <a:lnTo>
                  <a:pt x="53" y="350"/>
                </a:lnTo>
                <a:lnTo>
                  <a:pt x="53" y="567"/>
                </a:lnTo>
                <a:lnTo>
                  <a:pt x="54" y="577"/>
                </a:lnTo>
                <a:lnTo>
                  <a:pt x="58" y="587"/>
                </a:lnTo>
                <a:lnTo>
                  <a:pt x="66" y="593"/>
                </a:lnTo>
                <a:lnTo>
                  <a:pt x="76" y="599"/>
                </a:lnTo>
                <a:lnTo>
                  <a:pt x="86" y="600"/>
                </a:lnTo>
                <a:lnTo>
                  <a:pt x="96" y="599"/>
                </a:lnTo>
                <a:lnTo>
                  <a:pt x="106" y="593"/>
                </a:lnTo>
                <a:lnTo>
                  <a:pt x="112" y="587"/>
                </a:lnTo>
                <a:lnTo>
                  <a:pt x="117" y="577"/>
                </a:lnTo>
                <a:lnTo>
                  <a:pt x="118" y="567"/>
                </a:lnTo>
                <a:lnTo>
                  <a:pt x="118" y="363"/>
                </a:lnTo>
                <a:lnTo>
                  <a:pt x="119" y="358"/>
                </a:lnTo>
                <a:lnTo>
                  <a:pt x="123" y="354"/>
                </a:lnTo>
                <a:lnTo>
                  <a:pt x="127" y="351"/>
                </a:lnTo>
                <a:lnTo>
                  <a:pt x="132" y="350"/>
                </a:lnTo>
                <a:lnTo>
                  <a:pt x="136" y="351"/>
                </a:lnTo>
                <a:lnTo>
                  <a:pt x="141" y="354"/>
                </a:lnTo>
                <a:lnTo>
                  <a:pt x="144" y="358"/>
                </a:lnTo>
                <a:lnTo>
                  <a:pt x="145" y="363"/>
                </a:lnTo>
                <a:lnTo>
                  <a:pt x="145" y="567"/>
                </a:lnTo>
                <a:close/>
                <a:moveTo>
                  <a:pt x="73" y="56"/>
                </a:moveTo>
                <a:lnTo>
                  <a:pt x="75" y="43"/>
                </a:lnTo>
                <a:lnTo>
                  <a:pt x="80" y="30"/>
                </a:lnTo>
                <a:lnTo>
                  <a:pt x="88" y="19"/>
                </a:lnTo>
                <a:lnTo>
                  <a:pt x="99" y="10"/>
                </a:lnTo>
                <a:lnTo>
                  <a:pt x="111" y="4"/>
                </a:lnTo>
                <a:lnTo>
                  <a:pt x="124" y="0"/>
                </a:lnTo>
                <a:lnTo>
                  <a:pt x="139" y="0"/>
                </a:lnTo>
                <a:lnTo>
                  <a:pt x="153" y="4"/>
                </a:lnTo>
                <a:lnTo>
                  <a:pt x="165" y="10"/>
                </a:lnTo>
                <a:lnTo>
                  <a:pt x="176" y="19"/>
                </a:lnTo>
                <a:lnTo>
                  <a:pt x="183" y="30"/>
                </a:lnTo>
                <a:lnTo>
                  <a:pt x="188" y="43"/>
                </a:lnTo>
                <a:lnTo>
                  <a:pt x="190" y="56"/>
                </a:lnTo>
                <a:lnTo>
                  <a:pt x="188" y="70"/>
                </a:lnTo>
                <a:lnTo>
                  <a:pt x="183" y="83"/>
                </a:lnTo>
                <a:lnTo>
                  <a:pt x="176" y="95"/>
                </a:lnTo>
                <a:lnTo>
                  <a:pt x="165" y="103"/>
                </a:lnTo>
                <a:lnTo>
                  <a:pt x="153" y="110"/>
                </a:lnTo>
                <a:lnTo>
                  <a:pt x="139" y="114"/>
                </a:lnTo>
                <a:lnTo>
                  <a:pt x="124" y="114"/>
                </a:lnTo>
                <a:lnTo>
                  <a:pt x="111" y="110"/>
                </a:lnTo>
                <a:lnTo>
                  <a:pt x="99" y="103"/>
                </a:lnTo>
                <a:lnTo>
                  <a:pt x="88" y="95"/>
                </a:lnTo>
                <a:lnTo>
                  <a:pt x="80" y="83"/>
                </a:lnTo>
                <a:lnTo>
                  <a:pt x="75" y="70"/>
                </a:lnTo>
                <a:lnTo>
                  <a:pt x="73"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pic>
        <p:nvPicPr>
          <p:cNvPr id="11297" name="Picture 87" descr="BD00028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30878" y="4657576"/>
            <a:ext cx="4333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98" name="Gruppieren 94"/>
          <p:cNvGrpSpPr>
            <a:grpSpLocks/>
          </p:cNvGrpSpPr>
          <p:nvPr/>
        </p:nvGrpSpPr>
        <p:grpSpPr bwMode="auto">
          <a:xfrm>
            <a:off x="5740078" y="4706787"/>
            <a:ext cx="2590800" cy="1570039"/>
            <a:chOff x="5015368" y="4825136"/>
            <a:chExt cx="1135063" cy="1235075"/>
          </a:xfrm>
        </p:grpSpPr>
        <p:sp>
          <p:nvSpPr>
            <p:cNvPr id="11318" name="Freeform 18"/>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19" name="Freeform 19"/>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0" name="Freeform 20"/>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1" name="Rectangle 21"/>
            <p:cNvSpPr>
              <a:spLocks noChangeArrowheads="1"/>
            </p:cNvSpPr>
            <p:nvPr/>
          </p:nvSpPr>
          <p:spPr bwMode="auto">
            <a:xfrm>
              <a:off x="5040768" y="5931624"/>
              <a:ext cx="44450" cy="39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22" name="Rectangle 73"/>
            <p:cNvSpPr>
              <a:spLocks noChangeArrowheads="1"/>
            </p:cNvSpPr>
            <p:nvPr/>
          </p:nvSpPr>
          <p:spPr bwMode="auto">
            <a:xfrm>
              <a:off x="6139318" y="5796686"/>
              <a:ext cx="11113" cy="263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23" name="Freeform 77"/>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4" name="Freeform 78"/>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5" name="Freeform 79"/>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6" name="Rectangle 80"/>
            <p:cNvSpPr>
              <a:spLocks noChangeArrowheads="1"/>
            </p:cNvSpPr>
            <p:nvPr/>
          </p:nvSpPr>
          <p:spPr bwMode="auto">
            <a:xfrm>
              <a:off x="5015368" y="5820499"/>
              <a:ext cx="39688" cy="41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27" name="Rectangle 86"/>
            <p:cNvSpPr>
              <a:spLocks noChangeArrowheads="1"/>
            </p:cNvSpPr>
            <p:nvPr/>
          </p:nvSpPr>
          <p:spPr bwMode="auto">
            <a:xfrm>
              <a:off x="6099631" y="5690324"/>
              <a:ext cx="11112" cy="254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28" name="AutoShape 89"/>
            <p:cNvSpPr>
              <a:spLocks noChangeArrowheads="1"/>
            </p:cNvSpPr>
            <p:nvPr/>
          </p:nvSpPr>
          <p:spPr bwMode="auto">
            <a:xfrm>
              <a:off x="5463043" y="5129936"/>
              <a:ext cx="452438" cy="638175"/>
            </a:xfrm>
            <a:prstGeom prst="leftRightArrow">
              <a:avLst>
                <a:gd name="adj1" fmla="val 50000"/>
                <a:gd name="adj2" fmla="val 20000"/>
              </a:avLst>
            </a:prstGeom>
            <a:solidFill>
              <a:srgbClr val="969696">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endParaRPr lang="de-DE" altLang="de-DE" sz="1600">
                <a:solidFill>
                  <a:schemeClr val="tx1"/>
                </a:solidFill>
                <a:latin typeface="Times New Roman" pitchFamily="18" charset="0"/>
              </a:endParaRPr>
            </a:p>
          </p:txBody>
        </p:sp>
        <p:sp>
          <p:nvSpPr>
            <p:cNvPr id="11329" name="Rectangle 90"/>
            <p:cNvSpPr>
              <a:spLocks noChangeArrowheads="1"/>
            </p:cNvSpPr>
            <p:nvPr/>
          </p:nvSpPr>
          <p:spPr bwMode="auto">
            <a:xfrm rot="16200000" flipH="1">
              <a:off x="5212218" y="5290723"/>
              <a:ext cx="1079500" cy="14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endParaRPr lang="de-DE" altLang="de-DE" sz="1600">
                <a:solidFill>
                  <a:schemeClr val="tx1"/>
                </a:solidFill>
                <a:latin typeface="Times New Roman" pitchFamily="18" charset="0"/>
              </a:endParaRPr>
            </a:p>
          </p:txBody>
        </p:sp>
      </p:grpSp>
      <p:sp>
        <p:nvSpPr>
          <p:cNvPr id="11299" name="Rechteck 92"/>
          <p:cNvSpPr>
            <a:spLocks noChangeArrowheads="1"/>
          </p:cNvSpPr>
          <p:nvPr/>
        </p:nvSpPr>
        <p:spPr bwMode="auto">
          <a:xfrm>
            <a:off x="4289104" y="4933856"/>
            <a:ext cx="2133599" cy="872766"/>
          </a:xfrm>
          <a:prstGeom prst="rect">
            <a:avLst/>
          </a:prstGeom>
          <a:solidFill>
            <a:srgbClr val="00B8FF">
              <a:alpha val="50195"/>
            </a:srgbClr>
          </a:solidFill>
          <a:ln w="9525" algn="ctr">
            <a:solidFill>
              <a:schemeClr val="tx1"/>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00" name="Rectangle 91"/>
          <p:cNvSpPr>
            <a:spLocks noChangeArrowheads="1"/>
          </p:cNvSpPr>
          <p:nvPr/>
        </p:nvSpPr>
        <p:spPr bwMode="auto">
          <a:xfrm>
            <a:off x="4544000" y="5085184"/>
            <a:ext cx="167674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r>
              <a:rPr lang="tr-TR" altLang="de-DE" sz="1700" dirty="0" smtClean="0">
                <a:latin typeface="Arial" charset="0"/>
              </a:rPr>
              <a:t>Kullanıcı arayüzü</a:t>
            </a:r>
            <a:endParaRPr lang="de-DE" altLang="de-DE" sz="1700" dirty="0">
              <a:latin typeface="Arial" charset="0"/>
            </a:endParaRPr>
          </a:p>
        </p:txBody>
      </p:sp>
      <p:sp>
        <p:nvSpPr>
          <p:cNvPr id="11301" name="Rechteck 95"/>
          <p:cNvSpPr>
            <a:spLocks noChangeArrowheads="1"/>
          </p:cNvSpPr>
          <p:nvPr/>
        </p:nvSpPr>
        <p:spPr bwMode="auto">
          <a:xfrm>
            <a:off x="6700516" y="4824264"/>
            <a:ext cx="105670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r>
              <a:rPr lang="tr-TR" altLang="de-DE" sz="1700" dirty="0" smtClean="0">
                <a:latin typeface="Arial" charset="0"/>
              </a:rPr>
              <a:t>Etkileşim</a:t>
            </a:r>
            <a:endParaRPr lang="de-DE" altLang="de-DE" sz="1700" dirty="0">
              <a:latin typeface="Arial" charset="0"/>
            </a:endParaRPr>
          </a:p>
        </p:txBody>
      </p:sp>
      <p:grpSp>
        <p:nvGrpSpPr>
          <p:cNvPr id="113" name="Gruppieren 112"/>
          <p:cNvGrpSpPr>
            <a:grpSpLocks/>
          </p:cNvGrpSpPr>
          <p:nvPr/>
        </p:nvGrpSpPr>
        <p:grpSpPr bwMode="auto">
          <a:xfrm>
            <a:off x="7468869" y="5017790"/>
            <a:ext cx="3552918" cy="1236908"/>
            <a:chOff x="6084168" y="5089271"/>
            <a:chExt cx="3553615" cy="1237320"/>
          </a:xfrm>
        </p:grpSpPr>
        <p:sp>
          <p:nvSpPr>
            <p:cNvPr id="11314" name="Pfeil nach rechts 100"/>
            <p:cNvSpPr>
              <a:spLocks noChangeArrowheads="1"/>
            </p:cNvSpPr>
            <p:nvPr/>
          </p:nvSpPr>
          <p:spPr bwMode="auto">
            <a:xfrm flipH="1">
              <a:off x="7236296" y="5135606"/>
              <a:ext cx="676560" cy="504754"/>
            </a:xfrm>
            <a:prstGeom prst="rightArrow">
              <a:avLst>
                <a:gd name="adj1" fmla="val 50000"/>
                <a:gd name="adj2" fmla="val 49997"/>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15" name="Pfeil nach rechts 101"/>
            <p:cNvSpPr>
              <a:spLocks noChangeArrowheads="1"/>
            </p:cNvSpPr>
            <p:nvPr/>
          </p:nvSpPr>
          <p:spPr bwMode="auto">
            <a:xfrm rot="1617542" flipH="1">
              <a:off x="6084168" y="5801739"/>
              <a:ext cx="1187672" cy="524852"/>
            </a:xfrm>
            <a:prstGeom prst="rightArrow">
              <a:avLst>
                <a:gd name="adj1" fmla="val 50000"/>
                <a:gd name="adj2" fmla="val 50003"/>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16" name="Rectangle 25"/>
            <p:cNvSpPr>
              <a:spLocks noChangeArrowheads="1"/>
            </p:cNvSpPr>
            <p:nvPr/>
          </p:nvSpPr>
          <p:spPr bwMode="auto">
            <a:xfrm>
              <a:off x="7956376" y="5089271"/>
              <a:ext cx="1372440" cy="261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smtClean="0">
                  <a:latin typeface="Arial" charset="0"/>
                </a:rPr>
                <a:t>Bilgi davranışı</a:t>
              </a:r>
              <a:endParaRPr lang="de-DE" altLang="de-DE" dirty="0">
                <a:solidFill>
                  <a:schemeClr val="tx1"/>
                </a:solidFill>
                <a:latin typeface="Arial" charset="0"/>
              </a:endParaRPr>
            </a:p>
          </p:txBody>
        </p:sp>
        <p:sp>
          <p:nvSpPr>
            <p:cNvPr id="11317" name="Rectangle 25"/>
            <p:cNvSpPr>
              <a:spLocks noChangeArrowheads="1"/>
            </p:cNvSpPr>
            <p:nvPr/>
          </p:nvSpPr>
          <p:spPr bwMode="auto">
            <a:xfrm>
              <a:off x="7380312" y="5884530"/>
              <a:ext cx="2257471" cy="261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smtClean="0">
                  <a:latin typeface="Arial" charset="0"/>
                </a:rPr>
                <a:t>İnsan makina etkileşimi</a:t>
              </a:r>
              <a:endParaRPr lang="de-DE" altLang="de-DE" dirty="0">
                <a:solidFill>
                  <a:schemeClr val="tx1"/>
                </a:solidFill>
                <a:latin typeface="Arial" charset="0"/>
              </a:endParaRPr>
            </a:p>
          </p:txBody>
        </p:sp>
      </p:grpSp>
      <p:grpSp>
        <p:nvGrpSpPr>
          <p:cNvPr id="111" name="Gruppieren 110"/>
          <p:cNvGrpSpPr>
            <a:grpSpLocks/>
          </p:cNvGrpSpPr>
          <p:nvPr/>
        </p:nvGrpSpPr>
        <p:grpSpPr bwMode="auto">
          <a:xfrm>
            <a:off x="2459355" y="1925869"/>
            <a:ext cx="8247991" cy="1840108"/>
            <a:chOff x="1101725" y="2066925"/>
            <a:chExt cx="8247648" cy="1839643"/>
          </a:xfrm>
        </p:grpSpPr>
        <p:sp>
          <p:nvSpPr>
            <p:cNvPr id="11310" name="Pfeil nach rechts 98"/>
            <p:cNvSpPr>
              <a:spLocks noChangeArrowheads="1"/>
            </p:cNvSpPr>
            <p:nvPr/>
          </p:nvSpPr>
          <p:spPr bwMode="auto">
            <a:xfrm flipH="1">
              <a:off x="5245036" y="2076629"/>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11" name="Rectangle 25"/>
            <p:cNvSpPr>
              <a:spLocks noChangeArrowheads="1"/>
            </p:cNvSpPr>
            <p:nvPr/>
          </p:nvSpPr>
          <p:spPr bwMode="auto">
            <a:xfrm>
              <a:off x="7236703" y="2066925"/>
              <a:ext cx="2112670" cy="26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smtClean="0">
                  <a:latin typeface="Arial" charset="0"/>
                </a:rPr>
                <a:t>Bilginin düzenlenmesi</a:t>
              </a:r>
              <a:endParaRPr lang="de-DE" altLang="de-DE" sz="1700" dirty="0">
                <a:latin typeface="Arial" charset="0"/>
              </a:endParaRPr>
            </a:p>
          </p:txBody>
        </p:sp>
        <p:sp>
          <p:nvSpPr>
            <p:cNvPr id="11312" name="Rectangle 25"/>
            <p:cNvSpPr>
              <a:spLocks noChangeArrowheads="1"/>
            </p:cNvSpPr>
            <p:nvPr/>
          </p:nvSpPr>
          <p:spPr bwMode="auto">
            <a:xfrm>
              <a:off x="1101725" y="3645024"/>
              <a:ext cx="1318511" cy="26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smtClean="0">
                  <a:latin typeface="Arial" charset="0"/>
                </a:rPr>
                <a:t>Bilgi Yönetimi</a:t>
              </a:r>
              <a:endParaRPr lang="de-DE" altLang="de-DE" dirty="0">
                <a:solidFill>
                  <a:schemeClr val="tx1"/>
                </a:solidFill>
                <a:latin typeface="Arial" charset="0"/>
              </a:endParaRPr>
            </a:p>
          </p:txBody>
        </p:sp>
        <p:sp>
          <p:nvSpPr>
            <p:cNvPr id="11313" name="Pfeil nach rechts 108"/>
            <p:cNvSpPr>
              <a:spLocks noChangeArrowheads="1"/>
            </p:cNvSpPr>
            <p:nvPr/>
          </p:nvSpPr>
          <p:spPr bwMode="auto">
            <a:xfrm rot="5400000" flipH="1">
              <a:off x="1291538" y="2862157"/>
              <a:ext cx="950292" cy="504754"/>
            </a:xfrm>
            <a:prstGeom prst="rightArrow">
              <a:avLst>
                <a:gd name="adj1" fmla="val 50000"/>
                <a:gd name="adj2" fmla="val 4999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grpSp>
      <p:grpSp>
        <p:nvGrpSpPr>
          <p:cNvPr id="112" name="Gruppieren 111"/>
          <p:cNvGrpSpPr>
            <a:grpSpLocks/>
          </p:cNvGrpSpPr>
          <p:nvPr/>
        </p:nvGrpSpPr>
        <p:grpSpPr bwMode="auto">
          <a:xfrm>
            <a:off x="6700518" y="3136752"/>
            <a:ext cx="3129262" cy="1482725"/>
            <a:chOff x="5316378" y="3132494"/>
            <a:chExt cx="3129635" cy="1482314"/>
          </a:xfrm>
        </p:grpSpPr>
        <p:sp>
          <p:nvSpPr>
            <p:cNvPr id="11306" name="Pfeil nach rechts 97"/>
            <p:cNvSpPr>
              <a:spLocks noChangeArrowheads="1"/>
            </p:cNvSpPr>
            <p:nvPr/>
          </p:nvSpPr>
          <p:spPr bwMode="auto">
            <a:xfrm flipH="1">
              <a:off x="5316379" y="3148226"/>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07" name="Pfeil nach rechts 99"/>
            <p:cNvSpPr>
              <a:spLocks noChangeArrowheads="1"/>
            </p:cNvSpPr>
            <p:nvPr/>
          </p:nvSpPr>
          <p:spPr bwMode="auto">
            <a:xfrm flipH="1">
              <a:off x="5316378" y="4077072"/>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08" name="Rectangle 25"/>
            <p:cNvSpPr>
              <a:spLocks noChangeArrowheads="1"/>
            </p:cNvSpPr>
            <p:nvPr/>
          </p:nvSpPr>
          <p:spPr bwMode="auto">
            <a:xfrm>
              <a:off x="7315504" y="3132494"/>
              <a:ext cx="1090172" cy="2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smtClean="0">
                  <a:latin typeface="Arial" charset="0"/>
                </a:rPr>
                <a:t>I</a:t>
              </a:r>
              <a:r>
                <a:rPr lang="tr-TR" altLang="de-DE" sz="1700" dirty="0" smtClean="0">
                  <a:latin typeface="Arial" charset="0"/>
                </a:rPr>
                <a:t>bilgi erişim</a:t>
              </a:r>
              <a:endParaRPr lang="de-DE" altLang="de-DE" dirty="0">
                <a:solidFill>
                  <a:schemeClr val="tx1"/>
                </a:solidFill>
                <a:latin typeface="Arial" charset="0"/>
              </a:endParaRPr>
            </a:p>
          </p:txBody>
        </p:sp>
        <p:sp>
          <p:nvSpPr>
            <p:cNvPr id="11309" name="Rectangle 25"/>
            <p:cNvSpPr>
              <a:spLocks noChangeArrowheads="1"/>
            </p:cNvSpPr>
            <p:nvPr/>
          </p:nvSpPr>
          <p:spPr bwMode="auto">
            <a:xfrm>
              <a:off x="7306270" y="3985900"/>
              <a:ext cx="1139743" cy="52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smtClean="0">
                  <a:latin typeface="Arial" charset="0"/>
                </a:rPr>
                <a:t>Yazılım</a:t>
              </a:r>
              <a:endParaRPr lang="de-DE" altLang="de-DE" sz="1700" dirty="0">
                <a:latin typeface="Arial" charset="0"/>
              </a:endParaRPr>
            </a:p>
            <a:p>
              <a:pPr>
                <a:spcBef>
                  <a:spcPct val="0"/>
                </a:spcBef>
                <a:buClrTx/>
                <a:buSzTx/>
                <a:buFontTx/>
                <a:buNone/>
              </a:pPr>
              <a:r>
                <a:rPr lang="de-DE" altLang="de-DE" sz="1700" dirty="0" smtClean="0">
                  <a:solidFill>
                    <a:schemeClr val="tx1"/>
                  </a:solidFill>
                  <a:latin typeface="Arial" charset="0"/>
                </a:rPr>
                <a:t>Te</a:t>
              </a:r>
              <a:r>
                <a:rPr lang="tr-TR" altLang="de-DE" sz="1700" dirty="0" smtClean="0">
                  <a:solidFill>
                    <a:schemeClr val="tx1"/>
                  </a:solidFill>
                  <a:latin typeface="Arial" charset="0"/>
                </a:rPr>
                <a:t>k</a:t>
              </a:r>
              <a:r>
                <a:rPr lang="de-DE" altLang="de-DE" sz="1700" dirty="0" smtClean="0">
                  <a:solidFill>
                    <a:schemeClr val="tx1"/>
                  </a:solidFill>
                  <a:latin typeface="Arial" charset="0"/>
                </a:rPr>
                <a:t>nolo</a:t>
              </a:r>
              <a:r>
                <a:rPr lang="tr-TR" altLang="de-DE" sz="1700" dirty="0" smtClean="0">
                  <a:solidFill>
                    <a:schemeClr val="tx1"/>
                  </a:solidFill>
                  <a:latin typeface="Arial" charset="0"/>
                </a:rPr>
                <a:t>jileri</a:t>
              </a:r>
              <a:endParaRPr lang="de-DE" altLang="de-DE" dirty="0">
                <a:solidFill>
                  <a:schemeClr val="tx1"/>
                </a:solidFill>
                <a:latin typeface="Arial" charset="0"/>
              </a:endParaRPr>
            </a:p>
          </p:txBody>
        </p:sp>
      </p:grpSp>
      <p:sp>
        <p:nvSpPr>
          <p:cNvPr id="71" name="Titel 1"/>
          <p:cNvSpPr>
            <a:spLocks noGrp="1"/>
          </p:cNvSpPr>
          <p:nvPr>
            <p:ph type="title"/>
          </p:nvPr>
        </p:nvSpPr>
        <p:spPr>
          <a:xfrm>
            <a:off x="594360" y="300038"/>
            <a:ext cx="9383078" cy="1066800"/>
          </a:xfrm>
        </p:spPr>
        <p:txBody>
          <a:bodyPr/>
          <a:lstStyle/>
          <a:p>
            <a:r>
              <a:rPr lang="tr-TR" sz="3600" dirty="0" smtClean="0"/>
              <a:t>BB‘nin alanları</a:t>
            </a:r>
            <a:r>
              <a:rPr lang="hr-HR" sz="3600" dirty="0" smtClean="0"/>
              <a:t> – T. </a:t>
            </a:r>
            <a:r>
              <a:rPr lang="hr-HR" sz="3600" dirty="0" err="1" smtClean="0"/>
              <a:t>Mandl</a:t>
            </a:r>
            <a:endParaRPr lang="de-DE" altLang="de-DE" sz="3600" dirty="0" smtClean="0"/>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4116746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500" fill="hold"/>
                                        <p:tgtEl>
                                          <p:spTgt spid="111"/>
                                        </p:tgtEl>
                                        <p:attrNameLst>
                                          <p:attrName>ppt_x</p:attrName>
                                        </p:attrNameLst>
                                      </p:cBhvr>
                                      <p:tavLst>
                                        <p:tav tm="0">
                                          <p:val>
                                            <p:strVal val="#ppt_x"/>
                                          </p:val>
                                        </p:tav>
                                        <p:tav tm="100000">
                                          <p:val>
                                            <p:strVal val="#ppt_x"/>
                                          </p:val>
                                        </p:tav>
                                      </p:tavLst>
                                    </p:anim>
                                    <p:anim calcmode="lin" valueType="num">
                                      <p:cBhvr additive="base">
                                        <p:cTn id="8" dur="500" fill="hold"/>
                                        <p:tgtEl>
                                          <p:spTgt spid="1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2"/>
                                        </p:tgtEl>
                                        <p:attrNameLst>
                                          <p:attrName>style.visibility</p:attrName>
                                        </p:attrNameLst>
                                      </p:cBhvr>
                                      <p:to>
                                        <p:strVal val="visible"/>
                                      </p:to>
                                    </p:set>
                                    <p:anim calcmode="lin" valueType="num">
                                      <p:cBhvr additive="base">
                                        <p:cTn id="13" dur="500" fill="hold"/>
                                        <p:tgtEl>
                                          <p:spTgt spid="112"/>
                                        </p:tgtEl>
                                        <p:attrNameLst>
                                          <p:attrName>ppt_x</p:attrName>
                                        </p:attrNameLst>
                                      </p:cBhvr>
                                      <p:tavLst>
                                        <p:tav tm="0">
                                          <p:val>
                                            <p:strVal val="#ppt_x"/>
                                          </p:val>
                                        </p:tav>
                                        <p:tav tm="100000">
                                          <p:val>
                                            <p:strVal val="#ppt_x"/>
                                          </p:val>
                                        </p:tav>
                                      </p:tavLst>
                                    </p:anim>
                                    <p:anim calcmode="lin" valueType="num">
                                      <p:cBhvr additive="base">
                                        <p:cTn id="14" dur="500" fill="hold"/>
                                        <p:tgtEl>
                                          <p:spTgt spid="11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3"/>
                                        </p:tgtEl>
                                        <p:attrNameLst>
                                          <p:attrName>style.visibility</p:attrName>
                                        </p:attrNameLst>
                                      </p:cBhvr>
                                      <p:to>
                                        <p:strVal val="visible"/>
                                      </p:to>
                                    </p:set>
                                    <p:anim calcmode="lin" valueType="num">
                                      <p:cBhvr additive="base">
                                        <p:cTn id="19" dur="500" fill="hold"/>
                                        <p:tgtEl>
                                          <p:spTgt spid="113"/>
                                        </p:tgtEl>
                                        <p:attrNameLst>
                                          <p:attrName>ppt_x</p:attrName>
                                        </p:attrNameLst>
                                      </p:cBhvr>
                                      <p:tavLst>
                                        <p:tav tm="0">
                                          <p:val>
                                            <p:strVal val="#ppt_x"/>
                                          </p:val>
                                        </p:tav>
                                        <p:tav tm="100000">
                                          <p:val>
                                            <p:strVal val="#ppt_x"/>
                                          </p:val>
                                        </p:tav>
                                      </p:tavLst>
                                    </p:anim>
                                    <p:anim calcmode="lin" valueType="num">
                                      <p:cBhvr additive="base">
                                        <p:cTn id="20" dur="500" fill="hold"/>
                                        <p:tgtEl>
                                          <p:spTgt spid="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lke 2"/>
          <p:cNvSpPr/>
          <p:nvPr/>
        </p:nvSpPr>
        <p:spPr bwMode="auto">
          <a:xfrm>
            <a:off x="1953968" y="1484784"/>
            <a:ext cx="8246488" cy="4483278"/>
          </a:xfrm>
          <a:prstGeom prst="cloud">
            <a:avLst/>
          </a:prstGeom>
          <a:solidFill>
            <a:schemeClr val="bg1">
              <a:lumMod val="75000"/>
              <a:alpha val="5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de-DE" sz="2400" i="1">
              <a:solidFill>
                <a:schemeClr val="bg1"/>
              </a:solidFill>
              <a:latin typeface="Tahoma" pitchFamily="34" charset="0"/>
              <a:ea typeface="MS Gothic" pitchFamily="49" charset="-128"/>
            </a:endParaRPr>
          </a:p>
        </p:txBody>
      </p:sp>
      <p:sp>
        <p:nvSpPr>
          <p:cNvPr id="11302" name="Rechteck 96"/>
          <p:cNvSpPr>
            <a:spLocks noChangeArrowheads="1"/>
          </p:cNvSpPr>
          <p:nvPr/>
        </p:nvSpPr>
        <p:spPr bwMode="auto">
          <a:xfrm>
            <a:off x="4599589" y="3414362"/>
            <a:ext cx="1743103" cy="596069"/>
          </a:xfrm>
          <a:prstGeom prst="rect">
            <a:avLst/>
          </a:prstGeom>
          <a:solidFill>
            <a:srgbClr val="00B8FF">
              <a:alpha val="50195"/>
            </a:srgbClr>
          </a:solidFill>
          <a:ln w="9525" algn="ctr">
            <a:solidFill>
              <a:schemeClr val="tx1"/>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66" name="Freeform 3"/>
          <p:cNvSpPr>
            <a:spLocks noEditPoints="1"/>
          </p:cNvSpPr>
          <p:nvPr/>
        </p:nvSpPr>
        <p:spPr bwMode="auto">
          <a:xfrm>
            <a:off x="3037470" y="2972975"/>
            <a:ext cx="3850" cy="985"/>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67" name="Freeform 4"/>
          <p:cNvSpPr>
            <a:spLocks noEditPoints="1"/>
          </p:cNvSpPr>
          <p:nvPr/>
        </p:nvSpPr>
        <p:spPr bwMode="auto">
          <a:xfrm>
            <a:off x="3037470" y="2972975"/>
            <a:ext cx="3850" cy="985"/>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68" name="Freeform 5"/>
          <p:cNvSpPr>
            <a:spLocks noEditPoints="1"/>
          </p:cNvSpPr>
          <p:nvPr/>
        </p:nvSpPr>
        <p:spPr bwMode="auto">
          <a:xfrm>
            <a:off x="3037470" y="2972975"/>
            <a:ext cx="3850" cy="985"/>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69" name="Rectangle 6"/>
          <p:cNvSpPr>
            <a:spLocks noChangeArrowheads="1"/>
          </p:cNvSpPr>
          <p:nvPr/>
        </p:nvSpPr>
        <p:spPr bwMode="auto">
          <a:xfrm>
            <a:off x="3023350" y="2962137"/>
            <a:ext cx="32090" cy="246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70" name="Freeform 7"/>
          <p:cNvSpPr>
            <a:spLocks noEditPoints="1"/>
          </p:cNvSpPr>
          <p:nvPr/>
        </p:nvSpPr>
        <p:spPr bwMode="auto">
          <a:xfrm>
            <a:off x="2892425" y="2670506"/>
            <a:ext cx="344000" cy="607892"/>
          </a:xfrm>
          <a:custGeom>
            <a:avLst/>
            <a:gdLst>
              <a:gd name="T0" fmla="*/ 2147483647 w 268"/>
              <a:gd name="T1" fmla="*/ 2147483647 h 617"/>
              <a:gd name="T2" fmla="*/ 2147483647 w 268"/>
              <a:gd name="T3" fmla="*/ 2147483647 h 617"/>
              <a:gd name="T4" fmla="*/ 2147483647 w 268"/>
              <a:gd name="T5" fmla="*/ 2147483647 h 617"/>
              <a:gd name="T6" fmla="*/ 2147483647 w 268"/>
              <a:gd name="T7" fmla="*/ 2147483647 h 617"/>
              <a:gd name="T8" fmla="*/ 2147483647 w 268"/>
              <a:gd name="T9" fmla="*/ 2147483647 h 617"/>
              <a:gd name="T10" fmla="*/ 2147483647 w 268"/>
              <a:gd name="T11" fmla="*/ 2147483647 h 617"/>
              <a:gd name="T12" fmla="*/ 2147483647 w 268"/>
              <a:gd name="T13" fmla="*/ 2147483647 h 617"/>
              <a:gd name="T14" fmla="*/ 2147483647 w 268"/>
              <a:gd name="T15" fmla="*/ 2147483647 h 617"/>
              <a:gd name="T16" fmla="*/ 2147483647 w 268"/>
              <a:gd name="T17" fmla="*/ 2147483647 h 617"/>
              <a:gd name="T18" fmla="*/ 2147483647 w 268"/>
              <a:gd name="T19" fmla="*/ 2147483647 h 617"/>
              <a:gd name="T20" fmla="*/ 2147483647 w 268"/>
              <a:gd name="T21" fmla="*/ 2147483647 h 617"/>
              <a:gd name="T22" fmla="*/ 2147483647 w 268"/>
              <a:gd name="T23" fmla="*/ 2147483647 h 617"/>
              <a:gd name="T24" fmla="*/ 2147483647 w 268"/>
              <a:gd name="T25" fmla="*/ 2147483647 h 617"/>
              <a:gd name="T26" fmla="*/ 2147483647 w 268"/>
              <a:gd name="T27" fmla="*/ 2147483647 h 617"/>
              <a:gd name="T28" fmla="*/ 2147483647 w 268"/>
              <a:gd name="T29" fmla="*/ 2147483647 h 617"/>
              <a:gd name="T30" fmla="*/ 2147483647 w 268"/>
              <a:gd name="T31" fmla="*/ 2147483647 h 617"/>
              <a:gd name="T32" fmla="*/ 2147483647 w 268"/>
              <a:gd name="T33" fmla="*/ 2147483647 h 617"/>
              <a:gd name="T34" fmla="*/ 2147483647 w 268"/>
              <a:gd name="T35" fmla="*/ 2147483647 h 617"/>
              <a:gd name="T36" fmla="*/ 2147483647 w 268"/>
              <a:gd name="T37" fmla="*/ 2147483647 h 617"/>
              <a:gd name="T38" fmla="*/ 2147483647 w 268"/>
              <a:gd name="T39" fmla="*/ 2147483647 h 617"/>
              <a:gd name="T40" fmla="*/ 2147483647 w 268"/>
              <a:gd name="T41" fmla="*/ 2147483647 h 617"/>
              <a:gd name="T42" fmla="*/ 2147483647 w 268"/>
              <a:gd name="T43" fmla="*/ 2147483647 h 617"/>
              <a:gd name="T44" fmla="*/ 0 w 268"/>
              <a:gd name="T45" fmla="*/ 2147483647 h 617"/>
              <a:gd name="T46" fmla="*/ 0 w 268"/>
              <a:gd name="T47" fmla="*/ 2147483647 h 617"/>
              <a:gd name="T48" fmla="*/ 2147483647 w 268"/>
              <a:gd name="T49" fmla="*/ 2147483647 h 617"/>
              <a:gd name="T50" fmla="*/ 2147483647 w 268"/>
              <a:gd name="T51" fmla="*/ 2147483647 h 617"/>
              <a:gd name="T52" fmla="*/ 2147483647 w 268"/>
              <a:gd name="T53" fmla="*/ 2147483647 h 617"/>
              <a:gd name="T54" fmla="*/ 2147483647 w 268"/>
              <a:gd name="T55" fmla="*/ 2147483647 h 617"/>
              <a:gd name="T56" fmla="*/ 2147483647 w 268"/>
              <a:gd name="T57" fmla="*/ 2147483647 h 617"/>
              <a:gd name="T58" fmla="*/ 2147483647 w 268"/>
              <a:gd name="T59" fmla="*/ 2147483647 h 617"/>
              <a:gd name="T60" fmla="*/ 2147483647 w 268"/>
              <a:gd name="T61" fmla="*/ 2147483647 h 617"/>
              <a:gd name="T62" fmla="*/ 2147483647 w 268"/>
              <a:gd name="T63" fmla="*/ 2147483647 h 617"/>
              <a:gd name="T64" fmla="*/ 2147483647 w 268"/>
              <a:gd name="T65" fmla="*/ 2147483647 h 617"/>
              <a:gd name="T66" fmla="*/ 2147483647 w 268"/>
              <a:gd name="T67" fmla="*/ 2147483647 h 617"/>
              <a:gd name="T68" fmla="*/ 2147483647 w 268"/>
              <a:gd name="T69" fmla="*/ 2147483647 h 617"/>
              <a:gd name="T70" fmla="*/ 2147483647 w 268"/>
              <a:gd name="T71" fmla="*/ 2147483647 h 617"/>
              <a:gd name="T72" fmla="*/ 2147483647 w 268"/>
              <a:gd name="T73" fmla="*/ 2147483647 h 617"/>
              <a:gd name="T74" fmla="*/ 2147483647 w 268"/>
              <a:gd name="T75" fmla="*/ 2147483647 h 617"/>
              <a:gd name="T76" fmla="*/ 2147483647 w 268"/>
              <a:gd name="T77" fmla="*/ 2147483647 h 617"/>
              <a:gd name="T78" fmla="*/ 2147483647 w 268"/>
              <a:gd name="T79" fmla="*/ 2147483647 h 617"/>
              <a:gd name="T80" fmla="*/ 2147483647 w 268"/>
              <a:gd name="T81" fmla="*/ 2147483647 h 617"/>
              <a:gd name="T82" fmla="*/ 2147483647 w 268"/>
              <a:gd name="T83" fmla="*/ 2147483647 h 617"/>
              <a:gd name="T84" fmla="*/ 2147483647 w 268"/>
              <a:gd name="T85" fmla="*/ 2147483647 h 617"/>
              <a:gd name="T86" fmla="*/ 2147483647 w 268"/>
              <a:gd name="T87" fmla="*/ 2147483647 h 617"/>
              <a:gd name="T88" fmla="*/ 2147483647 w 268"/>
              <a:gd name="T89" fmla="*/ 2147483647 h 617"/>
              <a:gd name="T90" fmla="*/ 2147483647 w 268"/>
              <a:gd name="T91" fmla="*/ 2147483647 h 617"/>
              <a:gd name="T92" fmla="*/ 2147483647 w 268"/>
              <a:gd name="T93" fmla="*/ 2147483647 h 617"/>
              <a:gd name="T94" fmla="*/ 2147483647 w 268"/>
              <a:gd name="T95" fmla="*/ 2147483647 h 617"/>
              <a:gd name="T96" fmla="*/ 2147483647 w 268"/>
              <a:gd name="T97" fmla="*/ 2147483647 h 617"/>
              <a:gd name="T98" fmla="*/ 2147483647 w 268"/>
              <a:gd name="T99" fmla="*/ 0 h 617"/>
              <a:gd name="T100" fmla="*/ 2147483647 w 268"/>
              <a:gd name="T101" fmla="*/ 0 h 617"/>
              <a:gd name="T102" fmla="*/ 2147483647 w 268"/>
              <a:gd name="T103" fmla="*/ 2147483647 h 617"/>
              <a:gd name="T104" fmla="*/ 2147483647 w 268"/>
              <a:gd name="T105" fmla="*/ 2147483647 h 617"/>
              <a:gd name="T106" fmla="*/ 2147483647 w 268"/>
              <a:gd name="T107" fmla="*/ 2147483647 h 617"/>
              <a:gd name="T108" fmla="*/ 2147483647 w 268"/>
              <a:gd name="T109" fmla="*/ 2147483647 h 617"/>
              <a:gd name="T110" fmla="*/ 2147483647 w 268"/>
              <a:gd name="T111" fmla="*/ 2147483647 h 617"/>
              <a:gd name="T112" fmla="*/ 2147483647 w 268"/>
              <a:gd name="T113" fmla="*/ 2147483647 h 617"/>
              <a:gd name="T114" fmla="*/ 2147483647 w 268"/>
              <a:gd name="T115" fmla="*/ 2147483647 h 617"/>
              <a:gd name="T116" fmla="*/ 2147483647 w 268"/>
              <a:gd name="T117" fmla="*/ 2147483647 h 617"/>
              <a:gd name="T118" fmla="*/ 2147483647 w 268"/>
              <a:gd name="T119" fmla="*/ 2147483647 h 617"/>
              <a:gd name="T120" fmla="*/ 2147483647 w 268"/>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8" h="617">
                <a:moveTo>
                  <a:pt x="148" y="586"/>
                </a:moveTo>
                <a:lnTo>
                  <a:pt x="155" y="607"/>
                </a:lnTo>
                <a:lnTo>
                  <a:pt x="172" y="617"/>
                </a:lnTo>
                <a:lnTo>
                  <a:pt x="194" y="617"/>
                </a:lnTo>
                <a:lnTo>
                  <a:pt x="208" y="607"/>
                </a:lnTo>
                <a:lnTo>
                  <a:pt x="215" y="586"/>
                </a:lnTo>
                <a:lnTo>
                  <a:pt x="215" y="363"/>
                </a:lnTo>
                <a:lnTo>
                  <a:pt x="215" y="184"/>
                </a:lnTo>
                <a:lnTo>
                  <a:pt x="218" y="180"/>
                </a:lnTo>
                <a:lnTo>
                  <a:pt x="222" y="177"/>
                </a:lnTo>
                <a:lnTo>
                  <a:pt x="225" y="180"/>
                </a:lnTo>
                <a:lnTo>
                  <a:pt x="229" y="184"/>
                </a:lnTo>
                <a:lnTo>
                  <a:pt x="229" y="349"/>
                </a:lnTo>
                <a:lnTo>
                  <a:pt x="236" y="363"/>
                </a:lnTo>
                <a:lnTo>
                  <a:pt x="250" y="367"/>
                </a:lnTo>
                <a:lnTo>
                  <a:pt x="264" y="363"/>
                </a:lnTo>
                <a:lnTo>
                  <a:pt x="268" y="349"/>
                </a:lnTo>
                <a:lnTo>
                  <a:pt x="268" y="152"/>
                </a:lnTo>
                <a:lnTo>
                  <a:pt x="264" y="138"/>
                </a:lnTo>
                <a:lnTo>
                  <a:pt x="250" y="131"/>
                </a:lnTo>
                <a:lnTo>
                  <a:pt x="17" y="131"/>
                </a:lnTo>
                <a:lnTo>
                  <a:pt x="3" y="138"/>
                </a:lnTo>
                <a:lnTo>
                  <a:pt x="0" y="152"/>
                </a:lnTo>
                <a:lnTo>
                  <a:pt x="0" y="349"/>
                </a:lnTo>
                <a:lnTo>
                  <a:pt x="3" y="363"/>
                </a:lnTo>
                <a:lnTo>
                  <a:pt x="17" y="367"/>
                </a:lnTo>
                <a:lnTo>
                  <a:pt x="31" y="363"/>
                </a:lnTo>
                <a:lnTo>
                  <a:pt x="39" y="349"/>
                </a:lnTo>
                <a:lnTo>
                  <a:pt x="39" y="184"/>
                </a:lnTo>
                <a:lnTo>
                  <a:pt x="42" y="180"/>
                </a:lnTo>
                <a:lnTo>
                  <a:pt x="46" y="177"/>
                </a:lnTo>
                <a:lnTo>
                  <a:pt x="49" y="180"/>
                </a:lnTo>
                <a:lnTo>
                  <a:pt x="53" y="184"/>
                </a:lnTo>
                <a:lnTo>
                  <a:pt x="53" y="363"/>
                </a:lnTo>
                <a:lnTo>
                  <a:pt x="53" y="586"/>
                </a:lnTo>
                <a:lnTo>
                  <a:pt x="60" y="607"/>
                </a:lnTo>
                <a:lnTo>
                  <a:pt x="77" y="617"/>
                </a:lnTo>
                <a:lnTo>
                  <a:pt x="98" y="617"/>
                </a:lnTo>
                <a:lnTo>
                  <a:pt x="113" y="607"/>
                </a:lnTo>
                <a:lnTo>
                  <a:pt x="120" y="586"/>
                </a:lnTo>
                <a:lnTo>
                  <a:pt x="120" y="374"/>
                </a:lnTo>
                <a:lnTo>
                  <a:pt x="123" y="367"/>
                </a:lnTo>
                <a:lnTo>
                  <a:pt x="134" y="363"/>
                </a:lnTo>
                <a:lnTo>
                  <a:pt x="144" y="367"/>
                </a:lnTo>
                <a:lnTo>
                  <a:pt x="148" y="374"/>
                </a:lnTo>
                <a:lnTo>
                  <a:pt x="148" y="586"/>
                </a:lnTo>
                <a:close/>
                <a:moveTo>
                  <a:pt x="74" y="60"/>
                </a:moveTo>
                <a:lnTo>
                  <a:pt x="81" y="32"/>
                </a:lnTo>
                <a:lnTo>
                  <a:pt x="95" y="11"/>
                </a:lnTo>
                <a:lnTo>
                  <a:pt x="120" y="0"/>
                </a:lnTo>
                <a:lnTo>
                  <a:pt x="148" y="0"/>
                </a:lnTo>
                <a:lnTo>
                  <a:pt x="172" y="11"/>
                </a:lnTo>
                <a:lnTo>
                  <a:pt x="187" y="32"/>
                </a:lnTo>
                <a:lnTo>
                  <a:pt x="194" y="60"/>
                </a:lnTo>
                <a:lnTo>
                  <a:pt x="187" y="85"/>
                </a:lnTo>
                <a:lnTo>
                  <a:pt x="172" y="106"/>
                </a:lnTo>
                <a:lnTo>
                  <a:pt x="148" y="117"/>
                </a:lnTo>
                <a:lnTo>
                  <a:pt x="120" y="117"/>
                </a:lnTo>
                <a:lnTo>
                  <a:pt x="95" y="106"/>
                </a:lnTo>
                <a:lnTo>
                  <a:pt x="81" y="85"/>
                </a:lnTo>
                <a:lnTo>
                  <a:pt x="74" y="6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1" name="Rectangle 8"/>
          <p:cNvSpPr>
            <a:spLocks noChangeArrowheads="1"/>
          </p:cNvSpPr>
          <p:nvPr/>
        </p:nvSpPr>
        <p:spPr bwMode="auto">
          <a:xfrm>
            <a:off x="3263380" y="2656714"/>
            <a:ext cx="12836" cy="6325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72" name="Freeform 9"/>
          <p:cNvSpPr>
            <a:spLocks noEditPoints="1"/>
          </p:cNvSpPr>
          <p:nvPr/>
        </p:nvSpPr>
        <p:spPr bwMode="auto">
          <a:xfrm>
            <a:off x="2905261" y="3077411"/>
            <a:ext cx="1284" cy="985"/>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3" name="Freeform 10"/>
          <p:cNvSpPr>
            <a:spLocks noEditPoints="1"/>
          </p:cNvSpPr>
          <p:nvPr/>
        </p:nvSpPr>
        <p:spPr bwMode="auto">
          <a:xfrm>
            <a:off x="2905261" y="3077411"/>
            <a:ext cx="1284" cy="985"/>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4" name="Freeform 11"/>
          <p:cNvSpPr>
            <a:spLocks noEditPoints="1"/>
          </p:cNvSpPr>
          <p:nvPr/>
        </p:nvSpPr>
        <p:spPr bwMode="auto">
          <a:xfrm>
            <a:off x="2905261" y="3077411"/>
            <a:ext cx="1284" cy="985"/>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5" name="Rectangle 12"/>
          <p:cNvSpPr>
            <a:spLocks noChangeArrowheads="1"/>
          </p:cNvSpPr>
          <p:nvPr/>
        </p:nvSpPr>
        <p:spPr bwMode="auto">
          <a:xfrm>
            <a:off x="2887291" y="3063617"/>
            <a:ext cx="35940" cy="27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76" name="Freeform 13"/>
          <p:cNvSpPr>
            <a:spLocks noEditPoints="1"/>
          </p:cNvSpPr>
          <p:nvPr/>
        </p:nvSpPr>
        <p:spPr bwMode="auto">
          <a:xfrm>
            <a:off x="2756366" y="2774941"/>
            <a:ext cx="347851" cy="607892"/>
          </a:xfrm>
          <a:custGeom>
            <a:avLst/>
            <a:gdLst>
              <a:gd name="T0" fmla="*/ 2147483647 w 271"/>
              <a:gd name="T1" fmla="*/ 2147483647 h 617"/>
              <a:gd name="T2" fmla="*/ 2147483647 w 271"/>
              <a:gd name="T3" fmla="*/ 2147483647 h 617"/>
              <a:gd name="T4" fmla="*/ 2147483647 w 271"/>
              <a:gd name="T5" fmla="*/ 2147483647 h 617"/>
              <a:gd name="T6" fmla="*/ 2147483647 w 271"/>
              <a:gd name="T7" fmla="*/ 2147483647 h 617"/>
              <a:gd name="T8" fmla="*/ 2147483647 w 271"/>
              <a:gd name="T9" fmla="*/ 2147483647 h 617"/>
              <a:gd name="T10" fmla="*/ 2147483647 w 271"/>
              <a:gd name="T11" fmla="*/ 2147483647 h 617"/>
              <a:gd name="T12" fmla="*/ 2147483647 w 271"/>
              <a:gd name="T13" fmla="*/ 2147483647 h 617"/>
              <a:gd name="T14" fmla="*/ 2147483647 w 271"/>
              <a:gd name="T15" fmla="*/ 2147483647 h 617"/>
              <a:gd name="T16" fmla="*/ 2147483647 w 271"/>
              <a:gd name="T17" fmla="*/ 2147483647 h 617"/>
              <a:gd name="T18" fmla="*/ 2147483647 w 271"/>
              <a:gd name="T19" fmla="*/ 2147483647 h 617"/>
              <a:gd name="T20" fmla="*/ 2147483647 w 271"/>
              <a:gd name="T21" fmla="*/ 2147483647 h 617"/>
              <a:gd name="T22" fmla="*/ 2147483647 w 271"/>
              <a:gd name="T23" fmla="*/ 2147483647 h 617"/>
              <a:gd name="T24" fmla="*/ 2147483647 w 271"/>
              <a:gd name="T25" fmla="*/ 2147483647 h 617"/>
              <a:gd name="T26" fmla="*/ 2147483647 w 271"/>
              <a:gd name="T27" fmla="*/ 2147483647 h 617"/>
              <a:gd name="T28" fmla="*/ 2147483647 w 271"/>
              <a:gd name="T29" fmla="*/ 2147483647 h 617"/>
              <a:gd name="T30" fmla="*/ 2147483647 w 271"/>
              <a:gd name="T31" fmla="*/ 2147483647 h 617"/>
              <a:gd name="T32" fmla="*/ 2147483647 w 271"/>
              <a:gd name="T33" fmla="*/ 2147483647 h 617"/>
              <a:gd name="T34" fmla="*/ 2147483647 w 271"/>
              <a:gd name="T35" fmla="*/ 2147483647 h 617"/>
              <a:gd name="T36" fmla="*/ 2147483647 w 271"/>
              <a:gd name="T37" fmla="*/ 2147483647 h 617"/>
              <a:gd name="T38" fmla="*/ 2147483647 w 271"/>
              <a:gd name="T39" fmla="*/ 2147483647 h 617"/>
              <a:gd name="T40" fmla="*/ 2147483647 w 271"/>
              <a:gd name="T41" fmla="*/ 2147483647 h 617"/>
              <a:gd name="T42" fmla="*/ 2147483647 w 271"/>
              <a:gd name="T43" fmla="*/ 2147483647 h 617"/>
              <a:gd name="T44" fmla="*/ 0 w 271"/>
              <a:gd name="T45" fmla="*/ 2147483647 h 617"/>
              <a:gd name="T46" fmla="*/ 0 w 271"/>
              <a:gd name="T47" fmla="*/ 2147483647 h 617"/>
              <a:gd name="T48" fmla="*/ 2147483647 w 271"/>
              <a:gd name="T49" fmla="*/ 2147483647 h 617"/>
              <a:gd name="T50" fmla="*/ 2147483647 w 271"/>
              <a:gd name="T51" fmla="*/ 2147483647 h 617"/>
              <a:gd name="T52" fmla="*/ 2147483647 w 271"/>
              <a:gd name="T53" fmla="*/ 2147483647 h 617"/>
              <a:gd name="T54" fmla="*/ 2147483647 w 271"/>
              <a:gd name="T55" fmla="*/ 2147483647 h 617"/>
              <a:gd name="T56" fmla="*/ 2147483647 w 271"/>
              <a:gd name="T57" fmla="*/ 2147483647 h 617"/>
              <a:gd name="T58" fmla="*/ 2147483647 w 271"/>
              <a:gd name="T59" fmla="*/ 2147483647 h 617"/>
              <a:gd name="T60" fmla="*/ 2147483647 w 271"/>
              <a:gd name="T61" fmla="*/ 2147483647 h 617"/>
              <a:gd name="T62" fmla="*/ 2147483647 w 271"/>
              <a:gd name="T63" fmla="*/ 2147483647 h 617"/>
              <a:gd name="T64" fmla="*/ 2147483647 w 271"/>
              <a:gd name="T65" fmla="*/ 2147483647 h 617"/>
              <a:gd name="T66" fmla="*/ 2147483647 w 271"/>
              <a:gd name="T67" fmla="*/ 2147483647 h 617"/>
              <a:gd name="T68" fmla="*/ 2147483647 w 271"/>
              <a:gd name="T69" fmla="*/ 2147483647 h 617"/>
              <a:gd name="T70" fmla="*/ 2147483647 w 271"/>
              <a:gd name="T71" fmla="*/ 2147483647 h 617"/>
              <a:gd name="T72" fmla="*/ 2147483647 w 271"/>
              <a:gd name="T73" fmla="*/ 2147483647 h 617"/>
              <a:gd name="T74" fmla="*/ 2147483647 w 271"/>
              <a:gd name="T75" fmla="*/ 2147483647 h 617"/>
              <a:gd name="T76" fmla="*/ 2147483647 w 271"/>
              <a:gd name="T77" fmla="*/ 2147483647 h 617"/>
              <a:gd name="T78" fmla="*/ 2147483647 w 271"/>
              <a:gd name="T79" fmla="*/ 2147483647 h 617"/>
              <a:gd name="T80" fmla="*/ 2147483647 w 271"/>
              <a:gd name="T81" fmla="*/ 2147483647 h 617"/>
              <a:gd name="T82" fmla="*/ 2147483647 w 271"/>
              <a:gd name="T83" fmla="*/ 2147483647 h 617"/>
              <a:gd name="T84" fmla="*/ 2147483647 w 271"/>
              <a:gd name="T85" fmla="*/ 2147483647 h 617"/>
              <a:gd name="T86" fmla="*/ 2147483647 w 271"/>
              <a:gd name="T87" fmla="*/ 2147483647 h 617"/>
              <a:gd name="T88" fmla="*/ 2147483647 w 271"/>
              <a:gd name="T89" fmla="*/ 2147483647 h 617"/>
              <a:gd name="T90" fmla="*/ 2147483647 w 271"/>
              <a:gd name="T91" fmla="*/ 2147483647 h 617"/>
              <a:gd name="T92" fmla="*/ 2147483647 w 271"/>
              <a:gd name="T93" fmla="*/ 2147483647 h 617"/>
              <a:gd name="T94" fmla="*/ 2147483647 w 271"/>
              <a:gd name="T95" fmla="*/ 2147483647 h 617"/>
              <a:gd name="T96" fmla="*/ 2147483647 w 271"/>
              <a:gd name="T97" fmla="*/ 2147483647 h 617"/>
              <a:gd name="T98" fmla="*/ 2147483647 w 271"/>
              <a:gd name="T99" fmla="*/ 0 h 617"/>
              <a:gd name="T100" fmla="*/ 2147483647 w 271"/>
              <a:gd name="T101" fmla="*/ 0 h 617"/>
              <a:gd name="T102" fmla="*/ 2147483647 w 271"/>
              <a:gd name="T103" fmla="*/ 2147483647 h 617"/>
              <a:gd name="T104" fmla="*/ 2147483647 w 271"/>
              <a:gd name="T105" fmla="*/ 2147483647 h 617"/>
              <a:gd name="T106" fmla="*/ 2147483647 w 271"/>
              <a:gd name="T107" fmla="*/ 2147483647 h 617"/>
              <a:gd name="T108" fmla="*/ 2147483647 w 271"/>
              <a:gd name="T109" fmla="*/ 2147483647 h 617"/>
              <a:gd name="T110" fmla="*/ 2147483647 w 271"/>
              <a:gd name="T111" fmla="*/ 2147483647 h 617"/>
              <a:gd name="T112" fmla="*/ 2147483647 w 271"/>
              <a:gd name="T113" fmla="*/ 2147483647 h 617"/>
              <a:gd name="T114" fmla="*/ 2147483647 w 271"/>
              <a:gd name="T115" fmla="*/ 2147483647 h 617"/>
              <a:gd name="T116" fmla="*/ 2147483647 w 271"/>
              <a:gd name="T117" fmla="*/ 2147483647 h 617"/>
              <a:gd name="T118" fmla="*/ 2147483647 w 271"/>
              <a:gd name="T119" fmla="*/ 2147483647 h 617"/>
              <a:gd name="T120" fmla="*/ 2147483647 w 271"/>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1" h="617">
                <a:moveTo>
                  <a:pt x="148" y="586"/>
                </a:moveTo>
                <a:lnTo>
                  <a:pt x="155" y="603"/>
                </a:lnTo>
                <a:lnTo>
                  <a:pt x="173" y="617"/>
                </a:lnTo>
                <a:lnTo>
                  <a:pt x="194" y="617"/>
                </a:lnTo>
                <a:lnTo>
                  <a:pt x="211" y="603"/>
                </a:lnTo>
                <a:lnTo>
                  <a:pt x="219" y="586"/>
                </a:lnTo>
                <a:lnTo>
                  <a:pt x="219" y="360"/>
                </a:lnTo>
                <a:lnTo>
                  <a:pt x="219" y="180"/>
                </a:lnTo>
                <a:lnTo>
                  <a:pt x="219" y="176"/>
                </a:lnTo>
                <a:lnTo>
                  <a:pt x="226" y="176"/>
                </a:lnTo>
                <a:lnTo>
                  <a:pt x="229" y="176"/>
                </a:lnTo>
                <a:lnTo>
                  <a:pt x="229" y="180"/>
                </a:lnTo>
                <a:lnTo>
                  <a:pt x="229" y="346"/>
                </a:lnTo>
                <a:lnTo>
                  <a:pt x="236" y="360"/>
                </a:lnTo>
                <a:lnTo>
                  <a:pt x="250" y="367"/>
                </a:lnTo>
                <a:lnTo>
                  <a:pt x="264" y="360"/>
                </a:lnTo>
                <a:lnTo>
                  <a:pt x="271" y="346"/>
                </a:lnTo>
                <a:lnTo>
                  <a:pt x="271" y="152"/>
                </a:lnTo>
                <a:lnTo>
                  <a:pt x="264" y="138"/>
                </a:lnTo>
                <a:lnTo>
                  <a:pt x="250" y="130"/>
                </a:lnTo>
                <a:lnTo>
                  <a:pt x="21" y="130"/>
                </a:lnTo>
                <a:lnTo>
                  <a:pt x="7" y="138"/>
                </a:lnTo>
                <a:lnTo>
                  <a:pt x="0" y="152"/>
                </a:lnTo>
                <a:lnTo>
                  <a:pt x="0" y="346"/>
                </a:lnTo>
                <a:lnTo>
                  <a:pt x="7" y="360"/>
                </a:lnTo>
                <a:lnTo>
                  <a:pt x="21" y="367"/>
                </a:lnTo>
                <a:lnTo>
                  <a:pt x="35" y="360"/>
                </a:lnTo>
                <a:lnTo>
                  <a:pt x="42" y="346"/>
                </a:lnTo>
                <a:lnTo>
                  <a:pt x="42" y="180"/>
                </a:lnTo>
                <a:lnTo>
                  <a:pt x="42" y="176"/>
                </a:lnTo>
                <a:lnTo>
                  <a:pt x="49" y="176"/>
                </a:lnTo>
                <a:lnTo>
                  <a:pt x="53" y="176"/>
                </a:lnTo>
                <a:lnTo>
                  <a:pt x="53" y="180"/>
                </a:lnTo>
                <a:lnTo>
                  <a:pt x="53" y="360"/>
                </a:lnTo>
                <a:lnTo>
                  <a:pt x="53" y="586"/>
                </a:lnTo>
                <a:lnTo>
                  <a:pt x="60" y="603"/>
                </a:lnTo>
                <a:lnTo>
                  <a:pt x="78" y="617"/>
                </a:lnTo>
                <a:lnTo>
                  <a:pt x="99" y="617"/>
                </a:lnTo>
                <a:lnTo>
                  <a:pt x="116" y="603"/>
                </a:lnTo>
                <a:lnTo>
                  <a:pt x="123" y="586"/>
                </a:lnTo>
                <a:lnTo>
                  <a:pt x="123" y="374"/>
                </a:lnTo>
                <a:lnTo>
                  <a:pt x="127" y="363"/>
                </a:lnTo>
                <a:lnTo>
                  <a:pt x="137" y="360"/>
                </a:lnTo>
                <a:lnTo>
                  <a:pt x="145" y="363"/>
                </a:lnTo>
                <a:lnTo>
                  <a:pt x="148" y="374"/>
                </a:lnTo>
                <a:lnTo>
                  <a:pt x="148" y="586"/>
                </a:lnTo>
                <a:close/>
                <a:moveTo>
                  <a:pt x="74" y="56"/>
                </a:moveTo>
                <a:lnTo>
                  <a:pt x="81" y="32"/>
                </a:lnTo>
                <a:lnTo>
                  <a:pt x="99" y="11"/>
                </a:lnTo>
                <a:lnTo>
                  <a:pt x="123" y="0"/>
                </a:lnTo>
                <a:lnTo>
                  <a:pt x="148" y="0"/>
                </a:lnTo>
                <a:lnTo>
                  <a:pt x="173" y="11"/>
                </a:lnTo>
                <a:lnTo>
                  <a:pt x="190" y="32"/>
                </a:lnTo>
                <a:lnTo>
                  <a:pt x="197" y="56"/>
                </a:lnTo>
                <a:lnTo>
                  <a:pt x="190" y="81"/>
                </a:lnTo>
                <a:lnTo>
                  <a:pt x="173" y="102"/>
                </a:lnTo>
                <a:lnTo>
                  <a:pt x="148" y="113"/>
                </a:lnTo>
                <a:lnTo>
                  <a:pt x="123" y="113"/>
                </a:lnTo>
                <a:lnTo>
                  <a:pt x="99" y="102"/>
                </a:lnTo>
                <a:lnTo>
                  <a:pt x="81" y="81"/>
                </a:lnTo>
                <a:lnTo>
                  <a:pt x="74" y="56"/>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7" name="Rectangle 14"/>
          <p:cNvSpPr>
            <a:spLocks noChangeArrowheads="1"/>
          </p:cNvSpPr>
          <p:nvPr/>
        </p:nvSpPr>
        <p:spPr bwMode="auto">
          <a:xfrm>
            <a:off x="3127322" y="2592673"/>
            <a:ext cx="14119" cy="6325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78" name="Rectangle 25"/>
          <p:cNvSpPr>
            <a:spLocks noChangeArrowheads="1"/>
          </p:cNvSpPr>
          <p:nvPr/>
        </p:nvSpPr>
        <p:spPr bwMode="auto">
          <a:xfrm>
            <a:off x="2661641" y="2448920"/>
            <a:ext cx="559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200" dirty="0" smtClean="0">
                <a:latin typeface="Arial" charset="0"/>
              </a:rPr>
              <a:t>Yazarlar</a:t>
            </a:r>
            <a:endParaRPr lang="de-DE" altLang="de-DE" sz="1600" dirty="0">
              <a:solidFill>
                <a:schemeClr val="tx1"/>
              </a:solidFill>
              <a:latin typeface="Arial" charset="0"/>
            </a:endParaRPr>
          </a:p>
        </p:txBody>
      </p:sp>
      <p:sp>
        <p:nvSpPr>
          <p:cNvPr id="11279" name="Rectangle 26"/>
          <p:cNvSpPr>
            <a:spLocks noChangeArrowheads="1"/>
          </p:cNvSpPr>
          <p:nvPr/>
        </p:nvSpPr>
        <p:spPr bwMode="auto">
          <a:xfrm>
            <a:off x="4599588" y="4010431"/>
            <a:ext cx="1732834" cy="1082589"/>
          </a:xfrm>
          <a:prstGeom prst="rect">
            <a:avLst/>
          </a:prstGeom>
          <a:solidFill>
            <a:srgbClr val="FFFFFF"/>
          </a:solidFill>
          <a:ln w="6350">
            <a:solidFill>
              <a:srgbClr val="000000"/>
            </a:solidFill>
            <a:miter lim="800000"/>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80" name="Rectangle 27"/>
          <p:cNvSpPr>
            <a:spLocks noChangeArrowheads="1"/>
          </p:cNvSpPr>
          <p:nvPr/>
        </p:nvSpPr>
        <p:spPr bwMode="auto">
          <a:xfrm>
            <a:off x="5085634" y="3799035"/>
            <a:ext cx="80951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endParaRPr lang="de-DE" altLang="de-DE" sz="1200" dirty="0">
              <a:latin typeface="Arial" charset="0"/>
            </a:endParaRPr>
          </a:p>
          <a:p>
            <a:pPr algn="ctr">
              <a:spcBef>
                <a:spcPct val="0"/>
              </a:spcBef>
              <a:buClrTx/>
              <a:buSzTx/>
              <a:buFontTx/>
              <a:buNone/>
            </a:pPr>
            <a:endParaRPr lang="de-DE" altLang="de-DE" sz="1200" dirty="0">
              <a:latin typeface="Arial" charset="0"/>
            </a:endParaRPr>
          </a:p>
          <a:p>
            <a:pPr algn="ctr">
              <a:spcBef>
                <a:spcPct val="0"/>
              </a:spcBef>
              <a:buClrTx/>
              <a:buSzTx/>
              <a:buFontTx/>
              <a:buNone/>
            </a:pPr>
            <a:r>
              <a:rPr lang="tr-TR" altLang="de-DE" sz="1200" dirty="0" smtClean="0">
                <a:latin typeface="Arial" charset="0"/>
              </a:rPr>
              <a:t>Bilgi sistemi</a:t>
            </a:r>
            <a:endParaRPr lang="de-DE" altLang="de-DE" sz="1200" dirty="0">
              <a:latin typeface="Arial" charset="0"/>
            </a:endParaRPr>
          </a:p>
        </p:txBody>
      </p:sp>
      <p:grpSp>
        <p:nvGrpSpPr>
          <p:cNvPr id="11281" name="Gruppieren 93"/>
          <p:cNvGrpSpPr>
            <a:grpSpLocks/>
          </p:cNvGrpSpPr>
          <p:nvPr/>
        </p:nvGrpSpPr>
        <p:grpSpPr bwMode="auto">
          <a:xfrm>
            <a:off x="4555945" y="2503016"/>
            <a:ext cx="1787272" cy="803955"/>
            <a:chOff x="2851026" y="2060848"/>
            <a:chExt cx="1489075" cy="1158875"/>
          </a:xfrm>
        </p:grpSpPr>
        <p:sp>
          <p:nvSpPr>
            <p:cNvPr id="11331" name="Freeform 34"/>
            <p:cNvSpPr>
              <a:spLocks/>
            </p:cNvSpPr>
            <p:nvPr/>
          </p:nvSpPr>
          <p:spPr bwMode="auto">
            <a:xfrm>
              <a:off x="2851026" y="2060848"/>
              <a:ext cx="1489075" cy="1158875"/>
            </a:xfrm>
            <a:custGeom>
              <a:avLst/>
              <a:gdLst>
                <a:gd name="T0" fmla="*/ 0 w 938"/>
                <a:gd name="T1" fmla="*/ 2147483647 h 730"/>
                <a:gd name="T2" fmla="*/ 0 w 938"/>
                <a:gd name="T3" fmla="*/ 2147483647 h 730"/>
                <a:gd name="T4" fmla="*/ 2147483647 w 938"/>
                <a:gd name="T5" fmla="*/ 2147483647 h 730"/>
                <a:gd name="T6" fmla="*/ 2147483647 w 938"/>
                <a:gd name="T7" fmla="*/ 2147483647 h 730"/>
                <a:gd name="T8" fmla="*/ 2147483647 w 938"/>
                <a:gd name="T9" fmla="*/ 2147483647 h 730"/>
                <a:gd name="T10" fmla="*/ 2147483647 w 938"/>
                <a:gd name="T11" fmla="*/ 2147483647 h 730"/>
                <a:gd name="T12" fmla="*/ 2147483647 w 938"/>
                <a:gd name="T13" fmla="*/ 2147483647 h 730"/>
                <a:gd name="T14" fmla="*/ 2147483647 w 938"/>
                <a:gd name="T15" fmla="*/ 2147483647 h 730"/>
                <a:gd name="T16" fmla="*/ 2147483647 w 938"/>
                <a:gd name="T17" fmla="*/ 2147483647 h 730"/>
                <a:gd name="T18" fmla="*/ 2147483647 w 938"/>
                <a:gd name="T19" fmla="*/ 2147483647 h 730"/>
                <a:gd name="T20" fmla="*/ 2147483647 w 938"/>
                <a:gd name="T21" fmla="*/ 2147483647 h 730"/>
                <a:gd name="T22" fmla="*/ 2147483647 w 938"/>
                <a:gd name="T23" fmla="*/ 2147483647 h 730"/>
                <a:gd name="T24" fmla="*/ 2147483647 w 938"/>
                <a:gd name="T25" fmla="*/ 2147483647 h 730"/>
                <a:gd name="T26" fmla="*/ 2147483647 w 938"/>
                <a:gd name="T27" fmla="*/ 2147483647 h 730"/>
                <a:gd name="T28" fmla="*/ 2147483647 w 938"/>
                <a:gd name="T29" fmla="*/ 2147483647 h 730"/>
                <a:gd name="T30" fmla="*/ 2147483647 w 938"/>
                <a:gd name="T31" fmla="*/ 2147483647 h 730"/>
                <a:gd name="T32" fmla="*/ 2147483647 w 938"/>
                <a:gd name="T33" fmla="*/ 2147483647 h 730"/>
                <a:gd name="T34" fmla="*/ 2147483647 w 938"/>
                <a:gd name="T35" fmla="*/ 2147483647 h 730"/>
                <a:gd name="T36" fmla="*/ 2147483647 w 938"/>
                <a:gd name="T37" fmla="*/ 2147483647 h 730"/>
                <a:gd name="T38" fmla="*/ 2147483647 w 938"/>
                <a:gd name="T39" fmla="*/ 2147483647 h 730"/>
                <a:gd name="T40" fmla="*/ 2147483647 w 938"/>
                <a:gd name="T41" fmla="*/ 2147483647 h 730"/>
                <a:gd name="T42" fmla="*/ 2147483647 w 938"/>
                <a:gd name="T43" fmla="*/ 2147483647 h 730"/>
                <a:gd name="T44" fmla="*/ 2147483647 w 938"/>
                <a:gd name="T45" fmla="*/ 2147483647 h 730"/>
                <a:gd name="T46" fmla="*/ 2147483647 w 938"/>
                <a:gd name="T47" fmla="*/ 2147483647 h 730"/>
                <a:gd name="T48" fmla="*/ 2147483647 w 938"/>
                <a:gd name="T49" fmla="*/ 2147483647 h 730"/>
                <a:gd name="T50" fmla="*/ 2147483647 w 938"/>
                <a:gd name="T51" fmla="*/ 2147483647 h 730"/>
                <a:gd name="T52" fmla="*/ 2147483647 w 938"/>
                <a:gd name="T53" fmla="*/ 2147483647 h 730"/>
                <a:gd name="T54" fmla="*/ 2147483647 w 938"/>
                <a:gd name="T55" fmla="*/ 2147483647 h 730"/>
                <a:gd name="T56" fmla="*/ 2147483647 w 938"/>
                <a:gd name="T57" fmla="*/ 2147483647 h 730"/>
                <a:gd name="T58" fmla="*/ 2147483647 w 938"/>
                <a:gd name="T59" fmla="*/ 2147483647 h 730"/>
                <a:gd name="T60" fmla="*/ 2147483647 w 938"/>
                <a:gd name="T61" fmla="*/ 0 h 730"/>
                <a:gd name="T62" fmla="*/ 2147483647 w 938"/>
                <a:gd name="T63" fmla="*/ 0 h 730"/>
                <a:gd name="T64" fmla="*/ 2147483647 w 938"/>
                <a:gd name="T65" fmla="*/ 2147483647 h 730"/>
                <a:gd name="T66" fmla="*/ 2147483647 w 938"/>
                <a:gd name="T67" fmla="*/ 2147483647 h 730"/>
                <a:gd name="T68" fmla="*/ 2147483647 w 938"/>
                <a:gd name="T69" fmla="*/ 2147483647 h 730"/>
                <a:gd name="T70" fmla="*/ 2147483647 w 938"/>
                <a:gd name="T71" fmla="*/ 2147483647 h 730"/>
                <a:gd name="T72" fmla="*/ 2147483647 w 938"/>
                <a:gd name="T73" fmla="*/ 2147483647 h 730"/>
                <a:gd name="T74" fmla="*/ 2147483647 w 938"/>
                <a:gd name="T75" fmla="*/ 2147483647 h 730"/>
                <a:gd name="T76" fmla="*/ 2147483647 w 938"/>
                <a:gd name="T77" fmla="*/ 2147483647 h 730"/>
                <a:gd name="T78" fmla="*/ 2147483647 w 938"/>
                <a:gd name="T79" fmla="*/ 2147483647 h 730"/>
                <a:gd name="T80" fmla="*/ 0 w 938"/>
                <a:gd name="T81" fmla="*/ 2147483647 h 7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38" h="730">
                  <a:moveTo>
                    <a:pt x="0" y="116"/>
                  </a:moveTo>
                  <a:lnTo>
                    <a:pt x="0" y="610"/>
                  </a:lnTo>
                  <a:lnTo>
                    <a:pt x="7" y="631"/>
                  </a:lnTo>
                  <a:lnTo>
                    <a:pt x="28" y="649"/>
                  </a:lnTo>
                  <a:lnTo>
                    <a:pt x="56" y="667"/>
                  </a:lnTo>
                  <a:lnTo>
                    <a:pt x="99" y="684"/>
                  </a:lnTo>
                  <a:lnTo>
                    <a:pt x="151" y="698"/>
                  </a:lnTo>
                  <a:lnTo>
                    <a:pt x="215" y="709"/>
                  </a:lnTo>
                  <a:lnTo>
                    <a:pt x="282" y="719"/>
                  </a:lnTo>
                  <a:lnTo>
                    <a:pt x="356" y="727"/>
                  </a:lnTo>
                  <a:lnTo>
                    <a:pt x="430" y="730"/>
                  </a:lnTo>
                  <a:lnTo>
                    <a:pt x="507" y="730"/>
                  </a:lnTo>
                  <a:lnTo>
                    <a:pt x="585" y="727"/>
                  </a:lnTo>
                  <a:lnTo>
                    <a:pt x="659" y="719"/>
                  </a:lnTo>
                  <a:lnTo>
                    <a:pt x="726" y="709"/>
                  </a:lnTo>
                  <a:lnTo>
                    <a:pt x="786" y="698"/>
                  </a:lnTo>
                  <a:lnTo>
                    <a:pt x="839" y="684"/>
                  </a:lnTo>
                  <a:lnTo>
                    <a:pt x="881" y="667"/>
                  </a:lnTo>
                  <a:lnTo>
                    <a:pt x="913" y="649"/>
                  </a:lnTo>
                  <a:lnTo>
                    <a:pt x="930" y="631"/>
                  </a:lnTo>
                  <a:lnTo>
                    <a:pt x="938" y="610"/>
                  </a:lnTo>
                  <a:lnTo>
                    <a:pt x="938" y="116"/>
                  </a:lnTo>
                  <a:lnTo>
                    <a:pt x="930" y="99"/>
                  </a:lnTo>
                  <a:lnTo>
                    <a:pt x="913" y="77"/>
                  </a:lnTo>
                  <a:lnTo>
                    <a:pt x="881" y="60"/>
                  </a:lnTo>
                  <a:lnTo>
                    <a:pt x="839" y="46"/>
                  </a:lnTo>
                  <a:lnTo>
                    <a:pt x="786" y="32"/>
                  </a:lnTo>
                  <a:lnTo>
                    <a:pt x="726" y="17"/>
                  </a:lnTo>
                  <a:lnTo>
                    <a:pt x="659" y="10"/>
                  </a:lnTo>
                  <a:lnTo>
                    <a:pt x="585" y="3"/>
                  </a:lnTo>
                  <a:lnTo>
                    <a:pt x="507" y="0"/>
                  </a:lnTo>
                  <a:lnTo>
                    <a:pt x="430" y="0"/>
                  </a:lnTo>
                  <a:lnTo>
                    <a:pt x="356" y="3"/>
                  </a:lnTo>
                  <a:lnTo>
                    <a:pt x="282" y="10"/>
                  </a:lnTo>
                  <a:lnTo>
                    <a:pt x="215" y="17"/>
                  </a:lnTo>
                  <a:lnTo>
                    <a:pt x="151" y="32"/>
                  </a:lnTo>
                  <a:lnTo>
                    <a:pt x="99" y="46"/>
                  </a:lnTo>
                  <a:lnTo>
                    <a:pt x="56" y="60"/>
                  </a:lnTo>
                  <a:lnTo>
                    <a:pt x="28" y="77"/>
                  </a:lnTo>
                  <a:lnTo>
                    <a:pt x="7" y="99"/>
                  </a:lnTo>
                  <a:lnTo>
                    <a:pt x="0" y="116"/>
                  </a:lnTo>
                  <a:close/>
                </a:path>
              </a:pathLst>
            </a:custGeom>
            <a:solidFill>
              <a:srgbClr val="FFFFFF"/>
            </a:solidFill>
            <a:ln w="11113">
              <a:solidFill>
                <a:srgbClr val="000000"/>
              </a:solidFill>
              <a:prstDash val="solid"/>
              <a:round/>
              <a:headEnd/>
              <a:tailEnd/>
            </a:ln>
          </p:spPr>
          <p:txBody>
            <a:bodyPr/>
            <a:lstStyle/>
            <a:p>
              <a:endParaRPr lang="de-DE" sz="1600"/>
            </a:p>
          </p:txBody>
        </p:sp>
        <p:sp>
          <p:nvSpPr>
            <p:cNvPr id="11332" name="Freeform 35"/>
            <p:cNvSpPr>
              <a:spLocks/>
            </p:cNvSpPr>
            <p:nvPr/>
          </p:nvSpPr>
          <p:spPr bwMode="auto">
            <a:xfrm>
              <a:off x="2851026" y="2244998"/>
              <a:ext cx="1489075" cy="185737"/>
            </a:xfrm>
            <a:custGeom>
              <a:avLst/>
              <a:gdLst>
                <a:gd name="T0" fmla="*/ 0 w 938"/>
                <a:gd name="T1" fmla="*/ 0 h 117"/>
                <a:gd name="T2" fmla="*/ 2147483647 w 938"/>
                <a:gd name="T3" fmla="*/ 2147483647 h 117"/>
                <a:gd name="T4" fmla="*/ 2147483647 w 938"/>
                <a:gd name="T5" fmla="*/ 2147483647 h 117"/>
                <a:gd name="T6" fmla="*/ 2147483647 w 938"/>
                <a:gd name="T7" fmla="*/ 2147483647 h 117"/>
                <a:gd name="T8" fmla="*/ 2147483647 w 938"/>
                <a:gd name="T9" fmla="*/ 2147483647 h 117"/>
                <a:gd name="T10" fmla="*/ 2147483647 w 938"/>
                <a:gd name="T11" fmla="*/ 2147483647 h 117"/>
                <a:gd name="T12" fmla="*/ 2147483647 w 938"/>
                <a:gd name="T13" fmla="*/ 2147483647 h 117"/>
                <a:gd name="T14" fmla="*/ 2147483647 w 938"/>
                <a:gd name="T15" fmla="*/ 2147483647 h 117"/>
                <a:gd name="T16" fmla="*/ 2147483647 w 938"/>
                <a:gd name="T17" fmla="*/ 2147483647 h 117"/>
                <a:gd name="T18" fmla="*/ 2147483647 w 938"/>
                <a:gd name="T19" fmla="*/ 2147483647 h 117"/>
                <a:gd name="T20" fmla="*/ 2147483647 w 938"/>
                <a:gd name="T21" fmla="*/ 2147483647 h 117"/>
                <a:gd name="T22" fmla="*/ 2147483647 w 938"/>
                <a:gd name="T23" fmla="*/ 2147483647 h 117"/>
                <a:gd name="T24" fmla="*/ 2147483647 w 938"/>
                <a:gd name="T25" fmla="*/ 2147483647 h 117"/>
                <a:gd name="T26" fmla="*/ 2147483647 w 938"/>
                <a:gd name="T27" fmla="*/ 2147483647 h 117"/>
                <a:gd name="T28" fmla="*/ 2147483647 w 938"/>
                <a:gd name="T29" fmla="*/ 2147483647 h 117"/>
                <a:gd name="T30" fmla="*/ 2147483647 w 938"/>
                <a:gd name="T31" fmla="*/ 2147483647 h 117"/>
                <a:gd name="T32" fmla="*/ 2147483647 w 938"/>
                <a:gd name="T33" fmla="*/ 2147483647 h 117"/>
                <a:gd name="T34" fmla="*/ 2147483647 w 938"/>
                <a:gd name="T35" fmla="*/ 2147483647 h 117"/>
                <a:gd name="T36" fmla="*/ 2147483647 w 938"/>
                <a:gd name="T37" fmla="*/ 2147483647 h 117"/>
                <a:gd name="T38" fmla="*/ 2147483647 w 938"/>
                <a:gd name="T39" fmla="*/ 0 h 1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38" h="117">
                  <a:moveTo>
                    <a:pt x="0" y="0"/>
                  </a:moveTo>
                  <a:lnTo>
                    <a:pt x="7" y="21"/>
                  </a:lnTo>
                  <a:lnTo>
                    <a:pt x="28" y="39"/>
                  </a:lnTo>
                  <a:lnTo>
                    <a:pt x="56" y="57"/>
                  </a:lnTo>
                  <a:lnTo>
                    <a:pt x="99" y="74"/>
                  </a:lnTo>
                  <a:lnTo>
                    <a:pt x="151" y="88"/>
                  </a:lnTo>
                  <a:lnTo>
                    <a:pt x="215" y="99"/>
                  </a:lnTo>
                  <a:lnTo>
                    <a:pt x="282" y="110"/>
                  </a:lnTo>
                  <a:lnTo>
                    <a:pt x="356" y="113"/>
                  </a:lnTo>
                  <a:lnTo>
                    <a:pt x="430" y="117"/>
                  </a:lnTo>
                  <a:lnTo>
                    <a:pt x="507" y="117"/>
                  </a:lnTo>
                  <a:lnTo>
                    <a:pt x="585" y="113"/>
                  </a:lnTo>
                  <a:lnTo>
                    <a:pt x="659" y="110"/>
                  </a:lnTo>
                  <a:lnTo>
                    <a:pt x="726" y="99"/>
                  </a:lnTo>
                  <a:lnTo>
                    <a:pt x="786" y="88"/>
                  </a:lnTo>
                  <a:lnTo>
                    <a:pt x="839" y="74"/>
                  </a:lnTo>
                  <a:lnTo>
                    <a:pt x="881" y="57"/>
                  </a:lnTo>
                  <a:lnTo>
                    <a:pt x="913" y="39"/>
                  </a:lnTo>
                  <a:lnTo>
                    <a:pt x="930" y="21"/>
                  </a:lnTo>
                  <a:lnTo>
                    <a:pt x="938"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sz="1600"/>
            </a:p>
          </p:txBody>
        </p:sp>
        <p:sp>
          <p:nvSpPr>
            <p:cNvPr id="11333" name="Rectangle 36"/>
            <p:cNvSpPr>
              <a:spLocks noChangeArrowheads="1"/>
            </p:cNvSpPr>
            <p:nvPr/>
          </p:nvSpPr>
          <p:spPr bwMode="auto">
            <a:xfrm>
              <a:off x="3203848" y="2479947"/>
              <a:ext cx="624824" cy="266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Knowledge</a:t>
              </a:r>
              <a:endParaRPr lang="de-DE" altLang="de-DE" sz="1600" dirty="0">
                <a:solidFill>
                  <a:schemeClr val="tx1"/>
                </a:solidFill>
                <a:latin typeface="Arial" charset="0"/>
              </a:endParaRPr>
            </a:p>
          </p:txBody>
        </p:sp>
        <p:sp>
          <p:nvSpPr>
            <p:cNvPr id="11334" name="Rectangle 37"/>
            <p:cNvSpPr>
              <a:spLocks noChangeArrowheads="1"/>
            </p:cNvSpPr>
            <p:nvPr/>
          </p:nvSpPr>
          <p:spPr bwMode="auto">
            <a:xfrm>
              <a:off x="3208214" y="2732360"/>
              <a:ext cx="288584" cy="266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Base</a:t>
              </a:r>
              <a:endParaRPr lang="de-DE" altLang="de-DE" sz="1600" dirty="0">
                <a:solidFill>
                  <a:schemeClr val="tx1"/>
                </a:solidFill>
                <a:latin typeface="Arial" charset="0"/>
              </a:endParaRPr>
            </a:p>
          </p:txBody>
        </p:sp>
      </p:grpSp>
      <p:sp>
        <p:nvSpPr>
          <p:cNvPr id="11283" name="Rectangle 42"/>
          <p:cNvSpPr>
            <a:spLocks noChangeArrowheads="1"/>
          </p:cNvSpPr>
          <p:nvPr/>
        </p:nvSpPr>
        <p:spPr bwMode="auto">
          <a:xfrm>
            <a:off x="4774718" y="3445889"/>
            <a:ext cx="14055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r>
              <a:rPr lang="tr-TR" altLang="de-DE" sz="1200" dirty="0" smtClean="0">
                <a:latin typeface="Arial" charset="0"/>
              </a:rPr>
              <a:t>Temsili ve bilgi yapıları</a:t>
            </a:r>
            <a:endParaRPr lang="de-DE" altLang="de-DE" sz="1600" dirty="0">
              <a:solidFill>
                <a:schemeClr val="tx1"/>
              </a:solidFill>
              <a:latin typeface="Arial" charset="0"/>
            </a:endParaRPr>
          </a:p>
        </p:txBody>
      </p:sp>
      <p:sp>
        <p:nvSpPr>
          <p:cNvPr id="11284" name="Rectangle 58"/>
          <p:cNvSpPr>
            <a:spLocks noChangeArrowheads="1"/>
          </p:cNvSpPr>
          <p:nvPr/>
        </p:nvSpPr>
        <p:spPr bwMode="auto">
          <a:xfrm>
            <a:off x="5975587" y="4880396"/>
            <a:ext cx="8985" cy="1635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86" name="Freeform 63"/>
          <p:cNvSpPr>
            <a:spLocks noEditPoints="1"/>
          </p:cNvSpPr>
          <p:nvPr/>
        </p:nvSpPr>
        <p:spPr bwMode="auto">
          <a:xfrm>
            <a:off x="2770485" y="3174948"/>
            <a:ext cx="3850" cy="986"/>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87" name="Freeform 64"/>
          <p:cNvSpPr>
            <a:spLocks noEditPoints="1"/>
          </p:cNvSpPr>
          <p:nvPr/>
        </p:nvSpPr>
        <p:spPr bwMode="auto">
          <a:xfrm>
            <a:off x="2770485" y="3174948"/>
            <a:ext cx="3850" cy="986"/>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88" name="Freeform 65"/>
          <p:cNvSpPr>
            <a:spLocks noEditPoints="1"/>
          </p:cNvSpPr>
          <p:nvPr/>
        </p:nvSpPr>
        <p:spPr bwMode="auto">
          <a:xfrm>
            <a:off x="2770485" y="3174948"/>
            <a:ext cx="3850" cy="986"/>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89" name="Rectangle 66"/>
          <p:cNvSpPr>
            <a:spLocks noChangeArrowheads="1"/>
          </p:cNvSpPr>
          <p:nvPr/>
        </p:nvSpPr>
        <p:spPr bwMode="auto">
          <a:xfrm>
            <a:off x="2756365" y="3161156"/>
            <a:ext cx="32090" cy="27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90" name="Freeform 67"/>
          <p:cNvSpPr>
            <a:spLocks noEditPoints="1"/>
          </p:cNvSpPr>
          <p:nvPr/>
        </p:nvSpPr>
        <p:spPr bwMode="auto">
          <a:xfrm>
            <a:off x="2625440" y="2872480"/>
            <a:ext cx="344000" cy="607892"/>
          </a:xfrm>
          <a:custGeom>
            <a:avLst/>
            <a:gdLst>
              <a:gd name="T0" fmla="*/ 2147483647 w 268"/>
              <a:gd name="T1" fmla="*/ 2147483647 h 617"/>
              <a:gd name="T2" fmla="*/ 2147483647 w 268"/>
              <a:gd name="T3" fmla="*/ 2147483647 h 617"/>
              <a:gd name="T4" fmla="*/ 2147483647 w 268"/>
              <a:gd name="T5" fmla="*/ 2147483647 h 617"/>
              <a:gd name="T6" fmla="*/ 2147483647 w 268"/>
              <a:gd name="T7" fmla="*/ 2147483647 h 617"/>
              <a:gd name="T8" fmla="*/ 2147483647 w 268"/>
              <a:gd name="T9" fmla="*/ 2147483647 h 617"/>
              <a:gd name="T10" fmla="*/ 2147483647 w 268"/>
              <a:gd name="T11" fmla="*/ 2147483647 h 617"/>
              <a:gd name="T12" fmla="*/ 2147483647 w 268"/>
              <a:gd name="T13" fmla="*/ 2147483647 h 617"/>
              <a:gd name="T14" fmla="*/ 2147483647 w 268"/>
              <a:gd name="T15" fmla="*/ 2147483647 h 617"/>
              <a:gd name="T16" fmla="*/ 2147483647 w 268"/>
              <a:gd name="T17" fmla="*/ 2147483647 h 617"/>
              <a:gd name="T18" fmla="*/ 2147483647 w 268"/>
              <a:gd name="T19" fmla="*/ 2147483647 h 617"/>
              <a:gd name="T20" fmla="*/ 2147483647 w 268"/>
              <a:gd name="T21" fmla="*/ 2147483647 h 617"/>
              <a:gd name="T22" fmla="*/ 2147483647 w 268"/>
              <a:gd name="T23" fmla="*/ 2147483647 h 617"/>
              <a:gd name="T24" fmla="*/ 2147483647 w 268"/>
              <a:gd name="T25" fmla="*/ 2147483647 h 617"/>
              <a:gd name="T26" fmla="*/ 2147483647 w 268"/>
              <a:gd name="T27" fmla="*/ 2147483647 h 617"/>
              <a:gd name="T28" fmla="*/ 2147483647 w 268"/>
              <a:gd name="T29" fmla="*/ 2147483647 h 617"/>
              <a:gd name="T30" fmla="*/ 2147483647 w 268"/>
              <a:gd name="T31" fmla="*/ 2147483647 h 617"/>
              <a:gd name="T32" fmla="*/ 2147483647 w 268"/>
              <a:gd name="T33" fmla="*/ 2147483647 h 617"/>
              <a:gd name="T34" fmla="*/ 2147483647 w 268"/>
              <a:gd name="T35" fmla="*/ 2147483647 h 617"/>
              <a:gd name="T36" fmla="*/ 2147483647 w 268"/>
              <a:gd name="T37" fmla="*/ 2147483647 h 617"/>
              <a:gd name="T38" fmla="*/ 2147483647 w 268"/>
              <a:gd name="T39" fmla="*/ 2147483647 h 617"/>
              <a:gd name="T40" fmla="*/ 2147483647 w 268"/>
              <a:gd name="T41" fmla="*/ 2147483647 h 617"/>
              <a:gd name="T42" fmla="*/ 2147483647 w 268"/>
              <a:gd name="T43" fmla="*/ 2147483647 h 617"/>
              <a:gd name="T44" fmla="*/ 0 w 268"/>
              <a:gd name="T45" fmla="*/ 2147483647 h 617"/>
              <a:gd name="T46" fmla="*/ 0 w 268"/>
              <a:gd name="T47" fmla="*/ 2147483647 h 617"/>
              <a:gd name="T48" fmla="*/ 2147483647 w 268"/>
              <a:gd name="T49" fmla="*/ 2147483647 h 617"/>
              <a:gd name="T50" fmla="*/ 2147483647 w 268"/>
              <a:gd name="T51" fmla="*/ 2147483647 h 617"/>
              <a:gd name="T52" fmla="*/ 2147483647 w 268"/>
              <a:gd name="T53" fmla="*/ 2147483647 h 617"/>
              <a:gd name="T54" fmla="*/ 2147483647 w 268"/>
              <a:gd name="T55" fmla="*/ 2147483647 h 617"/>
              <a:gd name="T56" fmla="*/ 2147483647 w 268"/>
              <a:gd name="T57" fmla="*/ 2147483647 h 617"/>
              <a:gd name="T58" fmla="*/ 2147483647 w 268"/>
              <a:gd name="T59" fmla="*/ 2147483647 h 617"/>
              <a:gd name="T60" fmla="*/ 2147483647 w 268"/>
              <a:gd name="T61" fmla="*/ 2147483647 h 617"/>
              <a:gd name="T62" fmla="*/ 2147483647 w 268"/>
              <a:gd name="T63" fmla="*/ 2147483647 h 617"/>
              <a:gd name="T64" fmla="*/ 2147483647 w 268"/>
              <a:gd name="T65" fmla="*/ 2147483647 h 617"/>
              <a:gd name="T66" fmla="*/ 2147483647 w 268"/>
              <a:gd name="T67" fmla="*/ 2147483647 h 617"/>
              <a:gd name="T68" fmla="*/ 2147483647 w 268"/>
              <a:gd name="T69" fmla="*/ 2147483647 h 617"/>
              <a:gd name="T70" fmla="*/ 2147483647 w 268"/>
              <a:gd name="T71" fmla="*/ 2147483647 h 617"/>
              <a:gd name="T72" fmla="*/ 2147483647 w 268"/>
              <a:gd name="T73" fmla="*/ 2147483647 h 617"/>
              <a:gd name="T74" fmla="*/ 2147483647 w 268"/>
              <a:gd name="T75" fmla="*/ 2147483647 h 617"/>
              <a:gd name="T76" fmla="*/ 2147483647 w 268"/>
              <a:gd name="T77" fmla="*/ 2147483647 h 617"/>
              <a:gd name="T78" fmla="*/ 2147483647 w 268"/>
              <a:gd name="T79" fmla="*/ 2147483647 h 617"/>
              <a:gd name="T80" fmla="*/ 2147483647 w 268"/>
              <a:gd name="T81" fmla="*/ 2147483647 h 617"/>
              <a:gd name="T82" fmla="*/ 2147483647 w 268"/>
              <a:gd name="T83" fmla="*/ 2147483647 h 617"/>
              <a:gd name="T84" fmla="*/ 2147483647 w 268"/>
              <a:gd name="T85" fmla="*/ 2147483647 h 617"/>
              <a:gd name="T86" fmla="*/ 2147483647 w 268"/>
              <a:gd name="T87" fmla="*/ 2147483647 h 617"/>
              <a:gd name="T88" fmla="*/ 2147483647 w 268"/>
              <a:gd name="T89" fmla="*/ 2147483647 h 617"/>
              <a:gd name="T90" fmla="*/ 2147483647 w 268"/>
              <a:gd name="T91" fmla="*/ 2147483647 h 617"/>
              <a:gd name="T92" fmla="*/ 2147483647 w 268"/>
              <a:gd name="T93" fmla="*/ 2147483647 h 617"/>
              <a:gd name="T94" fmla="*/ 2147483647 w 268"/>
              <a:gd name="T95" fmla="*/ 2147483647 h 617"/>
              <a:gd name="T96" fmla="*/ 2147483647 w 268"/>
              <a:gd name="T97" fmla="*/ 2147483647 h 617"/>
              <a:gd name="T98" fmla="*/ 2147483647 w 268"/>
              <a:gd name="T99" fmla="*/ 0 h 617"/>
              <a:gd name="T100" fmla="*/ 2147483647 w 268"/>
              <a:gd name="T101" fmla="*/ 0 h 617"/>
              <a:gd name="T102" fmla="*/ 2147483647 w 268"/>
              <a:gd name="T103" fmla="*/ 2147483647 h 617"/>
              <a:gd name="T104" fmla="*/ 2147483647 w 268"/>
              <a:gd name="T105" fmla="*/ 2147483647 h 617"/>
              <a:gd name="T106" fmla="*/ 2147483647 w 268"/>
              <a:gd name="T107" fmla="*/ 2147483647 h 617"/>
              <a:gd name="T108" fmla="*/ 2147483647 w 268"/>
              <a:gd name="T109" fmla="*/ 2147483647 h 617"/>
              <a:gd name="T110" fmla="*/ 2147483647 w 268"/>
              <a:gd name="T111" fmla="*/ 2147483647 h 617"/>
              <a:gd name="T112" fmla="*/ 2147483647 w 268"/>
              <a:gd name="T113" fmla="*/ 2147483647 h 617"/>
              <a:gd name="T114" fmla="*/ 2147483647 w 268"/>
              <a:gd name="T115" fmla="*/ 2147483647 h 617"/>
              <a:gd name="T116" fmla="*/ 2147483647 w 268"/>
              <a:gd name="T117" fmla="*/ 2147483647 h 617"/>
              <a:gd name="T118" fmla="*/ 2147483647 w 268"/>
              <a:gd name="T119" fmla="*/ 2147483647 h 617"/>
              <a:gd name="T120" fmla="*/ 2147483647 w 268"/>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8" h="617">
                <a:moveTo>
                  <a:pt x="148" y="585"/>
                </a:moveTo>
                <a:lnTo>
                  <a:pt x="155" y="603"/>
                </a:lnTo>
                <a:lnTo>
                  <a:pt x="169" y="617"/>
                </a:lnTo>
                <a:lnTo>
                  <a:pt x="190" y="617"/>
                </a:lnTo>
                <a:lnTo>
                  <a:pt x="208" y="603"/>
                </a:lnTo>
                <a:lnTo>
                  <a:pt x="215" y="585"/>
                </a:lnTo>
                <a:lnTo>
                  <a:pt x="215" y="360"/>
                </a:lnTo>
                <a:lnTo>
                  <a:pt x="215" y="180"/>
                </a:lnTo>
                <a:lnTo>
                  <a:pt x="218" y="176"/>
                </a:lnTo>
                <a:lnTo>
                  <a:pt x="222" y="176"/>
                </a:lnTo>
                <a:lnTo>
                  <a:pt x="225" y="176"/>
                </a:lnTo>
                <a:lnTo>
                  <a:pt x="229" y="180"/>
                </a:lnTo>
                <a:lnTo>
                  <a:pt x="229" y="345"/>
                </a:lnTo>
                <a:lnTo>
                  <a:pt x="236" y="360"/>
                </a:lnTo>
                <a:lnTo>
                  <a:pt x="250" y="367"/>
                </a:lnTo>
                <a:lnTo>
                  <a:pt x="264" y="360"/>
                </a:lnTo>
                <a:lnTo>
                  <a:pt x="268" y="345"/>
                </a:lnTo>
                <a:lnTo>
                  <a:pt x="268" y="151"/>
                </a:lnTo>
                <a:lnTo>
                  <a:pt x="264" y="137"/>
                </a:lnTo>
                <a:lnTo>
                  <a:pt x="250" y="130"/>
                </a:lnTo>
                <a:lnTo>
                  <a:pt x="17" y="130"/>
                </a:lnTo>
                <a:lnTo>
                  <a:pt x="3" y="137"/>
                </a:lnTo>
                <a:lnTo>
                  <a:pt x="0" y="151"/>
                </a:lnTo>
                <a:lnTo>
                  <a:pt x="0" y="345"/>
                </a:lnTo>
                <a:lnTo>
                  <a:pt x="3" y="360"/>
                </a:lnTo>
                <a:lnTo>
                  <a:pt x="17" y="367"/>
                </a:lnTo>
                <a:lnTo>
                  <a:pt x="31" y="360"/>
                </a:lnTo>
                <a:lnTo>
                  <a:pt x="39" y="345"/>
                </a:lnTo>
                <a:lnTo>
                  <a:pt x="39" y="180"/>
                </a:lnTo>
                <a:lnTo>
                  <a:pt x="42" y="176"/>
                </a:lnTo>
                <a:lnTo>
                  <a:pt x="46" y="176"/>
                </a:lnTo>
                <a:lnTo>
                  <a:pt x="49" y="176"/>
                </a:lnTo>
                <a:lnTo>
                  <a:pt x="53" y="180"/>
                </a:lnTo>
                <a:lnTo>
                  <a:pt x="53" y="360"/>
                </a:lnTo>
                <a:lnTo>
                  <a:pt x="53" y="585"/>
                </a:lnTo>
                <a:lnTo>
                  <a:pt x="60" y="603"/>
                </a:lnTo>
                <a:lnTo>
                  <a:pt x="77" y="617"/>
                </a:lnTo>
                <a:lnTo>
                  <a:pt x="98" y="617"/>
                </a:lnTo>
                <a:lnTo>
                  <a:pt x="113" y="603"/>
                </a:lnTo>
                <a:lnTo>
                  <a:pt x="120" y="585"/>
                </a:lnTo>
                <a:lnTo>
                  <a:pt x="120" y="374"/>
                </a:lnTo>
                <a:lnTo>
                  <a:pt x="123" y="363"/>
                </a:lnTo>
                <a:lnTo>
                  <a:pt x="134" y="360"/>
                </a:lnTo>
                <a:lnTo>
                  <a:pt x="144" y="363"/>
                </a:lnTo>
                <a:lnTo>
                  <a:pt x="148" y="374"/>
                </a:lnTo>
                <a:lnTo>
                  <a:pt x="148" y="585"/>
                </a:lnTo>
                <a:close/>
                <a:moveTo>
                  <a:pt x="74" y="56"/>
                </a:moveTo>
                <a:lnTo>
                  <a:pt x="81" y="31"/>
                </a:lnTo>
                <a:lnTo>
                  <a:pt x="95" y="10"/>
                </a:lnTo>
                <a:lnTo>
                  <a:pt x="120" y="0"/>
                </a:lnTo>
                <a:lnTo>
                  <a:pt x="148" y="0"/>
                </a:lnTo>
                <a:lnTo>
                  <a:pt x="172" y="10"/>
                </a:lnTo>
                <a:lnTo>
                  <a:pt x="187" y="31"/>
                </a:lnTo>
                <a:lnTo>
                  <a:pt x="194" y="56"/>
                </a:lnTo>
                <a:lnTo>
                  <a:pt x="187" y="81"/>
                </a:lnTo>
                <a:lnTo>
                  <a:pt x="172" y="102"/>
                </a:lnTo>
                <a:lnTo>
                  <a:pt x="148" y="113"/>
                </a:lnTo>
                <a:lnTo>
                  <a:pt x="120" y="113"/>
                </a:lnTo>
                <a:lnTo>
                  <a:pt x="95" y="102"/>
                </a:lnTo>
                <a:lnTo>
                  <a:pt x="81" y="81"/>
                </a:lnTo>
                <a:lnTo>
                  <a:pt x="74"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91" name="Rectangle 68"/>
          <p:cNvSpPr>
            <a:spLocks noChangeArrowheads="1"/>
          </p:cNvSpPr>
          <p:nvPr/>
        </p:nvSpPr>
        <p:spPr bwMode="auto">
          <a:xfrm>
            <a:off x="2996395" y="2858688"/>
            <a:ext cx="12836" cy="6325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92" name="Rectangle 69"/>
          <p:cNvSpPr>
            <a:spLocks noChangeArrowheads="1"/>
          </p:cNvSpPr>
          <p:nvPr/>
        </p:nvSpPr>
        <p:spPr bwMode="auto">
          <a:xfrm>
            <a:off x="3340396" y="2911890"/>
            <a:ext cx="8985" cy="16059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94" name="Freeform 71"/>
          <p:cNvSpPr>
            <a:spLocks/>
          </p:cNvSpPr>
          <p:nvPr/>
        </p:nvSpPr>
        <p:spPr bwMode="auto">
          <a:xfrm>
            <a:off x="3344246" y="2829130"/>
            <a:ext cx="969645" cy="326114"/>
          </a:xfrm>
          <a:custGeom>
            <a:avLst/>
            <a:gdLst>
              <a:gd name="T0" fmla="*/ 0 w 832"/>
              <a:gd name="T1" fmla="*/ 2147483647 h 331"/>
              <a:gd name="T2" fmla="*/ 2147483647 w 832"/>
              <a:gd name="T3" fmla="*/ 2147483647 h 331"/>
              <a:gd name="T4" fmla="*/ 2147483647 w 832"/>
              <a:gd name="T5" fmla="*/ 2147483647 h 331"/>
              <a:gd name="T6" fmla="*/ 2147483647 w 832"/>
              <a:gd name="T7" fmla="*/ 2147483647 h 331"/>
              <a:gd name="T8" fmla="*/ 2147483647 w 832"/>
              <a:gd name="T9" fmla="*/ 0 h 331"/>
              <a:gd name="T10" fmla="*/ 2147483647 w 832"/>
              <a:gd name="T11" fmla="*/ 2147483647 h 331"/>
              <a:gd name="T12" fmla="*/ 0 w 832"/>
              <a:gd name="T13" fmla="*/ 2147483647 h 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2" h="331">
                <a:moveTo>
                  <a:pt x="0" y="250"/>
                </a:moveTo>
                <a:lnTo>
                  <a:pt x="748" y="250"/>
                </a:lnTo>
                <a:lnTo>
                  <a:pt x="748" y="331"/>
                </a:lnTo>
                <a:lnTo>
                  <a:pt x="832" y="166"/>
                </a:lnTo>
                <a:lnTo>
                  <a:pt x="748" y="0"/>
                </a:lnTo>
                <a:lnTo>
                  <a:pt x="748" y="81"/>
                </a:lnTo>
                <a:lnTo>
                  <a:pt x="0" y="81"/>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sz="1600"/>
          </a:p>
        </p:txBody>
      </p:sp>
      <p:sp>
        <p:nvSpPr>
          <p:cNvPr id="11295" name="Rectangle 72"/>
          <p:cNvSpPr>
            <a:spLocks noChangeArrowheads="1"/>
          </p:cNvSpPr>
          <p:nvPr/>
        </p:nvSpPr>
        <p:spPr bwMode="auto">
          <a:xfrm>
            <a:off x="3494426" y="2911890"/>
            <a:ext cx="52719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200" dirty="0" smtClean="0">
                <a:latin typeface="Arial" charset="0"/>
              </a:rPr>
              <a:t>Yaratım</a:t>
            </a:r>
            <a:endParaRPr lang="de-DE" altLang="de-DE" sz="1600" dirty="0">
              <a:solidFill>
                <a:schemeClr val="tx1"/>
              </a:solidFill>
              <a:latin typeface="Arial" charset="0"/>
            </a:endParaRPr>
          </a:p>
        </p:txBody>
      </p:sp>
      <p:sp>
        <p:nvSpPr>
          <p:cNvPr id="11296" name="Freeform 81"/>
          <p:cNvSpPr>
            <a:spLocks noEditPoints="1"/>
          </p:cNvSpPr>
          <p:nvPr/>
        </p:nvSpPr>
        <p:spPr bwMode="auto">
          <a:xfrm>
            <a:off x="7655795" y="4540490"/>
            <a:ext cx="337581" cy="591143"/>
          </a:xfrm>
          <a:custGeom>
            <a:avLst/>
            <a:gdLst>
              <a:gd name="T0" fmla="*/ 2147483647 w 263"/>
              <a:gd name="T1" fmla="*/ 2147483647 h 600"/>
              <a:gd name="T2" fmla="*/ 2147483647 w 263"/>
              <a:gd name="T3" fmla="*/ 2147483647 h 600"/>
              <a:gd name="T4" fmla="*/ 2147483647 w 263"/>
              <a:gd name="T5" fmla="*/ 2147483647 h 600"/>
              <a:gd name="T6" fmla="*/ 2147483647 w 263"/>
              <a:gd name="T7" fmla="*/ 2147483647 h 600"/>
              <a:gd name="T8" fmla="*/ 2147483647 w 263"/>
              <a:gd name="T9" fmla="*/ 2147483647 h 600"/>
              <a:gd name="T10" fmla="*/ 2147483647 w 263"/>
              <a:gd name="T11" fmla="*/ 2147483647 h 600"/>
              <a:gd name="T12" fmla="*/ 2147483647 w 263"/>
              <a:gd name="T13" fmla="*/ 2147483647 h 600"/>
              <a:gd name="T14" fmla="*/ 2147483647 w 263"/>
              <a:gd name="T15" fmla="*/ 2147483647 h 600"/>
              <a:gd name="T16" fmla="*/ 2147483647 w 263"/>
              <a:gd name="T17" fmla="*/ 2147483647 h 600"/>
              <a:gd name="T18" fmla="*/ 2147483647 w 263"/>
              <a:gd name="T19" fmla="*/ 2147483647 h 600"/>
              <a:gd name="T20" fmla="*/ 2147483647 w 263"/>
              <a:gd name="T21" fmla="*/ 2147483647 h 600"/>
              <a:gd name="T22" fmla="*/ 2147483647 w 263"/>
              <a:gd name="T23" fmla="*/ 2147483647 h 600"/>
              <a:gd name="T24" fmla="*/ 2147483647 w 263"/>
              <a:gd name="T25" fmla="*/ 2147483647 h 600"/>
              <a:gd name="T26" fmla="*/ 2147483647 w 263"/>
              <a:gd name="T27" fmla="*/ 2147483647 h 600"/>
              <a:gd name="T28" fmla="*/ 2147483647 w 263"/>
              <a:gd name="T29" fmla="*/ 2147483647 h 600"/>
              <a:gd name="T30" fmla="*/ 2147483647 w 263"/>
              <a:gd name="T31" fmla="*/ 2147483647 h 600"/>
              <a:gd name="T32" fmla="*/ 2147483647 w 263"/>
              <a:gd name="T33" fmla="*/ 2147483647 h 600"/>
              <a:gd name="T34" fmla="*/ 2147483647 w 263"/>
              <a:gd name="T35" fmla="*/ 2147483647 h 600"/>
              <a:gd name="T36" fmla="*/ 0 w 263"/>
              <a:gd name="T37" fmla="*/ 2147483647 h 600"/>
              <a:gd name="T38" fmla="*/ 2147483647 w 263"/>
              <a:gd name="T39" fmla="*/ 2147483647 h 600"/>
              <a:gd name="T40" fmla="*/ 2147483647 w 263"/>
              <a:gd name="T41" fmla="*/ 2147483647 h 600"/>
              <a:gd name="T42" fmla="*/ 2147483647 w 263"/>
              <a:gd name="T43" fmla="*/ 2147483647 h 600"/>
              <a:gd name="T44" fmla="*/ 2147483647 w 263"/>
              <a:gd name="T45" fmla="*/ 2147483647 h 600"/>
              <a:gd name="T46" fmla="*/ 2147483647 w 263"/>
              <a:gd name="T47" fmla="*/ 2147483647 h 600"/>
              <a:gd name="T48" fmla="*/ 2147483647 w 263"/>
              <a:gd name="T49" fmla="*/ 2147483647 h 600"/>
              <a:gd name="T50" fmla="*/ 2147483647 w 263"/>
              <a:gd name="T51" fmla="*/ 2147483647 h 600"/>
              <a:gd name="T52" fmla="*/ 2147483647 w 263"/>
              <a:gd name="T53" fmla="*/ 2147483647 h 600"/>
              <a:gd name="T54" fmla="*/ 2147483647 w 263"/>
              <a:gd name="T55" fmla="*/ 2147483647 h 600"/>
              <a:gd name="T56" fmla="*/ 2147483647 w 263"/>
              <a:gd name="T57" fmla="*/ 2147483647 h 600"/>
              <a:gd name="T58" fmla="*/ 2147483647 w 263"/>
              <a:gd name="T59" fmla="*/ 2147483647 h 600"/>
              <a:gd name="T60" fmla="*/ 2147483647 w 263"/>
              <a:gd name="T61" fmla="*/ 2147483647 h 600"/>
              <a:gd name="T62" fmla="*/ 2147483647 w 263"/>
              <a:gd name="T63" fmla="*/ 2147483647 h 600"/>
              <a:gd name="T64" fmla="*/ 2147483647 w 263"/>
              <a:gd name="T65" fmla="*/ 2147483647 h 600"/>
              <a:gd name="T66" fmla="*/ 2147483647 w 263"/>
              <a:gd name="T67" fmla="*/ 2147483647 h 600"/>
              <a:gd name="T68" fmla="*/ 2147483647 w 263"/>
              <a:gd name="T69" fmla="*/ 2147483647 h 600"/>
              <a:gd name="T70" fmla="*/ 2147483647 w 263"/>
              <a:gd name="T71" fmla="*/ 2147483647 h 600"/>
              <a:gd name="T72" fmla="*/ 2147483647 w 263"/>
              <a:gd name="T73" fmla="*/ 2147483647 h 600"/>
              <a:gd name="T74" fmla="*/ 2147483647 w 263"/>
              <a:gd name="T75" fmla="*/ 2147483647 h 600"/>
              <a:gd name="T76" fmla="*/ 2147483647 w 263"/>
              <a:gd name="T77" fmla="*/ 2147483647 h 600"/>
              <a:gd name="T78" fmla="*/ 2147483647 w 263"/>
              <a:gd name="T79" fmla="*/ 2147483647 h 600"/>
              <a:gd name="T80" fmla="*/ 2147483647 w 263"/>
              <a:gd name="T81" fmla="*/ 2147483647 h 600"/>
              <a:gd name="T82" fmla="*/ 2147483647 w 263"/>
              <a:gd name="T83" fmla="*/ 0 h 600"/>
              <a:gd name="T84" fmla="*/ 2147483647 w 263"/>
              <a:gd name="T85" fmla="*/ 2147483647 h 600"/>
              <a:gd name="T86" fmla="*/ 2147483647 w 263"/>
              <a:gd name="T87" fmla="*/ 2147483647 h 600"/>
              <a:gd name="T88" fmla="*/ 2147483647 w 263"/>
              <a:gd name="T89" fmla="*/ 2147483647 h 600"/>
              <a:gd name="T90" fmla="*/ 2147483647 w 263"/>
              <a:gd name="T91" fmla="*/ 2147483647 h 600"/>
              <a:gd name="T92" fmla="*/ 2147483647 w 263"/>
              <a:gd name="T93" fmla="*/ 2147483647 h 600"/>
              <a:gd name="T94" fmla="*/ 2147483647 w 263"/>
              <a:gd name="T95" fmla="*/ 2147483647 h 600"/>
              <a:gd name="T96" fmla="*/ 2147483647 w 263"/>
              <a:gd name="T97" fmla="*/ 2147483647 h 600"/>
              <a:gd name="T98" fmla="*/ 2147483647 w 263"/>
              <a:gd name="T99" fmla="*/ 2147483647 h 600"/>
              <a:gd name="T100" fmla="*/ 2147483647 w 263"/>
              <a:gd name="T101" fmla="*/ 2147483647 h 6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3" h="600">
                <a:moveTo>
                  <a:pt x="145" y="567"/>
                </a:moveTo>
                <a:lnTo>
                  <a:pt x="147" y="577"/>
                </a:lnTo>
                <a:lnTo>
                  <a:pt x="151" y="587"/>
                </a:lnTo>
                <a:lnTo>
                  <a:pt x="159" y="593"/>
                </a:lnTo>
                <a:lnTo>
                  <a:pt x="167" y="599"/>
                </a:lnTo>
                <a:lnTo>
                  <a:pt x="177" y="600"/>
                </a:lnTo>
                <a:lnTo>
                  <a:pt x="188" y="599"/>
                </a:lnTo>
                <a:lnTo>
                  <a:pt x="197" y="593"/>
                </a:lnTo>
                <a:lnTo>
                  <a:pt x="205" y="587"/>
                </a:lnTo>
                <a:lnTo>
                  <a:pt x="209" y="577"/>
                </a:lnTo>
                <a:lnTo>
                  <a:pt x="211" y="567"/>
                </a:lnTo>
                <a:lnTo>
                  <a:pt x="211" y="350"/>
                </a:lnTo>
                <a:lnTo>
                  <a:pt x="211" y="178"/>
                </a:lnTo>
                <a:lnTo>
                  <a:pt x="212" y="174"/>
                </a:lnTo>
                <a:lnTo>
                  <a:pt x="214" y="172"/>
                </a:lnTo>
                <a:lnTo>
                  <a:pt x="218" y="171"/>
                </a:lnTo>
                <a:lnTo>
                  <a:pt x="220" y="172"/>
                </a:lnTo>
                <a:lnTo>
                  <a:pt x="223" y="174"/>
                </a:lnTo>
                <a:lnTo>
                  <a:pt x="224" y="178"/>
                </a:lnTo>
                <a:lnTo>
                  <a:pt x="224" y="337"/>
                </a:lnTo>
                <a:lnTo>
                  <a:pt x="225" y="345"/>
                </a:lnTo>
                <a:lnTo>
                  <a:pt x="230" y="351"/>
                </a:lnTo>
                <a:lnTo>
                  <a:pt x="236" y="355"/>
                </a:lnTo>
                <a:lnTo>
                  <a:pt x="243" y="356"/>
                </a:lnTo>
                <a:lnTo>
                  <a:pt x="251" y="355"/>
                </a:lnTo>
                <a:lnTo>
                  <a:pt x="258" y="351"/>
                </a:lnTo>
                <a:lnTo>
                  <a:pt x="262" y="345"/>
                </a:lnTo>
                <a:lnTo>
                  <a:pt x="263" y="337"/>
                </a:lnTo>
                <a:lnTo>
                  <a:pt x="263" y="147"/>
                </a:lnTo>
                <a:lnTo>
                  <a:pt x="262" y="140"/>
                </a:lnTo>
                <a:lnTo>
                  <a:pt x="258" y="133"/>
                </a:lnTo>
                <a:lnTo>
                  <a:pt x="251" y="130"/>
                </a:lnTo>
                <a:lnTo>
                  <a:pt x="243" y="128"/>
                </a:lnTo>
                <a:lnTo>
                  <a:pt x="20" y="128"/>
                </a:lnTo>
                <a:lnTo>
                  <a:pt x="12" y="130"/>
                </a:lnTo>
                <a:lnTo>
                  <a:pt x="6" y="133"/>
                </a:lnTo>
                <a:lnTo>
                  <a:pt x="2" y="140"/>
                </a:lnTo>
                <a:lnTo>
                  <a:pt x="0" y="147"/>
                </a:lnTo>
                <a:lnTo>
                  <a:pt x="0" y="337"/>
                </a:lnTo>
                <a:lnTo>
                  <a:pt x="2" y="345"/>
                </a:lnTo>
                <a:lnTo>
                  <a:pt x="6" y="351"/>
                </a:lnTo>
                <a:lnTo>
                  <a:pt x="12" y="355"/>
                </a:lnTo>
                <a:lnTo>
                  <a:pt x="20" y="356"/>
                </a:lnTo>
                <a:lnTo>
                  <a:pt x="28" y="355"/>
                </a:lnTo>
                <a:lnTo>
                  <a:pt x="34" y="351"/>
                </a:lnTo>
                <a:lnTo>
                  <a:pt x="38" y="345"/>
                </a:lnTo>
                <a:lnTo>
                  <a:pt x="40" y="337"/>
                </a:lnTo>
                <a:lnTo>
                  <a:pt x="40" y="178"/>
                </a:lnTo>
                <a:lnTo>
                  <a:pt x="41" y="174"/>
                </a:lnTo>
                <a:lnTo>
                  <a:pt x="43" y="172"/>
                </a:lnTo>
                <a:lnTo>
                  <a:pt x="47" y="171"/>
                </a:lnTo>
                <a:lnTo>
                  <a:pt x="49" y="172"/>
                </a:lnTo>
                <a:lnTo>
                  <a:pt x="52" y="174"/>
                </a:lnTo>
                <a:lnTo>
                  <a:pt x="53" y="178"/>
                </a:lnTo>
                <a:lnTo>
                  <a:pt x="53" y="350"/>
                </a:lnTo>
                <a:lnTo>
                  <a:pt x="53" y="567"/>
                </a:lnTo>
                <a:lnTo>
                  <a:pt x="54" y="577"/>
                </a:lnTo>
                <a:lnTo>
                  <a:pt x="58" y="587"/>
                </a:lnTo>
                <a:lnTo>
                  <a:pt x="66" y="593"/>
                </a:lnTo>
                <a:lnTo>
                  <a:pt x="76" y="599"/>
                </a:lnTo>
                <a:lnTo>
                  <a:pt x="86" y="600"/>
                </a:lnTo>
                <a:lnTo>
                  <a:pt x="96" y="599"/>
                </a:lnTo>
                <a:lnTo>
                  <a:pt x="106" y="593"/>
                </a:lnTo>
                <a:lnTo>
                  <a:pt x="112" y="587"/>
                </a:lnTo>
                <a:lnTo>
                  <a:pt x="117" y="577"/>
                </a:lnTo>
                <a:lnTo>
                  <a:pt x="118" y="567"/>
                </a:lnTo>
                <a:lnTo>
                  <a:pt x="118" y="363"/>
                </a:lnTo>
                <a:lnTo>
                  <a:pt x="119" y="358"/>
                </a:lnTo>
                <a:lnTo>
                  <a:pt x="123" y="354"/>
                </a:lnTo>
                <a:lnTo>
                  <a:pt x="127" y="351"/>
                </a:lnTo>
                <a:lnTo>
                  <a:pt x="132" y="350"/>
                </a:lnTo>
                <a:lnTo>
                  <a:pt x="136" y="351"/>
                </a:lnTo>
                <a:lnTo>
                  <a:pt x="141" y="354"/>
                </a:lnTo>
                <a:lnTo>
                  <a:pt x="144" y="358"/>
                </a:lnTo>
                <a:lnTo>
                  <a:pt x="145" y="363"/>
                </a:lnTo>
                <a:lnTo>
                  <a:pt x="145" y="567"/>
                </a:lnTo>
                <a:close/>
                <a:moveTo>
                  <a:pt x="73" y="56"/>
                </a:moveTo>
                <a:lnTo>
                  <a:pt x="75" y="43"/>
                </a:lnTo>
                <a:lnTo>
                  <a:pt x="80" y="30"/>
                </a:lnTo>
                <a:lnTo>
                  <a:pt x="88" y="19"/>
                </a:lnTo>
                <a:lnTo>
                  <a:pt x="99" y="10"/>
                </a:lnTo>
                <a:lnTo>
                  <a:pt x="111" y="4"/>
                </a:lnTo>
                <a:lnTo>
                  <a:pt x="124" y="0"/>
                </a:lnTo>
                <a:lnTo>
                  <a:pt x="139" y="0"/>
                </a:lnTo>
                <a:lnTo>
                  <a:pt x="153" y="4"/>
                </a:lnTo>
                <a:lnTo>
                  <a:pt x="165" y="10"/>
                </a:lnTo>
                <a:lnTo>
                  <a:pt x="176" y="19"/>
                </a:lnTo>
                <a:lnTo>
                  <a:pt x="183" y="30"/>
                </a:lnTo>
                <a:lnTo>
                  <a:pt x="188" y="43"/>
                </a:lnTo>
                <a:lnTo>
                  <a:pt x="190" y="56"/>
                </a:lnTo>
                <a:lnTo>
                  <a:pt x="188" y="70"/>
                </a:lnTo>
                <a:lnTo>
                  <a:pt x="183" y="83"/>
                </a:lnTo>
                <a:lnTo>
                  <a:pt x="176" y="95"/>
                </a:lnTo>
                <a:lnTo>
                  <a:pt x="165" y="103"/>
                </a:lnTo>
                <a:lnTo>
                  <a:pt x="153" y="110"/>
                </a:lnTo>
                <a:lnTo>
                  <a:pt x="139" y="114"/>
                </a:lnTo>
                <a:lnTo>
                  <a:pt x="124" y="114"/>
                </a:lnTo>
                <a:lnTo>
                  <a:pt x="111" y="110"/>
                </a:lnTo>
                <a:lnTo>
                  <a:pt x="99" y="103"/>
                </a:lnTo>
                <a:lnTo>
                  <a:pt x="88" y="95"/>
                </a:lnTo>
                <a:lnTo>
                  <a:pt x="80" y="83"/>
                </a:lnTo>
                <a:lnTo>
                  <a:pt x="75" y="70"/>
                </a:lnTo>
                <a:lnTo>
                  <a:pt x="73"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pic>
        <p:nvPicPr>
          <p:cNvPr id="11297" name="Picture 87" descr="BD00028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7585" y="4379895"/>
            <a:ext cx="350418" cy="264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98" name="Gruppieren 94"/>
          <p:cNvGrpSpPr>
            <a:grpSpLocks/>
          </p:cNvGrpSpPr>
          <p:nvPr/>
        </p:nvGrpSpPr>
        <p:grpSpPr bwMode="auto">
          <a:xfrm>
            <a:off x="5772781" y="4410436"/>
            <a:ext cx="2094804" cy="974402"/>
            <a:chOff x="5015368" y="4825136"/>
            <a:chExt cx="1135063" cy="1235075"/>
          </a:xfrm>
        </p:grpSpPr>
        <p:sp>
          <p:nvSpPr>
            <p:cNvPr id="11318" name="Freeform 18"/>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19" name="Freeform 19"/>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0" name="Freeform 20"/>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1" name="Rectangle 21"/>
            <p:cNvSpPr>
              <a:spLocks noChangeArrowheads="1"/>
            </p:cNvSpPr>
            <p:nvPr/>
          </p:nvSpPr>
          <p:spPr bwMode="auto">
            <a:xfrm>
              <a:off x="5040768" y="5931624"/>
              <a:ext cx="44450" cy="39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22" name="Rectangle 73"/>
            <p:cNvSpPr>
              <a:spLocks noChangeArrowheads="1"/>
            </p:cNvSpPr>
            <p:nvPr/>
          </p:nvSpPr>
          <p:spPr bwMode="auto">
            <a:xfrm>
              <a:off x="6139318" y="5796686"/>
              <a:ext cx="11113" cy="263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23" name="Freeform 77"/>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4" name="Freeform 78"/>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5" name="Freeform 79"/>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6" name="Rectangle 80"/>
            <p:cNvSpPr>
              <a:spLocks noChangeArrowheads="1"/>
            </p:cNvSpPr>
            <p:nvPr/>
          </p:nvSpPr>
          <p:spPr bwMode="auto">
            <a:xfrm>
              <a:off x="5015368" y="5820499"/>
              <a:ext cx="39688" cy="41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27" name="Rectangle 86"/>
            <p:cNvSpPr>
              <a:spLocks noChangeArrowheads="1"/>
            </p:cNvSpPr>
            <p:nvPr/>
          </p:nvSpPr>
          <p:spPr bwMode="auto">
            <a:xfrm>
              <a:off x="6099631" y="5690324"/>
              <a:ext cx="11112" cy="254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28" name="AutoShape 89"/>
            <p:cNvSpPr>
              <a:spLocks noChangeArrowheads="1"/>
            </p:cNvSpPr>
            <p:nvPr/>
          </p:nvSpPr>
          <p:spPr bwMode="auto">
            <a:xfrm>
              <a:off x="5463043" y="5129936"/>
              <a:ext cx="452438" cy="638175"/>
            </a:xfrm>
            <a:prstGeom prst="leftRightArrow">
              <a:avLst>
                <a:gd name="adj1" fmla="val 50000"/>
                <a:gd name="adj2" fmla="val 20000"/>
              </a:avLst>
            </a:prstGeom>
            <a:solidFill>
              <a:srgbClr val="969696">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endParaRPr lang="de-DE" altLang="de-DE" sz="1100">
                <a:solidFill>
                  <a:schemeClr val="tx1"/>
                </a:solidFill>
                <a:latin typeface="Times New Roman" pitchFamily="18" charset="0"/>
              </a:endParaRPr>
            </a:p>
          </p:txBody>
        </p:sp>
        <p:sp>
          <p:nvSpPr>
            <p:cNvPr id="11329" name="Rectangle 90"/>
            <p:cNvSpPr>
              <a:spLocks noChangeArrowheads="1"/>
            </p:cNvSpPr>
            <p:nvPr/>
          </p:nvSpPr>
          <p:spPr bwMode="auto">
            <a:xfrm rot="16200000" flipH="1">
              <a:off x="5212218" y="5294634"/>
              <a:ext cx="1079499" cy="140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endParaRPr lang="de-DE" altLang="de-DE" sz="1100">
                <a:solidFill>
                  <a:schemeClr val="tx1"/>
                </a:solidFill>
                <a:latin typeface="Times New Roman" pitchFamily="18" charset="0"/>
              </a:endParaRPr>
            </a:p>
          </p:txBody>
        </p:sp>
      </p:grpSp>
      <p:sp>
        <p:nvSpPr>
          <p:cNvPr id="11299" name="Rechteck 92"/>
          <p:cNvSpPr>
            <a:spLocks noChangeArrowheads="1"/>
          </p:cNvSpPr>
          <p:nvPr/>
        </p:nvSpPr>
        <p:spPr bwMode="auto">
          <a:xfrm>
            <a:off x="4611803" y="4558762"/>
            <a:ext cx="1743103" cy="534984"/>
          </a:xfrm>
          <a:prstGeom prst="rect">
            <a:avLst/>
          </a:prstGeom>
          <a:solidFill>
            <a:srgbClr val="00B8FF">
              <a:alpha val="50195"/>
            </a:srgbClr>
          </a:solidFill>
          <a:ln w="9525" algn="ctr">
            <a:solidFill>
              <a:schemeClr val="tx1"/>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00" name="Rectangle 91"/>
          <p:cNvSpPr>
            <a:spLocks noChangeArrowheads="1"/>
          </p:cNvSpPr>
          <p:nvPr/>
        </p:nvSpPr>
        <p:spPr bwMode="auto">
          <a:xfrm>
            <a:off x="4895254" y="4645278"/>
            <a:ext cx="117660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r>
              <a:rPr lang="tr-TR" altLang="de-DE" sz="1200" dirty="0" smtClean="0">
                <a:latin typeface="Arial" charset="0"/>
              </a:rPr>
              <a:t>Kullanıcı arayüzü</a:t>
            </a:r>
            <a:endParaRPr lang="de-DE" altLang="de-DE" sz="1200" dirty="0">
              <a:latin typeface="Arial" charset="0"/>
            </a:endParaRPr>
          </a:p>
        </p:txBody>
      </p:sp>
      <p:sp>
        <p:nvSpPr>
          <p:cNvPr id="11301" name="Rechteck 95"/>
          <p:cNvSpPr>
            <a:spLocks noChangeArrowheads="1"/>
          </p:cNvSpPr>
          <p:nvPr/>
        </p:nvSpPr>
        <p:spPr bwMode="auto">
          <a:xfrm>
            <a:off x="6549348" y="4483346"/>
            <a:ext cx="79861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r>
              <a:rPr lang="tr-TR" altLang="de-DE" sz="1200" dirty="0" smtClean="0">
                <a:latin typeface="Arial" charset="0"/>
              </a:rPr>
              <a:t>Etkileşim</a:t>
            </a:r>
            <a:endParaRPr lang="de-DE" altLang="de-DE" sz="1200" dirty="0">
              <a:latin typeface="Arial" charset="0"/>
            </a:endParaRPr>
          </a:p>
        </p:txBody>
      </p:sp>
      <p:sp>
        <p:nvSpPr>
          <p:cNvPr id="11314" name="Pfeil nach rechts 100"/>
          <p:cNvSpPr>
            <a:spLocks noChangeArrowheads="1"/>
          </p:cNvSpPr>
          <p:nvPr/>
        </p:nvSpPr>
        <p:spPr bwMode="auto">
          <a:xfrm flipH="1">
            <a:off x="8101976" y="4632199"/>
            <a:ext cx="546928" cy="313157"/>
          </a:xfrm>
          <a:prstGeom prst="rightArrow">
            <a:avLst>
              <a:gd name="adj1" fmla="val 50000"/>
              <a:gd name="adj2" fmla="val 49997"/>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15" name="Pfeil nach rechts 101"/>
          <p:cNvSpPr>
            <a:spLocks noChangeArrowheads="1"/>
          </p:cNvSpPr>
          <p:nvPr/>
        </p:nvSpPr>
        <p:spPr bwMode="auto">
          <a:xfrm rot="1617542" flipH="1">
            <a:off x="7170601" y="5045479"/>
            <a:ext cx="960109" cy="325627"/>
          </a:xfrm>
          <a:prstGeom prst="rightArrow">
            <a:avLst>
              <a:gd name="adj1" fmla="val 50000"/>
              <a:gd name="adj2" fmla="val 50003"/>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16" name="Rectangle 25"/>
          <p:cNvSpPr>
            <a:spLocks noChangeArrowheads="1"/>
          </p:cNvSpPr>
          <p:nvPr/>
        </p:nvSpPr>
        <p:spPr bwMode="auto">
          <a:xfrm>
            <a:off x="8684086" y="4603451"/>
            <a:ext cx="96340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200" dirty="0" smtClean="0">
                <a:latin typeface="Arial" charset="0"/>
              </a:rPr>
              <a:t>Bilgi davranışı</a:t>
            </a:r>
            <a:endParaRPr lang="de-DE" altLang="de-DE" sz="1600" dirty="0">
              <a:solidFill>
                <a:schemeClr val="tx1"/>
              </a:solidFill>
              <a:latin typeface="Arial" charset="0"/>
            </a:endParaRPr>
          </a:p>
        </p:txBody>
      </p:sp>
      <p:sp>
        <p:nvSpPr>
          <p:cNvPr id="11317" name="Rectangle 25"/>
          <p:cNvSpPr>
            <a:spLocks noChangeArrowheads="1"/>
          </p:cNvSpPr>
          <p:nvPr/>
        </p:nvSpPr>
        <p:spPr bwMode="auto">
          <a:xfrm>
            <a:off x="8218397" y="5096843"/>
            <a:ext cx="186589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200" dirty="0" smtClean="0">
                <a:latin typeface="Arial" charset="0"/>
              </a:rPr>
              <a:t>İnsan – bilgisayar etkileşimi</a:t>
            </a:r>
            <a:endParaRPr lang="de-DE" altLang="de-DE" sz="1200" dirty="0">
              <a:latin typeface="Arial" charset="0"/>
            </a:endParaRPr>
          </a:p>
        </p:txBody>
      </p:sp>
      <p:sp>
        <p:nvSpPr>
          <p:cNvPr id="72" name="Rectangle 25"/>
          <p:cNvSpPr>
            <a:spLocks noChangeArrowheads="1"/>
          </p:cNvSpPr>
          <p:nvPr/>
        </p:nvSpPr>
        <p:spPr bwMode="auto">
          <a:xfrm>
            <a:off x="8819176" y="5721003"/>
            <a:ext cx="212397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None/>
            </a:pPr>
            <a:r>
              <a:rPr lang="tr-TR" altLang="de-DE" sz="1700" dirty="0" smtClean="0">
                <a:latin typeface="Arial" charset="0"/>
              </a:rPr>
              <a:t>İnsan – bilgi etkileşimi</a:t>
            </a:r>
            <a:endParaRPr lang="de-DE" altLang="de-DE" sz="1700" dirty="0">
              <a:latin typeface="Arial" charset="0"/>
            </a:endParaRPr>
          </a:p>
        </p:txBody>
      </p:sp>
      <p:grpSp>
        <p:nvGrpSpPr>
          <p:cNvPr id="111" name="Gruppieren 110"/>
          <p:cNvGrpSpPr>
            <a:grpSpLocks/>
          </p:cNvGrpSpPr>
          <p:nvPr/>
        </p:nvGrpSpPr>
        <p:grpSpPr bwMode="auto">
          <a:xfrm>
            <a:off x="1847528" y="1556792"/>
            <a:ext cx="7734156" cy="2382466"/>
            <a:chOff x="-498486" y="104636"/>
            <a:chExt cx="9565009" cy="3837861"/>
          </a:xfrm>
        </p:grpSpPr>
        <p:sp>
          <p:nvSpPr>
            <p:cNvPr id="11310" name="Pfeil nach rechts 98"/>
            <p:cNvSpPr>
              <a:spLocks noChangeArrowheads="1"/>
            </p:cNvSpPr>
            <p:nvPr/>
          </p:nvSpPr>
          <p:spPr bwMode="auto">
            <a:xfrm flipH="1">
              <a:off x="5245036" y="2076629"/>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11" name="Rectangle 25"/>
            <p:cNvSpPr>
              <a:spLocks noChangeArrowheads="1"/>
            </p:cNvSpPr>
            <p:nvPr/>
          </p:nvSpPr>
          <p:spPr bwMode="auto">
            <a:xfrm>
              <a:off x="7236702" y="2066925"/>
              <a:ext cx="1829821" cy="297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200" dirty="0" smtClean="0">
                  <a:latin typeface="Arial" charset="0"/>
                </a:rPr>
                <a:t>Bilginin düzenlenmesi</a:t>
              </a:r>
              <a:endParaRPr lang="de-DE" altLang="de-DE" sz="1200" dirty="0">
                <a:latin typeface="Arial" charset="0"/>
              </a:endParaRPr>
            </a:p>
          </p:txBody>
        </p:sp>
        <p:sp>
          <p:nvSpPr>
            <p:cNvPr id="11312" name="Rectangle 25"/>
            <p:cNvSpPr>
              <a:spLocks noChangeArrowheads="1"/>
            </p:cNvSpPr>
            <p:nvPr/>
          </p:nvSpPr>
          <p:spPr bwMode="auto">
            <a:xfrm>
              <a:off x="1101725" y="3645023"/>
              <a:ext cx="1144441" cy="297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200" dirty="0" smtClean="0">
                  <a:latin typeface="Arial" charset="0"/>
                </a:rPr>
                <a:t>Bilgi Yönetimi</a:t>
              </a:r>
              <a:endParaRPr lang="de-DE" altLang="de-DE" sz="1600" dirty="0">
                <a:solidFill>
                  <a:schemeClr val="tx1"/>
                </a:solidFill>
                <a:latin typeface="Arial" charset="0"/>
              </a:endParaRPr>
            </a:p>
          </p:txBody>
        </p:sp>
        <p:sp>
          <p:nvSpPr>
            <p:cNvPr id="11313" name="Pfeil nach rechts 108"/>
            <p:cNvSpPr>
              <a:spLocks noChangeArrowheads="1"/>
            </p:cNvSpPr>
            <p:nvPr/>
          </p:nvSpPr>
          <p:spPr bwMode="auto">
            <a:xfrm rot="5400000" flipH="1">
              <a:off x="1291538" y="2862157"/>
              <a:ext cx="950292" cy="504754"/>
            </a:xfrm>
            <a:prstGeom prst="rightArrow">
              <a:avLst>
                <a:gd name="adj1" fmla="val 50000"/>
                <a:gd name="adj2" fmla="val 4999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73" name="Rectangle 25"/>
            <p:cNvSpPr>
              <a:spLocks noChangeArrowheads="1"/>
            </p:cNvSpPr>
            <p:nvPr/>
          </p:nvSpPr>
          <p:spPr bwMode="auto">
            <a:xfrm>
              <a:off x="-498486" y="104636"/>
              <a:ext cx="1992383" cy="842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smtClean="0">
                  <a:latin typeface="Arial" charset="0"/>
                </a:rPr>
                <a:t>Bilimsel İletişim</a:t>
              </a:r>
              <a:r>
                <a:rPr lang="de-DE" altLang="de-DE" sz="1700" dirty="0" smtClean="0">
                  <a:latin typeface="Arial" charset="0"/>
                </a:rPr>
                <a:t>, </a:t>
              </a:r>
              <a:endParaRPr lang="de-DE" altLang="de-DE" sz="1700" dirty="0">
                <a:latin typeface="Arial" charset="0"/>
              </a:endParaRPr>
            </a:p>
            <a:p>
              <a:pPr>
                <a:spcBef>
                  <a:spcPct val="0"/>
                </a:spcBef>
                <a:buClrTx/>
                <a:buSzTx/>
                <a:buFontTx/>
                <a:buNone/>
              </a:pPr>
              <a:r>
                <a:rPr lang="de-DE" altLang="de-DE" sz="1700" dirty="0" smtClean="0">
                  <a:latin typeface="Arial" charset="0"/>
                </a:rPr>
                <a:t>Infometri</a:t>
              </a:r>
              <a:endParaRPr lang="de-DE" altLang="de-DE" sz="1700" dirty="0">
                <a:latin typeface="Arial" charset="0"/>
              </a:endParaRPr>
            </a:p>
          </p:txBody>
        </p:sp>
      </p:grpSp>
      <p:grpSp>
        <p:nvGrpSpPr>
          <p:cNvPr id="112" name="Gruppieren 111"/>
          <p:cNvGrpSpPr>
            <a:grpSpLocks/>
          </p:cNvGrpSpPr>
          <p:nvPr/>
        </p:nvGrpSpPr>
        <p:grpSpPr bwMode="auto">
          <a:xfrm>
            <a:off x="6549349" y="3436038"/>
            <a:ext cx="2918206" cy="920213"/>
            <a:chOff x="5316378" y="3132494"/>
            <a:chExt cx="3609593" cy="1482314"/>
          </a:xfrm>
        </p:grpSpPr>
        <p:sp>
          <p:nvSpPr>
            <p:cNvPr id="11306" name="Pfeil nach rechts 97"/>
            <p:cNvSpPr>
              <a:spLocks noChangeArrowheads="1"/>
            </p:cNvSpPr>
            <p:nvPr/>
          </p:nvSpPr>
          <p:spPr bwMode="auto">
            <a:xfrm flipH="1">
              <a:off x="5316379" y="3148226"/>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07" name="Pfeil nach rechts 99"/>
            <p:cNvSpPr>
              <a:spLocks noChangeArrowheads="1"/>
            </p:cNvSpPr>
            <p:nvPr/>
          </p:nvSpPr>
          <p:spPr bwMode="auto">
            <a:xfrm flipH="1">
              <a:off x="5316378" y="4077072"/>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08" name="Rectangle 25"/>
            <p:cNvSpPr>
              <a:spLocks noChangeArrowheads="1"/>
            </p:cNvSpPr>
            <p:nvPr/>
          </p:nvSpPr>
          <p:spPr bwMode="auto">
            <a:xfrm>
              <a:off x="7315505" y="3132494"/>
              <a:ext cx="916048" cy="297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200" dirty="0" smtClean="0">
                  <a:latin typeface="Arial" charset="0"/>
                </a:rPr>
                <a:t>Bilgi erişim</a:t>
              </a:r>
              <a:endParaRPr lang="de-DE" altLang="de-DE" sz="1600" dirty="0">
                <a:solidFill>
                  <a:schemeClr val="tx1"/>
                </a:solidFill>
                <a:latin typeface="Arial" charset="0"/>
              </a:endParaRPr>
            </a:p>
          </p:txBody>
        </p:sp>
        <p:sp>
          <p:nvSpPr>
            <p:cNvPr id="11309" name="Rectangle 25"/>
            <p:cNvSpPr>
              <a:spLocks noChangeArrowheads="1"/>
            </p:cNvSpPr>
            <p:nvPr/>
          </p:nvSpPr>
          <p:spPr bwMode="auto">
            <a:xfrm>
              <a:off x="7306270" y="3985900"/>
              <a:ext cx="1619701" cy="297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200" dirty="0" smtClean="0">
                  <a:latin typeface="Arial" charset="0"/>
                </a:rPr>
                <a:t>Yazılım teknolojileri</a:t>
              </a:r>
              <a:endParaRPr lang="de-DE" altLang="de-DE" sz="1200" dirty="0">
                <a:latin typeface="Arial" charset="0"/>
              </a:endParaRPr>
            </a:p>
          </p:txBody>
        </p:sp>
      </p:grpSp>
      <p:sp>
        <p:nvSpPr>
          <p:cNvPr id="71" name="Titel 1"/>
          <p:cNvSpPr>
            <a:spLocks noGrp="1"/>
          </p:cNvSpPr>
          <p:nvPr>
            <p:ph type="title"/>
          </p:nvPr>
        </p:nvSpPr>
        <p:spPr>
          <a:xfrm>
            <a:off x="648929" y="300038"/>
            <a:ext cx="9328509" cy="1066800"/>
          </a:xfrm>
        </p:spPr>
        <p:txBody>
          <a:bodyPr/>
          <a:lstStyle/>
          <a:p>
            <a:r>
              <a:rPr lang="tr-TR" sz="3600" dirty="0" smtClean="0"/>
              <a:t>BB’nin alanları</a:t>
            </a:r>
            <a:r>
              <a:rPr lang="hr-HR" sz="3600" dirty="0" smtClean="0"/>
              <a:t> – T. </a:t>
            </a:r>
            <a:r>
              <a:rPr lang="hr-HR" sz="3600" dirty="0" err="1" smtClean="0"/>
              <a:t>Mandl</a:t>
            </a:r>
            <a:endParaRPr lang="de-DE" altLang="de-DE" sz="3600" dirty="0" smtClean="0"/>
          </a:p>
        </p:txBody>
      </p:sp>
      <p:sp>
        <p:nvSpPr>
          <p:cNvPr id="77" name="Rectangle 25"/>
          <p:cNvSpPr>
            <a:spLocks noChangeArrowheads="1"/>
          </p:cNvSpPr>
          <p:nvPr/>
        </p:nvSpPr>
        <p:spPr bwMode="auto">
          <a:xfrm>
            <a:off x="1953968" y="5968062"/>
            <a:ext cx="142026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tr-TR" altLang="de-DE" sz="1700" dirty="0" smtClean="0">
                <a:latin typeface="Arial" charset="0"/>
              </a:rPr>
              <a:t>Bilgi ve toplum</a:t>
            </a:r>
            <a:endParaRPr lang="de-DE" altLang="de-DE" dirty="0">
              <a:solidFill>
                <a:schemeClr val="tx1"/>
              </a:solidFill>
              <a:latin typeface="Arial" charset="0"/>
            </a:endParaRPr>
          </a:p>
        </p:txBody>
      </p:sp>
      <p:sp>
        <p:nvSpPr>
          <p:cNvPr id="78" name="Pfeil nach rechts 108"/>
          <p:cNvSpPr>
            <a:spLocks noChangeArrowheads="1"/>
          </p:cNvSpPr>
          <p:nvPr/>
        </p:nvSpPr>
        <p:spPr bwMode="auto">
          <a:xfrm rot="8394695" flipH="1">
            <a:off x="2585823" y="5376845"/>
            <a:ext cx="538862" cy="504775"/>
          </a:xfrm>
          <a:prstGeom prst="rightArrow">
            <a:avLst>
              <a:gd name="adj1" fmla="val 50000"/>
              <a:gd name="adj2" fmla="val 4999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74" name="Pfeil nach rechts 108"/>
          <p:cNvSpPr>
            <a:spLocks noChangeArrowheads="1"/>
          </p:cNvSpPr>
          <p:nvPr/>
        </p:nvSpPr>
        <p:spPr bwMode="auto">
          <a:xfrm rot="15505236" flipH="1">
            <a:off x="2217789" y="2187362"/>
            <a:ext cx="569304" cy="504775"/>
          </a:xfrm>
          <a:prstGeom prst="rightArrow">
            <a:avLst>
              <a:gd name="adj1" fmla="val 50000"/>
              <a:gd name="adj2" fmla="val 4999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0487787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1"/>
            <a:ext cx="7416800" cy="576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avokutnik 3"/>
          <p:cNvSpPr/>
          <p:nvPr/>
        </p:nvSpPr>
        <p:spPr>
          <a:xfrm>
            <a:off x="923544" y="5303520"/>
            <a:ext cx="3657600" cy="4663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de-DE" b="1" dirty="0" smtClean="0">
                <a:solidFill>
                  <a:schemeClr val="bg1"/>
                </a:solidFill>
              </a:rPr>
              <a:t>Bilgi Arama Modeli</a:t>
            </a:r>
            <a:r>
              <a:rPr lang="en-US" altLang="de-DE" b="1" dirty="0" smtClean="0">
                <a:solidFill>
                  <a:schemeClr val="bg1"/>
                </a:solidFill>
              </a:rPr>
              <a:t> </a:t>
            </a:r>
            <a:r>
              <a:rPr lang="en-US" altLang="de-DE" b="1" dirty="0">
                <a:solidFill>
                  <a:schemeClr val="bg1"/>
                </a:solidFill>
              </a:rPr>
              <a:t>(Wilson 1999)</a:t>
            </a:r>
            <a:endParaRPr lang="en-GB" dirty="0">
              <a:solidFill>
                <a:schemeClr val="bg1"/>
              </a:solidFill>
            </a:endParaRPr>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955100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dirty="0" smtClean="0"/>
              <a:t>Çözülmesi gerekli problemler </a:t>
            </a:r>
            <a:endParaRPr lang="en-GB" dirty="0"/>
          </a:p>
        </p:txBody>
      </p:sp>
      <p:sp>
        <p:nvSpPr>
          <p:cNvPr id="5" name="Rezervirano mjesto teksta 4"/>
          <p:cNvSpPr>
            <a:spLocks noGrp="1"/>
          </p:cNvSpPr>
          <p:nvPr>
            <p:ph type="body" idx="1"/>
          </p:nvPr>
        </p:nvSpPr>
        <p:spPr/>
        <p:txBody>
          <a:bodyPr/>
          <a:lstStyle/>
          <a:p>
            <a:r>
              <a:rPr lang="tr-TR" altLang="en-US" dirty="0" smtClean="0"/>
              <a:t>Bu problemlere kim, ne zaman ve neden değindi? </a:t>
            </a:r>
            <a:endParaRPr lang="en-GB" dirty="0"/>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334235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46111" y="452718"/>
            <a:ext cx="9404723" cy="1037754"/>
          </a:xfrm>
        </p:spPr>
        <p:txBody>
          <a:bodyPr/>
          <a:lstStyle/>
          <a:p>
            <a:r>
              <a:rPr lang="tr-TR" dirty="0" smtClean="0"/>
              <a:t>BB’ye Giriş </a:t>
            </a:r>
            <a:endParaRPr lang="en-GB" dirty="0"/>
          </a:p>
        </p:txBody>
      </p:sp>
      <p:sp>
        <p:nvSpPr>
          <p:cNvPr id="3" name="Rezervirano mjesto sadržaja 2"/>
          <p:cNvSpPr>
            <a:spLocks noGrp="1"/>
          </p:cNvSpPr>
          <p:nvPr>
            <p:ph idx="1"/>
          </p:nvPr>
        </p:nvSpPr>
        <p:spPr/>
        <p:txBody>
          <a:bodyPr>
            <a:normAutofit fontScale="85000" lnSpcReduction="20000"/>
          </a:bodyPr>
          <a:lstStyle/>
          <a:p>
            <a:r>
              <a:rPr lang="tr-TR" altLang="en-US" dirty="0" smtClean="0"/>
              <a:t>Bilgi Bilim: Nerden geldi, nereye gidiyor? </a:t>
            </a:r>
            <a:endParaRPr lang="hr-HR" altLang="en-US" dirty="0" smtClean="0"/>
          </a:p>
          <a:p>
            <a:r>
              <a:rPr lang="tr-TR" dirty="0" smtClean="0"/>
              <a:t>BB’nin tanımı </a:t>
            </a:r>
            <a:endParaRPr lang="hr-HR" dirty="0" smtClean="0"/>
          </a:p>
          <a:p>
            <a:pPr lvl="1"/>
            <a:r>
              <a:rPr lang="tr-TR" altLang="en-US" dirty="0" smtClean="0"/>
              <a:t>Kayıtlı bilginin toplanması, sınıflanması, saklanması, erişimi ve dağıtımı ile ilgili hem kuramsal hem de uygulamalı bir bilim dalı</a:t>
            </a:r>
            <a:endParaRPr lang="hr-HR" altLang="en-US" dirty="0" smtClean="0"/>
          </a:p>
          <a:p>
            <a:pPr lvl="1"/>
            <a:r>
              <a:rPr lang="tr-TR" dirty="0" smtClean="0"/>
              <a:t>Bu tanımda YANLIŞ olan bir şey mi var mı? </a:t>
            </a:r>
            <a:endParaRPr lang="hr-HR" dirty="0" smtClean="0"/>
          </a:p>
          <a:p>
            <a:r>
              <a:rPr lang="tr-TR" dirty="0" smtClean="0"/>
              <a:t>Çözülmesi gereken problemler </a:t>
            </a:r>
          </a:p>
          <a:p>
            <a:pPr lvl="1"/>
            <a:r>
              <a:rPr lang="tr-TR" altLang="en-US" i="1" dirty="0" smtClean="0"/>
              <a:t>Şaşırtıcı miktarlarda artan bilgiyi daha kolay erişilebilir hale getirme </a:t>
            </a:r>
          </a:p>
          <a:p>
            <a:pPr lvl="1"/>
            <a:r>
              <a:rPr lang="tr-TR" altLang="en-US" b="1" i="1" dirty="0" smtClean="0"/>
              <a:t>Bu problemi kimler çözmeye çalıştı, ne zaman ve niçin? </a:t>
            </a:r>
            <a:endParaRPr lang="hr-HR" altLang="en-US" b="1" i="1" dirty="0"/>
          </a:p>
          <a:p>
            <a:pPr lvl="2"/>
            <a:r>
              <a:rPr lang="tr-TR" altLang="en-US" dirty="0" smtClean="0"/>
              <a:t>Bu problem hala varlığını koruyor mu?  - EVET ise neden? </a:t>
            </a:r>
            <a:endParaRPr lang="hr-HR" altLang="en-US" dirty="0" smtClean="0"/>
          </a:p>
          <a:p>
            <a:pPr lvl="2"/>
            <a:r>
              <a:rPr lang="tr-TR" altLang="en-US" dirty="0" smtClean="0"/>
              <a:t>Bu problem büyüyor mu? </a:t>
            </a:r>
            <a:r>
              <a:rPr lang="hr-HR" altLang="en-US" dirty="0" smtClean="0"/>
              <a:t> – </a:t>
            </a:r>
            <a:r>
              <a:rPr lang="tr-TR" altLang="en-US" dirty="0"/>
              <a:t> EVET ise neden? </a:t>
            </a:r>
            <a:endParaRPr lang="hr-HR" altLang="en-US" dirty="0"/>
          </a:p>
          <a:p>
            <a:r>
              <a:rPr lang="tr-TR" altLang="en-US" dirty="0" smtClean="0"/>
              <a:t>Diğer disiplinlerle ilişkisi nedir? </a:t>
            </a:r>
          </a:p>
          <a:p>
            <a:r>
              <a:rPr lang="tr-TR" altLang="en-US" dirty="0" smtClean="0"/>
              <a:t>Sorunlar ve yeni eğilimler</a:t>
            </a:r>
            <a:r>
              <a:rPr lang="en-US" altLang="en-US" b="1" i="1" dirty="0"/>
              <a:t/>
            </a:r>
            <a:br>
              <a:rPr lang="en-US" altLang="en-US" b="1" i="1" dirty="0"/>
            </a:br>
            <a:endParaRPr lang="hr-HR" dirty="0" smtClean="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4113206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dirty="0" smtClean="0"/>
              <a:t>Alan analizi</a:t>
            </a:r>
            <a:r>
              <a:rPr lang="hr-HR" dirty="0" smtClean="0"/>
              <a:t> – </a:t>
            </a:r>
            <a:r>
              <a:rPr lang="hr-HR" dirty="0" err="1" smtClean="0"/>
              <a:t>Hjørland</a:t>
            </a:r>
            <a:r>
              <a:rPr lang="hr-HR" dirty="0" smtClean="0"/>
              <a:t>, 2002</a:t>
            </a:r>
            <a:endParaRPr lang="en-GB" dirty="0"/>
          </a:p>
        </p:txBody>
      </p:sp>
      <p:sp>
        <p:nvSpPr>
          <p:cNvPr id="5" name="Rezervirano mjesto sadržaja 4"/>
          <p:cNvSpPr>
            <a:spLocks noGrp="1"/>
          </p:cNvSpPr>
          <p:nvPr>
            <p:ph idx="1"/>
          </p:nvPr>
        </p:nvSpPr>
        <p:spPr/>
        <p:txBody>
          <a:bodyPr>
            <a:normAutofit fontScale="92500" lnSpcReduction="20000"/>
          </a:bodyPr>
          <a:lstStyle/>
          <a:p>
            <a:r>
              <a:rPr lang="hr-HR" dirty="0" err="1" smtClean="0"/>
              <a:t>Aspects</a:t>
            </a:r>
            <a:r>
              <a:rPr lang="hr-HR" dirty="0" smtClean="0"/>
              <a:t> </a:t>
            </a:r>
            <a:r>
              <a:rPr lang="hr-HR" dirty="0" err="1" smtClean="0"/>
              <a:t>of</a:t>
            </a:r>
            <a:endParaRPr lang="hr-HR" dirty="0" smtClean="0"/>
          </a:p>
          <a:p>
            <a:pPr lvl="1"/>
            <a:r>
              <a:rPr lang="tr-TR" dirty="0" smtClean="0"/>
              <a:t>Kaynak rehberleri ve konu girişleri</a:t>
            </a:r>
            <a:endParaRPr lang="hr-HR" dirty="0" smtClean="0"/>
          </a:p>
          <a:p>
            <a:pPr lvl="1"/>
            <a:r>
              <a:rPr lang="tr-TR" dirty="0" smtClean="0"/>
              <a:t>Sınıflama ve tesarus </a:t>
            </a:r>
            <a:r>
              <a:rPr lang="hr-HR" dirty="0" smtClean="0"/>
              <a:t> </a:t>
            </a:r>
          </a:p>
          <a:p>
            <a:pPr lvl="1"/>
            <a:r>
              <a:rPr lang="tr-TR" dirty="0" smtClean="0"/>
              <a:t>İndeksleme ve erişim özellikleri </a:t>
            </a:r>
            <a:endParaRPr lang="hr-HR" dirty="0" smtClean="0"/>
          </a:p>
          <a:p>
            <a:pPr lvl="1"/>
            <a:r>
              <a:rPr lang="tr-TR" dirty="0" smtClean="0"/>
              <a:t>Kullanıcı çalışmaları</a:t>
            </a:r>
            <a:endParaRPr lang="hr-HR" dirty="0" smtClean="0"/>
          </a:p>
          <a:p>
            <a:pPr lvl="1"/>
            <a:r>
              <a:rPr lang="hr-HR" dirty="0" smtClean="0"/>
              <a:t>Bibliometr</a:t>
            </a:r>
            <a:r>
              <a:rPr lang="tr-TR" dirty="0" smtClean="0"/>
              <a:t>ik çalışmalar</a:t>
            </a:r>
            <a:endParaRPr lang="hr-HR" dirty="0" smtClean="0"/>
          </a:p>
          <a:p>
            <a:pPr lvl="1"/>
            <a:r>
              <a:rPr lang="tr-TR" dirty="0" smtClean="0"/>
              <a:t>Tarihsel çalışmalar</a:t>
            </a:r>
            <a:endParaRPr lang="hr-HR" dirty="0" smtClean="0"/>
          </a:p>
          <a:p>
            <a:pPr lvl="1"/>
            <a:r>
              <a:rPr lang="tr-TR" dirty="0" smtClean="0"/>
              <a:t>Belge çalışmaları </a:t>
            </a:r>
            <a:endParaRPr lang="hr-HR" dirty="0" smtClean="0"/>
          </a:p>
          <a:p>
            <a:pPr lvl="1"/>
            <a:r>
              <a:rPr lang="hr-HR" dirty="0" smtClean="0"/>
              <a:t>Epistemolo</a:t>
            </a:r>
            <a:r>
              <a:rPr lang="tr-TR" dirty="0" smtClean="0"/>
              <a:t>jik</a:t>
            </a:r>
            <a:r>
              <a:rPr lang="hr-HR" dirty="0" smtClean="0"/>
              <a:t> </a:t>
            </a:r>
            <a:r>
              <a:rPr lang="tr-TR" dirty="0" smtClean="0"/>
              <a:t>ve eleştirel çalışmalar </a:t>
            </a:r>
            <a:endParaRPr lang="hr-HR" dirty="0" smtClean="0"/>
          </a:p>
          <a:p>
            <a:pPr lvl="1"/>
            <a:r>
              <a:rPr lang="tr-TR" dirty="0" smtClean="0"/>
              <a:t>Terminoloji, özel amaçlı diller ve söylem analizi </a:t>
            </a:r>
            <a:endParaRPr lang="hr-HR" dirty="0" smtClean="0"/>
          </a:p>
          <a:p>
            <a:pPr lvl="1"/>
            <a:r>
              <a:rPr lang="tr-TR" dirty="0" smtClean="0"/>
              <a:t>Bilginin iletimde örgütler ve yapılar </a:t>
            </a:r>
            <a:endParaRPr lang="hr-HR" dirty="0" smtClean="0"/>
          </a:p>
          <a:p>
            <a:pPr lvl="1"/>
            <a:r>
              <a:rPr lang="tr-TR" dirty="0" smtClean="0"/>
              <a:t>Kavrama, bilginin (knowledge) temsili ve yapay zeka </a:t>
            </a:r>
            <a:endParaRPr lang="en-GB" dirty="0"/>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05425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 calcmode="lin" valueType="num">
                                      <p:cBhvr additive="base">
                                        <p:cTn id="3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additive="base">
                                        <p:cTn id="3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 calcmode="lin" valueType="num">
                                      <p:cBhvr additive="base">
                                        <p:cTn id="4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5">
                                            <p:txEl>
                                              <p:pRg st="9" end="9"/>
                                            </p:txEl>
                                          </p:spTgt>
                                        </p:tgtEl>
                                        <p:attrNameLst>
                                          <p:attrName>style.visibility</p:attrName>
                                        </p:attrNameLst>
                                      </p:cBhvr>
                                      <p:to>
                                        <p:strVal val="visible"/>
                                      </p:to>
                                    </p:set>
                                    <p:anim calcmode="lin" valueType="num">
                                      <p:cBhvr additive="base">
                                        <p:cTn id="4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 calcmode="lin" valueType="num">
                                      <p:cBhvr additive="base">
                                        <p:cTn id="49"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11" end="11"/>
                                            </p:txEl>
                                          </p:spTgt>
                                        </p:tgtEl>
                                        <p:attrNameLst>
                                          <p:attrName>style.visibility</p:attrName>
                                        </p:attrNameLst>
                                      </p:cBhvr>
                                      <p:to>
                                        <p:strVal val="visible"/>
                                      </p:to>
                                    </p:set>
                                    <p:anim calcmode="lin" valueType="num">
                                      <p:cBhvr additive="base">
                                        <p:cTn id="53"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sr-Latn-RS" dirty="0" smtClean="0"/>
              <a:t>Belkin’</a:t>
            </a:r>
            <a:r>
              <a:rPr lang="tr-TR" altLang="sr-Latn-RS" dirty="0" smtClean="0"/>
              <a:t>e göre BB’nin</a:t>
            </a:r>
            <a:r>
              <a:rPr lang="hr-HR" altLang="sr-Latn-RS" dirty="0" smtClean="0"/>
              <a:t> </a:t>
            </a:r>
            <a:r>
              <a:rPr lang="tr-TR" altLang="sr-Latn-RS" dirty="0" smtClean="0"/>
              <a:t>beş unsuru</a:t>
            </a:r>
            <a:r>
              <a:rPr lang="hr-HR" altLang="sr-Latn-RS" dirty="0"/>
              <a:t/>
            </a:r>
            <a:br>
              <a:rPr lang="hr-HR" altLang="sr-Latn-RS" dirty="0"/>
            </a:br>
            <a:endParaRPr lang="en-GB" dirty="0"/>
          </a:p>
        </p:txBody>
      </p:sp>
      <p:sp>
        <p:nvSpPr>
          <p:cNvPr id="3" name="Rezervirano mjesto sadržaja 2"/>
          <p:cNvSpPr>
            <a:spLocks noGrp="1"/>
          </p:cNvSpPr>
          <p:nvPr>
            <p:ph idx="1"/>
          </p:nvPr>
        </p:nvSpPr>
        <p:spPr/>
        <p:txBody>
          <a:bodyPr/>
          <a:lstStyle/>
          <a:p>
            <a:r>
              <a:rPr lang="tr-TR" altLang="sr-Latn-RS" dirty="0" smtClean="0"/>
              <a:t>İnsan unsuru içeren bilişsel iletişim sistemlerindeki bilgi </a:t>
            </a:r>
            <a:endParaRPr lang="hr-HR" altLang="sr-Latn-RS" dirty="0" smtClean="0"/>
          </a:p>
          <a:p>
            <a:r>
              <a:rPr lang="tr-TR" altLang="sr-Latn-RS" dirty="0" smtClean="0"/>
              <a:t>İstenen bilgi hakkındaki fikir </a:t>
            </a:r>
            <a:endParaRPr lang="hr-HR" altLang="sr-Latn-RS" dirty="0" smtClean="0"/>
          </a:p>
          <a:p>
            <a:r>
              <a:rPr lang="tr-TR" altLang="sr-Latn-RS" dirty="0" smtClean="0"/>
              <a:t>Bilgi sisteminin etkinliği </a:t>
            </a:r>
            <a:r>
              <a:rPr lang="hr-HR" altLang="sr-Latn-RS" dirty="0" smtClean="0"/>
              <a:t> </a:t>
            </a:r>
          </a:p>
          <a:p>
            <a:r>
              <a:rPr lang="tr-TR" altLang="sr-Latn-RS" dirty="0" smtClean="0"/>
              <a:t>Bilgi ve bilgiyi üreten arasındaki ilişki </a:t>
            </a:r>
            <a:endParaRPr lang="hr-HR" altLang="sr-Latn-RS" dirty="0" smtClean="0"/>
          </a:p>
          <a:p>
            <a:r>
              <a:rPr lang="tr-TR" altLang="sr-Latn-RS" dirty="0" smtClean="0"/>
              <a:t>Bilgi ve bilgi kullanıcısı arasındaki ilişki </a:t>
            </a:r>
            <a:endParaRPr lang="en-US"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93475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sr-Latn-RS" dirty="0" smtClean="0"/>
              <a:t>Ingwersen’</a:t>
            </a:r>
            <a:r>
              <a:rPr lang="tr-TR" altLang="sr-Latn-RS" dirty="0" smtClean="0"/>
              <a:t>e göre BB’nin alanları</a:t>
            </a:r>
            <a:r>
              <a:rPr lang="hr-HR" altLang="sr-Latn-RS" dirty="0" smtClean="0"/>
              <a:t> </a:t>
            </a:r>
            <a:r>
              <a:rPr lang="hr-HR" altLang="sr-Latn-RS" dirty="0"/>
              <a:t/>
            </a:r>
            <a:br>
              <a:rPr lang="hr-HR" altLang="sr-Latn-RS" dirty="0"/>
            </a:br>
            <a:endParaRPr lang="en-GB" dirty="0"/>
          </a:p>
        </p:txBody>
      </p:sp>
      <p:sp>
        <p:nvSpPr>
          <p:cNvPr id="3" name="Rezervirano mjesto sadržaja 2"/>
          <p:cNvSpPr>
            <a:spLocks noGrp="1"/>
          </p:cNvSpPr>
          <p:nvPr>
            <p:ph idx="1"/>
          </p:nvPr>
        </p:nvSpPr>
        <p:spPr/>
        <p:txBody>
          <a:bodyPr/>
          <a:lstStyle/>
          <a:p>
            <a:r>
              <a:rPr lang="tr-TR" altLang="sr-Latn-RS" dirty="0"/>
              <a:t>E</a:t>
            </a:r>
            <a:r>
              <a:rPr lang="hr-HR" altLang="sr-Latn-RS" dirty="0" smtClean="0"/>
              <a:t>nformetri</a:t>
            </a:r>
          </a:p>
          <a:p>
            <a:r>
              <a:rPr lang="tr-TR" altLang="sr-Latn-RS" dirty="0" smtClean="0"/>
              <a:t>Bilgi arama </a:t>
            </a:r>
            <a:endParaRPr lang="hr-HR" altLang="sr-Latn-RS" dirty="0" smtClean="0"/>
          </a:p>
          <a:p>
            <a:r>
              <a:rPr lang="tr-TR" altLang="sr-Latn-RS" dirty="0" smtClean="0"/>
              <a:t>Bilgi erişim </a:t>
            </a:r>
            <a:endParaRPr lang="hr-HR" altLang="sr-Latn-RS" dirty="0" smtClean="0"/>
          </a:p>
          <a:p>
            <a:r>
              <a:rPr lang="tr-TR" altLang="sr-Latn-RS" dirty="0" smtClean="0"/>
              <a:t>Bilgi yönetimi </a:t>
            </a:r>
            <a:endParaRPr lang="hr-HR" altLang="sr-Latn-RS" dirty="0" smtClean="0"/>
          </a:p>
          <a:p>
            <a:r>
              <a:rPr lang="tr-TR" altLang="sr-Latn-RS" dirty="0" smtClean="0"/>
              <a:t>Bilgi erişim sistemlerinin tasarımı </a:t>
            </a:r>
            <a:endParaRPr lang="en-US"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2034982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en-US" dirty="0"/>
              <a:t>Robinson </a:t>
            </a:r>
            <a:r>
              <a:rPr lang="tr-TR" altLang="en-US" dirty="0" smtClean="0"/>
              <a:t>ve</a:t>
            </a:r>
            <a:r>
              <a:rPr lang="hr-HR" altLang="en-US" dirty="0" smtClean="0"/>
              <a:t> Bowden, 2012</a:t>
            </a:r>
            <a:endParaRPr lang="en-GB" dirty="0"/>
          </a:p>
        </p:txBody>
      </p:sp>
      <p:sp>
        <p:nvSpPr>
          <p:cNvPr id="3" name="Rezervirano mjesto sadržaja 2"/>
          <p:cNvSpPr>
            <a:spLocks noGrp="1"/>
          </p:cNvSpPr>
          <p:nvPr>
            <p:ph idx="1"/>
          </p:nvPr>
        </p:nvSpPr>
        <p:spPr/>
        <p:txBody>
          <a:bodyPr/>
          <a:lstStyle/>
          <a:p>
            <a:r>
              <a:rPr lang="tr-TR" altLang="en-US" dirty="0" smtClean="0"/>
              <a:t>Bilgi bilimleri (daha geniş kapsamlı) ve bilgi bilim (daha dar kapsamlı) şu şekilde tanımlanır</a:t>
            </a:r>
            <a:r>
              <a:rPr lang="hr-HR" altLang="en-US" dirty="0" smtClean="0"/>
              <a:t>:</a:t>
            </a:r>
            <a:endParaRPr lang="hr-HR" altLang="en-US" dirty="0"/>
          </a:p>
          <a:p>
            <a:pPr lvl="1"/>
            <a:r>
              <a:rPr lang="tr-TR" altLang="en-US" b="1" dirty="0" smtClean="0"/>
              <a:t>Bilgi-iletişim zincirindeki süreç ve bu zincirde belli belgelere erişmek amacıyla meydana gelen etkileşim üzerindeki çalışmalar</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8451264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Robinson, 2009</a:t>
            </a:r>
            <a:endParaRPr lang="en-GB" dirty="0"/>
          </a:p>
        </p:txBody>
      </p:sp>
      <p:sp>
        <p:nvSpPr>
          <p:cNvPr id="3" name="Rezervirano mjesto sadržaja 2"/>
          <p:cNvSpPr>
            <a:spLocks noGrp="1"/>
          </p:cNvSpPr>
          <p:nvPr>
            <p:ph idx="1"/>
          </p:nvPr>
        </p:nvSpPr>
        <p:spPr/>
        <p:txBody>
          <a:bodyPr>
            <a:normAutofit/>
          </a:bodyPr>
          <a:lstStyle/>
          <a:p>
            <a:pPr>
              <a:defRPr/>
            </a:pPr>
            <a:r>
              <a:rPr lang="tr-TR" dirty="0" smtClean="0"/>
              <a:t>Tüm bilgi bilimleri şunlarla ilgilenir:</a:t>
            </a:r>
            <a:endParaRPr lang="hr-HR" dirty="0"/>
          </a:p>
          <a:p>
            <a:pPr lvl="1">
              <a:defRPr/>
            </a:pPr>
            <a:r>
              <a:rPr lang="tr-TR" sz="2000" dirty="0" smtClean="0"/>
              <a:t>Bilgi iletişim süreçleri (geniş bir spektrumda eylemler içerir) </a:t>
            </a:r>
            <a:endParaRPr lang="hr-HR" dirty="0" smtClean="0"/>
          </a:p>
          <a:p>
            <a:pPr lvl="1">
              <a:defRPr/>
            </a:pPr>
            <a:r>
              <a:rPr lang="tr-TR" dirty="0" smtClean="0"/>
              <a:t>Araştırma ve uygulamanın kütüphanecilik, bilgi bilim, belge yönetimi veya arşivcilik olarak adlandırılması iletişim zincirinde görüş açısının nereden doğduğuna bağlıdır </a:t>
            </a:r>
          </a:p>
          <a:p>
            <a:pPr lvl="2">
              <a:defRPr/>
            </a:pPr>
            <a:r>
              <a:rPr lang="tr-TR" dirty="0" smtClean="0"/>
              <a:t>Kütüphanelerle ilgili işlemler koleksiyon ve hizmetlere odaklanır;</a:t>
            </a:r>
            <a:r>
              <a:rPr lang="en-GB" dirty="0" smtClean="0"/>
              <a:t> </a:t>
            </a:r>
            <a:endParaRPr lang="hr-HR" dirty="0" smtClean="0"/>
          </a:p>
          <a:p>
            <a:pPr lvl="2">
              <a:defRPr/>
            </a:pPr>
            <a:r>
              <a:rPr lang="tr-TR" dirty="0" smtClean="0"/>
              <a:t>Bilgi bilim bilgi erişimde teknolojik çözümler veya veri analizi üzerinde odaklanabilir</a:t>
            </a:r>
            <a:r>
              <a:rPr lang="en-GB" dirty="0" smtClean="0"/>
              <a:t>; </a:t>
            </a:r>
            <a:endParaRPr lang="hr-HR" dirty="0"/>
          </a:p>
          <a:p>
            <a:pPr lvl="2">
              <a:defRPr/>
            </a:pPr>
            <a:r>
              <a:rPr lang="tr-TR" dirty="0" smtClean="0"/>
              <a:t>Arşivcilik belgelere erişim üzerine odaklanabilir </a:t>
            </a:r>
            <a:endParaRPr lang="hr-HR" dirty="0" smtClean="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70084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Floridi – </a:t>
            </a:r>
            <a:r>
              <a:rPr lang="tr-TR" dirty="0" smtClean="0"/>
              <a:t>Bilgi Felsefesi</a:t>
            </a:r>
            <a:r>
              <a:rPr lang="hr-HR" dirty="0" smtClean="0"/>
              <a:t>, 2011 </a:t>
            </a:r>
            <a:endParaRPr lang="en-GB" dirty="0"/>
          </a:p>
        </p:txBody>
      </p:sp>
      <p:sp>
        <p:nvSpPr>
          <p:cNvPr id="3" name="Rezervirano mjesto sadržaja 2"/>
          <p:cNvSpPr>
            <a:spLocks noGrp="1"/>
          </p:cNvSpPr>
          <p:nvPr>
            <p:ph idx="1"/>
          </p:nvPr>
        </p:nvSpPr>
        <p:spPr/>
        <p:txBody>
          <a:bodyPr/>
          <a:lstStyle/>
          <a:p>
            <a:pPr fontAlgn="base"/>
            <a:r>
              <a:rPr lang="en-GB" dirty="0" err="1" smtClean="0"/>
              <a:t>Floridi</a:t>
            </a:r>
            <a:r>
              <a:rPr lang="tr-TR" dirty="0" smtClean="0"/>
              <a:t>, bilgi felsefesinin değindiği problemleri beş alanda toplar</a:t>
            </a:r>
            <a:r>
              <a:rPr lang="en-GB" dirty="0" smtClean="0"/>
              <a:t>:</a:t>
            </a:r>
            <a:endParaRPr lang="en-GB" dirty="0"/>
          </a:p>
          <a:p>
            <a:pPr lvl="1" fontAlgn="base"/>
            <a:r>
              <a:rPr lang="tr-TR" i="1" dirty="0" smtClean="0"/>
              <a:t>Bilgi kavramının analizi,</a:t>
            </a:r>
            <a:endParaRPr lang="hr-HR" i="1" dirty="0" smtClean="0"/>
          </a:p>
          <a:p>
            <a:pPr lvl="1" fontAlgn="base"/>
            <a:r>
              <a:rPr lang="tr-TR" i="1" dirty="0" smtClean="0"/>
              <a:t>Semantik</a:t>
            </a:r>
            <a:r>
              <a:rPr lang="en-GB" i="1" dirty="0" smtClean="0"/>
              <a:t>, </a:t>
            </a:r>
            <a:endParaRPr lang="hr-HR" i="1" dirty="0" smtClean="0"/>
          </a:p>
          <a:p>
            <a:pPr lvl="1" fontAlgn="base"/>
            <a:r>
              <a:rPr lang="tr-TR" i="1" dirty="0" smtClean="0"/>
              <a:t>Akıl ve zeka üzerine çalışmalar,</a:t>
            </a:r>
            <a:r>
              <a:rPr lang="en-GB" i="1" dirty="0" smtClean="0"/>
              <a:t> </a:t>
            </a:r>
            <a:endParaRPr lang="hr-HR" i="1" dirty="0" smtClean="0"/>
          </a:p>
          <a:p>
            <a:pPr lvl="1" fontAlgn="base"/>
            <a:r>
              <a:rPr lang="tr-TR" i="1" dirty="0" smtClean="0"/>
              <a:t>Bilgi ve doğa arasındaki ilişki ve</a:t>
            </a:r>
            <a:r>
              <a:rPr lang="en-GB" i="1" dirty="0" smtClean="0"/>
              <a:t> </a:t>
            </a:r>
            <a:endParaRPr lang="hr-HR" i="1" dirty="0" smtClean="0"/>
          </a:p>
          <a:p>
            <a:pPr lvl="1" fontAlgn="base"/>
            <a:r>
              <a:rPr lang="tr-TR" i="1" dirty="0" smtClean="0"/>
              <a:t>Değerlerin araştırılması</a:t>
            </a:r>
            <a:r>
              <a:rPr lang="en-GB" i="1" dirty="0" smtClean="0"/>
              <a:t> </a:t>
            </a:r>
            <a:endParaRPr lang="hr-HR" i="1" dirty="0" smtClean="0"/>
          </a:p>
          <a:p>
            <a:pPr lvl="4" fontAlgn="base"/>
            <a:r>
              <a:rPr lang="en-GB" i="1" dirty="0" err="1" smtClean="0"/>
              <a:t>Floridi</a:t>
            </a:r>
            <a:r>
              <a:rPr lang="en-GB" i="1" dirty="0" smtClean="0"/>
              <a:t> 2011</a:t>
            </a:r>
            <a:endParaRPr lang="en-GB"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202322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altLang="en-US" dirty="0" smtClean="0"/>
              <a:t>Diğer disiplinler ile ilişkiler </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2674479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smtClean="0"/>
              <a:t>Pa</a:t>
            </a:r>
            <a:r>
              <a:rPr lang="tr-TR" dirty="0" smtClean="0"/>
              <a:t>ydaş disiplinler</a:t>
            </a:r>
            <a:r>
              <a:rPr lang="hr-HR" dirty="0" smtClean="0"/>
              <a:t> (</a:t>
            </a:r>
            <a:r>
              <a:rPr lang="tr-TR" dirty="0" smtClean="0"/>
              <a:t>M.E. </a:t>
            </a:r>
            <a:r>
              <a:rPr lang="en-GB" dirty="0" smtClean="0"/>
              <a:t>Williams</a:t>
            </a:r>
            <a:r>
              <a:rPr lang="tr-TR" dirty="0" smtClean="0"/>
              <a:t>’a göre -</a:t>
            </a:r>
            <a:r>
              <a:rPr lang="en-GB" dirty="0" smtClean="0"/>
              <a:t> 1987/1988</a:t>
            </a:r>
            <a:r>
              <a:rPr lang="en-GB" dirty="0"/>
              <a:t>) </a:t>
            </a:r>
            <a:br>
              <a:rPr lang="en-GB" dirty="0"/>
            </a:br>
            <a:endParaRPr lang="en-GB" dirty="0"/>
          </a:p>
        </p:txBody>
      </p:sp>
      <p:sp>
        <p:nvSpPr>
          <p:cNvPr id="5" name="Rezervirano mjesto sadržaja 4"/>
          <p:cNvSpPr>
            <a:spLocks noGrp="1"/>
          </p:cNvSpPr>
          <p:nvPr>
            <p:ph idx="1"/>
          </p:nvPr>
        </p:nvSpPr>
        <p:spPr/>
        <p:txBody>
          <a:bodyPr>
            <a:normAutofit fontScale="70000" lnSpcReduction="20000"/>
          </a:bodyPr>
          <a:lstStyle/>
          <a:p>
            <a:r>
              <a:rPr lang="tr-TR" dirty="0" smtClean="0"/>
              <a:t>Bilgi bilimi oluşturan disiplinler</a:t>
            </a:r>
            <a:r>
              <a:rPr lang="tr-TR" dirty="0"/>
              <a:t>:</a:t>
            </a:r>
            <a:endParaRPr lang="hr-HR" dirty="0" smtClean="0"/>
          </a:p>
          <a:p>
            <a:pPr lvl="1"/>
            <a:r>
              <a:rPr lang="tr-TR" dirty="0" smtClean="0"/>
              <a:t>Bilgisayar bilimleri, </a:t>
            </a:r>
            <a:endParaRPr lang="hr-HR" dirty="0" smtClean="0"/>
          </a:p>
          <a:p>
            <a:pPr lvl="1"/>
            <a:r>
              <a:rPr lang="tr-TR" dirty="0" smtClean="0"/>
              <a:t>Bilişim</a:t>
            </a:r>
            <a:r>
              <a:rPr lang="en-GB" dirty="0" smtClean="0"/>
              <a:t>, </a:t>
            </a:r>
            <a:endParaRPr lang="hr-HR" dirty="0" smtClean="0"/>
          </a:p>
          <a:p>
            <a:pPr lvl="1"/>
            <a:r>
              <a:rPr lang="tr-TR" dirty="0" smtClean="0"/>
              <a:t>Psikoloji, </a:t>
            </a:r>
            <a:endParaRPr lang="hr-HR" dirty="0" smtClean="0"/>
          </a:p>
          <a:p>
            <a:pPr lvl="1"/>
            <a:r>
              <a:rPr lang="en-GB" dirty="0" err="1" smtClean="0"/>
              <a:t>Matemati</a:t>
            </a:r>
            <a:r>
              <a:rPr lang="tr-TR" dirty="0" smtClean="0"/>
              <a:t>k, </a:t>
            </a:r>
            <a:r>
              <a:rPr lang="en-GB" dirty="0" smtClean="0"/>
              <a:t> </a:t>
            </a:r>
            <a:endParaRPr lang="hr-HR" dirty="0" smtClean="0"/>
          </a:p>
          <a:p>
            <a:pPr lvl="1"/>
            <a:r>
              <a:rPr lang="tr-TR" dirty="0" smtClean="0"/>
              <a:t>Mantık</a:t>
            </a:r>
            <a:r>
              <a:rPr lang="en-GB" dirty="0" smtClean="0"/>
              <a:t>, </a:t>
            </a:r>
            <a:endParaRPr lang="hr-HR" dirty="0" smtClean="0"/>
          </a:p>
          <a:p>
            <a:pPr lvl="1"/>
            <a:r>
              <a:rPr lang="tr-TR" dirty="0" smtClean="0"/>
              <a:t>Bilgi teorisi</a:t>
            </a:r>
            <a:r>
              <a:rPr lang="en-GB" dirty="0" smtClean="0"/>
              <a:t>, </a:t>
            </a:r>
            <a:endParaRPr lang="hr-HR" dirty="0" smtClean="0"/>
          </a:p>
          <a:p>
            <a:pPr lvl="1"/>
            <a:r>
              <a:rPr lang="tr-TR" dirty="0" smtClean="0"/>
              <a:t>Elektronik, </a:t>
            </a:r>
            <a:endParaRPr lang="hr-HR" dirty="0" smtClean="0"/>
          </a:p>
          <a:p>
            <a:pPr lvl="1"/>
            <a:r>
              <a:rPr lang="tr-TR" dirty="0" smtClean="0"/>
              <a:t>İletişim, </a:t>
            </a:r>
            <a:endParaRPr lang="hr-HR" dirty="0" smtClean="0"/>
          </a:p>
          <a:p>
            <a:pPr lvl="1"/>
            <a:r>
              <a:rPr lang="tr-TR" dirty="0" smtClean="0"/>
              <a:t>Dil bilim, </a:t>
            </a:r>
            <a:endParaRPr lang="hr-HR" dirty="0" smtClean="0"/>
          </a:p>
          <a:p>
            <a:pPr lvl="1"/>
            <a:r>
              <a:rPr lang="tr-TR" dirty="0" smtClean="0"/>
              <a:t>Ekonomi, </a:t>
            </a:r>
            <a:r>
              <a:rPr lang="en-GB" dirty="0" smtClean="0"/>
              <a:t> </a:t>
            </a:r>
            <a:endParaRPr lang="hr-HR" dirty="0" smtClean="0"/>
          </a:p>
          <a:p>
            <a:pPr lvl="1"/>
            <a:r>
              <a:rPr lang="tr-TR" dirty="0" smtClean="0"/>
              <a:t>Sınıflama bilimi, </a:t>
            </a:r>
            <a:endParaRPr lang="hr-HR" dirty="0" smtClean="0"/>
          </a:p>
          <a:p>
            <a:pPr lvl="1"/>
            <a:r>
              <a:rPr lang="tr-TR" dirty="0" smtClean="0"/>
              <a:t>Sistem bilimi, </a:t>
            </a:r>
            <a:endParaRPr lang="hr-HR" dirty="0" smtClean="0"/>
          </a:p>
          <a:p>
            <a:pPr lvl="1"/>
            <a:r>
              <a:rPr lang="tr-TR" dirty="0" smtClean="0"/>
              <a:t>Kütüphanecilik, </a:t>
            </a:r>
            <a:r>
              <a:rPr lang="en-GB" dirty="0" smtClean="0"/>
              <a:t> </a:t>
            </a:r>
            <a:endParaRPr lang="hr-HR" dirty="0" smtClean="0"/>
          </a:p>
          <a:p>
            <a:pPr lvl="1"/>
            <a:r>
              <a:rPr lang="tr-TR" dirty="0" smtClean="0"/>
              <a:t>Yönetim.</a:t>
            </a:r>
            <a:endParaRPr lang="en-GB" dirty="0"/>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5029074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Diğer disiplinlerle ilişkiler </a:t>
            </a:r>
            <a:endParaRPr lang="en-GB" dirty="0"/>
          </a:p>
        </p:txBody>
      </p:sp>
      <p:sp>
        <p:nvSpPr>
          <p:cNvPr id="3" name="Rezervirano mjesto sadržaja 2"/>
          <p:cNvSpPr>
            <a:spLocks noGrp="1"/>
          </p:cNvSpPr>
          <p:nvPr>
            <p:ph idx="1"/>
          </p:nvPr>
        </p:nvSpPr>
        <p:spPr/>
        <p:txBody>
          <a:bodyPr/>
          <a:lstStyle/>
          <a:p>
            <a:r>
              <a:rPr lang="tr-TR" sz="3200" dirty="0" smtClean="0"/>
              <a:t>Müttefikler/bazı alanlarla rekabet</a:t>
            </a:r>
            <a:r>
              <a:rPr lang="en-US" altLang="en-US" sz="3200" dirty="0" smtClean="0"/>
              <a:t>...</a:t>
            </a:r>
            <a:endParaRPr lang="en-US" altLang="en-US" sz="3200" dirty="0"/>
          </a:p>
          <a:p>
            <a:pPr lvl="1"/>
            <a:r>
              <a:rPr lang="tr-TR" altLang="en-US" sz="3200" dirty="0" smtClean="0"/>
              <a:t>En güçlüler</a:t>
            </a:r>
            <a:r>
              <a:rPr lang="en-US" altLang="en-US" sz="3200" dirty="0" smtClean="0"/>
              <a:t>: </a:t>
            </a:r>
            <a:endParaRPr lang="hr-HR" altLang="en-US" sz="3200" dirty="0" smtClean="0"/>
          </a:p>
          <a:p>
            <a:pPr lvl="2"/>
            <a:r>
              <a:rPr lang="tr-TR" altLang="en-US" sz="3200" dirty="0" smtClean="0"/>
              <a:t>Kütüphanecilik</a:t>
            </a:r>
            <a:r>
              <a:rPr lang="hr-HR" altLang="en-US" sz="3200" dirty="0" smtClean="0"/>
              <a:t> (</a:t>
            </a:r>
            <a:r>
              <a:rPr lang="tr-TR" altLang="en-US" sz="3200" dirty="0" smtClean="0"/>
              <a:t>günümüzde</a:t>
            </a:r>
            <a:r>
              <a:rPr lang="hr-HR" altLang="en-US" sz="3200" dirty="0" smtClean="0"/>
              <a:t> – </a:t>
            </a:r>
            <a:r>
              <a:rPr lang="tr-TR" altLang="en-US" sz="3200" dirty="0" smtClean="0"/>
              <a:t>galeri-kütüphane-arşiv-müze)</a:t>
            </a:r>
            <a:r>
              <a:rPr lang="hr-HR" altLang="en-US" sz="3200" dirty="0" smtClean="0"/>
              <a:t> </a:t>
            </a:r>
          </a:p>
          <a:p>
            <a:pPr lvl="2"/>
            <a:r>
              <a:rPr lang="tr-TR" altLang="en-US" sz="3200" dirty="0" smtClean="0"/>
              <a:t>Bilgisayar bilimleri </a:t>
            </a:r>
            <a:endParaRPr lang="en-US" altLang="en-US" sz="3200"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42238268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Bilgi Bilim</a:t>
            </a:r>
            <a:r>
              <a:rPr lang="hr-HR" dirty="0" smtClean="0"/>
              <a:t> v</a:t>
            </a:r>
            <a:r>
              <a:rPr lang="tr-TR" dirty="0" smtClean="0"/>
              <a:t>e</a:t>
            </a:r>
            <a:r>
              <a:rPr lang="hr-HR" dirty="0" smtClean="0"/>
              <a:t> </a:t>
            </a:r>
            <a:r>
              <a:rPr lang="tr-TR" dirty="0" smtClean="0"/>
              <a:t>Kütüphanecilik</a:t>
            </a:r>
            <a:endParaRPr lang="en-GB" dirty="0"/>
          </a:p>
        </p:txBody>
      </p:sp>
      <p:sp>
        <p:nvSpPr>
          <p:cNvPr id="3" name="Rezervirano mjesto sadržaja 2"/>
          <p:cNvSpPr>
            <a:spLocks noGrp="1"/>
          </p:cNvSpPr>
          <p:nvPr>
            <p:ph idx="1"/>
          </p:nvPr>
        </p:nvSpPr>
        <p:spPr/>
        <p:txBody>
          <a:bodyPr>
            <a:normAutofit fontScale="92500" lnSpcReduction="10000"/>
          </a:bodyPr>
          <a:lstStyle/>
          <a:p>
            <a:r>
              <a:rPr lang="tr-TR" altLang="en-US" dirty="0" smtClean="0"/>
              <a:t>Ortak tarafları: </a:t>
            </a:r>
            <a:endParaRPr lang="en-US" altLang="en-US" dirty="0"/>
          </a:p>
          <a:p>
            <a:pPr lvl="1"/>
            <a:r>
              <a:rPr lang="tr-TR" altLang="en-US" dirty="0" smtClean="0"/>
              <a:t>Bilgi toplumundaki sosyal rol </a:t>
            </a:r>
            <a:endParaRPr lang="en-US" altLang="en-US" dirty="0"/>
          </a:p>
          <a:p>
            <a:pPr lvl="1"/>
            <a:r>
              <a:rPr lang="tr-TR" altLang="en-US" dirty="0" smtClean="0"/>
              <a:t>Grafikler ve diğer tür kayıtların etkin kullanımı ile ilgili olma</a:t>
            </a:r>
            <a:endParaRPr lang="en-US" altLang="en-US" dirty="0"/>
          </a:p>
          <a:p>
            <a:pPr lvl="1"/>
            <a:r>
              <a:rPr lang="tr-TR" altLang="en-US" dirty="0" smtClean="0"/>
              <a:t>Çok sayıda konuda araştırma problemleri </a:t>
            </a:r>
            <a:endParaRPr lang="en-US" altLang="en-US" dirty="0"/>
          </a:p>
          <a:p>
            <a:pPr lvl="1"/>
            <a:r>
              <a:rPr lang="tr-TR" altLang="en-US" dirty="0" smtClean="0"/>
              <a:t>Bilgi erişimle ilişki </a:t>
            </a:r>
            <a:endParaRPr lang="en-US" altLang="en-US" dirty="0"/>
          </a:p>
          <a:p>
            <a:pPr>
              <a:lnSpc>
                <a:spcPct val="90000"/>
              </a:lnSpc>
            </a:pPr>
            <a:r>
              <a:rPr lang="tr-TR" altLang="en-US" dirty="0" smtClean="0"/>
              <a:t>Farklılıkları</a:t>
            </a:r>
            <a:r>
              <a:rPr lang="en-US" altLang="en-US" dirty="0" smtClean="0"/>
              <a:t>:</a:t>
            </a:r>
            <a:endParaRPr lang="en-US" altLang="en-US" dirty="0"/>
          </a:p>
          <a:p>
            <a:pPr lvl="1">
              <a:lnSpc>
                <a:spcPct val="90000"/>
              </a:lnSpc>
            </a:pPr>
            <a:r>
              <a:rPr lang="tr-TR" altLang="en-US" dirty="0" smtClean="0"/>
              <a:t>İlgilenilen problemlerin seçimi ve tanımı </a:t>
            </a:r>
            <a:endParaRPr lang="en-US" altLang="en-US" dirty="0"/>
          </a:p>
          <a:p>
            <a:pPr lvl="1">
              <a:lnSpc>
                <a:spcPct val="90000"/>
              </a:lnSpc>
            </a:pPr>
            <a:r>
              <a:rPr lang="tr-TR" altLang="en-US" dirty="0" smtClean="0"/>
              <a:t>Teorik sorular ve çerçeve </a:t>
            </a:r>
            <a:endParaRPr lang="en-US" altLang="en-US" dirty="0"/>
          </a:p>
          <a:p>
            <a:pPr lvl="1">
              <a:lnSpc>
                <a:spcPct val="90000"/>
              </a:lnSpc>
            </a:pPr>
            <a:r>
              <a:rPr lang="tr-TR" altLang="en-US" dirty="0" smtClean="0"/>
              <a:t>Doğası ve deneme/test yapma derecesi</a:t>
            </a:r>
            <a:endParaRPr lang="hr-HR" altLang="en-US" dirty="0" smtClean="0"/>
          </a:p>
          <a:p>
            <a:pPr lvl="1">
              <a:lnSpc>
                <a:spcPct val="90000"/>
              </a:lnSpc>
            </a:pPr>
            <a:r>
              <a:rPr lang="tr-TR" altLang="en-US" dirty="0" smtClean="0"/>
              <a:t>Kullanılan araçlar ve yaklaşımlar </a:t>
            </a:r>
            <a:endParaRPr lang="hr-HR" altLang="en-US" dirty="0" smtClean="0"/>
          </a:p>
          <a:p>
            <a:pPr lvl="1">
              <a:lnSpc>
                <a:spcPct val="90000"/>
              </a:lnSpc>
            </a:pPr>
            <a:r>
              <a:rPr lang="tr-TR" altLang="en-US" dirty="0" smtClean="0"/>
              <a:t>Disiplinler arası ilişkilerin gücü </a:t>
            </a:r>
            <a:endParaRPr lang="en-US" altLang="en-US"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57684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Nasıl üstesinden gelinir</a:t>
            </a:r>
            <a:r>
              <a:rPr lang="hr-HR" dirty="0" smtClean="0"/>
              <a:t>?</a:t>
            </a:r>
            <a:endParaRPr lang="en-GB" dirty="0"/>
          </a:p>
        </p:txBody>
      </p:sp>
      <p:sp>
        <p:nvSpPr>
          <p:cNvPr id="3" name="Rezervirano mjesto sadržaja 2"/>
          <p:cNvSpPr>
            <a:spLocks noGrp="1"/>
          </p:cNvSpPr>
          <p:nvPr>
            <p:ph idx="1"/>
          </p:nvPr>
        </p:nvSpPr>
        <p:spPr/>
        <p:txBody>
          <a:bodyPr/>
          <a:lstStyle/>
          <a:p>
            <a:r>
              <a:rPr lang="tr-TR" altLang="en-US" dirty="0" smtClean="0"/>
              <a:t>Bilgi patlaması </a:t>
            </a:r>
            <a:endParaRPr lang="en-US" altLang="en-US" dirty="0"/>
          </a:p>
          <a:p>
            <a:pPr lvl="1"/>
            <a:r>
              <a:rPr lang="tr-TR" altLang="en-US" dirty="0" smtClean="0"/>
              <a:t>Bilginin ve bilgi eserlerinin katlanarak artması </a:t>
            </a:r>
            <a:endParaRPr lang="en-US" altLang="en-US" sz="2800" dirty="0" smtClean="0"/>
          </a:p>
          <a:p>
            <a:r>
              <a:rPr lang="tr-TR" altLang="en-US" dirty="0" smtClean="0"/>
              <a:t>İletişim patlaması </a:t>
            </a:r>
            <a:endParaRPr lang="en-US" altLang="en-US" dirty="0" smtClean="0"/>
          </a:p>
          <a:p>
            <a:pPr lvl="1"/>
            <a:r>
              <a:rPr lang="tr-TR" altLang="en-US" dirty="0" smtClean="0"/>
              <a:t>Bilginin iletişim, erişim ve kullanım yol ve yöntemlerinin katlanarak artması</a:t>
            </a:r>
          </a:p>
          <a:p>
            <a:pPr lvl="1"/>
            <a:r>
              <a:rPr lang="hr-HR" altLang="en-US" dirty="0" smtClean="0"/>
              <a:t>Di</a:t>
            </a:r>
            <a:r>
              <a:rPr lang="tr-TR" altLang="en-US" dirty="0" smtClean="0"/>
              <a:t>j</a:t>
            </a:r>
            <a:r>
              <a:rPr lang="hr-HR" altLang="en-US" dirty="0" smtClean="0"/>
              <a:t>ital </a:t>
            </a:r>
            <a:r>
              <a:rPr lang="tr-TR" altLang="en-US" dirty="0" smtClean="0"/>
              <a:t>çevre</a:t>
            </a:r>
            <a:endParaRPr lang="en-US" altLang="en-US"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4794955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İsim ne içermeli</a:t>
            </a:r>
            <a:r>
              <a:rPr lang="hr-HR" dirty="0" smtClean="0"/>
              <a:t>?</a:t>
            </a:r>
            <a:endParaRPr lang="en-GB" dirty="0"/>
          </a:p>
        </p:txBody>
      </p:sp>
      <p:sp>
        <p:nvSpPr>
          <p:cNvPr id="3" name="Rezervirano mjesto sadržaja 2"/>
          <p:cNvSpPr>
            <a:spLocks noGrp="1"/>
          </p:cNvSpPr>
          <p:nvPr>
            <p:ph idx="1"/>
          </p:nvPr>
        </p:nvSpPr>
        <p:spPr/>
        <p:txBody>
          <a:bodyPr/>
          <a:lstStyle/>
          <a:p>
            <a:r>
              <a:rPr lang="tr-TR" altLang="en-US" dirty="0" smtClean="0"/>
              <a:t>Kütüphanecilik. Bilgi Bilim </a:t>
            </a:r>
            <a:endParaRPr lang="en-US" altLang="en-US" dirty="0"/>
          </a:p>
          <a:p>
            <a:r>
              <a:rPr lang="tr-TR" altLang="en-US" dirty="0" smtClean="0"/>
              <a:t>Kütüphanecilik ve </a:t>
            </a:r>
            <a:r>
              <a:rPr lang="tr-TR" altLang="en-US" dirty="0"/>
              <a:t>Bilgi Bilim </a:t>
            </a:r>
            <a:endParaRPr lang="en-US" altLang="en-US" dirty="0"/>
          </a:p>
          <a:p>
            <a:r>
              <a:rPr lang="tr-TR" altLang="en-US" dirty="0" smtClean="0"/>
              <a:t>KütüphanecilikveBilgiBilim </a:t>
            </a:r>
            <a:endParaRPr lang="en-US" altLang="en-US" dirty="0"/>
          </a:p>
          <a:p>
            <a:pPr lvl="1"/>
            <a:r>
              <a:rPr lang="en-US" altLang="en-US" dirty="0" smtClean="0"/>
              <a:t>Michael Buckland</a:t>
            </a:r>
            <a:r>
              <a:rPr lang="tr-TR" altLang="en-US" dirty="0" smtClean="0"/>
              <a:t>’ın önerisi</a:t>
            </a:r>
            <a:endParaRPr lang="en-US" altLang="en-US" dirty="0"/>
          </a:p>
          <a:p>
            <a:r>
              <a:rPr lang="tr-TR" altLang="en-US" dirty="0" smtClean="0"/>
              <a:t>Bilgi Bilim </a:t>
            </a:r>
            <a:endParaRPr lang="en-US" altLang="en-US" dirty="0"/>
          </a:p>
          <a:p>
            <a:r>
              <a:rPr lang="tr-TR" altLang="en-US" dirty="0" smtClean="0"/>
              <a:t>Bilgi Bilimleri </a:t>
            </a:r>
            <a:endParaRPr lang="en-US" altLang="en-US" dirty="0"/>
          </a:p>
          <a:p>
            <a:r>
              <a:rPr lang="tr-TR" altLang="en-US" dirty="0" smtClean="0"/>
              <a:t>Bilgi</a:t>
            </a:r>
            <a:r>
              <a:rPr lang="en-US" altLang="en-US" dirty="0" smtClean="0"/>
              <a:t> </a:t>
            </a:r>
            <a:endParaRPr lang="en-US" altLang="en-US" dirty="0"/>
          </a:p>
          <a:p>
            <a:pPr lvl="1"/>
            <a:r>
              <a:rPr lang="tr-TR" altLang="en-US" dirty="0" smtClean="0"/>
              <a:t>«Bilgi Okulları’nda (Information School)olduğu gibi </a:t>
            </a:r>
            <a:endParaRPr lang="en-US" altLang="en-US"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9224843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Bilgi Bilim ve Bilgisayar Bilimleri</a:t>
            </a:r>
            <a:r>
              <a:rPr lang="hr-HR" dirty="0" smtClean="0"/>
              <a:t> </a:t>
            </a:r>
            <a:endParaRPr lang="en-GB" dirty="0"/>
          </a:p>
        </p:txBody>
      </p:sp>
      <p:sp>
        <p:nvSpPr>
          <p:cNvPr id="3" name="Rezervirano mjesto sadržaja 2"/>
          <p:cNvSpPr>
            <a:spLocks noGrp="1"/>
          </p:cNvSpPr>
          <p:nvPr>
            <p:ph idx="1"/>
          </p:nvPr>
        </p:nvSpPr>
        <p:spPr>
          <a:xfrm>
            <a:off x="1165386" y="2102079"/>
            <a:ext cx="8946541" cy="4195481"/>
          </a:xfrm>
        </p:spPr>
        <p:txBody>
          <a:bodyPr>
            <a:normAutofit/>
          </a:bodyPr>
          <a:lstStyle/>
          <a:p>
            <a:pPr>
              <a:lnSpc>
                <a:spcPct val="90000"/>
              </a:lnSpc>
            </a:pPr>
            <a:r>
              <a:rPr lang="tr-TR" altLang="en-US" sz="2400" dirty="0" smtClean="0"/>
              <a:t>Benzerlikler</a:t>
            </a:r>
            <a:r>
              <a:rPr lang="hr-HR" altLang="en-US" sz="2400" dirty="0" smtClean="0"/>
              <a:t>:</a:t>
            </a:r>
          </a:p>
          <a:p>
            <a:pPr lvl="1">
              <a:lnSpc>
                <a:spcPct val="90000"/>
              </a:lnSpc>
            </a:pPr>
            <a:r>
              <a:rPr lang="tr-TR" altLang="en-US" sz="2000" dirty="0" smtClean="0"/>
              <a:t>İleri BE algoritmaları ve teknikleri üzerinde yoğunlaşma </a:t>
            </a:r>
            <a:r>
              <a:rPr lang="en-US" altLang="en-US" sz="2000" dirty="0" smtClean="0"/>
              <a:t> </a:t>
            </a:r>
            <a:endParaRPr lang="en-US" altLang="en-US" sz="2000" dirty="0"/>
          </a:p>
          <a:p>
            <a:pPr lvl="1">
              <a:lnSpc>
                <a:spcPct val="90000"/>
              </a:lnSpc>
            </a:pPr>
            <a:r>
              <a:rPr lang="en-US" altLang="en-US" sz="2000" dirty="0"/>
              <a:t>digital </a:t>
            </a:r>
            <a:r>
              <a:rPr lang="tr-TR" altLang="en-US" sz="2000" dirty="0" smtClean="0"/>
              <a:t>kütüphane altyapısı </a:t>
            </a:r>
            <a:endParaRPr lang="en-US" altLang="en-US" sz="2000" dirty="0"/>
          </a:p>
          <a:p>
            <a:pPr lvl="1">
              <a:lnSpc>
                <a:spcPct val="90000"/>
              </a:lnSpc>
            </a:pPr>
            <a:r>
              <a:rPr lang="tr-TR" altLang="en-US" sz="2000" dirty="0" smtClean="0"/>
              <a:t>İnsan bilgisayar etkileşimi </a:t>
            </a:r>
            <a:endParaRPr lang="en-US" altLang="en-US" sz="2000" dirty="0"/>
          </a:p>
          <a:p>
            <a:r>
              <a:rPr lang="tr-TR" dirty="0" smtClean="0"/>
              <a:t>Farklılıklar</a:t>
            </a:r>
            <a:endParaRPr lang="hr-HR" dirty="0"/>
          </a:p>
          <a:p>
            <a:pPr lvl="1">
              <a:lnSpc>
                <a:spcPct val="90000"/>
              </a:lnSpc>
            </a:pPr>
            <a:r>
              <a:rPr lang="tr-TR" altLang="en-US" dirty="0" smtClean="0"/>
              <a:t>Bilgisayar bilimleri daha çok algoritmalar ile ilgilidir </a:t>
            </a:r>
            <a:endParaRPr lang="en-US" altLang="en-US" dirty="0"/>
          </a:p>
          <a:p>
            <a:pPr lvl="1">
              <a:lnSpc>
                <a:spcPct val="90000"/>
              </a:lnSpc>
            </a:pPr>
            <a:r>
              <a:rPr lang="tr-TR" altLang="en-US" dirty="0" smtClean="0"/>
              <a:t>BB daha çok bilgi, bilgi kullanıcıları ve bilginin kullanımı ile ilgilidir </a:t>
            </a:r>
            <a:endParaRPr lang="en-US" altLang="en-US" dirty="0"/>
          </a:p>
          <a:p>
            <a:r>
              <a:rPr lang="tr-TR" altLang="en-US" dirty="0" smtClean="0"/>
              <a:t>Artan sayıda bilgisayar bilimci BB alanında çalışmaktadır (özellikle BE ve dijital kütüphaneler)</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416250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BB’in katkıları</a:t>
            </a:r>
            <a:endParaRPr lang="en-GB" dirty="0"/>
          </a:p>
        </p:txBody>
      </p:sp>
      <p:sp>
        <p:nvSpPr>
          <p:cNvPr id="3" name="Rezervirano mjesto sadržaja 2"/>
          <p:cNvSpPr>
            <a:spLocks noGrp="1"/>
          </p:cNvSpPr>
          <p:nvPr>
            <p:ph idx="1"/>
          </p:nvPr>
        </p:nvSpPr>
        <p:spPr/>
        <p:txBody>
          <a:bodyPr/>
          <a:lstStyle/>
          <a:p>
            <a:r>
              <a:rPr lang="tr-TR" altLang="en-US" sz="2400" dirty="0" smtClean="0"/>
              <a:t>BB bilginin toplum içinde kullanımını etkilemiştir </a:t>
            </a:r>
          </a:p>
          <a:p>
            <a:r>
              <a:rPr lang="tr-TR" altLang="en-US" sz="2400" dirty="0" smtClean="0"/>
              <a:t>Düzenlenmiş bir bilgi birikimi ve mesleki yeterlilikler geliştirmiştir </a:t>
            </a:r>
          </a:p>
          <a:p>
            <a:r>
              <a:rPr lang="tr-TR" altLang="en-US" sz="2400" dirty="0" smtClean="0"/>
              <a:t>Disiplinler arası uygulanmıştır </a:t>
            </a:r>
            <a:endParaRPr lang="en-US" altLang="en-US" sz="2400" dirty="0"/>
          </a:p>
          <a:p>
            <a:r>
              <a:rPr lang="tr-TR" altLang="en-US" sz="2400" dirty="0" smtClean="0"/>
              <a:t>BE olgun bir aşamaya ulaşmıştır </a:t>
            </a:r>
            <a:endParaRPr lang="en-US" altLang="en-US" sz="2400" dirty="0"/>
          </a:p>
          <a:p>
            <a:pPr lvl="1"/>
            <a:r>
              <a:rPr lang="tr-TR" altLang="en-US" sz="2000" dirty="0" smtClean="0"/>
              <a:t>Pek çok alanı etkilemiştir </a:t>
            </a:r>
            <a:endParaRPr lang="en-US" altLang="en-US" sz="2000" dirty="0"/>
          </a:p>
          <a:p>
            <a:r>
              <a:rPr lang="tr-TR" altLang="en-US" sz="2400" dirty="0" smtClean="0"/>
              <a:t>İnsan-bilgisayar etkileşiminde </a:t>
            </a:r>
            <a:r>
              <a:rPr lang="tr-TR" altLang="en-US" sz="2400" b="1" dirty="0" smtClean="0"/>
              <a:t>İNSAN</a:t>
            </a:r>
            <a:r>
              <a:rPr lang="tr-TR" altLang="en-US" sz="2400" dirty="0" smtClean="0"/>
              <a:t> faktörünü öne çıkarmıştır</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80640948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dirty="0" smtClean="0"/>
              <a:t>Sorunlar ve yeni eğilimler </a:t>
            </a:r>
            <a:endParaRPr lang="en-GB" dirty="0"/>
          </a:p>
        </p:txBody>
      </p:sp>
      <p:sp>
        <p:nvSpPr>
          <p:cNvPr id="5" name="Rezervirano mjesto teksta 4"/>
          <p:cNvSpPr>
            <a:spLocks noGrp="1"/>
          </p:cNvSpPr>
          <p:nvPr>
            <p:ph type="body" idx="1"/>
          </p:nvPr>
        </p:nvSpPr>
        <p:spPr/>
        <p:txBody>
          <a:bodyPr/>
          <a:lstStyle/>
          <a:p>
            <a:endParaRPr lang="en-GB" dirty="0"/>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5709972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BB ile ilgili sorunlar</a:t>
            </a:r>
            <a:endParaRPr lang="en-GB" dirty="0"/>
          </a:p>
        </p:txBody>
      </p:sp>
      <p:sp>
        <p:nvSpPr>
          <p:cNvPr id="3" name="Rezervirano mjesto sadržaja 2"/>
          <p:cNvSpPr>
            <a:spLocks noGrp="1"/>
          </p:cNvSpPr>
          <p:nvPr>
            <p:ph idx="1"/>
          </p:nvPr>
        </p:nvSpPr>
        <p:spPr/>
        <p:txBody>
          <a:bodyPr/>
          <a:lstStyle/>
          <a:p>
            <a:pPr>
              <a:lnSpc>
                <a:spcPct val="90000"/>
              </a:lnSpc>
            </a:pPr>
            <a:r>
              <a:rPr lang="tr-TR" altLang="en-US" dirty="0" smtClean="0"/>
              <a:t>Artan ve değişen sosyal ve örgütsel bilgi ve bilgi alt yapısına uyum sağlamak </a:t>
            </a:r>
          </a:p>
          <a:p>
            <a:pPr>
              <a:lnSpc>
                <a:spcPct val="90000"/>
              </a:lnSpc>
            </a:pPr>
            <a:r>
              <a:rPr lang="tr-TR" altLang="en-US" dirty="0" smtClean="0"/>
              <a:t>Bilginin küreselleşmesinde pozitif bir rol oynamak </a:t>
            </a:r>
            <a:endParaRPr lang="en-US" altLang="en-US" dirty="0"/>
          </a:p>
          <a:p>
            <a:pPr>
              <a:lnSpc>
                <a:spcPct val="90000"/>
              </a:lnSpc>
            </a:pPr>
            <a:r>
              <a:rPr lang="tr-TR" altLang="en-US" dirty="0" smtClean="0"/>
              <a:t>Teknolojik zorunlulukları insan bakış açısından yanıtlamak </a:t>
            </a:r>
            <a:endParaRPr lang="en-US" altLang="en-US" dirty="0"/>
          </a:p>
          <a:p>
            <a:pPr>
              <a:lnSpc>
                <a:spcPct val="90000"/>
              </a:lnSpc>
            </a:pPr>
            <a:r>
              <a:rPr lang="tr-TR" altLang="en-US" dirty="0" smtClean="0"/>
              <a:t>Bilgi patlamasından iletişim patlamasına geçişe cevap verebilmek</a:t>
            </a:r>
            <a:endParaRPr lang="en-US" altLang="en-US" dirty="0"/>
          </a:p>
          <a:p>
            <a:pPr>
              <a:lnSpc>
                <a:spcPct val="90000"/>
              </a:lnSpc>
            </a:pPr>
            <a:r>
              <a:rPr lang="tr-TR" altLang="en-US" dirty="0" smtClean="0"/>
              <a:t>Rekabete nitelikle katılmak </a:t>
            </a:r>
            <a:endParaRPr lang="en-US" altLang="en-US" dirty="0"/>
          </a:p>
          <a:p>
            <a:pPr>
              <a:lnSpc>
                <a:spcPct val="90000"/>
              </a:lnSpc>
            </a:pPr>
            <a:r>
              <a:rPr lang="en-US" altLang="en-US" b="1" dirty="0" smtClean="0">
                <a:solidFill>
                  <a:srgbClr val="FF0000"/>
                </a:solidFill>
              </a:rPr>
              <a:t>D</a:t>
            </a:r>
            <a:r>
              <a:rPr lang="tr-TR" altLang="en-US" b="1" dirty="0" smtClean="0">
                <a:solidFill>
                  <a:srgbClr val="FF0000"/>
                </a:solidFill>
              </a:rPr>
              <a:t>İJİ</a:t>
            </a:r>
            <a:r>
              <a:rPr lang="tr-TR" altLang="en-US" b="1" dirty="0">
                <a:solidFill>
                  <a:srgbClr val="FF0000"/>
                </a:solidFill>
              </a:rPr>
              <a:t>T</a:t>
            </a:r>
            <a:r>
              <a:rPr lang="en-US" altLang="en-US" b="1" dirty="0" smtClean="0">
                <a:solidFill>
                  <a:srgbClr val="FF0000"/>
                </a:solidFill>
              </a:rPr>
              <a:t>AL</a:t>
            </a:r>
            <a:r>
              <a:rPr lang="tr-TR" altLang="en-US" b="1" dirty="0" smtClean="0">
                <a:solidFill>
                  <a:srgbClr val="FF0000"/>
                </a:solidFill>
              </a:rPr>
              <a:t>’i KÜTÜPHANE </a:t>
            </a:r>
            <a:r>
              <a:rPr lang="tr-TR" altLang="en-US" dirty="0" smtClean="0"/>
              <a:t>ile birleştirmek</a:t>
            </a:r>
            <a:r>
              <a:rPr lang="hr-HR" altLang="en-US" b="1" dirty="0" smtClean="0">
                <a:solidFill>
                  <a:srgbClr val="FF0000"/>
                </a:solidFill>
              </a:rPr>
              <a:t>   </a:t>
            </a:r>
          </a:p>
          <a:p>
            <a:pPr lvl="6">
              <a:lnSpc>
                <a:spcPct val="90000"/>
              </a:lnSpc>
            </a:pPr>
            <a:r>
              <a:rPr lang="hr-HR" altLang="en-US" dirty="0" smtClean="0"/>
              <a:t>(</a:t>
            </a:r>
            <a:r>
              <a:rPr lang="hr-HR" altLang="en-US" dirty="0" err="1" smtClean="0"/>
              <a:t>Tefko</a:t>
            </a:r>
            <a:r>
              <a:rPr lang="hr-HR" altLang="en-US" dirty="0" smtClean="0"/>
              <a:t> </a:t>
            </a:r>
            <a:r>
              <a:rPr lang="hr-HR" altLang="en-US" dirty="0" err="1" smtClean="0"/>
              <a:t>Saracevic</a:t>
            </a:r>
            <a:r>
              <a:rPr lang="hr-HR" altLang="en-US" dirty="0" smtClean="0"/>
              <a:t>)</a:t>
            </a:r>
            <a:endParaRPr lang="en-US" altLang="en-US"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89471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Sıcak Konular</a:t>
            </a:r>
            <a:endParaRPr lang="en-GB" dirty="0"/>
          </a:p>
        </p:txBody>
      </p:sp>
      <p:sp>
        <p:nvSpPr>
          <p:cNvPr id="3" name="Rezervirano mjesto sadržaja 2"/>
          <p:cNvSpPr>
            <a:spLocks noGrp="1"/>
          </p:cNvSpPr>
          <p:nvPr>
            <p:ph idx="1"/>
          </p:nvPr>
        </p:nvSpPr>
        <p:spPr/>
        <p:txBody>
          <a:bodyPr>
            <a:normAutofit fontScale="92500" lnSpcReduction="20000"/>
          </a:bodyPr>
          <a:lstStyle/>
          <a:p>
            <a:r>
              <a:rPr lang="tr-TR" dirty="0" smtClean="0"/>
              <a:t>Bilgi ve toplum</a:t>
            </a:r>
            <a:endParaRPr lang="hr-HR" dirty="0" smtClean="0"/>
          </a:p>
          <a:p>
            <a:pPr lvl="1"/>
            <a:r>
              <a:rPr lang="tr-TR" dirty="0" smtClean="0"/>
              <a:t>Bilgi</a:t>
            </a:r>
            <a:r>
              <a:rPr lang="de-DE" dirty="0" smtClean="0"/>
              <a:t> Et</a:t>
            </a:r>
            <a:r>
              <a:rPr lang="tr-TR" dirty="0" smtClean="0"/>
              <a:t>iği</a:t>
            </a:r>
            <a:endParaRPr lang="hr-HR" dirty="0" smtClean="0"/>
          </a:p>
          <a:p>
            <a:pPr lvl="1"/>
            <a:r>
              <a:rPr lang="tr-TR" dirty="0" smtClean="0"/>
              <a:t>Yasal çerçeve</a:t>
            </a:r>
            <a:r>
              <a:rPr lang="de-DE" dirty="0"/>
              <a:t>	</a:t>
            </a:r>
          </a:p>
          <a:p>
            <a:pPr lvl="2"/>
            <a:r>
              <a:rPr lang="tr-TR" dirty="0" smtClean="0"/>
              <a:t>Telif hakkı</a:t>
            </a:r>
            <a:endParaRPr lang="de-DE" dirty="0"/>
          </a:p>
          <a:p>
            <a:pPr lvl="2"/>
            <a:r>
              <a:rPr lang="tr-TR" dirty="0" smtClean="0"/>
              <a:t>Veri koruma</a:t>
            </a:r>
            <a:endParaRPr lang="hr-HR" dirty="0" smtClean="0"/>
          </a:p>
          <a:p>
            <a:pPr lvl="2"/>
            <a:r>
              <a:rPr lang="tr-TR" dirty="0" smtClean="0"/>
              <a:t>Güvenlik</a:t>
            </a:r>
            <a:endParaRPr lang="hr-HR" dirty="0"/>
          </a:p>
          <a:p>
            <a:r>
              <a:rPr lang="hr-HR" dirty="0" smtClean="0"/>
              <a:t>Di</a:t>
            </a:r>
            <a:r>
              <a:rPr lang="tr-TR" dirty="0" smtClean="0"/>
              <a:t>j</a:t>
            </a:r>
            <a:r>
              <a:rPr lang="hr-HR" dirty="0" smtClean="0"/>
              <a:t>ital </a:t>
            </a:r>
            <a:r>
              <a:rPr lang="tr-TR" dirty="0" smtClean="0"/>
              <a:t>İnsan Bilimler</a:t>
            </a:r>
            <a:endParaRPr lang="hr-HR" dirty="0" smtClean="0"/>
          </a:p>
          <a:p>
            <a:pPr lvl="1"/>
            <a:r>
              <a:rPr lang="tr-TR" dirty="0" smtClean="0"/>
              <a:t>İnsan bilimleri, bilgisayar bilimleri ve bilgi bilim arasında işbirliği </a:t>
            </a:r>
            <a:endParaRPr lang="de-DE" dirty="0"/>
          </a:p>
          <a:p>
            <a:pPr lvl="1"/>
            <a:r>
              <a:rPr lang="tr-TR" dirty="0" smtClean="0"/>
              <a:t>Tarihsel analiz, </a:t>
            </a:r>
            <a:r>
              <a:rPr lang="tr-TR" dirty="0"/>
              <a:t>karşılaştırma yaklaşımı </a:t>
            </a:r>
            <a:r>
              <a:rPr lang="tr-TR" dirty="0" smtClean="0"/>
              <a:t>gibi </a:t>
            </a:r>
            <a:r>
              <a:rPr lang="tr-TR" dirty="0"/>
              <a:t>klasik yöntemlerin yanı sıra n</a:t>
            </a:r>
            <a:r>
              <a:rPr lang="tr-TR" dirty="0" smtClean="0"/>
              <a:t>icel yöntemlerin kullanımı </a:t>
            </a:r>
          </a:p>
          <a:p>
            <a:pPr lvl="1"/>
            <a:r>
              <a:rPr lang="tr-TR" dirty="0" smtClean="0"/>
              <a:t>Büyük veri setlerinin analizi ve bunun sağladığı yeni bakış açıları</a:t>
            </a:r>
          </a:p>
          <a:p>
            <a:pPr lvl="1"/>
            <a:r>
              <a:rPr lang="tr-TR" dirty="0" smtClean="0"/>
              <a:t>Disiplinler arası odaklanma </a:t>
            </a:r>
            <a:endParaRPr lang="de-DE"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40436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Sıcak konular</a:t>
            </a:r>
            <a:endParaRPr lang="en-GB" dirty="0"/>
          </a:p>
        </p:txBody>
      </p:sp>
      <p:sp>
        <p:nvSpPr>
          <p:cNvPr id="3" name="Rezervirano mjesto sadržaja 2"/>
          <p:cNvSpPr>
            <a:spLocks noGrp="1"/>
          </p:cNvSpPr>
          <p:nvPr>
            <p:ph idx="1"/>
          </p:nvPr>
        </p:nvSpPr>
        <p:spPr/>
        <p:txBody>
          <a:bodyPr>
            <a:normAutofit/>
          </a:bodyPr>
          <a:lstStyle/>
          <a:p>
            <a:r>
              <a:rPr lang="tr-TR" altLang="de-DE" dirty="0" smtClean="0"/>
              <a:t>Açık erişim yaklaşımı </a:t>
            </a:r>
            <a:endParaRPr lang="hr-HR" altLang="de-DE" dirty="0" smtClean="0"/>
          </a:p>
          <a:p>
            <a:pPr lvl="1"/>
            <a:r>
              <a:rPr lang="tr-TR" altLang="de-DE" dirty="0" smtClean="0"/>
              <a:t>İnsan gelişiminin bir parçası olarak bilgi (</a:t>
            </a:r>
            <a:r>
              <a:rPr lang="tr-TR" altLang="de-DE" dirty="0"/>
              <a:t>k</a:t>
            </a:r>
            <a:r>
              <a:rPr lang="de-DE" altLang="de-DE" dirty="0" smtClean="0"/>
              <a:t>nowledge</a:t>
            </a:r>
            <a:r>
              <a:rPr lang="tr-TR" altLang="de-DE" dirty="0" smtClean="0"/>
              <a:t>)</a:t>
            </a:r>
            <a:endParaRPr lang="de-DE" altLang="de-DE" dirty="0"/>
          </a:p>
          <a:p>
            <a:pPr lvl="1"/>
            <a:r>
              <a:rPr lang="tr-TR" altLang="de-DE" dirty="0" smtClean="0"/>
              <a:t>Diğerleri tarafından oluşturulmuş bilgi üzerine yeni bilgi inşaası </a:t>
            </a:r>
            <a:endParaRPr lang="de-DE" altLang="de-DE" dirty="0"/>
          </a:p>
          <a:p>
            <a:r>
              <a:rPr lang="tr-TR" dirty="0" smtClean="0"/>
              <a:t>Büyük veri’yi yönetme</a:t>
            </a:r>
          </a:p>
          <a:p>
            <a:pPr lvl="1"/>
            <a:r>
              <a:rPr lang="tr-TR" dirty="0" smtClean="0"/>
              <a:t>Farklı disiplinlerden uzmanların işbirliği </a:t>
            </a:r>
            <a:endParaRPr lang="hr-HR" dirty="0" smtClean="0"/>
          </a:p>
          <a:p>
            <a:pPr lvl="1"/>
            <a:r>
              <a:rPr lang="tr-TR" dirty="0" smtClean="0"/>
              <a:t>Çok güçlü işlem kapasiteleri </a:t>
            </a:r>
            <a:endParaRPr lang="hr-HR" dirty="0" smtClean="0"/>
          </a:p>
          <a:p>
            <a:pPr lvl="1"/>
            <a:r>
              <a:rPr lang="tr-TR" dirty="0" smtClean="0"/>
              <a:t>Muazzam depolama kapasiteleri </a:t>
            </a:r>
            <a:r>
              <a:rPr lang="hr-HR" dirty="0" smtClean="0"/>
              <a:t>(</a:t>
            </a:r>
            <a:r>
              <a:rPr lang="tr-TR" dirty="0" smtClean="0"/>
              <a:t>kurumsal arşivler</a:t>
            </a:r>
            <a:r>
              <a:rPr lang="hr-HR" dirty="0" smtClean="0"/>
              <a:t>)</a:t>
            </a:r>
          </a:p>
          <a:p>
            <a:pPr lvl="1"/>
            <a:r>
              <a:rPr lang="tr-TR" dirty="0" smtClean="0"/>
              <a:t>Araştırma ve geliştirme için büyük yatırım </a:t>
            </a:r>
            <a:endParaRPr lang="hr-HR" dirty="0" smtClean="0"/>
          </a:p>
          <a:p>
            <a:r>
              <a:rPr lang="tr-TR" dirty="0" smtClean="0"/>
              <a:t>Eğitimde BİT</a:t>
            </a:r>
            <a:r>
              <a:rPr lang="hr-HR" dirty="0" smtClean="0"/>
              <a:t> </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38825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dirty="0" smtClean="0"/>
              <a:t>Sonuç ve tartışma </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41784611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So</a:t>
            </a:r>
            <a:r>
              <a:rPr lang="tr-TR" dirty="0" smtClean="0"/>
              <a:t>nuç</a:t>
            </a:r>
            <a:endParaRPr lang="en-GB" dirty="0"/>
          </a:p>
        </p:txBody>
      </p:sp>
      <p:sp>
        <p:nvSpPr>
          <p:cNvPr id="3" name="Rezervirano mjesto sadržaja 2"/>
          <p:cNvSpPr>
            <a:spLocks noGrp="1"/>
          </p:cNvSpPr>
          <p:nvPr>
            <p:ph idx="1"/>
          </p:nvPr>
        </p:nvSpPr>
        <p:spPr/>
        <p:txBody>
          <a:bodyPr/>
          <a:lstStyle/>
          <a:p>
            <a:r>
              <a:rPr lang="tr-TR" dirty="0" smtClean="0"/>
              <a:t>Kütüphanecilik ve Bilgi Bilim fikirleri son yıllarda diğer disiplinlere ihraç edilmiştir;</a:t>
            </a:r>
            <a:r>
              <a:rPr lang="en-GB" dirty="0" smtClean="0"/>
              <a:t> </a:t>
            </a:r>
            <a:endParaRPr lang="hr-HR" dirty="0" smtClean="0"/>
          </a:p>
          <a:p>
            <a:r>
              <a:rPr lang="tr-TR" dirty="0" smtClean="0"/>
              <a:t>BB diğer alanlara büyük katkılarda bulunmaya başlamıştır (bilgisayar bilimleri, mühendislik, işletme ve yönetim gibi);</a:t>
            </a:r>
          </a:p>
          <a:p>
            <a:r>
              <a:rPr lang="tr-TR" dirty="0" smtClean="0"/>
              <a:t>Bu gelişmeler BB ile ilgili yeterliliklerin tek elde tutulması ile ilgili sorunlara işaret etmektedir </a:t>
            </a:r>
          </a:p>
          <a:p>
            <a:pPr lvl="2"/>
            <a:r>
              <a:rPr lang="hr-HR" dirty="0" smtClean="0"/>
              <a:t>Nolin </a:t>
            </a:r>
            <a:r>
              <a:rPr lang="tr-TR" dirty="0" smtClean="0"/>
              <a:t>ve</a:t>
            </a:r>
            <a:r>
              <a:rPr lang="hr-HR" dirty="0" smtClean="0"/>
              <a:t> </a:t>
            </a:r>
            <a:r>
              <a:rPr lang="hr-HR" dirty="0"/>
              <a:t>Å</a:t>
            </a:r>
            <a:r>
              <a:rPr lang="hr-HR" dirty="0" smtClean="0"/>
              <a:t>strom, 2010</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40875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Bakış açıları</a:t>
            </a:r>
            <a:endParaRPr lang="en-GB" dirty="0"/>
          </a:p>
        </p:txBody>
      </p:sp>
      <p:sp>
        <p:nvSpPr>
          <p:cNvPr id="3" name="Rezervirano mjesto sadržaja 2"/>
          <p:cNvSpPr>
            <a:spLocks noGrp="1"/>
          </p:cNvSpPr>
          <p:nvPr>
            <p:ph idx="1"/>
          </p:nvPr>
        </p:nvSpPr>
        <p:spPr/>
        <p:txBody>
          <a:bodyPr/>
          <a:lstStyle/>
          <a:p>
            <a:r>
              <a:rPr lang="hr-HR" altLang="sr-Latn-RS" dirty="0" smtClean="0"/>
              <a:t>Ra</a:t>
            </a:r>
            <a:r>
              <a:rPr lang="tr-TR" altLang="sr-Latn-RS" dirty="0" smtClean="0"/>
              <a:t>sy</a:t>
            </a:r>
            <a:r>
              <a:rPr lang="hr-HR" altLang="sr-Latn-RS" dirty="0" smtClean="0"/>
              <a:t>onalist  </a:t>
            </a:r>
            <a:endParaRPr lang="hr-HR" altLang="sr-Latn-RS" dirty="0"/>
          </a:p>
          <a:p>
            <a:r>
              <a:rPr lang="tr-TR" altLang="sr-Latn-RS" dirty="0" smtClean="0"/>
              <a:t>Bilişsel</a:t>
            </a:r>
            <a:endParaRPr lang="hr-HR" altLang="sr-Latn-RS" dirty="0"/>
          </a:p>
          <a:p>
            <a:r>
              <a:rPr lang="tr-TR" altLang="sr-Latn-RS" dirty="0" smtClean="0"/>
              <a:t>Sosyolojik </a:t>
            </a:r>
            <a:endParaRPr lang="hr-HR" altLang="sr-Latn-RS" dirty="0"/>
          </a:p>
          <a:p>
            <a:r>
              <a:rPr lang="tr-TR" altLang="sr-Latn-RS" dirty="0" smtClean="0"/>
              <a:t>Felsefik</a:t>
            </a:r>
          </a:p>
          <a:p>
            <a:pPr marL="0" indent="0">
              <a:buNone/>
            </a:pPr>
            <a:endParaRPr lang="hr-HR" altLang="sr-Latn-RS" dirty="0"/>
          </a:p>
          <a:p>
            <a:pPr marL="0" indent="0">
              <a:buNone/>
            </a:pPr>
            <a:r>
              <a:rPr lang="tr-TR" altLang="sr-Latn-RS" dirty="0" smtClean="0"/>
              <a:t>Yeni bir çevre</a:t>
            </a:r>
            <a:endParaRPr lang="hr-HR" altLang="sr-Latn-RS" dirty="0"/>
          </a:p>
          <a:p>
            <a:r>
              <a:rPr lang="tr-TR" altLang="sr-Latn-RS" dirty="0" smtClean="0"/>
              <a:t>Geleneksel belgeler yerine yeni semantik varlıklar</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40585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tr-TR" altLang="en-US" dirty="0" smtClean="0"/>
              <a:t>Bilgi Bilim</a:t>
            </a:r>
            <a:r>
              <a:rPr lang="en-US" altLang="en-US" dirty="0" smtClean="0"/>
              <a:t>: </a:t>
            </a:r>
            <a:r>
              <a:rPr lang="tr-TR" altLang="en-US" dirty="0" smtClean="0"/>
              <a:t>Nereden geliyor?</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4700261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Sorular ve tartışma </a:t>
            </a:r>
            <a:endParaRPr lang="en-GB" dirty="0"/>
          </a:p>
        </p:txBody>
      </p:sp>
      <p:sp>
        <p:nvSpPr>
          <p:cNvPr id="3" name="Rezervirano mjesto sadržaja 2"/>
          <p:cNvSpPr>
            <a:spLocks noGrp="1"/>
          </p:cNvSpPr>
          <p:nvPr>
            <p:ph idx="1"/>
          </p:nvPr>
        </p:nvSpPr>
        <p:spPr/>
        <p:txBody>
          <a:bodyPr/>
          <a:lstStyle/>
          <a:p>
            <a:r>
              <a:rPr lang="tr-TR" altLang="sr-Latn-RS" dirty="0" smtClean="0"/>
              <a:t>Hangi teorilerde bilgi kavramını bulabilirsiniz? </a:t>
            </a:r>
            <a:endParaRPr lang="en-GB" altLang="sr-Latn-RS" dirty="0"/>
          </a:p>
          <a:p>
            <a:r>
              <a:rPr lang="tr-TR" altLang="sr-Latn-RS" dirty="0" smtClean="0"/>
              <a:t>Hangi teoriler BB için uygundur? </a:t>
            </a:r>
            <a:endParaRPr lang="en-GB" altLang="sr-Latn-RS" dirty="0"/>
          </a:p>
          <a:p>
            <a:r>
              <a:rPr lang="tr-TR" altLang="sr-Latn-RS" dirty="0" smtClean="0"/>
              <a:t>BB’nin hangi alt disiplinleri hangi özelliklerinden dolayı birbirlerine yakındır? </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378287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Eğitici iletişim adresi</a:t>
            </a:r>
            <a:endParaRPr lang="en-US" dirty="0"/>
          </a:p>
        </p:txBody>
      </p:sp>
      <p:graphicFrame>
        <p:nvGraphicFramePr>
          <p:cNvPr id="4" name="Content Placeholder 3" descr="Instructor Contact Information"/>
          <p:cNvGraphicFramePr>
            <a:graphicFrameLocks noGrp="1"/>
          </p:cNvGraphicFramePr>
          <p:nvPr>
            <p:ph idx="1"/>
            <p:extLst>
              <p:ext uri="{D42A27DB-BD31-4B8C-83A1-F6EECF244321}">
                <p14:modId xmlns:p14="http://schemas.microsoft.com/office/powerpoint/2010/main" val="350997346"/>
              </p:ext>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5573947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48057" y="452718"/>
            <a:ext cx="10067544" cy="1400530"/>
          </a:xfrm>
        </p:spPr>
        <p:txBody>
          <a:bodyPr/>
          <a:lstStyle/>
          <a:p>
            <a:r>
              <a:rPr lang="tr-TR" dirty="0" smtClean="0"/>
              <a:t>Kütüphanecilik ve </a:t>
            </a:r>
            <a:r>
              <a:rPr lang="hr-HR" dirty="0" smtClean="0"/>
              <a:t>do</a:t>
            </a:r>
            <a:r>
              <a:rPr lang="tr-TR" dirty="0" smtClean="0"/>
              <a:t>kümantasyon alanında yaşanan parçalanma ve kriz</a:t>
            </a:r>
            <a:endParaRPr lang="en-GB" dirty="0"/>
          </a:p>
        </p:txBody>
      </p:sp>
      <p:sp>
        <p:nvSpPr>
          <p:cNvPr id="3" name="Rezervirano mjesto sadržaja 2"/>
          <p:cNvSpPr>
            <a:spLocks noGrp="1"/>
          </p:cNvSpPr>
          <p:nvPr>
            <p:ph idx="1"/>
          </p:nvPr>
        </p:nvSpPr>
        <p:spPr/>
        <p:txBody>
          <a:bodyPr>
            <a:normAutofit/>
          </a:bodyPr>
          <a:lstStyle/>
          <a:p>
            <a:endParaRPr lang="tr-TR" dirty="0" smtClean="0"/>
          </a:p>
          <a:p>
            <a:r>
              <a:rPr lang="tr-TR" dirty="0" smtClean="0"/>
              <a:t>50 yıl önce belirlenen problemler </a:t>
            </a:r>
            <a:endParaRPr lang="en-GB" dirty="0" smtClean="0"/>
          </a:p>
          <a:p>
            <a:pPr lvl="1"/>
            <a:r>
              <a:rPr lang="tr-TR" dirty="0" smtClean="0"/>
              <a:t>Kütüphanecilik ve Bilgi Bilimin entellektüel gelişimi </a:t>
            </a:r>
            <a:r>
              <a:rPr lang="en-GB" dirty="0" smtClean="0"/>
              <a:t>(</a:t>
            </a:r>
            <a:r>
              <a:rPr lang="hr-HR" dirty="0" err="1" smtClean="0"/>
              <a:t>Shera</a:t>
            </a:r>
            <a:r>
              <a:rPr lang="hr-HR" dirty="0" smtClean="0"/>
              <a:t>, </a:t>
            </a:r>
            <a:r>
              <a:rPr lang="en-GB" dirty="0" smtClean="0"/>
              <a:t>Brookes</a:t>
            </a:r>
            <a:r>
              <a:rPr lang="en-GB" dirty="0"/>
              <a:t>, </a:t>
            </a:r>
            <a:r>
              <a:rPr lang="hr-HR" dirty="0" err="1" smtClean="0"/>
              <a:t>Cuadra</a:t>
            </a:r>
            <a:r>
              <a:rPr lang="hr-HR" dirty="0" smtClean="0"/>
              <a:t>…)</a:t>
            </a:r>
            <a:endParaRPr lang="en-GB" dirty="0"/>
          </a:p>
          <a:p>
            <a:pPr lvl="1"/>
            <a:r>
              <a:rPr lang="tr-TR" dirty="0" smtClean="0"/>
              <a:t>Sosyal organizayon </a:t>
            </a:r>
            <a:r>
              <a:rPr lang="en-GB" dirty="0" smtClean="0"/>
              <a:t>(</a:t>
            </a:r>
            <a:r>
              <a:rPr lang="hr-HR" dirty="0" err="1" smtClean="0"/>
              <a:t>Shera</a:t>
            </a:r>
            <a:r>
              <a:rPr lang="hr-HR" dirty="0" smtClean="0"/>
              <a:t>, Miksa…)</a:t>
            </a:r>
            <a:endParaRPr lang="en-GB" dirty="0"/>
          </a:p>
          <a:p>
            <a:r>
              <a:rPr lang="tr-TR" dirty="0"/>
              <a:t>y</a:t>
            </a:r>
            <a:r>
              <a:rPr lang="tr-TR" dirty="0" smtClean="0"/>
              <a:t>eni bir paradigma arayışı - BB</a:t>
            </a:r>
            <a:endParaRPr lang="hr-HR" dirty="0" smtClean="0"/>
          </a:p>
          <a:p>
            <a:r>
              <a:rPr lang="tr-TR" dirty="0" smtClean="0"/>
              <a:t>Yirmi birinci yüzyılda hala geçerli</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132571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Köklerini ararken</a:t>
            </a:r>
            <a:endParaRPr lang="en-GB" dirty="0"/>
          </a:p>
        </p:txBody>
      </p:sp>
      <p:sp>
        <p:nvSpPr>
          <p:cNvPr id="3" name="Rezervirano mjesto sadržaja 2"/>
          <p:cNvSpPr>
            <a:spLocks noGrp="1"/>
          </p:cNvSpPr>
          <p:nvPr>
            <p:ph idx="1"/>
          </p:nvPr>
        </p:nvSpPr>
        <p:spPr/>
        <p:txBody>
          <a:bodyPr/>
          <a:lstStyle/>
          <a:p>
            <a:r>
              <a:rPr lang="tr-TR" altLang="sr-Latn-RS" dirty="0" smtClean="0"/>
              <a:t>Ayrı ayrı branşların gelişimindeki farklılık (eşitsizlik) </a:t>
            </a:r>
          </a:p>
          <a:p>
            <a:r>
              <a:rPr lang="tr-TR" altLang="sr-Latn-RS" dirty="0" smtClean="0"/>
              <a:t>Teorik yansımaların başlaması </a:t>
            </a:r>
          </a:p>
          <a:p>
            <a:pPr lvl="1"/>
            <a:r>
              <a:rPr lang="tr-TR" altLang="sr-Latn-RS" dirty="0" smtClean="0"/>
              <a:t>Alanın gelişmesinde bilimsel aşamanın başlangıcı </a:t>
            </a:r>
          </a:p>
          <a:p>
            <a:pPr lvl="1"/>
            <a:r>
              <a:rPr lang="tr-TR" altLang="sr-Latn-RS" dirty="0" smtClean="0"/>
              <a:t>Teorik ve metodolojik temellerin oluşumu </a:t>
            </a:r>
          </a:p>
          <a:p>
            <a:pPr lvl="1"/>
            <a:r>
              <a:rPr lang="tr-TR" altLang="sr-Latn-RS" dirty="0" smtClean="0"/>
              <a:t>Tarihsel ve tanımlayıcı dönem </a:t>
            </a:r>
          </a:p>
          <a:p>
            <a:pPr lvl="1"/>
            <a:r>
              <a:rPr lang="tr-TR" altLang="sr-Latn-RS" dirty="0" smtClean="0"/>
              <a:t>Fikir ayrılıkları (teknoloji şoku)</a:t>
            </a:r>
            <a:endParaRPr lang="hr-HR" altLang="sr-Latn-RS" dirty="0"/>
          </a:p>
          <a:p>
            <a:pPr lvl="1"/>
            <a:r>
              <a:rPr lang="tr-TR" altLang="sr-Latn-RS" dirty="0" smtClean="0"/>
              <a:t>Analitik ve sentezsel aşama (temel teorik yapının oluşumu)</a:t>
            </a:r>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240960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tr-TR" dirty="0" smtClean="0"/>
              <a:t>Kısa tarihsel gelişim</a:t>
            </a:r>
            <a:r>
              <a:rPr lang="hr-HR" dirty="0" smtClean="0"/>
              <a:t> …</a:t>
            </a:r>
            <a:endParaRPr lang="en-GB" dirty="0"/>
          </a:p>
        </p:txBody>
      </p:sp>
      <p:sp>
        <p:nvSpPr>
          <p:cNvPr id="3" name="Rezervirano mjesto sadržaja 2"/>
          <p:cNvSpPr>
            <a:spLocks noGrp="1"/>
          </p:cNvSpPr>
          <p:nvPr>
            <p:ph idx="1"/>
          </p:nvPr>
        </p:nvSpPr>
        <p:spPr/>
        <p:txBody>
          <a:bodyPr>
            <a:normAutofit/>
          </a:bodyPr>
          <a:lstStyle/>
          <a:p>
            <a:pPr>
              <a:lnSpc>
                <a:spcPct val="90000"/>
              </a:lnSpc>
            </a:pPr>
            <a:r>
              <a:rPr lang="tr-TR" altLang="sr-Latn-RS" dirty="0" smtClean="0">
                <a:cs typeface="Times New Roman" panose="02020603050405020304" pitchFamily="18" charset="0"/>
              </a:rPr>
              <a:t>19. yüzyılın ikinci yarısından sonra – altı ana dönem</a:t>
            </a:r>
            <a:r>
              <a:rPr lang="hr-HR" altLang="sr-Latn-RS" dirty="0" smtClean="0">
                <a:cs typeface="Times New Roman" panose="02020603050405020304" pitchFamily="18" charset="0"/>
              </a:rPr>
              <a:t> </a:t>
            </a:r>
            <a:r>
              <a:rPr lang="hr-HR" altLang="sr-Latn-RS" dirty="0" smtClean="0"/>
              <a:t>(</a:t>
            </a:r>
            <a:r>
              <a:rPr lang="tr-TR" altLang="sr-Latn-RS" dirty="0" smtClean="0"/>
              <a:t>bazen dönemler arasında çakışmalar vardır)</a:t>
            </a:r>
            <a:r>
              <a:rPr lang="en-US" altLang="sr-Latn-RS" dirty="0" smtClean="0">
                <a:cs typeface="Times New Roman" panose="02020603050405020304" pitchFamily="18" charset="0"/>
              </a:rPr>
              <a:t>:</a:t>
            </a:r>
            <a:r>
              <a:rPr lang="en-US" altLang="sr-Latn-RS" sz="3200" dirty="0" smtClean="0">
                <a:cs typeface="Times New Roman" panose="02020603050405020304" pitchFamily="18" charset="0"/>
              </a:rPr>
              <a:t> </a:t>
            </a:r>
            <a:endParaRPr lang="en-US" altLang="sr-Latn-RS" sz="3200" dirty="0">
              <a:cs typeface="Times New Roman" panose="02020603050405020304" pitchFamily="18" charset="0"/>
            </a:endParaRPr>
          </a:p>
          <a:p>
            <a:pPr lvl="1">
              <a:lnSpc>
                <a:spcPct val="90000"/>
              </a:lnSpc>
            </a:pPr>
            <a:r>
              <a:rPr lang="tr-TR" altLang="sr-Latn-RS" dirty="0" smtClean="0">
                <a:cs typeface="Times New Roman" panose="02020603050405020304" pitchFamily="18" charset="0"/>
              </a:rPr>
              <a:t>Kütüphanecilik alanında pragmatik görüş</a:t>
            </a:r>
            <a:r>
              <a:rPr lang="en-US" altLang="sr-Latn-RS" dirty="0" smtClean="0">
                <a:cs typeface="Times New Roman" panose="02020603050405020304" pitchFamily="18" charset="0"/>
              </a:rPr>
              <a:t> </a:t>
            </a:r>
            <a:r>
              <a:rPr lang="en-US" altLang="sr-Latn-RS" dirty="0">
                <a:cs typeface="Times New Roman" panose="02020603050405020304" pitchFamily="18" charset="0"/>
              </a:rPr>
              <a:t>(1876</a:t>
            </a:r>
            <a:r>
              <a:rPr lang="hr-HR" altLang="sr-Latn-RS" dirty="0">
                <a:cs typeface="Times New Roman" panose="02020603050405020304" pitchFamily="18" charset="0"/>
              </a:rPr>
              <a:t>.</a:t>
            </a:r>
            <a:r>
              <a:rPr lang="en-US" altLang="sr-Latn-RS" dirty="0">
                <a:cs typeface="Times New Roman" panose="02020603050405020304" pitchFamily="18" charset="0"/>
              </a:rPr>
              <a:t>-1925</a:t>
            </a:r>
            <a:r>
              <a:rPr lang="hr-HR" altLang="sr-Latn-RS" dirty="0">
                <a:cs typeface="Times New Roman" panose="02020603050405020304" pitchFamily="18" charset="0"/>
              </a:rPr>
              <a:t>.</a:t>
            </a:r>
            <a:r>
              <a:rPr lang="en-US" altLang="sr-Latn-RS" dirty="0">
                <a:cs typeface="Times New Roman" panose="02020603050405020304" pitchFamily="18" charset="0"/>
              </a:rPr>
              <a:t>) </a:t>
            </a:r>
            <a:r>
              <a:rPr lang="tr-TR" altLang="sr-Latn-RS" dirty="0" smtClean="0">
                <a:cs typeface="Times New Roman" panose="02020603050405020304" pitchFamily="18" charset="0"/>
              </a:rPr>
              <a:t>koleksiyonları düzenlemek ve hizmete sunmak ile karakterize edilir;</a:t>
            </a:r>
          </a:p>
          <a:p>
            <a:pPr lvl="1">
              <a:lnSpc>
                <a:spcPct val="90000"/>
              </a:lnSpc>
            </a:pPr>
            <a:r>
              <a:rPr lang="tr-TR" altLang="sr-Latn-RS" dirty="0" smtClean="0">
                <a:cs typeface="Times New Roman" panose="02020603050405020304" pitchFamily="18" charset="0"/>
              </a:rPr>
              <a:t>Kütüphane, dokümantasyon ve arşivlerdeki eğitim, bilim ve kültürü destekleyen işlerin/görevlerin  mesleki yorumlanması </a:t>
            </a:r>
            <a:r>
              <a:rPr lang="en-US" altLang="sr-Latn-RS" dirty="0" smtClean="0">
                <a:cs typeface="Times New Roman" panose="02020603050405020304" pitchFamily="18" charset="0"/>
              </a:rPr>
              <a:t>(</a:t>
            </a:r>
            <a:r>
              <a:rPr lang="en-US" altLang="sr-Latn-RS" dirty="0">
                <a:cs typeface="Times New Roman" panose="02020603050405020304" pitchFamily="18" charset="0"/>
              </a:rPr>
              <a:t>1925</a:t>
            </a:r>
            <a:r>
              <a:rPr lang="hr-HR" altLang="sr-Latn-RS" dirty="0">
                <a:cs typeface="Times New Roman" panose="02020603050405020304" pitchFamily="18" charset="0"/>
              </a:rPr>
              <a:t>.</a:t>
            </a:r>
            <a:r>
              <a:rPr lang="en-US" altLang="sr-Latn-RS" dirty="0">
                <a:cs typeface="Times New Roman" panose="02020603050405020304" pitchFamily="18" charset="0"/>
              </a:rPr>
              <a:t>-1950</a:t>
            </a:r>
            <a:r>
              <a:rPr lang="hr-HR" altLang="sr-Latn-RS" dirty="0">
                <a:cs typeface="Times New Roman" panose="02020603050405020304" pitchFamily="18" charset="0"/>
              </a:rPr>
              <a:t>.</a:t>
            </a:r>
            <a:r>
              <a:rPr lang="en-US" altLang="sr-Latn-RS" dirty="0" smtClean="0">
                <a:cs typeface="Times New Roman" panose="02020603050405020304" pitchFamily="18" charset="0"/>
              </a:rPr>
              <a:t>)</a:t>
            </a:r>
            <a:r>
              <a:rPr lang="tr-TR" altLang="sr-Latn-RS" dirty="0" smtClean="0">
                <a:cs typeface="Times New Roman" panose="02020603050405020304" pitchFamily="18" charset="0"/>
              </a:rPr>
              <a:t>;</a:t>
            </a:r>
          </a:p>
          <a:p>
            <a:pPr lvl="1">
              <a:lnSpc>
                <a:spcPct val="90000"/>
              </a:lnSpc>
            </a:pPr>
            <a:r>
              <a:rPr lang="tr-TR" altLang="sr-Latn-RS" dirty="0" smtClean="0">
                <a:cs typeface="Times New Roman" panose="02020603050405020304" pitchFamily="18" charset="0"/>
              </a:rPr>
              <a:t>Kütüphane, arşiv ve dokümantasyon merkezinin toplumdaki rolünü yorumlayan sosyolojik yaklaşık </a:t>
            </a:r>
            <a:r>
              <a:rPr lang="en-US" altLang="sr-Latn-RS" dirty="0" smtClean="0">
                <a:cs typeface="Times New Roman" panose="02020603050405020304" pitchFamily="18" charset="0"/>
              </a:rPr>
              <a:t>(1930</a:t>
            </a:r>
            <a:r>
              <a:rPr lang="tr-TR" altLang="sr-Latn-RS" dirty="0" smtClean="0">
                <a:cs typeface="Times New Roman" panose="02020603050405020304" pitchFamily="18" charset="0"/>
              </a:rPr>
              <a:t>’dan itibaren</a:t>
            </a:r>
            <a:r>
              <a:rPr lang="en-US" altLang="sr-Latn-RS" dirty="0" smtClean="0">
                <a:cs typeface="Times New Roman" panose="02020603050405020304" pitchFamily="18" charset="0"/>
              </a:rPr>
              <a:t>) </a:t>
            </a:r>
            <a:endParaRPr lang="tr-TR" altLang="sr-Latn-RS" dirty="0" smtClean="0">
              <a:cs typeface="Times New Roman" panose="02020603050405020304" pitchFamily="18" charset="0"/>
            </a:endParaRPr>
          </a:p>
          <a:p>
            <a:pPr lvl="1">
              <a:lnSpc>
                <a:spcPct val="90000"/>
              </a:lnSpc>
            </a:pPr>
            <a:r>
              <a:rPr lang="tr-TR" altLang="sr-Latn-RS" dirty="0" smtClean="0">
                <a:cs typeface="Times New Roman" panose="02020603050405020304" pitchFamily="18" charset="0"/>
              </a:rPr>
              <a:t>Kütüphanecilik ve Bilgi Bilimin felsefik yanı üzerinde dialoglar </a:t>
            </a:r>
            <a:r>
              <a:rPr lang="en-US" altLang="sr-Latn-RS" dirty="0" smtClean="0">
                <a:cs typeface="Times New Roman" panose="02020603050405020304" pitchFamily="18" charset="0"/>
              </a:rPr>
              <a:t>(1960</a:t>
            </a:r>
            <a:r>
              <a:rPr lang="tr-TR" altLang="sr-Latn-RS" dirty="0" smtClean="0">
                <a:cs typeface="Times New Roman" panose="02020603050405020304" pitchFamily="18" charset="0"/>
              </a:rPr>
              <a:t>’dan itibaren</a:t>
            </a:r>
            <a:r>
              <a:rPr lang="en-US" altLang="sr-Latn-RS" dirty="0" smtClean="0">
                <a:cs typeface="Times New Roman" panose="02020603050405020304" pitchFamily="18" charset="0"/>
              </a:rPr>
              <a:t>); </a:t>
            </a:r>
            <a:endParaRPr lang="en-US" altLang="sr-Latn-RS" dirty="0">
              <a:cs typeface="Times New Roman" panose="02020603050405020304" pitchFamily="18" charset="0"/>
            </a:endParaRPr>
          </a:p>
          <a:p>
            <a:pPr lvl="1"/>
            <a:r>
              <a:rPr lang="tr-TR" altLang="sr-Latn-RS" dirty="0" smtClean="0">
                <a:cs typeface="Times New Roman" panose="02020603050405020304" pitchFamily="18" charset="0"/>
              </a:rPr>
              <a:t>Kütüphanecilik ve Bilgi Bilim alanının  tarihsel inceleme </a:t>
            </a:r>
          </a:p>
          <a:p>
            <a:pPr lvl="1"/>
            <a:r>
              <a:rPr lang="tr-TR" altLang="sr-Latn-RS" dirty="0" smtClean="0">
                <a:cs typeface="Times New Roman" panose="02020603050405020304" pitchFamily="18" charset="0"/>
              </a:rPr>
              <a:t>Dijital dönemin sorunları</a:t>
            </a:r>
            <a:endParaRPr lang="hr-HR" altLang="sr-Latn-RS" dirty="0">
              <a:cs typeface="Times New Roman" panose="02020603050405020304" pitchFamily="18" charset="0"/>
            </a:endParaRPr>
          </a:p>
          <a:p>
            <a:pPr lvl="1">
              <a:lnSpc>
                <a:spcPct val="90000"/>
              </a:lnSpc>
            </a:pPr>
            <a:endParaRPr lang="hr-HR"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Faletar Tanackovic and Mandl, 2018</a:t>
            </a:r>
            <a:endParaRPr lang="en-US"/>
          </a:p>
        </p:txBody>
      </p:sp>
    </p:spTree>
    <p:extLst>
      <p:ext uri="{BB962C8B-B14F-4D97-AF65-F5344CB8AC3E}">
        <p14:creationId xmlns:p14="http://schemas.microsoft.com/office/powerpoint/2010/main" val="66026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AE737A-72D2-4F07-84A4-D46333E273A5}">
  <ds:schemaRefs>
    <ds:schemaRef ds:uri="http://purl.org/dc/dcmitype/"/>
    <ds:schemaRef ds:uri="http://purl.org/dc/terms/"/>
    <ds:schemaRef ds:uri="4873beb7-5857-4685-be1f-d57550cc96cc"/>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AE901BC-D190-49E6-8B33-2F32A0F2BF00}">
  <ds:schemaRefs>
    <ds:schemaRef ds:uri="http://schemas.microsoft.com/sharepoint/v3/contenttype/forms"/>
  </ds:schemaRefs>
</ds:datastoreItem>
</file>

<file path=customXml/itemProps3.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2997</Words>
  <Application>Microsoft Office PowerPoint</Application>
  <PresentationFormat>Široki zaslon</PresentationFormat>
  <Paragraphs>529</Paragraphs>
  <Slides>61</Slides>
  <Notes>1</Notes>
  <HiddenSlides>0</HiddenSlides>
  <MMClips>1</MMClips>
  <ScaleCrop>false</ScaleCrop>
  <HeadingPairs>
    <vt:vector size="6" baseType="variant">
      <vt:variant>
        <vt:lpstr>Korišteni fontovi</vt:lpstr>
      </vt:variant>
      <vt:variant>
        <vt:i4>11</vt:i4>
      </vt:variant>
      <vt:variant>
        <vt:lpstr>Tema</vt:lpstr>
      </vt:variant>
      <vt:variant>
        <vt:i4>1</vt:i4>
      </vt:variant>
      <vt:variant>
        <vt:lpstr>Naslovi slajdova</vt:lpstr>
      </vt:variant>
      <vt:variant>
        <vt:i4>61</vt:i4>
      </vt:variant>
    </vt:vector>
  </HeadingPairs>
  <TitlesOfParts>
    <vt:vector size="73" baseType="lpstr">
      <vt:lpstr>Century Gothic</vt:lpstr>
      <vt:lpstr>Calibri</vt:lpstr>
      <vt:lpstr>Arial</vt:lpstr>
      <vt:lpstr>CRO_Garamond</vt:lpstr>
      <vt:lpstr>MS Gothic</vt:lpstr>
      <vt:lpstr>Raleway</vt:lpstr>
      <vt:lpstr>Times New Roman</vt:lpstr>
      <vt:lpstr>Wingdings 3</vt:lpstr>
      <vt:lpstr>Tahoma</vt:lpstr>
      <vt:lpstr>Fjalla One</vt:lpstr>
      <vt:lpstr>Verdana</vt:lpstr>
      <vt:lpstr>Ion</vt:lpstr>
      <vt:lpstr>Bilgi Bilimde Gelişmeler </vt:lpstr>
      <vt:lpstr>Öğretim Yöntemleri</vt:lpstr>
      <vt:lpstr>İçindekiler ve Giriş</vt:lpstr>
      <vt:lpstr>BB’ye Giriş </vt:lpstr>
      <vt:lpstr>Nasıl üstesinden gelinir?</vt:lpstr>
      <vt:lpstr>Bilgi Bilim: Nereden geliyor?</vt:lpstr>
      <vt:lpstr>Kütüphanecilik ve dokümantasyon alanında yaşanan parçalanma ve kriz</vt:lpstr>
      <vt:lpstr>Köklerini ararken</vt:lpstr>
      <vt:lpstr>Kısa tarihsel gelişim …</vt:lpstr>
      <vt:lpstr>Bilginin entellektüel düzenlenmesi</vt:lpstr>
      <vt:lpstr>Neler oldu?</vt:lpstr>
      <vt:lpstr>Paul Otlet </vt:lpstr>
      <vt:lpstr>Mundaneum</vt:lpstr>
      <vt:lpstr>Teknoloji: deux et machinae</vt:lpstr>
      <vt:lpstr>TEKNOLOJİ</vt:lpstr>
      <vt:lpstr>TEKNOLOJİ </vt:lpstr>
      <vt:lpstr>BİLGİ</vt:lpstr>
      <vt:lpstr>BİLGİ</vt:lpstr>
      <vt:lpstr>Bilgi manifestasyon (Buckland)</vt:lpstr>
      <vt:lpstr>Bilgi kavramı (çeşitli yaklaşımlar)</vt:lpstr>
      <vt:lpstr>BİLGİ</vt:lpstr>
      <vt:lpstr>İNSAN</vt:lpstr>
      <vt:lpstr>İNSAN</vt:lpstr>
      <vt:lpstr>İNSAN</vt:lpstr>
      <vt:lpstr>İNSAN</vt:lpstr>
      <vt:lpstr>Paradigma bölünmesi: teknoloji – insan  </vt:lpstr>
      <vt:lpstr>Bilgi Bilim’in Tanımı</vt:lpstr>
      <vt:lpstr>BB tanımları </vt:lpstr>
      <vt:lpstr>BB tanımları</vt:lpstr>
      <vt:lpstr>BB tanımları</vt:lpstr>
      <vt:lpstr>  Bilgi Bilim</vt:lpstr>
      <vt:lpstr>Temel özellikleri</vt:lpstr>
      <vt:lpstr>Bilgi işleme ve düzenlemeyle ilgili üç büyük fikir  </vt:lpstr>
      <vt:lpstr>Bilgi bilimin önemli soruları</vt:lpstr>
      <vt:lpstr>Alanın yapısı</vt:lpstr>
      <vt:lpstr>BB‘nin alanları – T. Mandl</vt:lpstr>
      <vt:lpstr>BB’nin alanları – T. Mandl</vt:lpstr>
      <vt:lpstr>PowerPoint prezentacija</vt:lpstr>
      <vt:lpstr>Çözülmesi gerekli problemler </vt:lpstr>
      <vt:lpstr>Alan analizi – Hjørland, 2002</vt:lpstr>
      <vt:lpstr>Belkin’e göre BB’nin beş unsuru </vt:lpstr>
      <vt:lpstr>Ingwersen’e göre BB’nin alanları  </vt:lpstr>
      <vt:lpstr>Robinson ve Bowden, 2012</vt:lpstr>
      <vt:lpstr>Robinson, 2009</vt:lpstr>
      <vt:lpstr>Floridi – Bilgi Felsefesi, 2011 </vt:lpstr>
      <vt:lpstr>Diğer disiplinler ile ilişkiler </vt:lpstr>
      <vt:lpstr>Paydaş disiplinler (M.E. Williams’a göre - 1987/1988)  </vt:lpstr>
      <vt:lpstr>Diğer disiplinlerle ilişkiler </vt:lpstr>
      <vt:lpstr>Bilgi Bilim ve Kütüphanecilik</vt:lpstr>
      <vt:lpstr>İsim ne içermeli?</vt:lpstr>
      <vt:lpstr>Bilgi Bilim ve Bilgisayar Bilimleri </vt:lpstr>
      <vt:lpstr>BB’in katkıları</vt:lpstr>
      <vt:lpstr>Sorunlar ve yeni eğilimler </vt:lpstr>
      <vt:lpstr>BB ile ilgili sorunlar</vt:lpstr>
      <vt:lpstr>Sıcak Konular</vt:lpstr>
      <vt:lpstr>Sıcak konular</vt:lpstr>
      <vt:lpstr>Sonuç ve tartışma </vt:lpstr>
      <vt:lpstr>Sonuç</vt:lpstr>
      <vt:lpstr>Bakış açıları</vt:lpstr>
      <vt:lpstr>Sorular ve tartışma </vt:lpstr>
      <vt:lpstr>Eğitici iletişim adresi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2018-11-12T18:40:11Z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