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80" r:id="rId4"/>
  </p:sldMasterIdLst>
  <p:notesMasterIdLst>
    <p:notesMasterId r:id="rId36"/>
  </p:notesMasterIdLst>
  <p:handoutMasterIdLst>
    <p:handoutMasterId r:id="rId37"/>
  </p:handout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Lst>
  <p:sldSz cx="12192000" cy="6858000"/>
  <p:notesSz cx="7023100" cy="9309100"/>
  <p:embeddedFontLst>
    <p:embeddedFont>
      <p:font typeface="Fjalla One" panose="020B0604020202020204" charset="0"/>
      <p:regular r:id="rId38"/>
    </p:embeddedFont>
    <p:embeddedFont>
      <p:font typeface="Calibri" panose="020F0502020204030204" pitchFamily="34" charset="0"/>
      <p:regular r:id="rId39"/>
      <p:bold r:id="rId40"/>
      <p:italic r:id="rId41"/>
      <p:boldItalic r:id="rId42"/>
    </p:embeddedFont>
    <p:embeddedFont>
      <p:font typeface="Century Gothic" panose="020B0502020202020204" pitchFamily="34" charset="0"/>
      <p:regular r:id="rId43"/>
      <p:bold r:id="rId44"/>
      <p:italic r:id="rId45"/>
      <p:boldItalic r:id="rId46"/>
    </p:embeddedFont>
    <p:embeddedFont>
      <p:font typeface="Raleway" panose="020B0604020202020204" charset="-18"/>
      <p:regular r:id="rId47"/>
      <p:bold r:id="rId48"/>
      <p:italic r:id="rId49"/>
      <p:boldItalic r:id="rId50"/>
    </p:embeddedFont>
    <p:embeddedFont>
      <p:font typeface="Britannic Bold" panose="020B0903060703020204" pitchFamily="34" charset="0"/>
      <p:regular r:id="rId51"/>
    </p:embeddedFont>
    <p:embeddedFont>
      <p:font typeface="Wingdings 3" panose="05040102010807070707" pitchFamily="18" charset="2"/>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F0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snapToGrid="0" showGuides="1">
      <p:cViewPr varScale="1">
        <p:scale>
          <a:sx n="65" d="100"/>
          <a:sy n="65" d="100"/>
        </p:scale>
        <p:origin x="684" y="22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3" d="100"/>
          <a:sy n="63"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110"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s>
</file>

<file path=ppt/diagrams/_rels/data1.xml.rels><?xml version="1.0" encoding="UTF-8" standalone="yes"?>
<Relationships xmlns="http://schemas.openxmlformats.org/package/2006/relationships"><Relationship Id="rId1" Type="http://schemas.openxmlformats.org/officeDocument/2006/relationships/hyperlink" Target="mailto:sturbanti@gmail.co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sturbanti@gmail.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87E9D6-2A90-4BCA-9917-059667D4BD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1E1409-B4D1-4074-90A1-337E7AFD5784}">
      <dgm:prSet phldrT="[Text]"/>
      <dgm:spPr/>
      <dgm:t>
        <a:bodyPr/>
        <a:lstStyle/>
        <a:p>
          <a:r>
            <a:rPr lang="en-GB" b="0" i="0" dirty="0" smtClean="0">
              <a:hlinkClick xmlns:r="http://schemas.openxmlformats.org/officeDocument/2006/relationships" r:id="rId1"/>
            </a:rPr>
            <a:t>sturbanti@gmail.com</a:t>
          </a:r>
          <a:endParaRPr lang="hr-HR" dirty="0" smtClean="0"/>
        </a:p>
      </dgm:t>
    </dgm:pt>
    <dgm:pt modelId="{3A22935D-9DC8-463F-B9FD-A51FA2726A84}" type="parTrans" cxnId="{7D8B7E75-4507-4B72-AA00-67CAF20DBBA1}">
      <dgm:prSet/>
      <dgm:spPr/>
      <dgm:t>
        <a:bodyPr/>
        <a:lstStyle/>
        <a:p>
          <a:endParaRPr lang="en-US"/>
        </a:p>
      </dgm:t>
    </dgm:pt>
    <dgm:pt modelId="{BD917192-454C-479E-9824-7CFC05C66C75}" type="sibTrans" cxnId="{7D8B7E75-4507-4B72-AA00-67CAF20DBBA1}">
      <dgm:prSet/>
      <dgm:spPr/>
      <dgm:t>
        <a:bodyPr/>
        <a:lstStyle/>
        <a:p>
          <a:endParaRPr lang="en-US"/>
        </a:p>
      </dgm:t>
    </dgm:pt>
    <dgm:pt modelId="{D822D75A-238A-426D-A9D3-A664472FE3B0}" type="pres">
      <dgm:prSet presAssocID="{6787E9D6-2A90-4BCA-9917-059667D4BDBC}" presName="diagram" presStyleCnt="0">
        <dgm:presLayoutVars>
          <dgm:dir/>
          <dgm:resizeHandles val="exact"/>
        </dgm:presLayoutVars>
      </dgm:prSet>
      <dgm:spPr/>
      <dgm:t>
        <a:bodyPr/>
        <a:lstStyle/>
        <a:p>
          <a:endParaRPr lang="en-US"/>
        </a:p>
      </dgm:t>
    </dgm:pt>
    <dgm:pt modelId="{12395514-DBA0-4CED-89BE-7504CBC7A432}" type="pres">
      <dgm:prSet presAssocID="{7D1E1409-B4D1-4074-90A1-337E7AFD5784}" presName="node" presStyleLbl="node1" presStyleIdx="0" presStyleCnt="1">
        <dgm:presLayoutVars>
          <dgm:bulletEnabled val="1"/>
        </dgm:presLayoutVars>
      </dgm:prSet>
      <dgm:spPr/>
      <dgm:t>
        <a:bodyPr/>
        <a:lstStyle/>
        <a:p>
          <a:endParaRPr lang="en-US"/>
        </a:p>
      </dgm:t>
    </dgm:pt>
  </dgm:ptLst>
  <dgm:cxnLst>
    <dgm:cxn modelId="{29EC5D75-B37E-4BA8-9052-2E0CEBAD8A2A}" type="presOf" srcId="{6787E9D6-2A90-4BCA-9917-059667D4BDBC}" destId="{D822D75A-238A-426D-A9D3-A664472FE3B0}" srcOrd="0" destOrd="0" presId="urn:microsoft.com/office/officeart/2005/8/layout/default"/>
    <dgm:cxn modelId="{7D8B7E75-4507-4B72-AA00-67CAF20DBBA1}" srcId="{6787E9D6-2A90-4BCA-9917-059667D4BDBC}" destId="{7D1E1409-B4D1-4074-90A1-337E7AFD5784}" srcOrd="0" destOrd="0" parTransId="{3A22935D-9DC8-463F-B9FD-A51FA2726A84}" sibTransId="{BD917192-454C-479E-9824-7CFC05C66C75}"/>
    <dgm:cxn modelId="{FFC89062-5E62-495C-8D02-15A93A33AD9B}" type="presOf" srcId="{7D1E1409-B4D1-4074-90A1-337E7AFD5784}" destId="{12395514-DBA0-4CED-89BE-7504CBC7A432}" srcOrd="0" destOrd="0" presId="urn:microsoft.com/office/officeart/2005/8/layout/default"/>
    <dgm:cxn modelId="{E08EED04-F774-4F97-861B-B6DA61ED375B}" type="presParOf" srcId="{D822D75A-238A-426D-A9D3-A664472FE3B0}" destId="{12395514-DBA0-4CED-89BE-7504CBC7A43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95514-DBA0-4CED-89BE-7504CBC7A432}">
      <dsp:nvSpPr>
        <dsp:cNvPr id="0" name=""/>
        <dsp:cNvSpPr/>
      </dsp:nvSpPr>
      <dsp:spPr>
        <a:xfrm>
          <a:off x="978594" y="892"/>
          <a:ext cx="6989960" cy="41939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GB" sz="5000" b="0" i="0" kern="1200" dirty="0" smtClean="0">
              <a:hlinkClick xmlns:r="http://schemas.openxmlformats.org/officeDocument/2006/relationships" r:id="rId1"/>
            </a:rPr>
            <a:t>sturbanti@gmail.com</a:t>
          </a:r>
          <a:endParaRPr lang="hr-HR" sz="5000" kern="1200" dirty="0" smtClean="0"/>
        </a:p>
      </dsp:txBody>
      <dsp:txXfrm>
        <a:off x="978594" y="892"/>
        <a:ext cx="6989960" cy="41939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11/24/2018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11/24/2018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Traditional academia channels </a:t>
            </a:r>
            <a:r>
              <a:rPr lang="en-US" dirty="0"/>
              <a:t>(Academic Publishing, Conferences)</a:t>
            </a:r>
          </a:p>
          <a:p>
            <a:r>
              <a:rPr lang="en-US" b="1" dirty="0"/>
              <a:t>Traditional PUSH Channels</a:t>
            </a:r>
            <a:r>
              <a:rPr lang="en-US" dirty="0"/>
              <a:t> (Press, Radio, TV, Popular Science Books, Public Events)</a:t>
            </a:r>
          </a:p>
          <a:p>
            <a:r>
              <a:rPr lang="en-US" b="1" dirty="0"/>
              <a:t>Innovative Science 2.0 PUSH channels </a:t>
            </a:r>
            <a:r>
              <a:rPr lang="en-US" dirty="0"/>
              <a:t>(Art, Wikis, Generic Social Networks, Podcasts &amp; Videos)</a:t>
            </a:r>
          </a:p>
          <a:p>
            <a:r>
              <a:rPr lang="en-US" b="1" dirty="0"/>
              <a:t>Progress Channels </a:t>
            </a:r>
            <a:r>
              <a:rPr lang="en-US" dirty="0"/>
              <a:t>(Blogs, Project Websites, Newsletters, Print Media)</a:t>
            </a:r>
          </a:p>
          <a:p>
            <a:r>
              <a:rPr lang="en-US" b="1" dirty="0"/>
              <a:t>Sharing Channels </a:t>
            </a:r>
            <a:r>
              <a:rPr lang="en-US" dirty="0"/>
              <a:t>(Open Lab Books, OA Repositories, Academic Social Networks, Code Repositories)</a:t>
            </a:r>
          </a:p>
          <a:p>
            <a:endParaRPr lang="de-DE" dirty="0"/>
          </a:p>
        </p:txBody>
      </p:sp>
      <p:sp>
        <p:nvSpPr>
          <p:cNvPr id="4" name="Foliennummernplatzhalter 3"/>
          <p:cNvSpPr>
            <a:spLocks noGrp="1"/>
          </p:cNvSpPr>
          <p:nvPr>
            <p:ph type="sldNum" sz="quarter" idx="10"/>
          </p:nvPr>
        </p:nvSpPr>
        <p:spPr/>
        <p:txBody>
          <a:bodyPr/>
          <a:lstStyle/>
          <a:p>
            <a:fld id="{4DAF5F2D-6672-4774-9E4A-DE08A79B722D}" type="slidenum">
              <a:rPr lang="lt-LT" smtClean="0"/>
              <a:pPr/>
              <a:t>8</a:t>
            </a:fld>
            <a:endParaRPr lang="lt-LT"/>
          </a:p>
        </p:txBody>
      </p:sp>
    </p:spTree>
    <p:extLst>
      <p:ext uri="{BB962C8B-B14F-4D97-AF65-F5344CB8AC3E}">
        <p14:creationId xmlns:p14="http://schemas.microsoft.com/office/powerpoint/2010/main" val="337567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xfrm>
            <a:off x="139700" y="768350"/>
            <a:ext cx="6819900" cy="3836988"/>
          </a:xfrm>
          <a:ln/>
        </p:spPr>
      </p:sp>
      <p:sp>
        <p:nvSpPr>
          <p:cNvPr id="70659" name="Segnaposto note 2"/>
          <p:cNvSpPr>
            <a:spLocks noGrp="1"/>
          </p:cNvSpPr>
          <p:nvPr>
            <p:ph type="body" idx="1"/>
          </p:nvPr>
        </p:nvSpPr>
        <p:spPr>
          <a:noFill/>
          <a:ln/>
        </p:spPr>
        <p:txBody>
          <a:bodyPr/>
          <a:lstStyle/>
          <a:p>
            <a:endParaRPr lang="it-IT" smtClean="0"/>
          </a:p>
        </p:txBody>
      </p:sp>
      <p:sp>
        <p:nvSpPr>
          <p:cNvPr id="70660" name="Segnaposto numero diapositiva 3"/>
          <p:cNvSpPr>
            <a:spLocks noGrp="1"/>
          </p:cNvSpPr>
          <p:nvPr>
            <p:ph type="sldNum" sz="quarter" idx="5"/>
          </p:nvPr>
        </p:nvSpPr>
        <p:spPr>
          <a:noFill/>
        </p:spPr>
        <p:txBody>
          <a:bodyPr/>
          <a:lstStyle/>
          <a:p>
            <a:pPr defTabSz="989013"/>
            <a:fld id="{F40B484D-27C0-4EBD-AAF0-E08CBD5C51EB}" type="slidenum">
              <a:rPr lang="en-US" smtClean="0"/>
              <a:pPr defTabSz="989013"/>
              <a:t>9</a:t>
            </a:fld>
            <a:endParaRPr lang="en-US" smtClean="0"/>
          </a:p>
        </p:txBody>
      </p:sp>
    </p:spTree>
    <p:extLst>
      <p:ext uri="{BB962C8B-B14F-4D97-AF65-F5344CB8AC3E}">
        <p14:creationId xmlns:p14="http://schemas.microsoft.com/office/powerpoint/2010/main" val="3491714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a:xfrm>
            <a:off x="139700" y="768350"/>
            <a:ext cx="6819900" cy="3836988"/>
          </a:xfrm>
          <a:ln/>
        </p:spPr>
      </p:sp>
      <p:sp>
        <p:nvSpPr>
          <p:cNvPr id="71683" name="Segnaposto note 2"/>
          <p:cNvSpPr>
            <a:spLocks noGrp="1"/>
          </p:cNvSpPr>
          <p:nvPr>
            <p:ph type="body" idx="1"/>
          </p:nvPr>
        </p:nvSpPr>
        <p:spPr>
          <a:noFill/>
          <a:ln/>
        </p:spPr>
        <p:txBody>
          <a:bodyPr/>
          <a:lstStyle/>
          <a:p>
            <a:endParaRPr lang="it-IT" smtClean="0"/>
          </a:p>
        </p:txBody>
      </p:sp>
      <p:sp>
        <p:nvSpPr>
          <p:cNvPr id="71684" name="Segnaposto numero diapositiva 3"/>
          <p:cNvSpPr>
            <a:spLocks noGrp="1"/>
          </p:cNvSpPr>
          <p:nvPr>
            <p:ph type="sldNum" sz="quarter" idx="5"/>
          </p:nvPr>
        </p:nvSpPr>
        <p:spPr>
          <a:noFill/>
        </p:spPr>
        <p:txBody>
          <a:bodyPr/>
          <a:lstStyle/>
          <a:p>
            <a:pPr defTabSz="989013"/>
            <a:fld id="{97F25175-BB49-4A95-8DED-7B76FBC9301B}" type="slidenum">
              <a:rPr lang="en-US" smtClean="0"/>
              <a:pPr defTabSz="989013"/>
              <a:t>10</a:t>
            </a:fld>
            <a:endParaRPr lang="en-US" smtClean="0"/>
          </a:p>
        </p:txBody>
      </p:sp>
    </p:spTree>
    <p:extLst>
      <p:ext uri="{BB962C8B-B14F-4D97-AF65-F5344CB8AC3E}">
        <p14:creationId xmlns:p14="http://schemas.microsoft.com/office/powerpoint/2010/main" val="242845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a:xfrm>
            <a:off x="139700" y="768350"/>
            <a:ext cx="6819900" cy="3836988"/>
          </a:xfrm>
          <a:ln/>
        </p:spPr>
      </p:sp>
      <p:sp>
        <p:nvSpPr>
          <p:cNvPr id="72707" name="Segnaposto note 2"/>
          <p:cNvSpPr>
            <a:spLocks noGrp="1"/>
          </p:cNvSpPr>
          <p:nvPr>
            <p:ph type="body" idx="1"/>
          </p:nvPr>
        </p:nvSpPr>
        <p:spPr>
          <a:noFill/>
          <a:ln/>
        </p:spPr>
        <p:txBody>
          <a:bodyPr/>
          <a:lstStyle/>
          <a:p>
            <a:endParaRPr lang="it-IT" smtClean="0"/>
          </a:p>
        </p:txBody>
      </p:sp>
      <p:sp>
        <p:nvSpPr>
          <p:cNvPr id="72708" name="Segnaposto numero diapositiva 3"/>
          <p:cNvSpPr>
            <a:spLocks noGrp="1"/>
          </p:cNvSpPr>
          <p:nvPr>
            <p:ph type="sldNum" sz="quarter" idx="5"/>
          </p:nvPr>
        </p:nvSpPr>
        <p:spPr>
          <a:noFill/>
        </p:spPr>
        <p:txBody>
          <a:bodyPr/>
          <a:lstStyle/>
          <a:p>
            <a:pPr defTabSz="989013"/>
            <a:fld id="{DF2764EF-0812-429E-9BD5-4C21298CD1BD}" type="slidenum">
              <a:rPr lang="en-US" smtClean="0"/>
              <a:pPr defTabSz="989013"/>
              <a:t>11</a:t>
            </a:fld>
            <a:endParaRPr lang="en-US" smtClean="0"/>
          </a:p>
        </p:txBody>
      </p:sp>
    </p:spTree>
    <p:extLst>
      <p:ext uri="{BB962C8B-B14F-4D97-AF65-F5344CB8AC3E}">
        <p14:creationId xmlns:p14="http://schemas.microsoft.com/office/powerpoint/2010/main" val="645191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it-IT" smtClean="0"/>
              <a:t>Turbanti and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it-IT" smtClean="0"/>
              <a:t>Turbanti and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64584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it-IT" smtClean="0"/>
              <a:t>Turbanti and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2792226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r>
              <a:rPr lang="it-IT" smtClean="0"/>
              <a:t>Turbanti and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r>
              <a:rPr lang="it-IT" smtClean="0"/>
              <a:t>Turbanti and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b"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it-IT" smtClean="0"/>
              <a:t>Turbanti and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it-IT" smtClean="0"/>
              <a:t>Turbanti and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34681" y="132678"/>
            <a:ext cx="9404723" cy="724572"/>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52341" y="1116330"/>
            <a:ext cx="8946541" cy="49758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it-IT" smtClean="0"/>
              <a:t>Turbanti and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it-IT" smtClean="0"/>
              <a:t>Turbanti and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it-IT" smtClean="0"/>
              <a:t>Turbanti and Casarosa,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it-IT" smtClean="0"/>
              <a:t>Turbanti and Casarosa, 2018</a:t>
            </a:r>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23251" y="115850"/>
            <a:ext cx="9404723" cy="741400"/>
          </a:xfrm>
        </p:spPr>
        <p:txBody>
          <a:bodyPr/>
          <a:lstStyle/>
          <a:p>
            <a:r>
              <a:rPr lang="es-ES" dirty="0"/>
              <a:t>Haga clic para modificar el estilo de título del patrón</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r>
              <a:rPr lang="it-IT" smtClean="0"/>
              <a:t>Turbanti and Casarosa, 2018</a:t>
            </a:r>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r>
              <a:rPr lang="it-IT" smtClean="0"/>
              <a:t>Turbanti and Casarosa, 2018</a:t>
            </a:r>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it-IT" smtClean="0"/>
              <a:t>Turbanti and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4762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it-IT" smtClean="0"/>
              <a:t>Turbanti and Casarosa,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816400" y="6201344"/>
            <a:ext cx="2075547" cy="575338"/>
          </a:xfrm>
          <a:prstGeom prst="rect">
            <a:avLst/>
          </a:prstGeom>
        </p:spPr>
      </p:pic>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5363640" y="6096001"/>
            <a:ext cx="1583069" cy="762000"/>
          </a:xfrm>
          <a:prstGeom prst="rect">
            <a:avLst/>
          </a:prstGeom>
        </p:spPr>
      </p:pic>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24096" y="6218956"/>
            <a:ext cx="2237218" cy="639043"/>
          </a:xfrm>
          <a:prstGeom prst="rect">
            <a:avLst/>
          </a:prstGeom>
        </p:spPr>
      </p:pic>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13989" y="115850"/>
            <a:ext cx="9404723" cy="790929"/>
          </a:xfrm>
          <a:prstGeom prst="rect">
            <a:avLst/>
          </a:prstGeom>
        </p:spPr>
        <p:txBody>
          <a:bodyPr vert="horz" lIns="91440" tIns="45720" rIns="91440" bIns="45720" rtlCol="0" anchor="t">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43079" y="1271351"/>
            <a:ext cx="8946541" cy="482464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it-IT" smtClean="0"/>
              <a:t>Turbanti and Casarosa, 2018</a:t>
            </a: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einfose.ffos.h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262139E-4C4F-4754-BA74-C4D3B3792406}"/>
              </a:ext>
            </a:extLst>
          </p:cNvPr>
          <p:cNvSpPr txBox="1"/>
          <p:nvPr/>
        </p:nvSpPr>
        <p:spPr>
          <a:xfrm>
            <a:off x="140672" y="126610"/>
            <a:ext cx="3092513" cy="1200329"/>
          </a:xfrm>
          <a:prstGeom prst="rect">
            <a:avLst/>
          </a:prstGeom>
          <a:noFill/>
        </p:spPr>
        <p:txBody>
          <a:bodyPr wrap="none" rtlCol="0">
            <a:spAutoFit/>
          </a:bodyPr>
          <a:lstStyle/>
          <a:p>
            <a:r>
              <a:rPr lang="en-US" sz="5400" b="1" dirty="0">
                <a:solidFill>
                  <a:srgbClr val="CB0F0F"/>
                </a:solidFill>
                <a:latin typeface="Raleway" panose="020B0503030101060003" pitchFamily="34" charset="0"/>
              </a:rPr>
              <a:t>EINFOSE</a:t>
            </a:r>
            <a:endParaRPr lang="es-ES" sz="5400" b="1" dirty="0">
              <a:solidFill>
                <a:srgbClr val="CB0F0F"/>
              </a:solidFill>
              <a:latin typeface="Raleway" panose="020B0503030101060003" pitchFamily="34" charset="0"/>
            </a:endParaRPr>
          </a:p>
          <a:p>
            <a:r>
              <a:rPr lang="en-US" u="sng" dirty="0">
                <a:latin typeface="Fjalla One" panose="02000506040000020004" pitchFamily="2" charset="0"/>
                <a:hlinkClick r:id="rId2" tooltip="Einfose web site"/>
              </a:rPr>
              <a:t>http://einfose.ffos.hr/</a:t>
            </a:r>
            <a:endParaRPr lang="es-ES" dirty="0">
              <a:latin typeface="Fjalla One" panose="02000506040000020004" pitchFamily="2" charset="0"/>
            </a:endParaRPr>
          </a:p>
        </p:txBody>
      </p:sp>
      <p:sp>
        <p:nvSpPr>
          <p:cNvPr id="2" name="Title 1"/>
          <p:cNvSpPr>
            <a:spLocks noGrp="1"/>
          </p:cNvSpPr>
          <p:nvPr>
            <p:ph type="ctrTitle"/>
          </p:nvPr>
        </p:nvSpPr>
        <p:spPr>
          <a:xfrm>
            <a:off x="720436" y="1447800"/>
            <a:ext cx="9878291" cy="3329581"/>
          </a:xfrm>
        </p:spPr>
        <p:txBody>
          <a:bodyPr/>
          <a:lstStyle/>
          <a:p>
            <a:r>
              <a:rPr lang="en-US" sz="6000" dirty="0" smtClean="0"/>
              <a:t>Scholarly publishing </a:t>
            </a:r>
            <a:r>
              <a:rPr lang="en-US" sz="6000" dirty="0"/>
              <a:t>and </a:t>
            </a:r>
            <a:r>
              <a:rPr lang="en-US" sz="6000" dirty="0" err="1" smtClean="0"/>
              <a:t>researchevaluation</a:t>
            </a:r>
            <a:endParaRPr lang="en-US" sz="6000" dirty="0"/>
          </a:p>
        </p:txBody>
      </p:sp>
      <p:sp>
        <p:nvSpPr>
          <p:cNvPr id="3" name="Subtitle 2"/>
          <p:cNvSpPr>
            <a:spLocks noGrp="1"/>
          </p:cNvSpPr>
          <p:nvPr>
            <p:ph type="subTitle" idx="1"/>
          </p:nvPr>
        </p:nvSpPr>
        <p:spPr/>
        <p:txBody>
          <a:bodyPr>
            <a:normAutofit/>
          </a:bodyPr>
          <a:lstStyle/>
          <a:p>
            <a:r>
              <a:rPr lang="hr-HR" dirty="0"/>
              <a:t>Simona </a:t>
            </a:r>
            <a:r>
              <a:rPr lang="hr-HR" dirty="0" err="1" smtClean="0"/>
              <a:t>Turbanti</a:t>
            </a:r>
            <a:r>
              <a:rPr lang="hr-HR" dirty="0" smtClean="0"/>
              <a:t> </a:t>
            </a:r>
            <a:r>
              <a:rPr lang="hr-HR" dirty="0" err="1" smtClean="0"/>
              <a:t>and</a:t>
            </a:r>
            <a:r>
              <a:rPr lang="hr-HR" dirty="0" smtClean="0"/>
              <a:t> </a:t>
            </a:r>
            <a:r>
              <a:rPr lang="en-US" dirty="0" smtClean="0"/>
              <a:t>Vittore </a:t>
            </a:r>
            <a:r>
              <a:rPr lang="en-US" dirty="0" err="1" smtClean="0"/>
              <a:t>Casarosa</a:t>
            </a:r>
            <a:r>
              <a:rPr lang="hr-HR" dirty="0" smtClean="0"/>
              <a:t> </a:t>
            </a:r>
            <a:r>
              <a:rPr lang="en-US" dirty="0" smtClean="0"/>
              <a:t>| R</a:t>
            </a:r>
            <a:r>
              <a:rPr lang="hr-HR" dirty="0" smtClean="0"/>
              <a:t>MIS</a:t>
            </a:r>
            <a:endParaRPr lang="en-US" dirty="0"/>
          </a:p>
        </p:txBody>
      </p:sp>
    </p:spTree>
    <p:extLst>
      <p:ext uri="{BB962C8B-B14F-4D97-AF65-F5344CB8AC3E}">
        <p14:creationId xmlns:p14="http://schemas.microsoft.com/office/powerpoint/2010/main" val="400544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t-IT" smtClean="0"/>
              <a:t>Institutional Repositories</a:t>
            </a:r>
            <a:endParaRPr lang="en-US" smtClean="0"/>
          </a:p>
        </p:txBody>
      </p:sp>
      <p:sp>
        <p:nvSpPr>
          <p:cNvPr id="8195" name="Rectangle 3"/>
          <p:cNvSpPr>
            <a:spLocks noGrp="1" noChangeArrowheads="1"/>
          </p:cNvSpPr>
          <p:nvPr>
            <p:ph idx="1"/>
          </p:nvPr>
        </p:nvSpPr>
        <p:spPr>
          <a:xfrm>
            <a:off x="634681" y="1367310"/>
            <a:ext cx="9652319" cy="4725987"/>
          </a:xfrm>
        </p:spPr>
        <p:txBody>
          <a:bodyPr>
            <a:normAutofit lnSpcReduction="10000"/>
          </a:bodyPr>
          <a:lstStyle/>
          <a:p>
            <a:pPr>
              <a:lnSpc>
                <a:spcPct val="90000"/>
              </a:lnSpc>
            </a:pPr>
            <a:r>
              <a:rPr lang="en-US" dirty="0"/>
              <a:t>An Institutional repository is a centrally managed collection of institutionally generated digital objects designed to be maintained “for ever”</a:t>
            </a:r>
          </a:p>
          <a:p>
            <a:pPr>
              <a:lnSpc>
                <a:spcPct val="90000"/>
              </a:lnSpc>
            </a:pPr>
            <a:r>
              <a:rPr lang="en-US" dirty="0"/>
              <a:t>Established and maintained by universities and research institutions (initially) to control (in some way)  “self-publishing”</a:t>
            </a:r>
          </a:p>
          <a:p>
            <a:pPr>
              <a:lnSpc>
                <a:spcPct val="90000"/>
              </a:lnSpc>
            </a:pPr>
            <a:r>
              <a:rPr lang="en-US" dirty="0"/>
              <a:t>An </a:t>
            </a:r>
            <a:r>
              <a:rPr lang="en-US" b="1" i="1" dirty="0">
                <a:solidFill>
                  <a:srgbClr val="0000FF"/>
                </a:solidFill>
              </a:rPr>
              <a:t>e-print</a:t>
            </a:r>
            <a:r>
              <a:rPr lang="en-US" dirty="0"/>
              <a:t> is an author self-archived document. The content of an e-print is usually the result of scientific or other scholarly research.</a:t>
            </a:r>
          </a:p>
          <a:p>
            <a:pPr>
              <a:lnSpc>
                <a:spcPct val="90000"/>
              </a:lnSpc>
            </a:pPr>
            <a:r>
              <a:rPr lang="en-US" dirty="0"/>
              <a:t>Repositories contain scholarly publications</a:t>
            </a:r>
          </a:p>
          <a:p>
            <a:pPr lvl="1">
              <a:lnSpc>
                <a:spcPct val="90000"/>
              </a:lnSpc>
            </a:pPr>
            <a:r>
              <a:rPr lang="en-US" dirty="0"/>
              <a:t>Reports</a:t>
            </a:r>
          </a:p>
          <a:p>
            <a:pPr lvl="1">
              <a:lnSpc>
                <a:spcPct val="90000"/>
              </a:lnSpc>
            </a:pPr>
            <a:r>
              <a:rPr lang="en-US" dirty="0"/>
              <a:t>Working papers</a:t>
            </a:r>
          </a:p>
          <a:p>
            <a:pPr lvl="1">
              <a:lnSpc>
                <a:spcPct val="90000"/>
              </a:lnSpc>
            </a:pPr>
            <a:r>
              <a:rPr lang="en-US" dirty="0"/>
              <a:t>Pre- and post-prints of articles and books</a:t>
            </a:r>
          </a:p>
          <a:p>
            <a:pPr lvl="1">
              <a:lnSpc>
                <a:spcPct val="90000"/>
              </a:lnSpc>
            </a:pPr>
            <a:r>
              <a:rPr lang="en-US" dirty="0"/>
              <a:t>Doctoral thesis</a:t>
            </a:r>
          </a:p>
          <a:p>
            <a:pPr lvl="1">
              <a:lnSpc>
                <a:spcPct val="90000"/>
              </a:lnSpc>
            </a:pPr>
            <a:r>
              <a:rPr lang="en-US" dirty="0"/>
              <a:t>Data supporting research</a:t>
            </a:r>
          </a:p>
          <a:p>
            <a:pPr lvl="1">
              <a:lnSpc>
                <a:spcPct val="90000"/>
              </a:lnSpc>
            </a:pPr>
            <a:r>
              <a:rPr lang="en-US" dirty="0"/>
              <a:t>References and professional databases related to research topics</a:t>
            </a:r>
          </a:p>
        </p:txBody>
      </p:sp>
      <p:sp>
        <p:nvSpPr>
          <p:cNvPr id="4" name="Segnaposto piè di pagina 3"/>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4258294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p:txBody>
          <a:bodyPr/>
          <a:lstStyle/>
          <a:p>
            <a:r>
              <a:rPr lang="it-IT" smtClean="0"/>
              <a:t>Advantages of Institutional Repositories</a:t>
            </a:r>
          </a:p>
        </p:txBody>
      </p:sp>
      <p:sp>
        <p:nvSpPr>
          <p:cNvPr id="9219" name="Segnaposto contenuto 2"/>
          <p:cNvSpPr>
            <a:spLocks noGrp="1"/>
          </p:cNvSpPr>
          <p:nvPr>
            <p:ph idx="1"/>
          </p:nvPr>
        </p:nvSpPr>
        <p:spPr>
          <a:xfrm>
            <a:off x="863771" y="1444416"/>
            <a:ext cx="8946541" cy="4803984"/>
          </a:xfrm>
        </p:spPr>
        <p:txBody>
          <a:bodyPr>
            <a:normAutofit/>
          </a:bodyPr>
          <a:lstStyle/>
          <a:p>
            <a:r>
              <a:rPr lang="en-US" sz="1800" dirty="0"/>
              <a:t>Opening up outputs of the institution to a worldwide audience;</a:t>
            </a:r>
          </a:p>
          <a:p>
            <a:r>
              <a:rPr lang="en-US" sz="1800" dirty="0"/>
              <a:t>Maximizing the visibility and impact of these outputs as a result;</a:t>
            </a:r>
          </a:p>
          <a:p>
            <a:r>
              <a:rPr lang="en-US" sz="1800" dirty="0"/>
              <a:t>Showcasing the institution to interested constituencies – prospective staff, prospective students and other stakeholders;</a:t>
            </a:r>
          </a:p>
          <a:p>
            <a:r>
              <a:rPr lang="en-US" sz="1800" dirty="0"/>
              <a:t>Collecting and curating digital output;</a:t>
            </a:r>
          </a:p>
          <a:p>
            <a:r>
              <a:rPr lang="en-US" sz="1800" dirty="0"/>
              <a:t>Managing and measuring research and teaching activities;</a:t>
            </a:r>
          </a:p>
          <a:p>
            <a:r>
              <a:rPr lang="en-US" sz="1800" dirty="0"/>
              <a:t>Providing a workspace for work-in-progress, and for collaborative or large-scale projects;</a:t>
            </a:r>
          </a:p>
          <a:p>
            <a:r>
              <a:rPr lang="en-US" sz="1800" dirty="0"/>
              <a:t>Enabling and encouraging interdisciplinary approaches to research;</a:t>
            </a:r>
          </a:p>
          <a:p>
            <a:r>
              <a:rPr lang="en-US" sz="1800" dirty="0"/>
              <a:t>Facilitating the development and sharing of digital teaching materials and aids, and</a:t>
            </a:r>
          </a:p>
          <a:p>
            <a:r>
              <a:rPr lang="en-US" sz="1800" dirty="0"/>
              <a:t>Supporting student  </a:t>
            </a:r>
            <a:r>
              <a:rPr lang="en-US" sz="1800" dirty="0" err="1"/>
              <a:t>endeavours</a:t>
            </a:r>
            <a:r>
              <a:rPr lang="en-US" sz="1800" dirty="0"/>
              <a:t>, providing access to theses and dissertations and a location for the development of e-portfolios.</a:t>
            </a:r>
          </a:p>
        </p:txBody>
      </p:sp>
      <p:sp>
        <p:nvSpPr>
          <p:cNvPr id="4" name="Segnaposto piè di pagina 3"/>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1601650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err="1" smtClean="0"/>
              <a:t>Describing</a:t>
            </a:r>
            <a:r>
              <a:rPr lang="it-IT" dirty="0" smtClean="0"/>
              <a:t> the </a:t>
            </a:r>
            <a:r>
              <a:rPr lang="it-IT" dirty="0" err="1" smtClean="0"/>
              <a:t>content</a:t>
            </a:r>
            <a:r>
              <a:rPr lang="it-IT" dirty="0" smtClean="0"/>
              <a:t> of </a:t>
            </a:r>
            <a:br>
              <a:rPr lang="it-IT" dirty="0" smtClean="0"/>
            </a:br>
            <a:r>
              <a:rPr lang="it-IT" dirty="0" err="1" smtClean="0"/>
              <a:t>Institutional</a:t>
            </a:r>
            <a:r>
              <a:rPr lang="it-IT" dirty="0" smtClean="0"/>
              <a:t> </a:t>
            </a:r>
            <a:r>
              <a:rPr lang="it-IT" dirty="0" err="1" smtClean="0"/>
              <a:t>Repositories</a:t>
            </a:r>
            <a:endParaRPr lang="it-IT" dirty="0"/>
          </a:p>
        </p:txBody>
      </p:sp>
      <p:sp>
        <p:nvSpPr>
          <p:cNvPr id="7" name="Segnaposto contenuto 6"/>
          <p:cNvSpPr>
            <a:spLocks noGrp="1"/>
          </p:cNvSpPr>
          <p:nvPr>
            <p:ph idx="1"/>
          </p:nvPr>
        </p:nvSpPr>
        <p:spPr>
          <a:xfrm>
            <a:off x="884903" y="1927122"/>
            <a:ext cx="9459569" cy="4397477"/>
          </a:xfrm>
        </p:spPr>
        <p:txBody>
          <a:bodyPr/>
          <a:lstStyle/>
          <a:p>
            <a:pPr>
              <a:defRPr/>
            </a:pPr>
            <a:r>
              <a:rPr lang="en-US" sz="2600" dirty="0"/>
              <a:t>In libraries content is described by bibliographic records</a:t>
            </a:r>
            <a:endParaRPr lang="it-IT" sz="2600" dirty="0"/>
          </a:p>
          <a:p>
            <a:pPr lvl="1">
              <a:defRPr/>
            </a:pPr>
            <a:r>
              <a:rPr lang="en-US" sz="2400" dirty="0"/>
              <a:t>Classification and cataloguing  (OPAC, around mid-70’)</a:t>
            </a:r>
            <a:endParaRPr lang="it-IT" sz="2400" dirty="0"/>
          </a:p>
          <a:p>
            <a:pPr lvl="1">
              <a:defRPr/>
            </a:pPr>
            <a:r>
              <a:rPr lang="en-US" sz="2400" dirty="0"/>
              <a:t>MARC standard</a:t>
            </a:r>
          </a:p>
          <a:p>
            <a:pPr>
              <a:defRPr/>
            </a:pPr>
            <a:r>
              <a:rPr lang="en-US" dirty="0" smtClean="0"/>
              <a:t>The </a:t>
            </a:r>
            <a:r>
              <a:rPr lang="en-US" dirty="0"/>
              <a:t>content of institutional repositories available on the Web </a:t>
            </a:r>
            <a:r>
              <a:rPr lang="en-US" dirty="0" smtClean="0"/>
              <a:t>(around mid-90’)</a:t>
            </a:r>
            <a:endParaRPr lang="en-US" dirty="0"/>
          </a:p>
          <a:p>
            <a:pPr lvl="1">
              <a:defRPr/>
            </a:pPr>
            <a:r>
              <a:rPr lang="en-US" dirty="0" smtClean="0"/>
              <a:t>Description </a:t>
            </a:r>
            <a:r>
              <a:rPr lang="en-US" dirty="0"/>
              <a:t>of the content of the Web done through </a:t>
            </a:r>
            <a:r>
              <a:rPr lang="en-US" dirty="0">
                <a:solidFill>
                  <a:schemeClr val="accent1">
                    <a:lumMod val="50000"/>
                  </a:schemeClr>
                </a:solidFill>
              </a:rPr>
              <a:t>metadata</a:t>
            </a:r>
          </a:p>
          <a:p>
            <a:pPr marL="342900" lvl="1" indent="-342900">
              <a:buClr>
                <a:srgbClr val="0033CC"/>
              </a:buClr>
              <a:buFont typeface="Wingdings" pitchFamily="2" charset="2"/>
              <a:buChar char="l"/>
              <a:defRPr/>
            </a:pPr>
            <a:r>
              <a:rPr lang="en-US" dirty="0" smtClean="0"/>
              <a:t>Description </a:t>
            </a:r>
            <a:r>
              <a:rPr lang="en-US" dirty="0"/>
              <a:t>of information not always done by “specialists</a:t>
            </a:r>
            <a:r>
              <a:rPr lang="en-US" dirty="0" smtClean="0"/>
              <a:t>”</a:t>
            </a:r>
            <a:endParaRPr lang="en-US" dirty="0"/>
          </a:p>
        </p:txBody>
      </p:sp>
      <p:sp>
        <p:nvSpPr>
          <p:cNvPr id="9" name="Segnaposto piè di pagina 8"/>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2578340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4681" y="295728"/>
            <a:ext cx="9404723" cy="943137"/>
          </a:xfrm>
        </p:spPr>
        <p:txBody>
          <a:bodyPr/>
          <a:lstStyle/>
          <a:p>
            <a:r>
              <a:rPr lang="it-IT" dirty="0"/>
              <a:t>The </a:t>
            </a:r>
            <a:r>
              <a:rPr lang="it-IT" dirty="0" err="1"/>
              <a:t>research</a:t>
            </a:r>
            <a:r>
              <a:rPr lang="it-IT" dirty="0"/>
              <a:t> </a:t>
            </a:r>
            <a:r>
              <a:rPr lang="it-IT" dirty="0" err="1"/>
              <a:t>evaluation</a:t>
            </a:r>
            <a:endParaRPr lang="it-IT" dirty="0"/>
          </a:p>
        </p:txBody>
      </p:sp>
      <p:sp>
        <p:nvSpPr>
          <p:cNvPr id="3" name="Segnaposto contenuto 2"/>
          <p:cNvSpPr>
            <a:spLocks noGrp="1"/>
          </p:cNvSpPr>
          <p:nvPr>
            <p:ph idx="1"/>
          </p:nvPr>
        </p:nvSpPr>
        <p:spPr>
          <a:xfrm>
            <a:off x="852341" y="1671484"/>
            <a:ext cx="8946541" cy="4198374"/>
          </a:xfrm>
        </p:spPr>
        <p:txBody>
          <a:bodyPr/>
          <a:lstStyle/>
          <a:p>
            <a:pPr algn="just"/>
            <a:r>
              <a:rPr lang="it-IT" dirty="0"/>
              <a:t>Evaluation </a:t>
            </a:r>
            <a:r>
              <a:rPr lang="it-IT" dirty="0" err="1"/>
              <a:t>is</a:t>
            </a:r>
            <a:r>
              <a:rPr lang="it-IT" dirty="0"/>
              <a:t> an </a:t>
            </a:r>
            <a:r>
              <a:rPr lang="it-IT" dirty="0" err="1"/>
              <a:t>important</a:t>
            </a:r>
            <a:r>
              <a:rPr lang="it-IT" dirty="0"/>
              <a:t> </a:t>
            </a:r>
            <a:r>
              <a:rPr lang="it-IT" dirty="0" err="1"/>
              <a:t>tool</a:t>
            </a:r>
            <a:r>
              <a:rPr lang="it-IT" dirty="0"/>
              <a:t> to </a:t>
            </a:r>
            <a:r>
              <a:rPr lang="it-IT" dirty="0" err="1"/>
              <a:t>improve</a:t>
            </a:r>
            <a:r>
              <a:rPr lang="it-IT" dirty="0"/>
              <a:t> the </a:t>
            </a:r>
            <a:r>
              <a:rPr lang="it-IT" dirty="0" err="1"/>
              <a:t>quality</a:t>
            </a:r>
            <a:r>
              <a:rPr lang="it-IT" dirty="0"/>
              <a:t> of the </a:t>
            </a:r>
            <a:r>
              <a:rPr lang="it-IT" dirty="0" err="1"/>
              <a:t>research</a:t>
            </a:r>
            <a:r>
              <a:rPr lang="it-IT" dirty="0"/>
              <a:t> and </a:t>
            </a:r>
            <a:r>
              <a:rPr lang="it-IT" dirty="0" err="1"/>
              <a:t>also</a:t>
            </a:r>
            <a:r>
              <a:rPr lang="it-IT" dirty="0"/>
              <a:t> the welfare of society</a:t>
            </a:r>
          </a:p>
          <a:p>
            <a:pPr algn="just"/>
            <a:r>
              <a:rPr lang="it-IT" dirty="0" smtClean="0"/>
              <a:t>Evaluation </a:t>
            </a:r>
            <a:r>
              <a:rPr lang="it-IT" dirty="0" err="1"/>
              <a:t>is</a:t>
            </a:r>
            <a:r>
              <a:rPr lang="it-IT" dirty="0"/>
              <a:t> the </a:t>
            </a:r>
            <a:r>
              <a:rPr lang="it-IT" dirty="0" err="1"/>
              <a:t>means</a:t>
            </a:r>
            <a:r>
              <a:rPr lang="it-IT" dirty="0"/>
              <a:t> and </a:t>
            </a:r>
            <a:r>
              <a:rPr lang="it-IT" dirty="0" err="1"/>
              <a:t>not</a:t>
            </a:r>
            <a:r>
              <a:rPr lang="it-IT" dirty="0"/>
              <a:t> the end! </a:t>
            </a:r>
            <a:endParaRPr lang="it-IT" dirty="0" smtClean="0"/>
          </a:p>
          <a:p>
            <a:pPr algn="just"/>
            <a:r>
              <a:rPr lang="en-US" dirty="0"/>
              <a:t>The two principal methods of evaluation used today are:</a:t>
            </a:r>
          </a:p>
          <a:p>
            <a:pPr lvl="1" algn="just"/>
            <a:r>
              <a:rPr lang="en-US" dirty="0"/>
              <a:t>peer review (qualitative method)</a:t>
            </a:r>
          </a:p>
          <a:p>
            <a:pPr lvl="1" algn="just"/>
            <a:r>
              <a:rPr lang="en-US" dirty="0" err="1"/>
              <a:t>bibliometrics</a:t>
            </a:r>
            <a:r>
              <a:rPr lang="en-US" dirty="0"/>
              <a:t> (quantitative indicators</a:t>
            </a:r>
            <a:r>
              <a:rPr lang="en-US" dirty="0" smtClean="0"/>
              <a:t>)</a:t>
            </a:r>
            <a:endParaRPr lang="en-US" dirty="0"/>
          </a:p>
        </p:txBody>
      </p:sp>
      <p:sp>
        <p:nvSpPr>
          <p:cNvPr id="5" name="Segnaposto piè di pagina 4"/>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96487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Peer </a:t>
            </a:r>
            <a:r>
              <a:rPr lang="it-IT" dirty="0" err="1"/>
              <a:t>review</a:t>
            </a:r>
            <a:endParaRPr lang="it-IT" dirty="0"/>
          </a:p>
        </p:txBody>
      </p:sp>
      <p:sp>
        <p:nvSpPr>
          <p:cNvPr id="3" name="Segnaposto contenuto 2"/>
          <p:cNvSpPr>
            <a:spLocks noGrp="1"/>
          </p:cNvSpPr>
          <p:nvPr>
            <p:ph idx="1"/>
          </p:nvPr>
        </p:nvSpPr>
        <p:spPr/>
        <p:txBody>
          <a:bodyPr/>
          <a:lstStyle/>
          <a:p>
            <a:r>
              <a:rPr lang="en-US" sz="2400" dirty="0"/>
              <a:t>“Peer review is a quality control process whereby editors and other experts (peers) evaluate a manuscript for publication” (from tutorial Publish not perish) </a:t>
            </a:r>
          </a:p>
          <a:p>
            <a:r>
              <a:rPr lang="en-US" sz="2400" dirty="0"/>
              <a:t>Peer review is fundamental within scholarly publishing process</a:t>
            </a:r>
          </a:p>
          <a:p>
            <a:r>
              <a:rPr lang="en-US" sz="2400" dirty="0"/>
              <a:t>Someone asserts that the peer review process is in crisis... But at the moment it remains the only working system </a:t>
            </a:r>
          </a:p>
          <a:p>
            <a:r>
              <a:rPr lang="en-US" sz="2400" dirty="0"/>
              <a:t>Peer review is the only method that analyses directly the quality of a scientific work</a:t>
            </a:r>
          </a:p>
          <a:p>
            <a:r>
              <a:rPr lang="en-US" sz="2400" dirty="0"/>
              <a:t>But…It is a long (and expensive) process</a:t>
            </a:r>
          </a:p>
          <a:p>
            <a:endParaRPr lang="it-IT" dirty="0"/>
          </a:p>
        </p:txBody>
      </p:sp>
      <p:sp>
        <p:nvSpPr>
          <p:cNvPr id="5" name="Segnaposto piè di pagina 4"/>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88015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Bibliometrics</a:t>
            </a:r>
            <a:endParaRPr lang="it-IT" dirty="0"/>
          </a:p>
        </p:txBody>
      </p:sp>
      <p:sp>
        <p:nvSpPr>
          <p:cNvPr id="3" name="Segnaposto contenuto 2"/>
          <p:cNvSpPr>
            <a:spLocks noGrp="1"/>
          </p:cNvSpPr>
          <p:nvPr>
            <p:ph idx="1"/>
          </p:nvPr>
        </p:nvSpPr>
        <p:spPr/>
        <p:txBody>
          <a:bodyPr/>
          <a:lstStyle/>
          <a:p>
            <a:r>
              <a:rPr lang="en-US" dirty="0" err="1"/>
              <a:t>Bibliometrics</a:t>
            </a:r>
            <a:r>
              <a:rPr lang="en-US" dirty="0"/>
              <a:t> is an area of study that uses mathematical and statistical techniques to </a:t>
            </a:r>
            <a:r>
              <a:rPr lang="en-US" dirty="0" err="1"/>
              <a:t>analyse</a:t>
            </a:r>
            <a:r>
              <a:rPr lang="en-US" dirty="0"/>
              <a:t> the distribution models of publications and explore the impact of research within the scientific community </a:t>
            </a:r>
          </a:p>
          <a:p>
            <a:r>
              <a:rPr lang="en-US" dirty="0"/>
              <a:t>The main purpose of </a:t>
            </a:r>
            <a:r>
              <a:rPr lang="en-US" dirty="0" err="1"/>
              <a:t>bibliometrics</a:t>
            </a:r>
            <a:r>
              <a:rPr lang="en-US" dirty="0"/>
              <a:t>:</a:t>
            </a:r>
          </a:p>
          <a:p>
            <a:pPr lvl="1"/>
            <a:r>
              <a:rPr lang="en-US" sz="2000" dirty="0"/>
              <a:t>to measure the development and the “vitality” of a scientific field</a:t>
            </a:r>
          </a:p>
          <a:p>
            <a:pPr lvl="1"/>
            <a:r>
              <a:rPr lang="en-US" sz="2000" dirty="0"/>
              <a:t> to assess the impact – but not necessarily the quality – of scholars</a:t>
            </a:r>
          </a:p>
          <a:p>
            <a:pPr lvl="1"/>
            <a:r>
              <a:rPr lang="en-US" sz="2000" dirty="0"/>
              <a:t>to identify the core journals of a scientific field</a:t>
            </a:r>
          </a:p>
          <a:p>
            <a:pPr lvl="1"/>
            <a:r>
              <a:rPr lang="en-US" sz="2000" dirty="0"/>
              <a:t>to provide useful feedback for the development of libraries collections </a:t>
            </a:r>
          </a:p>
          <a:p>
            <a:r>
              <a:rPr lang="en-US" dirty="0" err="1"/>
              <a:t>Bibliometrics</a:t>
            </a:r>
            <a:r>
              <a:rPr lang="en-US" dirty="0"/>
              <a:t> does not mean research evaluation</a:t>
            </a:r>
            <a:endParaRPr lang="it-IT" dirty="0"/>
          </a:p>
        </p:txBody>
      </p:sp>
      <p:sp>
        <p:nvSpPr>
          <p:cNvPr id="5" name="Segnaposto piè di pagina 4"/>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201372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Impact </a:t>
            </a:r>
            <a:r>
              <a:rPr lang="it-IT" dirty="0" err="1"/>
              <a:t>factor</a:t>
            </a:r>
            <a:endParaRPr lang="it-IT" dirty="0"/>
          </a:p>
        </p:txBody>
      </p:sp>
      <p:sp>
        <p:nvSpPr>
          <p:cNvPr id="3" name="Segnaposto contenuto 2"/>
          <p:cNvSpPr>
            <a:spLocks noGrp="1"/>
          </p:cNvSpPr>
          <p:nvPr>
            <p:ph idx="1"/>
          </p:nvPr>
        </p:nvSpPr>
        <p:spPr>
          <a:xfrm>
            <a:off x="914400" y="1341440"/>
            <a:ext cx="9372600" cy="2087561"/>
          </a:xfrm>
        </p:spPr>
        <p:txBody>
          <a:bodyPr/>
          <a:lstStyle/>
          <a:p>
            <a:r>
              <a:rPr lang="en-US" dirty="0" smtClean="0"/>
              <a:t>Journal Impact </a:t>
            </a:r>
            <a:r>
              <a:rPr lang="en-US" dirty="0"/>
              <a:t>factor (IF): </a:t>
            </a:r>
            <a:endParaRPr lang="en-US" dirty="0" smtClean="0"/>
          </a:p>
          <a:p>
            <a:pPr lvl="1"/>
            <a:r>
              <a:rPr lang="en-US" sz="2400" dirty="0"/>
              <a:t>the ratio of the overall number of citations received in a given year by the articles published by the journal in the two previous years, and the number of articles published in that journal</a:t>
            </a:r>
          </a:p>
          <a:p>
            <a:endParaRPr lang="it-IT" dirty="0"/>
          </a:p>
        </p:txBody>
      </p:sp>
      <p:sp>
        <p:nvSpPr>
          <p:cNvPr id="5" name="Segnaposto piè di pagina 4"/>
          <p:cNvSpPr>
            <a:spLocks noGrp="1"/>
          </p:cNvSpPr>
          <p:nvPr>
            <p:ph type="ftr" sz="quarter" idx="11"/>
          </p:nvPr>
        </p:nvSpPr>
        <p:spPr/>
        <p:txBody>
          <a:bodyPr/>
          <a:lstStyle/>
          <a:p>
            <a:pPr>
              <a:defRPr/>
            </a:pPr>
            <a:r>
              <a:rPr lang="it-IT" altLang="en-US" smtClean="0"/>
              <a:t>Turbanti and Casarosa, 2018</a:t>
            </a:r>
            <a:endParaRPr lang="it-IT" altLang="en-US" dirty="0"/>
          </a:p>
        </p:txBody>
      </p:sp>
      <p:pic>
        <p:nvPicPr>
          <p:cNvPr id="7" name="Immagine 6" descr="Schermata 2015-05-01 alle 06.58.20.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495600" y="3703639"/>
            <a:ext cx="7477760" cy="2304256"/>
          </a:xfrm>
          <a:prstGeom prst="rect">
            <a:avLst/>
          </a:prstGeom>
        </p:spPr>
      </p:pic>
    </p:spTree>
    <p:extLst>
      <p:ext uri="{BB962C8B-B14F-4D97-AF65-F5344CB8AC3E}">
        <p14:creationId xmlns:p14="http://schemas.microsoft.com/office/powerpoint/2010/main" val="3660221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H-</a:t>
            </a:r>
            <a:r>
              <a:rPr lang="it-IT" dirty="0" err="1"/>
              <a:t>index</a:t>
            </a:r>
            <a:endParaRPr lang="it-IT" dirty="0"/>
          </a:p>
        </p:txBody>
      </p:sp>
      <p:sp>
        <p:nvSpPr>
          <p:cNvPr id="4" name="Segnaposto piè di pagina 3"/>
          <p:cNvSpPr>
            <a:spLocks noGrp="1"/>
          </p:cNvSpPr>
          <p:nvPr>
            <p:ph type="ftr" sz="quarter" idx="11"/>
          </p:nvPr>
        </p:nvSpPr>
        <p:spPr/>
        <p:txBody>
          <a:bodyPr/>
          <a:lstStyle/>
          <a:p>
            <a:pPr>
              <a:defRPr/>
            </a:pPr>
            <a:r>
              <a:rPr lang="it-IT" altLang="en-US" smtClean="0"/>
              <a:t>Turbanti and Casarosa, 2018</a:t>
            </a:r>
            <a:endParaRPr lang="it-IT" altLang="en-US" dirty="0"/>
          </a:p>
        </p:txBody>
      </p:sp>
      <p:sp>
        <p:nvSpPr>
          <p:cNvPr id="6" name="Rettangolo 5"/>
          <p:cNvSpPr/>
          <p:nvPr/>
        </p:nvSpPr>
        <p:spPr>
          <a:xfrm>
            <a:off x="2024162" y="3789040"/>
            <a:ext cx="8151440" cy="1815882"/>
          </a:xfrm>
          <a:prstGeom prst="rect">
            <a:avLst/>
          </a:prstGeom>
        </p:spPr>
        <p:txBody>
          <a:bodyPr wrap="square">
            <a:spAutoFit/>
          </a:bodyPr>
          <a:lstStyle/>
          <a:p>
            <a:r>
              <a:rPr lang="en-US" sz="2800" dirty="0"/>
              <a:t>The definition of the index is that a scholar with an index of h has published h papers each of which has been cited in other papers at least h times</a:t>
            </a:r>
          </a:p>
        </p:txBody>
      </p:sp>
      <p:pic>
        <p:nvPicPr>
          <p:cNvPr id="7" name="Segnaposto contenuto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568997" y="1823022"/>
            <a:ext cx="6291263" cy="1677987"/>
          </a:xfrm>
          <a:prstGeom prst="rect">
            <a:avLst/>
          </a:prstGeom>
          <a:noFill/>
          <a:ln w="9525">
            <a:noFill/>
            <a:miter lim="800000"/>
            <a:headEnd/>
            <a:tailEnd/>
          </a:ln>
        </p:spPr>
      </p:pic>
      <p:sp>
        <p:nvSpPr>
          <p:cNvPr id="8" name="Freccia a destra 7"/>
          <p:cNvSpPr/>
          <p:nvPr/>
        </p:nvSpPr>
        <p:spPr>
          <a:xfrm rot="8635369">
            <a:off x="7998746" y="1444127"/>
            <a:ext cx="521210" cy="2734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7392146" y="1844824"/>
            <a:ext cx="504055" cy="432048"/>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043126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Peer </a:t>
            </a:r>
            <a:r>
              <a:rPr lang="it-IT" dirty="0" err="1"/>
              <a:t>review</a:t>
            </a:r>
            <a:r>
              <a:rPr lang="it-IT" dirty="0"/>
              <a:t> </a:t>
            </a:r>
            <a:r>
              <a:rPr lang="it-IT" dirty="0" smtClean="0"/>
              <a:t>vs </a:t>
            </a:r>
            <a:r>
              <a:rPr lang="it-IT" dirty="0" err="1"/>
              <a:t>bibliometrics</a:t>
            </a:r>
            <a:endParaRPr lang="it-IT" dirty="0"/>
          </a:p>
        </p:txBody>
      </p:sp>
      <p:sp>
        <p:nvSpPr>
          <p:cNvPr id="4" name="Segnaposto piè di pagina 3"/>
          <p:cNvSpPr>
            <a:spLocks noGrp="1"/>
          </p:cNvSpPr>
          <p:nvPr>
            <p:ph type="ftr" sz="quarter" idx="11"/>
          </p:nvPr>
        </p:nvSpPr>
        <p:spPr/>
        <p:txBody>
          <a:bodyPr/>
          <a:lstStyle/>
          <a:p>
            <a:pPr>
              <a:defRPr/>
            </a:pPr>
            <a:r>
              <a:rPr lang="it-IT" altLang="en-US" smtClean="0"/>
              <a:t>Turbanti and Casarosa, 2018</a:t>
            </a:r>
            <a:endParaRPr lang="it-IT" altLang="en-US" dirty="0"/>
          </a:p>
        </p:txBody>
      </p:sp>
      <p:grpSp>
        <p:nvGrpSpPr>
          <p:cNvPr id="6" name="Gruppo 5"/>
          <p:cNvGrpSpPr/>
          <p:nvPr/>
        </p:nvGrpSpPr>
        <p:grpSpPr>
          <a:xfrm>
            <a:off x="1775520" y="1988840"/>
            <a:ext cx="1605768" cy="2659586"/>
            <a:chOff x="0" y="323615"/>
            <a:chExt cx="1605768" cy="2659586"/>
          </a:xfrm>
        </p:grpSpPr>
        <p:sp>
          <p:nvSpPr>
            <p:cNvPr id="7" name="Gallone 6"/>
            <p:cNvSpPr/>
            <p:nvPr/>
          </p:nvSpPr>
          <p:spPr>
            <a:xfrm rot="5400000">
              <a:off x="-526909" y="850524"/>
              <a:ext cx="2659586" cy="1605767"/>
            </a:xfrm>
            <a:prstGeom prst="chevron">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Gallone 4"/>
            <p:cNvSpPr txBox="1"/>
            <p:nvPr/>
          </p:nvSpPr>
          <p:spPr>
            <a:xfrm>
              <a:off x="1" y="1126499"/>
              <a:ext cx="1605767" cy="10538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algn="ctr" defTabSz="1555750">
                <a:lnSpc>
                  <a:spcPct val="90000"/>
                </a:lnSpc>
                <a:spcBef>
                  <a:spcPct val="0"/>
                </a:spcBef>
                <a:spcAft>
                  <a:spcPct val="35000"/>
                </a:spcAft>
              </a:pPr>
              <a:r>
                <a:rPr lang="it-IT" sz="3500" dirty="0">
                  <a:latin typeface="Britannic Bold" charset="0"/>
                  <a:ea typeface="Britannic Bold" charset="0"/>
                  <a:cs typeface="Britannic Bold" charset="0"/>
                </a:rPr>
                <a:t>Peer </a:t>
              </a:r>
              <a:r>
                <a:rPr lang="it-IT" sz="3500" dirty="0" err="1">
                  <a:latin typeface="Britannic Bold" charset="0"/>
                  <a:ea typeface="Britannic Bold" charset="0"/>
                  <a:cs typeface="Britannic Bold" charset="0"/>
                </a:rPr>
                <a:t>review</a:t>
              </a:r>
              <a:r>
                <a:rPr lang="it-IT" sz="3500" dirty="0">
                  <a:latin typeface="Britannic Bold" charset="0"/>
                  <a:ea typeface="Britannic Bold" charset="0"/>
                  <a:cs typeface="Britannic Bold" charset="0"/>
                </a:rPr>
                <a:t> </a:t>
              </a:r>
            </a:p>
          </p:txBody>
        </p:sp>
      </p:grpSp>
      <p:sp>
        <p:nvSpPr>
          <p:cNvPr id="9" name="Rettangolo 8"/>
          <p:cNvSpPr/>
          <p:nvPr/>
        </p:nvSpPr>
        <p:spPr>
          <a:xfrm>
            <a:off x="3359696" y="1729840"/>
            <a:ext cx="2664296" cy="3693319"/>
          </a:xfrm>
          <a:prstGeom prst="rect">
            <a:avLst/>
          </a:prstGeom>
        </p:spPr>
        <p:txBody>
          <a:bodyPr wrap="square">
            <a:spAutoFit/>
          </a:bodyPr>
          <a:lstStyle/>
          <a:p>
            <a:pPr marL="285750" indent="-285750">
              <a:buFont typeface="Arial" panose="020B0604020202020204" pitchFamily="34" charset="0"/>
              <a:buChar char="•"/>
            </a:pPr>
            <a:r>
              <a:rPr lang="en-US" dirty="0"/>
              <a:t>Detailed knowledge of the quality of a scientific word</a:t>
            </a:r>
          </a:p>
          <a:p>
            <a:pPr marL="285750" indent="-285750">
              <a:buFont typeface="Arial" panose="020B0604020202020204" pitchFamily="34" charset="0"/>
              <a:buChar char="•"/>
            </a:pPr>
            <a:r>
              <a:rPr lang="en-US" dirty="0"/>
              <a:t>Contribution to the debate on science</a:t>
            </a:r>
          </a:p>
          <a:p>
            <a:pPr marL="285750" indent="-285750">
              <a:buFont typeface="Arial" panose="020B0604020202020204" pitchFamily="34" charset="0"/>
              <a:buChar char="•"/>
            </a:pPr>
            <a:r>
              <a:rPr lang="en-US" dirty="0"/>
              <a:t>Subjectivity of judgment</a:t>
            </a:r>
          </a:p>
          <a:p>
            <a:pPr marL="285750" indent="-285750">
              <a:buFont typeface="Arial" panose="020B0604020202020204" pitchFamily="34" charset="0"/>
              <a:buChar char="•"/>
            </a:pPr>
            <a:r>
              <a:rPr lang="en-US" dirty="0"/>
              <a:t>Elevated costs and </a:t>
            </a:r>
            <a:r>
              <a:rPr lang="en-US" dirty="0" err="1"/>
              <a:t>logn</a:t>
            </a:r>
            <a:r>
              <a:rPr lang="en-US" dirty="0"/>
              <a:t> times</a:t>
            </a:r>
          </a:p>
          <a:p>
            <a:pPr marL="285750" indent="-285750">
              <a:buFont typeface="Arial" panose="020B0604020202020204" pitchFamily="34" charset="0"/>
              <a:buChar char="•"/>
            </a:pPr>
            <a:r>
              <a:rPr lang="en-US" dirty="0"/>
              <a:t>Possibility of non impartial judgements</a:t>
            </a:r>
          </a:p>
        </p:txBody>
      </p:sp>
      <p:grpSp>
        <p:nvGrpSpPr>
          <p:cNvPr id="10" name="Gruppo 9"/>
          <p:cNvGrpSpPr/>
          <p:nvPr/>
        </p:nvGrpSpPr>
        <p:grpSpPr>
          <a:xfrm>
            <a:off x="6168008" y="2292904"/>
            <a:ext cx="1648866" cy="2355523"/>
            <a:chOff x="2854" y="621558"/>
            <a:chExt cx="1648866" cy="2355523"/>
          </a:xfrm>
        </p:grpSpPr>
        <p:sp>
          <p:nvSpPr>
            <p:cNvPr id="11" name="Gallone 10"/>
            <p:cNvSpPr/>
            <p:nvPr/>
          </p:nvSpPr>
          <p:spPr>
            <a:xfrm rot="5400000">
              <a:off x="-350475" y="974887"/>
              <a:ext cx="2355523" cy="1648866"/>
            </a:xfrm>
            <a:prstGeom prst="chevron">
              <a:avLst/>
            </a:prstGeom>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2" name="Gallone 4"/>
            <p:cNvSpPr txBox="1"/>
            <p:nvPr/>
          </p:nvSpPr>
          <p:spPr>
            <a:xfrm>
              <a:off x="2854" y="1445991"/>
              <a:ext cx="1648866" cy="706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algn="ctr" defTabSz="1244600">
                <a:lnSpc>
                  <a:spcPct val="90000"/>
                </a:lnSpc>
                <a:spcBef>
                  <a:spcPct val="0"/>
                </a:spcBef>
                <a:spcAft>
                  <a:spcPct val="35000"/>
                </a:spcAft>
              </a:pPr>
              <a:r>
                <a:rPr lang="it-IT" sz="2800" dirty="0" err="1">
                  <a:latin typeface="Britannic Bold" charset="0"/>
                  <a:ea typeface="Britannic Bold" charset="0"/>
                  <a:cs typeface="Britannic Bold" charset="0"/>
                </a:rPr>
                <a:t>Bibliometrics</a:t>
              </a:r>
              <a:endParaRPr lang="it-IT" sz="2800" dirty="0">
                <a:latin typeface="Britannic Bold" charset="0"/>
                <a:ea typeface="Britannic Bold" charset="0"/>
                <a:cs typeface="Britannic Bold" charset="0"/>
              </a:endParaRPr>
            </a:p>
          </p:txBody>
        </p:sp>
      </p:grpSp>
      <p:sp>
        <p:nvSpPr>
          <p:cNvPr id="13" name="Rettangolo 12"/>
          <p:cNvSpPr/>
          <p:nvPr/>
        </p:nvSpPr>
        <p:spPr>
          <a:xfrm>
            <a:off x="7824192" y="1772816"/>
            <a:ext cx="2592288" cy="3970318"/>
          </a:xfrm>
          <a:prstGeom prst="rect">
            <a:avLst/>
          </a:prstGeom>
        </p:spPr>
        <p:txBody>
          <a:bodyPr wrap="square">
            <a:spAutoFit/>
          </a:bodyPr>
          <a:lstStyle/>
          <a:p>
            <a:pPr marL="285750" indent="-285750">
              <a:buFont typeface="Arial" panose="020B0604020202020204" pitchFamily="34" charset="0"/>
              <a:buChar char="•"/>
            </a:pPr>
            <a:r>
              <a:rPr lang="en-US" dirty="0"/>
              <a:t>Objectivity and validity of the evaluation</a:t>
            </a:r>
          </a:p>
          <a:p>
            <a:pPr marL="285750" indent="-285750">
              <a:buFont typeface="Arial" panose="020B0604020202020204" pitchFamily="34" charset="0"/>
              <a:buChar char="•"/>
            </a:pPr>
            <a:r>
              <a:rPr lang="en-US" dirty="0"/>
              <a:t>Minimum costs and short times</a:t>
            </a:r>
          </a:p>
          <a:p>
            <a:pPr marL="285750" indent="-285750">
              <a:buFont typeface="Arial" panose="020B0604020202020204" pitchFamily="34" charset="0"/>
              <a:buChar char="•"/>
            </a:pPr>
            <a:r>
              <a:rPr lang="en-US" dirty="0"/>
              <a:t>Modality of citations of scientific works</a:t>
            </a:r>
          </a:p>
          <a:p>
            <a:pPr marL="285750" indent="-285750">
              <a:buFont typeface="Arial" panose="020B0604020202020204" pitchFamily="34" charset="0"/>
              <a:buChar char="•"/>
            </a:pPr>
            <a:r>
              <a:rPr lang="en-US" dirty="0"/>
              <a:t>Incomplete coverage of scientific output</a:t>
            </a:r>
          </a:p>
          <a:p>
            <a:pPr marL="285750" indent="-285750">
              <a:buFont typeface="Arial" panose="020B0604020202020204" pitchFamily="34" charset="0"/>
              <a:buChar char="•"/>
            </a:pPr>
            <a:r>
              <a:rPr lang="en-US" dirty="0"/>
              <a:t>Technical problems related to the database</a:t>
            </a:r>
          </a:p>
        </p:txBody>
      </p:sp>
    </p:spTree>
    <p:extLst>
      <p:ext uri="{BB962C8B-B14F-4D97-AF65-F5344CB8AC3E}">
        <p14:creationId xmlns:p14="http://schemas.microsoft.com/office/powerpoint/2010/main" val="2811301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Beyond </a:t>
            </a:r>
            <a:r>
              <a:rPr lang="en-US" dirty="0" err="1"/>
              <a:t>bibliometrics</a:t>
            </a:r>
            <a:r>
              <a:rPr lang="en-US" dirty="0"/>
              <a:t>: </a:t>
            </a:r>
            <a:br>
              <a:rPr lang="en-US" dirty="0"/>
            </a:br>
            <a:r>
              <a:rPr lang="en-US" dirty="0"/>
              <a:t>citations within the web</a:t>
            </a:r>
            <a:endParaRPr lang="it-IT" dirty="0"/>
          </a:p>
        </p:txBody>
      </p:sp>
      <p:sp>
        <p:nvSpPr>
          <p:cNvPr id="3" name="Segnaposto contenuto 2"/>
          <p:cNvSpPr>
            <a:spLocks noGrp="1"/>
          </p:cNvSpPr>
          <p:nvPr>
            <p:ph idx="1"/>
          </p:nvPr>
        </p:nvSpPr>
        <p:spPr>
          <a:xfrm>
            <a:off x="863771" y="1809135"/>
            <a:ext cx="8946541" cy="3774247"/>
          </a:xfrm>
        </p:spPr>
        <p:txBody>
          <a:bodyPr>
            <a:normAutofit/>
          </a:bodyPr>
          <a:lstStyle/>
          <a:p>
            <a:r>
              <a:rPr lang="en-US" b="1" dirty="0">
                <a:solidFill>
                  <a:srgbClr val="0070C0"/>
                </a:solidFill>
              </a:rPr>
              <a:t>Webometrics</a:t>
            </a:r>
            <a:r>
              <a:rPr lang="en-US" dirty="0"/>
              <a:t> or </a:t>
            </a:r>
            <a:r>
              <a:rPr lang="en-US" b="1" dirty="0" err="1">
                <a:solidFill>
                  <a:srgbClr val="0070C0"/>
                </a:solidFill>
              </a:rPr>
              <a:t>webmetrics</a:t>
            </a:r>
            <a:r>
              <a:rPr lang="en-US" dirty="0"/>
              <a:t> is a branch of </a:t>
            </a:r>
            <a:r>
              <a:rPr lang="en-US" dirty="0" err="1"/>
              <a:t>bibliometrics</a:t>
            </a:r>
            <a:r>
              <a:rPr lang="en-US" dirty="0"/>
              <a:t> that analyses web link as traditional citations and the elaboration of alternative metrics based on the social media of web 2.0 (web impact assessment, WIA) </a:t>
            </a:r>
          </a:p>
          <a:p>
            <a:r>
              <a:rPr lang="en-US" b="1" dirty="0" err="1">
                <a:solidFill>
                  <a:srgbClr val="0070C0"/>
                </a:solidFill>
              </a:rPr>
              <a:t>Altmetrics</a:t>
            </a:r>
            <a:r>
              <a:rPr lang="en-US" dirty="0"/>
              <a:t> considers a broad range of sources in which a scientific paper can be conceived, disseminated or publicized within a few days, even in a matter of hours      </a:t>
            </a:r>
          </a:p>
          <a:p>
            <a:pPr lvl="1"/>
            <a:r>
              <a:rPr lang="en-US" dirty="0"/>
              <a:t>It is possible to notice detail of scientific knowledge that would remain hidden in a </a:t>
            </a:r>
            <a:r>
              <a:rPr lang="en-US" dirty="0" err="1"/>
              <a:t>citational</a:t>
            </a:r>
            <a:r>
              <a:rPr lang="en-US" dirty="0"/>
              <a:t> analysis</a:t>
            </a:r>
          </a:p>
          <a:p>
            <a:pPr lvl="1"/>
            <a:r>
              <a:rPr lang="en-US" dirty="0"/>
              <a:t>these elements could be important to understand the scholars’ </a:t>
            </a:r>
            <a:r>
              <a:rPr lang="en-US" dirty="0" err="1"/>
              <a:t>behaviour</a:t>
            </a:r>
            <a:r>
              <a:rPr lang="en-US" dirty="0"/>
              <a:t> and whether and how scientific communication is changing</a:t>
            </a:r>
            <a:endParaRPr lang="it-IT" dirty="0"/>
          </a:p>
        </p:txBody>
      </p:sp>
      <p:sp>
        <p:nvSpPr>
          <p:cNvPr id="5" name="Segnaposto piè di pagina 4"/>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273757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reserch</a:t>
            </a:r>
            <a:r>
              <a:rPr lang="it-IT" dirty="0" smtClean="0"/>
              <a:t> flow</a:t>
            </a:r>
            <a:endParaRPr lang="it-IT" dirty="0"/>
          </a:p>
        </p:txBody>
      </p:sp>
      <p:sp>
        <p:nvSpPr>
          <p:cNvPr id="4" name="Segnaposto piè di pagina 3"/>
          <p:cNvSpPr>
            <a:spLocks noGrp="1"/>
          </p:cNvSpPr>
          <p:nvPr>
            <p:ph type="ftr" sz="quarter" idx="11"/>
          </p:nvPr>
        </p:nvSpPr>
        <p:spPr/>
        <p:txBody>
          <a:bodyPr/>
          <a:lstStyle/>
          <a:p>
            <a:pPr>
              <a:defRPr/>
            </a:pPr>
            <a:r>
              <a:rPr lang="it-IT" altLang="en-US" smtClean="0"/>
              <a:t>Turbanti and Casarosa, 2018</a:t>
            </a:r>
            <a:endParaRPr lang="it-IT" altLang="en-US" dirty="0"/>
          </a:p>
        </p:txBody>
      </p:sp>
      <p:pic>
        <p:nvPicPr>
          <p:cNvPr id="6" name="Immagine 5"/>
          <p:cNvPicPr/>
          <p:nvPr/>
        </p:nvPicPr>
        <p:blipFill>
          <a:blip r:embed="rId2">
            <a:extLst>
              <a:ext uri="{28A0092B-C50C-407E-A947-70E740481C1C}">
                <a14:useLocalDpi xmlns:a14="http://schemas.microsoft.com/office/drawing/2010/main" val="0"/>
              </a:ext>
            </a:extLst>
          </a:blip>
          <a:stretch>
            <a:fillRect/>
          </a:stretch>
        </p:blipFill>
        <p:spPr>
          <a:xfrm>
            <a:off x="1954357" y="1447800"/>
            <a:ext cx="6742510" cy="4359176"/>
          </a:xfrm>
          <a:prstGeom prst="rect">
            <a:avLst/>
          </a:prstGeom>
        </p:spPr>
      </p:pic>
    </p:spTree>
    <p:extLst>
      <p:ext uri="{BB962C8B-B14F-4D97-AF65-F5344CB8AC3E}">
        <p14:creationId xmlns:p14="http://schemas.microsoft.com/office/powerpoint/2010/main" val="3178885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Altmetrics</a:t>
            </a:r>
            <a:endParaRPr lang="it-IT" dirty="0"/>
          </a:p>
        </p:txBody>
      </p:sp>
      <p:sp>
        <p:nvSpPr>
          <p:cNvPr id="3" name="Segnaposto contenuto 2"/>
          <p:cNvSpPr>
            <a:spLocks noGrp="1"/>
          </p:cNvSpPr>
          <p:nvPr>
            <p:ph idx="1"/>
          </p:nvPr>
        </p:nvSpPr>
        <p:spPr>
          <a:xfrm>
            <a:off x="852341" y="1681316"/>
            <a:ext cx="8946541" cy="4410874"/>
          </a:xfrm>
        </p:spPr>
        <p:txBody>
          <a:bodyPr/>
          <a:lstStyle/>
          <a:p>
            <a:r>
              <a:rPr lang="it-IT" sz="2400" dirty="0"/>
              <a:t>Platform of </a:t>
            </a:r>
            <a:r>
              <a:rPr lang="it-IT" sz="2400" dirty="0" err="1"/>
              <a:t>reference</a:t>
            </a:r>
            <a:r>
              <a:rPr lang="it-IT" sz="2400" dirty="0"/>
              <a:t>/</a:t>
            </a:r>
            <a:r>
              <a:rPr lang="it-IT" sz="2400" dirty="0" err="1"/>
              <a:t>citation</a:t>
            </a:r>
            <a:r>
              <a:rPr lang="it-IT" sz="2400" dirty="0"/>
              <a:t> management (</a:t>
            </a:r>
            <a:r>
              <a:rPr lang="it-IT" sz="2400" dirty="0" err="1"/>
              <a:t>Citeulike</a:t>
            </a:r>
            <a:r>
              <a:rPr lang="it-IT" sz="2400" dirty="0"/>
              <a:t>; </a:t>
            </a:r>
            <a:r>
              <a:rPr lang="it-IT" sz="2400" dirty="0" err="1"/>
              <a:t>Delicious</a:t>
            </a:r>
            <a:r>
              <a:rPr lang="it-IT" sz="2400" dirty="0"/>
              <a:t>; </a:t>
            </a:r>
            <a:r>
              <a:rPr lang="it-IT" sz="2400" dirty="0" err="1"/>
              <a:t>Endnote</a:t>
            </a:r>
            <a:r>
              <a:rPr lang="it-IT" sz="2400" dirty="0"/>
              <a:t>; </a:t>
            </a:r>
            <a:r>
              <a:rPr lang="it-IT" sz="2400" dirty="0" err="1"/>
              <a:t>Mendeley</a:t>
            </a:r>
            <a:r>
              <a:rPr lang="it-IT" sz="2400" dirty="0"/>
              <a:t>; </a:t>
            </a:r>
            <a:r>
              <a:rPr lang="it-IT" sz="2400" dirty="0" err="1"/>
              <a:t>Referencemanager</a:t>
            </a:r>
            <a:r>
              <a:rPr lang="it-IT" sz="2400" dirty="0"/>
              <a:t>; </a:t>
            </a:r>
            <a:r>
              <a:rPr lang="it-IT" sz="2400" dirty="0" err="1"/>
              <a:t>Zotero</a:t>
            </a:r>
            <a:r>
              <a:rPr lang="it-IT" sz="2400" dirty="0"/>
              <a:t>, ecc.)</a:t>
            </a:r>
          </a:p>
          <a:p>
            <a:r>
              <a:rPr lang="it-IT" sz="2400" dirty="0" smtClean="0"/>
              <a:t>Professional </a:t>
            </a:r>
            <a:r>
              <a:rPr lang="it-IT" sz="2400" dirty="0"/>
              <a:t>social media (</a:t>
            </a:r>
            <a:r>
              <a:rPr lang="it-IT" sz="2400" dirty="0" err="1"/>
              <a:t>Linkedin</a:t>
            </a:r>
            <a:r>
              <a:rPr lang="it-IT" sz="2400" dirty="0"/>
              <a:t>)</a:t>
            </a:r>
          </a:p>
          <a:p>
            <a:r>
              <a:rPr lang="it-IT" sz="2400" dirty="0" err="1" smtClean="0"/>
              <a:t>Academic</a:t>
            </a:r>
            <a:r>
              <a:rPr lang="it-IT" sz="2400" dirty="0" smtClean="0"/>
              <a:t> </a:t>
            </a:r>
            <a:r>
              <a:rPr lang="it-IT" sz="2400" dirty="0"/>
              <a:t>social media (Academia.edu; </a:t>
            </a:r>
            <a:r>
              <a:rPr lang="it-IT" sz="2400" dirty="0" err="1"/>
              <a:t>Researchgate</a:t>
            </a:r>
            <a:r>
              <a:rPr lang="it-IT" sz="2400" dirty="0"/>
              <a:t>)</a:t>
            </a:r>
          </a:p>
          <a:p>
            <a:r>
              <a:rPr lang="it-IT" sz="2400" dirty="0" smtClean="0"/>
              <a:t>Slide </a:t>
            </a:r>
            <a:r>
              <a:rPr lang="it-IT" sz="2400" dirty="0"/>
              <a:t>hosting (</a:t>
            </a:r>
            <a:r>
              <a:rPr lang="it-IT" sz="2400" dirty="0" err="1"/>
              <a:t>slideshare</a:t>
            </a:r>
            <a:r>
              <a:rPr lang="it-IT" sz="2400" dirty="0"/>
              <a:t>)</a:t>
            </a:r>
          </a:p>
          <a:p>
            <a:r>
              <a:rPr lang="it-IT" sz="2400" dirty="0" smtClean="0"/>
              <a:t>“</a:t>
            </a:r>
            <a:r>
              <a:rPr lang="it-IT" sz="2400" dirty="0"/>
              <a:t>General” social media (</a:t>
            </a:r>
            <a:r>
              <a:rPr lang="it-IT" sz="2400" dirty="0" err="1"/>
              <a:t>Facebook</a:t>
            </a:r>
            <a:r>
              <a:rPr lang="it-IT" sz="2400" dirty="0"/>
              <a:t>; Google plus; </a:t>
            </a:r>
            <a:r>
              <a:rPr lang="it-IT" sz="2400" dirty="0" err="1"/>
              <a:t>Twitter</a:t>
            </a:r>
            <a:r>
              <a:rPr lang="it-IT" sz="2400" dirty="0"/>
              <a:t>)</a:t>
            </a:r>
          </a:p>
          <a:p>
            <a:endParaRPr lang="it-IT" dirty="0"/>
          </a:p>
        </p:txBody>
      </p:sp>
      <p:sp>
        <p:nvSpPr>
          <p:cNvPr id="5" name="Segnaposto piè di pagina 4"/>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4061052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623249" y="599455"/>
            <a:ext cx="9404723" cy="727899"/>
          </a:xfrm>
        </p:spPr>
        <p:txBody>
          <a:bodyPr/>
          <a:lstStyle/>
          <a:p>
            <a:r>
              <a:rPr lang="en-US" dirty="0"/>
              <a:t>Limits of </a:t>
            </a:r>
            <a:r>
              <a:rPr lang="en-US" dirty="0" err="1" smtClean="0"/>
              <a:t>webmetrics</a:t>
            </a:r>
            <a:r>
              <a:rPr lang="en-US" dirty="0" smtClean="0"/>
              <a:t> </a:t>
            </a:r>
            <a:r>
              <a:rPr lang="en-US" dirty="0"/>
              <a:t>and </a:t>
            </a:r>
            <a:r>
              <a:rPr lang="en-US" dirty="0" err="1"/>
              <a:t>altmetrics</a:t>
            </a:r>
            <a:endParaRPr lang="it-IT" dirty="0"/>
          </a:p>
        </p:txBody>
      </p:sp>
      <p:sp>
        <p:nvSpPr>
          <p:cNvPr id="7" name="Segnaposto contenuto 6"/>
          <p:cNvSpPr>
            <a:spLocks noGrp="1"/>
          </p:cNvSpPr>
          <p:nvPr>
            <p:ph idx="1"/>
          </p:nvPr>
        </p:nvSpPr>
        <p:spPr>
          <a:xfrm>
            <a:off x="852341" y="1573160"/>
            <a:ext cx="8946541" cy="4519029"/>
          </a:xfrm>
        </p:spPr>
        <p:txBody>
          <a:bodyPr/>
          <a:lstStyle/>
          <a:p>
            <a:r>
              <a:rPr lang="en-US" sz="2400" dirty="0"/>
              <a:t>I</a:t>
            </a:r>
            <a:r>
              <a:rPr lang="en-US" sz="2400" dirty="0" smtClean="0"/>
              <a:t>t </a:t>
            </a:r>
            <a:r>
              <a:rPr lang="en-US" sz="2400" dirty="0"/>
              <a:t>should be borne in mind that a large amount of the </a:t>
            </a:r>
            <a:r>
              <a:rPr lang="en-US" sz="2400" dirty="0" smtClean="0"/>
              <a:t>data collected by </a:t>
            </a:r>
            <a:r>
              <a:rPr lang="en-US" sz="2400" dirty="0" err="1" smtClean="0"/>
              <a:t>webmetrics</a:t>
            </a:r>
            <a:r>
              <a:rPr lang="en-US" sz="2400" dirty="0" smtClean="0"/>
              <a:t> and </a:t>
            </a:r>
            <a:r>
              <a:rPr lang="en-US" sz="2400" dirty="0" err="1" smtClean="0"/>
              <a:t>altmetrics</a:t>
            </a:r>
            <a:r>
              <a:rPr lang="en-US" sz="2400" dirty="0" smtClean="0"/>
              <a:t> </a:t>
            </a:r>
            <a:r>
              <a:rPr lang="en-US" sz="2400" dirty="0"/>
              <a:t>is not actually related to a “peer evaluation</a:t>
            </a:r>
            <a:r>
              <a:rPr lang="en-US" sz="2400" dirty="0" smtClean="0"/>
              <a:t>”</a:t>
            </a:r>
          </a:p>
          <a:p>
            <a:r>
              <a:rPr lang="en-US" sz="2400" dirty="0" smtClean="0"/>
              <a:t>In </a:t>
            </a:r>
            <a:r>
              <a:rPr lang="en-US" sz="2400" dirty="0"/>
              <a:t>social networks (including academic social networks</a:t>
            </a:r>
            <a:r>
              <a:rPr lang="en-US" sz="2400" dirty="0" smtClean="0"/>
              <a:t>) </a:t>
            </a:r>
            <a:r>
              <a:rPr lang="en-US" sz="2400" dirty="0"/>
              <a:t>and </a:t>
            </a:r>
            <a:r>
              <a:rPr lang="en-US" sz="2400" dirty="0" smtClean="0"/>
              <a:t>even more so </a:t>
            </a:r>
            <a:r>
              <a:rPr lang="en-US" sz="2400" dirty="0"/>
              <a:t>in network </a:t>
            </a:r>
            <a:r>
              <a:rPr lang="en-US" sz="2400" dirty="0" smtClean="0"/>
              <a:t>interactions </a:t>
            </a:r>
            <a:r>
              <a:rPr lang="en-US" sz="2400" dirty="0"/>
              <a:t>(blogs, newspaper websites, etc.), </a:t>
            </a:r>
            <a:r>
              <a:rPr lang="en-US" sz="2400" dirty="0" smtClean="0"/>
              <a:t>the majority </a:t>
            </a:r>
            <a:r>
              <a:rPr lang="en-US" sz="2400" dirty="0"/>
              <a:t>of interacting users are not “peers” of the author</a:t>
            </a:r>
          </a:p>
          <a:p>
            <a:endParaRPr lang="en-US" dirty="0"/>
          </a:p>
          <a:p>
            <a:pPr marL="0" indent="0">
              <a:buNone/>
            </a:pPr>
            <a:endParaRPr lang="it-IT" dirty="0"/>
          </a:p>
        </p:txBody>
      </p:sp>
      <p:sp>
        <p:nvSpPr>
          <p:cNvPr id="4" name="Segnaposto piè di pagina 3"/>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3568744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Exercise</a:t>
            </a:r>
            <a:endParaRPr lang="it-IT" dirty="0"/>
          </a:p>
        </p:txBody>
      </p:sp>
      <p:sp>
        <p:nvSpPr>
          <p:cNvPr id="7" name="Segnaposto contenuto 6"/>
          <p:cNvSpPr>
            <a:spLocks noGrp="1"/>
          </p:cNvSpPr>
          <p:nvPr>
            <p:ph idx="1"/>
          </p:nvPr>
        </p:nvSpPr>
        <p:spPr/>
        <p:txBody>
          <a:bodyPr/>
          <a:lstStyle/>
          <a:p>
            <a:r>
              <a:rPr lang="en-US" dirty="0"/>
              <a:t>Examining a </a:t>
            </a:r>
            <a:r>
              <a:rPr lang="en-US" dirty="0" smtClean="0"/>
              <a:t>research proposal </a:t>
            </a:r>
            <a:r>
              <a:rPr lang="en-US" dirty="0"/>
              <a:t>and </a:t>
            </a:r>
            <a:r>
              <a:rPr lang="en-US" dirty="0" smtClean="0"/>
              <a:t>“close reading” </a:t>
            </a:r>
            <a:r>
              <a:rPr lang="en-US" dirty="0"/>
              <a:t>of a </a:t>
            </a:r>
            <a:r>
              <a:rPr lang="en-US" dirty="0" smtClean="0"/>
              <a:t>scholarly paper</a:t>
            </a:r>
            <a:endParaRPr lang="en-US" dirty="0"/>
          </a:p>
          <a:p>
            <a:pPr lvl="1"/>
            <a:endParaRPr lang="en-GB" sz="800" dirty="0"/>
          </a:p>
          <a:p>
            <a:pPr lvl="1"/>
            <a:r>
              <a:rPr lang="en-GB" dirty="0" smtClean="0"/>
              <a:t>Read a (published) scientific paper</a:t>
            </a:r>
          </a:p>
          <a:p>
            <a:pPr lvl="1"/>
            <a:r>
              <a:rPr lang="en-GB" dirty="0" smtClean="0"/>
              <a:t>Provide your assessment of how much the paper has been following the “right” research methodology</a:t>
            </a:r>
            <a:endParaRPr lang="en-GB" dirty="0"/>
          </a:p>
          <a:p>
            <a:pPr lvl="1"/>
            <a:r>
              <a:rPr lang="en-GB" dirty="0" smtClean="0"/>
              <a:t>You are not expected to provide an assessment of the “validity” of the paper</a:t>
            </a:r>
            <a:endParaRPr lang="en-GB" dirty="0"/>
          </a:p>
        </p:txBody>
      </p:sp>
      <p:sp>
        <p:nvSpPr>
          <p:cNvPr id="9" name="Segnaposto piè di pagina 8"/>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2037533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smtClean="0"/>
              <a:t>Open Science and Open Access</a:t>
            </a:r>
            <a:endParaRPr lang="it-IT" dirty="0"/>
          </a:p>
        </p:txBody>
      </p:sp>
      <p:sp>
        <p:nvSpPr>
          <p:cNvPr id="7" name="Segnaposto contenuto 6"/>
          <p:cNvSpPr>
            <a:spLocks noGrp="1"/>
          </p:cNvSpPr>
          <p:nvPr>
            <p:ph idx="1"/>
          </p:nvPr>
        </p:nvSpPr>
        <p:spPr>
          <a:xfrm>
            <a:off x="852341" y="1533832"/>
            <a:ext cx="8946541" cy="4060723"/>
          </a:xfrm>
        </p:spPr>
        <p:txBody>
          <a:bodyPr>
            <a:normAutofit/>
          </a:bodyPr>
          <a:lstStyle/>
          <a:p>
            <a:r>
              <a:rPr lang="en-US" sz="2400" dirty="0"/>
              <a:t>Open access (OA) refers to research outputs which are distributed online and free of cost or other barriers</a:t>
            </a:r>
            <a:r>
              <a:rPr lang="en-US" sz="2400" dirty="0" smtClean="0"/>
              <a:t>, </a:t>
            </a:r>
            <a:r>
              <a:rPr lang="en-US" sz="2400" dirty="0"/>
              <a:t>and possibly with the addition of a </a:t>
            </a:r>
            <a:r>
              <a:rPr lang="en-US" sz="2400" b="1" dirty="0">
                <a:solidFill>
                  <a:srgbClr val="0070C0"/>
                </a:solidFill>
              </a:rPr>
              <a:t>Creative Commons </a:t>
            </a:r>
            <a:r>
              <a:rPr lang="en-US" sz="2400" dirty="0"/>
              <a:t>license to promote reuse</a:t>
            </a:r>
            <a:r>
              <a:rPr lang="en-US" sz="2400" dirty="0" smtClean="0"/>
              <a:t>.</a:t>
            </a:r>
          </a:p>
          <a:p>
            <a:r>
              <a:rPr lang="en-US" sz="2400" dirty="0" smtClean="0"/>
              <a:t>Open </a:t>
            </a:r>
            <a:r>
              <a:rPr lang="en-US" sz="2400" dirty="0"/>
              <a:t>access can be applied to all forms of published research output, including peer-reviewed and non peer-reviewed academic journal articles, conference papers, </a:t>
            </a:r>
            <a:r>
              <a:rPr lang="en-US" sz="2400" dirty="0" smtClean="0"/>
              <a:t>theses, book chapters </a:t>
            </a:r>
            <a:r>
              <a:rPr lang="en-US" sz="2400" dirty="0"/>
              <a:t>and monographs</a:t>
            </a:r>
            <a:r>
              <a:rPr lang="en-US" sz="2400" dirty="0" smtClean="0"/>
              <a:t>.</a:t>
            </a:r>
            <a:endParaRPr lang="it-IT" sz="2400" dirty="0"/>
          </a:p>
        </p:txBody>
      </p:sp>
      <p:sp>
        <p:nvSpPr>
          <p:cNvPr id="9" name="Segnaposto piè di pagina 8"/>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481448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656" y="116632"/>
            <a:ext cx="6192688" cy="950168"/>
          </a:xfrm>
        </p:spPr>
        <p:txBody>
          <a:bodyPr/>
          <a:lstStyle/>
          <a:p>
            <a:r>
              <a:rPr lang="it-IT" dirty="0"/>
              <a:t>Open Access</a:t>
            </a:r>
            <a:br>
              <a:rPr lang="it-IT" dirty="0"/>
            </a:br>
            <a:r>
              <a:rPr lang="it-IT" dirty="0"/>
              <a:t>(</a:t>
            </a:r>
            <a:r>
              <a:rPr lang="it-IT" dirty="0" err="1"/>
              <a:t>according</a:t>
            </a:r>
            <a:r>
              <a:rPr lang="it-IT" dirty="0"/>
              <a:t> to EU)</a:t>
            </a:r>
          </a:p>
        </p:txBody>
      </p:sp>
      <p:grpSp>
        <p:nvGrpSpPr>
          <p:cNvPr id="6" name="Group 5"/>
          <p:cNvGrpSpPr/>
          <p:nvPr/>
        </p:nvGrpSpPr>
        <p:grpSpPr>
          <a:xfrm>
            <a:off x="2233479" y="1747862"/>
            <a:ext cx="7869038" cy="4345435"/>
            <a:chOff x="657214" y="2588087"/>
            <a:chExt cx="10492050" cy="5793913"/>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14" y="2588087"/>
              <a:ext cx="10492050" cy="5793913"/>
            </a:xfrm>
            <a:prstGeom prst="rect">
              <a:avLst/>
            </a:prstGeom>
          </p:spPr>
        </p:pic>
        <p:sp>
          <p:nvSpPr>
            <p:cNvPr id="8" name="TextBox 7"/>
            <p:cNvSpPr txBox="1"/>
            <p:nvPr/>
          </p:nvSpPr>
          <p:spPr>
            <a:xfrm>
              <a:off x="9612213" y="2845794"/>
              <a:ext cx="1182016" cy="453183"/>
            </a:xfrm>
            <a:prstGeom prst="rect">
              <a:avLst/>
            </a:prstGeom>
            <a:solidFill>
              <a:schemeClr val="accent1">
                <a:lumMod val="40000"/>
                <a:lumOff val="60000"/>
              </a:schemeClr>
            </a:solidFill>
          </p:spPr>
          <p:txBody>
            <a:bodyPr wrap="none" lIns="54000" tIns="54000" rIns="54000" bIns="54000" rtlCol="0" anchor="ctr" anchorCtr="0">
              <a:spAutoFit/>
            </a:bodyPr>
            <a:lstStyle/>
            <a:p>
              <a:r>
                <a:rPr lang="it-IT" sz="1500" b="1" dirty="0">
                  <a:latin typeface="Arial" panose="020B0604020202020204" pitchFamily="34" charset="0"/>
                  <a:cs typeface="Arial" panose="020B0604020202020204" pitchFamily="34" charset="0"/>
                </a:rPr>
                <a:t>Gold OA</a:t>
              </a:r>
            </a:p>
          </p:txBody>
        </p:sp>
        <p:sp>
          <p:nvSpPr>
            <p:cNvPr id="9" name="TextBox 8"/>
            <p:cNvSpPr txBox="1"/>
            <p:nvPr/>
          </p:nvSpPr>
          <p:spPr>
            <a:xfrm>
              <a:off x="9588149" y="3567690"/>
              <a:ext cx="1342315" cy="453183"/>
            </a:xfrm>
            <a:prstGeom prst="rect">
              <a:avLst/>
            </a:prstGeom>
            <a:solidFill>
              <a:schemeClr val="accent1">
                <a:lumMod val="40000"/>
                <a:lumOff val="60000"/>
              </a:schemeClr>
            </a:solidFill>
          </p:spPr>
          <p:txBody>
            <a:bodyPr wrap="none" lIns="54000" tIns="54000" rIns="54000" bIns="54000" rtlCol="0" anchor="ctr" anchorCtr="0">
              <a:spAutoFit/>
            </a:bodyPr>
            <a:lstStyle/>
            <a:p>
              <a:r>
                <a:rPr lang="it-IT" sz="1500" b="1" dirty="0">
                  <a:latin typeface="Arial" panose="020B0604020202020204" pitchFamily="34" charset="0"/>
                  <a:cs typeface="Arial" panose="020B0604020202020204" pitchFamily="34" charset="0"/>
                </a:rPr>
                <a:t>Green OA</a:t>
              </a:r>
            </a:p>
          </p:txBody>
        </p:sp>
        <p:sp>
          <p:nvSpPr>
            <p:cNvPr id="10" name="TextBox 9"/>
            <p:cNvSpPr txBox="1"/>
            <p:nvPr/>
          </p:nvSpPr>
          <p:spPr>
            <a:xfrm>
              <a:off x="9577276" y="4514234"/>
              <a:ext cx="1113621" cy="1231107"/>
            </a:xfrm>
            <a:prstGeom prst="rect">
              <a:avLst/>
            </a:prstGeom>
            <a:solidFill>
              <a:schemeClr val="accent1">
                <a:lumMod val="40000"/>
                <a:lumOff val="60000"/>
              </a:schemeClr>
            </a:solidFill>
          </p:spPr>
          <p:txBody>
            <a:bodyPr wrap="none" lIns="54000" tIns="0" rIns="54000" bIns="0" rtlCol="0" anchor="ctr" anchorCtr="0">
              <a:spAutoFit/>
            </a:bodyPr>
            <a:lstStyle/>
            <a:p>
              <a:r>
                <a:rPr lang="it-IT" sz="1500" b="1" dirty="0">
                  <a:latin typeface="Arial" panose="020B0604020202020204" pitchFamily="34" charset="0"/>
                  <a:cs typeface="Arial" panose="020B0604020202020204" pitchFamily="34" charset="0"/>
                </a:rPr>
                <a:t>Access</a:t>
              </a:r>
              <a:br>
                <a:rPr lang="it-IT" sz="1500" b="1" dirty="0">
                  <a:latin typeface="Arial" panose="020B0604020202020204" pitchFamily="34" charset="0"/>
                  <a:cs typeface="Arial" panose="020B0604020202020204" pitchFamily="34" charset="0"/>
                </a:rPr>
              </a:br>
              <a:r>
                <a:rPr lang="it-IT" sz="1500" b="1" dirty="0">
                  <a:latin typeface="Arial" panose="020B0604020202020204" pitchFamily="34" charset="0"/>
                  <a:cs typeface="Arial" panose="020B0604020202020204" pitchFamily="34" charset="0"/>
                </a:rPr>
                <a:t>and use</a:t>
              </a:r>
              <a:br>
                <a:rPr lang="it-IT" sz="1500" b="1" dirty="0">
                  <a:latin typeface="Arial" panose="020B0604020202020204" pitchFamily="34" charset="0"/>
                  <a:cs typeface="Arial" panose="020B0604020202020204" pitchFamily="34" charset="0"/>
                </a:rPr>
              </a:br>
              <a:r>
                <a:rPr lang="it-IT" sz="1500" b="1" dirty="0">
                  <a:latin typeface="Arial" panose="020B0604020202020204" pitchFamily="34" charset="0"/>
                  <a:cs typeface="Arial" panose="020B0604020202020204" pitchFamily="34" charset="0"/>
                </a:rPr>
                <a:t>free of</a:t>
              </a:r>
              <a:br>
                <a:rPr lang="it-IT" sz="1500" b="1" dirty="0">
                  <a:latin typeface="Arial" panose="020B0604020202020204" pitchFamily="34" charset="0"/>
                  <a:cs typeface="Arial" panose="020B0604020202020204" pitchFamily="34" charset="0"/>
                </a:rPr>
              </a:br>
              <a:r>
                <a:rPr lang="it-IT" sz="1500" b="1" dirty="0" err="1">
                  <a:latin typeface="Arial" panose="020B0604020202020204" pitchFamily="34" charset="0"/>
                  <a:cs typeface="Arial" panose="020B0604020202020204" pitchFamily="34" charset="0"/>
                </a:rPr>
                <a:t>charge</a:t>
              </a:r>
              <a:endParaRPr lang="it-IT" sz="1500" b="1" dirty="0">
                <a:latin typeface="Arial" panose="020B0604020202020204" pitchFamily="34" charset="0"/>
                <a:cs typeface="Arial" panose="020B0604020202020204" pitchFamily="34" charset="0"/>
              </a:endParaRPr>
            </a:p>
          </p:txBody>
        </p:sp>
        <p:sp>
          <p:nvSpPr>
            <p:cNvPr id="11" name="TextBox 10"/>
            <p:cNvSpPr txBox="1"/>
            <p:nvPr/>
          </p:nvSpPr>
          <p:spPr>
            <a:xfrm>
              <a:off x="9511205" y="5811539"/>
              <a:ext cx="1343695" cy="1020267"/>
            </a:xfrm>
            <a:prstGeom prst="rect">
              <a:avLst/>
            </a:prstGeom>
            <a:solidFill>
              <a:schemeClr val="accent1">
                <a:lumMod val="40000"/>
                <a:lumOff val="60000"/>
              </a:schemeClr>
            </a:solidFill>
          </p:spPr>
          <p:txBody>
            <a:bodyPr wrap="none" lIns="0" tIns="36000" rIns="36000" bIns="36000" rtlCol="0" anchor="ctr" anchorCtr="0">
              <a:spAutoFit/>
            </a:bodyPr>
            <a:lstStyle/>
            <a:p>
              <a:r>
                <a:rPr lang="en-US" sz="1500" b="1" dirty="0">
                  <a:latin typeface="Arial" panose="020B0604020202020204" pitchFamily="34" charset="0"/>
                  <a:cs typeface="Arial" panose="020B0604020202020204" pitchFamily="34" charset="0"/>
                </a:rPr>
                <a:t>Restricted</a:t>
              </a:r>
              <a:br>
                <a:rPr lang="en-US" sz="1500" b="1" dirty="0">
                  <a:latin typeface="Arial" panose="020B0604020202020204" pitchFamily="34" charset="0"/>
                  <a:cs typeface="Arial" panose="020B0604020202020204" pitchFamily="34" charset="0"/>
                </a:rPr>
              </a:br>
              <a:r>
                <a:rPr lang="en-US" sz="1500" b="1" dirty="0">
                  <a:latin typeface="Arial" panose="020B0604020202020204" pitchFamily="34" charset="0"/>
                  <a:cs typeface="Arial" panose="020B0604020202020204" pitchFamily="34" charset="0"/>
                </a:rPr>
                <a:t>access</a:t>
              </a:r>
              <a:br>
                <a:rPr lang="en-US" sz="1500" b="1" dirty="0">
                  <a:latin typeface="Arial" panose="020B0604020202020204" pitchFamily="34" charset="0"/>
                  <a:cs typeface="Arial" panose="020B0604020202020204" pitchFamily="34" charset="0"/>
                </a:rPr>
              </a:br>
              <a:r>
                <a:rPr lang="en-US" sz="1500" b="1" dirty="0">
                  <a:latin typeface="Arial" panose="020B0604020202020204" pitchFamily="34" charset="0"/>
                  <a:cs typeface="Arial" panose="020B0604020202020204" pitchFamily="34" charset="0"/>
                </a:rPr>
                <a:t>and/or use</a:t>
              </a:r>
            </a:p>
          </p:txBody>
        </p:sp>
      </p:grpSp>
      <p:sp>
        <p:nvSpPr>
          <p:cNvPr id="13" name="Segnaposto piè di pagina 12"/>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667574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4681" y="285134"/>
            <a:ext cx="9404723" cy="914401"/>
          </a:xfrm>
        </p:spPr>
        <p:txBody>
          <a:bodyPr/>
          <a:lstStyle/>
          <a:p>
            <a:r>
              <a:rPr lang="it-IT" dirty="0" smtClean="0"/>
              <a:t>Gold Open Access</a:t>
            </a:r>
            <a:endParaRPr lang="it-IT" dirty="0"/>
          </a:p>
        </p:txBody>
      </p:sp>
      <p:sp>
        <p:nvSpPr>
          <p:cNvPr id="3" name="Segnaposto contenuto 2"/>
          <p:cNvSpPr>
            <a:spLocks noGrp="1"/>
          </p:cNvSpPr>
          <p:nvPr>
            <p:ph idx="1"/>
          </p:nvPr>
        </p:nvSpPr>
        <p:spPr>
          <a:xfrm>
            <a:off x="852341" y="1447800"/>
            <a:ext cx="8946541" cy="4481052"/>
          </a:xfrm>
        </p:spPr>
        <p:txBody>
          <a:bodyPr>
            <a:normAutofit/>
          </a:bodyPr>
          <a:lstStyle/>
          <a:p>
            <a:r>
              <a:rPr lang="en-US" sz="2400" dirty="0" smtClean="0"/>
              <a:t>With Gold </a:t>
            </a:r>
            <a:r>
              <a:rPr lang="en-US" sz="2400" dirty="0"/>
              <a:t>Open </a:t>
            </a:r>
            <a:r>
              <a:rPr lang="en-US" sz="2400" dirty="0" smtClean="0"/>
              <a:t>Access an author </a:t>
            </a:r>
            <a:r>
              <a:rPr lang="en-US" sz="2400" dirty="0"/>
              <a:t>publishes the paper in an </a:t>
            </a:r>
            <a:r>
              <a:rPr lang="en-US" sz="2400" dirty="0" smtClean="0"/>
              <a:t>Open Access </a:t>
            </a:r>
            <a:r>
              <a:rPr lang="en-US" sz="2400" dirty="0"/>
              <a:t>journal or a book, supported by </a:t>
            </a:r>
            <a:r>
              <a:rPr lang="en-US" sz="2400" dirty="0" smtClean="0"/>
              <a:t>an OA </a:t>
            </a:r>
            <a:r>
              <a:rPr lang="en-US" sz="2400" dirty="0"/>
              <a:t>publisher. </a:t>
            </a:r>
            <a:endParaRPr lang="en-US" sz="2400" dirty="0" smtClean="0"/>
          </a:p>
          <a:p>
            <a:r>
              <a:rPr lang="en-US" sz="2400" dirty="0" smtClean="0"/>
              <a:t>The </a:t>
            </a:r>
            <a:r>
              <a:rPr lang="en-US" sz="2400" dirty="0"/>
              <a:t>terms of publication </a:t>
            </a:r>
            <a:r>
              <a:rPr lang="en-US" sz="2400" dirty="0" smtClean="0"/>
              <a:t>(copyright) are usually the </a:t>
            </a:r>
            <a:r>
              <a:rPr lang="en-US" sz="2400" dirty="0"/>
              <a:t>same as in the case of traditional publishers, except that the published paper is freely available to the public. </a:t>
            </a:r>
            <a:endParaRPr lang="en-US" sz="2400" dirty="0" smtClean="0"/>
          </a:p>
          <a:p>
            <a:r>
              <a:rPr lang="en-US" sz="2400" dirty="0" smtClean="0"/>
              <a:t>The </a:t>
            </a:r>
            <a:r>
              <a:rPr lang="en-US" sz="2400" dirty="0"/>
              <a:t>Gold Open Access does not charge the reader and assigns the </a:t>
            </a:r>
            <a:r>
              <a:rPr lang="en-US" sz="2400" dirty="0" smtClean="0"/>
              <a:t>publication costs </a:t>
            </a:r>
            <a:r>
              <a:rPr lang="en-US" sz="2400" dirty="0"/>
              <a:t>(</a:t>
            </a:r>
            <a:r>
              <a:rPr lang="en-US" sz="2400" dirty="0" smtClean="0"/>
              <a:t>APC –</a:t>
            </a:r>
            <a:r>
              <a:rPr lang="en-US" sz="2400" b="1" dirty="0" smtClean="0"/>
              <a:t>Article Processing Charge</a:t>
            </a:r>
            <a:r>
              <a:rPr lang="en-US" sz="2400" dirty="0" smtClean="0"/>
              <a:t>) </a:t>
            </a:r>
            <a:r>
              <a:rPr lang="en-US" sz="2400" dirty="0"/>
              <a:t>to the </a:t>
            </a:r>
            <a:r>
              <a:rPr lang="en-US" sz="2400" dirty="0" smtClean="0"/>
              <a:t>author.</a:t>
            </a:r>
          </a:p>
        </p:txBody>
      </p:sp>
      <p:sp>
        <p:nvSpPr>
          <p:cNvPr id="8" name="Segnaposto piè di pagina 7"/>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22819792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4681" y="295728"/>
            <a:ext cx="9404723" cy="820602"/>
          </a:xfrm>
        </p:spPr>
        <p:txBody>
          <a:bodyPr/>
          <a:lstStyle/>
          <a:p>
            <a:r>
              <a:rPr lang="it-IT" dirty="0" smtClean="0"/>
              <a:t>Green Open Access</a:t>
            </a:r>
            <a:endParaRPr lang="it-IT" dirty="0"/>
          </a:p>
        </p:txBody>
      </p:sp>
      <p:sp>
        <p:nvSpPr>
          <p:cNvPr id="3" name="Segnaposto contenuto 2"/>
          <p:cNvSpPr>
            <a:spLocks noGrp="1"/>
          </p:cNvSpPr>
          <p:nvPr>
            <p:ph idx="1"/>
          </p:nvPr>
        </p:nvSpPr>
        <p:spPr>
          <a:xfrm>
            <a:off x="852341" y="1189703"/>
            <a:ext cx="8946541" cy="4660492"/>
          </a:xfrm>
        </p:spPr>
        <p:txBody>
          <a:bodyPr/>
          <a:lstStyle/>
          <a:p>
            <a:r>
              <a:rPr lang="en-US" sz="2400" dirty="0"/>
              <a:t>Green open access is where an author publishes their article in any journal and then self-archives a copy in a freely accessible institutional or specialist online archive known as a repository, or on a website.</a:t>
            </a:r>
            <a:endParaRPr lang="it-IT" sz="2400" dirty="0"/>
          </a:p>
          <a:p>
            <a:r>
              <a:rPr lang="en-US" sz="2400" dirty="0"/>
              <a:t>Green open access does not offer the same legal framework for content licensing. As a result, (scientific) exploitation is only permitted within the confines of the legal restrictions of copyright law. There is no uniform rule governing the open accessibility of publications because different publishing houses impose different </a:t>
            </a:r>
            <a:r>
              <a:rPr lang="en-US" sz="2400" b="1" dirty="0"/>
              <a:t>embargo periods</a:t>
            </a:r>
            <a:r>
              <a:rPr lang="en-US" sz="2400" dirty="0"/>
              <a:t> before making the articles freely available. </a:t>
            </a:r>
            <a:endParaRPr lang="it-IT" sz="2400" dirty="0"/>
          </a:p>
        </p:txBody>
      </p:sp>
      <p:sp>
        <p:nvSpPr>
          <p:cNvPr id="8" name="Segnaposto piè di pagina 7"/>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2133112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Publishing Research Data</a:t>
            </a:r>
            <a:endParaRPr lang="en-GB" dirty="0"/>
          </a:p>
        </p:txBody>
      </p:sp>
      <p:sp>
        <p:nvSpPr>
          <p:cNvPr id="3" name="Segnaposto contenuto 2"/>
          <p:cNvSpPr>
            <a:spLocks noGrp="1"/>
          </p:cNvSpPr>
          <p:nvPr>
            <p:ph idx="1"/>
          </p:nvPr>
        </p:nvSpPr>
        <p:spPr/>
        <p:txBody>
          <a:bodyPr/>
          <a:lstStyle/>
          <a:p>
            <a:r>
              <a:rPr lang="en-US" dirty="0"/>
              <a:t>Data publishing (also data publication) is the act of releasing research data in published form for (re)use by others. This practice is an integral part of the open science movement.</a:t>
            </a:r>
          </a:p>
          <a:p>
            <a:r>
              <a:rPr lang="en-US" dirty="0"/>
              <a:t>Research data can be made available by: </a:t>
            </a:r>
          </a:p>
          <a:p>
            <a:pPr lvl="1"/>
            <a:r>
              <a:rPr lang="en-US" dirty="0"/>
              <a:t>publishing data as supplemental material associated with a research article, typically with the data files hosted by the publisher of the article</a:t>
            </a:r>
          </a:p>
          <a:p>
            <a:pPr lvl="1"/>
            <a:r>
              <a:rPr lang="en-US" dirty="0"/>
              <a:t>hosting data on a publicly-available website, with files available for download</a:t>
            </a:r>
          </a:p>
          <a:p>
            <a:pPr lvl="1"/>
            <a:r>
              <a:rPr lang="en-US" dirty="0"/>
              <a:t>hosting data in a repository that has been developed to support data publication, e.g. </a:t>
            </a:r>
            <a:r>
              <a:rPr lang="en-US" i="1" dirty="0" err="1"/>
              <a:t>figshare</a:t>
            </a:r>
            <a:r>
              <a:rPr lang="en-US" i="1" dirty="0"/>
              <a:t>, Dryad, </a:t>
            </a:r>
            <a:r>
              <a:rPr lang="en-US" i="1" dirty="0" err="1"/>
              <a:t>Dataverse</a:t>
            </a:r>
            <a:r>
              <a:rPr lang="en-US" i="1" dirty="0"/>
              <a:t>, </a:t>
            </a:r>
            <a:r>
              <a:rPr lang="en-US" i="1" dirty="0" err="1"/>
              <a:t>Zenodo</a:t>
            </a:r>
            <a:r>
              <a:rPr lang="en-US" dirty="0"/>
              <a:t>. </a:t>
            </a:r>
          </a:p>
          <a:p>
            <a:pPr lvl="1"/>
            <a:r>
              <a:rPr lang="en-US" dirty="0"/>
              <a:t>publishing a data paper about the dataset, which may be published as a preprint, in a journal, or in a data journal that is dedicated to supporting data papers. The data may be hosted by the journal or hosted separately in a data repository.</a:t>
            </a:r>
          </a:p>
        </p:txBody>
      </p:sp>
      <p:sp>
        <p:nvSpPr>
          <p:cNvPr id="8" name="Segnaposto piè di pagina 7"/>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870264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research</a:t>
            </a:r>
            <a:r>
              <a:rPr lang="it-IT" dirty="0" smtClean="0"/>
              <a:t> flow</a:t>
            </a:r>
            <a:endParaRPr lang="it-IT" dirty="0"/>
          </a:p>
        </p:txBody>
      </p:sp>
      <p:pic>
        <p:nvPicPr>
          <p:cNvPr id="6" name="Grafik 13"/>
          <p:cNvPicPr/>
          <p:nvPr/>
        </p:nvPicPr>
        <p:blipFill>
          <a:blip r:embed="rId2"/>
          <a:stretch>
            <a:fillRect/>
          </a:stretch>
        </p:blipFill>
        <p:spPr>
          <a:xfrm>
            <a:off x="1800398" y="1063416"/>
            <a:ext cx="6263640" cy="4735830"/>
          </a:xfrm>
          <a:prstGeom prst="rect">
            <a:avLst/>
          </a:prstGeom>
        </p:spPr>
      </p:pic>
      <p:sp>
        <p:nvSpPr>
          <p:cNvPr id="8" name="Segnaposto piè di pagina 7"/>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165610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Generating</a:t>
            </a:r>
            <a:r>
              <a:rPr lang="it-IT" dirty="0" smtClean="0"/>
              <a:t> </a:t>
            </a:r>
            <a:r>
              <a:rPr lang="it-IT" dirty="0" err="1" smtClean="0"/>
              <a:t>research</a:t>
            </a:r>
            <a:r>
              <a:rPr lang="it-IT" dirty="0" smtClean="0"/>
              <a:t> </a:t>
            </a:r>
            <a:r>
              <a:rPr lang="it-IT" dirty="0" err="1" smtClean="0"/>
              <a:t>products</a:t>
            </a:r>
            <a:endParaRPr lang="it-IT" dirty="0"/>
          </a:p>
        </p:txBody>
      </p:sp>
      <p:sp>
        <p:nvSpPr>
          <p:cNvPr id="4" name="Segnaposto piè di pagina 3"/>
          <p:cNvSpPr>
            <a:spLocks noGrp="1"/>
          </p:cNvSpPr>
          <p:nvPr>
            <p:ph type="ftr" sz="quarter" idx="11"/>
          </p:nvPr>
        </p:nvSpPr>
        <p:spPr/>
        <p:txBody>
          <a:bodyPr/>
          <a:lstStyle/>
          <a:p>
            <a:pPr>
              <a:defRPr/>
            </a:pPr>
            <a:r>
              <a:rPr lang="it-IT" altLang="en-US" smtClean="0"/>
              <a:t>Turbanti and Casarosa, 2018</a:t>
            </a:r>
            <a:endParaRPr lang="it-IT" altLang="en-US" dirty="0"/>
          </a:p>
        </p:txBody>
      </p:sp>
      <p:pic>
        <p:nvPicPr>
          <p:cNvPr id="6" name="Immagine 5"/>
          <p:cNvPicPr/>
          <p:nvPr/>
        </p:nvPicPr>
        <p:blipFill>
          <a:blip r:embed="rId2">
            <a:extLst>
              <a:ext uri="{28A0092B-C50C-407E-A947-70E740481C1C}">
                <a14:useLocalDpi xmlns:a14="http://schemas.microsoft.com/office/drawing/2010/main" val="0"/>
              </a:ext>
            </a:extLst>
          </a:blip>
          <a:stretch>
            <a:fillRect/>
          </a:stretch>
        </p:blipFill>
        <p:spPr>
          <a:xfrm>
            <a:off x="2464594" y="1844824"/>
            <a:ext cx="7136606" cy="3744416"/>
          </a:xfrm>
          <a:prstGeom prst="rect">
            <a:avLst/>
          </a:prstGeom>
        </p:spPr>
      </p:pic>
    </p:spTree>
    <p:extLst>
      <p:ext uri="{BB962C8B-B14F-4D97-AF65-F5344CB8AC3E}">
        <p14:creationId xmlns:p14="http://schemas.microsoft.com/office/powerpoint/2010/main" val="419298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smtClean="0"/>
              <a:t>scientific</a:t>
            </a:r>
            <a:r>
              <a:rPr lang="it-IT" dirty="0" smtClean="0"/>
              <a:t> </a:t>
            </a:r>
            <a:r>
              <a:rPr lang="it-IT" dirty="0" err="1" smtClean="0"/>
              <a:t>communication</a:t>
            </a:r>
            <a:endParaRPr lang="it-IT" dirty="0"/>
          </a:p>
        </p:txBody>
      </p:sp>
      <p:sp>
        <p:nvSpPr>
          <p:cNvPr id="4" name="Segnaposto piè di pagina 3"/>
          <p:cNvSpPr>
            <a:spLocks noGrp="1"/>
          </p:cNvSpPr>
          <p:nvPr>
            <p:ph type="ftr" sz="quarter" idx="11"/>
          </p:nvPr>
        </p:nvSpPr>
        <p:spPr/>
        <p:txBody>
          <a:bodyPr/>
          <a:lstStyle/>
          <a:p>
            <a:pPr>
              <a:defRPr/>
            </a:pPr>
            <a:r>
              <a:rPr lang="it-IT" altLang="en-US" smtClean="0"/>
              <a:t>Turbanti and Casarosa, 2018</a:t>
            </a:r>
            <a:endParaRPr lang="it-IT" altLang="en-US" dirty="0"/>
          </a:p>
        </p:txBody>
      </p:sp>
      <p:sp>
        <p:nvSpPr>
          <p:cNvPr id="6" name="Segnaposto contenuto 2">
            <a:extLst>
              <a:ext uri="{FF2B5EF4-FFF2-40B4-BE49-F238E27FC236}">
                <a16:creationId xmlns:a16="http://schemas.microsoft.com/office/drawing/2014/main" id="{E69D06D9-CE6A-4832-B914-49B3DB92B20C}"/>
              </a:ext>
            </a:extLst>
          </p:cNvPr>
          <p:cNvSpPr txBox="1">
            <a:spLocks/>
          </p:cNvSpPr>
          <p:nvPr/>
        </p:nvSpPr>
        <p:spPr bwMode="auto">
          <a:xfrm>
            <a:off x="2063552" y="1844825"/>
            <a:ext cx="4258816" cy="3382937"/>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Clr>
                <a:srgbClr val="0033CC"/>
              </a:buClr>
              <a:buSzPct val="80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6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2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1"/>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Char char="•"/>
              <a:defRPr kumimoji="1" sz="2000">
                <a:solidFill>
                  <a:schemeClr val="tx1"/>
                </a:solidFill>
                <a:latin typeface="+mn-lt"/>
              </a:defRPr>
            </a:lvl9pPr>
          </a:lstStyle>
          <a:p>
            <a:pPr marL="0" indent="0">
              <a:buNone/>
            </a:pPr>
            <a:r>
              <a:rPr lang="en-US" kern="0" dirty="0">
                <a:ea typeface="American Typewriter" charset="0"/>
                <a:cs typeface="American Typewriter" charset="0"/>
              </a:rPr>
              <a:t>The formal process of scientific communication is due to the need of scholars to contribute to knowledge and, at the same time, to set the stage for their career and academic reputation…</a:t>
            </a:r>
            <a:endParaRPr lang="it-IT" kern="0" dirty="0">
              <a:ea typeface="American Typewriter" charset="0"/>
              <a:cs typeface="American Typewriter" charset="0"/>
            </a:endParaRPr>
          </a:p>
        </p:txBody>
      </p:sp>
      <p:pic>
        <p:nvPicPr>
          <p:cNvPr id="7" name="Immagine 6"/>
          <p:cNvPicPr>
            <a:picLocks noChangeAspect="1"/>
          </p:cNvPicPr>
          <p:nvPr/>
        </p:nvPicPr>
        <p:blipFill rotWithShape="1">
          <a:blip r:embed="rId2">
            <a:extLst>
              <a:ext uri="{28A0092B-C50C-407E-A947-70E740481C1C}">
                <a14:useLocalDpi xmlns:a14="http://schemas.microsoft.com/office/drawing/2010/main" val="0"/>
              </a:ext>
            </a:extLst>
          </a:blip>
          <a:srcRect l="4959" r="4743"/>
          <a:stretch/>
        </p:blipFill>
        <p:spPr>
          <a:xfrm>
            <a:off x="6744073" y="1684765"/>
            <a:ext cx="3330131" cy="3976190"/>
          </a:xfrm>
          <a:prstGeom prst="rect">
            <a:avLst/>
          </a:prstGeom>
          <a:ln w="57150" cmpd="thinThick">
            <a:solidFill>
              <a:schemeClr val="bg1">
                <a:lumMod val="50000"/>
              </a:schemeClr>
            </a:solidFill>
            <a:miter lim="800000"/>
          </a:ln>
        </p:spPr>
      </p:pic>
      <p:sp>
        <p:nvSpPr>
          <p:cNvPr id="9" name="CasellaDiTesto 8"/>
          <p:cNvSpPr txBox="1"/>
          <p:nvPr/>
        </p:nvSpPr>
        <p:spPr>
          <a:xfrm>
            <a:off x="6696634" y="5796966"/>
            <a:ext cx="3603404" cy="542456"/>
          </a:xfrm>
          <a:prstGeom prst="rect">
            <a:avLst/>
          </a:prstGeom>
          <a:noFill/>
        </p:spPr>
        <p:txBody>
          <a:bodyPr wrap="square" rtlCol="0">
            <a:spAutoFit/>
          </a:bodyPr>
          <a:lstStyle/>
          <a:p>
            <a:pPr algn="ctr"/>
            <a:r>
              <a:rPr lang="it-IT" sz="975" dirty="0">
                <a:latin typeface="Britannic Bold" panose="020B0903060703020204" pitchFamily="34" charset="0"/>
                <a:ea typeface="American Typewriter" charset="0"/>
                <a:cs typeface="American Typewriter" charset="0"/>
              </a:rPr>
              <a:t>From </a:t>
            </a:r>
            <a:r>
              <a:rPr lang="it-IT" sz="975" dirty="0" err="1">
                <a:latin typeface="Britannic Bold" panose="020B0903060703020204" pitchFamily="34" charset="0"/>
                <a:ea typeface="American Typewriter" charset="0"/>
                <a:cs typeface="American Typewriter" charset="0"/>
              </a:rPr>
              <a:t>Starr</a:t>
            </a:r>
            <a:r>
              <a:rPr lang="it-IT" sz="975" dirty="0">
                <a:latin typeface="Britannic Bold" panose="020B0903060703020204" pitchFamily="34" charset="0"/>
                <a:ea typeface="American Typewriter" charset="0"/>
                <a:cs typeface="American Typewriter" charset="0"/>
              </a:rPr>
              <a:t> </a:t>
            </a:r>
            <a:r>
              <a:rPr lang="it-IT" sz="975" dirty="0" err="1">
                <a:latin typeface="Britannic Bold" panose="020B0903060703020204" pitchFamily="34" charset="0"/>
                <a:ea typeface="American Typewriter" charset="0"/>
                <a:cs typeface="American Typewriter" charset="0"/>
              </a:rPr>
              <a:t>Hoffman’s</a:t>
            </a:r>
            <a:r>
              <a:rPr lang="it-IT" sz="975" dirty="0">
                <a:latin typeface="Britannic Bold" panose="020B0903060703020204" pitchFamily="34" charset="0"/>
                <a:ea typeface="American Typewriter" charset="0"/>
                <a:cs typeface="American Typewriter" charset="0"/>
              </a:rPr>
              <a:t>  blog (&lt;https://geekyartistlibrarian.wordpress.com/2013/03/05/the-digital-humanities-transforming-scholarly-communication/&gt;) </a:t>
            </a:r>
          </a:p>
        </p:txBody>
      </p:sp>
    </p:spTree>
    <p:extLst>
      <p:ext uri="{BB962C8B-B14F-4D97-AF65-F5344CB8AC3E}">
        <p14:creationId xmlns:p14="http://schemas.microsoft.com/office/powerpoint/2010/main" val="1028603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complete </a:t>
            </a:r>
            <a:r>
              <a:rPr lang="it-IT" dirty="0" err="1" smtClean="0"/>
              <a:t>research</a:t>
            </a:r>
            <a:r>
              <a:rPr lang="it-IT" dirty="0" smtClean="0"/>
              <a:t> and </a:t>
            </a:r>
            <a:r>
              <a:rPr lang="it-IT" dirty="0" err="1" smtClean="0"/>
              <a:t>publication</a:t>
            </a:r>
            <a:r>
              <a:rPr lang="it-IT" dirty="0" smtClean="0"/>
              <a:t> </a:t>
            </a:r>
            <a:r>
              <a:rPr lang="it-IT" dirty="0" err="1" smtClean="0"/>
              <a:t>cycle</a:t>
            </a:r>
            <a:endParaRPr lang="it-IT" dirty="0"/>
          </a:p>
        </p:txBody>
      </p:sp>
      <p:sp>
        <p:nvSpPr>
          <p:cNvPr id="4" name="Segnaposto piè di pagina 3"/>
          <p:cNvSpPr>
            <a:spLocks noGrp="1"/>
          </p:cNvSpPr>
          <p:nvPr>
            <p:ph type="ftr" sz="quarter" idx="11"/>
          </p:nvPr>
        </p:nvSpPr>
        <p:spPr/>
        <p:txBody>
          <a:bodyPr/>
          <a:lstStyle/>
          <a:p>
            <a:pPr>
              <a:defRPr/>
            </a:pPr>
            <a:r>
              <a:rPr lang="it-IT" altLang="en-US" smtClean="0"/>
              <a:t>Turbanti and Casarosa, 2018</a:t>
            </a:r>
            <a:endParaRPr lang="it-IT" altLang="en-US" dirty="0"/>
          </a:p>
        </p:txBody>
      </p:sp>
      <p:pic>
        <p:nvPicPr>
          <p:cNvPr id="6" name="Immagine 5"/>
          <p:cNvPicPr>
            <a:picLocks noChangeAspect="1"/>
          </p:cNvPicPr>
          <p:nvPr/>
        </p:nvPicPr>
        <p:blipFill>
          <a:blip r:embed="rId2"/>
          <a:stretch>
            <a:fillRect/>
          </a:stretch>
        </p:blipFill>
        <p:spPr>
          <a:xfrm>
            <a:off x="2495601" y="1412776"/>
            <a:ext cx="7246565" cy="4883379"/>
          </a:xfrm>
          <a:prstGeom prst="rect">
            <a:avLst/>
          </a:prstGeom>
        </p:spPr>
      </p:pic>
    </p:spTree>
    <p:extLst>
      <p:ext uri="{BB962C8B-B14F-4D97-AF65-F5344CB8AC3E}">
        <p14:creationId xmlns:p14="http://schemas.microsoft.com/office/powerpoint/2010/main" val="4175191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 Contact Information</a:t>
            </a:r>
          </a:p>
        </p:txBody>
      </p:sp>
      <p:graphicFrame>
        <p:nvGraphicFramePr>
          <p:cNvPr id="4" name="Content Placeholder 3" descr="Instructor Contact Information"/>
          <p:cNvGraphicFramePr>
            <a:graphicFrameLocks noGrp="1"/>
          </p:cNvGraphicFramePr>
          <p:nvPr>
            <p:ph idx="1"/>
            <p:extLst>
              <p:ext uri="{D42A27DB-BD31-4B8C-83A1-F6EECF244321}">
                <p14:modId xmlns:p14="http://schemas.microsoft.com/office/powerpoint/2010/main" val="2736356674"/>
              </p:ext>
            </p:extLst>
          </p:nvPr>
        </p:nvGraphicFramePr>
        <p:xfrm>
          <a:off x="1103313" y="1998046"/>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zervirano mjesto podnožja 2"/>
          <p:cNvSpPr>
            <a:spLocks noGrp="1"/>
          </p:cNvSpPr>
          <p:nvPr>
            <p:ph type="ftr" sz="quarter" idx="11"/>
          </p:nvPr>
        </p:nvSpPr>
        <p:spPr/>
        <p:txBody>
          <a:bodyPr/>
          <a:lstStyle/>
          <a:p>
            <a:r>
              <a:rPr lang="en-US" smtClean="0"/>
              <a:t>Turbanti and Casarosa, 2018</a:t>
            </a:r>
            <a:endParaRPr lang="en-US"/>
          </a:p>
        </p:txBody>
      </p:sp>
    </p:spTree>
    <p:extLst>
      <p:ext uri="{BB962C8B-B14F-4D97-AF65-F5344CB8AC3E}">
        <p14:creationId xmlns:p14="http://schemas.microsoft.com/office/powerpoint/2010/main" val="82733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scientific</a:t>
            </a:r>
            <a:r>
              <a:rPr lang="it-IT" dirty="0"/>
              <a:t> </a:t>
            </a:r>
            <a:r>
              <a:rPr lang="it-IT" dirty="0" err="1"/>
              <a:t>communication</a:t>
            </a:r>
            <a:endParaRPr lang="it-IT" dirty="0"/>
          </a:p>
        </p:txBody>
      </p:sp>
      <p:sp>
        <p:nvSpPr>
          <p:cNvPr id="3" name="Segnaposto contenuto 2"/>
          <p:cNvSpPr>
            <a:spLocks noGrp="1"/>
          </p:cNvSpPr>
          <p:nvPr>
            <p:ph idx="1"/>
          </p:nvPr>
        </p:nvSpPr>
        <p:spPr/>
        <p:txBody>
          <a:bodyPr/>
          <a:lstStyle/>
          <a:p>
            <a:r>
              <a:rPr lang="en-US" dirty="0"/>
              <a:t>Scholarly communication can be defined as “the system through which research and other scholarly writings are created, evaluated for quality, disseminated to the scholarly community, and preserved for future use” (Association of Research Libraries)</a:t>
            </a:r>
          </a:p>
          <a:p>
            <a:r>
              <a:rPr lang="en-US" dirty="0"/>
              <a:t>The three main actors of scholarly publishing are:</a:t>
            </a:r>
          </a:p>
          <a:p>
            <a:pPr lvl="1"/>
            <a:r>
              <a:rPr lang="en-US" dirty="0" smtClean="0"/>
              <a:t>scholars </a:t>
            </a:r>
            <a:r>
              <a:rPr lang="en-US" dirty="0"/>
              <a:t>(professors and students)</a:t>
            </a:r>
          </a:p>
          <a:p>
            <a:pPr lvl="1"/>
            <a:r>
              <a:rPr lang="en-US" dirty="0" smtClean="0"/>
              <a:t>publishers</a:t>
            </a:r>
            <a:endParaRPr lang="en-US" dirty="0"/>
          </a:p>
          <a:p>
            <a:pPr lvl="1"/>
            <a:r>
              <a:rPr lang="en-US" dirty="0" smtClean="0"/>
              <a:t>libraries</a:t>
            </a:r>
            <a:endParaRPr lang="en-US" dirty="0"/>
          </a:p>
        </p:txBody>
      </p:sp>
      <p:sp>
        <p:nvSpPr>
          <p:cNvPr id="5" name="Segnaposto piè di pagina 4"/>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118645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The </a:t>
            </a:r>
            <a:r>
              <a:rPr lang="it-IT" dirty="0" err="1"/>
              <a:t>publication</a:t>
            </a:r>
            <a:r>
              <a:rPr lang="it-IT" dirty="0"/>
              <a:t> </a:t>
            </a:r>
            <a:r>
              <a:rPr lang="it-IT" dirty="0" err="1"/>
              <a:t>cycle</a:t>
            </a:r>
            <a:endParaRPr lang="it-IT" dirty="0"/>
          </a:p>
        </p:txBody>
      </p:sp>
      <p:sp>
        <p:nvSpPr>
          <p:cNvPr id="4" name="Segnaposto piè di pagina 3"/>
          <p:cNvSpPr>
            <a:spLocks noGrp="1"/>
          </p:cNvSpPr>
          <p:nvPr>
            <p:ph type="ftr" sz="quarter" idx="11"/>
          </p:nvPr>
        </p:nvSpPr>
        <p:spPr/>
        <p:txBody>
          <a:bodyPr/>
          <a:lstStyle/>
          <a:p>
            <a:pPr>
              <a:defRPr/>
            </a:pPr>
            <a:r>
              <a:rPr lang="it-IT" altLang="en-US" smtClean="0"/>
              <a:t>Turbanti and Casarosa, 2018</a:t>
            </a:r>
            <a:endParaRPr lang="it-IT" altLang="en-US" dirty="0"/>
          </a:p>
        </p:txBody>
      </p:sp>
      <p:pic>
        <p:nvPicPr>
          <p:cNvPr id="6" name="Segnaposto contenuto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13991" y="1086344"/>
            <a:ext cx="5762436" cy="4651067"/>
          </a:xfrm>
          <a:prstGeom prst="rect">
            <a:avLst/>
          </a:prstGeom>
          <a:noFill/>
          <a:ln w="9525">
            <a:noFill/>
            <a:miter lim="800000"/>
            <a:headEnd/>
            <a:tailEnd/>
          </a:ln>
        </p:spPr>
      </p:pic>
      <p:sp>
        <p:nvSpPr>
          <p:cNvPr id="7" name="CasellaDiTesto 6"/>
          <p:cNvSpPr txBox="1"/>
          <p:nvPr/>
        </p:nvSpPr>
        <p:spPr>
          <a:xfrm>
            <a:off x="7176120" y="5737411"/>
            <a:ext cx="3266258" cy="542456"/>
          </a:xfrm>
          <a:prstGeom prst="rect">
            <a:avLst/>
          </a:prstGeom>
          <a:noFill/>
        </p:spPr>
        <p:txBody>
          <a:bodyPr wrap="square" rtlCol="0">
            <a:spAutoFit/>
          </a:bodyPr>
          <a:lstStyle/>
          <a:p>
            <a:pPr algn="ctr"/>
            <a:r>
              <a:rPr lang="it-IT" sz="975" dirty="0">
                <a:latin typeface="Britannic Bold" panose="020B0903060703020204" pitchFamily="34" charset="0"/>
                <a:ea typeface="American Typewriter" charset="0"/>
                <a:cs typeface="American Typewriter" charset="0"/>
              </a:rPr>
              <a:t>From </a:t>
            </a:r>
            <a:r>
              <a:rPr lang="en-US" sz="975" dirty="0">
                <a:latin typeface="Britannic Bold" panose="020B0903060703020204" pitchFamily="34" charset="0"/>
              </a:rPr>
              <a:t>The University of Winnipeg Library</a:t>
            </a:r>
            <a:endParaRPr lang="en-US" sz="975" b="1" dirty="0">
              <a:latin typeface="Britannic Bold" panose="020B0903060703020204" pitchFamily="34" charset="0"/>
            </a:endParaRPr>
          </a:p>
          <a:p>
            <a:pPr algn="ctr"/>
            <a:r>
              <a:rPr lang="it-IT" sz="975" dirty="0" err="1">
                <a:latin typeface="Britannic Bold" panose="020B0903060703020204" pitchFamily="34" charset="0"/>
                <a:ea typeface="American Typewriter" charset="0"/>
                <a:cs typeface="American Typewriter" charset="0"/>
              </a:rPr>
              <a:t>pages</a:t>
            </a:r>
            <a:r>
              <a:rPr lang="it-IT" sz="975" dirty="0">
                <a:latin typeface="Britannic Bold" panose="020B0903060703020204" pitchFamily="34" charset="0"/>
                <a:ea typeface="American Typewriter" charset="0"/>
                <a:cs typeface="American Typewriter" charset="0"/>
              </a:rPr>
              <a:t> (&lt;https://library.uwinnipeg.ca/scholarly-communication/index.html&gt;) </a:t>
            </a:r>
          </a:p>
        </p:txBody>
      </p:sp>
    </p:spTree>
    <p:extLst>
      <p:ext uri="{BB962C8B-B14F-4D97-AF65-F5344CB8AC3E}">
        <p14:creationId xmlns:p14="http://schemas.microsoft.com/office/powerpoint/2010/main" val="401942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Dissemination</a:t>
            </a:r>
            <a:r>
              <a:rPr lang="it-IT" dirty="0"/>
              <a:t> </a:t>
            </a:r>
            <a:r>
              <a:rPr lang="it-IT" dirty="0" err="1"/>
              <a:t>channels</a:t>
            </a:r>
            <a:r>
              <a:rPr lang="it-IT" dirty="0"/>
              <a:t> </a:t>
            </a:r>
          </a:p>
        </p:txBody>
      </p:sp>
      <p:sp>
        <p:nvSpPr>
          <p:cNvPr id="3" name="Segnaposto contenuto 2"/>
          <p:cNvSpPr>
            <a:spLocks noGrp="1"/>
          </p:cNvSpPr>
          <p:nvPr>
            <p:ph idx="1"/>
          </p:nvPr>
        </p:nvSpPr>
        <p:spPr/>
        <p:txBody>
          <a:bodyPr/>
          <a:lstStyle/>
          <a:p>
            <a:pPr marL="0" indent="0">
              <a:buNone/>
            </a:pPr>
            <a:r>
              <a:rPr lang="en-US" dirty="0"/>
              <a:t>The many ways in which scholars </a:t>
            </a:r>
            <a:r>
              <a:rPr lang="hr-HR" dirty="0" smtClean="0"/>
              <a:t>(</a:t>
            </a:r>
            <a:r>
              <a:rPr lang="hr-HR" dirty="0" err="1" smtClean="0"/>
              <a:t>and</a:t>
            </a:r>
            <a:r>
              <a:rPr lang="hr-HR" dirty="0" smtClean="0"/>
              <a:t> </a:t>
            </a:r>
            <a:r>
              <a:rPr lang="hr-HR" dirty="0" err="1" smtClean="0"/>
              <a:t>students</a:t>
            </a:r>
            <a:r>
              <a:rPr lang="hr-HR" dirty="0" smtClean="0"/>
              <a:t>) </a:t>
            </a:r>
            <a:r>
              <a:rPr lang="en-US" dirty="0" smtClean="0"/>
              <a:t>share </a:t>
            </a:r>
            <a:r>
              <a:rPr lang="en-US" dirty="0"/>
              <a:t>their work</a:t>
            </a:r>
            <a:r>
              <a:rPr lang="en-US" dirty="0" smtClean="0"/>
              <a:t>:</a:t>
            </a:r>
            <a:endParaRPr lang="en-US" dirty="0"/>
          </a:p>
          <a:p>
            <a:r>
              <a:rPr lang="en-US" dirty="0"/>
              <a:t> publishing in print and electronic journals</a:t>
            </a:r>
          </a:p>
          <a:p>
            <a:r>
              <a:rPr lang="en-US" dirty="0"/>
              <a:t> archiving their work in digital (institutional) repositories</a:t>
            </a:r>
          </a:p>
          <a:p>
            <a:r>
              <a:rPr lang="en-US" dirty="0"/>
              <a:t> using mailing lists and online communities</a:t>
            </a:r>
          </a:p>
          <a:p>
            <a:r>
              <a:rPr lang="en-US" dirty="0"/>
              <a:t> creating new venues for dissemination, especially </a:t>
            </a:r>
            <a:r>
              <a:rPr lang="en-US" dirty="0" smtClean="0"/>
              <a:t>online</a:t>
            </a:r>
          </a:p>
          <a:p>
            <a:pPr marL="0" indent="0">
              <a:buNone/>
            </a:pPr>
            <a:endParaRPr lang="en-US" dirty="0"/>
          </a:p>
          <a:p>
            <a:pPr marL="0" indent="0" algn="ctr">
              <a:buNone/>
            </a:pPr>
            <a:r>
              <a:rPr lang="en-US" b="1" dirty="0">
                <a:solidFill>
                  <a:srgbClr val="FF0000"/>
                </a:solidFill>
              </a:rPr>
              <a:t>Publish not perish!</a:t>
            </a:r>
          </a:p>
          <a:p>
            <a:endParaRPr lang="it-IT" dirty="0"/>
          </a:p>
        </p:txBody>
      </p:sp>
      <p:sp>
        <p:nvSpPr>
          <p:cNvPr id="5" name="Segnaposto piè di pagina 4"/>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201507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Scientific </a:t>
            </a:r>
            <a:r>
              <a:rPr lang="en-US" dirty="0" smtClean="0"/>
              <a:t>communication in </a:t>
            </a:r>
            <a:r>
              <a:rPr lang="en-US" dirty="0"/>
              <a:t>the web </a:t>
            </a:r>
            <a:endParaRPr lang="it-IT" dirty="0"/>
          </a:p>
        </p:txBody>
      </p:sp>
      <p:sp>
        <p:nvSpPr>
          <p:cNvPr id="4" name="Segnaposto piè di pagina 3"/>
          <p:cNvSpPr>
            <a:spLocks noGrp="1"/>
          </p:cNvSpPr>
          <p:nvPr>
            <p:ph type="ftr" sz="quarter" idx="11"/>
          </p:nvPr>
        </p:nvSpPr>
        <p:spPr/>
        <p:txBody>
          <a:bodyPr/>
          <a:lstStyle/>
          <a:p>
            <a:pPr>
              <a:defRPr/>
            </a:pPr>
            <a:r>
              <a:rPr lang="it-IT" altLang="en-US" smtClean="0"/>
              <a:t>Turbanti and Casarosa, 2018</a:t>
            </a:r>
            <a:endParaRPr lang="it-IT" altLang="en-US" dirty="0"/>
          </a:p>
        </p:txBody>
      </p:sp>
      <p:pic>
        <p:nvPicPr>
          <p:cNvPr id="6" name="Immagine 5" descr="Immagine che contiene testo, mappa&#10;&#10;Descrizione generata con affidabilità molto elevata">
            <a:extLst>
              <a:ext uri="{FF2B5EF4-FFF2-40B4-BE49-F238E27FC236}">
                <a16:creationId xmlns:a16="http://schemas.microsoft.com/office/drawing/2014/main" id="{EED36769-1520-4ED7-8D59-0E112A3B57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3" y="2099771"/>
            <a:ext cx="4918423" cy="3417461"/>
          </a:xfrm>
          <a:prstGeom prst="rect">
            <a:avLst/>
          </a:prstGeom>
        </p:spPr>
      </p:pic>
      <p:sp>
        <p:nvSpPr>
          <p:cNvPr id="7" name="Segnaposto contenuto 2">
            <a:extLst>
              <a:ext uri="{FF2B5EF4-FFF2-40B4-BE49-F238E27FC236}">
                <a16:creationId xmlns:a16="http://schemas.microsoft.com/office/drawing/2014/main" id="{E69D06D9-CE6A-4832-B914-49B3DB92B20C}"/>
              </a:ext>
            </a:extLst>
          </p:cNvPr>
          <p:cNvSpPr txBox="1">
            <a:spLocks/>
          </p:cNvSpPr>
          <p:nvPr/>
        </p:nvSpPr>
        <p:spPr bwMode="auto">
          <a:xfrm>
            <a:off x="6821489" y="2099771"/>
            <a:ext cx="3494087" cy="3417460"/>
          </a:xfrm>
          <a:prstGeom prst="rect">
            <a:avLst/>
          </a:prstGeom>
          <a:noFill/>
          <a:ln w="9525">
            <a:noFill/>
            <a:miter lim="800000"/>
            <a:headEnd/>
            <a:tailEnd/>
          </a:ln>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33CC"/>
              </a:buClr>
              <a:buSzPct val="80000"/>
              <a:buFont typeface="Wingdings" pitchFamily="2" charset="2"/>
              <a:buChar char="l"/>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6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2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1"/>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1"/>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1"/>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1"/>
              </a:buClr>
              <a:buChar char="•"/>
              <a:defRPr kumimoji="1" sz="2000">
                <a:solidFill>
                  <a:schemeClr val="tx1"/>
                </a:solidFill>
                <a:latin typeface="+mn-lt"/>
              </a:defRPr>
            </a:lvl9pPr>
          </a:lstStyle>
          <a:p>
            <a:pPr marL="0" indent="0">
              <a:buNone/>
            </a:pPr>
            <a:r>
              <a:rPr lang="en-US" sz="2400" kern="0" dirty="0"/>
              <a:t>The web is changing (has changed) the ways in which scientists communicate; scholars have many ways to disseminate research findings quickly useful tools to strengthen academic reputation</a:t>
            </a:r>
            <a:endParaRPr lang="it-IT" sz="2400" kern="0" dirty="0"/>
          </a:p>
        </p:txBody>
      </p:sp>
    </p:spTree>
    <p:extLst>
      <p:ext uri="{BB962C8B-B14F-4D97-AF65-F5344CB8AC3E}">
        <p14:creationId xmlns:p14="http://schemas.microsoft.com/office/powerpoint/2010/main" val="871560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vadinimas 6"/>
          <p:cNvSpPr>
            <a:spLocks noGrp="1"/>
          </p:cNvSpPr>
          <p:nvPr>
            <p:ph type="title"/>
          </p:nvPr>
        </p:nvSpPr>
        <p:spPr/>
        <p:txBody>
          <a:bodyPr>
            <a:normAutofit fontScale="90000"/>
          </a:bodyPr>
          <a:lstStyle/>
          <a:p>
            <a:pPr algn="ctr"/>
            <a:r>
              <a:rPr lang="en-US" dirty="0" smtClean="0"/>
              <a:t>Taxonomy </a:t>
            </a:r>
            <a:r>
              <a:rPr lang="en-US" dirty="0"/>
              <a:t>tree of Dissemination Channels based on </a:t>
            </a:r>
            <a:r>
              <a:rPr lang="en-US" dirty="0" err="1"/>
              <a:t>OpenUp</a:t>
            </a:r>
            <a:r>
              <a:rPr lang="en-US" dirty="0"/>
              <a:t> survey</a:t>
            </a:r>
          </a:p>
        </p:txBody>
      </p:sp>
      <p:pic>
        <p:nvPicPr>
          <p:cNvPr id="11" name="Inhaltsplatzhalter 10" descr="Screenshot 2017-09-04 14.08.32.png"/>
          <p:cNvPicPr>
            <a:picLocks noGrp="1" noChangeAspect="1"/>
          </p:cNvPicPr>
          <p:nvPr>
            <p:ph idx="4294967295"/>
          </p:nvPr>
        </p:nvPicPr>
        <p:blipFill>
          <a:blip r:embed="rId3" cstate="print">
            <a:extLst>
              <a:ext uri="{28A0092B-C50C-407E-A947-70E740481C1C}">
                <a14:useLocalDpi xmlns:a14="http://schemas.microsoft.com/office/drawing/2010/main" val="0"/>
              </a:ext>
            </a:extLst>
          </a:blip>
          <a:srcRect l="-7900" r="-7900"/>
          <a:stretch>
            <a:fillRect/>
          </a:stretch>
        </p:blipFill>
        <p:spPr>
          <a:xfrm>
            <a:off x="1905000" y="1351989"/>
            <a:ext cx="8229600" cy="4929187"/>
          </a:xfrm>
        </p:spPr>
      </p:pic>
      <p:sp>
        <p:nvSpPr>
          <p:cNvPr id="8" name="Textfeld 7"/>
          <p:cNvSpPr txBox="1"/>
          <p:nvPr/>
        </p:nvSpPr>
        <p:spPr>
          <a:xfrm>
            <a:off x="12994105" y="6216316"/>
            <a:ext cx="184666" cy="369332"/>
          </a:xfrm>
          <a:prstGeom prst="rect">
            <a:avLst/>
          </a:prstGeom>
          <a:noFill/>
        </p:spPr>
        <p:txBody>
          <a:bodyPr wrap="none" rtlCol="0">
            <a:spAutoFit/>
          </a:bodyPr>
          <a:lstStyle/>
          <a:p>
            <a:endParaRPr lang="de-DE" dirty="0"/>
          </a:p>
        </p:txBody>
      </p:sp>
      <p:sp>
        <p:nvSpPr>
          <p:cNvPr id="12" name="Rechteck 11"/>
          <p:cNvSpPr/>
          <p:nvPr/>
        </p:nvSpPr>
        <p:spPr>
          <a:xfrm>
            <a:off x="2364090" y="2814252"/>
            <a:ext cx="902389" cy="341751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3276813" y="2816248"/>
            <a:ext cx="1460226" cy="341751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41020" y="2818244"/>
            <a:ext cx="1616976" cy="341751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6355624" y="2863665"/>
            <a:ext cx="1616976" cy="341751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7968227" y="2863665"/>
            <a:ext cx="1616976" cy="341751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Segnaposto piè di pagina 2"/>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1645705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it-IT" dirty="0" smtClean="0"/>
              <a:t>The web </a:t>
            </a:r>
            <a:r>
              <a:rPr lang="it-IT" dirty="0" err="1" smtClean="0"/>
              <a:t>changing</a:t>
            </a:r>
            <a:r>
              <a:rPr lang="it-IT" dirty="0" smtClean="0"/>
              <a:t> the </a:t>
            </a:r>
            <a:br>
              <a:rPr lang="it-IT" dirty="0" smtClean="0"/>
            </a:br>
            <a:r>
              <a:rPr lang="it-IT" dirty="0" err="1" smtClean="0"/>
              <a:t>Scientific</a:t>
            </a:r>
            <a:r>
              <a:rPr lang="it-IT" dirty="0" smtClean="0"/>
              <a:t> </a:t>
            </a:r>
            <a:r>
              <a:rPr lang="it-IT" dirty="0" err="1"/>
              <a:t>C</a:t>
            </a:r>
            <a:r>
              <a:rPr lang="it-IT" dirty="0" err="1" smtClean="0"/>
              <a:t>ommunication</a:t>
            </a:r>
            <a:endParaRPr lang="en-US" dirty="0" smtClean="0"/>
          </a:p>
        </p:txBody>
      </p:sp>
      <p:sp>
        <p:nvSpPr>
          <p:cNvPr id="7171" name="Rectangle 3"/>
          <p:cNvSpPr>
            <a:spLocks noGrp="1" noChangeArrowheads="1"/>
          </p:cNvSpPr>
          <p:nvPr>
            <p:ph idx="1"/>
          </p:nvPr>
        </p:nvSpPr>
        <p:spPr>
          <a:xfrm>
            <a:off x="863771" y="1943100"/>
            <a:ext cx="8946541" cy="3556456"/>
          </a:xfrm>
        </p:spPr>
        <p:txBody>
          <a:bodyPr/>
          <a:lstStyle/>
          <a:p>
            <a:r>
              <a:rPr lang="en-US" dirty="0" smtClean="0"/>
              <a:t>Increase in the amount of information available on-line (data bases, repositories, the Web, </a:t>
            </a:r>
            <a:r>
              <a:rPr lang="en-US" dirty="0" err="1" smtClean="0"/>
              <a:t>etc</a:t>
            </a:r>
            <a:r>
              <a:rPr lang="en-US" dirty="0" smtClean="0"/>
              <a:t>)</a:t>
            </a:r>
          </a:p>
          <a:p>
            <a:r>
              <a:rPr lang="en-US" dirty="0" smtClean="0"/>
              <a:t>Increase in the variety of information available on-line (text, sound, images, video, 3D, </a:t>
            </a:r>
            <a:r>
              <a:rPr lang="en-US" dirty="0" err="1" smtClean="0"/>
              <a:t>etc</a:t>
            </a:r>
            <a:r>
              <a:rPr lang="en-US" dirty="0" smtClean="0"/>
              <a:t>)</a:t>
            </a:r>
          </a:p>
          <a:p>
            <a:r>
              <a:rPr lang="en-US" dirty="0" smtClean="0"/>
              <a:t>Scholarly publishing (open access and non-open access) through </a:t>
            </a:r>
            <a:r>
              <a:rPr lang="en-US" b="1" dirty="0" smtClean="0">
                <a:solidFill>
                  <a:srgbClr val="0070C0"/>
                </a:solidFill>
              </a:rPr>
              <a:t>self-publishing</a:t>
            </a:r>
          </a:p>
          <a:p>
            <a:r>
              <a:rPr lang="en-US" dirty="0" smtClean="0"/>
              <a:t>Institutions </a:t>
            </a:r>
            <a:r>
              <a:rPr lang="en-US" dirty="0" err="1" smtClean="0"/>
              <a:t>tryed</a:t>
            </a:r>
            <a:r>
              <a:rPr lang="en-US" dirty="0" smtClean="0"/>
              <a:t> to control the “self-publishing” trend by establishing </a:t>
            </a:r>
            <a:r>
              <a:rPr lang="en-US" b="1" dirty="0" smtClean="0">
                <a:solidFill>
                  <a:srgbClr val="0070C0"/>
                </a:solidFill>
              </a:rPr>
              <a:t>Institutional </a:t>
            </a:r>
            <a:r>
              <a:rPr lang="en-US" b="1" dirty="0" err="1" smtClean="0">
                <a:solidFill>
                  <a:srgbClr val="0070C0"/>
                </a:solidFill>
              </a:rPr>
              <a:t>Repositorie</a:t>
            </a:r>
            <a:endParaRPr lang="en-US" b="1" dirty="0" smtClean="0">
              <a:solidFill>
                <a:srgbClr val="0070C0"/>
              </a:solidFill>
            </a:endParaRPr>
          </a:p>
        </p:txBody>
      </p:sp>
      <p:sp>
        <p:nvSpPr>
          <p:cNvPr id="4" name="Segnaposto piè di pagina 3"/>
          <p:cNvSpPr>
            <a:spLocks noGrp="1"/>
          </p:cNvSpPr>
          <p:nvPr>
            <p:ph type="ftr" sz="quarter" idx="11"/>
          </p:nvPr>
        </p:nvSpPr>
        <p:spPr/>
        <p:txBody>
          <a:bodyPr/>
          <a:lstStyle/>
          <a:p>
            <a:pPr>
              <a:defRPr/>
            </a:pPr>
            <a:r>
              <a:rPr lang="it-IT" altLang="en-US" smtClean="0"/>
              <a:t>Turbanti and Casarosa, 2018</a:t>
            </a:r>
            <a:endParaRPr lang="it-IT" altLang="en-US" dirty="0"/>
          </a:p>
        </p:txBody>
      </p:sp>
    </p:spTree>
    <p:extLst>
      <p:ext uri="{BB962C8B-B14F-4D97-AF65-F5344CB8AC3E}">
        <p14:creationId xmlns:p14="http://schemas.microsoft.com/office/powerpoint/2010/main" val="48309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alizado 1">
      <a:dk1>
        <a:sysClr val="windowText" lastClr="000000"/>
      </a:dk1>
      <a:lt1>
        <a:sysClr val="window" lastClr="FFFFFF"/>
      </a:lt1>
      <a:dk2>
        <a:srgbClr val="CB0F0F"/>
      </a:dk2>
      <a:lt2>
        <a:srgbClr val="EBEBEB"/>
      </a:lt2>
      <a:accent1>
        <a:srgbClr val="CB0F0F"/>
      </a:accent1>
      <a:accent2>
        <a:srgbClr val="FA731A"/>
      </a:accent2>
      <a:accent3>
        <a:srgbClr val="AB9281"/>
      </a:accent3>
      <a:accent4>
        <a:srgbClr val="A18CD0"/>
      </a:accent4>
      <a:accent5>
        <a:srgbClr val="8EBBD2"/>
      </a:accent5>
      <a:accent6>
        <a:srgbClr val="ACC995"/>
      </a:accent6>
      <a:hlink>
        <a:srgbClr val="2D78CC"/>
      </a:hlink>
      <a:folHlink>
        <a:srgbClr val="2D78CC"/>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847778</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2012-07-18T23:36:00+00:00</AssetStart>
    <FriendlyTitle xmlns="4873beb7-5857-4685-be1f-d57550cc96cc" xsi:nil="true"/>
    <MarketSpecific xmlns="4873beb7-5857-4685-be1f-d57550cc96cc">false</MarketSpecific>
    <TPNamespace xmlns="4873beb7-5857-4685-be1f-d57550cc96cc" xsi:nil="true"/>
    <PublishStatusLookup xmlns="4873beb7-5857-4685-be1f-d57550cc96cc">
      <Value>1597963</Value>
    </PublishStatusLookup>
    <APAuthor xmlns="4873beb7-5857-4685-be1f-d57550cc96cc">
      <UserInfo>
        <DisplayName>REDMOND\v-alekha</DisplayName>
        <AccountId>2912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TP103039515</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customXml/itemProps2.xml><?xml version="1.0" encoding="utf-8"?>
<ds:datastoreItem xmlns:ds="http://schemas.openxmlformats.org/officeDocument/2006/customXml" ds:itemID="{CCEC0E97-8C84-410A-8286-2F18FF896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AE737A-72D2-4F07-84A4-D46333E273A5}">
  <ds:schemaRefs>
    <ds:schemaRef ds:uri="http://schemas.microsoft.com/office/2006/documentManagement/types"/>
    <ds:schemaRef ds:uri="http://schemas.microsoft.com/office/2006/metadata/properties"/>
    <ds:schemaRef ds:uri="http://schemas.microsoft.com/office/infopath/2007/PartnerControls"/>
    <ds:schemaRef ds:uri="4873beb7-5857-4685-be1f-d57550cc96cc"/>
    <ds:schemaRef ds:uri="http://purl.org/dc/elements/1.1/"/>
    <ds:schemaRef ds:uri="http://purl.org/dc/term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tf03039516</Template>
  <TotalTime>0</TotalTime>
  <Words>1827</Words>
  <Application>Microsoft Office PowerPoint</Application>
  <PresentationFormat>Široki zaslon</PresentationFormat>
  <Paragraphs>185</Paragraphs>
  <Slides>31</Slides>
  <Notes>4</Notes>
  <HiddenSlides>0</HiddenSlides>
  <MMClips>0</MMClips>
  <ScaleCrop>false</ScaleCrop>
  <HeadingPairs>
    <vt:vector size="6" baseType="variant">
      <vt:variant>
        <vt:lpstr>Korišteni fontovi</vt:lpstr>
      </vt:variant>
      <vt:variant>
        <vt:i4>9</vt:i4>
      </vt:variant>
      <vt:variant>
        <vt:lpstr>Tema</vt:lpstr>
      </vt:variant>
      <vt:variant>
        <vt:i4>1</vt:i4>
      </vt:variant>
      <vt:variant>
        <vt:lpstr>Naslovi slajdova</vt:lpstr>
      </vt:variant>
      <vt:variant>
        <vt:i4>31</vt:i4>
      </vt:variant>
    </vt:vector>
  </HeadingPairs>
  <TitlesOfParts>
    <vt:vector size="41" baseType="lpstr">
      <vt:lpstr>Fjalla One</vt:lpstr>
      <vt:lpstr>Calibri</vt:lpstr>
      <vt:lpstr>Century Gothic</vt:lpstr>
      <vt:lpstr>Wingdings</vt:lpstr>
      <vt:lpstr>Arial</vt:lpstr>
      <vt:lpstr>Raleway</vt:lpstr>
      <vt:lpstr>Britannic Bold</vt:lpstr>
      <vt:lpstr>Wingdings 3</vt:lpstr>
      <vt:lpstr>American Typewriter</vt:lpstr>
      <vt:lpstr>Ion</vt:lpstr>
      <vt:lpstr>Scholarly publishing and researchevaluation</vt:lpstr>
      <vt:lpstr>The reserch flow</vt:lpstr>
      <vt:lpstr>The scientific communication</vt:lpstr>
      <vt:lpstr>The scientific communication</vt:lpstr>
      <vt:lpstr>The publication cycle</vt:lpstr>
      <vt:lpstr>Dissemination channels </vt:lpstr>
      <vt:lpstr>Scientific communication in the web </vt:lpstr>
      <vt:lpstr>Taxonomy tree of Dissemination Channels based on OpenUp survey</vt:lpstr>
      <vt:lpstr>The web changing the  Scientific Communication</vt:lpstr>
      <vt:lpstr>Institutional Repositories</vt:lpstr>
      <vt:lpstr>Advantages of Institutional Repositories</vt:lpstr>
      <vt:lpstr>Describing the content of  Institutional Repositories</vt:lpstr>
      <vt:lpstr>The research evaluation</vt:lpstr>
      <vt:lpstr>Peer review</vt:lpstr>
      <vt:lpstr>Bibliometrics</vt:lpstr>
      <vt:lpstr>Impact factor</vt:lpstr>
      <vt:lpstr>H-index</vt:lpstr>
      <vt:lpstr>Peer review vs bibliometrics</vt:lpstr>
      <vt:lpstr>Beyond bibliometrics:  citations within the web</vt:lpstr>
      <vt:lpstr>Altmetrics</vt:lpstr>
      <vt:lpstr>Limits of webmetrics and altmetrics</vt:lpstr>
      <vt:lpstr>Exercise</vt:lpstr>
      <vt:lpstr>Open Science and Open Access</vt:lpstr>
      <vt:lpstr>Open Access (according to EU)</vt:lpstr>
      <vt:lpstr>Gold Open Access</vt:lpstr>
      <vt:lpstr>Green Open Access</vt:lpstr>
      <vt:lpstr>Publishing Research Data</vt:lpstr>
      <vt:lpstr>The research flow</vt:lpstr>
      <vt:lpstr>Generating research products</vt:lpstr>
      <vt:lpstr>The complete research and publication cycle</vt:lpstr>
      <vt:lpstr>Instructor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2017-08-11T19:24:45Z</dcterms:created>
  <dcterms:modified xsi:type="dcterms:W3CDTF">2018-11-24T18:56:25Z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