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90" r:id="rId13"/>
    <p:sldId id="284" r:id="rId14"/>
    <p:sldId id="292" r:id="rId15"/>
    <p:sldId id="291" r:id="rId16"/>
    <p:sldId id="293" r:id="rId17"/>
    <p:sldId id="285" r:id="rId18"/>
    <p:sldId id="286" r:id="rId19"/>
    <p:sldId id="287" r:id="rId20"/>
    <p:sldId id="288" r:id="rId21"/>
    <p:sldId id="289" r:id="rId22"/>
    <p:sldId id="294" r:id="rId23"/>
  </p:sldIdLst>
  <p:sldSz cx="12192000" cy="6858000"/>
  <p:notesSz cx="7023100" cy="93091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Fjalla One" panose="020B0604020202020204" charset="0"/>
      <p:regular r:id="rId34"/>
    </p:embeddedFont>
    <p:embeddedFont>
      <p:font typeface="Wingdings 3" panose="05040102010807070707" pitchFamily="18" charset="2"/>
      <p:regular r:id="rId35"/>
    </p:embeddedFont>
    <p:embeddedFont>
      <p:font typeface="Raleway" panose="020B0604020202020204" charset="-18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Polona.Vilar@ff.uni-lj.si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Polona.Vilar@ff.uni-lj.s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hr-HR" dirty="0" err="1" smtClean="0">
              <a:hlinkClick xmlns:r="http://schemas.openxmlformats.org/officeDocument/2006/relationships" r:id="rId1"/>
            </a:rPr>
            <a:t>Polona.Vilar@ff.uni-lj.si</a:t>
          </a:r>
          <a:r>
            <a:rPr lang="hr-HR" dirty="0" smtClean="0"/>
            <a:t> </a:t>
          </a:r>
          <a:endParaRPr lang="en-US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500" kern="1200" dirty="0" err="1" smtClean="0">
              <a:hlinkClick xmlns:r="http://schemas.openxmlformats.org/officeDocument/2006/relationships" r:id="rId1"/>
            </a:rPr>
            <a:t>Polona.Vilar@ff.uni-lj.si</a:t>
          </a:r>
          <a:r>
            <a:rPr lang="hr-HR" sz="5500" kern="1200" dirty="0" smtClean="0"/>
            <a:t> </a:t>
          </a:r>
          <a:endParaRPr lang="en-US" sz="55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3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0138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1845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323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258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70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Bates (2010, p. 2381) as "the many ways in which human beings interact with information, in particular the ways in which people seek and utilize information .. [and also] ..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subdiscipline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[of library/information science] that engages in a wide range of types of research conducted in order to understand the human relationship to information". 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331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16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9912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5159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2174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2312-CCD9-4E42-9D7D-8CC91792F4BC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01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65F4-8F4A-4083-B598-45C99E2F26F7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250-9E5C-47BF-A7D3-958FAFB7D58D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D19B-E6E3-40A7-B300-A1BBBF25FD48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D0DB-E4B5-49D7-BD89-38B70DD206BE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85A3-9BE1-46A9-B59D-A07011CE34F3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A7AF-9DC1-4893-81F2-5F62C12FD260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70B1-DC62-4926-BFF7-D7EF2BC6554F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8B2B-A04D-4839-B0B6-FC3543D97268}" type="datetime1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E04F-938B-47B5-80B6-1381194D57B8}" type="datetime1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1F99-44C0-4F20-B57A-686A1D91EAE2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5B02-3914-449E-8F24-CFDC321AABDE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4DDF-6283-4D50-AEC4-03368E6577EC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EFEA-8F3D-4681-AF17-EA56779902F6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946C-1709-4105-BA7B-F1C4AF4E49E9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9296-B7FB-4D20-A5F6-E73566E754AB}" type="datetime1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1DBD-96F2-44F6-9B91-5E27377EA137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F67A-4733-4406-B35D-835528C6A971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89AF-FB18-429A-8D6E-5D0975455FDD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D849-60F7-4BDE-AB2F-22F1AEFBFE35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285846-9DB8-4B8D-880B-8D70507A613E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4800" dirty="0" smtClean="0"/>
              <a:t>Uporabniki, informacijske potrebe in informacijsko vedenje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Polona </a:t>
            </a:r>
            <a:r>
              <a:rPr lang="sl-SI" dirty="0" smtClean="0"/>
              <a:t>Vilar</a:t>
            </a:r>
            <a:r>
              <a:rPr lang="sl-SI" dirty="0"/>
              <a:t> </a:t>
            </a:r>
            <a:r>
              <a:rPr lang="sl-SI" dirty="0" smtClean="0"/>
              <a:t>/ PIS&amp;R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Povezani koncepti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2" y="1447800"/>
            <a:ext cx="10082958" cy="4800599"/>
          </a:xfrm>
        </p:spPr>
        <p:txBody>
          <a:bodyPr>
            <a:normAutofit/>
          </a:bodyPr>
          <a:lstStyle/>
          <a:p>
            <a:r>
              <a:rPr lang="sl-SI" altLang="sl-SI" sz="2400" dirty="0" smtClean="0"/>
              <a:t>Selektivno izpostavljanje</a:t>
            </a:r>
            <a:endParaRPr lang="sl-SI" altLang="sl-SI" sz="2400" dirty="0"/>
          </a:p>
          <a:p>
            <a:pPr lvl="1"/>
            <a:r>
              <a:rPr lang="hr-HR" altLang="sl-SI" sz="2000" dirty="0" err="1" smtClean="0"/>
              <a:t>Več</a:t>
            </a:r>
            <a:r>
              <a:rPr lang="hr-HR" altLang="sl-SI" sz="2000" dirty="0" smtClean="0"/>
              <a:t> </a:t>
            </a:r>
            <a:r>
              <a:rPr lang="hr-HR" altLang="sl-SI" sz="2000" dirty="0" err="1" smtClean="0"/>
              <a:t>informacij</a:t>
            </a:r>
            <a:r>
              <a:rPr lang="hr-HR" altLang="sl-SI" sz="2000" dirty="0" smtClean="0"/>
              <a:t> ni </a:t>
            </a:r>
            <a:r>
              <a:rPr lang="hr-HR" altLang="sl-SI" sz="2000" dirty="0" err="1" smtClean="0"/>
              <a:t>vedno</a:t>
            </a:r>
            <a:r>
              <a:rPr lang="hr-HR" altLang="sl-SI" sz="2000" dirty="0" smtClean="0"/>
              <a:t> </a:t>
            </a:r>
            <a:r>
              <a:rPr lang="hr-HR" altLang="sl-SI" sz="2000" dirty="0" err="1" smtClean="0"/>
              <a:t>boljše</a:t>
            </a:r>
            <a:r>
              <a:rPr lang="hr-HR" altLang="sl-SI" sz="2000" dirty="0" smtClean="0"/>
              <a:t> </a:t>
            </a:r>
            <a:r>
              <a:rPr lang="hr-HR" altLang="sl-SI" sz="2000" dirty="0" err="1" smtClean="0"/>
              <a:t>in</a:t>
            </a:r>
            <a:r>
              <a:rPr lang="hr-HR" altLang="sl-SI" sz="2000" dirty="0" smtClean="0"/>
              <a:t> </a:t>
            </a:r>
            <a:r>
              <a:rPr lang="hr-HR" altLang="sl-SI" sz="2000" dirty="0" err="1" smtClean="0"/>
              <a:t>bolj</a:t>
            </a:r>
            <a:r>
              <a:rPr lang="hr-HR" altLang="sl-SI" sz="2000" dirty="0" smtClean="0"/>
              <a:t> </a:t>
            </a:r>
            <a:r>
              <a:rPr lang="hr-HR" altLang="sl-SI" sz="2000" dirty="0" err="1" smtClean="0"/>
              <a:t>zaželeno</a:t>
            </a:r>
            <a:endParaRPr lang="hr-HR" altLang="sl-SI" sz="2000" dirty="0" smtClean="0"/>
          </a:p>
          <a:p>
            <a:pPr lvl="1">
              <a:defRPr/>
            </a:pPr>
            <a:r>
              <a:rPr lang="sl-SI" sz="2000" dirty="0" smtClean="0"/>
              <a:t>Včasih informacija ne pride do tja, kamor je namenjena</a:t>
            </a:r>
            <a:endParaRPr lang="sl-SI" sz="2000" dirty="0"/>
          </a:p>
          <a:p>
            <a:pPr lvl="2">
              <a:defRPr/>
            </a:pPr>
            <a:r>
              <a:rPr lang="sl-SI" sz="1800" dirty="0" smtClean="0"/>
              <a:t>Razlogi: ovire, odtujena pozornost, pogoji v inf. procesu</a:t>
            </a:r>
            <a:endParaRPr lang="sl-SI" sz="1800" dirty="0"/>
          </a:p>
          <a:p>
            <a:pPr lvl="1"/>
            <a:r>
              <a:rPr lang="sl-SI" sz="2000" dirty="0" smtClean="0"/>
              <a:t>3 vidiki:</a:t>
            </a:r>
          </a:p>
          <a:p>
            <a:pPr lvl="2"/>
            <a:r>
              <a:rPr lang="sl-SI" sz="1800" dirty="0" smtClean="0"/>
              <a:t>Selektivno izpostavljanje, izogibanje informacijam</a:t>
            </a:r>
          </a:p>
          <a:p>
            <a:pPr lvl="2"/>
            <a:r>
              <a:rPr lang="hr-HR" altLang="sl-SI" sz="1800" dirty="0" err="1" smtClean="0"/>
              <a:t>Luknje</a:t>
            </a:r>
            <a:r>
              <a:rPr lang="hr-HR" altLang="sl-SI" sz="1800" dirty="0" smtClean="0"/>
              <a:t> v znanju, informacijska revnost</a:t>
            </a:r>
          </a:p>
          <a:p>
            <a:pPr lvl="2"/>
            <a:r>
              <a:rPr lang="hr-HR" altLang="sl-SI" sz="1800" dirty="0" smtClean="0"/>
              <a:t>Informacijska </a:t>
            </a:r>
            <a:r>
              <a:rPr lang="hr-HR" altLang="sl-SI" sz="1800" dirty="0" err="1" smtClean="0"/>
              <a:t>preobremenjenost</a:t>
            </a:r>
            <a:r>
              <a:rPr lang="hr-HR" altLang="sl-SI" sz="1800" dirty="0" smtClean="0"/>
              <a:t> </a:t>
            </a:r>
            <a:r>
              <a:rPr lang="hr-HR" altLang="sl-SI" sz="1800" dirty="0"/>
              <a:t>&amp; </a:t>
            </a:r>
            <a:r>
              <a:rPr lang="hr-HR" altLang="sl-SI" sz="1800" dirty="0" smtClean="0"/>
              <a:t>anksioznost</a:t>
            </a:r>
            <a:endParaRPr lang="sl-SI" altLang="sl-SI" sz="1800" dirty="0"/>
          </a:p>
          <a:p>
            <a:r>
              <a:rPr lang="sl-SI" altLang="sl-SI" sz="2400" dirty="0" smtClean="0"/>
              <a:t>Zabava </a:t>
            </a:r>
            <a:r>
              <a:rPr lang="hr-HR" altLang="sl-SI" sz="2400" dirty="0" smtClean="0"/>
              <a:t>(</a:t>
            </a:r>
            <a:r>
              <a:rPr lang="hr-HR" altLang="sl-SI" sz="2400" dirty="0" err="1" smtClean="0"/>
              <a:t>dejavnost</a:t>
            </a:r>
            <a:r>
              <a:rPr lang="hr-HR" altLang="sl-SI" sz="2400" dirty="0"/>
              <a:t> </a:t>
            </a:r>
            <a:r>
              <a:rPr lang="hr-HR" altLang="sl-SI" sz="2400" dirty="0" smtClean="0"/>
              <a:t>z </a:t>
            </a:r>
            <a:r>
              <a:rPr lang="hr-HR" altLang="sl-SI" sz="2400" dirty="0" err="1" smtClean="0"/>
              <a:t>namenom</a:t>
            </a:r>
            <a:r>
              <a:rPr lang="hr-HR" altLang="sl-SI" sz="2400" dirty="0" smtClean="0"/>
              <a:t> </a:t>
            </a:r>
            <a:r>
              <a:rPr lang="hr-HR" altLang="sl-SI" sz="2400" dirty="0" err="1" smtClean="0"/>
              <a:t>navduševanja</a:t>
            </a:r>
            <a:r>
              <a:rPr lang="hr-HR" altLang="sl-SI" sz="2400" dirty="0" smtClean="0"/>
              <a:t>)</a:t>
            </a:r>
            <a:endParaRPr lang="hr-HR" altLang="sl-SI" sz="2400" dirty="0"/>
          </a:p>
          <a:p>
            <a:pPr lvl="1"/>
            <a:r>
              <a:rPr lang="hr-HR" altLang="sl-SI" sz="2000" dirty="0" smtClean="0"/>
              <a:t>Ali je </a:t>
            </a:r>
            <a:r>
              <a:rPr lang="hr-HR" altLang="sl-SI" sz="2000" dirty="0" err="1" smtClean="0"/>
              <a:t>drugačna</a:t>
            </a:r>
            <a:r>
              <a:rPr lang="hr-HR" altLang="sl-SI" sz="2000" dirty="0" smtClean="0"/>
              <a:t> od „</a:t>
            </a:r>
            <a:r>
              <a:rPr lang="hr-HR" altLang="sl-SI" sz="2000" dirty="0" err="1" smtClean="0"/>
              <a:t>resnih</a:t>
            </a:r>
            <a:r>
              <a:rPr lang="hr-HR" altLang="sl-SI" sz="2000" dirty="0" smtClean="0"/>
              <a:t>” informacijskih </a:t>
            </a:r>
            <a:r>
              <a:rPr lang="hr-HR" altLang="sl-SI" sz="2000" dirty="0" err="1" smtClean="0"/>
              <a:t>potreb</a:t>
            </a:r>
            <a:r>
              <a:rPr lang="hr-HR" altLang="sl-SI" sz="2000" dirty="0" smtClean="0"/>
              <a:t>? (v kontekstu </a:t>
            </a:r>
            <a:r>
              <a:rPr lang="hr-HR" altLang="sl-SI" sz="2000" dirty="0" err="1" smtClean="0"/>
              <a:t>raziskovanja</a:t>
            </a:r>
            <a:r>
              <a:rPr lang="hr-HR" altLang="sl-SI" sz="2000" dirty="0" smtClean="0"/>
              <a:t> </a:t>
            </a:r>
            <a:r>
              <a:rPr lang="hr-HR" altLang="sl-SI" sz="2000" dirty="0" err="1" smtClean="0"/>
              <a:t>informacijskega</a:t>
            </a:r>
            <a:r>
              <a:rPr lang="hr-HR" altLang="sl-SI" sz="2000" dirty="0" smtClean="0"/>
              <a:t> </a:t>
            </a:r>
            <a:r>
              <a:rPr lang="hr-HR" altLang="sl-SI" sz="2000" dirty="0" err="1" smtClean="0"/>
              <a:t>vedenja</a:t>
            </a:r>
            <a:r>
              <a:rPr lang="hr-HR" altLang="sl-SI" sz="2000" dirty="0" smtClean="0"/>
              <a:t> / </a:t>
            </a:r>
            <a:r>
              <a:rPr lang="hr-HR" altLang="sl-SI" sz="2000" dirty="0" err="1" smtClean="0"/>
              <a:t>podajanja</a:t>
            </a:r>
            <a:r>
              <a:rPr lang="hr-HR" altLang="sl-SI" sz="2000" dirty="0" smtClean="0"/>
              <a:t> </a:t>
            </a:r>
            <a:r>
              <a:rPr lang="hr-HR" altLang="sl-SI" sz="2000" dirty="0" err="1" smtClean="0"/>
              <a:t>informacij</a:t>
            </a:r>
            <a:r>
              <a:rPr lang="hr-HR" altLang="sl-SI" sz="2000" dirty="0" smtClean="0"/>
              <a:t>)</a:t>
            </a:r>
            <a:endParaRPr lang="hr-HR" altLang="sl-SI" sz="2000" dirty="0"/>
          </a:p>
          <a:p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Polona Vilar, 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749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351120"/>
            <a:ext cx="9404723" cy="1400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4000" dirty="0" smtClean="0"/>
              <a:t>Sodelovalno informacijsko vedenje (Ford, 2015, </a:t>
            </a:r>
            <a:r>
              <a:rPr lang="sl-SI" sz="4000" dirty="0" err="1" smtClean="0"/>
              <a:t>pogl</a:t>
            </a:r>
            <a:r>
              <a:rPr lang="sl-SI" sz="4000" dirty="0" smtClean="0"/>
              <a:t>. </a:t>
            </a:r>
            <a:r>
              <a:rPr lang="sl-SI" sz="4000" dirty="0"/>
              <a:t>5</a:t>
            </a:r>
            <a:r>
              <a:rPr lang="sl-SI" sz="4000" dirty="0" smtClean="0"/>
              <a:t>)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69257" y="1664566"/>
            <a:ext cx="9729282" cy="473011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l-SI" dirty="0" smtClean="0"/>
              <a:t>Kaj pomeni, konteksti</a:t>
            </a:r>
          </a:p>
          <a:p>
            <a:pPr lvl="1">
              <a:defRPr/>
            </a:pPr>
            <a:r>
              <a:rPr lang="sl-SI" dirty="0" smtClean="0"/>
              <a:t>Sodelovanje za doseganje ciljev višje kvalitete, lažje delo, delitev dela, …</a:t>
            </a:r>
          </a:p>
          <a:p>
            <a:pPr lvl="1">
              <a:defRPr/>
            </a:pPr>
            <a:r>
              <a:rPr lang="sl-SI" dirty="0" smtClean="0"/>
              <a:t>Skupen cilj, skupna prednost</a:t>
            </a:r>
          </a:p>
          <a:p>
            <a:pPr lvl="1">
              <a:defRPr/>
            </a:pPr>
            <a:r>
              <a:rPr lang="sl-SI" dirty="0" smtClean="0"/>
              <a:t>Kompleksna naloga, dodaten kognitivni napor</a:t>
            </a:r>
          </a:p>
          <a:p>
            <a:pPr lvl="1">
              <a:defRPr/>
            </a:pPr>
            <a:r>
              <a:rPr lang="sl-SI" dirty="0" smtClean="0"/>
              <a:t>Potrebno znanje več posameznikov</a:t>
            </a:r>
          </a:p>
          <a:p>
            <a:pPr lvl="1">
              <a:defRPr/>
            </a:pPr>
            <a:r>
              <a:rPr lang="sl-SI" dirty="0" smtClean="0"/>
              <a:t>Težko, zahtevno (v smislu časa, dela, </a:t>
            </a:r>
            <a:r>
              <a:rPr lang="sl-SI" dirty="0" err="1" smtClean="0"/>
              <a:t>koordinacijem</a:t>
            </a:r>
            <a:r>
              <a:rPr lang="sl-SI" dirty="0" smtClean="0"/>
              <a:t>, ...)</a:t>
            </a:r>
          </a:p>
          <a:p>
            <a:pPr lvl="1">
              <a:defRPr/>
            </a:pPr>
            <a:r>
              <a:rPr lang="sl-SI" dirty="0" smtClean="0"/>
              <a:t>Ne nujno uspešno</a:t>
            </a:r>
          </a:p>
          <a:p>
            <a:pPr>
              <a:defRPr/>
            </a:pPr>
            <a:r>
              <a:rPr lang="sl-SI" dirty="0" smtClean="0"/>
              <a:t>Tipi</a:t>
            </a:r>
          </a:p>
          <a:p>
            <a:pPr lvl="1">
              <a:defRPr/>
            </a:pPr>
            <a:r>
              <a:rPr lang="sl-SI" dirty="0" smtClean="0"/>
              <a:t>Co-</a:t>
            </a:r>
            <a:r>
              <a:rPr lang="sl-SI" dirty="0" err="1" smtClean="0"/>
              <a:t>ordinated</a:t>
            </a:r>
            <a:r>
              <a:rPr lang="sl-SI" dirty="0" smtClean="0"/>
              <a:t>, </a:t>
            </a:r>
            <a:r>
              <a:rPr lang="sl-SI" dirty="0" err="1" smtClean="0"/>
              <a:t>co</a:t>
            </a:r>
            <a:r>
              <a:rPr lang="sl-SI" dirty="0" smtClean="0"/>
              <a:t>-operative, </a:t>
            </a:r>
            <a:r>
              <a:rPr lang="sl-SI" dirty="0" err="1" smtClean="0"/>
              <a:t>co-constructive</a:t>
            </a:r>
            <a:endParaRPr lang="sl-SI" dirty="0" smtClean="0"/>
          </a:p>
          <a:p>
            <a:pPr>
              <a:defRPr/>
            </a:pPr>
            <a:r>
              <a:rPr lang="sl-SI" dirty="0" smtClean="0"/>
              <a:t>Značilnosti (zakaj drugačno od posameznega informacijskega vedenja)</a:t>
            </a:r>
          </a:p>
          <a:p>
            <a:pPr>
              <a:defRPr/>
            </a:pPr>
            <a:r>
              <a:rPr lang="sl-SI" dirty="0" smtClean="0"/>
              <a:t>Sprožilci</a:t>
            </a:r>
          </a:p>
          <a:p>
            <a:pPr>
              <a:defRPr/>
            </a:pPr>
            <a:r>
              <a:rPr lang="sl-SI" dirty="0" smtClean="0"/>
              <a:t>Neraziskana področja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Polona Vilar,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1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7083" y="322092"/>
            <a:ext cx="9404723" cy="1071282"/>
          </a:xfrm>
        </p:spPr>
        <p:txBody>
          <a:bodyPr/>
          <a:lstStyle/>
          <a:p>
            <a:r>
              <a:rPr lang="sl-SI" dirty="0" smtClean="0"/>
              <a:t>Nekaj relevantnih teorij /1 </a:t>
            </a:r>
            <a:br>
              <a:rPr lang="sl-SI" dirty="0" smtClean="0"/>
            </a:br>
            <a:r>
              <a:rPr lang="sl-SI" sz="3200" dirty="0" smtClean="0"/>
              <a:t>(</a:t>
            </a:r>
            <a:r>
              <a:rPr lang="sl-SI" sz="3200" dirty="0" err="1"/>
              <a:t>Case</a:t>
            </a:r>
            <a:r>
              <a:rPr lang="sl-SI" sz="3200" dirty="0"/>
              <a:t>, 2016, </a:t>
            </a:r>
            <a:r>
              <a:rPr lang="sl-SI" sz="3200" dirty="0" smtClean="0"/>
              <a:t>pp. </a:t>
            </a:r>
            <a:r>
              <a:rPr lang="sl-SI" sz="3200" dirty="0"/>
              <a:t>174-192)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524000"/>
            <a:ext cx="10297659" cy="4724399"/>
          </a:xfrm>
        </p:spPr>
        <p:txBody>
          <a:bodyPr>
            <a:normAutofit fontScale="77500" lnSpcReduction="20000"/>
          </a:bodyPr>
          <a:lstStyle/>
          <a:p>
            <a:r>
              <a:rPr lang="sl-SI" sz="3100" b="1" dirty="0" err="1" smtClean="0"/>
              <a:t>Zipfovo</a:t>
            </a:r>
            <a:r>
              <a:rPr lang="sl-SI" sz="3100" b="1" dirty="0" smtClean="0"/>
              <a:t> načelo najmanjšega napora</a:t>
            </a:r>
            <a:endParaRPr lang="sl-SI" sz="3100" b="1" dirty="0"/>
          </a:p>
          <a:p>
            <a:pPr lvl="1"/>
            <a:r>
              <a:rPr lang="sl-SI" sz="2400" dirty="0" smtClean="0"/>
              <a:t>“Posameznik bo uporabil niz aktivnosti, ki vključujejo uporabo verjetno najmanj povprečnega napora v svojem delu.“ = najmanjši napor </a:t>
            </a:r>
            <a:endParaRPr lang="sl-SI" sz="2400" dirty="0"/>
          </a:p>
          <a:p>
            <a:pPr lvl="1">
              <a:lnSpc>
                <a:spcPct val="90000"/>
              </a:lnSpc>
              <a:defRPr/>
            </a:pPr>
            <a:r>
              <a:rPr lang="sl-SI" sz="2400" dirty="0" smtClean="0"/>
              <a:t>Iskalci minimizirajo svoj napor pri iskanju, čeprav to pomeni, da se morajo zadovoljiti z nižjo kvaliteto informacij ali manj informacijami.</a:t>
            </a:r>
            <a:endParaRPr lang="sl-SI" sz="2400" dirty="0"/>
          </a:p>
          <a:p>
            <a:r>
              <a:rPr lang="sl-SI" sz="3100" b="1" dirty="0" smtClean="0"/>
              <a:t>Uporaba &amp; zadoščenje </a:t>
            </a:r>
            <a:r>
              <a:rPr lang="sl-SI" sz="3100" dirty="0" smtClean="0"/>
              <a:t>in </a:t>
            </a:r>
            <a:r>
              <a:rPr lang="sl-SI" sz="3100" b="1" dirty="0" smtClean="0"/>
              <a:t>Igra &amp; zabava </a:t>
            </a:r>
          </a:p>
          <a:p>
            <a:pPr lvl="1"/>
            <a:r>
              <a:rPr lang="sl-SI" sz="2600" dirty="0" smtClean="0"/>
              <a:t>Ljudje aktivno sodelujejo v izpostavljenosti različnim medijem, kar je povezano z izpolnitvijo njihovih potreb</a:t>
            </a:r>
            <a:endParaRPr lang="sl-SI" sz="2600" dirty="0"/>
          </a:p>
          <a:p>
            <a:pPr lvl="1">
              <a:defRPr/>
            </a:pPr>
            <a:r>
              <a:rPr lang="sl-SI" sz="2600" dirty="0" smtClean="0"/>
              <a:t>Ljudje </a:t>
            </a:r>
            <a:r>
              <a:rPr lang="sl-SI" sz="2600" dirty="0" err="1" smtClean="0"/>
              <a:t>ravjano</a:t>
            </a:r>
            <a:r>
              <a:rPr lang="sl-SI" sz="2600" dirty="0" smtClean="0"/>
              <a:t> z vnosom (‘</a:t>
            </a:r>
            <a:r>
              <a:rPr lang="sl-SI" sz="2600" dirty="0" err="1" smtClean="0"/>
              <a:t>input</a:t>
            </a:r>
            <a:r>
              <a:rPr lang="sl-SI" sz="2600" dirty="0" smtClean="0"/>
              <a:t>’) zabave in informacij v povezavi z zadovoljevanjem svojih informacijskih potreb. (</a:t>
            </a:r>
            <a:r>
              <a:rPr lang="sl-SI" sz="2600" dirty="0"/>
              <a:t>Stephenson, 1967)</a:t>
            </a:r>
          </a:p>
          <a:p>
            <a:pPr lvl="1">
              <a:defRPr/>
            </a:pPr>
            <a:r>
              <a:rPr lang="sl-SI" sz="2400" dirty="0" smtClean="0"/>
              <a:t>Prijetnost/bolečina: Ljudje iščejo prijetnost in se izogibajo ‚bolečini‘, a tudi oboje povezujejo</a:t>
            </a:r>
            <a:endParaRPr lang="sl-SI" sz="2400" dirty="0"/>
          </a:p>
          <a:p>
            <a:pPr lvl="2">
              <a:defRPr/>
            </a:pPr>
            <a:r>
              <a:rPr lang="sl-SI" sz="2200" dirty="0" smtClean="0"/>
              <a:t>Kaj je prijetno?</a:t>
            </a:r>
            <a:endParaRPr lang="sl-SI" sz="2200" dirty="0"/>
          </a:p>
          <a:p>
            <a:pPr lvl="1">
              <a:defRPr/>
            </a:pPr>
            <a:r>
              <a:rPr lang="sl-SI" sz="2600" dirty="0" smtClean="0"/>
              <a:t>Uporaba: masovni mediji</a:t>
            </a:r>
            <a:endParaRPr lang="sl-SI" sz="2600" dirty="0"/>
          </a:p>
          <a:p>
            <a:endParaRPr lang="sl-SI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1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351120"/>
            <a:ext cx="9404723" cy="1400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4000" dirty="0" smtClean="0"/>
              <a:t>Nekaj relevantnih teorij /2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46111" y="1233714"/>
            <a:ext cx="9852428" cy="5248050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Ustvarjanje smisla</a:t>
            </a:r>
            <a:r>
              <a:rPr lang="sl-SI" sz="2800" dirty="0" smtClean="0"/>
              <a:t> in </a:t>
            </a:r>
            <a:r>
              <a:rPr lang="sl-SI" sz="2800" b="1" dirty="0" smtClean="0"/>
              <a:t>Zmanjševanje negotovosti</a:t>
            </a:r>
            <a:endParaRPr lang="sl-SI" sz="2800" b="1" dirty="0"/>
          </a:p>
          <a:p>
            <a:pPr lvl="1">
              <a:defRPr/>
            </a:pPr>
            <a:r>
              <a:rPr lang="sl-SI" sz="2600" dirty="0" smtClean="0"/>
              <a:t>Informacije niso ločene od človeške aktivnosti – ustvarjene so (s strani posameznikov ali skupin) v določenem prostoru/času/kontekstu:</a:t>
            </a:r>
            <a:endParaRPr lang="sl-SI" sz="2600" dirty="0"/>
          </a:p>
          <a:p>
            <a:pPr lvl="1">
              <a:defRPr/>
            </a:pPr>
            <a:r>
              <a:rPr lang="sl-SI" sz="2400" dirty="0" smtClean="0"/>
              <a:t>‘interno’ ustvarjanje informacij za razumevanje sveta, napovedovanje, …</a:t>
            </a:r>
          </a:p>
          <a:p>
            <a:pPr lvl="1">
              <a:defRPr/>
            </a:pPr>
            <a:r>
              <a:rPr lang="sl-SI" sz="2400" dirty="0" smtClean="0"/>
              <a:t>Informacije za zmanjševanje negotovosti</a:t>
            </a:r>
          </a:p>
          <a:p>
            <a:pPr lvl="1">
              <a:defRPr/>
            </a:pPr>
            <a:r>
              <a:rPr lang="sl-SI" sz="2600" dirty="0" smtClean="0"/>
              <a:t>Pragmatično reševanje problemov</a:t>
            </a:r>
          </a:p>
          <a:p>
            <a:pPr>
              <a:defRPr/>
            </a:pP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Polona Vilar,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3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1597" y="103650"/>
            <a:ext cx="9706429" cy="1400530"/>
          </a:xfrm>
        </p:spPr>
        <p:txBody>
          <a:bodyPr>
            <a:noAutofit/>
          </a:bodyPr>
          <a:lstStyle/>
          <a:p>
            <a:r>
              <a:rPr lang="hr-HR" sz="3600" dirty="0" err="1" smtClean="0"/>
              <a:t>Kdo</a:t>
            </a:r>
            <a:r>
              <a:rPr lang="hr-HR" sz="3600" dirty="0" smtClean="0"/>
              <a:t> </a:t>
            </a:r>
            <a:r>
              <a:rPr lang="hr-HR" sz="3600" dirty="0" err="1" smtClean="0"/>
              <a:t>so</a:t>
            </a:r>
            <a:r>
              <a:rPr lang="hr-HR" sz="3600" dirty="0" smtClean="0"/>
              <a:t> </a:t>
            </a:r>
            <a:r>
              <a:rPr lang="hr-HR" sz="3600" dirty="0" err="1" smtClean="0"/>
              <a:t>uporabniki</a:t>
            </a:r>
            <a:r>
              <a:rPr lang="hr-HR" sz="3600" dirty="0" smtClean="0"/>
              <a:t> knjižničnih </a:t>
            </a:r>
            <a:r>
              <a:rPr lang="hr-HR" sz="3600" dirty="0" err="1" smtClean="0"/>
              <a:t>in</a:t>
            </a:r>
            <a:r>
              <a:rPr lang="hr-HR" sz="3600" dirty="0" smtClean="0"/>
              <a:t> informacijskih </a:t>
            </a:r>
            <a:r>
              <a:rPr lang="hr-HR" sz="3600" dirty="0" err="1" smtClean="0"/>
              <a:t>storitev</a:t>
            </a:r>
            <a:r>
              <a:rPr lang="hr-HR" sz="3600" dirty="0" smtClean="0"/>
              <a:t>, informacijskih </a:t>
            </a:r>
            <a:r>
              <a:rPr lang="hr-HR" sz="3600" dirty="0" err="1" smtClean="0"/>
              <a:t>sistemov</a:t>
            </a:r>
            <a:r>
              <a:rPr lang="hr-HR" sz="3600" dirty="0" smtClean="0"/>
              <a:t>, Interneta, IKT?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1597" y="1698171"/>
            <a:ext cx="11056819" cy="44787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2400" dirty="0" smtClean="0">
                <a:cs typeface="Times New Roman" pitchFamily="18" charset="0"/>
              </a:rPr>
              <a:t>Na </a:t>
            </a:r>
            <a:r>
              <a:rPr lang="hr-HR" sz="2400" dirty="0" err="1" smtClean="0">
                <a:cs typeface="Times New Roman" pitchFamily="18" charset="0"/>
              </a:rPr>
              <a:t>splošno</a:t>
            </a:r>
            <a:r>
              <a:rPr lang="hr-HR" sz="2400" dirty="0" smtClean="0">
                <a:cs typeface="Times New Roman" pitchFamily="18" charset="0"/>
              </a:rPr>
              <a:t>:</a:t>
            </a:r>
            <a:endParaRPr lang="hr-HR" sz="2400" dirty="0">
              <a:cs typeface="Times New Roman" pitchFamily="18" charset="0"/>
            </a:endParaRPr>
          </a:p>
          <a:p>
            <a:pPr lvl="1">
              <a:defRPr/>
            </a:pPr>
            <a:r>
              <a:rPr lang="hr-HR" sz="2000" dirty="0" err="1" smtClean="0">
                <a:cs typeface="Times New Roman" pitchFamily="18" charset="0"/>
              </a:rPr>
              <a:t>Posamezniki</a:t>
            </a:r>
            <a:r>
              <a:rPr lang="hr-HR" sz="2000" dirty="0" smtClean="0">
                <a:cs typeface="Times New Roman" pitchFamily="18" charset="0"/>
              </a:rPr>
              <a:t> </a:t>
            </a:r>
            <a:r>
              <a:rPr lang="hr-HR" sz="2000" dirty="0" err="1" smtClean="0">
                <a:cs typeface="Times New Roman" pitchFamily="18" charset="0"/>
              </a:rPr>
              <a:t>in</a:t>
            </a:r>
            <a:r>
              <a:rPr lang="hr-HR" sz="2000" dirty="0" smtClean="0">
                <a:cs typeface="Times New Roman" pitchFamily="18" charset="0"/>
              </a:rPr>
              <a:t> organizacije z </a:t>
            </a:r>
            <a:r>
              <a:rPr lang="hr-HR" sz="2000" dirty="0" err="1" smtClean="0">
                <a:cs typeface="Times New Roman" pitchFamily="18" charset="0"/>
              </a:rPr>
              <a:t>določenimi</a:t>
            </a:r>
            <a:r>
              <a:rPr lang="hr-HR" sz="2000" dirty="0" smtClean="0">
                <a:cs typeface="Times New Roman" pitchFamily="18" charset="0"/>
              </a:rPr>
              <a:t> </a:t>
            </a:r>
            <a:r>
              <a:rPr lang="hr-HR" sz="2000" dirty="0" err="1" smtClean="0">
                <a:cs typeface="Times New Roman" pitchFamily="18" charset="0"/>
              </a:rPr>
              <a:t>potrebami</a:t>
            </a:r>
            <a:r>
              <a:rPr lang="hr-HR" sz="2000" dirty="0" smtClean="0">
                <a:cs typeface="Times New Roman" pitchFamily="18" charset="0"/>
              </a:rPr>
              <a:t> za:</a:t>
            </a:r>
            <a:r>
              <a:rPr lang="hr-HR" sz="2000" i="1" dirty="0" smtClean="0">
                <a:cs typeface="Times New Roman" pitchFamily="18" charset="0"/>
              </a:rPr>
              <a:t> </a:t>
            </a:r>
            <a:endParaRPr lang="hr-HR" sz="2000" dirty="0">
              <a:cs typeface="Times New Roman" pitchFamily="18" charset="0"/>
            </a:endParaRPr>
          </a:p>
          <a:p>
            <a:pPr lvl="2">
              <a:defRPr/>
            </a:pPr>
            <a:r>
              <a:rPr lang="hr-HR" sz="1800" dirty="0" smtClean="0">
                <a:cs typeface="Times New Roman" pitchFamily="18" charset="0"/>
              </a:rPr>
              <a:t>Informiranje, izobrazbo, </a:t>
            </a:r>
            <a:r>
              <a:rPr lang="sl-SI" sz="1800" dirty="0" smtClean="0">
                <a:cs typeface="Times New Roman" pitchFamily="18" charset="0"/>
              </a:rPr>
              <a:t>kulturo, zabavo</a:t>
            </a:r>
            <a:endParaRPr lang="sl-SI" sz="1800" dirty="0">
              <a:cs typeface="Times New Roman" pitchFamily="18" charset="0"/>
            </a:endParaRPr>
          </a:p>
          <a:p>
            <a:pPr>
              <a:defRPr/>
            </a:pPr>
            <a:r>
              <a:rPr lang="sl-SI" sz="2400" dirty="0" smtClean="0">
                <a:cs typeface="Times New Roman" pitchFamily="18" charset="0"/>
              </a:rPr>
              <a:t>Različne tipologije</a:t>
            </a:r>
            <a:endParaRPr lang="sl-SI" sz="2400" dirty="0">
              <a:cs typeface="Times New Roman" pitchFamily="18" charset="0"/>
            </a:endParaRPr>
          </a:p>
          <a:p>
            <a:pPr lvl="1">
              <a:defRPr/>
            </a:pPr>
            <a:r>
              <a:rPr lang="sl-SI" sz="2000" dirty="0" smtClean="0">
                <a:cs typeface="Times New Roman" pitchFamily="18" charset="0"/>
              </a:rPr>
              <a:t>Nekatere poudarjajo starost, kontekst, demografske podatke, izkušnje, vlogo, … </a:t>
            </a:r>
          </a:p>
          <a:p>
            <a:pPr lvl="1">
              <a:defRPr/>
            </a:pPr>
            <a:r>
              <a:rPr lang="sl-SI" sz="2000" dirty="0" smtClean="0">
                <a:cs typeface="Times New Roman" pitchFamily="18" charset="0"/>
              </a:rPr>
              <a:t>Druge gledajo posamezne značilnosti, ki vplivajo na vedenje </a:t>
            </a:r>
            <a:r>
              <a:rPr lang="sl-SI" sz="2000" dirty="0" smtClean="0">
                <a:cs typeface="Times New Roman" pitchFamily="18" charset="0"/>
                <a:sym typeface="Wingdings" panose="05000000000000000000" pitchFamily="2" charset="2"/>
              </a:rPr>
              <a:t> informacijski stili</a:t>
            </a:r>
            <a:endParaRPr lang="sl-SI" sz="2000" dirty="0">
              <a:cs typeface="Times New Roman" pitchFamily="18" charset="0"/>
            </a:endParaRPr>
          </a:p>
          <a:p>
            <a:pPr lvl="1">
              <a:defRPr/>
            </a:pPr>
            <a:r>
              <a:rPr lang="sl-SI" sz="2000" dirty="0" smtClean="0">
                <a:cs typeface="Times New Roman" pitchFamily="18" charset="0"/>
              </a:rPr>
              <a:t>Druge ločijo </a:t>
            </a:r>
            <a:r>
              <a:rPr lang="sl-SI" sz="2000" i="1" dirty="0" smtClean="0">
                <a:cs typeface="Times New Roman" pitchFamily="18" charset="0"/>
              </a:rPr>
              <a:t>dejanske</a:t>
            </a:r>
            <a:r>
              <a:rPr lang="sl-SI" sz="2000" dirty="0" smtClean="0">
                <a:cs typeface="Times New Roman" pitchFamily="18" charset="0"/>
              </a:rPr>
              <a:t> uporabnike od </a:t>
            </a:r>
            <a:r>
              <a:rPr lang="sl-SI" sz="2000" i="1" dirty="0" smtClean="0">
                <a:cs typeface="Times New Roman" pitchFamily="18" charset="0"/>
              </a:rPr>
              <a:t>potencialnih</a:t>
            </a:r>
            <a:endParaRPr lang="sl-SI" sz="2000" dirty="0">
              <a:cs typeface="Times New Roman" pitchFamily="18" charset="0"/>
            </a:endParaRPr>
          </a:p>
          <a:p>
            <a:pPr lvl="1">
              <a:defRPr/>
            </a:pPr>
            <a:r>
              <a:rPr lang="sl-SI" sz="2000" dirty="0" smtClean="0">
                <a:cs typeface="Times New Roman" pitchFamily="18" charset="0"/>
              </a:rPr>
              <a:t>Posebne potrebe</a:t>
            </a:r>
            <a:endParaRPr lang="hr-HR" sz="2000" dirty="0">
              <a:cs typeface="Times New Roman" pitchFamily="18" charset="0"/>
            </a:endParaRPr>
          </a:p>
          <a:p>
            <a:endParaRPr lang="sl-SI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2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hr-HR" sz="2400" b="1" dirty="0" smtClean="0"/>
              <a:t>Starost</a:t>
            </a:r>
            <a:endParaRPr lang="hr-HR" sz="2800" b="1" dirty="0" smtClean="0"/>
          </a:p>
          <a:p>
            <a:pPr lvl="1">
              <a:lnSpc>
                <a:spcPct val="100000"/>
              </a:lnSpc>
              <a:defRPr/>
            </a:pPr>
            <a:r>
              <a:rPr lang="hr-HR" sz="2000" dirty="0" err="1" smtClean="0"/>
              <a:t>Otroci</a:t>
            </a:r>
            <a:r>
              <a:rPr lang="hr-HR" sz="2000" dirty="0" smtClean="0"/>
              <a:t> (do 6 let, </a:t>
            </a:r>
            <a:r>
              <a:rPr lang="hr-HR" sz="2000" dirty="0" err="1" smtClean="0"/>
              <a:t>otroci</a:t>
            </a:r>
            <a:r>
              <a:rPr lang="hr-HR" sz="2000" dirty="0" smtClean="0"/>
              <a:t> </a:t>
            </a:r>
            <a:r>
              <a:rPr lang="hr-HR" sz="2000" dirty="0"/>
              <a:t>to 12 </a:t>
            </a:r>
            <a:r>
              <a:rPr lang="hr-HR" sz="2000" dirty="0" smtClean="0"/>
              <a:t>let; </a:t>
            </a:r>
            <a:r>
              <a:rPr lang="hr-HR" sz="2000" dirty="0" err="1" smtClean="0"/>
              <a:t>predšolski</a:t>
            </a:r>
            <a:r>
              <a:rPr lang="hr-HR" sz="2000" dirty="0" smtClean="0"/>
              <a:t>, </a:t>
            </a:r>
            <a:r>
              <a:rPr lang="hr-HR" sz="2000" dirty="0" err="1" smtClean="0"/>
              <a:t>šolski</a:t>
            </a:r>
            <a:r>
              <a:rPr lang="hr-HR" sz="2000" dirty="0" smtClean="0"/>
              <a:t>)</a:t>
            </a:r>
            <a:endParaRPr lang="hr-HR" sz="2000" dirty="0"/>
          </a:p>
          <a:p>
            <a:pPr lvl="1">
              <a:lnSpc>
                <a:spcPct val="100000"/>
              </a:lnSpc>
              <a:defRPr/>
            </a:pPr>
            <a:r>
              <a:rPr lang="hr-HR" sz="2000" dirty="0" err="1" smtClean="0"/>
              <a:t>Najstniki</a:t>
            </a:r>
            <a:r>
              <a:rPr lang="hr-HR" sz="2000" dirty="0" smtClean="0"/>
              <a:t> </a:t>
            </a:r>
            <a:r>
              <a:rPr lang="hr-HR" sz="2000" dirty="0"/>
              <a:t>(13-19)</a:t>
            </a:r>
          </a:p>
          <a:p>
            <a:pPr lvl="1">
              <a:lnSpc>
                <a:spcPct val="100000"/>
              </a:lnSpc>
              <a:defRPr/>
            </a:pPr>
            <a:r>
              <a:rPr lang="hr-HR" sz="2000" dirty="0" smtClean="0"/>
              <a:t>Mladina (</a:t>
            </a:r>
            <a:r>
              <a:rPr lang="hr-HR" sz="2000" dirty="0" err="1" smtClean="0"/>
              <a:t>višji</a:t>
            </a:r>
            <a:r>
              <a:rPr lang="hr-HR" sz="2000" dirty="0" smtClean="0"/>
              <a:t> razredi osnovne </a:t>
            </a:r>
            <a:r>
              <a:rPr lang="hr-HR" sz="2000" dirty="0" err="1" smtClean="0"/>
              <a:t>šole</a:t>
            </a:r>
            <a:r>
              <a:rPr lang="hr-HR" sz="2000" dirty="0" smtClean="0"/>
              <a:t>, srednja </a:t>
            </a:r>
            <a:r>
              <a:rPr lang="hr-HR" sz="2000" dirty="0" err="1" smtClean="0"/>
              <a:t>šola</a:t>
            </a:r>
            <a:r>
              <a:rPr lang="hr-HR" sz="2000" dirty="0" smtClean="0"/>
              <a:t>, </a:t>
            </a:r>
            <a:r>
              <a:rPr lang="hr-HR" sz="2000" dirty="0" err="1" smtClean="0"/>
              <a:t>študenti</a:t>
            </a:r>
            <a:r>
              <a:rPr lang="hr-HR" sz="2000" dirty="0" smtClean="0"/>
              <a:t>, mladi zaposleni, nezaposleni)</a:t>
            </a:r>
          </a:p>
          <a:p>
            <a:pPr lvl="1">
              <a:lnSpc>
                <a:spcPct val="100000"/>
              </a:lnSpc>
              <a:defRPr/>
            </a:pPr>
            <a:r>
              <a:rPr lang="hr-HR" sz="2000" dirty="0" smtClean="0"/>
              <a:t>Odrasli </a:t>
            </a:r>
            <a:r>
              <a:rPr lang="hr-HR" sz="2000" dirty="0"/>
              <a:t>(</a:t>
            </a:r>
            <a:r>
              <a:rPr lang="hr-HR" sz="2000" dirty="0" smtClean="0"/>
              <a:t>interesi)</a:t>
            </a:r>
            <a:endParaRPr lang="hr-HR" sz="2000" dirty="0"/>
          </a:p>
          <a:p>
            <a:pPr lvl="1">
              <a:lnSpc>
                <a:spcPct val="100000"/>
              </a:lnSpc>
              <a:defRPr/>
            </a:pPr>
            <a:r>
              <a:rPr lang="hr-HR" sz="2000" dirty="0" err="1" smtClean="0"/>
              <a:t>Starejši</a:t>
            </a:r>
            <a:r>
              <a:rPr lang="hr-HR" sz="2000" dirty="0" smtClean="0"/>
              <a:t> (</a:t>
            </a:r>
            <a:r>
              <a:rPr lang="hr-HR" sz="2000" dirty="0" err="1" smtClean="0"/>
              <a:t>osebe</a:t>
            </a:r>
            <a:r>
              <a:rPr lang="hr-HR" sz="2000" dirty="0" smtClean="0"/>
              <a:t> v </a:t>
            </a:r>
            <a:r>
              <a:rPr lang="hr-HR" sz="2000" dirty="0" err="1" smtClean="0"/>
              <a:t>tretjem</a:t>
            </a:r>
            <a:r>
              <a:rPr lang="hr-HR" sz="2000" dirty="0" smtClean="0"/>
              <a:t> </a:t>
            </a:r>
            <a:r>
              <a:rPr lang="hr-HR" sz="2000" dirty="0" err="1" smtClean="0"/>
              <a:t>življenjskem</a:t>
            </a:r>
            <a:r>
              <a:rPr lang="hr-HR" sz="2000" dirty="0" smtClean="0"/>
              <a:t> </a:t>
            </a:r>
            <a:r>
              <a:rPr lang="hr-HR" sz="2000" dirty="0" err="1" smtClean="0"/>
              <a:t>obdobju</a:t>
            </a:r>
            <a:r>
              <a:rPr lang="hr-HR" sz="2000" dirty="0" smtClean="0"/>
              <a:t>) (</a:t>
            </a:r>
            <a:r>
              <a:rPr lang="hr-HR" sz="2000" dirty="0" err="1" smtClean="0"/>
              <a:t>starejši</a:t>
            </a:r>
            <a:r>
              <a:rPr lang="hr-HR" sz="2000" dirty="0" smtClean="0"/>
              <a:t> zaposleni, </a:t>
            </a:r>
            <a:r>
              <a:rPr lang="hr-HR" sz="2000" dirty="0" err="1" smtClean="0"/>
              <a:t>upokojenci</a:t>
            </a:r>
            <a:r>
              <a:rPr lang="hr-HR" sz="2000" dirty="0" smtClean="0"/>
              <a:t>, nezaposleni)</a:t>
            </a:r>
            <a:endParaRPr lang="hr-HR" sz="2000" dirty="0"/>
          </a:p>
          <a:p>
            <a:endParaRPr lang="hr-HR" sz="2400" dirty="0" smtClean="0"/>
          </a:p>
          <a:p>
            <a:r>
              <a:rPr lang="hr-HR" sz="2400" dirty="0" smtClean="0"/>
              <a:t>Starost ni </a:t>
            </a:r>
            <a:r>
              <a:rPr lang="hr-HR" sz="2400" dirty="0" err="1" smtClean="0"/>
              <a:t>absolutna</a:t>
            </a:r>
            <a:r>
              <a:rPr lang="hr-HR" sz="2400" dirty="0" smtClean="0"/>
              <a:t> kategorija </a:t>
            </a:r>
            <a:r>
              <a:rPr lang="hr-HR" sz="2400" dirty="0" smtClean="0">
                <a:sym typeface="Wingdings" panose="05000000000000000000" pitchFamily="2" charset="2"/>
              </a:rPr>
              <a:t></a:t>
            </a:r>
            <a:r>
              <a:rPr lang="hr-HR" sz="2400" dirty="0" smtClean="0"/>
              <a:t> </a:t>
            </a:r>
            <a:r>
              <a:rPr lang="hr-HR" sz="2400" b="1" dirty="0" err="1" smtClean="0"/>
              <a:t>vloga</a:t>
            </a:r>
            <a:r>
              <a:rPr lang="hr-HR" sz="2400" b="1" dirty="0" smtClean="0"/>
              <a:t>, </a:t>
            </a:r>
            <a:r>
              <a:rPr lang="hr-HR" sz="2400" b="1" dirty="0" err="1" smtClean="0"/>
              <a:t>izkušnje</a:t>
            </a:r>
            <a:r>
              <a:rPr lang="hr-HR" sz="2400" b="1" dirty="0" smtClean="0"/>
              <a:t>, kontekst, itd. </a:t>
            </a:r>
          </a:p>
          <a:p>
            <a:pPr lvl="1"/>
            <a:r>
              <a:rPr lang="hr-HR" sz="2000" dirty="0" err="1" smtClean="0"/>
              <a:t>Učenec</a:t>
            </a:r>
            <a:r>
              <a:rPr lang="hr-HR" sz="2000" dirty="0" smtClean="0"/>
              <a:t>/učitelj; </a:t>
            </a:r>
            <a:r>
              <a:rPr lang="hr-HR" sz="2000" dirty="0" err="1" smtClean="0"/>
              <a:t>inženir</a:t>
            </a:r>
            <a:r>
              <a:rPr lang="hr-HR" sz="2000" dirty="0" smtClean="0"/>
              <a:t>/manager; </a:t>
            </a:r>
            <a:r>
              <a:rPr lang="hr-HR" sz="2000" dirty="0" err="1" smtClean="0"/>
              <a:t>otrok-dober</a:t>
            </a:r>
            <a:r>
              <a:rPr lang="hr-HR" sz="2000" dirty="0" smtClean="0"/>
              <a:t> </a:t>
            </a:r>
            <a:r>
              <a:rPr lang="hr-HR" sz="2000" dirty="0" err="1" smtClean="0"/>
              <a:t>bralec</a:t>
            </a:r>
            <a:r>
              <a:rPr lang="hr-HR" sz="2000" dirty="0" smtClean="0"/>
              <a:t>/</a:t>
            </a:r>
            <a:r>
              <a:rPr lang="hr-HR" sz="2000" dirty="0" err="1" smtClean="0"/>
              <a:t>otrok</a:t>
            </a:r>
            <a:r>
              <a:rPr lang="hr-HR" sz="2000" dirty="0" smtClean="0"/>
              <a:t>-slab </a:t>
            </a:r>
            <a:r>
              <a:rPr lang="hr-HR" sz="2000" dirty="0" err="1" smtClean="0"/>
              <a:t>bralec</a:t>
            </a:r>
            <a:endParaRPr lang="hr-HR" sz="2000" dirty="0" smtClean="0"/>
          </a:p>
          <a:p>
            <a:pPr lvl="1"/>
            <a:r>
              <a:rPr lang="hr-HR" sz="2000" dirty="0" err="1" smtClean="0"/>
              <a:t>Posameznik</a:t>
            </a:r>
            <a:r>
              <a:rPr lang="hr-HR" sz="2000" dirty="0" smtClean="0"/>
              <a:t> – </a:t>
            </a:r>
            <a:r>
              <a:rPr lang="hr-HR" sz="2000" dirty="0" err="1" smtClean="0"/>
              <a:t>različen</a:t>
            </a:r>
            <a:r>
              <a:rPr lang="hr-HR" sz="2000" dirty="0" smtClean="0"/>
              <a:t> tip uporabnika v različnih </a:t>
            </a:r>
            <a:r>
              <a:rPr lang="hr-HR" sz="2000" dirty="0" err="1" smtClean="0"/>
              <a:t>kontekstih</a:t>
            </a:r>
            <a:endParaRPr lang="en-US" sz="2000" dirty="0"/>
          </a:p>
          <a:p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Polona Vilar,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206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Posebne potrebe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447800"/>
            <a:ext cx="10936289" cy="47291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dirty="0" err="1" smtClean="0"/>
              <a:t>Osebe</a:t>
            </a:r>
            <a:r>
              <a:rPr lang="hr-HR" dirty="0" smtClean="0"/>
              <a:t> s </a:t>
            </a:r>
            <a:r>
              <a:rPr lang="hr-HR" dirty="0" err="1" smtClean="0"/>
              <a:t>težavami</a:t>
            </a:r>
            <a:r>
              <a:rPr lang="hr-HR" dirty="0" smtClean="0"/>
              <a:t> z vidom (</a:t>
            </a:r>
            <a:r>
              <a:rPr lang="hr-HR" dirty="0" err="1" smtClean="0"/>
              <a:t>slepi</a:t>
            </a:r>
            <a:r>
              <a:rPr lang="hr-HR" dirty="0" smtClean="0"/>
              <a:t>, slabovidni)</a:t>
            </a:r>
            <a:endParaRPr lang="hr-HR" dirty="0"/>
          </a:p>
          <a:p>
            <a:pPr>
              <a:defRPr/>
            </a:pPr>
            <a:r>
              <a:rPr lang="hr-HR" dirty="0" err="1" smtClean="0"/>
              <a:t>Osebe</a:t>
            </a:r>
            <a:r>
              <a:rPr lang="hr-HR" dirty="0" smtClean="0"/>
              <a:t> s </a:t>
            </a:r>
            <a:r>
              <a:rPr lang="hr-HR" dirty="0" err="1" smtClean="0"/>
              <a:t>težavami</a:t>
            </a:r>
            <a:r>
              <a:rPr lang="hr-HR" dirty="0" smtClean="0"/>
              <a:t> s sluhom (gluhi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naglušni</a:t>
            </a:r>
            <a:r>
              <a:rPr lang="hr-HR" dirty="0" smtClean="0"/>
              <a:t>)</a:t>
            </a:r>
            <a:endParaRPr lang="en-US" dirty="0"/>
          </a:p>
          <a:p>
            <a:pPr>
              <a:defRPr/>
            </a:pPr>
            <a:r>
              <a:rPr lang="hr-HR" dirty="0" err="1" smtClean="0"/>
              <a:t>Osebe</a:t>
            </a:r>
            <a:r>
              <a:rPr lang="hr-HR" dirty="0" smtClean="0"/>
              <a:t> z </a:t>
            </a:r>
            <a:r>
              <a:rPr lang="hr-HR" dirty="0" err="1" smtClean="0"/>
              <a:t>bralnimi</a:t>
            </a:r>
            <a:r>
              <a:rPr lang="hr-HR" dirty="0" smtClean="0"/>
              <a:t> </a:t>
            </a:r>
            <a:r>
              <a:rPr lang="hr-HR" dirty="0" err="1" smtClean="0"/>
              <a:t>težavami</a:t>
            </a:r>
            <a:endParaRPr lang="sl-SI" dirty="0" smtClean="0"/>
          </a:p>
          <a:p>
            <a:pPr>
              <a:defRPr/>
            </a:pPr>
            <a:r>
              <a:rPr lang="sl-SI" dirty="0" smtClean="0"/>
              <a:t>‚</a:t>
            </a:r>
            <a:r>
              <a:rPr lang="sl-SI" dirty="0" err="1" smtClean="0"/>
              <a:t>Print</a:t>
            </a:r>
            <a:r>
              <a:rPr lang="sl-SI" dirty="0" smtClean="0"/>
              <a:t> </a:t>
            </a:r>
            <a:r>
              <a:rPr lang="sl-SI" dirty="0" err="1" smtClean="0"/>
              <a:t>disabled</a:t>
            </a:r>
            <a:r>
              <a:rPr lang="sl-SI" dirty="0" smtClean="0"/>
              <a:t>‘</a:t>
            </a:r>
            <a:endParaRPr lang="hr-HR" dirty="0"/>
          </a:p>
          <a:p>
            <a:pPr>
              <a:defRPr/>
            </a:pPr>
            <a:r>
              <a:rPr lang="hr-HR" dirty="0" err="1" smtClean="0"/>
              <a:t>Osebe</a:t>
            </a:r>
            <a:r>
              <a:rPr lang="hr-HR" dirty="0" smtClean="0"/>
              <a:t> s </a:t>
            </a:r>
            <a:r>
              <a:rPr lang="hr-HR" dirty="0" err="1" smtClean="0"/>
              <a:t>fizičnimi</a:t>
            </a:r>
            <a:r>
              <a:rPr lang="hr-HR" dirty="0" smtClean="0"/>
              <a:t> </a:t>
            </a:r>
            <a:r>
              <a:rPr lang="hr-HR" dirty="0" err="1" smtClean="0"/>
              <a:t>oviranostmi</a:t>
            </a:r>
            <a:endParaRPr lang="sl-SI" dirty="0"/>
          </a:p>
          <a:p>
            <a:pPr>
              <a:defRPr/>
            </a:pPr>
            <a:r>
              <a:rPr lang="hr-HR" dirty="0" err="1" smtClean="0"/>
              <a:t>Osebe</a:t>
            </a:r>
            <a:r>
              <a:rPr lang="hr-HR" dirty="0" smtClean="0"/>
              <a:t> s </a:t>
            </a:r>
            <a:r>
              <a:rPr lang="hr-HR" dirty="0" err="1" smtClean="0"/>
              <a:t>kognitivnimi</a:t>
            </a:r>
            <a:r>
              <a:rPr lang="hr-HR" dirty="0" smtClean="0"/>
              <a:t> </a:t>
            </a:r>
            <a:r>
              <a:rPr lang="hr-HR" dirty="0" err="1" smtClean="0"/>
              <a:t>oviranostmi</a:t>
            </a:r>
            <a:endParaRPr lang="sl-SI" dirty="0"/>
          </a:p>
          <a:p>
            <a:pPr>
              <a:lnSpc>
                <a:spcPct val="80000"/>
              </a:lnSpc>
              <a:defRPr/>
            </a:pPr>
            <a:r>
              <a:rPr lang="hr-HR" dirty="0" err="1" smtClean="0"/>
              <a:t>Osebe</a:t>
            </a:r>
            <a:r>
              <a:rPr lang="hr-HR" dirty="0" smtClean="0"/>
              <a:t> v </a:t>
            </a:r>
            <a:r>
              <a:rPr lang="hr-HR" dirty="0" err="1" smtClean="0"/>
              <a:t>dolgotrajni</a:t>
            </a:r>
            <a:r>
              <a:rPr lang="hr-HR" dirty="0" smtClean="0"/>
              <a:t> </a:t>
            </a:r>
            <a:r>
              <a:rPr lang="hr-HR" dirty="0" err="1" smtClean="0"/>
              <a:t>oskrbi</a:t>
            </a:r>
            <a:r>
              <a:rPr lang="hr-HR" dirty="0" smtClean="0"/>
              <a:t> (</a:t>
            </a:r>
            <a:r>
              <a:rPr lang="hr-HR" dirty="0" err="1" smtClean="0"/>
              <a:t>bolnišnični</a:t>
            </a:r>
            <a:r>
              <a:rPr lang="hr-HR" dirty="0" smtClean="0"/>
              <a:t> </a:t>
            </a:r>
            <a:r>
              <a:rPr lang="hr-HR" dirty="0" err="1" smtClean="0"/>
              <a:t>pacienti</a:t>
            </a:r>
            <a:r>
              <a:rPr lang="hr-HR" dirty="0" smtClean="0"/>
              <a:t>, </a:t>
            </a:r>
            <a:r>
              <a:rPr lang="hr-HR" dirty="0" err="1" smtClean="0"/>
              <a:t>zaporniki</a:t>
            </a:r>
            <a:r>
              <a:rPr lang="hr-HR" dirty="0" smtClean="0"/>
              <a:t>, </a:t>
            </a:r>
            <a:r>
              <a:rPr lang="hr-HR" dirty="0" err="1" smtClean="0"/>
              <a:t>starejši</a:t>
            </a:r>
            <a:r>
              <a:rPr lang="hr-HR" dirty="0" smtClean="0"/>
              <a:t> v </a:t>
            </a:r>
            <a:r>
              <a:rPr lang="hr-HR" dirty="0" err="1" smtClean="0"/>
              <a:t>oskrbovalnih</a:t>
            </a:r>
            <a:r>
              <a:rPr lang="hr-HR" dirty="0" smtClean="0"/>
              <a:t> </a:t>
            </a:r>
            <a:r>
              <a:rPr lang="hr-HR" dirty="0" err="1" smtClean="0"/>
              <a:t>ustanovah</a:t>
            </a:r>
            <a:r>
              <a:rPr lang="hr-HR" dirty="0" smtClean="0"/>
              <a:t>, </a:t>
            </a:r>
            <a:r>
              <a:rPr lang="hr-HR" dirty="0" err="1" smtClean="0"/>
              <a:t>osebe</a:t>
            </a:r>
            <a:r>
              <a:rPr lang="hr-HR" dirty="0" smtClean="0"/>
              <a:t>, </a:t>
            </a:r>
            <a:r>
              <a:rPr lang="hr-HR" dirty="0" err="1" smtClean="0"/>
              <a:t>ki</a:t>
            </a:r>
            <a:r>
              <a:rPr lang="hr-HR" dirty="0" smtClean="0"/>
              <a:t> </a:t>
            </a:r>
            <a:r>
              <a:rPr lang="hr-HR" dirty="0" err="1" smtClean="0"/>
              <a:t>so</a:t>
            </a:r>
            <a:r>
              <a:rPr lang="hr-HR" dirty="0" smtClean="0"/>
              <a:t> vezane na dom)</a:t>
            </a:r>
            <a:endParaRPr lang="hr-HR" dirty="0"/>
          </a:p>
          <a:p>
            <a:pPr>
              <a:lnSpc>
                <a:spcPct val="80000"/>
              </a:lnSpc>
              <a:defRPr/>
            </a:pPr>
            <a:r>
              <a:rPr lang="hr-HR" dirty="0" err="1" smtClean="0"/>
              <a:t>Osebe</a:t>
            </a:r>
            <a:r>
              <a:rPr lang="hr-HR" dirty="0" smtClean="0"/>
              <a:t> v posebnih </a:t>
            </a:r>
            <a:r>
              <a:rPr lang="hr-HR" dirty="0" err="1" smtClean="0"/>
              <a:t>okoliščinah</a:t>
            </a:r>
            <a:r>
              <a:rPr lang="hr-HR" dirty="0" smtClean="0"/>
              <a:t> (nepismeni, </a:t>
            </a:r>
            <a:r>
              <a:rPr lang="hr-HR" dirty="0" err="1" smtClean="0"/>
              <a:t>družbeno</a:t>
            </a:r>
            <a:r>
              <a:rPr lang="hr-HR" dirty="0" smtClean="0"/>
              <a:t>-ekonomsko </a:t>
            </a:r>
            <a:r>
              <a:rPr lang="hr-HR" dirty="0" err="1" smtClean="0"/>
              <a:t>prikrajšani</a:t>
            </a:r>
            <a:r>
              <a:rPr lang="hr-HR" dirty="0" smtClean="0"/>
              <a:t>, upokojeni, nezaposleni)</a:t>
            </a:r>
            <a:endParaRPr lang="hr-HR" dirty="0"/>
          </a:p>
          <a:p>
            <a:pPr>
              <a:lnSpc>
                <a:spcPct val="80000"/>
              </a:lnSpc>
              <a:defRPr/>
            </a:pPr>
            <a:r>
              <a:rPr lang="hr-HR" dirty="0" smtClean="0"/>
              <a:t>Multikulturne skupnosti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hr-HR" dirty="0" smtClean="0">
                <a:sym typeface="Wingdings" panose="05000000000000000000" pitchFamily="2" charset="2"/>
              </a:rPr>
              <a:t>						</a:t>
            </a:r>
            <a:r>
              <a:rPr lang="hr-HR" b="1" dirty="0" smtClean="0">
                <a:sym typeface="Wingdings" panose="05000000000000000000" pitchFamily="2" charset="2"/>
              </a:rPr>
              <a:t> </a:t>
            </a:r>
            <a:r>
              <a:rPr lang="hr-HR" b="1" dirty="0" err="1" smtClean="0">
                <a:sym typeface="Wingdings" panose="05000000000000000000" pitchFamily="2" charset="2"/>
              </a:rPr>
              <a:t>Prilagoditev</a:t>
            </a:r>
            <a:r>
              <a:rPr lang="hr-HR" b="1" dirty="0" smtClean="0">
                <a:sym typeface="Wingdings" panose="05000000000000000000" pitchFamily="2" charset="2"/>
              </a:rPr>
              <a:t> </a:t>
            </a:r>
            <a:r>
              <a:rPr lang="hr-HR" b="1" dirty="0" err="1" smtClean="0">
                <a:sym typeface="Wingdings" panose="05000000000000000000" pitchFamily="2" charset="2"/>
              </a:rPr>
              <a:t>storitev</a:t>
            </a:r>
            <a:r>
              <a:rPr lang="hr-HR" b="1" dirty="0" smtClean="0">
                <a:sym typeface="Wingdings" panose="05000000000000000000" pitchFamily="2" charset="2"/>
              </a:rPr>
              <a:t>, gradiva, </a:t>
            </a:r>
            <a:r>
              <a:rPr lang="hr-HR" b="1" dirty="0" err="1" smtClean="0">
                <a:sym typeface="Wingdings" panose="05000000000000000000" pitchFamily="2" charset="2"/>
              </a:rPr>
              <a:t>prostorov</a:t>
            </a:r>
            <a:r>
              <a:rPr lang="hr-HR" b="1" dirty="0" smtClean="0">
                <a:sym typeface="Wingdings" panose="05000000000000000000" pitchFamily="2" charset="2"/>
              </a:rPr>
              <a:t>, itd.</a:t>
            </a:r>
            <a:endParaRPr lang="en-US" b="1" dirty="0"/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Polona Vilar,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324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Zakaj</a:t>
            </a:r>
            <a:r>
              <a:rPr lang="hr-HR" dirty="0" smtClean="0"/>
              <a:t> moramo poznati tipe uporabnikov?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853248"/>
            <a:ext cx="10387760" cy="4351338"/>
          </a:xfrm>
        </p:spPr>
        <p:txBody>
          <a:bodyPr>
            <a:normAutofit fontScale="92500" lnSpcReduction="20000"/>
          </a:bodyPr>
          <a:lstStyle/>
          <a:p>
            <a:pPr>
              <a:buSzPct val="65000"/>
              <a:defRPr/>
            </a:pPr>
            <a:r>
              <a:rPr lang="hr-HR" sz="3200" dirty="0" smtClean="0">
                <a:cs typeface="Times New Roman" pitchFamily="18" charset="0"/>
              </a:rPr>
              <a:t>Na </a:t>
            </a:r>
            <a:r>
              <a:rPr lang="hr-HR" sz="3200" dirty="0" err="1" smtClean="0">
                <a:cs typeface="Times New Roman" pitchFamily="18" charset="0"/>
              </a:rPr>
              <a:t>podlagi</a:t>
            </a:r>
            <a:r>
              <a:rPr lang="hr-HR" sz="3200" dirty="0" smtClean="0">
                <a:cs typeface="Times New Roman" pitchFamily="18" charset="0"/>
              </a:rPr>
              <a:t> </a:t>
            </a:r>
            <a:r>
              <a:rPr lang="hr-HR" sz="3200" dirty="0" err="1" smtClean="0">
                <a:cs typeface="Times New Roman" pitchFamily="18" charset="0"/>
              </a:rPr>
              <a:t>tipov</a:t>
            </a:r>
            <a:r>
              <a:rPr lang="hr-HR" sz="3200" dirty="0" smtClean="0">
                <a:cs typeface="Times New Roman" pitchFamily="18" charset="0"/>
              </a:rPr>
              <a:t> uporabnikov </a:t>
            </a:r>
            <a:r>
              <a:rPr lang="hr-HR" sz="3200" dirty="0" err="1" smtClean="0">
                <a:cs typeface="Times New Roman" pitchFamily="18" charset="0"/>
              </a:rPr>
              <a:t>knjižničarji</a:t>
            </a:r>
            <a:r>
              <a:rPr lang="hr-HR" sz="3200" dirty="0" smtClean="0">
                <a:cs typeface="Times New Roman" pitchFamily="18" charset="0"/>
              </a:rPr>
              <a:t>/ informacijski </a:t>
            </a:r>
            <a:r>
              <a:rPr lang="hr-HR" sz="3200" dirty="0" err="1" smtClean="0">
                <a:cs typeface="Times New Roman" pitchFamily="18" charset="0"/>
              </a:rPr>
              <a:t>strokovnjaki</a:t>
            </a:r>
            <a:r>
              <a:rPr lang="hr-HR" sz="3200" dirty="0" smtClean="0">
                <a:cs typeface="Times New Roman" pitchFamily="18" charset="0"/>
              </a:rPr>
              <a:t>:</a:t>
            </a:r>
            <a:endParaRPr lang="hr-HR" sz="3200" dirty="0">
              <a:cs typeface="Times New Roman" pitchFamily="18" charset="0"/>
            </a:endParaRPr>
          </a:p>
          <a:p>
            <a:pPr marL="695325" lvl="2" indent="-342900">
              <a:spcBef>
                <a:spcPts val="800"/>
              </a:spcBef>
              <a:defRPr/>
            </a:pPr>
            <a:r>
              <a:rPr lang="hr-HR" sz="2400" dirty="0" err="1" smtClean="0">
                <a:cs typeface="Times New Roman" pitchFamily="18" charset="0"/>
              </a:rPr>
              <a:t>Upoštevajo</a:t>
            </a:r>
            <a:r>
              <a:rPr lang="hr-HR" sz="2400" dirty="0" smtClean="0">
                <a:cs typeface="Times New Roman" pitchFamily="18" charset="0"/>
              </a:rPr>
              <a:t> pravice </a:t>
            </a:r>
            <a:r>
              <a:rPr lang="hr-HR" sz="2400" dirty="0" err="1" smtClean="0">
                <a:cs typeface="Times New Roman" pitchFamily="18" charset="0"/>
              </a:rPr>
              <a:t>vseh</a:t>
            </a:r>
            <a:r>
              <a:rPr lang="hr-HR" sz="2400" dirty="0" smtClean="0">
                <a:cs typeface="Times New Roman" pitchFamily="18" charset="0"/>
              </a:rPr>
              <a:t> (ne </a:t>
            </a:r>
            <a:r>
              <a:rPr lang="hr-HR" sz="2400" dirty="0" err="1" smtClean="0">
                <a:cs typeface="Times New Roman" pitchFamily="18" charset="0"/>
              </a:rPr>
              <a:t>le</a:t>
            </a:r>
            <a:r>
              <a:rPr lang="hr-HR" sz="2400" dirty="0" smtClean="0">
                <a:cs typeface="Times New Roman" pitchFamily="18" charset="0"/>
              </a:rPr>
              <a:t> izražene potrebe)</a:t>
            </a:r>
            <a:endParaRPr lang="hr-HR" sz="2400" dirty="0">
              <a:cs typeface="Times New Roman" pitchFamily="18" charset="0"/>
            </a:endParaRPr>
          </a:p>
          <a:p>
            <a:pPr marL="695325" lvl="2" indent="-342900">
              <a:spcBef>
                <a:spcPts val="800"/>
              </a:spcBef>
              <a:defRPr/>
            </a:pPr>
            <a:r>
              <a:rPr lang="hr-HR" sz="2400" dirty="0" smtClean="0">
                <a:cs typeface="Times New Roman" pitchFamily="18" charset="0"/>
              </a:rPr>
              <a:t>Bolje </a:t>
            </a:r>
            <a:r>
              <a:rPr lang="hr-HR" sz="2400" dirty="0" err="1" smtClean="0">
                <a:cs typeface="Times New Roman" pitchFamily="18" charset="0"/>
              </a:rPr>
              <a:t>razumejo</a:t>
            </a:r>
            <a:r>
              <a:rPr lang="hr-HR" sz="2400" dirty="0" smtClean="0">
                <a:cs typeface="Times New Roman" pitchFamily="18" charset="0"/>
              </a:rPr>
              <a:t> potrebe </a:t>
            </a:r>
            <a:r>
              <a:rPr lang="hr-HR" sz="2400" dirty="0" err="1" smtClean="0">
                <a:cs typeface="Times New Roman" pitchFamily="18" charset="0"/>
              </a:rPr>
              <a:t>dejanskih</a:t>
            </a:r>
            <a:r>
              <a:rPr lang="hr-HR" sz="2400" dirty="0" smtClean="0">
                <a:cs typeface="Times New Roman" pitchFamily="18" charset="0"/>
              </a:rPr>
              <a:t> uporabnikov</a:t>
            </a:r>
            <a:endParaRPr lang="hr-HR" sz="2400" dirty="0">
              <a:cs typeface="Times New Roman" pitchFamily="18" charset="0"/>
            </a:endParaRPr>
          </a:p>
          <a:p>
            <a:pPr marL="695325" lvl="2" indent="-342900">
              <a:spcBef>
                <a:spcPts val="800"/>
              </a:spcBef>
              <a:defRPr/>
            </a:pPr>
            <a:r>
              <a:rPr lang="hr-HR" sz="2400" dirty="0" err="1" smtClean="0">
                <a:cs typeface="Times New Roman" pitchFamily="18" charset="0"/>
              </a:rPr>
              <a:t>Vedo</a:t>
            </a:r>
            <a:r>
              <a:rPr lang="hr-HR" sz="2400" dirty="0" smtClean="0">
                <a:cs typeface="Times New Roman" pitchFamily="18" charset="0"/>
              </a:rPr>
              <a:t>/</a:t>
            </a:r>
            <a:r>
              <a:rPr lang="hr-HR" sz="2400" dirty="0" err="1" smtClean="0">
                <a:cs typeface="Times New Roman" pitchFamily="18" charset="0"/>
              </a:rPr>
              <a:t>razmišljajo</a:t>
            </a:r>
            <a:r>
              <a:rPr lang="hr-HR" sz="2400" dirty="0" smtClean="0">
                <a:cs typeface="Times New Roman" pitchFamily="18" charset="0"/>
              </a:rPr>
              <a:t>, koga </a:t>
            </a:r>
            <a:r>
              <a:rPr lang="hr-HR" sz="2400" dirty="0" err="1" smtClean="0">
                <a:cs typeface="Times New Roman" pitchFamily="18" charset="0"/>
              </a:rPr>
              <a:t>pričakovati</a:t>
            </a:r>
            <a:r>
              <a:rPr lang="hr-HR" sz="2400" dirty="0" smtClean="0">
                <a:cs typeface="Times New Roman" pitchFamily="18" charset="0"/>
              </a:rPr>
              <a:t>, koga privabiti </a:t>
            </a:r>
            <a:r>
              <a:rPr lang="hr-HR" sz="2400" dirty="0" err="1" smtClean="0">
                <a:cs typeface="Times New Roman" pitchFamily="18" charset="0"/>
              </a:rPr>
              <a:t>in</a:t>
            </a:r>
            <a:r>
              <a:rPr lang="hr-HR" sz="2400" dirty="0" smtClean="0">
                <a:cs typeface="Times New Roman" pitchFamily="18" charset="0"/>
              </a:rPr>
              <a:t> kako</a:t>
            </a:r>
            <a:endParaRPr lang="hr-HR" sz="2400" dirty="0">
              <a:cs typeface="Times New Roman" pitchFamily="18" charset="0"/>
            </a:endParaRPr>
          </a:p>
          <a:p>
            <a:pPr marL="695325" lvl="2" indent="-342900">
              <a:spcBef>
                <a:spcPts val="800"/>
              </a:spcBef>
              <a:defRPr/>
            </a:pPr>
            <a:r>
              <a:rPr lang="hr-HR" sz="2400" dirty="0" err="1" smtClean="0">
                <a:cs typeface="Times New Roman" pitchFamily="18" charset="0"/>
              </a:rPr>
              <a:t>Izvajajo</a:t>
            </a:r>
            <a:r>
              <a:rPr lang="hr-HR" sz="2400" dirty="0" smtClean="0">
                <a:cs typeface="Times New Roman" pitchFamily="18" charset="0"/>
              </a:rPr>
              <a:t> svoje </a:t>
            </a:r>
            <a:r>
              <a:rPr lang="hr-HR" sz="2400" dirty="0" err="1" smtClean="0">
                <a:cs typeface="Times New Roman" pitchFamily="18" charset="0"/>
              </a:rPr>
              <a:t>dejavnosti</a:t>
            </a:r>
            <a:r>
              <a:rPr lang="hr-HR" sz="2400" dirty="0" smtClean="0">
                <a:cs typeface="Times New Roman" pitchFamily="18" charset="0"/>
              </a:rPr>
              <a:t> </a:t>
            </a:r>
            <a:r>
              <a:rPr lang="hr-HR" sz="2400" dirty="0" err="1" smtClean="0">
                <a:cs typeface="Times New Roman" pitchFamily="18" charset="0"/>
              </a:rPr>
              <a:t>in</a:t>
            </a:r>
            <a:r>
              <a:rPr lang="hr-HR" sz="2400" dirty="0" smtClean="0">
                <a:cs typeface="Times New Roman" pitchFamily="18" charset="0"/>
              </a:rPr>
              <a:t> </a:t>
            </a:r>
            <a:r>
              <a:rPr lang="hr-HR" sz="2400" dirty="0" err="1" smtClean="0">
                <a:cs typeface="Times New Roman" pitchFamily="18" charset="0"/>
              </a:rPr>
              <a:t>storitve</a:t>
            </a:r>
            <a:endParaRPr lang="hr-HR" sz="2400" dirty="0">
              <a:cs typeface="Times New Roman" pitchFamily="18" charset="0"/>
            </a:endParaRPr>
          </a:p>
          <a:p>
            <a:pPr marL="695325" lvl="2" indent="-342900">
              <a:spcBef>
                <a:spcPts val="800"/>
              </a:spcBef>
              <a:defRPr/>
            </a:pPr>
            <a:r>
              <a:rPr lang="hr-HR" sz="2400" dirty="0" err="1" smtClean="0">
                <a:cs typeface="Times New Roman" pitchFamily="18" charset="0"/>
              </a:rPr>
              <a:t>Načrtujejo</a:t>
            </a:r>
            <a:r>
              <a:rPr lang="hr-HR" sz="2400" dirty="0" smtClean="0">
                <a:cs typeface="Times New Roman" pitchFamily="18" charset="0"/>
              </a:rPr>
              <a:t> </a:t>
            </a:r>
            <a:r>
              <a:rPr lang="hr-HR" sz="2400" dirty="0" err="1" smtClean="0">
                <a:cs typeface="Times New Roman" pitchFamily="18" charset="0"/>
              </a:rPr>
              <a:t>storitve</a:t>
            </a:r>
            <a:r>
              <a:rPr lang="hr-HR" sz="2400" dirty="0" smtClean="0">
                <a:cs typeface="Times New Roman" pitchFamily="18" charset="0"/>
              </a:rPr>
              <a:t> </a:t>
            </a:r>
            <a:r>
              <a:rPr lang="hr-HR" sz="2400" dirty="0" err="1" smtClean="0">
                <a:cs typeface="Times New Roman" pitchFamily="18" charset="0"/>
              </a:rPr>
              <a:t>in</a:t>
            </a:r>
            <a:r>
              <a:rPr lang="hr-HR" sz="2400" dirty="0" smtClean="0">
                <a:cs typeface="Times New Roman" pitchFamily="18" charset="0"/>
              </a:rPr>
              <a:t> sisteme</a:t>
            </a:r>
            <a:endParaRPr lang="sl-SI" dirty="0" smtClean="0"/>
          </a:p>
          <a:p>
            <a:r>
              <a:rPr lang="sl-SI" sz="3000" dirty="0" smtClean="0"/>
              <a:t>Kako izvemo? </a:t>
            </a:r>
            <a:r>
              <a:rPr lang="sl-SI" sz="3000" dirty="0" smtClean="0">
                <a:sym typeface="Wingdings" panose="05000000000000000000" pitchFamily="2" charset="2"/>
              </a:rPr>
              <a:t> </a:t>
            </a:r>
            <a:r>
              <a:rPr lang="sl-SI" sz="3000" dirty="0" smtClean="0"/>
              <a:t>Raziskave, kontakt z uporabniki, </a:t>
            </a:r>
          </a:p>
          <a:p>
            <a:pPr marL="0" indent="0">
              <a:buNone/>
            </a:pPr>
            <a:r>
              <a:rPr lang="sl-SI" sz="3000" dirty="0"/>
              <a:t>	</a:t>
            </a:r>
            <a:r>
              <a:rPr lang="sl-SI" sz="3000" dirty="0" smtClean="0"/>
              <a:t>								izobraževanje</a:t>
            </a:r>
            <a:endParaRPr lang="sl-SI" sz="30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Polona Vilar,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022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Orientacijska vprašanja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5139" y="1346202"/>
            <a:ext cx="10053931" cy="4749800"/>
          </a:xfrm>
        </p:spPr>
        <p:txBody>
          <a:bodyPr>
            <a:normAutofit lnSpcReduction="10000"/>
          </a:bodyPr>
          <a:lstStyle/>
          <a:p>
            <a:r>
              <a:rPr lang="sl-SI" sz="2400" dirty="0" smtClean="0"/>
              <a:t>Kaj so informacijske potrebe?</a:t>
            </a:r>
          </a:p>
          <a:p>
            <a:r>
              <a:rPr lang="sl-SI" sz="2400" dirty="0" smtClean="0"/>
              <a:t>S kakšnimi težavami se spopadamo pri proučevanju informacijskih potrebah?</a:t>
            </a:r>
          </a:p>
          <a:p>
            <a:r>
              <a:rPr lang="sl-SI" sz="2400" dirty="0" smtClean="0"/>
              <a:t>Definirajte informacijsko vedenje.</a:t>
            </a:r>
          </a:p>
          <a:p>
            <a:r>
              <a:rPr lang="sl-SI" sz="2400" dirty="0" smtClean="0"/>
              <a:t>Kateri koncepti so povezani z informacijskim vedenjem? Razložite jih.</a:t>
            </a:r>
          </a:p>
          <a:p>
            <a:r>
              <a:rPr lang="sl-SI" sz="2400" dirty="0" smtClean="0"/>
              <a:t>Razložite odnos knjižnic in informacijskih storitev z intelektualno svobodo. </a:t>
            </a:r>
          </a:p>
          <a:p>
            <a:r>
              <a:rPr lang="sl-SI" sz="2400" dirty="0" smtClean="0"/>
              <a:t>Kdo so uporabniki knjižničnih in informacijskih storitev, informacijskih sistemov, Interneta, IKT? Podajte nekaj primerov.</a:t>
            </a:r>
            <a:endParaRPr lang="hr-HR" sz="2400" dirty="0" smtClean="0"/>
          </a:p>
          <a:p>
            <a:r>
              <a:rPr lang="hr-HR" sz="2400" dirty="0" err="1" smtClean="0"/>
              <a:t>Zakaj</a:t>
            </a:r>
            <a:r>
              <a:rPr lang="hr-HR" sz="2400" dirty="0" smtClean="0"/>
              <a:t> moramo poznati </a:t>
            </a:r>
            <a:r>
              <a:rPr lang="hr-HR" sz="2400" dirty="0" err="1" smtClean="0"/>
              <a:t>uporabniške</a:t>
            </a:r>
            <a:r>
              <a:rPr lang="hr-HR" sz="2400" smtClean="0"/>
              <a:t> tipe?</a:t>
            </a:r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Polona Vilar, 2018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6726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Contact Information</a:t>
            </a:r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1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Ljudje potrebujejo informacije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596572"/>
            <a:ext cx="9702575" cy="4741038"/>
          </a:xfrm>
        </p:spPr>
        <p:txBody>
          <a:bodyPr>
            <a:normAutofit/>
          </a:bodyPr>
          <a:lstStyle/>
          <a:p>
            <a:r>
              <a:rPr lang="sl-SI" altLang="sl-SI" sz="2400" dirty="0" smtClean="0"/>
              <a:t>Predvsem za iskanje odgovorov, rešitev, itd.</a:t>
            </a:r>
            <a:endParaRPr lang="sl-SI" altLang="sl-SI" sz="2400" dirty="0"/>
          </a:p>
          <a:p>
            <a:r>
              <a:rPr lang="hr-HR" altLang="sl-SI" sz="2400" dirty="0" smtClean="0"/>
              <a:t>Informacijske potrebe </a:t>
            </a:r>
            <a:r>
              <a:rPr lang="hr-HR" altLang="sl-SI" sz="2400" dirty="0">
                <a:sym typeface="Wingdings" panose="05000000000000000000" pitchFamily="2" charset="2"/>
              </a:rPr>
              <a:t></a:t>
            </a:r>
            <a:r>
              <a:rPr lang="hr-HR" altLang="sl-SI" sz="2400" dirty="0"/>
              <a:t> </a:t>
            </a:r>
            <a:r>
              <a:rPr lang="hr-HR" altLang="sl-SI" sz="2400" u="sng" dirty="0" err="1" smtClean="0"/>
              <a:t>motivatorji</a:t>
            </a:r>
            <a:r>
              <a:rPr lang="hr-HR" altLang="sl-SI" sz="2400" dirty="0"/>
              <a:t> </a:t>
            </a:r>
            <a:r>
              <a:rPr lang="hr-HR" altLang="sl-SI" sz="2400" dirty="0" smtClean="0"/>
              <a:t>za iskanje</a:t>
            </a:r>
            <a:endParaRPr lang="hr-HR" altLang="sl-SI" sz="2400" dirty="0"/>
          </a:p>
          <a:p>
            <a:endParaRPr lang="sl-SI" altLang="sl-SI" sz="2400" dirty="0"/>
          </a:p>
          <a:p>
            <a:r>
              <a:rPr lang="sl-SI" altLang="sl-SI" sz="2400" dirty="0" smtClean="0"/>
              <a:t>Problemi z definicijo</a:t>
            </a:r>
            <a:endParaRPr lang="sl-SI" altLang="sl-SI" sz="2400" dirty="0"/>
          </a:p>
          <a:p>
            <a:pPr>
              <a:defRPr/>
            </a:pPr>
            <a:r>
              <a:rPr lang="hr-HR" altLang="sl-SI" sz="2400" dirty="0" smtClean="0"/>
              <a:t>Ni osnovna </a:t>
            </a:r>
            <a:r>
              <a:rPr lang="hr-HR" altLang="sl-SI" sz="2400" dirty="0" err="1" smtClean="0"/>
              <a:t>človeška</a:t>
            </a:r>
            <a:r>
              <a:rPr lang="hr-HR" altLang="sl-SI" sz="2400" dirty="0" smtClean="0"/>
              <a:t> potreba: drugi motivi (hrana, </a:t>
            </a:r>
            <a:r>
              <a:rPr lang="hr-HR" altLang="sl-SI" sz="2400" dirty="0" err="1" smtClean="0"/>
              <a:t>varnost</a:t>
            </a:r>
            <a:r>
              <a:rPr lang="hr-HR" altLang="sl-SI" sz="2400" dirty="0" smtClean="0"/>
              <a:t>, itd.)</a:t>
            </a:r>
            <a:endParaRPr lang="hr-HR" altLang="sl-SI" sz="2400" dirty="0"/>
          </a:p>
          <a:p>
            <a:pPr>
              <a:defRPr/>
            </a:pPr>
            <a:r>
              <a:rPr lang="hr-HR" altLang="sl-SI" sz="2400" dirty="0" err="1" smtClean="0"/>
              <a:t>Multidimenzionalna</a:t>
            </a:r>
            <a:r>
              <a:rPr lang="hr-HR" altLang="sl-SI" sz="2400" dirty="0" smtClean="0"/>
              <a:t>: ni vezana </a:t>
            </a:r>
            <a:r>
              <a:rPr lang="hr-HR" altLang="sl-SI" sz="2400" dirty="0" err="1" smtClean="0"/>
              <a:t>le</a:t>
            </a:r>
            <a:r>
              <a:rPr lang="hr-HR" altLang="sl-SI" sz="2400" dirty="0" smtClean="0"/>
              <a:t> na </a:t>
            </a:r>
            <a:r>
              <a:rPr lang="hr-HR" altLang="sl-SI" sz="2400" dirty="0" err="1" smtClean="0"/>
              <a:t>reševanje</a:t>
            </a:r>
            <a:r>
              <a:rPr lang="hr-HR" altLang="sl-SI" sz="2400" dirty="0" smtClean="0"/>
              <a:t> </a:t>
            </a:r>
            <a:r>
              <a:rPr lang="hr-HR" altLang="sl-SI" sz="2400" dirty="0" err="1" smtClean="0"/>
              <a:t>specifičnega</a:t>
            </a:r>
            <a:r>
              <a:rPr lang="hr-HR" altLang="sl-SI" sz="2400" dirty="0" smtClean="0"/>
              <a:t> problema</a:t>
            </a:r>
            <a:endParaRPr lang="hr-HR" altLang="sl-SI" sz="2400" dirty="0"/>
          </a:p>
          <a:p>
            <a:pPr>
              <a:defRPr/>
            </a:pPr>
            <a:r>
              <a:rPr lang="hr-HR" altLang="sl-SI" sz="2400" dirty="0" err="1" smtClean="0"/>
              <a:t>Nanjo</a:t>
            </a:r>
            <a:r>
              <a:rPr lang="hr-HR" altLang="sl-SI" sz="2400" dirty="0" smtClean="0"/>
              <a:t> </a:t>
            </a:r>
            <a:r>
              <a:rPr lang="hr-HR" altLang="sl-SI" sz="2400" dirty="0" err="1" smtClean="0"/>
              <a:t>vplivajo</a:t>
            </a:r>
            <a:r>
              <a:rPr lang="hr-HR" altLang="sl-SI" sz="2400" dirty="0" smtClean="0"/>
              <a:t> mnogi </a:t>
            </a:r>
            <a:r>
              <a:rPr lang="hr-HR" altLang="sl-SI" sz="2400" dirty="0" err="1" smtClean="0"/>
              <a:t>dejavniki</a:t>
            </a:r>
            <a:r>
              <a:rPr lang="hr-HR" altLang="sl-SI" sz="2400" dirty="0" smtClean="0"/>
              <a:t>: </a:t>
            </a:r>
            <a:r>
              <a:rPr lang="hr-HR" altLang="sl-SI" sz="2400" dirty="0" err="1" smtClean="0"/>
              <a:t>izkušnje</a:t>
            </a:r>
            <a:r>
              <a:rPr lang="hr-HR" altLang="sl-SI" sz="2400" dirty="0" smtClean="0"/>
              <a:t>, situacija, sistem, itd.</a:t>
            </a:r>
            <a:endParaRPr lang="hr-HR" altLang="sl-SI" sz="2400" dirty="0"/>
          </a:p>
        </p:txBody>
      </p:sp>
      <p:pic>
        <p:nvPicPr>
          <p:cNvPr id="4" name="Picture 2" descr="590_sudoku-puzz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96" y="452718"/>
            <a:ext cx="3285909" cy="328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4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Težave z informacijskimi potrebami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447800"/>
            <a:ext cx="10707689" cy="490854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hr-HR" altLang="sl-SI" sz="2400" dirty="0" smtClean="0"/>
              <a:t>Težko </a:t>
            </a:r>
            <a:r>
              <a:rPr lang="hr-HR" altLang="sl-SI" sz="2400" dirty="0" err="1" smtClean="0"/>
              <a:t>opazovati</a:t>
            </a:r>
            <a:endParaRPr lang="hr-HR" altLang="sl-SI" sz="2400" dirty="0"/>
          </a:p>
          <a:p>
            <a:pPr lvl="1" indent="-342900">
              <a:buFont typeface="Arial" charset="0"/>
              <a:buChar char="•"/>
              <a:defRPr/>
            </a:pPr>
            <a:r>
              <a:rPr lang="sl-SI" altLang="sl-SI" sz="2000" dirty="0" smtClean="0"/>
              <a:t>Opazovanje je težavno, saj informacijske potrebe obstajajo v glavah posameznikov in jih je potrebno opisati</a:t>
            </a:r>
            <a:endParaRPr lang="sl-SI" altLang="sl-SI" sz="2000" i="1" dirty="0"/>
          </a:p>
          <a:p>
            <a:pPr lvl="1" indent="-342900">
              <a:buFont typeface="Arial" charset="0"/>
              <a:buChar char="•"/>
              <a:defRPr/>
            </a:pPr>
            <a:r>
              <a:rPr lang="sl-SI" altLang="sl-SI" sz="2000" dirty="0" smtClean="0"/>
              <a:t>Pogosto proučujemo </a:t>
            </a:r>
            <a:r>
              <a:rPr lang="sl-SI" altLang="sl-SI" sz="2000" b="1" dirty="0" smtClean="0"/>
              <a:t>zahteve</a:t>
            </a:r>
            <a:r>
              <a:rPr lang="sl-SI" altLang="sl-SI" sz="2000" dirty="0" smtClean="0"/>
              <a:t> </a:t>
            </a:r>
            <a:r>
              <a:rPr lang="sl-SI" altLang="sl-SI" sz="2000" dirty="0"/>
              <a:t>= </a:t>
            </a:r>
            <a:r>
              <a:rPr lang="sl-SI" altLang="sl-SI" sz="2000" dirty="0" smtClean="0"/>
              <a:t>kaj uporabniki zahtevajo od knjižničarjev, sistemov</a:t>
            </a:r>
            <a:endParaRPr lang="sl-SI" altLang="sl-SI" sz="2000" dirty="0"/>
          </a:p>
          <a:p>
            <a:pPr lvl="2" indent="-342900">
              <a:buFont typeface="Arial" charset="0"/>
              <a:buChar char="•"/>
              <a:defRPr/>
            </a:pPr>
            <a:r>
              <a:rPr lang="sl-SI" altLang="sl-SI" sz="2000" dirty="0" smtClean="0"/>
              <a:t>Lažje oceniti, meriti, šteti</a:t>
            </a:r>
            <a:endParaRPr lang="sl-SI" altLang="sl-SI" sz="2000" dirty="0"/>
          </a:p>
          <a:p>
            <a:pPr lvl="1" indent="-342900">
              <a:buFont typeface="Arial" charset="0"/>
              <a:buChar char="•"/>
              <a:defRPr/>
            </a:pPr>
            <a:r>
              <a:rPr lang="sl-SI" altLang="sl-SI" sz="2000" dirty="0"/>
              <a:t>Wilson (1981, 1997): </a:t>
            </a:r>
            <a:r>
              <a:rPr lang="sl-SI" altLang="sl-SI" sz="2000" dirty="0" smtClean="0"/>
              <a:t>raziskovalci večinoma proučujejo informacijsko vedenje in </a:t>
            </a:r>
            <a:r>
              <a:rPr lang="sl-SI" altLang="sl-SI" sz="2000" b="1" dirty="0" smtClean="0"/>
              <a:t>ne</a:t>
            </a:r>
            <a:r>
              <a:rPr lang="sl-SI" altLang="sl-SI" sz="2000" dirty="0" smtClean="0"/>
              <a:t> </a:t>
            </a:r>
            <a:r>
              <a:rPr lang="sl-SI" altLang="sl-SI" sz="2000" i="1" dirty="0" smtClean="0"/>
              <a:t>informacijske potrebe</a:t>
            </a:r>
          </a:p>
          <a:p>
            <a:r>
              <a:rPr lang="sl-SI" altLang="sl-SI" sz="2400" dirty="0"/>
              <a:t>Nicholas (2000): </a:t>
            </a:r>
            <a:r>
              <a:rPr lang="sl-SI" altLang="sl-SI" sz="2400" dirty="0" smtClean="0"/>
              <a:t>Ključ pri razumevanju informacijskih potreb je v razumevanju problemov in situacij, pri katerih nastajajo</a:t>
            </a:r>
            <a:endParaRPr lang="sl-SI" altLang="sl-SI" sz="2100" dirty="0"/>
          </a:p>
          <a:p>
            <a:r>
              <a:rPr lang="sl-SI" altLang="sl-SI" sz="2400" dirty="0" smtClean="0">
                <a:sym typeface="Wingdings" panose="05000000000000000000" pitchFamily="2" charset="2"/>
              </a:rPr>
              <a:t> Pomembno</a:t>
            </a:r>
            <a:r>
              <a:rPr lang="sl-SI" altLang="sl-SI" sz="2400" dirty="0" smtClean="0"/>
              <a:t>:</a:t>
            </a:r>
            <a:endParaRPr lang="sl-SI" altLang="sl-SI" sz="2400" dirty="0"/>
          </a:p>
          <a:p>
            <a:pPr lvl="1"/>
            <a:r>
              <a:rPr lang="sl-SI" altLang="sl-SI" sz="2000" dirty="0" smtClean="0"/>
              <a:t>Kontakt z uporabniki</a:t>
            </a:r>
            <a:endParaRPr lang="sl-SI" altLang="sl-SI" sz="2000" dirty="0"/>
          </a:p>
          <a:p>
            <a:pPr lvl="1"/>
            <a:r>
              <a:rPr lang="sl-SI" altLang="sl-SI" sz="2000" dirty="0" smtClean="0"/>
              <a:t>Uporabniške študije</a:t>
            </a:r>
            <a:endParaRPr lang="sl-SI" altLang="sl-SI" sz="2000" i="1" dirty="0"/>
          </a:p>
          <a:p>
            <a:pPr marL="609600" indent="-609600">
              <a:defRPr/>
            </a:pPr>
            <a:endParaRPr lang="sl-SI" altLang="sl-SI" dirty="0"/>
          </a:p>
          <a:p>
            <a:pPr marL="609600" indent="-609600">
              <a:defRPr/>
            </a:pPr>
            <a:endParaRPr lang="sl-SI" altLang="sl-SI" dirty="0"/>
          </a:p>
          <a:p>
            <a:endParaRPr lang="sl-SI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2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971" y="452718"/>
            <a:ext cx="10082959" cy="1400530"/>
          </a:xfrm>
        </p:spPr>
        <p:txBody>
          <a:bodyPr>
            <a:normAutofit/>
          </a:bodyPr>
          <a:lstStyle/>
          <a:p>
            <a:r>
              <a:rPr lang="hr-HR" dirty="0" smtClean="0"/>
              <a:t>Informacijske potrebe – želje - </a:t>
            </a:r>
            <a:r>
              <a:rPr lang="hr-HR" dirty="0" err="1" smtClean="0"/>
              <a:t>zahteve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0971" y="1447801"/>
            <a:ext cx="11147689" cy="4729162"/>
          </a:xfrm>
        </p:spPr>
        <p:txBody>
          <a:bodyPr>
            <a:noAutofit/>
          </a:bodyPr>
          <a:lstStyle/>
          <a:p>
            <a:r>
              <a:rPr lang="sl-SI" altLang="sl-SI" sz="2400" dirty="0" smtClean="0"/>
              <a:t>Uporabniki pogosto ne vedo, kaj  </a:t>
            </a:r>
            <a:r>
              <a:rPr lang="sl-SI" altLang="sl-SI" sz="2400" i="1" dirty="0" smtClean="0"/>
              <a:t>zares</a:t>
            </a:r>
            <a:r>
              <a:rPr lang="sl-SI" altLang="sl-SI" sz="2400" dirty="0" smtClean="0"/>
              <a:t> potrebujejo: </a:t>
            </a:r>
          </a:p>
          <a:p>
            <a:pPr marL="457200" lvl="1" indent="0">
              <a:buNone/>
            </a:pPr>
            <a:r>
              <a:rPr lang="sl-SI" altLang="sl-SI" sz="2000" i="1" dirty="0" smtClean="0"/>
              <a:t>„Ali imate kakšno knjigo o ljudeh?</a:t>
            </a:r>
            <a:r>
              <a:rPr lang="sl-SI" altLang="sl-SI" sz="2000" dirty="0" smtClean="0"/>
              <a:t>“ </a:t>
            </a:r>
            <a:r>
              <a:rPr lang="sl-SI" altLang="sl-SI" sz="2000" i="1" dirty="0" smtClean="0"/>
              <a:t>„Potrebujem Gutenbergovo Biblijo na CD.“</a:t>
            </a:r>
            <a:endParaRPr lang="sl-SI" altLang="sl-SI" sz="2000" b="1" i="1" dirty="0" smtClean="0"/>
          </a:p>
          <a:p>
            <a:pPr lvl="1"/>
            <a:r>
              <a:rPr lang="sl-SI" altLang="sl-SI" sz="2000" b="1" dirty="0" smtClean="0"/>
              <a:t>potrebe – notranje doživete; nujnost, včasih moralna obligacija</a:t>
            </a:r>
          </a:p>
          <a:p>
            <a:pPr lvl="1"/>
            <a:r>
              <a:rPr lang="sl-SI" altLang="sl-SI" sz="2000" b="1" dirty="0" smtClean="0"/>
              <a:t>želje – kar mislimo, da potrebujemo, zunanje izražene</a:t>
            </a:r>
          </a:p>
          <a:p>
            <a:pPr lvl="1"/>
            <a:r>
              <a:rPr lang="sl-SI" altLang="sl-SI" sz="2000" b="1" dirty="0"/>
              <a:t>z</a:t>
            </a:r>
            <a:r>
              <a:rPr lang="sl-SI" altLang="sl-SI" sz="2000" b="1" dirty="0" smtClean="0"/>
              <a:t>ahteve – izražene </a:t>
            </a:r>
            <a:endParaRPr lang="sl-SI" altLang="sl-SI" sz="2000" dirty="0" smtClean="0"/>
          </a:p>
          <a:p>
            <a:r>
              <a:rPr lang="sl-SI" altLang="sl-SI" sz="2400" dirty="0" smtClean="0"/>
              <a:t>Včasih uporabniki ne vedo, da nekaj potrebujejo: </a:t>
            </a:r>
          </a:p>
          <a:p>
            <a:pPr lvl="1"/>
            <a:r>
              <a:rPr lang="sl-SI" altLang="sl-SI" sz="2000" dirty="0"/>
              <a:t>s</a:t>
            </a:r>
            <a:r>
              <a:rPr lang="sl-SI" altLang="sl-SI" sz="2000" dirty="0" smtClean="0"/>
              <a:t>peče informacijske potrebe</a:t>
            </a:r>
          </a:p>
          <a:p>
            <a:pPr lvl="1"/>
            <a:r>
              <a:rPr lang="sl-SI" altLang="sl-SI" sz="2000" dirty="0" smtClean="0"/>
              <a:t>izražene informacijske potrebe</a:t>
            </a:r>
            <a:endParaRPr lang="sl-SI" altLang="sl-SI" sz="2000" dirty="0"/>
          </a:p>
          <a:p>
            <a:r>
              <a:rPr lang="sl-SI" altLang="sl-SI" sz="2400" dirty="0" smtClean="0"/>
              <a:t>Resnične potrebe lahko ostanejo neizražene, če jih uporabniki doživljajo kot nerealistične.</a:t>
            </a:r>
            <a:endParaRPr lang="sl-SI" altLang="sl-SI" sz="2400" dirty="0"/>
          </a:p>
          <a:p>
            <a:pPr lvl="1"/>
            <a:endParaRPr lang="sl-SI" altLang="sl-SI" sz="2000" dirty="0"/>
          </a:p>
          <a:p>
            <a:pPr>
              <a:buNone/>
            </a:pPr>
            <a:endParaRPr lang="hr-HR" altLang="sl-SI" sz="2400" dirty="0">
              <a:latin typeface="Arial" panose="020B0604020202020204" pitchFamily="34" charset="0"/>
            </a:endParaRPr>
          </a:p>
          <a:p>
            <a:endParaRPr lang="hr-HR" altLang="sl-SI" sz="2400" dirty="0">
              <a:latin typeface="Arial" panose="020B0604020202020204" pitchFamily="34" charset="0"/>
            </a:endParaRPr>
          </a:p>
          <a:p>
            <a:endParaRPr lang="hr-HR" altLang="sl-SI" sz="2400" dirty="0">
              <a:latin typeface="Arial" panose="020B0604020202020204" pitchFamily="34" charset="0"/>
            </a:endParaRPr>
          </a:p>
          <a:p>
            <a:endParaRPr lang="sl-SI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4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Informacijsko vedenje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480457"/>
            <a:ext cx="11161575" cy="501310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l-SI" sz="2600" dirty="0" smtClean="0"/>
              <a:t>Posamezniki so motivirani, da najdejo informacije, da zadovoljijo svoje (informacijske) potrebe. </a:t>
            </a:r>
            <a:r>
              <a:rPr lang="sl-SI" sz="2600" dirty="0"/>
              <a:t>(Wilson, 2005</a:t>
            </a:r>
            <a:r>
              <a:rPr lang="sl-SI" sz="2600" dirty="0" smtClean="0"/>
              <a:t>)</a:t>
            </a:r>
            <a:endParaRPr lang="sl-SI" sz="2400" dirty="0"/>
          </a:p>
          <a:p>
            <a:pPr marL="0" indent="0">
              <a:buNone/>
              <a:defRPr/>
            </a:pPr>
            <a:r>
              <a:rPr lang="sl-SI" dirty="0">
                <a:solidFill>
                  <a:srgbClr val="FF9933"/>
                </a:solidFill>
              </a:rPr>
              <a:t>  </a:t>
            </a:r>
            <a:r>
              <a:rPr lang="sl-SI" sz="2600" dirty="0" smtClean="0">
                <a:solidFill>
                  <a:srgbClr val="FF9933"/>
                </a:solidFill>
              </a:rPr>
              <a:t>informacijske potrebe</a:t>
            </a:r>
            <a:r>
              <a:rPr lang="sl-SI" sz="3000" dirty="0"/>
              <a:t>		       </a:t>
            </a:r>
            <a:r>
              <a:rPr lang="sl-SI" sz="3000" dirty="0" smtClean="0"/>
              <a:t>    </a:t>
            </a:r>
            <a:r>
              <a:rPr lang="sl-SI" sz="2600" dirty="0" smtClean="0">
                <a:solidFill>
                  <a:srgbClr val="00B050"/>
                </a:solidFill>
              </a:rPr>
              <a:t>informacijsko vedenje</a:t>
            </a:r>
            <a:endParaRPr lang="sl-SI" sz="2600" dirty="0"/>
          </a:p>
          <a:p>
            <a:pPr>
              <a:defRPr/>
            </a:pPr>
            <a:endParaRPr lang="sl-SI" altLang="sl-SI" b="1" i="1" dirty="0"/>
          </a:p>
          <a:p>
            <a:pPr>
              <a:defRPr/>
            </a:pPr>
            <a:r>
              <a:rPr lang="sl-SI" altLang="sl-SI" sz="2600" b="1" i="1" dirty="0" smtClean="0"/>
              <a:t>Informacijsko vedenje</a:t>
            </a:r>
            <a:r>
              <a:rPr lang="sl-SI" altLang="sl-SI" sz="2600" dirty="0" smtClean="0"/>
              <a:t>(</a:t>
            </a:r>
            <a:r>
              <a:rPr lang="sl-SI" altLang="sl-SI" sz="2600" dirty="0" err="1" smtClean="0"/>
              <a:t>Bates</a:t>
            </a:r>
            <a:r>
              <a:rPr lang="sl-SI" altLang="sl-SI" sz="2600" dirty="0" smtClean="0"/>
              <a:t>, 2010)</a:t>
            </a:r>
          </a:p>
          <a:p>
            <a:pPr lvl="1"/>
            <a:r>
              <a:rPr lang="sl-SI" sz="2600" dirty="0" smtClean="0">
                <a:solidFill>
                  <a:schemeClr val="tx1"/>
                </a:solidFill>
              </a:rPr>
              <a:t>Načini na katere so ljudje </a:t>
            </a:r>
            <a:r>
              <a:rPr lang="sl-SI" sz="2600" u="sng" dirty="0" smtClean="0"/>
              <a:t>v interakciji z informacijami</a:t>
            </a:r>
            <a:r>
              <a:rPr lang="en-GB" sz="2600" dirty="0" smtClean="0">
                <a:solidFill>
                  <a:schemeClr val="tx1"/>
                </a:solidFill>
              </a:rPr>
              <a:t>, </a:t>
            </a:r>
            <a:r>
              <a:rPr lang="sl-SI" sz="2600" dirty="0" smtClean="0">
                <a:solidFill>
                  <a:schemeClr val="tx1"/>
                </a:solidFill>
              </a:rPr>
              <a:t>specifično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sl-SI" sz="2600" dirty="0" smtClean="0">
                <a:solidFill>
                  <a:schemeClr val="tx1"/>
                </a:solidFill>
              </a:rPr>
              <a:t>načini na katere ljudje iščejo in uporabljajo informacije</a:t>
            </a:r>
          </a:p>
          <a:p>
            <a:pPr lvl="1"/>
            <a:r>
              <a:rPr lang="sl-SI" sz="2600" dirty="0" err="1" smtClean="0"/>
              <a:t>poddisciplina</a:t>
            </a:r>
            <a:r>
              <a:rPr lang="en-GB" sz="2600" dirty="0" smtClean="0">
                <a:solidFill>
                  <a:schemeClr val="tx1"/>
                </a:solidFill>
              </a:rPr>
              <a:t> [</a:t>
            </a:r>
            <a:r>
              <a:rPr lang="sl-SI" sz="2600" dirty="0" smtClean="0">
                <a:solidFill>
                  <a:schemeClr val="tx1"/>
                </a:solidFill>
              </a:rPr>
              <a:t>bibliotekarstva</a:t>
            </a:r>
            <a:r>
              <a:rPr lang="en-GB" sz="2600" dirty="0" smtClean="0">
                <a:solidFill>
                  <a:schemeClr val="tx1"/>
                </a:solidFill>
              </a:rPr>
              <a:t>/</a:t>
            </a:r>
            <a:r>
              <a:rPr lang="en-GB" sz="2600" dirty="0" err="1" smtClean="0">
                <a:solidFill>
                  <a:schemeClr val="tx1"/>
                </a:solidFill>
              </a:rPr>
              <a:t>informa</a:t>
            </a:r>
            <a:r>
              <a:rPr lang="sl-SI" sz="2600" dirty="0" err="1" smtClean="0">
                <a:solidFill>
                  <a:schemeClr val="tx1"/>
                </a:solidFill>
              </a:rPr>
              <a:t>cijske</a:t>
            </a:r>
            <a:r>
              <a:rPr lang="sl-SI" sz="2600" dirty="0" smtClean="0">
                <a:solidFill>
                  <a:schemeClr val="tx1"/>
                </a:solidFill>
              </a:rPr>
              <a:t> znanosti</a:t>
            </a:r>
            <a:r>
              <a:rPr lang="en-GB" sz="2600" dirty="0" smtClean="0">
                <a:solidFill>
                  <a:schemeClr val="tx1"/>
                </a:solidFill>
              </a:rPr>
              <a:t>]</a:t>
            </a:r>
            <a:r>
              <a:rPr lang="sl-SI" sz="2600" dirty="0" smtClean="0">
                <a:solidFill>
                  <a:schemeClr val="tx1"/>
                </a:solidFill>
              </a:rPr>
              <a:t>, ki se ukvarja s širokim naborom tipov raziskav, da bi  razumeli človekov odnos do informacij</a:t>
            </a:r>
            <a:endParaRPr lang="sl-SI" dirty="0"/>
          </a:p>
        </p:txBody>
      </p:sp>
      <p:sp>
        <p:nvSpPr>
          <p:cNvPr id="7" name="Dvosmerna vodoravna puščica 6"/>
          <p:cNvSpPr/>
          <p:nvPr/>
        </p:nvSpPr>
        <p:spPr>
          <a:xfrm>
            <a:off x="4663914" y="2371889"/>
            <a:ext cx="1079500" cy="64770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1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sz="3200" dirty="0" err="1" smtClean="0"/>
              <a:t>Vgnezden</a:t>
            </a:r>
            <a:r>
              <a:rPr lang="sl-SI" altLang="sl-SI" sz="3200" dirty="0" smtClean="0"/>
              <a:t> </a:t>
            </a:r>
            <a:r>
              <a:rPr lang="sl-SI" altLang="sl-SI" sz="3200" dirty="0"/>
              <a:t>model (Wilson, 1999)</a:t>
            </a:r>
            <a:endParaRPr lang="sl-SI" sz="3200" dirty="0"/>
          </a:p>
        </p:txBody>
      </p:sp>
      <p:pic>
        <p:nvPicPr>
          <p:cNvPr id="6" name="Picture 13" descr="figure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6" y="1288111"/>
            <a:ext cx="4846810" cy="457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5492921" y="148455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altLang="sl-SI" sz="2400" dirty="0" smtClean="0"/>
              <a:t>Vse človeško vedenje, povezano z </a:t>
            </a:r>
            <a:r>
              <a:rPr lang="sl-SI" altLang="sl-SI" sz="2400" dirty="0" err="1" smtClean="0"/>
              <a:t>inforamcijskimi</a:t>
            </a:r>
            <a:r>
              <a:rPr lang="sl-SI" altLang="sl-SI" sz="2400" dirty="0" smtClean="0"/>
              <a:t> viri in kanali:</a:t>
            </a:r>
          </a:p>
          <a:p>
            <a:pPr>
              <a:defRPr/>
            </a:pPr>
            <a:endParaRPr lang="sl-SI" altLang="sl-SI" sz="24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2400" dirty="0"/>
              <a:t>a</a:t>
            </a:r>
            <a:r>
              <a:rPr lang="sl-SI" altLang="sl-SI" sz="2400" dirty="0" smtClean="0"/>
              <a:t>ktivno in pasivno iskanje informacij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2400" dirty="0" smtClean="0"/>
              <a:t>druge oblike namenskega ali nenamenskega vedenja (npr. površinsko branje ali naključno odkrivanje informacij)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2400" dirty="0"/>
              <a:t>d</a:t>
            </a:r>
            <a:r>
              <a:rPr lang="sl-SI" altLang="sl-SI" sz="2400" dirty="0" smtClean="0"/>
              <a:t>ruge oblike zavestnega vedenja, ki ne vključujejo iskanja (npr. aktivno izogibanje informacijam)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2400" dirty="0" smtClean="0"/>
              <a:t>uporaba informacij</a:t>
            </a:r>
            <a:endParaRPr lang="sl-SI" altLang="sl-SI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7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dirty="0" smtClean="0"/>
              <a:t>Namensko/nenamensko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515791"/>
            <a:ext cx="10233800" cy="4667940"/>
          </a:xfrm>
        </p:spPr>
        <p:txBody>
          <a:bodyPr>
            <a:noAutofit/>
          </a:bodyPr>
          <a:lstStyle/>
          <a:p>
            <a:r>
              <a:rPr lang="sl-SI" altLang="sl-SI" sz="2400" dirty="0" smtClean="0"/>
              <a:t>Namensko usmerjeno iskanje</a:t>
            </a:r>
          </a:p>
          <a:p>
            <a:pPr lvl="1"/>
            <a:r>
              <a:rPr lang="sl-SI" altLang="sl-SI" sz="2000" dirty="0" smtClean="0"/>
              <a:t>Posledica jasnega namena, cilja</a:t>
            </a:r>
          </a:p>
          <a:p>
            <a:pPr lvl="1"/>
            <a:r>
              <a:rPr lang="sl-SI" altLang="sl-SI" sz="2000" dirty="0" smtClean="0"/>
              <a:t>V knjigah, knjižnicah, informacijskih sistemih, na internetu,,.</a:t>
            </a:r>
            <a:endParaRPr lang="sl-SI" altLang="sl-SI" sz="2000" dirty="0"/>
          </a:p>
          <a:p>
            <a:pPr lvl="1"/>
            <a:r>
              <a:rPr lang="sl-SI" altLang="sl-SI" sz="2000" dirty="0" smtClean="0"/>
              <a:t>Najbolj raziskano</a:t>
            </a:r>
          </a:p>
          <a:p>
            <a:r>
              <a:rPr lang="sl-SI" altLang="sl-SI" sz="2400" dirty="0" smtClean="0"/>
              <a:t>Brskanje, površinsko branje</a:t>
            </a:r>
          </a:p>
          <a:p>
            <a:pPr lvl="1"/>
            <a:r>
              <a:rPr lang="sl-SI" altLang="sl-SI" sz="2000" dirty="0" smtClean="0"/>
              <a:t>Iskanje informacij brez / z malo namena</a:t>
            </a:r>
            <a:endParaRPr lang="sl-SI" altLang="sl-SI" sz="2000" dirty="0"/>
          </a:p>
          <a:p>
            <a:pPr lvl="1"/>
            <a:r>
              <a:rPr lang="sl-SI" altLang="sl-SI" sz="2000" dirty="0"/>
              <a:t>V knjigah, knjižnicah, informacijskih sistemih, na internetu,,.</a:t>
            </a:r>
          </a:p>
          <a:p>
            <a:pPr lvl="1"/>
            <a:r>
              <a:rPr lang="sl-SI" altLang="sl-SI" sz="2000" dirty="0" smtClean="0"/>
              <a:t>Vedno več raziskav(nič več le za ‚telebane</a:t>
            </a:r>
            <a:r>
              <a:rPr lang="sl-SI" altLang="sl-SI" sz="2000" i="1" dirty="0" smtClean="0"/>
              <a:t>‘</a:t>
            </a:r>
            <a:r>
              <a:rPr lang="sl-SI" altLang="sl-SI" sz="2000" dirty="0" smtClean="0"/>
              <a:t> )</a:t>
            </a:r>
          </a:p>
          <a:p>
            <a:pPr marL="0" indent="0">
              <a:buNone/>
            </a:pPr>
            <a:r>
              <a:rPr lang="sl-SI" altLang="sl-SI" sz="2400" dirty="0" smtClean="0">
                <a:sym typeface="Wingdings" panose="05000000000000000000" pitchFamily="2" charset="2"/>
              </a:rPr>
              <a:t> Naključje</a:t>
            </a:r>
            <a:endParaRPr lang="sl-SI" altLang="sl-SI" sz="2400" dirty="0" smtClean="0"/>
          </a:p>
          <a:p>
            <a:pPr lvl="1"/>
            <a:r>
              <a:rPr lang="sl-SI" altLang="sl-SI" sz="2000" dirty="0" smtClean="0"/>
              <a:t>Ko uporabnik nekaj najde, ne da bi se zavedal, da to potrebuje.</a:t>
            </a:r>
            <a:endParaRPr lang="sl-SI" altLang="sl-SI" sz="2000" dirty="0"/>
          </a:p>
          <a:p>
            <a:pPr lvl="1"/>
            <a:endParaRPr lang="sl-SI" altLang="sl-SI" sz="2000" dirty="0"/>
          </a:p>
          <a:p>
            <a:endParaRPr lang="sl-SI" sz="2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Polona Vilar, 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50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dirty="0" smtClean="0"/>
              <a:t>Relevantnost, koristnost, izrazitost /1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43339" y="1183236"/>
            <a:ext cx="11436626" cy="5115338"/>
          </a:xfrm>
        </p:spPr>
        <p:txBody>
          <a:bodyPr>
            <a:noAutofit/>
          </a:bodyPr>
          <a:lstStyle/>
          <a:p>
            <a:r>
              <a:rPr lang="sl-SI" altLang="sl-SI" sz="2800" dirty="0" smtClean="0"/>
              <a:t>Relevantnost</a:t>
            </a:r>
            <a:endParaRPr lang="sl-SI" altLang="sl-SI" sz="2800" dirty="0"/>
          </a:p>
          <a:p>
            <a:pPr lvl="1"/>
            <a:r>
              <a:rPr lang="sl-SI" altLang="sl-SI" sz="2400" dirty="0" smtClean="0"/>
              <a:t>„</a:t>
            </a:r>
            <a:r>
              <a:rPr lang="sl-SI" altLang="sl-SI" sz="2400" dirty="0" err="1" smtClean="0"/>
              <a:t>Aboutness</a:t>
            </a:r>
            <a:r>
              <a:rPr lang="sl-SI" altLang="sl-SI" sz="2400" dirty="0" smtClean="0"/>
              <a:t>“</a:t>
            </a:r>
            <a:r>
              <a:rPr lang="sl-SI" sz="2400" dirty="0" smtClean="0"/>
              <a:t>, tematsko</a:t>
            </a:r>
            <a:endParaRPr lang="sl-SI" sz="2400" dirty="0"/>
          </a:p>
          <a:p>
            <a:pPr lvl="1">
              <a:defRPr/>
            </a:pPr>
            <a:r>
              <a:rPr lang="sl-SI" sz="2400" dirty="0" smtClean="0"/>
              <a:t>relevanten = na pravo temo.</a:t>
            </a:r>
            <a:endParaRPr lang="sl-SI" sz="2400" dirty="0"/>
          </a:p>
          <a:p>
            <a:r>
              <a:rPr lang="sl-SI" altLang="sl-SI" sz="2800" dirty="0" smtClean="0"/>
              <a:t>Koristnost</a:t>
            </a:r>
          </a:p>
          <a:p>
            <a:pPr lvl="1">
              <a:defRPr/>
            </a:pPr>
            <a:r>
              <a:rPr lang="sl-SI" sz="2400" dirty="0" smtClean="0"/>
              <a:t>Relevantnost na podlagi znanja in ciljev uporabnika, ne le glede na logično ustrezanje izrazov – subjektivni pogled</a:t>
            </a:r>
          </a:p>
          <a:p>
            <a:pPr lvl="1">
              <a:defRPr/>
            </a:pPr>
            <a:r>
              <a:rPr lang="sl-SI" sz="2400" i="1" dirty="0" smtClean="0"/>
              <a:t>Situacijska, psihološka relevantnost = uporabnost v povezavi z informacijsko potrebo</a:t>
            </a:r>
            <a:endParaRPr lang="sl-SI" sz="2400" i="1" dirty="0"/>
          </a:p>
          <a:p>
            <a:pPr lvl="2">
              <a:defRPr/>
            </a:pPr>
            <a:r>
              <a:rPr lang="sl-SI" sz="2000" dirty="0"/>
              <a:t>Belkin, </a:t>
            </a:r>
            <a:r>
              <a:rPr lang="sl-SI" sz="2000" dirty="0" err="1"/>
              <a:t>Vickery</a:t>
            </a:r>
            <a:r>
              <a:rPr lang="sl-SI" sz="2000" dirty="0"/>
              <a:t> (1985): </a:t>
            </a:r>
            <a:r>
              <a:rPr lang="sl-SI" sz="2000" dirty="0" smtClean="0"/>
              <a:t>Relevantnost – odgovor na vprašanje; koristnost – odgovor na informacijsko potrebo.</a:t>
            </a:r>
            <a:endParaRPr lang="sl-SI" sz="2000" dirty="0"/>
          </a:p>
          <a:p>
            <a:pPr lvl="1">
              <a:defRPr/>
            </a:pPr>
            <a:r>
              <a:rPr lang="sl-SI" sz="2400" dirty="0" smtClean="0"/>
              <a:t>Večina uporabnikov želi to.</a:t>
            </a:r>
            <a:endParaRPr lang="sl-SI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8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dirty="0" smtClean="0"/>
              <a:t>Relevantnost, koristnost, izrazitost /2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43339" y="1444488"/>
            <a:ext cx="11436626" cy="5115338"/>
          </a:xfrm>
        </p:spPr>
        <p:txBody>
          <a:bodyPr>
            <a:noAutofit/>
          </a:bodyPr>
          <a:lstStyle/>
          <a:p>
            <a:r>
              <a:rPr lang="sl-SI" altLang="sl-SI" sz="2800" dirty="0" smtClean="0"/>
              <a:t>Izrazitost</a:t>
            </a:r>
          </a:p>
          <a:p>
            <a:pPr lvl="1">
              <a:defRPr/>
            </a:pPr>
            <a:r>
              <a:rPr lang="sl-SI" sz="2400" dirty="0" smtClean="0"/>
              <a:t>Živahen, opazen, očiten, nenavaden, ekstremen, intenziven, pisan, takojšen – </a:t>
            </a:r>
            <a:r>
              <a:rPr lang="sl-SI" sz="2400" b="1" dirty="0" smtClean="0"/>
              <a:t>izstopajoč</a:t>
            </a:r>
            <a:endParaRPr lang="sl-SI" sz="2400" b="1" dirty="0"/>
          </a:p>
          <a:p>
            <a:pPr lvl="2">
              <a:defRPr/>
            </a:pPr>
            <a:r>
              <a:rPr lang="sl-SI" sz="2000" dirty="0" smtClean="0"/>
              <a:t>Vpliva na pozornost, spomin, priklic</a:t>
            </a:r>
            <a:endParaRPr lang="sl-SI" sz="2000" dirty="0"/>
          </a:p>
          <a:p>
            <a:pPr lvl="1">
              <a:defRPr/>
            </a:pPr>
            <a:endParaRPr lang="sl-SI" sz="2400" dirty="0" smtClean="0"/>
          </a:p>
          <a:p>
            <a:pPr>
              <a:defRPr/>
            </a:pPr>
            <a:r>
              <a:rPr lang="sl-SI" sz="2600" dirty="0" smtClean="0"/>
              <a:t>Težave:</a:t>
            </a:r>
            <a:endParaRPr lang="sl-SI" sz="2600" dirty="0"/>
          </a:p>
          <a:p>
            <a:pPr lvl="1">
              <a:defRPr/>
            </a:pPr>
            <a:r>
              <a:rPr lang="sl-SI" sz="2200" dirty="0" smtClean="0"/>
              <a:t>Kar je izrazito, ni nujno relevantno ali koristno</a:t>
            </a:r>
          </a:p>
          <a:p>
            <a:pPr lvl="1">
              <a:defRPr/>
            </a:pPr>
            <a:r>
              <a:rPr lang="sl-SI" sz="2200" dirty="0" smtClean="0"/>
              <a:t>Relevantno / koristno lahko ni opaženo, če ne izstopa</a:t>
            </a:r>
            <a:endParaRPr lang="sl-SI" sz="2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56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AE737A-72D2-4F07-84A4-D46333E273A5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1351</Words>
  <Application>Microsoft Office PowerPoint</Application>
  <PresentationFormat>Široki zaslon</PresentationFormat>
  <Paragraphs>198</Paragraphs>
  <Slides>19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8" baseType="lpstr">
      <vt:lpstr>Century Gothic</vt:lpstr>
      <vt:lpstr>Calibri</vt:lpstr>
      <vt:lpstr>Wingdings</vt:lpstr>
      <vt:lpstr>Arial</vt:lpstr>
      <vt:lpstr>Fjalla One</vt:lpstr>
      <vt:lpstr>Wingdings 3</vt:lpstr>
      <vt:lpstr>Times New Roman</vt:lpstr>
      <vt:lpstr>Raleway</vt:lpstr>
      <vt:lpstr>Ion</vt:lpstr>
      <vt:lpstr>Uporabniki, informacijske potrebe in informacijsko vedenje</vt:lpstr>
      <vt:lpstr>Ljudje potrebujejo informacije</vt:lpstr>
      <vt:lpstr>Težave z informacijskimi potrebami</vt:lpstr>
      <vt:lpstr>Informacijske potrebe – želje - zahteve</vt:lpstr>
      <vt:lpstr>Informacijsko vedenje</vt:lpstr>
      <vt:lpstr>Vgnezden model (Wilson, 1999)</vt:lpstr>
      <vt:lpstr>Namensko/nenamensko</vt:lpstr>
      <vt:lpstr>Relevantnost, koristnost, izrazitost /1</vt:lpstr>
      <vt:lpstr>Relevantnost, koristnost, izrazitost /2</vt:lpstr>
      <vt:lpstr>Povezani koncepti</vt:lpstr>
      <vt:lpstr>Sodelovalno informacijsko vedenje (Ford, 2015, pogl. 5)</vt:lpstr>
      <vt:lpstr>Nekaj relevantnih teorij /1  (Case, 2016, pp. 174-192) </vt:lpstr>
      <vt:lpstr>Nekaj relevantnih teorij /2</vt:lpstr>
      <vt:lpstr>Kdo so uporabniki knjižničnih in informacijskih storitev, informacijskih sistemov, Interneta, IKT?</vt:lpstr>
      <vt:lpstr>PowerPoint prezentacija</vt:lpstr>
      <vt:lpstr>Posebne potrebe</vt:lpstr>
      <vt:lpstr>Zakaj moramo poznati tipe uporabnikov?</vt:lpstr>
      <vt:lpstr>Orientacijska vprašanja</vt:lpstr>
      <vt:lpstr>Instructor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2018-11-11T17:36:46Z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