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0" r:id="rId13"/>
    <p:sldId id="284" r:id="rId14"/>
    <p:sldId id="292" r:id="rId15"/>
    <p:sldId id="291" r:id="rId16"/>
    <p:sldId id="293" r:id="rId17"/>
    <p:sldId id="285" r:id="rId18"/>
    <p:sldId id="286" r:id="rId19"/>
    <p:sldId id="287" r:id="rId20"/>
    <p:sldId id="288" r:id="rId21"/>
    <p:sldId id="289" r:id="rId22"/>
    <p:sldId id="294" r:id="rId23"/>
  </p:sldIdLst>
  <p:sldSz cx="12192000" cy="6858000"/>
  <p:notesSz cx="7023100" cy="9309100"/>
  <p:embeddedFontLst>
    <p:embeddedFont>
      <p:font typeface="Wingdings 3" panose="05040102010807070707" pitchFamily="18" charset="2"/>
      <p:regular r:id="rId26"/>
    </p:embeddedFont>
    <p:embeddedFont>
      <p:font typeface="Fjalla One" panose="020B0604020202020204" charset="0"/>
      <p:regular r:id="rId27"/>
    </p:embeddedFont>
    <p:embeddedFont>
      <p:font typeface="Raleway" panose="020B0604020202020204" charset="-18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Polona.Vilar@ff.uni-lj.si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Polona.Vilar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err="1" smtClean="0">
              <a:hlinkClick xmlns:r="http://schemas.openxmlformats.org/officeDocument/2006/relationships" r:id="rId1"/>
            </a:rPr>
            <a:t>Polona.Vilar@ff.uni-lj.si</a:t>
          </a:r>
          <a:r>
            <a:rPr lang="hr-HR" dirty="0" smtClean="0"/>
            <a:t> 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500" kern="1200" dirty="0" err="1" smtClean="0">
              <a:hlinkClick xmlns:r="http://schemas.openxmlformats.org/officeDocument/2006/relationships" r:id="rId1"/>
            </a:rPr>
            <a:t>Polona.Vilar@ff.uni-lj.si</a:t>
          </a:r>
          <a:r>
            <a:rPr lang="hr-HR" sz="5500" kern="1200" dirty="0" smtClean="0"/>
            <a:t> </a:t>
          </a:r>
          <a:endParaRPr lang="en-US" sz="55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13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84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23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5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7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Bates (2010, p. 2381) as "the many ways in which human beings interact with information, in particular the ways in which people seek and utilize information .. [and also] ..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subdiscipline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[of library/information science] that engages in a wide range of types of research conducted in order to understand the human relationship to information". 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331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16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91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15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17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1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3CDB-B4CE-4030-9D54-5934483441A1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E45A-6BF1-4287-A42C-CB13A35070A1}" type="datetime1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3799-DBC1-42D7-88B0-052E762D166E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83D3-CBC1-447B-9913-F59549C04374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3EFB-D00B-4944-905C-135A8C2ACCD9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46F5-72C3-4F4D-B0D1-28D9B906559E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D02A-9AD3-4A09-B0F3-860C22159D4D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6C1-6ACD-4EEA-9C11-01E70FB79FBA}" type="datetime1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DCC1-8430-43C4-A2EC-671FF7486825}" type="datetime1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A91A-FD95-4454-B0FF-BD50132F6A1E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503E-2F53-4572-B930-A6F33C76BEA6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C2F9-9179-4B43-B1BE-29257E2A63F1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507-38AA-42DA-B6F3-00EA9DF45F03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3D73-F33C-4C26-9F5C-41859EF8407C}" type="datetime1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B83F-5FE0-4F9E-B354-8CA75F5C8469}" type="datetime1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0C71-DC38-4439-AF5D-E779FFBEB178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A0B8-9DF0-4DA1-8EC2-4DE67BB555A3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EDB9-C361-42BB-AA14-C08329D61898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5FCD-E4DB-4E4B-BA6F-90CE9ED6AB77}" type="datetime1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73B0D0-B426-4CF1-B668-66CF5DD6CD81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err="1"/>
              <a:t>Users</a:t>
            </a:r>
            <a:r>
              <a:rPr lang="sl-SI" sz="6000" dirty="0"/>
              <a:t>, </a:t>
            </a:r>
            <a:r>
              <a:rPr lang="sl-SI" sz="6000" dirty="0" err="1"/>
              <a:t>information</a:t>
            </a:r>
            <a:r>
              <a:rPr lang="sl-SI" sz="6000" dirty="0"/>
              <a:t> </a:t>
            </a:r>
            <a:r>
              <a:rPr lang="sl-SI" sz="6000" dirty="0" err="1"/>
              <a:t>needs</a:t>
            </a:r>
            <a:r>
              <a:rPr lang="sl-SI" sz="6000" dirty="0"/>
              <a:t> </a:t>
            </a:r>
            <a:r>
              <a:rPr lang="sl-SI" sz="6000" dirty="0" err="1" smtClean="0"/>
              <a:t>and</a:t>
            </a:r>
            <a:r>
              <a:rPr lang="sl-SI" sz="6000" dirty="0" smtClean="0"/>
              <a:t> </a:t>
            </a:r>
            <a:r>
              <a:rPr lang="sl-SI" sz="6000" dirty="0" err="1"/>
              <a:t>information</a:t>
            </a:r>
            <a:r>
              <a:rPr lang="sl-SI" sz="6000" dirty="0"/>
              <a:t> </a:t>
            </a:r>
            <a:r>
              <a:rPr lang="sl-SI" sz="6000" dirty="0" err="1"/>
              <a:t>behaviour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Polona </a:t>
            </a:r>
            <a:r>
              <a:rPr lang="sl-SI" dirty="0" smtClean="0"/>
              <a:t>Vilar</a:t>
            </a:r>
            <a:r>
              <a:rPr lang="sl-SI" dirty="0"/>
              <a:t> </a:t>
            </a:r>
            <a:r>
              <a:rPr lang="sl-SI" dirty="0" smtClean="0"/>
              <a:t>/ PIS&amp;R</a:t>
            </a: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r</a:t>
            </a:r>
            <a:r>
              <a:rPr lang="sl-SI" altLang="sl-SI" dirty="0" err="1" smtClean="0"/>
              <a:t>elated</a:t>
            </a:r>
            <a:r>
              <a:rPr lang="sl-SI" altLang="sl-SI" dirty="0" smtClean="0"/>
              <a:t> </a:t>
            </a:r>
            <a:r>
              <a:rPr lang="sl-SI" altLang="sl-SI" dirty="0" err="1"/>
              <a:t>concepts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2" y="1447800"/>
            <a:ext cx="10082958" cy="4800599"/>
          </a:xfrm>
        </p:spPr>
        <p:txBody>
          <a:bodyPr>
            <a:normAutofit/>
          </a:bodyPr>
          <a:lstStyle/>
          <a:p>
            <a:r>
              <a:rPr lang="sl-SI" altLang="sl-SI" sz="2400" dirty="0" err="1"/>
              <a:t>Selective</a:t>
            </a:r>
            <a:r>
              <a:rPr lang="sl-SI" altLang="sl-SI" sz="2400" dirty="0"/>
              <a:t> </a:t>
            </a:r>
            <a:r>
              <a:rPr lang="sl-SI" altLang="sl-SI" sz="2400" dirty="0" err="1" smtClean="0"/>
              <a:t>exposure</a:t>
            </a:r>
            <a:endParaRPr lang="sl-SI" altLang="sl-SI" sz="2400" dirty="0"/>
          </a:p>
          <a:p>
            <a:pPr lvl="1"/>
            <a:r>
              <a:rPr lang="hr-HR" altLang="sl-SI" sz="2000" dirty="0"/>
              <a:t>More </a:t>
            </a:r>
            <a:r>
              <a:rPr lang="hr-HR" altLang="sl-SI" sz="2000" dirty="0" err="1"/>
              <a:t>information</a:t>
            </a:r>
            <a:r>
              <a:rPr lang="hr-HR" altLang="sl-SI" sz="2000" dirty="0"/>
              <a:t> </a:t>
            </a:r>
            <a:r>
              <a:rPr lang="hr-HR" altLang="sl-SI" sz="2000" dirty="0" err="1"/>
              <a:t>isn’t</a:t>
            </a:r>
            <a:r>
              <a:rPr lang="hr-HR" altLang="sl-SI" sz="2000" dirty="0"/>
              <a:t> </a:t>
            </a:r>
            <a:r>
              <a:rPr lang="hr-HR" altLang="sl-SI" sz="2000" dirty="0" err="1"/>
              <a:t>always</a:t>
            </a:r>
            <a:r>
              <a:rPr lang="hr-HR" altLang="sl-SI" sz="2000" dirty="0"/>
              <a:t> </a:t>
            </a:r>
            <a:r>
              <a:rPr lang="hr-HR" altLang="sl-SI" sz="2000" dirty="0" err="1"/>
              <a:t>better</a:t>
            </a:r>
            <a:r>
              <a:rPr lang="hr-HR" altLang="sl-SI" sz="2000" dirty="0"/>
              <a:t> </a:t>
            </a:r>
            <a:r>
              <a:rPr lang="hr-HR" altLang="sl-SI" sz="2000" dirty="0" err="1"/>
              <a:t>and</a:t>
            </a:r>
            <a:r>
              <a:rPr lang="hr-HR" altLang="sl-SI" sz="2000" dirty="0"/>
              <a:t> </a:t>
            </a:r>
            <a:r>
              <a:rPr lang="hr-HR" altLang="sl-SI" sz="2000" dirty="0" err="1" smtClean="0"/>
              <a:t>desirable</a:t>
            </a:r>
            <a:endParaRPr lang="hr-HR" altLang="sl-SI" sz="2000" dirty="0" smtClean="0"/>
          </a:p>
          <a:p>
            <a:pPr lvl="1">
              <a:defRPr/>
            </a:pPr>
            <a:r>
              <a:rPr lang="sl-SI" sz="2000" dirty="0" err="1" smtClean="0"/>
              <a:t>Sometimes</a:t>
            </a:r>
            <a:r>
              <a:rPr lang="sl-SI" sz="2000" dirty="0" smtClean="0"/>
              <a:t> (</a:t>
            </a:r>
            <a:r>
              <a:rPr lang="sl-SI" sz="2000" dirty="0" err="1" smtClean="0"/>
              <a:t>often</a:t>
            </a:r>
            <a:r>
              <a:rPr lang="sl-SI" sz="2000" dirty="0" smtClean="0"/>
              <a:t>) </a:t>
            </a:r>
            <a:r>
              <a:rPr lang="sl-SI" sz="2000" dirty="0" err="1" smtClean="0"/>
              <a:t>information</a:t>
            </a:r>
            <a:r>
              <a:rPr lang="sl-SI" sz="2000" dirty="0" smtClean="0"/>
              <a:t> </a:t>
            </a:r>
            <a:r>
              <a:rPr lang="sl-SI" sz="2000" dirty="0" err="1" smtClean="0"/>
              <a:t>doesn‘t</a:t>
            </a:r>
            <a:r>
              <a:rPr lang="sl-SI" sz="2000" dirty="0" smtClean="0"/>
              <a:t> come </a:t>
            </a:r>
            <a:r>
              <a:rPr lang="sl-SI" sz="2000" dirty="0" err="1" smtClean="0"/>
              <a:t>where</a:t>
            </a:r>
            <a:r>
              <a:rPr lang="sl-SI" sz="2000" dirty="0" smtClean="0"/>
              <a:t> it is </a:t>
            </a:r>
            <a:r>
              <a:rPr lang="sl-SI" sz="2000" dirty="0" err="1" smtClean="0"/>
              <a:t>intended</a:t>
            </a:r>
            <a:r>
              <a:rPr lang="sl-SI" sz="2000" dirty="0" smtClean="0"/>
              <a:t>.</a:t>
            </a:r>
            <a:endParaRPr lang="sl-SI" sz="2000" dirty="0"/>
          </a:p>
          <a:p>
            <a:pPr lvl="2">
              <a:defRPr/>
            </a:pPr>
            <a:r>
              <a:rPr lang="sl-SI" sz="1800" dirty="0" err="1" smtClean="0"/>
              <a:t>Reasons</a:t>
            </a:r>
            <a:r>
              <a:rPr lang="sl-SI" sz="1800" dirty="0" smtClean="0"/>
              <a:t>: </a:t>
            </a:r>
            <a:r>
              <a:rPr lang="sl-SI" sz="1800" dirty="0" err="1" smtClean="0"/>
              <a:t>obstacles</a:t>
            </a:r>
            <a:r>
              <a:rPr lang="sl-SI" sz="1800" dirty="0" smtClean="0"/>
              <a:t>, </a:t>
            </a:r>
            <a:r>
              <a:rPr lang="sl-SI" sz="1800" dirty="0" err="1" smtClean="0"/>
              <a:t>diverting</a:t>
            </a:r>
            <a:r>
              <a:rPr lang="sl-SI" sz="1800" dirty="0" smtClean="0"/>
              <a:t> </a:t>
            </a:r>
            <a:r>
              <a:rPr lang="sl-SI" sz="1800" dirty="0" err="1" smtClean="0"/>
              <a:t>attention</a:t>
            </a:r>
            <a:r>
              <a:rPr lang="sl-SI" sz="1800" dirty="0" smtClean="0"/>
              <a:t>, </a:t>
            </a:r>
            <a:r>
              <a:rPr lang="sl-SI" sz="1800" dirty="0" err="1" smtClean="0"/>
              <a:t>conditions</a:t>
            </a:r>
            <a:r>
              <a:rPr lang="sl-SI" sz="1800" dirty="0" smtClean="0"/>
              <a:t> in inf. </a:t>
            </a:r>
            <a:r>
              <a:rPr lang="sl-SI" sz="1800" dirty="0" err="1" smtClean="0"/>
              <a:t>process</a:t>
            </a:r>
            <a:endParaRPr lang="sl-SI" sz="1800" dirty="0"/>
          </a:p>
          <a:p>
            <a:pPr lvl="1"/>
            <a:r>
              <a:rPr lang="sl-SI" sz="2000" dirty="0" smtClean="0"/>
              <a:t>3 </a:t>
            </a:r>
            <a:r>
              <a:rPr lang="sl-SI" sz="2000" dirty="0" err="1" smtClean="0"/>
              <a:t>aspects</a:t>
            </a:r>
            <a:r>
              <a:rPr lang="sl-SI" sz="2000" dirty="0" smtClean="0"/>
              <a:t>:</a:t>
            </a:r>
          </a:p>
          <a:p>
            <a:pPr lvl="2"/>
            <a:r>
              <a:rPr lang="sl-SI" sz="1800" dirty="0" err="1" smtClean="0"/>
              <a:t>Selective</a:t>
            </a:r>
            <a:r>
              <a:rPr lang="sl-SI" sz="1800" dirty="0" smtClean="0"/>
              <a:t> </a:t>
            </a:r>
            <a:r>
              <a:rPr lang="sl-SI" sz="1800" dirty="0" err="1" smtClean="0"/>
              <a:t>exposure</a:t>
            </a:r>
            <a:r>
              <a:rPr lang="sl-SI" sz="1800" dirty="0" smtClean="0"/>
              <a:t>, </a:t>
            </a:r>
            <a:r>
              <a:rPr lang="sl-SI" sz="1800" dirty="0" err="1" smtClean="0"/>
              <a:t>avoiding</a:t>
            </a:r>
            <a:r>
              <a:rPr lang="sl-SI" sz="1800" dirty="0" smtClean="0"/>
              <a:t> </a:t>
            </a:r>
            <a:r>
              <a:rPr lang="sl-SI" sz="1800" dirty="0" err="1" smtClean="0"/>
              <a:t>information</a:t>
            </a:r>
            <a:endParaRPr lang="sl-SI" sz="1800" dirty="0" smtClean="0"/>
          </a:p>
          <a:p>
            <a:pPr lvl="2"/>
            <a:r>
              <a:rPr lang="hr-HR" altLang="sl-SI" sz="1800" dirty="0" err="1" smtClean="0"/>
              <a:t>Knowledge</a:t>
            </a:r>
            <a:r>
              <a:rPr lang="hr-HR" altLang="sl-SI" sz="1800" dirty="0" smtClean="0"/>
              <a:t> </a:t>
            </a:r>
            <a:r>
              <a:rPr lang="hr-HR" altLang="sl-SI" sz="1800" dirty="0" err="1"/>
              <a:t>gaps</a:t>
            </a:r>
            <a:r>
              <a:rPr lang="hr-HR" altLang="sl-SI" sz="1800" dirty="0"/>
              <a:t>, </a:t>
            </a:r>
            <a:r>
              <a:rPr lang="hr-HR" altLang="sl-SI" sz="1800" dirty="0" err="1"/>
              <a:t>information</a:t>
            </a:r>
            <a:r>
              <a:rPr lang="hr-HR" altLang="sl-SI" sz="1800" dirty="0"/>
              <a:t> </a:t>
            </a:r>
            <a:r>
              <a:rPr lang="hr-HR" altLang="sl-SI" sz="1800" dirty="0" err="1" smtClean="0"/>
              <a:t>poverty</a:t>
            </a:r>
            <a:endParaRPr lang="hr-HR" altLang="sl-SI" sz="1800" dirty="0" smtClean="0"/>
          </a:p>
          <a:p>
            <a:pPr lvl="2"/>
            <a:r>
              <a:rPr lang="hr-HR" altLang="sl-SI" sz="1800" dirty="0" err="1"/>
              <a:t>I</a:t>
            </a:r>
            <a:r>
              <a:rPr lang="hr-HR" altLang="sl-SI" sz="1800" dirty="0" err="1" smtClean="0"/>
              <a:t>nformation</a:t>
            </a:r>
            <a:r>
              <a:rPr lang="hr-HR" altLang="sl-SI" sz="1800" dirty="0" smtClean="0"/>
              <a:t> </a:t>
            </a:r>
            <a:r>
              <a:rPr lang="hr-HR" altLang="sl-SI" sz="1800" dirty="0" err="1"/>
              <a:t>overload</a:t>
            </a:r>
            <a:r>
              <a:rPr lang="hr-HR" altLang="sl-SI" sz="1800" dirty="0"/>
              <a:t> &amp; </a:t>
            </a:r>
            <a:r>
              <a:rPr lang="hr-HR" altLang="sl-SI" sz="1800" dirty="0" err="1"/>
              <a:t>anxiety</a:t>
            </a:r>
            <a:endParaRPr lang="sl-SI" altLang="sl-SI" sz="1800" dirty="0"/>
          </a:p>
          <a:p>
            <a:r>
              <a:rPr lang="sl-SI" altLang="sl-SI" sz="2400" dirty="0" err="1"/>
              <a:t>Entertainment</a:t>
            </a:r>
            <a:r>
              <a:rPr lang="sl-SI" altLang="sl-SI" sz="2400" dirty="0"/>
              <a:t> </a:t>
            </a:r>
            <a:r>
              <a:rPr lang="hr-HR" altLang="sl-SI" sz="2400" dirty="0"/>
              <a:t>(</a:t>
            </a:r>
            <a:r>
              <a:rPr lang="hr-HR" altLang="sl-SI" sz="2400" dirty="0" err="1"/>
              <a:t>activity</a:t>
            </a:r>
            <a:r>
              <a:rPr lang="hr-HR" altLang="sl-SI" sz="2400" dirty="0"/>
              <a:t> </a:t>
            </a:r>
            <a:r>
              <a:rPr lang="hr-HR" altLang="sl-SI" sz="2400" dirty="0" err="1"/>
              <a:t>designed</a:t>
            </a:r>
            <a:r>
              <a:rPr lang="hr-HR" altLang="sl-SI" sz="2400" dirty="0"/>
              <a:t> to </a:t>
            </a:r>
            <a:r>
              <a:rPr lang="hr-HR" altLang="sl-SI" sz="2400" dirty="0" err="1"/>
              <a:t>delight</a:t>
            </a:r>
            <a:r>
              <a:rPr lang="hr-HR" altLang="sl-SI" sz="2400" dirty="0"/>
              <a:t>)</a:t>
            </a:r>
          </a:p>
          <a:p>
            <a:pPr lvl="1"/>
            <a:r>
              <a:rPr lang="hr-HR" altLang="sl-SI" sz="2000" dirty="0" err="1" smtClean="0"/>
              <a:t>Is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it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different</a:t>
            </a:r>
            <a:r>
              <a:rPr lang="hr-HR" altLang="sl-SI" sz="2000" dirty="0" smtClean="0"/>
              <a:t> </a:t>
            </a:r>
            <a:r>
              <a:rPr lang="hr-HR" altLang="sl-SI" sz="2000" dirty="0" err="1"/>
              <a:t>from</a:t>
            </a:r>
            <a:r>
              <a:rPr lang="hr-HR" altLang="sl-SI" sz="2000" dirty="0"/>
              <a:t> „</a:t>
            </a:r>
            <a:r>
              <a:rPr lang="hr-HR" altLang="sl-SI" sz="2000" dirty="0" err="1"/>
              <a:t>serious</a:t>
            </a:r>
            <a:r>
              <a:rPr lang="hr-HR" altLang="sl-SI" sz="2000" dirty="0"/>
              <a:t>” </a:t>
            </a:r>
            <a:r>
              <a:rPr lang="hr-HR" altLang="sl-SI" sz="2000" dirty="0" err="1"/>
              <a:t>information</a:t>
            </a:r>
            <a:r>
              <a:rPr lang="hr-HR" altLang="sl-SI" sz="2000" dirty="0"/>
              <a:t> </a:t>
            </a:r>
            <a:r>
              <a:rPr lang="hr-HR" altLang="sl-SI" sz="2000" dirty="0" err="1"/>
              <a:t>needs</a:t>
            </a:r>
            <a:r>
              <a:rPr lang="hr-HR" altLang="sl-SI" sz="2000" dirty="0"/>
              <a:t>? (</a:t>
            </a:r>
            <a:r>
              <a:rPr lang="hr-HR" altLang="sl-SI" sz="2000" dirty="0" err="1"/>
              <a:t>when</a:t>
            </a:r>
            <a:r>
              <a:rPr lang="hr-HR" altLang="sl-SI" sz="2000" dirty="0"/>
              <a:t> </a:t>
            </a:r>
            <a:r>
              <a:rPr lang="hr-HR" altLang="sl-SI" sz="2000" dirty="0" err="1"/>
              <a:t>studying</a:t>
            </a:r>
            <a:r>
              <a:rPr lang="hr-HR" altLang="sl-SI" sz="2000" dirty="0"/>
              <a:t> IB / </a:t>
            </a:r>
            <a:r>
              <a:rPr lang="hr-HR" altLang="sl-SI" sz="2000" dirty="0" err="1"/>
              <a:t>providing</a:t>
            </a:r>
            <a:r>
              <a:rPr lang="hr-HR" altLang="sl-SI" sz="2000" dirty="0"/>
              <a:t> </a:t>
            </a:r>
            <a:r>
              <a:rPr lang="hr-HR" altLang="sl-SI" sz="2000" dirty="0" err="1"/>
              <a:t>information</a:t>
            </a:r>
            <a:r>
              <a:rPr lang="hr-HR" altLang="sl-SI" sz="2000" dirty="0"/>
              <a:t>)</a:t>
            </a:r>
          </a:p>
          <a:p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749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351120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4000" dirty="0" err="1" smtClean="0"/>
              <a:t>Collaborative</a:t>
            </a:r>
            <a:r>
              <a:rPr lang="sl-SI" sz="4000" dirty="0" smtClean="0"/>
              <a:t> </a:t>
            </a:r>
            <a:r>
              <a:rPr lang="sl-SI" sz="4000" dirty="0" err="1" smtClean="0"/>
              <a:t>information</a:t>
            </a:r>
            <a:r>
              <a:rPr lang="sl-SI" sz="4000" dirty="0" smtClean="0"/>
              <a:t> </a:t>
            </a:r>
            <a:r>
              <a:rPr lang="sl-SI" sz="4000" dirty="0" err="1" smtClean="0"/>
              <a:t>behaviour</a:t>
            </a:r>
            <a:r>
              <a:rPr lang="sl-SI" sz="4000" dirty="0" smtClean="0"/>
              <a:t> (Ford, 2015, </a:t>
            </a:r>
            <a:r>
              <a:rPr lang="sl-SI" sz="4000" dirty="0" err="1" smtClean="0"/>
              <a:t>ch</a:t>
            </a:r>
            <a:r>
              <a:rPr lang="sl-SI" sz="4000" dirty="0" smtClean="0"/>
              <a:t>. </a:t>
            </a:r>
            <a:r>
              <a:rPr lang="sl-SI" sz="4000" dirty="0"/>
              <a:t>5</a:t>
            </a:r>
            <a:r>
              <a:rPr lang="sl-SI" sz="4000" dirty="0" smtClean="0"/>
              <a:t>)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69257" y="1664566"/>
            <a:ext cx="9729282" cy="47301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l-SI" dirty="0" err="1" smtClean="0"/>
              <a:t>What</a:t>
            </a:r>
            <a:r>
              <a:rPr lang="sl-SI" dirty="0" smtClean="0"/>
              <a:t> it </a:t>
            </a:r>
            <a:r>
              <a:rPr lang="sl-SI" dirty="0" err="1" smtClean="0"/>
              <a:t>means</a:t>
            </a:r>
            <a:r>
              <a:rPr lang="sl-SI" dirty="0" smtClean="0"/>
              <a:t>, </a:t>
            </a:r>
            <a:r>
              <a:rPr lang="sl-SI" dirty="0" err="1" smtClean="0"/>
              <a:t>contexts</a:t>
            </a:r>
            <a:endParaRPr lang="sl-SI" dirty="0" smtClean="0"/>
          </a:p>
          <a:p>
            <a:pPr lvl="1">
              <a:defRPr/>
            </a:pPr>
            <a:r>
              <a:rPr lang="sl-SI" dirty="0" err="1" smtClean="0"/>
              <a:t>Collaboration</a:t>
            </a:r>
            <a:r>
              <a:rPr lang="sl-SI" dirty="0" smtClean="0"/>
              <a:t> to </a:t>
            </a:r>
            <a:r>
              <a:rPr lang="sl-SI" dirty="0" err="1" smtClean="0"/>
              <a:t>achieve</a:t>
            </a:r>
            <a:r>
              <a:rPr lang="sl-SI" dirty="0" smtClean="0"/>
              <a:t> </a:t>
            </a:r>
            <a:r>
              <a:rPr lang="sl-SI" dirty="0" err="1" smtClean="0"/>
              <a:t>higer</a:t>
            </a:r>
            <a:r>
              <a:rPr lang="sl-SI" dirty="0" smtClean="0"/>
              <a:t> </a:t>
            </a:r>
            <a:r>
              <a:rPr lang="sl-SI" dirty="0" err="1" smtClean="0"/>
              <a:t>quality</a:t>
            </a:r>
            <a:r>
              <a:rPr lang="sl-SI" dirty="0" smtClean="0"/>
              <a:t> </a:t>
            </a:r>
            <a:r>
              <a:rPr lang="sl-SI" dirty="0" err="1" smtClean="0"/>
              <a:t>goals</a:t>
            </a:r>
            <a:r>
              <a:rPr lang="sl-SI" dirty="0" smtClean="0"/>
              <a:t>, </a:t>
            </a:r>
            <a:r>
              <a:rPr lang="sl-SI" dirty="0" err="1" smtClean="0"/>
              <a:t>easier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, </a:t>
            </a:r>
            <a:r>
              <a:rPr lang="sl-SI" dirty="0" err="1" smtClean="0"/>
              <a:t>division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labour</a:t>
            </a:r>
            <a:r>
              <a:rPr lang="sl-SI" dirty="0" smtClean="0"/>
              <a:t>, …</a:t>
            </a:r>
          </a:p>
          <a:p>
            <a:pPr lvl="1">
              <a:defRPr/>
            </a:pPr>
            <a:r>
              <a:rPr lang="sl-SI" dirty="0" err="1" smtClean="0"/>
              <a:t>Common</a:t>
            </a:r>
            <a:r>
              <a:rPr lang="sl-SI" dirty="0" smtClean="0"/>
              <a:t> </a:t>
            </a:r>
            <a:r>
              <a:rPr lang="sl-SI" dirty="0" err="1" smtClean="0"/>
              <a:t>goal</a:t>
            </a:r>
            <a:r>
              <a:rPr lang="sl-SI" dirty="0" smtClean="0"/>
              <a:t>, </a:t>
            </a:r>
            <a:r>
              <a:rPr lang="sl-SI" dirty="0" err="1" smtClean="0"/>
              <a:t>common</a:t>
            </a:r>
            <a:r>
              <a:rPr lang="sl-SI" dirty="0" smtClean="0"/>
              <a:t> </a:t>
            </a:r>
            <a:r>
              <a:rPr lang="sl-SI" dirty="0" err="1" smtClean="0"/>
              <a:t>benefit</a:t>
            </a:r>
            <a:endParaRPr lang="sl-SI" dirty="0" smtClean="0"/>
          </a:p>
          <a:p>
            <a:pPr lvl="1">
              <a:defRPr/>
            </a:pPr>
            <a:r>
              <a:rPr lang="sl-SI" dirty="0" err="1" smtClean="0"/>
              <a:t>Complex</a:t>
            </a:r>
            <a:r>
              <a:rPr lang="sl-SI" dirty="0" smtClean="0"/>
              <a:t> </a:t>
            </a:r>
            <a:r>
              <a:rPr lang="sl-SI" dirty="0" err="1" smtClean="0"/>
              <a:t>task</a:t>
            </a:r>
            <a:r>
              <a:rPr lang="sl-SI" dirty="0" smtClean="0"/>
              <a:t>, </a:t>
            </a:r>
            <a:r>
              <a:rPr lang="sl-SI" dirty="0" err="1" smtClean="0"/>
              <a:t>extra</a:t>
            </a:r>
            <a:r>
              <a:rPr lang="sl-SI" dirty="0" smtClean="0"/>
              <a:t> </a:t>
            </a:r>
            <a:r>
              <a:rPr lang="sl-SI" dirty="0" err="1" smtClean="0"/>
              <a:t>cognitive</a:t>
            </a:r>
            <a:r>
              <a:rPr lang="sl-SI" dirty="0" smtClean="0"/>
              <a:t> </a:t>
            </a:r>
            <a:r>
              <a:rPr lang="sl-SI" dirty="0" err="1" smtClean="0"/>
              <a:t>load</a:t>
            </a:r>
            <a:endParaRPr lang="sl-SI" dirty="0" smtClean="0"/>
          </a:p>
          <a:p>
            <a:pPr lvl="1">
              <a:defRPr/>
            </a:pPr>
            <a:r>
              <a:rPr lang="sl-SI" dirty="0" err="1" smtClean="0"/>
              <a:t>Needed</a:t>
            </a:r>
            <a:r>
              <a:rPr lang="sl-SI" dirty="0" smtClean="0"/>
              <a:t> </a:t>
            </a:r>
            <a:r>
              <a:rPr lang="sl-SI" dirty="0" err="1" smtClean="0"/>
              <a:t>expertise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multiple </a:t>
            </a:r>
            <a:r>
              <a:rPr lang="sl-SI" dirty="0" err="1" smtClean="0"/>
              <a:t>individuals</a:t>
            </a:r>
            <a:endParaRPr lang="sl-SI" dirty="0" smtClean="0"/>
          </a:p>
          <a:p>
            <a:pPr lvl="1">
              <a:defRPr/>
            </a:pPr>
            <a:r>
              <a:rPr lang="sl-SI" dirty="0" err="1" smtClean="0"/>
              <a:t>Difficult</a:t>
            </a:r>
            <a:r>
              <a:rPr lang="sl-SI" dirty="0" smtClean="0"/>
              <a:t>, </a:t>
            </a:r>
            <a:r>
              <a:rPr lang="sl-SI" dirty="0" err="1" smtClean="0"/>
              <a:t>demanding</a:t>
            </a:r>
            <a:r>
              <a:rPr lang="sl-SI" dirty="0" smtClean="0"/>
              <a:t> (in </a:t>
            </a:r>
            <a:r>
              <a:rPr lang="sl-SI" dirty="0" err="1" smtClean="0"/>
              <a:t>terms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time, </a:t>
            </a:r>
            <a:r>
              <a:rPr lang="sl-SI" dirty="0" err="1" smtClean="0"/>
              <a:t>work</a:t>
            </a:r>
            <a:r>
              <a:rPr lang="sl-SI" dirty="0" smtClean="0"/>
              <a:t>, </a:t>
            </a:r>
            <a:r>
              <a:rPr lang="sl-SI" dirty="0" err="1" smtClean="0"/>
              <a:t>coordination</a:t>
            </a:r>
            <a:r>
              <a:rPr lang="sl-SI" dirty="0" smtClean="0"/>
              <a:t> </a:t>
            </a:r>
            <a:r>
              <a:rPr lang="sl-SI" dirty="0" err="1" smtClean="0"/>
              <a:t>etc</a:t>
            </a:r>
            <a:r>
              <a:rPr lang="sl-SI" dirty="0" smtClean="0"/>
              <a:t>.)</a:t>
            </a:r>
          </a:p>
          <a:p>
            <a:pPr lvl="1">
              <a:defRPr/>
            </a:pPr>
            <a:r>
              <a:rPr lang="sl-SI" dirty="0" smtClean="0"/>
              <a:t>Not </a:t>
            </a:r>
            <a:r>
              <a:rPr lang="sl-SI" dirty="0" err="1" smtClean="0"/>
              <a:t>necessarily</a:t>
            </a:r>
            <a:r>
              <a:rPr lang="sl-SI" dirty="0" smtClean="0"/>
              <a:t> </a:t>
            </a:r>
            <a:r>
              <a:rPr lang="sl-SI" dirty="0" err="1" smtClean="0"/>
              <a:t>succesful</a:t>
            </a:r>
            <a:endParaRPr lang="sl-SI" dirty="0" smtClean="0"/>
          </a:p>
          <a:p>
            <a:pPr>
              <a:defRPr/>
            </a:pPr>
            <a:r>
              <a:rPr lang="sl-SI" dirty="0" err="1" smtClean="0"/>
              <a:t>Types</a:t>
            </a:r>
            <a:endParaRPr lang="sl-SI" dirty="0" smtClean="0"/>
          </a:p>
          <a:p>
            <a:pPr lvl="1">
              <a:defRPr/>
            </a:pPr>
            <a:r>
              <a:rPr lang="sl-SI" dirty="0" smtClean="0"/>
              <a:t>Co-</a:t>
            </a:r>
            <a:r>
              <a:rPr lang="sl-SI" dirty="0" err="1" smtClean="0"/>
              <a:t>ordinated</a:t>
            </a:r>
            <a:r>
              <a:rPr lang="sl-SI" dirty="0" smtClean="0"/>
              <a:t>, </a:t>
            </a:r>
            <a:r>
              <a:rPr lang="sl-SI" dirty="0" err="1" smtClean="0"/>
              <a:t>co</a:t>
            </a:r>
            <a:r>
              <a:rPr lang="sl-SI" dirty="0" smtClean="0"/>
              <a:t>-operative, </a:t>
            </a:r>
            <a:r>
              <a:rPr lang="sl-SI" dirty="0" err="1" smtClean="0"/>
              <a:t>co-constructive</a:t>
            </a:r>
            <a:endParaRPr lang="sl-SI" dirty="0" smtClean="0"/>
          </a:p>
          <a:p>
            <a:pPr>
              <a:defRPr/>
            </a:pPr>
            <a:r>
              <a:rPr lang="sl-SI" dirty="0" err="1" smtClean="0"/>
              <a:t>Characteristics</a:t>
            </a:r>
            <a:r>
              <a:rPr lang="sl-SI" dirty="0" smtClean="0"/>
              <a:t> (</a:t>
            </a:r>
            <a:r>
              <a:rPr lang="sl-SI" dirty="0" err="1" smtClean="0"/>
              <a:t>why</a:t>
            </a:r>
            <a:r>
              <a:rPr lang="sl-SI" dirty="0" smtClean="0"/>
              <a:t>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infividual</a:t>
            </a:r>
            <a:r>
              <a:rPr lang="sl-SI" dirty="0" smtClean="0"/>
              <a:t> inf. </a:t>
            </a:r>
            <a:r>
              <a:rPr lang="sl-SI" dirty="0" err="1" smtClean="0"/>
              <a:t>behaviour</a:t>
            </a:r>
            <a:r>
              <a:rPr lang="sl-SI" dirty="0" smtClean="0"/>
              <a:t>)</a:t>
            </a:r>
          </a:p>
          <a:p>
            <a:pPr>
              <a:defRPr/>
            </a:pPr>
            <a:r>
              <a:rPr lang="sl-SI" dirty="0" err="1" smtClean="0"/>
              <a:t>Triggers</a:t>
            </a:r>
            <a:endParaRPr lang="sl-SI" dirty="0" smtClean="0"/>
          </a:p>
          <a:p>
            <a:pPr>
              <a:defRPr/>
            </a:pPr>
            <a:r>
              <a:rPr lang="sl-SI" dirty="0" err="1" smtClean="0"/>
              <a:t>Unexplored</a:t>
            </a:r>
            <a:r>
              <a:rPr lang="sl-SI" dirty="0" smtClean="0"/>
              <a:t> </a:t>
            </a:r>
            <a:r>
              <a:rPr lang="sl-SI" dirty="0" err="1" smtClean="0"/>
              <a:t>areas</a:t>
            </a:r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7083" y="322092"/>
            <a:ext cx="9404723" cy="1071282"/>
          </a:xfrm>
        </p:spPr>
        <p:txBody>
          <a:bodyPr/>
          <a:lstStyle/>
          <a:p>
            <a:r>
              <a:rPr lang="sl-SI" dirty="0" smtClean="0"/>
              <a:t>Some </a:t>
            </a:r>
            <a:r>
              <a:rPr lang="sl-SI" dirty="0" err="1" smtClean="0"/>
              <a:t>relevant</a:t>
            </a:r>
            <a:r>
              <a:rPr lang="sl-SI" dirty="0" smtClean="0"/>
              <a:t> </a:t>
            </a:r>
            <a:r>
              <a:rPr lang="sl-SI" dirty="0" err="1" smtClean="0"/>
              <a:t>theories</a:t>
            </a:r>
            <a:r>
              <a:rPr lang="sl-SI" dirty="0" smtClean="0"/>
              <a:t> /1 </a:t>
            </a:r>
            <a:br>
              <a:rPr lang="sl-SI" dirty="0" smtClean="0"/>
            </a:br>
            <a:r>
              <a:rPr lang="sl-SI" sz="3200" dirty="0" smtClean="0"/>
              <a:t>(</a:t>
            </a:r>
            <a:r>
              <a:rPr lang="sl-SI" sz="3200" dirty="0" err="1"/>
              <a:t>Case</a:t>
            </a:r>
            <a:r>
              <a:rPr lang="sl-SI" sz="3200" dirty="0"/>
              <a:t>, 2016, </a:t>
            </a:r>
            <a:r>
              <a:rPr lang="sl-SI" sz="3200" dirty="0" smtClean="0"/>
              <a:t>pp. </a:t>
            </a:r>
            <a:r>
              <a:rPr lang="sl-SI" sz="3200" dirty="0"/>
              <a:t>174-192)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24000"/>
            <a:ext cx="10297659" cy="4724399"/>
          </a:xfrm>
        </p:spPr>
        <p:txBody>
          <a:bodyPr>
            <a:normAutofit fontScale="77500" lnSpcReduction="20000"/>
          </a:bodyPr>
          <a:lstStyle/>
          <a:p>
            <a:r>
              <a:rPr lang="sl-SI" sz="3100" b="1" dirty="0" err="1" smtClean="0"/>
              <a:t>Zipf</a:t>
            </a:r>
            <a:r>
              <a:rPr lang="sl-SI" sz="3100" b="1" dirty="0" smtClean="0"/>
              <a:t> </a:t>
            </a:r>
            <a:r>
              <a:rPr lang="sl-SI" sz="3100" b="1" dirty="0" err="1" smtClean="0"/>
              <a:t>principle</a:t>
            </a:r>
            <a:r>
              <a:rPr lang="sl-SI" sz="3100" b="1" dirty="0" smtClean="0"/>
              <a:t> </a:t>
            </a:r>
            <a:r>
              <a:rPr lang="sl-SI" sz="3100" b="1" dirty="0" err="1" smtClean="0"/>
              <a:t>of</a:t>
            </a:r>
            <a:r>
              <a:rPr lang="sl-SI" sz="3100" b="1" dirty="0" smtClean="0"/>
              <a:t> </a:t>
            </a:r>
            <a:r>
              <a:rPr lang="sl-SI" sz="3100" b="1" dirty="0" err="1" smtClean="0"/>
              <a:t>least</a:t>
            </a:r>
            <a:r>
              <a:rPr lang="sl-SI" sz="3100" b="1" dirty="0" smtClean="0"/>
              <a:t> </a:t>
            </a:r>
            <a:r>
              <a:rPr lang="sl-SI" sz="3100" b="1" dirty="0" err="1" smtClean="0"/>
              <a:t>effort</a:t>
            </a:r>
            <a:endParaRPr lang="sl-SI" sz="3100" b="1" dirty="0"/>
          </a:p>
          <a:p>
            <a:pPr lvl="1"/>
            <a:r>
              <a:rPr lang="sl-SI" sz="2400" dirty="0" smtClean="0"/>
              <a:t>“</a:t>
            </a:r>
            <a:r>
              <a:rPr lang="sl-SI" sz="2400" dirty="0" err="1" smtClean="0"/>
              <a:t>Indivisual</a:t>
            </a:r>
            <a:r>
              <a:rPr lang="sl-SI" sz="2400" dirty="0" smtClean="0"/>
              <a:t> </a:t>
            </a:r>
            <a:r>
              <a:rPr lang="sl-SI" sz="2400" dirty="0" err="1" smtClean="0"/>
              <a:t>will</a:t>
            </a:r>
            <a:r>
              <a:rPr lang="sl-SI" sz="2400" dirty="0" smtClean="0"/>
              <a:t> </a:t>
            </a:r>
            <a:r>
              <a:rPr lang="sl-SI" sz="2400" dirty="0" err="1" smtClean="0"/>
              <a:t>use</a:t>
            </a:r>
            <a:r>
              <a:rPr lang="sl-SI" sz="2400" dirty="0" smtClean="0"/>
              <a:t> a </a:t>
            </a:r>
            <a:r>
              <a:rPr lang="sl-SI" sz="2400" dirty="0" err="1" smtClean="0"/>
              <a:t>series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activities</a:t>
            </a:r>
            <a:r>
              <a:rPr lang="sl-SI" sz="2400" dirty="0" smtClean="0"/>
              <a:t> </a:t>
            </a:r>
            <a:r>
              <a:rPr lang="sl-SI" sz="2400" dirty="0" err="1" smtClean="0"/>
              <a:t>that</a:t>
            </a:r>
            <a:r>
              <a:rPr lang="sl-SI" sz="2400" dirty="0" smtClean="0"/>
              <a:t> </a:t>
            </a:r>
            <a:r>
              <a:rPr lang="sl-SI" sz="2400" dirty="0" err="1" smtClean="0"/>
              <a:t>include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use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probably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least</a:t>
            </a:r>
            <a:r>
              <a:rPr lang="sl-SI" sz="2400" dirty="0" smtClean="0"/>
              <a:t> </a:t>
            </a:r>
            <a:r>
              <a:rPr lang="sl-SI" sz="2400" dirty="0" err="1" smtClean="0"/>
              <a:t>average</a:t>
            </a:r>
            <a:r>
              <a:rPr lang="sl-SI" sz="2400" dirty="0" smtClean="0"/>
              <a:t> </a:t>
            </a:r>
            <a:r>
              <a:rPr lang="sl-SI" sz="2400" dirty="0" err="1" smtClean="0"/>
              <a:t>effort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his/</a:t>
            </a:r>
            <a:r>
              <a:rPr lang="sl-SI" sz="2400" dirty="0" err="1" smtClean="0"/>
              <a:t>her</a:t>
            </a:r>
            <a:r>
              <a:rPr lang="sl-SI" sz="2400" dirty="0" smtClean="0"/>
              <a:t> </a:t>
            </a:r>
            <a:r>
              <a:rPr lang="sl-SI" sz="2400" dirty="0" err="1" smtClean="0"/>
              <a:t>work</a:t>
            </a:r>
            <a:r>
              <a:rPr lang="sl-SI" sz="2400" dirty="0" smtClean="0"/>
              <a:t>.“ = </a:t>
            </a:r>
            <a:r>
              <a:rPr lang="sl-SI" sz="2400" dirty="0" err="1" smtClean="0"/>
              <a:t>least</a:t>
            </a:r>
            <a:r>
              <a:rPr lang="sl-SI" sz="2400" dirty="0" smtClean="0"/>
              <a:t> </a:t>
            </a:r>
            <a:r>
              <a:rPr lang="sl-SI" sz="2400" dirty="0" err="1" smtClean="0"/>
              <a:t>effort</a:t>
            </a:r>
            <a:r>
              <a:rPr lang="sl-SI" sz="2400" dirty="0" smtClean="0"/>
              <a:t> </a:t>
            </a:r>
            <a:endParaRPr lang="sl-SI" sz="2400" dirty="0"/>
          </a:p>
          <a:p>
            <a:pPr lvl="1">
              <a:lnSpc>
                <a:spcPct val="90000"/>
              </a:lnSpc>
              <a:defRPr/>
            </a:pPr>
            <a:r>
              <a:rPr lang="sl-SI" sz="2400" dirty="0" err="1" smtClean="0"/>
              <a:t>Searchers</a:t>
            </a:r>
            <a:r>
              <a:rPr lang="sl-SI" sz="2400" dirty="0" smtClean="0"/>
              <a:t> </a:t>
            </a:r>
            <a:r>
              <a:rPr lang="sl-SI" sz="2400" dirty="0" err="1" smtClean="0"/>
              <a:t>minimize</a:t>
            </a:r>
            <a:r>
              <a:rPr lang="sl-SI" sz="2400" dirty="0" smtClean="0"/>
              <a:t> </a:t>
            </a:r>
            <a:r>
              <a:rPr lang="sl-SI" sz="2400" dirty="0" err="1" smtClean="0"/>
              <a:t>their</a:t>
            </a:r>
            <a:r>
              <a:rPr lang="sl-SI" sz="2400" dirty="0" smtClean="0"/>
              <a:t> </a:t>
            </a:r>
            <a:r>
              <a:rPr lang="sl-SI" sz="2400" dirty="0" err="1" smtClean="0"/>
              <a:t>effort</a:t>
            </a:r>
            <a:r>
              <a:rPr lang="sl-SI" sz="2400" dirty="0" smtClean="0"/>
              <a:t> in </a:t>
            </a:r>
            <a:r>
              <a:rPr lang="sl-SI" sz="2400" dirty="0" err="1" smtClean="0"/>
              <a:t>searching</a:t>
            </a:r>
            <a:r>
              <a:rPr lang="sl-SI" sz="2400" dirty="0" smtClean="0"/>
              <a:t>, </a:t>
            </a:r>
            <a:r>
              <a:rPr lang="sl-SI" sz="2400" dirty="0" err="1" smtClean="0"/>
              <a:t>even</a:t>
            </a:r>
            <a:r>
              <a:rPr lang="sl-SI" sz="2400" dirty="0" smtClean="0"/>
              <a:t> </a:t>
            </a:r>
            <a:r>
              <a:rPr lang="sl-SI" sz="2400" dirty="0" err="1" smtClean="0"/>
              <a:t>if</a:t>
            </a:r>
            <a:r>
              <a:rPr lang="sl-SI" sz="2400" dirty="0" smtClean="0"/>
              <a:t> it </a:t>
            </a:r>
            <a:r>
              <a:rPr lang="sl-SI" sz="2400" dirty="0" err="1" smtClean="0"/>
              <a:t>means</a:t>
            </a:r>
            <a:r>
              <a:rPr lang="sl-SI" sz="2400" dirty="0" smtClean="0"/>
              <a:t> </a:t>
            </a:r>
            <a:r>
              <a:rPr lang="sl-SI" sz="2400" dirty="0" err="1" smtClean="0"/>
              <a:t>that</a:t>
            </a:r>
            <a:r>
              <a:rPr lang="sl-SI" sz="2400" dirty="0" smtClean="0"/>
              <a:t> </a:t>
            </a:r>
            <a:r>
              <a:rPr lang="sl-SI" sz="2400" dirty="0" err="1" smtClean="0"/>
              <a:t>they</a:t>
            </a:r>
            <a:r>
              <a:rPr lang="sl-SI" sz="2400" dirty="0" smtClean="0"/>
              <a:t> </a:t>
            </a:r>
            <a:r>
              <a:rPr lang="sl-SI" sz="2400" dirty="0" err="1" smtClean="0"/>
              <a:t>have</a:t>
            </a:r>
            <a:r>
              <a:rPr lang="sl-SI" sz="2400" dirty="0" smtClean="0"/>
              <a:t> to </a:t>
            </a:r>
            <a:r>
              <a:rPr lang="sl-SI" sz="2400" dirty="0" err="1" smtClean="0"/>
              <a:t>accept</a:t>
            </a:r>
            <a:r>
              <a:rPr lang="sl-SI" sz="2400" dirty="0" smtClean="0"/>
              <a:t> </a:t>
            </a:r>
            <a:r>
              <a:rPr lang="sl-SI" sz="2400" dirty="0" err="1" smtClean="0"/>
              <a:t>lower</a:t>
            </a:r>
            <a:r>
              <a:rPr lang="sl-SI" sz="2400" dirty="0" smtClean="0"/>
              <a:t> </a:t>
            </a:r>
            <a:r>
              <a:rPr lang="sl-SI" sz="2400" dirty="0" err="1" smtClean="0"/>
              <a:t>quality</a:t>
            </a:r>
            <a:r>
              <a:rPr lang="sl-SI" sz="2400" dirty="0" smtClean="0"/>
              <a:t>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</a:t>
            </a:r>
            <a:r>
              <a:rPr lang="sl-SI" sz="2400" dirty="0" err="1" smtClean="0"/>
              <a:t>or</a:t>
            </a:r>
            <a:r>
              <a:rPr lang="sl-SI" sz="2400" dirty="0" smtClean="0"/>
              <a:t> </a:t>
            </a:r>
            <a:r>
              <a:rPr lang="sl-SI" sz="2400" dirty="0" err="1" smtClean="0"/>
              <a:t>less</a:t>
            </a:r>
            <a:r>
              <a:rPr lang="sl-SI" sz="2400" dirty="0" smtClean="0"/>
              <a:t>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.</a:t>
            </a:r>
            <a:endParaRPr lang="sl-SI" sz="2400" dirty="0"/>
          </a:p>
          <a:p>
            <a:r>
              <a:rPr lang="sl-SI" sz="3100" b="1" dirty="0" smtClean="0"/>
              <a:t>Use &amp; </a:t>
            </a:r>
            <a:r>
              <a:rPr lang="sl-SI" sz="3100" b="1" dirty="0" err="1" smtClean="0"/>
              <a:t>gratification</a:t>
            </a:r>
            <a:r>
              <a:rPr lang="sl-SI" sz="3100" b="1" dirty="0" smtClean="0"/>
              <a:t> </a:t>
            </a:r>
            <a:r>
              <a:rPr lang="sl-SI" sz="3100" dirty="0" err="1" smtClean="0"/>
              <a:t>and</a:t>
            </a:r>
            <a:r>
              <a:rPr lang="sl-SI" sz="3100" dirty="0" smtClean="0"/>
              <a:t> </a:t>
            </a:r>
            <a:r>
              <a:rPr lang="sl-SI" sz="3100" b="1" dirty="0" smtClean="0"/>
              <a:t>Game &amp; </a:t>
            </a:r>
            <a:r>
              <a:rPr lang="sl-SI" sz="3100" b="1" dirty="0" err="1" smtClean="0"/>
              <a:t>fun</a:t>
            </a:r>
            <a:r>
              <a:rPr lang="sl-SI" sz="3100" b="1" dirty="0" smtClean="0"/>
              <a:t> </a:t>
            </a:r>
          </a:p>
          <a:p>
            <a:pPr lvl="1"/>
            <a:r>
              <a:rPr lang="sl-SI" sz="2600" dirty="0" err="1" smtClean="0"/>
              <a:t>People</a:t>
            </a:r>
            <a:r>
              <a:rPr lang="sl-SI" sz="2600" dirty="0" smtClean="0"/>
              <a:t> </a:t>
            </a:r>
            <a:r>
              <a:rPr lang="sl-SI" sz="2600" dirty="0" err="1" smtClean="0"/>
              <a:t>actively</a:t>
            </a:r>
            <a:r>
              <a:rPr lang="sl-SI" sz="2600" dirty="0" smtClean="0"/>
              <a:t> </a:t>
            </a:r>
            <a:r>
              <a:rPr lang="sl-SI" sz="2600" dirty="0" err="1" smtClean="0"/>
              <a:t>participate</a:t>
            </a:r>
            <a:r>
              <a:rPr lang="sl-SI" sz="2600" dirty="0" smtClean="0"/>
              <a:t> in </a:t>
            </a:r>
            <a:r>
              <a:rPr lang="sl-SI" sz="2600" dirty="0" err="1" smtClean="0"/>
              <a:t>exposure</a:t>
            </a:r>
            <a:r>
              <a:rPr lang="sl-SI" sz="2600" dirty="0" smtClean="0"/>
              <a:t> to </a:t>
            </a:r>
            <a:r>
              <a:rPr lang="sl-SI" sz="2600" dirty="0" err="1" smtClean="0"/>
              <a:t>various</a:t>
            </a:r>
            <a:r>
              <a:rPr lang="sl-SI" sz="2600" dirty="0" smtClean="0"/>
              <a:t> </a:t>
            </a:r>
            <a:r>
              <a:rPr lang="sl-SI" sz="2600" dirty="0" err="1" smtClean="0"/>
              <a:t>media</a:t>
            </a:r>
            <a:r>
              <a:rPr lang="sl-SI" sz="2600" dirty="0" smtClean="0"/>
              <a:t>, </a:t>
            </a:r>
            <a:r>
              <a:rPr lang="sl-SI" sz="2600" dirty="0" err="1" smtClean="0"/>
              <a:t>this</a:t>
            </a:r>
            <a:r>
              <a:rPr lang="sl-SI" sz="2600" dirty="0" smtClean="0"/>
              <a:t> </a:t>
            </a:r>
            <a:r>
              <a:rPr lang="sl-SI" sz="2600" dirty="0" err="1" smtClean="0"/>
              <a:t>being</a:t>
            </a:r>
            <a:r>
              <a:rPr lang="sl-SI" sz="2600" dirty="0" smtClean="0"/>
              <a:t> </a:t>
            </a:r>
            <a:r>
              <a:rPr lang="sl-SI" sz="2600" dirty="0" err="1" smtClean="0"/>
              <a:t>related</a:t>
            </a:r>
            <a:r>
              <a:rPr lang="sl-SI" sz="2600" dirty="0" smtClean="0"/>
              <a:t> to </a:t>
            </a:r>
            <a:r>
              <a:rPr lang="sl-SI" sz="2600" dirty="0" err="1" smtClean="0"/>
              <a:t>fulfilment</a:t>
            </a:r>
            <a:r>
              <a:rPr lang="sl-SI" sz="2600" dirty="0" smtClean="0"/>
              <a:t> </a:t>
            </a:r>
            <a:r>
              <a:rPr lang="sl-SI" sz="2600" dirty="0" err="1" smtClean="0"/>
              <a:t>of</a:t>
            </a:r>
            <a:r>
              <a:rPr lang="sl-SI" sz="2600" dirty="0" smtClean="0"/>
              <a:t> </a:t>
            </a:r>
            <a:r>
              <a:rPr lang="sl-SI" sz="2600" dirty="0" err="1" smtClean="0"/>
              <a:t>their</a:t>
            </a:r>
            <a:r>
              <a:rPr lang="sl-SI" sz="2600" dirty="0" smtClean="0"/>
              <a:t> </a:t>
            </a:r>
            <a:r>
              <a:rPr lang="sl-SI" sz="2600" dirty="0" err="1" smtClean="0"/>
              <a:t>needs</a:t>
            </a:r>
            <a:r>
              <a:rPr lang="sl-SI" sz="2600" dirty="0" smtClean="0"/>
              <a:t>.</a:t>
            </a:r>
            <a:endParaRPr lang="sl-SI" sz="2600" dirty="0"/>
          </a:p>
          <a:p>
            <a:pPr lvl="1">
              <a:defRPr/>
            </a:pPr>
            <a:r>
              <a:rPr lang="sl-SI" sz="2600" dirty="0" err="1" smtClean="0"/>
              <a:t>People</a:t>
            </a:r>
            <a:r>
              <a:rPr lang="sl-SI" sz="2600" dirty="0" smtClean="0"/>
              <a:t> </a:t>
            </a:r>
            <a:r>
              <a:rPr lang="sl-SI" sz="2600" dirty="0" err="1" smtClean="0"/>
              <a:t>treat</a:t>
            </a:r>
            <a:r>
              <a:rPr lang="sl-SI" sz="2600" dirty="0" smtClean="0"/>
              <a:t> </a:t>
            </a:r>
            <a:r>
              <a:rPr lang="sl-SI" sz="2600" dirty="0" err="1" smtClean="0"/>
              <a:t>the</a:t>
            </a:r>
            <a:r>
              <a:rPr lang="sl-SI" sz="2600" dirty="0" smtClean="0"/>
              <a:t> ‘</a:t>
            </a:r>
            <a:r>
              <a:rPr lang="sl-SI" sz="2600" dirty="0" err="1" smtClean="0"/>
              <a:t>input</a:t>
            </a:r>
            <a:r>
              <a:rPr lang="sl-SI" sz="2600" dirty="0" smtClean="0"/>
              <a:t>’ </a:t>
            </a:r>
            <a:r>
              <a:rPr lang="sl-SI" sz="2600" dirty="0" err="1" smtClean="0"/>
              <a:t>of</a:t>
            </a:r>
            <a:r>
              <a:rPr lang="sl-SI" sz="2600" dirty="0" smtClean="0"/>
              <a:t> </a:t>
            </a:r>
            <a:r>
              <a:rPr lang="sl-SI" sz="2600" dirty="0" err="1" smtClean="0"/>
              <a:t>fun</a:t>
            </a:r>
            <a:r>
              <a:rPr lang="sl-SI" sz="2600" dirty="0" smtClean="0"/>
              <a:t> </a:t>
            </a:r>
            <a:r>
              <a:rPr lang="sl-SI" sz="2600" dirty="0" err="1" smtClean="0"/>
              <a:t>and</a:t>
            </a:r>
            <a:r>
              <a:rPr lang="sl-SI" sz="2600" dirty="0" smtClean="0"/>
              <a:t> </a:t>
            </a:r>
            <a:r>
              <a:rPr lang="sl-SI" sz="2600" dirty="0" err="1" smtClean="0"/>
              <a:t>information</a:t>
            </a:r>
            <a:r>
              <a:rPr lang="sl-SI" sz="2600" dirty="0" smtClean="0"/>
              <a:t> in </a:t>
            </a:r>
            <a:r>
              <a:rPr lang="sl-SI" sz="2600" dirty="0" err="1" smtClean="0"/>
              <a:t>relation</a:t>
            </a:r>
            <a:r>
              <a:rPr lang="sl-SI" sz="2600" dirty="0" smtClean="0"/>
              <a:t> to </a:t>
            </a:r>
            <a:r>
              <a:rPr lang="sl-SI" sz="2600" dirty="0" err="1" smtClean="0"/>
              <a:t>satisfying</a:t>
            </a:r>
            <a:r>
              <a:rPr lang="sl-SI" sz="2600" dirty="0" smtClean="0"/>
              <a:t> </a:t>
            </a:r>
            <a:r>
              <a:rPr lang="sl-SI" sz="2600" dirty="0" err="1" smtClean="0"/>
              <a:t>their</a:t>
            </a:r>
            <a:r>
              <a:rPr lang="sl-SI" sz="2600" dirty="0" smtClean="0"/>
              <a:t> </a:t>
            </a:r>
            <a:r>
              <a:rPr lang="sl-SI" sz="2600" dirty="0" err="1" smtClean="0"/>
              <a:t>emotionlal</a:t>
            </a:r>
            <a:r>
              <a:rPr lang="sl-SI" sz="2600" dirty="0" smtClean="0"/>
              <a:t> </a:t>
            </a:r>
            <a:r>
              <a:rPr lang="sl-SI" sz="2600" dirty="0" err="1" smtClean="0"/>
              <a:t>needs</a:t>
            </a:r>
            <a:r>
              <a:rPr lang="sl-SI" sz="2600" dirty="0"/>
              <a:t>.</a:t>
            </a:r>
            <a:r>
              <a:rPr lang="sl-SI" sz="2600" dirty="0" smtClean="0"/>
              <a:t> (</a:t>
            </a:r>
            <a:r>
              <a:rPr lang="sl-SI" sz="2600" dirty="0"/>
              <a:t>Stephenson, 1967)</a:t>
            </a:r>
          </a:p>
          <a:p>
            <a:pPr lvl="1">
              <a:defRPr/>
            </a:pPr>
            <a:r>
              <a:rPr lang="sl-SI" sz="2400" dirty="0" err="1"/>
              <a:t>Pleasure</a:t>
            </a:r>
            <a:r>
              <a:rPr lang="sl-SI" sz="2400" dirty="0"/>
              <a:t>/</a:t>
            </a:r>
            <a:r>
              <a:rPr lang="sl-SI" sz="2400" dirty="0" err="1"/>
              <a:t>pain</a:t>
            </a:r>
            <a:r>
              <a:rPr lang="sl-SI" sz="2400" dirty="0"/>
              <a:t>: </a:t>
            </a:r>
            <a:r>
              <a:rPr lang="sl-SI" sz="2400" dirty="0" err="1" smtClean="0"/>
              <a:t>People</a:t>
            </a:r>
            <a:r>
              <a:rPr lang="sl-SI" sz="2400" dirty="0" smtClean="0"/>
              <a:t> </a:t>
            </a:r>
            <a:r>
              <a:rPr lang="sl-SI" sz="2400" dirty="0" err="1" smtClean="0"/>
              <a:t>look</a:t>
            </a:r>
            <a:r>
              <a:rPr lang="sl-SI" sz="2400" dirty="0" smtClean="0"/>
              <a:t>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pleasure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avoid</a:t>
            </a:r>
            <a:r>
              <a:rPr lang="sl-SI" sz="2400" dirty="0" smtClean="0"/>
              <a:t> ‚</a:t>
            </a:r>
            <a:r>
              <a:rPr lang="sl-SI" sz="2400" dirty="0" err="1" smtClean="0"/>
              <a:t>pain</a:t>
            </a:r>
            <a:r>
              <a:rPr lang="sl-SI" sz="2400" dirty="0" smtClean="0"/>
              <a:t>‘, </a:t>
            </a:r>
            <a:r>
              <a:rPr lang="sl-SI" sz="2400" dirty="0" err="1" smtClean="0"/>
              <a:t>but</a:t>
            </a:r>
            <a:r>
              <a:rPr lang="sl-SI" sz="2400" dirty="0" smtClean="0"/>
              <a:t> </a:t>
            </a:r>
            <a:r>
              <a:rPr lang="sl-SI" sz="2400" dirty="0" err="1" smtClean="0"/>
              <a:t>also</a:t>
            </a:r>
            <a:r>
              <a:rPr lang="sl-SI" sz="2400" dirty="0" smtClean="0"/>
              <a:t> </a:t>
            </a:r>
            <a:r>
              <a:rPr lang="sl-SI" sz="2400" dirty="0" err="1" smtClean="0"/>
              <a:t>connect</a:t>
            </a:r>
            <a:r>
              <a:rPr lang="sl-SI" sz="2400" dirty="0" smtClean="0"/>
              <a:t> </a:t>
            </a:r>
            <a:r>
              <a:rPr lang="sl-SI" sz="2400" dirty="0" err="1" smtClean="0"/>
              <a:t>these</a:t>
            </a:r>
            <a:r>
              <a:rPr lang="sl-SI" sz="2400" dirty="0" smtClean="0"/>
              <a:t> </a:t>
            </a:r>
            <a:r>
              <a:rPr lang="sl-SI" sz="2400" dirty="0" err="1" smtClean="0"/>
              <a:t>two</a:t>
            </a:r>
            <a:endParaRPr lang="sl-SI" sz="2400" dirty="0"/>
          </a:p>
          <a:p>
            <a:pPr lvl="2">
              <a:defRPr/>
            </a:pPr>
            <a:r>
              <a:rPr lang="sl-SI" sz="2200" dirty="0" err="1" smtClean="0"/>
              <a:t>What</a:t>
            </a:r>
            <a:r>
              <a:rPr lang="sl-SI" sz="2200" dirty="0" smtClean="0"/>
              <a:t> is </a:t>
            </a:r>
            <a:r>
              <a:rPr lang="sl-SI" sz="2200" dirty="0" err="1" smtClean="0"/>
              <a:t>pleasant</a:t>
            </a:r>
            <a:r>
              <a:rPr lang="sl-SI" sz="2200" dirty="0" smtClean="0"/>
              <a:t>?</a:t>
            </a:r>
            <a:endParaRPr lang="sl-SI" sz="2200" dirty="0"/>
          </a:p>
          <a:p>
            <a:pPr lvl="1">
              <a:defRPr/>
            </a:pPr>
            <a:r>
              <a:rPr lang="sl-SI" sz="2600" dirty="0" smtClean="0"/>
              <a:t>Use: </a:t>
            </a:r>
            <a:r>
              <a:rPr lang="sl-SI" sz="2600" dirty="0" err="1" smtClean="0"/>
              <a:t>mass</a:t>
            </a:r>
            <a:r>
              <a:rPr lang="sl-SI" sz="2600" dirty="0" smtClean="0"/>
              <a:t> </a:t>
            </a:r>
            <a:r>
              <a:rPr lang="sl-SI" sz="2600" smtClean="0"/>
              <a:t>media</a:t>
            </a:r>
            <a:endParaRPr lang="sl-SI" sz="2600" dirty="0"/>
          </a:p>
          <a:p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351120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4000" dirty="0"/>
              <a:t>Some </a:t>
            </a:r>
            <a:r>
              <a:rPr lang="sl-SI" sz="4000" dirty="0" err="1"/>
              <a:t>relevant</a:t>
            </a:r>
            <a:r>
              <a:rPr lang="sl-SI" sz="4000" dirty="0"/>
              <a:t> </a:t>
            </a:r>
            <a:r>
              <a:rPr lang="sl-SI" sz="4000" dirty="0" err="1"/>
              <a:t>theories</a:t>
            </a:r>
            <a:r>
              <a:rPr lang="sl-SI" sz="4000" dirty="0"/>
              <a:t> </a:t>
            </a:r>
            <a:r>
              <a:rPr lang="sl-SI" sz="4000" dirty="0" smtClean="0"/>
              <a:t>/2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46111" y="1233714"/>
            <a:ext cx="9852428" cy="5248050"/>
          </a:xfrm>
        </p:spPr>
        <p:txBody>
          <a:bodyPr>
            <a:normAutofit/>
          </a:bodyPr>
          <a:lstStyle/>
          <a:p>
            <a:r>
              <a:rPr lang="sl-SI" sz="2800" b="1" dirty="0" err="1"/>
              <a:t>Sense-making</a:t>
            </a:r>
            <a:r>
              <a:rPr lang="sl-SI" sz="2800" dirty="0"/>
              <a:t> </a:t>
            </a:r>
            <a:r>
              <a:rPr lang="sl-SI" sz="2800" dirty="0" err="1"/>
              <a:t>and</a:t>
            </a:r>
            <a:r>
              <a:rPr lang="sl-SI" sz="2800" dirty="0"/>
              <a:t> </a:t>
            </a:r>
            <a:r>
              <a:rPr lang="sl-SI" sz="2800" b="1" dirty="0" err="1"/>
              <a:t>Uncertainty</a:t>
            </a:r>
            <a:r>
              <a:rPr lang="sl-SI" sz="2800" b="1" dirty="0"/>
              <a:t> </a:t>
            </a:r>
            <a:r>
              <a:rPr lang="sl-SI" sz="2800" b="1" dirty="0" err="1"/>
              <a:t>reduction</a:t>
            </a:r>
            <a:endParaRPr lang="sl-SI" sz="2800" b="1" dirty="0"/>
          </a:p>
          <a:p>
            <a:pPr lvl="1">
              <a:defRPr/>
            </a:pPr>
            <a:r>
              <a:rPr lang="sl-SI" sz="2600" dirty="0" err="1" smtClean="0"/>
              <a:t>Information</a:t>
            </a:r>
            <a:r>
              <a:rPr lang="sl-SI" sz="2600" dirty="0" smtClean="0"/>
              <a:t> is not </a:t>
            </a:r>
            <a:r>
              <a:rPr lang="sl-SI" sz="2600" dirty="0" err="1" smtClean="0"/>
              <a:t>something</a:t>
            </a:r>
            <a:r>
              <a:rPr lang="sl-SI" sz="2600" dirty="0" smtClean="0"/>
              <a:t> </a:t>
            </a:r>
            <a:r>
              <a:rPr lang="sl-SI" sz="2600" dirty="0" err="1" smtClean="0"/>
              <a:t>outside</a:t>
            </a:r>
            <a:r>
              <a:rPr lang="sl-SI" sz="2600" dirty="0" smtClean="0"/>
              <a:t> human </a:t>
            </a:r>
            <a:r>
              <a:rPr lang="sl-SI" sz="2600" dirty="0" err="1" smtClean="0"/>
              <a:t>activity</a:t>
            </a:r>
            <a:r>
              <a:rPr lang="sl-SI" sz="2600" dirty="0" smtClean="0"/>
              <a:t> – </a:t>
            </a:r>
            <a:r>
              <a:rPr lang="sl-SI" sz="2600" dirty="0" err="1" smtClean="0"/>
              <a:t>they</a:t>
            </a:r>
            <a:r>
              <a:rPr lang="sl-SI" sz="2600" dirty="0" smtClean="0"/>
              <a:t> are </a:t>
            </a:r>
            <a:r>
              <a:rPr lang="sl-SI" sz="2600" dirty="0" err="1" smtClean="0"/>
              <a:t>created</a:t>
            </a:r>
            <a:r>
              <a:rPr lang="sl-SI" sz="2600" dirty="0" smtClean="0"/>
              <a:t> (</a:t>
            </a:r>
            <a:r>
              <a:rPr lang="sl-SI" sz="2600" dirty="0" err="1" smtClean="0"/>
              <a:t>by</a:t>
            </a:r>
            <a:r>
              <a:rPr lang="sl-SI" sz="2600" dirty="0" smtClean="0"/>
              <a:t> </a:t>
            </a:r>
            <a:r>
              <a:rPr lang="sl-SI" sz="2600" dirty="0" err="1" smtClean="0"/>
              <a:t>individuals</a:t>
            </a:r>
            <a:r>
              <a:rPr lang="sl-SI" sz="2600" dirty="0" smtClean="0"/>
              <a:t> </a:t>
            </a:r>
            <a:r>
              <a:rPr lang="sl-SI" sz="2600" dirty="0" err="1" smtClean="0"/>
              <a:t>or</a:t>
            </a:r>
            <a:r>
              <a:rPr lang="sl-SI" sz="2600" dirty="0" smtClean="0"/>
              <a:t> </a:t>
            </a:r>
            <a:r>
              <a:rPr lang="sl-SI" sz="2600" dirty="0" err="1" smtClean="0"/>
              <a:t>groups</a:t>
            </a:r>
            <a:r>
              <a:rPr lang="sl-SI" sz="2600" dirty="0" smtClean="0"/>
              <a:t>) in a </a:t>
            </a:r>
            <a:r>
              <a:rPr lang="sl-SI" sz="2600" dirty="0" err="1" smtClean="0"/>
              <a:t>certain</a:t>
            </a:r>
            <a:r>
              <a:rPr lang="sl-SI" sz="2600" dirty="0" smtClean="0"/>
              <a:t> </a:t>
            </a:r>
            <a:r>
              <a:rPr lang="sl-SI" sz="2600" dirty="0" err="1" smtClean="0"/>
              <a:t>space</a:t>
            </a:r>
            <a:r>
              <a:rPr lang="sl-SI" sz="2600" dirty="0" smtClean="0"/>
              <a:t>/time/</a:t>
            </a:r>
            <a:r>
              <a:rPr lang="sl-SI" sz="2600" dirty="0" err="1" smtClean="0"/>
              <a:t>context</a:t>
            </a:r>
            <a:r>
              <a:rPr lang="sl-SI" sz="2600" dirty="0" smtClean="0"/>
              <a:t>:</a:t>
            </a:r>
            <a:endParaRPr lang="sl-SI" sz="2600" dirty="0"/>
          </a:p>
          <a:p>
            <a:pPr lvl="1">
              <a:defRPr/>
            </a:pPr>
            <a:r>
              <a:rPr lang="sl-SI" sz="2400" dirty="0" smtClean="0"/>
              <a:t>‘</a:t>
            </a:r>
            <a:r>
              <a:rPr lang="sl-SI" sz="2400" dirty="0" err="1" smtClean="0"/>
              <a:t>internal</a:t>
            </a:r>
            <a:r>
              <a:rPr lang="sl-SI" sz="2400" dirty="0" smtClean="0"/>
              <a:t>’ </a:t>
            </a:r>
            <a:r>
              <a:rPr lang="sl-SI" sz="2400" dirty="0" err="1" smtClean="0"/>
              <a:t>creation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to </a:t>
            </a:r>
            <a:r>
              <a:rPr lang="sl-SI" sz="2400" dirty="0" err="1" smtClean="0"/>
              <a:t>understand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world</a:t>
            </a:r>
            <a:r>
              <a:rPr lang="sl-SI" sz="2400" dirty="0" smtClean="0"/>
              <a:t>, </a:t>
            </a:r>
            <a:r>
              <a:rPr lang="sl-SI" sz="2400" dirty="0" err="1" smtClean="0"/>
              <a:t>predict</a:t>
            </a:r>
            <a:r>
              <a:rPr lang="sl-SI" sz="2400" dirty="0" smtClean="0"/>
              <a:t> </a:t>
            </a:r>
            <a:r>
              <a:rPr lang="sl-SI" sz="2400" dirty="0" err="1" smtClean="0"/>
              <a:t>things</a:t>
            </a:r>
            <a:r>
              <a:rPr lang="sl-SI" sz="2400" dirty="0" smtClean="0"/>
              <a:t> </a:t>
            </a:r>
            <a:r>
              <a:rPr lang="sl-SI" sz="2400" dirty="0" err="1" smtClean="0"/>
              <a:t>etc</a:t>
            </a:r>
            <a:r>
              <a:rPr lang="sl-SI" sz="2400" dirty="0" smtClean="0"/>
              <a:t>.</a:t>
            </a:r>
          </a:p>
          <a:p>
            <a:pPr lvl="1">
              <a:defRPr/>
            </a:pPr>
            <a:r>
              <a:rPr lang="sl-SI" sz="2400" dirty="0" err="1" smtClean="0"/>
              <a:t>information</a:t>
            </a:r>
            <a:r>
              <a:rPr lang="sl-SI" sz="2400" dirty="0" smtClean="0"/>
              <a:t> to </a:t>
            </a:r>
            <a:r>
              <a:rPr lang="sl-SI" sz="2400" dirty="0" err="1" smtClean="0"/>
              <a:t>reduce</a:t>
            </a:r>
            <a:r>
              <a:rPr lang="sl-SI" sz="2400" dirty="0" smtClean="0"/>
              <a:t> </a:t>
            </a:r>
            <a:r>
              <a:rPr lang="sl-SI" sz="2400" dirty="0" err="1" smtClean="0"/>
              <a:t>uncertainty</a:t>
            </a:r>
            <a:endParaRPr lang="sl-SI" sz="2400" dirty="0" smtClean="0"/>
          </a:p>
          <a:p>
            <a:pPr lvl="1">
              <a:defRPr/>
            </a:pPr>
            <a:r>
              <a:rPr lang="sl-SI" sz="2600" dirty="0" err="1"/>
              <a:t>p</a:t>
            </a:r>
            <a:r>
              <a:rPr lang="sl-SI" sz="2600" smtClean="0"/>
              <a:t>ragmatic</a:t>
            </a:r>
            <a:r>
              <a:rPr lang="sl-SI" sz="2600" dirty="0" smtClean="0"/>
              <a:t> </a:t>
            </a:r>
            <a:r>
              <a:rPr lang="sl-SI" sz="2600" dirty="0" err="1" smtClean="0"/>
              <a:t>solving</a:t>
            </a:r>
            <a:r>
              <a:rPr lang="sl-SI" sz="2600" dirty="0" smtClean="0"/>
              <a:t> </a:t>
            </a:r>
            <a:r>
              <a:rPr lang="sl-SI" sz="2600" dirty="0" err="1" smtClean="0"/>
              <a:t>of</a:t>
            </a:r>
            <a:r>
              <a:rPr lang="sl-SI" sz="2600" dirty="0" smtClean="0"/>
              <a:t> </a:t>
            </a:r>
            <a:r>
              <a:rPr lang="sl-SI" sz="2600" dirty="0" err="1" smtClean="0"/>
              <a:t>problems</a:t>
            </a:r>
            <a:endParaRPr lang="sl-SI" sz="2600" dirty="0" smtClean="0"/>
          </a:p>
          <a:p>
            <a:pPr>
              <a:defRPr/>
            </a:pPr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1597" y="423690"/>
            <a:ext cx="9706429" cy="1400530"/>
          </a:xfrm>
        </p:spPr>
        <p:txBody>
          <a:bodyPr>
            <a:noAutofit/>
          </a:bodyPr>
          <a:lstStyle/>
          <a:p>
            <a:r>
              <a:rPr lang="hr-HR" sz="3600" dirty="0"/>
              <a:t>Who are </a:t>
            </a:r>
            <a:r>
              <a:rPr lang="hr-HR" sz="3600" dirty="0" err="1"/>
              <a:t>users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library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information</a:t>
            </a:r>
            <a:r>
              <a:rPr lang="hr-HR" sz="3600" dirty="0"/>
              <a:t> </a:t>
            </a:r>
            <a:r>
              <a:rPr lang="hr-HR" sz="3600" dirty="0" err="1"/>
              <a:t>services</a:t>
            </a:r>
            <a:r>
              <a:rPr lang="hr-HR" sz="3600" dirty="0"/>
              <a:t>, </a:t>
            </a:r>
            <a:r>
              <a:rPr lang="hr-HR" sz="3600" dirty="0" err="1"/>
              <a:t>information</a:t>
            </a:r>
            <a:r>
              <a:rPr lang="hr-HR" sz="3600" dirty="0"/>
              <a:t> </a:t>
            </a:r>
            <a:r>
              <a:rPr lang="hr-HR" sz="3600" dirty="0" err="1"/>
              <a:t>systems</a:t>
            </a:r>
            <a:r>
              <a:rPr lang="hr-HR" sz="3600" dirty="0"/>
              <a:t>, Internet, ICT?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1597" y="1698171"/>
            <a:ext cx="11056819" cy="4478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400" dirty="0">
                <a:cs typeface="Times New Roman" pitchFamily="18" charset="0"/>
              </a:rPr>
              <a:t>In general:</a:t>
            </a:r>
          </a:p>
          <a:p>
            <a:pPr lvl="1">
              <a:defRPr/>
            </a:pPr>
            <a:r>
              <a:rPr lang="hr-HR" sz="2000" dirty="0" err="1">
                <a:cs typeface="Times New Roman" pitchFamily="18" charset="0"/>
              </a:rPr>
              <a:t>Individuals</a:t>
            </a:r>
            <a:r>
              <a:rPr lang="hr-HR" sz="2000" dirty="0">
                <a:cs typeface="Times New Roman" pitchFamily="18" charset="0"/>
              </a:rPr>
              <a:t> </a:t>
            </a:r>
            <a:r>
              <a:rPr lang="hr-HR" sz="2000" i="1" dirty="0" err="1">
                <a:cs typeface="Times New Roman" pitchFamily="18" charset="0"/>
              </a:rPr>
              <a:t>and</a:t>
            </a:r>
            <a:r>
              <a:rPr lang="hr-HR" sz="2000" i="1" dirty="0">
                <a:cs typeface="Times New Roman" pitchFamily="18" charset="0"/>
              </a:rPr>
              <a:t> </a:t>
            </a:r>
            <a:r>
              <a:rPr lang="hr-HR" sz="2000" i="1" dirty="0" err="1">
                <a:cs typeface="Times New Roman" pitchFamily="18" charset="0"/>
              </a:rPr>
              <a:t>organizations</a:t>
            </a:r>
            <a:r>
              <a:rPr lang="hr-HR" sz="2000" i="1" dirty="0">
                <a:cs typeface="Times New Roman" pitchFamily="18" charset="0"/>
              </a:rPr>
              <a:t> </a:t>
            </a:r>
            <a:r>
              <a:rPr lang="hr-HR" sz="2000" dirty="0" err="1">
                <a:cs typeface="Times New Roman" pitchFamily="18" charset="0"/>
              </a:rPr>
              <a:t>with</a:t>
            </a:r>
            <a:r>
              <a:rPr lang="hr-HR" sz="2000" dirty="0">
                <a:cs typeface="Times New Roman" pitchFamily="18" charset="0"/>
              </a:rPr>
              <a:t> </a:t>
            </a:r>
            <a:r>
              <a:rPr lang="hr-HR" sz="2000" dirty="0" err="1">
                <a:cs typeface="Times New Roman" pitchFamily="18" charset="0"/>
              </a:rPr>
              <a:t>certain</a:t>
            </a:r>
            <a:r>
              <a:rPr lang="hr-HR" sz="2000" dirty="0">
                <a:cs typeface="Times New Roman" pitchFamily="18" charset="0"/>
              </a:rPr>
              <a:t> </a:t>
            </a:r>
            <a:r>
              <a:rPr lang="hr-HR" sz="2000" dirty="0" err="1">
                <a:cs typeface="Times New Roman" pitchFamily="18" charset="0"/>
              </a:rPr>
              <a:t>needs</a:t>
            </a:r>
            <a:r>
              <a:rPr lang="hr-HR" sz="2000" dirty="0">
                <a:cs typeface="Times New Roman" pitchFamily="18" charset="0"/>
              </a:rPr>
              <a:t> for:</a:t>
            </a:r>
          </a:p>
          <a:p>
            <a:pPr lvl="2">
              <a:defRPr/>
            </a:pPr>
            <a:r>
              <a:rPr lang="hr-HR" sz="1800" dirty="0" err="1" smtClean="0">
                <a:cs typeface="Times New Roman" pitchFamily="18" charset="0"/>
              </a:rPr>
              <a:t>Information</a:t>
            </a:r>
            <a:r>
              <a:rPr lang="hr-HR" sz="1800" dirty="0" smtClean="0">
                <a:cs typeface="Times New Roman" pitchFamily="18" charset="0"/>
              </a:rPr>
              <a:t>, </a:t>
            </a:r>
            <a:r>
              <a:rPr lang="hr-HR" sz="1800" dirty="0" err="1" smtClean="0">
                <a:cs typeface="Times New Roman" pitchFamily="18" charset="0"/>
              </a:rPr>
              <a:t>education</a:t>
            </a:r>
            <a:r>
              <a:rPr lang="hr-HR" sz="1800" dirty="0" smtClean="0">
                <a:cs typeface="Times New Roman" pitchFamily="18" charset="0"/>
              </a:rPr>
              <a:t>, </a:t>
            </a:r>
            <a:r>
              <a:rPr lang="sl-SI" sz="1800" dirty="0" err="1" smtClean="0">
                <a:cs typeface="Times New Roman" pitchFamily="18" charset="0"/>
              </a:rPr>
              <a:t>culture</a:t>
            </a:r>
            <a:r>
              <a:rPr lang="sl-SI" sz="1800" dirty="0" smtClean="0">
                <a:cs typeface="Times New Roman" pitchFamily="18" charset="0"/>
              </a:rPr>
              <a:t>, </a:t>
            </a:r>
            <a:r>
              <a:rPr lang="sl-SI" sz="1800" dirty="0" err="1" smtClean="0">
                <a:cs typeface="Times New Roman" pitchFamily="18" charset="0"/>
              </a:rPr>
              <a:t>entertainment</a:t>
            </a:r>
            <a:r>
              <a:rPr lang="en-US" sz="1800" dirty="0" smtClean="0">
                <a:cs typeface="Times New Roman" pitchFamily="18" charset="0"/>
              </a:rPr>
              <a:t> </a:t>
            </a:r>
            <a:endParaRPr lang="sl-SI" sz="1800" dirty="0">
              <a:cs typeface="Times New Roman" pitchFamily="18" charset="0"/>
            </a:endParaRPr>
          </a:p>
          <a:p>
            <a:pPr>
              <a:defRPr/>
            </a:pPr>
            <a:r>
              <a:rPr lang="sl-SI" sz="2400" dirty="0" err="1">
                <a:cs typeface="Times New Roman" pitchFamily="18" charset="0"/>
              </a:rPr>
              <a:t>Typologies</a:t>
            </a:r>
            <a:r>
              <a:rPr lang="sl-SI" sz="2400" dirty="0">
                <a:cs typeface="Times New Roman" pitchFamily="18" charset="0"/>
              </a:rPr>
              <a:t> are </a:t>
            </a:r>
            <a:r>
              <a:rPr lang="sl-SI" sz="2400" dirty="0" err="1">
                <a:cs typeface="Times New Roman" pitchFamily="18" charset="0"/>
              </a:rPr>
              <a:t>many</a:t>
            </a:r>
            <a:r>
              <a:rPr lang="sl-SI" sz="2400" dirty="0">
                <a:cs typeface="Times New Roman" pitchFamily="18" charset="0"/>
              </a:rPr>
              <a:t> </a:t>
            </a:r>
            <a:r>
              <a:rPr lang="sl-SI" sz="2400" dirty="0" err="1">
                <a:cs typeface="Times New Roman" pitchFamily="18" charset="0"/>
              </a:rPr>
              <a:t>and</a:t>
            </a:r>
            <a:r>
              <a:rPr lang="sl-SI" sz="2400" dirty="0">
                <a:cs typeface="Times New Roman" pitchFamily="18" charset="0"/>
              </a:rPr>
              <a:t> </a:t>
            </a:r>
            <a:r>
              <a:rPr lang="sl-SI" sz="2400" dirty="0" err="1">
                <a:cs typeface="Times New Roman" pitchFamily="18" charset="0"/>
              </a:rPr>
              <a:t>varied</a:t>
            </a:r>
            <a:endParaRPr lang="sl-SI" sz="2400" dirty="0">
              <a:cs typeface="Times New Roman" pitchFamily="18" charset="0"/>
            </a:endParaRPr>
          </a:p>
          <a:p>
            <a:pPr lvl="1">
              <a:defRPr/>
            </a:pPr>
            <a:r>
              <a:rPr lang="sl-SI" sz="2000" dirty="0">
                <a:cs typeface="Times New Roman" pitchFamily="18" charset="0"/>
              </a:rPr>
              <a:t>Some </a:t>
            </a:r>
            <a:r>
              <a:rPr lang="sl-SI" sz="2000" dirty="0" err="1">
                <a:cs typeface="Times New Roman" pitchFamily="18" charset="0"/>
              </a:rPr>
              <a:t>look</a:t>
            </a:r>
            <a:r>
              <a:rPr lang="sl-SI" sz="2000" dirty="0">
                <a:cs typeface="Times New Roman" pitchFamily="18" charset="0"/>
              </a:rPr>
              <a:t> at age, </a:t>
            </a:r>
            <a:r>
              <a:rPr lang="sl-SI" sz="2000" dirty="0" err="1">
                <a:cs typeface="Times New Roman" pitchFamily="18" charset="0"/>
              </a:rPr>
              <a:t>context</a:t>
            </a:r>
            <a:r>
              <a:rPr lang="sl-SI" sz="2000" dirty="0">
                <a:cs typeface="Times New Roman" pitchFamily="18" charset="0"/>
              </a:rPr>
              <a:t>, </a:t>
            </a:r>
            <a:r>
              <a:rPr lang="sl-SI" sz="2000" dirty="0" err="1" smtClean="0">
                <a:cs typeface="Times New Roman" pitchFamily="18" charset="0"/>
              </a:rPr>
              <a:t>demographics</a:t>
            </a:r>
            <a:r>
              <a:rPr lang="sl-SI" sz="2000" dirty="0" smtClean="0">
                <a:cs typeface="Times New Roman" pitchFamily="18" charset="0"/>
              </a:rPr>
              <a:t>, </a:t>
            </a:r>
            <a:r>
              <a:rPr lang="sl-SI" sz="2000" dirty="0" err="1" smtClean="0">
                <a:cs typeface="Times New Roman" pitchFamily="18" charset="0"/>
              </a:rPr>
              <a:t>experience</a:t>
            </a:r>
            <a:r>
              <a:rPr lang="sl-SI" sz="2000" dirty="0" smtClean="0">
                <a:cs typeface="Times New Roman" pitchFamily="18" charset="0"/>
              </a:rPr>
              <a:t>, role </a:t>
            </a:r>
            <a:r>
              <a:rPr lang="sl-SI" sz="2000" dirty="0" err="1" smtClean="0">
                <a:cs typeface="Times New Roman" pitchFamily="18" charset="0"/>
              </a:rPr>
              <a:t>etc</a:t>
            </a:r>
            <a:r>
              <a:rPr lang="sl-SI" sz="2000" dirty="0" smtClean="0">
                <a:cs typeface="Times New Roman" pitchFamily="18" charset="0"/>
              </a:rPr>
              <a:t>.</a:t>
            </a:r>
          </a:p>
          <a:p>
            <a:pPr lvl="1">
              <a:defRPr/>
            </a:pPr>
            <a:r>
              <a:rPr lang="sl-SI" sz="2000" dirty="0" err="1" smtClean="0">
                <a:cs typeface="Times New Roman" pitchFamily="18" charset="0"/>
              </a:rPr>
              <a:t>Others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>
                <a:cs typeface="Times New Roman" pitchFamily="18" charset="0"/>
              </a:rPr>
              <a:t>look</a:t>
            </a:r>
            <a:r>
              <a:rPr lang="sl-SI" sz="2000" dirty="0">
                <a:cs typeface="Times New Roman" pitchFamily="18" charset="0"/>
              </a:rPr>
              <a:t> at </a:t>
            </a:r>
            <a:r>
              <a:rPr lang="sl-SI" sz="2000" dirty="0" err="1">
                <a:cs typeface="Times New Roman" pitchFamily="18" charset="0"/>
              </a:rPr>
              <a:t>individual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dirty="0" err="1">
                <a:cs typeface="Times New Roman" pitchFamily="18" charset="0"/>
              </a:rPr>
              <a:t>characteristics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dirty="0" err="1">
                <a:cs typeface="Times New Roman" pitchFamily="18" charset="0"/>
              </a:rPr>
              <a:t>influencing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behaviour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smtClean="0">
                <a:cs typeface="Times New Roman" pitchFamily="18" charset="0"/>
                <a:sym typeface="Wingdings" panose="05000000000000000000" pitchFamily="2" charset="2"/>
              </a:rPr>
              <a:t> inf. </a:t>
            </a:r>
            <a:r>
              <a:rPr lang="sl-SI" sz="2000" dirty="0" err="1" smtClean="0">
                <a:cs typeface="Times New Roman" pitchFamily="18" charset="0"/>
                <a:sym typeface="Wingdings" panose="05000000000000000000" pitchFamily="2" charset="2"/>
              </a:rPr>
              <a:t>styles</a:t>
            </a:r>
            <a:endParaRPr lang="sl-SI" sz="2000" dirty="0">
              <a:cs typeface="Times New Roman" pitchFamily="18" charset="0"/>
            </a:endParaRPr>
          </a:p>
          <a:p>
            <a:pPr lvl="1">
              <a:defRPr/>
            </a:pPr>
            <a:r>
              <a:rPr lang="sl-SI" sz="2000" dirty="0" err="1" smtClean="0">
                <a:cs typeface="Times New Roman" pitchFamily="18" charset="0"/>
              </a:rPr>
              <a:t>Others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divide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i="1" dirty="0" err="1" smtClean="0">
                <a:cs typeface="Times New Roman" pitchFamily="18" charset="0"/>
              </a:rPr>
              <a:t>actual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users</a:t>
            </a:r>
            <a:r>
              <a:rPr lang="sl-SI" sz="2000" dirty="0" smtClean="0">
                <a:cs typeface="Times New Roman" pitchFamily="18" charset="0"/>
              </a:rPr>
              <a:t> (= </a:t>
            </a:r>
            <a:r>
              <a:rPr lang="sl-SI" sz="2000" dirty="0" err="1" smtClean="0">
                <a:cs typeface="Times New Roman" pitchFamily="18" charset="0"/>
              </a:rPr>
              <a:t>already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here</a:t>
            </a:r>
            <a:r>
              <a:rPr lang="sl-SI" sz="2000" dirty="0" smtClean="0">
                <a:cs typeface="Times New Roman" pitchFamily="18" charset="0"/>
              </a:rPr>
              <a:t>) </a:t>
            </a:r>
            <a:r>
              <a:rPr lang="sl-SI" sz="2000" dirty="0" err="1" smtClean="0">
                <a:cs typeface="Times New Roman" pitchFamily="18" charset="0"/>
              </a:rPr>
              <a:t>users</a:t>
            </a:r>
            <a:r>
              <a:rPr lang="sl-SI" sz="2000" dirty="0" smtClean="0">
                <a:cs typeface="Times New Roman" pitchFamily="18" charset="0"/>
              </a:rPr>
              <a:t>  </a:t>
            </a:r>
            <a:r>
              <a:rPr lang="sl-SI" sz="2000" dirty="0" err="1" smtClean="0">
                <a:cs typeface="Times New Roman" pitchFamily="18" charset="0"/>
              </a:rPr>
              <a:t>and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i="1" dirty="0" err="1" smtClean="0">
                <a:cs typeface="Times New Roman" pitchFamily="18" charset="0"/>
              </a:rPr>
              <a:t>potential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users</a:t>
            </a:r>
            <a:r>
              <a:rPr lang="sl-SI" sz="2000" dirty="0" smtClean="0">
                <a:cs typeface="Times New Roman" pitchFamily="18" charset="0"/>
              </a:rPr>
              <a:t> (= </a:t>
            </a:r>
            <a:r>
              <a:rPr lang="sl-SI" sz="2000" dirty="0" err="1" smtClean="0">
                <a:cs typeface="Times New Roman" pitchFamily="18" charset="0"/>
              </a:rPr>
              <a:t>still</a:t>
            </a:r>
            <a:r>
              <a:rPr lang="sl-SI" sz="2000" dirty="0" smtClean="0">
                <a:cs typeface="Times New Roman" pitchFamily="18" charset="0"/>
              </a:rPr>
              <a:t> to come)</a:t>
            </a:r>
            <a:endParaRPr lang="sl-SI" sz="2000" dirty="0">
              <a:cs typeface="Times New Roman" pitchFamily="18" charset="0"/>
            </a:endParaRPr>
          </a:p>
          <a:p>
            <a:pPr lvl="1">
              <a:defRPr/>
            </a:pPr>
            <a:r>
              <a:rPr lang="sl-SI" sz="2000" dirty="0" err="1">
                <a:cs typeface="Times New Roman" pitchFamily="18" charset="0"/>
              </a:rPr>
              <a:t>Special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dirty="0" err="1">
                <a:cs typeface="Times New Roman" pitchFamily="18" charset="0"/>
              </a:rPr>
              <a:t>needs</a:t>
            </a:r>
            <a:endParaRPr lang="hr-HR" sz="2000" dirty="0">
              <a:cs typeface="Times New Roman" pitchFamily="18" charset="0"/>
            </a:endParaRPr>
          </a:p>
          <a:p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hr-HR" sz="2400" b="1" dirty="0" smtClean="0"/>
              <a:t>Age</a:t>
            </a:r>
            <a:endParaRPr lang="hr-HR" sz="2800" b="1" dirty="0" smtClean="0"/>
          </a:p>
          <a:p>
            <a:pPr lvl="1">
              <a:lnSpc>
                <a:spcPct val="100000"/>
              </a:lnSpc>
              <a:defRPr/>
            </a:pPr>
            <a:r>
              <a:rPr lang="hr-HR" sz="2000" dirty="0" err="1" smtClean="0"/>
              <a:t>Children</a:t>
            </a:r>
            <a:r>
              <a:rPr lang="hr-HR" sz="2000" dirty="0" smtClean="0"/>
              <a:t> </a:t>
            </a:r>
            <a:r>
              <a:rPr lang="hr-HR" sz="2000" dirty="0"/>
              <a:t>(</a:t>
            </a:r>
            <a:r>
              <a:rPr lang="hr-HR" sz="2000" dirty="0" err="1"/>
              <a:t>up</a:t>
            </a:r>
            <a:r>
              <a:rPr lang="hr-HR" sz="2000" dirty="0"/>
              <a:t> to 6 </a:t>
            </a:r>
            <a:r>
              <a:rPr lang="hr-HR" sz="2000" dirty="0" err="1"/>
              <a:t>years</a:t>
            </a:r>
            <a:r>
              <a:rPr lang="hr-HR" sz="2000" dirty="0"/>
              <a:t>, </a:t>
            </a:r>
            <a:r>
              <a:rPr lang="hr-HR" sz="2000" dirty="0" err="1"/>
              <a:t>children</a:t>
            </a:r>
            <a:r>
              <a:rPr lang="hr-HR" sz="2000" dirty="0"/>
              <a:t> to 12 </a:t>
            </a:r>
            <a:r>
              <a:rPr lang="hr-HR" sz="2000" dirty="0" err="1"/>
              <a:t>years</a:t>
            </a:r>
            <a:r>
              <a:rPr lang="hr-HR" sz="2000" dirty="0"/>
              <a:t>; </a:t>
            </a:r>
            <a:r>
              <a:rPr lang="hr-HR" sz="2000" dirty="0" err="1"/>
              <a:t>preschool</a:t>
            </a:r>
            <a:r>
              <a:rPr lang="hr-HR" sz="2000" dirty="0"/>
              <a:t>, </a:t>
            </a:r>
            <a:r>
              <a:rPr lang="hr-HR" sz="2000" dirty="0" err="1"/>
              <a:t>school</a:t>
            </a:r>
            <a:r>
              <a:rPr lang="hr-H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hr-HR" sz="2000" dirty="0" err="1"/>
              <a:t>Teenagers</a:t>
            </a:r>
            <a:r>
              <a:rPr lang="hr-HR" sz="2000" dirty="0"/>
              <a:t> (13-19)</a:t>
            </a:r>
          </a:p>
          <a:p>
            <a:pPr lvl="1">
              <a:lnSpc>
                <a:spcPct val="100000"/>
              </a:lnSpc>
              <a:defRPr/>
            </a:pPr>
            <a:r>
              <a:rPr lang="hr-HR" sz="2000" dirty="0"/>
              <a:t>Young </a:t>
            </a:r>
            <a:r>
              <a:rPr lang="hr-HR" sz="2000" dirty="0" err="1"/>
              <a:t>adults</a:t>
            </a:r>
            <a:r>
              <a:rPr lang="hr-HR" sz="2000" dirty="0"/>
              <a:t> </a:t>
            </a:r>
            <a:r>
              <a:rPr lang="hr-HR" sz="2000" dirty="0" smtClean="0"/>
              <a:t>(senior </a:t>
            </a:r>
            <a:r>
              <a:rPr lang="hr-HR" sz="2000" dirty="0" err="1"/>
              <a:t>primary</a:t>
            </a:r>
            <a:r>
              <a:rPr lang="hr-HR" sz="2000" dirty="0"/>
              <a:t> </a:t>
            </a:r>
            <a:r>
              <a:rPr lang="hr-HR" sz="2000" dirty="0" err="1"/>
              <a:t>school</a:t>
            </a:r>
            <a:r>
              <a:rPr lang="hr-HR" sz="2000" dirty="0"/>
              <a:t>, </a:t>
            </a:r>
            <a:r>
              <a:rPr lang="hr-HR" sz="2000" dirty="0" err="1"/>
              <a:t>middle</a:t>
            </a:r>
            <a:r>
              <a:rPr lang="hr-HR" sz="2000" dirty="0"/>
              <a:t> </a:t>
            </a:r>
            <a:r>
              <a:rPr lang="hr-HR" sz="2000" dirty="0" err="1"/>
              <a:t>school</a:t>
            </a:r>
            <a:r>
              <a:rPr lang="hr-HR" sz="2000" dirty="0"/>
              <a:t>, </a:t>
            </a:r>
            <a:r>
              <a:rPr lang="hr-HR" sz="2000" dirty="0" err="1"/>
              <a:t>students</a:t>
            </a:r>
            <a:r>
              <a:rPr lang="hr-HR" sz="2000" dirty="0"/>
              <a:t>, </a:t>
            </a:r>
            <a:r>
              <a:rPr lang="hr-HR" sz="2000" dirty="0" err="1"/>
              <a:t>employed</a:t>
            </a:r>
            <a:r>
              <a:rPr lang="hr-HR" sz="2000" dirty="0"/>
              <a:t> </a:t>
            </a:r>
            <a:r>
              <a:rPr lang="hr-HR" sz="2000" dirty="0" err="1" smtClean="0"/>
              <a:t>young</a:t>
            </a:r>
            <a:r>
              <a:rPr lang="hr-HR" sz="2000" dirty="0"/>
              <a:t>, </a:t>
            </a:r>
            <a:r>
              <a:rPr lang="hr-HR" sz="2000" dirty="0" err="1"/>
              <a:t>unemployed</a:t>
            </a:r>
            <a:r>
              <a:rPr lang="hr-H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hr-HR" sz="2000" dirty="0" err="1"/>
              <a:t>Adults</a:t>
            </a:r>
            <a:r>
              <a:rPr lang="hr-HR" sz="2000" dirty="0"/>
              <a:t> (</a:t>
            </a:r>
            <a:r>
              <a:rPr lang="hr-HR" sz="2000" dirty="0" err="1"/>
              <a:t>interests</a:t>
            </a:r>
            <a:r>
              <a:rPr lang="hr-H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hr-HR" sz="2000" dirty="0" err="1"/>
              <a:t>Elderly</a:t>
            </a:r>
            <a:r>
              <a:rPr lang="hr-HR" sz="2000" dirty="0"/>
              <a:t> (</a:t>
            </a:r>
            <a:r>
              <a:rPr lang="hr-HR" sz="2000" dirty="0" err="1"/>
              <a:t>persons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3rd age) </a:t>
            </a:r>
            <a:r>
              <a:rPr lang="hr-HR" sz="2000" dirty="0" smtClean="0"/>
              <a:t>(</a:t>
            </a:r>
            <a:r>
              <a:rPr lang="hr-HR" sz="2000" dirty="0" err="1"/>
              <a:t>o</a:t>
            </a:r>
            <a:r>
              <a:rPr lang="hr-HR" sz="2000" dirty="0" err="1" smtClean="0"/>
              <a:t>lder</a:t>
            </a:r>
            <a:r>
              <a:rPr lang="hr-HR" sz="2000" dirty="0" smtClean="0"/>
              <a:t> </a:t>
            </a:r>
            <a:r>
              <a:rPr lang="hr-HR" sz="2000" dirty="0" err="1"/>
              <a:t>employed</a:t>
            </a:r>
            <a:r>
              <a:rPr lang="hr-HR" sz="2000" dirty="0"/>
              <a:t>, </a:t>
            </a:r>
            <a:r>
              <a:rPr lang="hr-HR" sz="2000" dirty="0" err="1"/>
              <a:t>retired</a:t>
            </a:r>
            <a:r>
              <a:rPr lang="hr-HR" sz="2000" dirty="0"/>
              <a:t>, </a:t>
            </a:r>
            <a:r>
              <a:rPr lang="hr-HR" sz="2000" dirty="0" err="1"/>
              <a:t>unemployed</a:t>
            </a:r>
            <a:r>
              <a:rPr lang="hr-HR" sz="2000" dirty="0"/>
              <a:t>)</a:t>
            </a:r>
          </a:p>
          <a:p>
            <a:endParaRPr lang="hr-HR" sz="2400" dirty="0" smtClean="0"/>
          </a:p>
          <a:p>
            <a:r>
              <a:rPr lang="hr-HR" sz="2400" dirty="0" smtClean="0"/>
              <a:t>Age </a:t>
            </a:r>
            <a:r>
              <a:rPr lang="hr-HR" sz="2400" dirty="0" err="1" smtClean="0"/>
              <a:t>not</a:t>
            </a:r>
            <a:r>
              <a:rPr lang="hr-HR" sz="2400" dirty="0" smtClean="0"/>
              <a:t> </a:t>
            </a:r>
            <a:r>
              <a:rPr lang="hr-HR" sz="2400" dirty="0" err="1" smtClean="0"/>
              <a:t>an</a:t>
            </a:r>
            <a:r>
              <a:rPr lang="hr-HR" sz="2400" dirty="0" smtClean="0"/>
              <a:t> </a:t>
            </a:r>
            <a:r>
              <a:rPr lang="hr-HR" sz="2400" dirty="0" err="1" smtClean="0"/>
              <a:t>absolute</a:t>
            </a:r>
            <a:r>
              <a:rPr lang="hr-HR" sz="2400" dirty="0" smtClean="0"/>
              <a:t> </a:t>
            </a:r>
            <a:r>
              <a:rPr lang="hr-HR" sz="2400" dirty="0" err="1" smtClean="0"/>
              <a:t>category</a:t>
            </a:r>
            <a:r>
              <a:rPr lang="hr-HR" sz="2400" dirty="0" smtClean="0"/>
              <a:t> </a:t>
            </a:r>
            <a:r>
              <a:rPr lang="hr-HR" sz="2400" dirty="0" smtClean="0">
                <a:sym typeface="Wingdings" panose="05000000000000000000" pitchFamily="2" charset="2"/>
              </a:rPr>
              <a:t></a:t>
            </a:r>
            <a:r>
              <a:rPr lang="hr-HR" sz="2400" dirty="0" smtClean="0"/>
              <a:t> </a:t>
            </a:r>
            <a:r>
              <a:rPr lang="hr-HR" sz="2400" b="1" dirty="0"/>
              <a:t>role, </a:t>
            </a:r>
            <a:r>
              <a:rPr lang="hr-HR" sz="2400" b="1" dirty="0" err="1" smtClean="0"/>
              <a:t>experience</a:t>
            </a:r>
            <a:r>
              <a:rPr lang="hr-HR" sz="2400" b="1" dirty="0" smtClean="0"/>
              <a:t>, </a:t>
            </a:r>
            <a:r>
              <a:rPr lang="hr-HR" sz="2400" b="1" dirty="0" err="1" smtClean="0"/>
              <a:t>context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etc</a:t>
            </a:r>
            <a:r>
              <a:rPr lang="hr-HR" sz="2400" b="1" dirty="0" smtClean="0"/>
              <a:t>. </a:t>
            </a:r>
          </a:p>
          <a:p>
            <a:pPr lvl="1"/>
            <a:r>
              <a:rPr lang="hr-HR" sz="2000" dirty="0" smtClean="0"/>
              <a:t>Student/</a:t>
            </a:r>
            <a:r>
              <a:rPr lang="hr-HR" sz="2000" dirty="0" err="1" smtClean="0"/>
              <a:t>teacher</a:t>
            </a:r>
            <a:r>
              <a:rPr lang="hr-HR" sz="2000" dirty="0" smtClean="0"/>
              <a:t>; </a:t>
            </a:r>
            <a:r>
              <a:rPr lang="hr-HR" sz="2000" dirty="0" err="1" smtClean="0"/>
              <a:t>engineer</a:t>
            </a:r>
            <a:r>
              <a:rPr lang="hr-HR" sz="2000" dirty="0" smtClean="0"/>
              <a:t>/manager; </a:t>
            </a:r>
            <a:r>
              <a:rPr lang="hr-HR" sz="2000" dirty="0" err="1" smtClean="0"/>
              <a:t>child-good</a:t>
            </a:r>
            <a:r>
              <a:rPr lang="hr-HR" sz="2000" dirty="0" smtClean="0"/>
              <a:t> </a:t>
            </a:r>
            <a:r>
              <a:rPr lang="hr-HR" sz="2000" dirty="0" err="1" smtClean="0"/>
              <a:t>reader</a:t>
            </a:r>
            <a:r>
              <a:rPr lang="hr-HR" sz="2000" dirty="0" smtClean="0"/>
              <a:t>/</a:t>
            </a:r>
            <a:r>
              <a:rPr lang="hr-HR" sz="2000" dirty="0" err="1" smtClean="0"/>
              <a:t>child-poor</a:t>
            </a:r>
            <a:r>
              <a:rPr lang="hr-HR" sz="2000" dirty="0" smtClean="0"/>
              <a:t> </a:t>
            </a:r>
            <a:r>
              <a:rPr lang="hr-HR" sz="2000" dirty="0" err="1" smtClean="0"/>
              <a:t>reader</a:t>
            </a:r>
            <a:endParaRPr lang="hr-HR" sz="2000" dirty="0" smtClean="0"/>
          </a:p>
          <a:p>
            <a:pPr lvl="1"/>
            <a:r>
              <a:rPr lang="hr-HR" sz="2000" dirty="0" err="1" smtClean="0"/>
              <a:t>An</a:t>
            </a:r>
            <a:r>
              <a:rPr lang="hr-HR" sz="2000" dirty="0" smtClean="0"/>
              <a:t> </a:t>
            </a:r>
            <a:r>
              <a:rPr lang="hr-HR" sz="2000" dirty="0" err="1" smtClean="0"/>
              <a:t>individual</a:t>
            </a:r>
            <a:r>
              <a:rPr lang="hr-HR" sz="2000" dirty="0" smtClean="0"/>
              <a:t> – a </a:t>
            </a:r>
            <a:r>
              <a:rPr lang="hr-HR" sz="2000" dirty="0" err="1" smtClean="0"/>
              <a:t>different</a:t>
            </a:r>
            <a:r>
              <a:rPr lang="hr-HR" sz="2000" dirty="0" smtClean="0"/>
              <a:t> </a:t>
            </a:r>
            <a:r>
              <a:rPr lang="hr-HR" sz="2000" dirty="0" err="1" smtClean="0"/>
              <a:t>user</a:t>
            </a:r>
            <a:r>
              <a:rPr lang="hr-HR" sz="2000" dirty="0" smtClean="0"/>
              <a:t> </a:t>
            </a:r>
            <a:r>
              <a:rPr lang="hr-HR" sz="2000" dirty="0" err="1" smtClean="0"/>
              <a:t>type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different</a:t>
            </a:r>
            <a:r>
              <a:rPr lang="hr-HR" sz="2000" dirty="0" smtClean="0"/>
              <a:t> </a:t>
            </a:r>
            <a:r>
              <a:rPr lang="hr-HR" sz="2000" dirty="0" err="1" smtClean="0"/>
              <a:t>contexts</a:t>
            </a:r>
            <a:endParaRPr lang="en-US" sz="2000" dirty="0"/>
          </a:p>
          <a:p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06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/>
              <a:t>Special</a:t>
            </a:r>
            <a:r>
              <a:rPr lang="hr-HR" sz="4400" dirty="0"/>
              <a:t> </a:t>
            </a:r>
            <a:r>
              <a:rPr lang="hr-HR" sz="4400" dirty="0" err="1" smtClean="0"/>
              <a:t>needs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47800"/>
            <a:ext cx="10936289" cy="4729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dirty="0" smtClean="0"/>
              <a:t>V</a:t>
            </a:r>
            <a:r>
              <a:rPr lang="en-US" dirty="0" err="1"/>
              <a:t>isually</a:t>
            </a:r>
            <a:r>
              <a:rPr lang="en-US" dirty="0"/>
              <a:t> impaired</a:t>
            </a:r>
            <a:r>
              <a:rPr lang="sl-SI" dirty="0"/>
              <a:t> </a:t>
            </a:r>
            <a:r>
              <a:rPr lang="sl-SI" dirty="0" err="1"/>
              <a:t>persons</a:t>
            </a:r>
            <a:endParaRPr lang="hr-HR" dirty="0"/>
          </a:p>
          <a:p>
            <a:pPr>
              <a:defRPr/>
            </a:pPr>
            <a:r>
              <a:rPr lang="hr-HR" dirty="0"/>
              <a:t>D</a:t>
            </a:r>
            <a:r>
              <a:rPr lang="en-US" dirty="0" err="1"/>
              <a:t>eaf</a:t>
            </a:r>
            <a:r>
              <a:rPr lang="en-US" dirty="0"/>
              <a:t> or hearing impaired persons</a:t>
            </a:r>
          </a:p>
          <a:p>
            <a:pPr>
              <a:defRPr/>
            </a:pPr>
            <a:r>
              <a:rPr lang="hr-HR" dirty="0"/>
              <a:t>P</a:t>
            </a:r>
            <a:r>
              <a:rPr lang="en-US" dirty="0" err="1"/>
              <a:t>ersons</a:t>
            </a:r>
            <a:r>
              <a:rPr lang="en-US" dirty="0"/>
              <a:t> with reading </a:t>
            </a:r>
            <a:r>
              <a:rPr lang="en-US" dirty="0" smtClean="0"/>
              <a:t>difficulties</a:t>
            </a:r>
            <a:endParaRPr lang="sl-SI" dirty="0" smtClean="0"/>
          </a:p>
          <a:p>
            <a:pPr>
              <a:defRPr/>
            </a:pPr>
            <a:r>
              <a:rPr lang="sl-SI" dirty="0" smtClean="0"/>
              <a:t>‚</a:t>
            </a:r>
            <a:r>
              <a:rPr lang="sl-SI" dirty="0" err="1" smtClean="0"/>
              <a:t>Print</a:t>
            </a:r>
            <a:r>
              <a:rPr lang="sl-SI" dirty="0" smtClean="0"/>
              <a:t> </a:t>
            </a:r>
            <a:r>
              <a:rPr lang="sl-SI" dirty="0" err="1" smtClean="0"/>
              <a:t>disabled</a:t>
            </a:r>
            <a:r>
              <a:rPr lang="sl-SI" dirty="0" smtClean="0"/>
              <a:t>‘</a:t>
            </a:r>
            <a:endParaRPr lang="hr-HR" dirty="0"/>
          </a:p>
          <a:p>
            <a:pPr>
              <a:defRPr/>
            </a:pPr>
            <a:r>
              <a:rPr lang="hr-HR" dirty="0"/>
              <a:t>P</a:t>
            </a:r>
            <a:r>
              <a:rPr lang="en-US" dirty="0" err="1"/>
              <a:t>ersons</a:t>
            </a:r>
            <a:r>
              <a:rPr lang="en-US" dirty="0"/>
              <a:t> with physical disabilities</a:t>
            </a:r>
            <a:endParaRPr lang="sl-SI" dirty="0"/>
          </a:p>
          <a:p>
            <a:pPr>
              <a:defRPr/>
            </a:pPr>
            <a:r>
              <a:rPr lang="hr-HR" dirty="0"/>
              <a:t>C</a:t>
            </a:r>
            <a:r>
              <a:rPr lang="en-US" dirty="0" err="1"/>
              <a:t>ognitively</a:t>
            </a:r>
            <a:r>
              <a:rPr lang="en-US" dirty="0"/>
              <a:t> disabled persons</a:t>
            </a:r>
            <a:endParaRPr lang="sl-SI" dirty="0"/>
          </a:p>
          <a:p>
            <a:pPr>
              <a:lnSpc>
                <a:spcPct val="80000"/>
              </a:lnSpc>
              <a:defRPr/>
            </a:pP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long-term</a:t>
            </a:r>
            <a:r>
              <a:rPr lang="hr-HR" dirty="0"/>
              <a:t> care </a:t>
            </a:r>
            <a:r>
              <a:rPr lang="hr-HR" dirty="0" err="1"/>
              <a:t>facilities</a:t>
            </a:r>
            <a:r>
              <a:rPr lang="hr-HR" dirty="0"/>
              <a:t> (</a:t>
            </a:r>
            <a:r>
              <a:rPr lang="hr-HR" dirty="0" err="1"/>
              <a:t>hospital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, </a:t>
            </a:r>
            <a:r>
              <a:rPr lang="hr-HR" dirty="0" err="1"/>
              <a:t>prisoners</a:t>
            </a:r>
            <a:r>
              <a:rPr lang="hr-HR" dirty="0"/>
              <a:t>, </a:t>
            </a:r>
            <a:r>
              <a:rPr lang="hr-HR" dirty="0" err="1"/>
              <a:t>elderly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long-term</a:t>
            </a:r>
            <a:r>
              <a:rPr lang="hr-HR" dirty="0"/>
              <a:t> care </a:t>
            </a:r>
            <a:r>
              <a:rPr lang="hr-HR" dirty="0" err="1"/>
              <a:t>facilities</a:t>
            </a:r>
            <a:r>
              <a:rPr lang="hr-HR" dirty="0"/>
              <a:t>, h</a:t>
            </a:r>
            <a:r>
              <a:rPr lang="en-US" dirty="0" err="1"/>
              <a:t>ouse</a:t>
            </a:r>
            <a:r>
              <a:rPr lang="en-US" dirty="0"/>
              <a:t>-bound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circumstances</a:t>
            </a:r>
            <a:r>
              <a:rPr lang="hr-HR" dirty="0"/>
              <a:t> (</a:t>
            </a:r>
            <a:r>
              <a:rPr lang="hr-HR" dirty="0" err="1"/>
              <a:t>illiterate</a:t>
            </a:r>
            <a:r>
              <a:rPr lang="hr-HR" dirty="0"/>
              <a:t>, </a:t>
            </a:r>
            <a:r>
              <a:rPr lang="hr-HR" dirty="0" err="1"/>
              <a:t>socially-economically</a:t>
            </a:r>
            <a:r>
              <a:rPr lang="hr-HR" dirty="0"/>
              <a:t> </a:t>
            </a:r>
            <a:r>
              <a:rPr lang="hr-HR" dirty="0" err="1"/>
              <a:t>deprived</a:t>
            </a:r>
            <a:r>
              <a:rPr lang="hr-HR" dirty="0"/>
              <a:t>, </a:t>
            </a:r>
            <a:r>
              <a:rPr lang="hr-HR" dirty="0" err="1"/>
              <a:t>retired</a:t>
            </a:r>
            <a:r>
              <a:rPr lang="hr-HR" dirty="0"/>
              <a:t>, </a:t>
            </a:r>
            <a:r>
              <a:rPr lang="hr-HR" dirty="0" err="1"/>
              <a:t>unemployed</a:t>
            </a:r>
            <a:r>
              <a:rPr lang="hr-HR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hr-HR" dirty="0" err="1"/>
              <a:t>Multicultural</a:t>
            </a:r>
            <a:r>
              <a:rPr lang="hr-HR" dirty="0"/>
              <a:t> </a:t>
            </a:r>
            <a:r>
              <a:rPr lang="hr-HR" dirty="0" err="1" smtClean="0"/>
              <a:t>communities</a:t>
            </a:r>
            <a:endParaRPr lang="hr-HR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dirty="0" smtClean="0">
                <a:sym typeface="Wingdings" panose="05000000000000000000" pitchFamily="2" charset="2"/>
              </a:rPr>
              <a:t>						</a:t>
            </a:r>
            <a:r>
              <a:rPr lang="hr-HR" b="1" dirty="0" smtClean="0">
                <a:sym typeface="Wingdings" panose="05000000000000000000" pitchFamily="2" charset="2"/>
              </a:rPr>
              <a:t> </a:t>
            </a:r>
            <a:r>
              <a:rPr lang="hr-HR" b="1" dirty="0" err="1" smtClean="0">
                <a:sym typeface="Wingdings" panose="05000000000000000000" pitchFamily="2" charset="2"/>
              </a:rPr>
              <a:t>Adaptation</a:t>
            </a:r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ym typeface="Wingdings" panose="05000000000000000000" pitchFamily="2" charset="2"/>
              </a:rPr>
              <a:t>of</a:t>
            </a:r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ym typeface="Wingdings" panose="05000000000000000000" pitchFamily="2" charset="2"/>
              </a:rPr>
              <a:t>services</a:t>
            </a:r>
            <a:r>
              <a:rPr lang="hr-HR" b="1" dirty="0" smtClean="0">
                <a:sym typeface="Wingdings" panose="05000000000000000000" pitchFamily="2" charset="2"/>
              </a:rPr>
              <a:t>, </a:t>
            </a:r>
            <a:r>
              <a:rPr lang="hr-HR" b="1" dirty="0" err="1" smtClean="0">
                <a:sym typeface="Wingdings" panose="05000000000000000000" pitchFamily="2" charset="2"/>
              </a:rPr>
              <a:t>materials</a:t>
            </a:r>
            <a:r>
              <a:rPr lang="hr-HR" b="1" dirty="0" smtClean="0">
                <a:sym typeface="Wingdings" panose="05000000000000000000" pitchFamily="2" charset="2"/>
              </a:rPr>
              <a:t>, </a:t>
            </a:r>
            <a:r>
              <a:rPr lang="hr-HR" b="1" dirty="0" err="1" smtClean="0">
                <a:sym typeface="Wingdings" panose="05000000000000000000" pitchFamily="2" charset="2"/>
              </a:rPr>
              <a:t>premises</a:t>
            </a:r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ym typeface="Wingdings" panose="05000000000000000000" pitchFamily="2" charset="2"/>
              </a:rPr>
              <a:t>etc</a:t>
            </a:r>
            <a:r>
              <a:rPr lang="hr-HR" b="1" dirty="0" smtClean="0">
                <a:sym typeface="Wingdings" panose="05000000000000000000" pitchFamily="2" charset="2"/>
              </a:rPr>
              <a:t>.</a:t>
            </a:r>
            <a:endParaRPr lang="en-US" b="1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24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Why</a:t>
            </a:r>
            <a:r>
              <a:rPr lang="hr-HR" dirty="0"/>
              <a:t> </a:t>
            </a:r>
            <a:r>
              <a:rPr lang="hr-HR" dirty="0" smtClean="0"/>
              <a:t>do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/>
              <a:t>need</a:t>
            </a:r>
            <a:r>
              <a:rPr lang="hr-HR" dirty="0"/>
              <a:t> to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types</a:t>
            </a:r>
            <a:r>
              <a:rPr lang="hr-HR" dirty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853248"/>
            <a:ext cx="10387760" cy="4351338"/>
          </a:xfrm>
        </p:spPr>
        <p:txBody>
          <a:bodyPr>
            <a:normAutofit fontScale="85000" lnSpcReduction="10000"/>
          </a:bodyPr>
          <a:lstStyle/>
          <a:p>
            <a:pPr>
              <a:buSzPct val="65000"/>
              <a:defRPr/>
            </a:pPr>
            <a:r>
              <a:rPr lang="hr-HR" sz="3200" dirty="0" err="1">
                <a:cs typeface="Times New Roman" pitchFamily="18" charset="0"/>
              </a:rPr>
              <a:t>Depending</a:t>
            </a:r>
            <a:r>
              <a:rPr lang="hr-HR" sz="3200" dirty="0">
                <a:cs typeface="Times New Roman" pitchFamily="18" charset="0"/>
              </a:rPr>
              <a:t> on </a:t>
            </a:r>
            <a:r>
              <a:rPr lang="hr-HR" sz="3200" dirty="0" err="1">
                <a:cs typeface="Times New Roman" pitchFamily="18" charset="0"/>
              </a:rPr>
              <a:t>user</a:t>
            </a:r>
            <a:r>
              <a:rPr lang="hr-HR" sz="3200" dirty="0">
                <a:cs typeface="Times New Roman" pitchFamily="18" charset="0"/>
              </a:rPr>
              <a:t> </a:t>
            </a:r>
            <a:r>
              <a:rPr lang="hr-HR" sz="3200" dirty="0" err="1">
                <a:cs typeface="Times New Roman" pitchFamily="18" charset="0"/>
              </a:rPr>
              <a:t>types</a:t>
            </a:r>
            <a:r>
              <a:rPr lang="hr-HR" sz="3200" dirty="0">
                <a:cs typeface="Times New Roman" pitchFamily="18" charset="0"/>
              </a:rPr>
              <a:t> </a:t>
            </a:r>
            <a:r>
              <a:rPr lang="hr-HR" sz="3200" dirty="0" err="1">
                <a:cs typeface="Times New Roman" pitchFamily="18" charset="0"/>
              </a:rPr>
              <a:t>librarians</a:t>
            </a:r>
            <a:r>
              <a:rPr lang="hr-HR" sz="3200" dirty="0">
                <a:cs typeface="Times New Roman" pitchFamily="18" charset="0"/>
              </a:rPr>
              <a:t> </a:t>
            </a:r>
            <a:r>
              <a:rPr lang="hr-HR" sz="3200" dirty="0" smtClean="0">
                <a:cs typeface="Times New Roman" pitchFamily="18" charset="0"/>
              </a:rPr>
              <a:t>/ </a:t>
            </a:r>
            <a:r>
              <a:rPr lang="hr-HR" sz="3200" dirty="0" err="1" smtClean="0">
                <a:cs typeface="Times New Roman" pitchFamily="18" charset="0"/>
              </a:rPr>
              <a:t>information</a:t>
            </a:r>
            <a:r>
              <a:rPr lang="hr-HR" sz="3200" dirty="0" smtClean="0">
                <a:cs typeface="Times New Roman" pitchFamily="18" charset="0"/>
              </a:rPr>
              <a:t> </a:t>
            </a:r>
            <a:r>
              <a:rPr lang="hr-HR" sz="3200" dirty="0" err="1">
                <a:cs typeface="Times New Roman" pitchFamily="18" charset="0"/>
              </a:rPr>
              <a:t>experts</a:t>
            </a:r>
            <a:r>
              <a:rPr lang="hr-HR" sz="3200" dirty="0">
                <a:cs typeface="Times New Roman" pitchFamily="18" charset="0"/>
              </a:rPr>
              <a:t>:</a:t>
            </a: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>
                <a:cs typeface="Times New Roman" pitchFamily="18" charset="0"/>
              </a:rPr>
              <a:t>Become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aware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of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the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rights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of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all</a:t>
            </a:r>
            <a:r>
              <a:rPr lang="hr-HR" sz="2400" dirty="0">
                <a:cs typeface="Times New Roman" pitchFamily="18" charset="0"/>
              </a:rPr>
              <a:t> (</a:t>
            </a:r>
            <a:r>
              <a:rPr lang="hr-HR" sz="2400" dirty="0" err="1">
                <a:cs typeface="Times New Roman" pitchFamily="18" charset="0"/>
              </a:rPr>
              <a:t>not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only</a:t>
            </a:r>
            <a:r>
              <a:rPr lang="hr-HR" sz="2400" dirty="0">
                <a:cs typeface="Times New Roman" pitchFamily="18" charset="0"/>
              </a:rPr>
              <a:t> on </a:t>
            </a:r>
            <a:r>
              <a:rPr lang="hr-HR" sz="2400" dirty="0" err="1">
                <a:cs typeface="Times New Roman" pitchFamily="18" charset="0"/>
              </a:rPr>
              <a:t>the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expressed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needs</a:t>
            </a:r>
            <a:r>
              <a:rPr lang="hr-HR" sz="2400" dirty="0">
                <a:cs typeface="Times New Roman" pitchFamily="18" charset="0"/>
              </a:rPr>
              <a:t>)</a:t>
            </a: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>
                <a:cs typeface="Times New Roman" pitchFamily="18" charset="0"/>
              </a:rPr>
              <a:t>Better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understand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the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needs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of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actual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users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>
                <a:cs typeface="Times New Roman" pitchFamily="18" charset="0"/>
              </a:rPr>
              <a:t>Know </a:t>
            </a:r>
            <a:r>
              <a:rPr lang="hr-HR" sz="2400" dirty="0" err="1">
                <a:cs typeface="Times New Roman" pitchFamily="18" charset="0"/>
              </a:rPr>
              <a:t>who</a:t>
            </a:r>
            <a:r>
              <a:rPr lang="hr-HR" sz="2400" dirty="0">
                <a:cs typeface="Times New Roman" pitchFamily="18" charset="0"/>
              </a:rPr>
              <a:t> to </a:t>
            </a:r>
            <a:r>
              <a:rPr lang="hr-HR" sz="2400" dirty="0" err="1" smtClean="0">
                <a:cs typeface="Times New Roman" pitchFamily="18" charset="0"/>
              </a:rPr>
              <a:t>expect</a:t>
            </a:r>
            <a:r>
              <a:rPr lang="hr-HR" sz="2400" dirty="0" smtClean="0">
                <a:cs typeface="Times New Roman" pitchFamily="18" charset="0"/>
              </a:rPr>
              <a:t>, </a:t>
            </a:r>
            <a:r>
              <a:rPr lang="hr-HR" sz="2400" dirty="0" err="1" smtClean="0">
                <a:cs typeface="Times New Roman" pitchFamily="18" charset="0"/>
              </a:rPr>
              <a:t>who</a:t>
            </a:r>
            <a:r>
              <a:rPr lang="hr-HR" sz="2400" dirty="0" smtClean="0">
                <a:cs typeface="Times New Roman" pitchFamily="18" charset="0"/>
              </a:rPr>
              <a:t> to </a:t>
            </a:r>
            <a:r>
              <a:rPr lang="hr-HR" sz="2400" dirty="0" err="1" smtClean="0">
                <a:cs typeface="Times New Roman" pitchFamily="18" charset="0"/>
              </a:rPr>
              <a:t>attract</a:t>
            </a:r>
            <a:r>
              <a:rPr lang="hr-HR" sz="2400" dirty="0" smtClean="0">
                <a:cs typeface="Times New Roman" pitchFamily="18" charset="0"/>
              </a:rPr>
              <a:t> </a:t>
            </a:r>
            <a:r>
              <a:rPr lang="hr-HR" sz="2400" dirty="0" err="1" smtClean="0">
                <a:cs typeface="Times New Roman" pitchFamily="18" charset="0"/>
              </a:rPr>
              <a:t>and</a:t>
            </a:r>
            <a:r>
              <a:rPr lang="hr-HR" sz="2400" dirty="0" smtClean="0">
                <a:cs typeface="Times New Roman" pitchFamily="18" charset="0"/>
              </a:rPr>
              <a:t> how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>
                <a:cs typeface="Times New Roman" pitchFamily="18" charset="0"/>
              </a:rPr>
              <a:t>Perform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their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activities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and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dirty="0" err="1">
                <a:cs typeface="Times New Roman" pitchFamily="18" charset="0"/>
              </a:rPr>
              <a:t>services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>
                <a:cs typeface="Times New Roman" pitchFamily="18" charset="0"/>
              </a:rPr>
              <a:t>Plan </a:t>
            </a:r>
            <a:r>
              <a:rPr lang="hr-HR" sz="2400" dirty="0" err="1">
                <a:cs typeface="Times New Roman" pitchFamily="18" charset="0"/>
              </a:rPr>
              <a:t>and</a:t>
            </a:r>
            <a:r>
              <a:rPr lang="hr-HR" sz="2400" dirty="0">
                <a:cs typeface="Times New Roman" pitchFamily="18" charset="0"/>
              </a:rPr>
              <a:t> design </a:t>
            </a:r>
            <a:r>
              <a:rPr lang="hr-HR" sz="2400" dirty="0" err="1">
                <a:cs typeface="Times New Roman" pitchFamily="18" charset="0"/>
              </a:rPr>
              <a:t>services</a:t>
            </a:r>
            <a:r>
              <a:rPr lang="hr-HR" sz="2400" dirty="0">
                <a:cs typeface="Times New Roman" pitchFamily="18" charset="0"/>
              </a:rPr>
              <a:t>, </a:t>
            </a:r>
            <a:r>
              <a:rPr lang="hr-HR" sz="2400" dirty="0" err="1">
                <a:cs typeface="Times New Roman" pitchFamily="18" charset="0"/>
              </a:rPr>
              <a:t>systems</a:t>
            </a:r>
            <a:endParaRPr lang="en-US" sz="2400" dirty="0"/>
          </a:p>
          <a:p>
            <a:endParaRPr lang="sl-SI" dirty="0" smtClean="0"/>
          </a:p>
          <a:p>
            <a:r>
              <a:rPr lang="sl-SI" sz="3000" dirty="0" smtClean="0"/>
              <a:t>How do </a:t>
            </a:r>
            <a:r>
              <a:rPr lang="sl-SI" sz="3000" dirty="0" err="1" smtClean="0"/>
              <a:t>we</a:t>
            </a:r>
            <a:r>
              <a:rPr lang="sl-SI" sz="3000" dirty="0" smtClean="0"/>
              <a:t> </a:t>
            </a:r>
            <a:r>
              <a:rPr lang="sl-SI" sz="3000" dirty="0" err="1" smtClean="0"/>
              <a:t>find</a:t>
            </a:r>
            <a:r>
              <a:rPr lang="sl-SI" sz="3000" dirty="0" smtClean="0"/>
              <a:t> out? </a:t>
            </a:r>
            <a:r>
              <a:rPr lang="sl-SI" sz="3000" dirty="0" smtClean="0">
                <a:sym typeface="Wingdings" panose="05000000000000000000" pitchFamily="2" charset="2"/>
              </a:rPr>
              <a:t> </a:t>
            </a:r>
            <a:r>
              <a:rPr lang="sl-SI" sz="3000" dirty="0" err="1" smtClean="0"/>
              <a:t>Research</a:t>
            </a:r>
            <a:r>
              <a:rPr lang="sl-SI" sz="3000" dirty="0" smtClean="0"/>
              <a:t>, </a:t>
            </a:r>
            <a:r>
              <a:rPr lang="sl-SI" sz="3000" dirty="0" err="1" smtClean="0"/>
              <a:t>contact</a:t>
            </a:r>
            <a:r>
              <a:rPr lang="sl-SI" sz="3000" dirty="0" smtClean="0"/>
              <a:t> </a:t>
            </a:r>
            <a:r>
              <a:rPr lang="sl-SI" sz="3000" dirty="0" err="1" smtClean="0"/>
              <a:t>with</a:t>
            </a:r>
            <a:r>
              <a:rPr lang="sl-SI" sz="3000" dirty="0" smtClean="0"/>
              <a:t> </a:t>
            </a:r>
            <a:r>
              <a:rPr lang="sl-SI" sz="3000" dirty="0" err="1" smtClean="0"/>
              <a:t>users</a:t>
            </a:r>
            <a:r>
              <a:rPr lang="sl-SI" sz="3000" dirty="0" smtClean="0"/>
              <a:t>, </a:t>
            </a:r>
          </a:p>
          <a:p>
            <a:pPr marL="0" indent="0">
              <a:buNone/>
            </a:pPr>
            <a:r>
              <a:rPr lang="sl-SI" sz="3000" dirty="0"/>
              <a:t>	</a:t>
            </a:r>
            <a:r>
              <a:rPr lang="sl-SI" sz="3000" dirty="0" smtClean="0"/>
              <a:t>								</a:t>
            </a:r>
            <a:r>
              <a:rPr lang="sl-SI" sz="3000" dirty="0" err="1" smtClean="0"/>
              <a:t>education</a:t>
            </a:r>
            <a:r>
              <a:rPr lang="sl-SI" sz="3000" dirty="0" smtClean="0"/>
              <a:t> &amp; </a:t>
            </a:r>
            <a:r>
              <a:rPr lang="sl-SI" sz="3000" dirty="0" err="1" smtClean="0"/>
              <a:t>training</a:t>
            </a:r>
            <a:endParaRPr lang="sl-SI" sz="30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22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err="1" smtClean="0"/>
              <a:t>Orientation</a:t>
            </a:r>
            <a:r>
              <a:rPr lang="sl-SI" sz="4000" dirty="0" smtClean="0"/>
              <a:t> </a:t>
            </a:r>
            <a:r>
              <a:rPr lang="sl-SI" sz="4000" dirty="0" err="1" smtClean="0"/>
              <a:t>questions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5139" y="1346202"/>
            <a:ext cx="10053931" cy="4749800"/>
          </a:xfrm>
        </p:spPr>
        <p:txBody>
          <a:bodyPr>
            <a:normAutofit lnSpcReduction="10000"/>
          </a:bodyPr>
          <a:lstStyle/>
          <a:p>
            <a:r>
              <a:rPr lang="sl-SI" sz="2400" dirty="0" err="1" smtClean="0"/>
              <a:t>What</a:t>
            </a:r>
            <a:r>
              <a:rPr lang="sl-SI" sz="2400" dirty="0" smtClean="0"/>
              <a:t> are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</a:t>
            </a:r>
            <a:r>
              <a:rPr lang="sl-SI" sz="2400" dirty="0" err="1" smtClean="0"/>
              <a:t>needs</a:t>
            </a:r>
            <a:r>
              <a:rPr lang="sl-SI" sz="2400" dirty="0"/>
              <a:t>?</a:t>
            </a:r>
            <a:endParaRPr lang="sl-SI" sz="2400" dirty="0" smtClean="0"/>
          </a:p>
          <a:p>
            <a:r>
              <a:rPr lang="sl-SI" sz="2400" dirty="0" err="1" smtClean="0"/>
              <a:t>What</a:t>
            </a:r>
            <a:r>
              <a:rPr lang="sl-SI" sz="2400" dirty="0" smtClean="0"/>
              <a:t> </a:t>
            </a:r>
            <a:r>
              <a:rPr lang="sl-SI" sz="2400" dirty="0" err="1" smtClean="0"/>
              <a:t>problems</a:t>
            </a:r>
            <a:r>
              <a:rPr lang="sl-SI" sz="2400" dirty="0" smtClean="0"/>
              <a:t> do </a:t>
            </a:r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have</a:t>
            </a:r>
            <a:r>
              <a:rPr lang="sl-SI" sz="2400" dirty="0" smtClean="0"/>
              <a:t> </a:t>
            </a:r>
            <a:r>
              <a:rPr lang="sl-SI" sz="2400" dirty="0" err="1" smtClean="0"/>
              <a:t>when</a:t>
            </a:r>
            <a:r>
              <a:rPr lang="sl-SI" sz="2400" dirty="0" smtClean="0"/>
              <a:t> </a:t>
            </a:r>
            <a:r>
              <a:rPr lang="sl-SI" sz="2400" dirty="0" err="1" smtClean="0"/>
              <a:t>dealing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</a:t>
            </a:r>
            <a:r>
              <a:rPr lang="sl-SI" sz="2400" dirty="0" err="1" smtClean="0"/>
              <a:t>needs</a:t>
            </a:r>
            <a:r>
              <a:rPr lang="sl-SI" sz="2400" dirty="0" smtClean="0"/>
              <a:t>?</a:t>
            </a:r>
          </a:p>
          <a:p>
            <a:r>
              <a:rPr lang="sl-SI" sz="2400" dirty="0" err="1" smtClean="0"/>
              <a:t>Define</a:t>
            </a:r>
            <a:r>
              <a:rPr lang="sl-SI" sz="2400" dirty="0" smtClean="0"/>
              <a:t>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</a:t>
            </a:r>
            <a:r>
              <a:rPr lang="sl-SI" sz="2400" dirty="0" err="1" smtClean="0"/>
              <a:t>behaviour</a:t>
            </a:r>
            <a:r>
              <a:rPr lang="sl-SI" sz="2400" dirty="0" smtClean="0"/>
              <a:t>.</a:t>
            </a:r>
          </a:p>
          <a:p>
            <a:r>
              <a:rPr lang="sl-SI" sz="2400" dirty="0" err="1" smtClean="0"/>
              <a:t>What</a:t>
            </a:r>
            <a:r>
              <a:rPr lang="sl-SI" sz="2400" dirty="0" smtClean="0"/>
              <a:t> </a:t>
            </a:r>
            <a:r>
              <a:rPr lang="sl-SI" sz="2400" dirty="0" err="1" smtClean="0"/>
              <a:t>concepts</a:t>
            </a:r>
            <a:r>
              <a:rPr lang="sl-SI" sz="2400" dirty="0" smtClean="0"/>
              <a:t> are </a:t>
            </a:r>
            <a:r>
              <a:rPr lang="sl-SI" sz="2400" dirty="0" err="1" smtClean="0"/>
              <a:t>related</a:t>
            </a:r>
            <a:r>
              <a:rPr lang="sl-SI" sz="2400" dirty="0" smtClean="0"/>
              <a:t> to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</a:t>
            </a:r>
            <a:r>
              <a:rPr lang="sl-SI" sz="2400" dirty="0" err="1" smtClean="0"/>
              <a:t>behaviour</a:t>
            </a:r>
            <a:r>
              <a:rPr lang="sl-SI" sz="2400" dirty="0" smtClean="0"/>
              <a:t>? </a:t>
            </a:r>
            <a:r>
              <a:rPr lang="sl-SI" sz="2400" dirty="0" err="1" smtClean="0"/>
              <a:t>Explain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 smtClean="0"/>
              <a:t>.</a:t>
            </a:r>
          </a:p>
          <a:p>
            <a:r>
              <a:rPr lang="sl-SI" sz="2400" dirty="0" err="1" smtClean="0"/>
              <a:t>Explain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relation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l</a:t>
            </a:r>
            <a:r>
              <a:rPr lang="en-US" sz="2400" dirty="0" err="1" smtClean="0"/>
              <a:t>ibraries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en-US" sz="2400" dirty="0" smtClean="0"/>
              <a:t> </a:t>
            </a:r>
            <a:r>
              <a:rPr lang="sl-SI" sz="2400" dirty="0" smtClean="0"/>
              <a:t>i</a:t>
            </a:r>
            <a:r>
              <a:rPr lang="en-US" sz="2400" dirty="0" err="1" smtClean="0"/>
              <a:t>nformation</a:t>
            </a:r>
            <a:r>
              <a:rPr lang="en-US" sz="2400" dirty="0" smtClean="0"/>
              <a:t> </a:t>
            </a:r>
            <a:r>
              <a:rPr lang="sl-SI" sz="2400" dirty="0" smtClean="0"/>
              <a:t>s</a:t>
            </a:r>
            <a:r>
              <a:rPr lang="en-US" sz="2400" dirty="0" err="1" smtClean="0"/>
              <a:t>ervices</a:t>
            </a:r>
            <a:r>
              <a:rPr lang="en-US" sz="2400" dirty="0" smtClean="0"/>
              <a:t> </a:t>
            </a:r>
            <a:r>
              <a:rPr lang="sl-SI" sz="2400" dirty="0" smtClean="0"/>
              <a:t>to i</a:t>
            </a:r>
            <a:r>
              <a:rPr lang="en-US" sz="2400" dirty="0" err="1" smtClean="0"/>
              <a:t>ntellectual</a:t>
            </a:r>
            <a:r>
              <a:rPr lang="en-US" sz="2400" dirty="0" smtClean="0"/>
              <a:t> </a:t>
            </a:r>
            <a:r>
              <a:rPr lang="sl-SI" sz="2400" dirty="0" smtClean="0"/>
              <a:t>f</a:t>
            </a:r>
            <a:r>
              <a:rPr lang="en-US" sz="2400" dirty="0" err="1" smtClean="0"/>
              <a:t>reedom</a:t>
            </a:r>
            <a:r>
              <a:rPr lang="sl-SI" sz="2400" dirty="0" smtClean="0"/>
              <a:t>.</a:t>
            </a:r>
            <a:endParaRPr lang="hr-HR" sz="2400" dirty="0" smtClean="0"/>
          </a:p>
          <a:p>
            <a:r>
              <a:rPr lang="hr-HR" sz="2400" dirty="0" smtClean="0"/>
              <a:t>Who </a:t>
            </a:r>
            <a:r>
              <a:rPr lang="hr-HR" sz="2400" dirty="0"/>
              <a:t>are </a:t>
            </a:r>
            <a:r>
              <a:rPr lang="hr-HR" sz="2400" dirty="0" err="1"/>
              <a:t>users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library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information</a:t>
            </a:r>
            <a:r>
              <a:rPr lang="hr-HR" sz="2400" dirty="0"/>
              <a:t> </a:t>
            </a:r>
            <a:r>
              <a:rPr lang="hr-HR" sz="2400" dirty="0" err="1"/>
              <a:t>services</a:t>
            </a:r>
            <a:r>
              <a:rPr lang="hr-HR" sz="2400" dirty="0"/>
              <a:t>, </a:t>
            </a:r>
            <a:r>
              <a:rPr lang="hr-HR" sz="2400" dirty="0" err="1"/>
              <a:t>information</a:t>
            </a:r>
            <a:r>
              <a:rPr lang="hr-HR" sz="2400" dirty="0"/>
              <a:t> </a:t>
            </a:r>
            <a:r>
              <a:rPr lang="hr-HR" sz="2400" dirty="0" err="1"/>
              <a:t>systems</a:t>
            </a:r>
            <a:r>
              <a:rPr lang="hr-HR" sz="2400" dirty="0"/>
              <a:t>, Internet, ICT</a:t>
            </a:r>
            <a:r>
              <a:rPr lang="hr-HR" sz="2400" dirty="0" smtClean="0"/>
              <a:t>? </a:t>
            </a:r>
            <a:r>
              <a:rPr lang="hr-HR" sz="2400" dirty="0" err="1" smtClean="0"/>
              <a:t>Give</a:t>
            </a:r>
            <a:r>
              <a:rPr lang="hr-HR" sz="2400" dirty="0" smtClean="0"/>
              <a:t> some </a:t>
            </a:r>
            <a:r>
              <a:rPr lang="hr-HR" sz="2400" dirty="0" err="1" smtClean="0"/>
              <a:t>examples</a:t>
            </a:r>
            <a:r>
              <a:rPr lang="hr-HR" sz="2400" dirty="0" smtClean="0"/>
              <a:t>.</a:t>
            </a:r>
          </a:p>
          <a:p>
            <a:r>
              <a:rPr lang="hr-HR" sz="2400" dirty="0" err="1" smtClean="0"/>
              <a:t>Why</a:t>
            </a:r>
            <a:r>
              <a:rPr lang="hr-HR" sz="2400" dirty="0" smtClean="0"/>
              <a:t> do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need</a:t>
            </a:r>
            <a:r>
              <a:rPr lang="hr-HR" sz="2400" dirty="0" smtClean="0"/>
              <a:t> to </a:t>
            </a:r>
            <a:r>
              <a:rPr lang="hr-HR" sz="2400" dirty="0" err="1" smtClean="0"/>
              <a:t>know</a:t>
            </a:r>
            <a:r>
              <a:rPr lang="hr-HR" sz="2400" dirty="0" smtClean="0"/>
              <a:t> </a:t>
            </a:r>
            <a:r>
              <a:rPr lang="hr-HR" sz="2400" dirty="0" err="1" smtClean="0"/>
              <a:t>user</a:t>
            </a:r>
            <a:r>
              <a:rPr lang="hr-HR" sz="2400" dirty="0" smtClean="0"/>
              <a:t> </a:t>
            </a:r>
            <a:r>
              <a:rPr lang="hr-HR" sz="2400" dirty="0" err="1" smtClean="0"/>
              <a:t>types</a:t>
            </a:r>
            <a:r>
              <a:rPr lang="hr-HR" sz="2400" dirty="0" smtClean="0"/>
              <a:t>?</a:t>
            </a: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72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9721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People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</a:t>
            </a:r>
            <a:r>
              <a:rPr lang="sl-SI" dirty="0" err="1"/>
              <a:t>information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96572"/>
            <a:ext cx="9702575" cy="4741038"/>
          </a:xfrm>
        </p:spPr>
        <p:txBody>
          <a:bodyPr>
            <a:normAutofit/>
          </a:bodyPr>
          <a:lstStyle/>
          <a:p>
            <a:r>
              <a:rPr lang="sl-SI" altLang="sl-SI" sz="2400" dirty="0" err="1"/>
              <a:t>Mainly</a:t>
            </a:r>
            <a:r>
              <a:rPr lang="sl-SI" altLang="sl-SI" sz="2400" dirty="0"/>
              <a:t> to </a:t>
            </a:r>
            <a:r>
              <a:rPr lang="sl-SI" altLang="sl-SI" sz="2400" dirty="0" err="1"/>
              <a:t>seek</a:t>
            </a:r>
            <a:r>
              <a:rPr lang="sl-SI" altLang="sl-SI" sz="2400" dirty="0"/>
              <a:t> </a:t>
            </a:r>
            <a:r>
              <a:rPr lang="sl-SI" altLang="sl-SI" sz="2400" dirty="0" err="1"/>
              <a:t>answers</a:t>
            </a:r>
            <a:r>
              <a:rPr lang="sl-SI" altLang="sl-SI" sz="2400" dirty="0"/>
              <a:t>, </a:t>
            </a:r>
            <a:r>
              <a:rPr lang="sl-SI" altLang="sl-SI" sz="2400" dirty="0" err="1"/>
              <a:t>solutions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etc</a:t>
            </a:r>
            <a:r>
              <a:rPr lang="sl-SI" altLang="sl-SI" sz="2400" dirty="0"/>
              <a:t>.</a:t>
            </a:r>
          </a:p>
          <a:p>
            <a:r>
              <a:rPr lang="hr-HR" altLang="sl-SI" sz="2400" dirty="0" err="1"/>
              <a:t>Information</a:t>
            </a:r>
            <a:r>
              <a:rPr lang="hr-HR" altLang="sl-SI" sz="2400" dirty="0"/>
              <a:t> </a:t>
            </a:r>
            <a:r>
              <a:rPr lang="hr-HR" altLang="sl-SI" sz="2400" dirty="0" err="1"/>
              <a:t>needs</a:t>
            </a:r>
            <a:r>
              <a:rPr lang="hr-HR" altLang="sl-SI" sz="2400" dirty="0"/>
              <a:t> </a:t>
            </a:r>
            <a:r>
              <a:rPr lang="hr-HR" altLang="sl-SI" sz="2400" dirty="0">
                <a:sym typeface="Wingdings" panose="05000000000000000000" pitchFamily="2" charset="2"/>
              </a:rPr>
              <a:t></a:t>
            </a:r>
            <a:r>
              <a:rPr lang="hr-HR" altLang="sl-SI" sz="2400" dirty="0"/>
              <a:t> </a:t>
            </a:r>
            <a:r>
              <a:rPr lang="hr-HR" altLang="sl-SI" sz="2400" u="sng" dirty="0" err="1"/>
              <a:t>motivators</a:t>
            </a:r>
            <a:r>
              <a:rPr lang="hr-HR" altLang="sl-SI" sz="2400" dirty="0"/>
              <a:t> for </a:t>
            </a:r>
            <a:r>
              <a:rPr lang="hr-HR" altLang="sl-SI" sz="2400" dirty="0" err="1"/>
              <a:t>information</a:t>
            </a:r>
            <a:r>
              <a:rPr lang="hr-HR" altLang="sl-SI" sz="2400" dirty="0"/>
              <a:t> </a:t>
            </a:r>
            <a:r>
              <a:rPr lang="hr-HR" altLang="sl-SI" sz="2400" dirty="0" err="1"/>
              <a:t>seeking</a:t>
            </a:r>
            <a:endParaRPr lang="hr-HR" altLang="sl-SI" sz="2400" dirty="0"/>
          </a:p>
          <a:p>
            <a:endParaRPr lang="sl-SI" altLang="sl-SI" sz="2400" dirty="0"/>
          </a:p>
          <a:p>
            <a:r>
              <a:rPr lang="sl-SI" altLang="sl-SI" sz="2400" dirty="0" err="1"/>
              <a:t>Problems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with</a:t>
            </a:r>
            <a:r>
              <a:rPr lang="sl-SI" altLang="sl-SI" sz="2400" dirty="0"/>
              <a:t> </a:t>
            </a:r>
            <a:r>
              <a:rPr lang="sl-SI" altLang="sl-SI" sz="2400" dirty="0" err="1"/>
              <a:t>definition</a:t>
            </a:r>
            <a:endParaRPr lang="sl-SI" altLang="sl-SI" sz="2400" dirty="0"/>
          </a:p>
          <a:p>
            <a:pPr>
              <a:defRPr/>
            </a:pPr>
            <a:r>
              <a:rPr lang="hr-HR" altLang="sl-SI" sz="2400" dirty="0" err="1"/>
              <a:t>Not</a:t>
            </a:r>
            <a:r>
              <a:rPr lang="hr-HR" altLang="sl-SI" sz="2400" dirty="0"/>
              <a:t> a </a:t>
            </a:r>
            <a:r>
              <a:rPr lang="hr-HR" altLang="sl-SI" sz="2400" dirty="0" err="1"/>
              <a:t>basic</a:t>
            </a:r>
            <a:r>
              <a:rPr lang="hr-HR" altLang="sl-SI" sz="2400" dirty="0"/>
              <a:t> human </a:t>
            </a:r>
            <a:r>
              <a:rPr lang="hr-HR" altLang="sl-SI" sz="2400" dirty="0" err="1"/>
              <a:t>need</a:t>
            </a:r>
            <a:r>
              <a:rPr lang="hr-HR" altLang="sl-SI" sz="2400" dirty="0"/>
              <a:t>: </a:t>
            </a:r>
            <a:r>
              <a:rPr lang="hr-HR" altLang="sl-SI" sz="2400" dirty="0" err="1"/>
              <a:t>it</a:t>
            </a:r>
            <a:r>
              <a:rPr lang="hr-HR" altLang="sl-SI" sz="2400" dirty="0"/>
              <a:t> </a:t>
            </a:r>
            <a:r>
              <a:rPr lang="hr-HR" altLang="sl-SI" sz="2400" dirty="0" err="1"/>
              <a:t>is</a:t>
            </a:r>
            <a:r>
              <a:rPr lang="hr-HR" altLang="sl-SI" sz="2400" dirty="0"/>
              <a:t> </a:t>
            </a:r>
            <a:r>
              <a:rPr lang="hr-HR" altLang="sl-SI" sz="2400" dirty="0" err="1"/>
              <a:t>inspired</a:t>
            </a:r>
            <a:r>
              <a:rPr lang="hr-HR" altLang="sl-SI" sz="2400" dirty="0"/>
              <a:t> </a:t>
            </a:r>
            <a:r>
              <a:rPr lang="hr-HR" altLang="sl-SI" sz="2400" dirty="0" err="1"/>
              <a:t>by</a:t>
            </a:r>
            <a:r>
              <a:rPr lang="hr-HR" altLang="sl-SI" sz="2400" dirty="0"/>
              <a:t> </a:t>
            </a:r>
            <a:r>
              <a:rPr lang="hr-HR" altLang="sl-SI" sz="2400" dirty="0" err="1"/>
              <a:t>other</a:t>
            </a:r>
            <a:r>
              <a:rPr lang="hr-HR" altLang="sl-SI" sz="2400" dirty="0"/>
              <a:t> </a:t>
            </a:r>
            <a:r>
              <a:rPr lang="hr-HR" altLang="sl-SI" sz="2400" dirty="0" err="1"/>
              <a:t>motives</a:t>
            </a:r>
            <a:r>
              <a:rPr lang="hr-HR" altLang="sl-SI" sz="2400" dirty="0"/>
              <a:t> (to </a:t>
            </a:r>
            <a:r>
              <a:rPr lang="hr-HR" altLang="sl-SI" sz="2400" dirty="0" err="1"/>
              <a:t>eat</a:t>
            </a:r>
            <a:r>
              <a:rPr lang="hr-HR" altLang="sl-SI" sz="2400" dirty="0"/>
              <a:t>, to </a:t>
            </a:r>
            <a:r>
              <a:rPr lang="hr-HR" altLang="sl-SI" sz="2400" dirty="0" err="1"/>
              <a:t>have</a:t>
            </a:r>
            <a:r>
              <a:rPr lang="hr-HR" altLang="sl-SI" sz="2400" dirty="0"/>
              <a:t> </a:t>
            </a:r>
            <a:r>
              <a:rPr lang="hr-HR" altLang="sl-SI" sz="2400" dirty="0" err="1"/>
              <a:t>shelter</a:t>
            </a:r>
            <a:r>
              <a:rPr lang="hr-HR" altLang="sl-SI" sz="2400" dirty="0"/>
              <a:t>, </a:t>
            </a:r>
            <a:r>
              <a:rPr lang="hr-HR" altLang="sl-SI" sz="2400" dirty="0" err="1"/>
              <a:t>etc</a:t>
            </a:r>
            <a:r>
              <a:rPr lang="hr-HR" altLang="sl-SI" sz="2400" dirty="0"/>
              <a:t>.)</a:t>
            </a:r>
          </a:p>
          <a:p>
            <a:pPr>
              <a:defRPr/>
            </a:pPr>
            <a:r>
              <a:rPr lang="hr-HR" altLang="sl-SI" sz="2400" dirty="0" err="1"/>
              <a:t>Multidimensional</a:t>
            </a:r>
            <a:r>
              <a:rPr lang="hr-HR" altLang="sl-SI" sz="2400" dirty="0"/>
              <a:t>: </a:t>
            </a:r>
            <a:r>
              <a:rPr lang="hr-HR" altLang="sl-SI" sz="2400" dirty="0" err="1"/>
              <a:t>linked</a:t>
            </a:r>
            <a:r>
              <a:rPr lang="hr-HR" altLang="sl-SI" sz="2400" dirty="0"/>
              <a:t> to </a:t>
            </a:r>
            <a:r>
              <a:rPr lang="hr-HR" altLang="sl-SI" sz="2400" dirty="0" err="1"/>
              <a:t>other</a:t>
            </a:r>
            <a:r>
              <a:rPr lang="hr-HR" altLang="sl-SI" sz="2400" dirty="0"/>
              <a:t> human </a:t>
            </a:r>
            <a:r>
              <a:rPr lang="hr-HR" altLang="sl-SI" sz="2400" dirty="0" err="1"/>
              <a:t>gratifications</a:t>
            </a:r>
            <a:r>
              <a:rPr lang="hr-HR" altLang="sl-SI" sz="2400" dirty="0"/>
              <a:t> </a:t>
            </a:r>
            <a:r>
              <a:rPr lang="hr-HR" altLang="sl-SI" sz="2400" dirty="0" err="1"/>
              <a:t>besides</a:t>
            </a:r>
            <a:r>
              <a:rPr lang="hr-HR" altLang="sl-SI" sz="2400" dirty="0"/>
              <a:t> </a:t>
            </a:r>
            <a:r>
              <a:rPr lang="hr-HR" altLang="sl-SI" sz="2400" dirty="0" err="1"/>
              <a:t>solving</a:t>
            </a:r>
            <a:r>
              <a:rPr lang="hr-HR" altLang="sl-SI" sz="2400" dirty="0"/>
              <a:t> a </a:t>
            </a:r>
            <a:r>
              <a:rPr lang="hr-HR" altLang="sl-SI" sz="2400" dirty="0" err="1"/>
              <a:t>specific</a:t>
            </a:r>
            <a:r>
              <a:rPr lang="hr-HR" altLang="sl-SI" sz="2400" dirty="0"/>
              <a:t> problem</a:t>
            </a:r>
          </a:p>
          <a:p>
            <a:pPr>
              <a:defRPr/>
            </a:pPr>
            <a:r>
              <a:rPr lang="hr-HR" altLang="sl-SI" sz="2400" dirty="0" err="1"/>
              <a:t>Influenced</a:t>
            </a:r>
            <a:r>
              <a:rPr lang="hr-HR" altLang="sl-SI" sz="2400" dirty="0"/>
              <a:t> </a:t>
            </a:r>
            <a:r>
              <a:rPr lang="hr-HR" altLang="sl-SI" sz="2400" dirty="0" err="1"/>
              <a:t>by</a:t>
            </a:r>
            <a:r>
              <a:rPr lang="hr-HR" altLang="sl-SI" sz="2400" dirty="0"/>
              <a:t> </a:t>
            </a:r>
            <a:r>
              <a:rPr lang="hr-HR" altLang="sl-SI" sz="2400" dirty="0" err="1"/>
              <a:t>many</a:t>
            </a:r>
            <a:r>
              <a:rPr lang="hr-HR" altLang="sl-SI" sz="2400" dirty="0"/>
              <a:t> </a:t>
            </a:r>
            <a:r>
              <a:rPr lang="hr-HR" altLang="sl-SI" sz="2400" dirty="0" err="1"/>
              <a:t>factors</a:t>
            </a:r>
            <a:r>
              <a:rPr lang="hr-HR" altLang="sl-SI" sz="2400" dirty="0"/>
              <a:t>: </a:t>
            </a:r>
            <a:r>
              <a:rPr lang="hr-HR" altLang="sl-SI" sz="2400" dirty="0" err="1"/>
              <a:t>experience</a:t>
            </a:r>
            <a:r>
              <a:rPr lang="hr-HR" altLang="sl-SI" sz="2400" dirty="0"/>
              <a:t>, </a:t>
            </a:r>
            <a:r>
              <a:rPr lang="hr-HR" altLang="sl-SI" sz="2400" dirty="0" err="1"/>
              <a:t>situation</a:t>
            </a:r>
            <a:r>
              <a:rPr lang="hr-HR" altLang="sl-SI" sz="2400" dirty="0"/>
              <a:t>, system </a:t>
            </a:r>
            <a:r>
              <a:rPr lang="hr-HR" altLang="sl-SI" sz="2400" dirty="0" err="1"/>
              <a:t>etc</a:t>
            </a:r>
            <a:r>
              <a:rPr lang="hr-HR" altLang="sl-SI" sz="2400" dirty="0" smtClean="0"/>
              <a:t>.</a:t>
            </a:r>
            <a:endParaRPr lang="hr-HR" altLang="sl-SI" sz="2400" dirty="0"/>
          </a:p>
        </p:txBody>
      </p:sp>
      <p:pic>
        <p:nvPicPr>
          <p:cNvPr id="4" name="Picture 2" descr="590_sudoku-puzz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18"/>
            <a:ext cx="2804271" cy="32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Problems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 </a:t>
            </a:r>
            <a:r>
              <a:rPr lang="sl-SI" dirty="0" err="1"/>
              <a:t>needs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47800"/>
            <a:ext cx="10707689" cy="490854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r-HR" altLang="sl-SI" sz="2400" dirty="0" err="1" smtClean="0"/>
              <a:t>Difficult</a:t>
            </a:r>
            <a:r>
              <a:rPr lang="hr-HR" altLang="sl-SI" sz="2400" dirty="0" smtClean="0"/>
              <a:t> </a:t>
            </a:r>
            <a:r>
              <a:rPr lang="hr-HR" altLang="sl-SI" sz="2400" dirty="0"/>
              <a:t>to </a:t>
            </a:r>
            <a:r>
              <a:rPr lang="hr-HR" altLang="sl-SI" sz="2400" dirty="0" err="1"/>
              <a:t>observe</a:t>
            </a:r>
            <a:endParaRPr lang="hr-HR" altLang="sl-SI" sz="2400" dirty="0"/>
          </a:p>
          <a:p>
            <a:pPr lvl="1" indent="-342900">
              <a:buFont typeface="Arial" charset="0"/>
              <a:buChar char="•"/>
              <a:defRPr/>
            </a:pPr>
            <a:r>
              <a:rPr lang="sl-SI" altLang="sl-SI" sz="2000" dirty="0" smtClean="0"/>
              <a:t>observation is </a:t>
            </a:r>
            <a:r>
              <a:rPr lang="sl-SI" altLang="sl-SI" sz="2000" dirty="0"/>
              <a:t>problematic, because </a:t>
            </a:r>
            <a:r>
              <a:rPr lang="sl-SI" altLang="sl-SI" sz="2000" dirty="0" smtClean="0"/>
              <a:t>information </a:t>
            </a:r>
            <a:r>
              <a:rPr lang="sl-SI" altLang="sl-SI" sz="2000" dirty="0"/>
              <a:t>needs exist only in </a:t>
            </a:r>
            <a:endParaRPr lang="sl-SI" altLang="sl-SI" sz="2000" dirty="0" smtClean="0"/>
          </a:p>
          <a:p>
            <a:pPr lvl="2" indent="-342900">
              <a:buFont typeface="Arial" charset="0"/>
              <a:buChar char="•"/>
              <a:defRPr/>
            </a:pPr>
            <a:r>
              <a:rPr lang="sl-SI" altLang="sl-SI" sz="1800" dirty="0" smtClean="0"/>
              <a:t>the </a:t>
            </a:r>
            <a:r>
              <a:rPr lang="sl-SI" altLang="sl-SI" sz="1800" dirty="0"/>
              <a:t>heads of individuals and must be </a:t>
            </a:r>
            <a:r>
              <a:rPr lang="sl-SI" altLang="sl-SI" sz="1800" i="1" dirty="0"/>
              <a:t>described</a:t>
            </a:r>
          </a:p>
          <a:p>
            <a:pPr lvl="1" indent="-342900">
              <a:buFont typeface="Arial" charset="0"/>
              <a:buChar char="•"/>
              <a:defRPr/>
            </a:pPr>
            <a:r>
              <a:rPr lang="sl-SI" altLang="sl-SI" sz="2000" dirty="0"/>
              <a:t>o</a:t>
            </a:r>
            <a:r>
              <a:rPr lang="sl-SI" altLang="sl-SI" sz="2000" dirty="0" smtClean="0"/>
              <a:t>ften </a:t>
            </a:r>
            <a:r>
              <a:rPr lang="sl-SI" altLang="sl-SI" sz="2000" dirty="0"/>
              <a:t>we actually study </a:t>
            </a:r>
            <a:r>
              <a:rPr lang="sl-SI" altLang="sl-SI" sz="2000" b="1" dirty="0"/>
              <a:t>demands</a:t>
            </a:r>
            <a:r>
              <a:rPr lang="sl-SI" altLang="sl-SI" sz="2000" dirty="0"/>
              <a:t> = what users demand from librarians, systems</a:t>
            </a:r>
          </a:p>
          <a:p>
            <a:pPr lvl="2" indent="-342900">
              <a:buFont typeface="Arial" charset="0"/>
              <a:buChar char="•"/>
              <a:defRPr/>
            </a:pPr>
            <a:r>
              <a:rPr lang="sl-SI" altLang="sl-SI" sz="2000" dirty="0" err="1"/>
              <a:t>Easier</a:t>
            </a:r>
            <a:r>
              <a:rPr lang="sl-SI" altLang="sl-SI" sz="2000" dirty="0"/>
              <a:t> to </a:t>
            </a:r>
            <a:r>
              <a:rPr lang="sl-SI" altLang="sl-SI" sz="2000" dirty="0" err="1"/>
              <a:t>assess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measure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count</a:t>
            </a:r>
            <a:endParaRPr lang="sl-SI" altLang="sl-SI" sz="2000" dirty="0"/>
          </a:p>
          <a:p>
            <a:pPr lvl="1" indent="-342900">
              <a:buFont typeface="Arial" charset="0"/>
              <a:buChar char="•"/>
              <a:defRPr/>
            </a:pPr>
            <a:r>
              <a:rPr lang="sl-SI" altLang="sl-SI" sz="2000" dirty="0"/>
              <a:t>Wilson (1981, 1997): </a:t>
            </a:r>
            <a:r>
              <a:rPr lang="sl-SI" altLang="sl-SI" sz="2000" dirty="0" err="1"/>
              <a:t>researchers</a:t>
            </a:r>
            <a:r>
              <a:rPr lang="sl-SI" altLang="sl-SI" sz="2000" dirty="0"/>
              <a:t> </a:t>
            </a:r>
            <a:r>
              <a:rPr lang="sl-SI" altLang="sl-SI" sz="2000" dirty="0" err="1"/>
              <a:t>mostly</a:t>
            </a:r>
            <a:r>
              <a:rPr lang="sl-SI" altLang="sl-SI" sz="2000" dirty="0"/>
              <a:t> </a:t>
            </a:r>
            <a:r>
              <a:rPr lang="sl-SI" altLang="sl-SI" sz="2000" dirty="0" err="1"/>
              <a:t>study</a:t>
            </a:r>
            <a:r>
              <a:rPr lang="sl-SI" altLang="sl-SI" sz="2000" dirty="0"/>
              <a:t> </a:t>
            </a:r>
            <a:r>
              <a:rPr lang="sl-SI" altLang="sl-SI" sz="2000" i="1" dirty="0" err="1"/>
              <a:t>information</a:t>
            </a:r>
            <a:r>
              <a:rPr lang="sl-SI" altLang="sl-SI" sz="2000" i="1" dirty="0"/>
              <a:t> </a:t>
            </a:r>
            <a:r>
              <a:rPr lang="sl-SI" altLang="sl-SI" sz="2000" i="1" dirty="0" err="1"/>
              <a:t>behaviour</a:t>
            </a:r>
            <a:r>
              <a:rPr lang="sl-SI" altLang="sl-SI" sz="2000" dirty="0"/>
              <a:t> </a:t>
            </a:r>
            <a:r>
              <a:rPr lang="sl-SI" altLang="sl-SI" sz="2000" b="1" dirty="0"/>
              <a:t>not</a:t>
            </a:r>
            <a:r>
              <a:rPr lang="sl-SI" altLang="sl-SI" sz="2000" dirty="0"/>
              <a:t> </a:t>
            </a:r>
            <a:r>
              <a:rPr lang="sl-SI" altLang="sl-SI" sz="2000" i="1" dirty="0" err="1"/>
              <a:t>information</a:t>
            </a:r>
            <a:r>
              <a:rPr lang="sl-SI" altLang="sl-SI" sz="2000" i="1" dirty="0"/>
              <a:t> </a:t>
            </a:r>
            <a:r>
              <a:rPr lang="sl-SI" altLang="sl-SI" sz="2000" i="1" dirty="0" err="1" smtClean="0"/>
              <a:t>needs</a:t>
            </a:r>
            <a:endParaRPr lang="sl-SI" altLang="sl-SI" sz="2000" i="1" dirty="0" smtClean="0"/>
          </a:p>
          <a:p>
            <a:r>
              <a:rPr lang="sl-SI" altLang="sl-SI" sz="2400" dirty="0"/>
              <a:t>Nicholas (2000): </a:t>
            </a:r>
            <a:r>
              <a:rPr lang="sl-SI" altLang="sl-SI" sz="2400" dirty="0" err="1"/>
              <a:t>Key</a:t>
            </a:r>
            <a:r>
              <a:rPr lang="sl-SI" altLang="sl-SI" sz="2400" dirty="0"/>
              <a:t> to </a:t>
            </a:r>
            <a:r>
              <a:rPr lang="sl-SI" altLang="sl-SI" sz="2400" dirty="0" err="1"/>
              <a:t>understanding</a:t>
            </a:r>
            <a:r>
              <a:rPr lang="sl-SI" altLang="sl-SI" sz="2400" dirty="0"/>
              <a:t> </a:t>
            </a:r>
            <a:r>
              <a:rPr lang="sl-SI" altLang="sl-SI" sz="2400" dirty="0" err="1"/>
              <a:t>information</a:t>
            </a:r>
            <a:r>
              <a:rPr lang="sl-SI" altLang="sl-SI" sz="2400" dirty="0"/>
              <a:t> </a:t>
            </a:r>
            <a:r>
              <a:rPr lang="sl-SI" altLang="sl-SI" sz="2400" dirty="0" err="1"/>
              <a:t>needs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lies</a:t>
            </a:r>
            <a:r>
              <a:rPr lang="sl-SI" altLang="sl-SI" sz="2400" dirty="0"/>
              <a:t> in </a:t>
            </a:r>
            <a:r>
              <a:rPr lang="sl-SI" altLang="sl-SI" sz="2400" dirty="0" err="1"/>
              <a:t>understanding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of</a:t>
            </a:r>
            <a:r>
              <a:rPr lang="sl-SI" altLang="sl-SI" sz="2400" dirty="0"/>
              <a:t> </a:t>
            </a:r>
            <a:r>
              <a:rPr lang="sl-SI" altLang="sl-SI" sz="2400" dirty="0" err="1"/>
              <a:t>problems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and</a:t>
            </a:r>
            <a:r>
              <a:rPr lang="sl-SI" altLang="sl-SI" sz="2400" dirty="0"/>
              <a:t> </a:t>
            </a:r>
            <a:r>
              <a:rPr lang="sl-SI" altLang="sl-SI" sz="2400" dirty="0" err="1"/>
              <a:t>situations</a:t>
            </a:r>
            <a:r>
              <a:rPr lang="sl-SI" altLang="sl-SI" sz="2400" dirty="0"/>
              <a:t> in </a:t>
            </a:r>
            <a:r>
              <a:rPr lang="sl-SI" altLang="sl-SI" sz="2400" dirty="0" err="1"/>
              <a:t>which</a:t>
            </a:r>
            <a:r>
              <a:rPr lang="sl-SI" altLang="sl-SI" sz="2400" dirty="0"/>
              <a:t> </a:t>
            </a:r>
            <a:r>
              <a:rPr lang="sl-SI" altLang="sl-SI" sz="2400" dirty="0" err="1"/>
              <a:t>they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arise</a:t>
            </a:r>
            <a:endParaRPr lang="sl-SI" altLang="sl-SI" sz="2100" dirty="0"/>
          </a:p>
          <a:p>
            <a:r>
              <a:rPr lang="sl-SI" altLang="sl-SI" sz="2400" dirty="0" smtClean="0">
                <a:sym typeface="Wingdings" panose="05000000000000000000" pitchFamily="2" charset="2"/>
              </a:rPr>
              <a:t> </a:t>
            </a:r>
            <a:r>
              <a:rPr lang="sl-SI" altLang="sl-SI" sz="2400" dirty="0" err="1" smtClean="0"/>
              <a:t>Important</a:t>
            </a:r>
            <a:r>
              <a:rPr lang="sl-SI" altLang="sl-SI" sz="2400" dirty="0"/>
              <a:t>:</a:t>
            </a:r>
          </a:p>
          <a:p>
            <a:pPr lvl="1"/>
            <a:r>
              <a:rPr lang="sl-SI" altLang="sl-SI" sz="2000" dirty="0" err="1"/>
              <a:t>Contact</a:t>
            </a:r>
            <a:r>
              <a:rPr lang="sl-SI" altLang="sl-SI" sz="2000" dirty="0"/>
              <a:t> </a:t>
            </a:r>
            <a:r>
              <a:rPr lang="sl-SI" altLang="sl-SI" sz="2000" dirty="0" err="1"/>
              <a:t>with</a:t>
            </a:r>
            <a:r>
              <a:rPr lang="sl-SI" altLang="sl-SI" sz="2000" dirty="0"/>
              <a:t> </a:t>
            </a:r>
            <a:r>
              <a:rPr lang="sl-SI" altLang="sl-SI" sz="2000" dirty="0" err="1"/>
              <a:t>users</a:t>
            </a:r>
            <a:endParaRPr lang="sl-SI" altLang="sl-SI" sz="2000" dirty="0"/>
          </a:p>
          <a:p>
            <a:pPr lvl="1"/>
            <a:r>
              <a:rPr lang="sl-SI" altLang="sl-SI" sz="2000" dirty="0"/>
              <a:t>User </a:t>
            </a:r>
            <a:r>
              <a:rPr lang="sl-SI" altLang="sl-SI" sz="2000" dirty="0" err="1" smtClean="0"/>
              <a:t>research</a:t>
            </a:r>
            <a:endParaRPr lang="sl-SI" altLang="sl-SI" sz="2000" i="1" dirty="0"/>
          </a:p>
          <a:p>
            <a:pPr marL="609600" indent="-609600">
              <a:defRPr/>
            </a:pPr>
            <a:endParaRPr lang="sl-SI" altLang="sl-SI" dirty="0"/>
          </a:p>
          <a:p>
            <a:pPr marL="609600" indent="-609600">
              <a:defRPr/>
            </a:pPr>
            <a:endParaRPr lang="sl-SI" altLang="sl-SI" dirty="0"/>
          </a:p>
          <a:p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971" y="452718"/>
            <a:ext cx="10082959" cy="1400530"/>
          </a:xfrm>
        </p:spPr>
        <p:txBody>
          <a:bodyPr>
            <a:normAutofit/>
          </a:bodyPr>
          <a:lstStyle/>
          <a:p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 smtClean="0"/>
              <a:t>needs</a:t>
            </a:r>
            <a:r>
              <a:rPr lang="hr-HR" dirty="0" smtClean="0"/>
              <a:t> - </a:t>
            </a:r>
            <a:r>
              <a:rPr lang="hr-HR" dirty="0" err="1" smtClean="0"/>
              <a:t>wants</a:t>
            </a:r>
            <a:r>
              <a:rPr lang="hr-HR" dirty="0" smtClean="0"/>
              <a:t> - </a:t>
            </a:r>
            <a:r>
              <a:rPr lang="hr-HR" dirty="0" err="1" smtClean="0"/>
              <a:t>demands</a:t>
            </a:r>
            <a:r>
              <a:rPr lang="hr-HR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0971" y="1447801"/>
            <a:ext cx="11147689" cy="4729162"/>
          </a:xfrm>
        </p:spPr>
        <p:txBody>
          <a:bodyPr>
            <a:noAutofit/>
          </a:bodyPr>
          <a:lstStyle/>
          <a:p>
            <a:r>
              <a:rPr lang="sl-SI" altLang="sl-SI" sz="2400" dirty="0" err="1"/>
              <a:t>Users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don‘t</a:t>
            </a:r>
            <a:r>
              <a:rPr lang="sl-SI" altLang="sl-SI" sz="2400" dirty="0"/>
              <a:t> </a:t>
            </a:r>
            <a:r>
              <a:rPr lang="sl-SI" altLang="sl-SI" sz="2400" dirty="0" err="1"/>
              <a:t>always</a:t>
            </a:r>
            <a:r>
              <a:rPr lang="sl-SI" altLang="sl-SI" sz="2400" dirty="0"/>
              <a:t> know </a:t>
            </a:r>
            <a:r>
              <a:rPr lang="sl-SI" altLang="sl-SI" sz="2400" dirty="0" err="1"/>
              <a:t>what</a:t>
            </a:r>
            <a:r>
              <a:rPr lang="sl-SI" altLang="sl-SI" sz="2400" dirty="0"/>
              <a:t> </a:t>
            </a:r>
            <a:r>
              <a:rPr lang="sl-SI" altLang="sl-SI" sz="2400" dirty="0" err="1"/>
              <a:t>they</a:t>
            </a:r>
            <a:r>
              <a:rPr lang="sl-SI" altLang="sl-SI" sz="2400" dirty="0"/>
              <a:t> </a:t>
            </a:r>
            <a:r>
              <a:rPr lang="sl-SI" altLang="sl-SI" sz="2400" i="1" dirty="0" err="1"/>
              <a:t>really</a:t>
            </a:r>
            <a:r>
              <a:rPr lang="sl-SI" altLang="sl-SI" sz="2400" dirty="0"/>
              <a:t> </a:t>
            </a:r>
            <a:r>
              <a:rPr lang="sl-SI" altLang="sl-SI" sz="2400" dirty="0" err="1" smtClean="0"/>
              <a:t>need</a:t>
            </a:r>
            <a:r>
              <a:rPr lang="sl-SI" altLang="sl-SI" sz="2400" dirty="0" smtClean="0"/>
              <a:t>: </a:t>
            </a:r>
          </a:p>
          <a:p>
            <a:pPr marL="457200" lvl="1" indent="0">
              <a:buNone/>
            </a:pPr>
            <a:r>
              <a:rPr lang="sl-SI" altLang="sl-SI" sz="2000" i="1" dirty="0" smtClean="0"/>
              <a:t>„Do you have any books on human beings?</a:t>
            </a:r>
            <a:r>
              <a:rPr lang="sl-SI" altLang="sl-SI" sz="2000" dirty="0" smtClean="0"/>
              <a:t>“ </a:t>
            </a:r>
            <a:endParaRPr lang="sl-SI" altLang="sl-SI" sz="2000" dirty="0" smtClean="0"/>
          </a:p>
          <a:p>
            <a:pPr marL="457200" lvl="1" indent="0">
              <a:buNone/>
            </a:pPr>
            <a:r>
              <a:rPr lang="sl-SI" altLang="sl-SI" sz="2000" i="1" dirty="0" smtClean="0"/>
              <a:t>„</a:t>
            </a:r>
            <a:r>
              <a:rPr lang="sl-SI" altLang="sl-SI" sz="2000" i="1" dirty="0" smtClean="0"/>
              <a:t>I need Gutenberg Bible on a CD.“</a:t>
            </a:r>
            <a:endParaRPr lang="sl-SI" altLang="sl-SI" sz="2000" b="1" i="1" dirty="0" smtClean="0"/>
          </a:p>
          <a:p>
            <a:pPr lvl="1"/>
            <a:r>
              <a:rPr lang="sl-SI" altLang="sl-SI" sz="2000" b="1" dirty="0" err="1" smtClean="0"/>
              <a:t>needs</a:t>
            </a:r>
            <a:r>
              <a:rPr lang="sl-SI" altLang="sl-SI" sz="2000" b="1" dirty="0" smtClean="0"/>
              <a:t> – </a:t>
            </a:r>
            <a:r>
              <a:rPr lang="sl-SI" altLang="sl-SI" sz="2000" b="1" dirty="0" err="1" smtClean="0"/>
              <a:t>internally</a:t>
            </a:r>
            <a:r>
              <a:rPr lang="sl-SI" altLang="sl-SI" sz="2000" b="1" dirty="0" smtClean="0"/>
              <a:t> </a:t>
            </a:r>
            <a:r>
              <a:rPr lang="sl-SI" altLang="sl-SI" sz="2000" b="1" dirty="0" err="1" smtClean="0"/>
              <a:t>experienced</a:t>
            </a:r>
            <a:r>
              <a:rPr lang="sl-SI" altLang="sl-SI" sz="2000" b="1" dirty="0" smtClean="0"/>
              <a:t>; </a:t>
            </a:r>
            <a:r>
              <a:rPr lang="sl-SI" altLang="sl-SI" sz="2000" b="1" dirty="0" err="1" smtClean="0"/>
              <a:t>necessity</a:t>
            </a:r>
            <a:r>
              <a:rPr lang="sl-SI" altLang="sl-SI" sz="2000" b="1" dirty="0" smtClean="0"/>
              <a:t>, </a:t>
            </a:r>
            <a:r>
              <a:rPr lang="sl-SI" altLang="sl-SI" sz="2000" b="1" dirty="0" err="1" smtClean="0"/>
              <a:t>sometimes</a:t>
            </a:r>
            <a:r>
              <a:rPr lang="sl-SI" altLang="sl-SI" sz="2000" b="1" dirty="0" smtClean="0"/>
              <a:t> moral </a:t>
            </a:r>
            <a:r>
              <a:rPr lang="sl-SI" altLang="sl-SI" sz="2000" b="1" dirty="0" err="1" smtClean="0"/>
              <a:t>obligation</a:t>
            </a:r>
            <a:endParaRPr lang="sl-SI" altLang="sl-SI" sz="2000" b="1" dirty="0" smtClean="0"/>
          </a:p>
          <a:p>
            <a:pPr lvl="1"/>
            <a:r>
              <a:rPr lang="sl-SI" altLang="sl-SI" sz="2000" b="1" dirty="0" err="1" smtClean="0"/>
              <a:t>wants</a:t>
            </a:r>
            <a:r>
              <a:rPr lang="sl-SI" altLang="sl-SI" sz="2000" b="1" dirty="0" smtClean="0"/>
              <a:t> – </a:t>
            </a:r>
            <a:r>
              <a:rPr lang="sl-SI" altLang="sl-SI" sz="2000" b="1" dirty="0" err="1" smtClean="0"/>
              <a:t>what</a:t>
            </a:r>
            <a:r>
              <a:rPr lang="sl-SI" altLang="sl-SI" sz="2000" b="1" dirty="0" smtClean="0"/>
              <a:t> </a:t>
            </a:r>
            <a:r>
              <a:rPr lang="sl-SI" altLang="sl-SI" sz="2000" b="1" dirty="0" err="1" smtClean="0"/>
              <a:t>we</a:t>
            </a:r>
            <a:r>
              <a:rPr lang="sl-SI" altLang="sl-SI" sz="2000" b="1" dirty="0" smtClean="0"/>
              <a:t> </a:t>
            </a:r>
            <a:r>
              <a:rPr lang="sl-SI" altLang="sl-SI" sz="2000" b="1" dirty="0" err="1" smtClean="0"/>
              <a:t>think</a:t>
            </a:r>
            <a:r>
              <a:rPr lang="sl-SI" altLang="sl-SI" sz="2000" b="1" dirty="0" smtClean="0"/>
              <a:t> </a:t>
            </a:r>
            <a:r>
              <a:rPr lang="sl-SI" altLang="sl-SI" sz="2000" b="1" dirty="0" err="1" smtClean="0"/>
              <a:t>we</a:t>
            </a:r>
            <a:r>
              <a:rPr lang="sl-SI" altLang="sl-SI" sz="2000" b="1" dirty="0" smtClean="0"/>
              <a:t> </a:t>
            </a:r>
            <a:r>
              <a:rPr lang="sl-SI" altLang="sl-SI" sz="2000" b="1" dirty="0" err="1" smtClean="0"/>
              <a:t>need</a:t>
            </a:r>
            <a:r>
              <a:rPr lang="sl-SI" altLang="sl-SI" sz="2000" b="1" dirty="0" smtClean="0"/>
              <a:t>, </a:t>
            </a:r>
            <a:r>
              <a:rPr lang="sl-SI" altLang="sl-SI" sz="2000" b="1" dirty="0" err="1" smtClean="0"/>
              <a:t>externally</a:t>
            </a:r>
            <a:r>
              <a:rPr lang="sl-SI" altLang="sl-SI" sz="2000" b="1" dirty="0" smtClean="0"/>
              <a:t> </a:t>
            </a:r>
            <a:r>
              <a:rPr lang="sl-SI" altLang="sl-SI" sz="2000" b="1" dirty="0" err="1" smtClean="0"/>
              <a:t>expressed</a:t>
            </a:r>
            <a:endParaRPr lang="sl-SI" altLang="sl-SI" sz="2000" b="1" dirty="0" smtClean="0"/>
          </a:p>
          <a:p>
            <a:pPr lvl="1"/>
            <a:r>
              <a:rPr lang="sl-SI" altLang="sl-SI" sz="2000" b="1" dirty="0" err="1" smtClean="0"/>
              <a:t>demands</a:t>
            </a:r>
            <a:r>
              <a:rPr lang="sl-SI" altLang="sl-SI" sz="2000" b="1" dirty="0" smtClean="0"/>
              <a:t> – </a:t>
            </a:r>
            <a:r>
              <a:rPr lang="sl-SI" altLang="sl-SI" sz="2000" b="1" dirty="0" err="1" smtClean="0"/>
              <a:t>expressed</a:t>
            </a:r>
            <a:r>
              <a:rPr lang="sl-SI" altLang="sl-SI" sz="2000" b="1" dirty="0" smtClean="0"/>
              <a:t> </a:t>
            </a:r>
            <a:endParaRPr lang="sl-SI" altLang="sl-SI" sz="2000" dirty="0" smtClean="0"/>
          </a:p>
          <a:p>
            <a:r>
              <a:rPr lang="sl-SI" altLang="sl-SI" sz="2400" dirty="0" err="1" smtClean="0"/>
              <a:t>Users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sometimes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don‘t</a:t>
            </a:r>
            <a:r>
              <a:rPr lang="sl-SI" altLang="sl-SI" sz="2400" dirty="0" smtClean="0"/>
              <a:t> know </a:t>
            </a:r>
            <a:r>
              <a:rPr lang="sl-SI" altLang="sl-SI" sz="2400" dirty="0" err="1" smtClean="0"/>
              <a:t>that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they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need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something</a:t>
            </a:r>
            <a:r>
              <a:rPr lang="sl-SI" altLang="sl-SI" sz="2400" dirty="0" smtClean="0"/>
              <a:t>: </a:t>
            </a:r>
          </a:p>
          <a:p>
            <a:pPr lvl="1"/>
            <a:r>
              <a:rPr lang="sl-SI" altLang="sl-SI" sz="2000" dirty="0" err="1" smtClean="0"/>
              <a:t>dormant</a:t>
            </a:r>
            <a:r>
              <a:rPr lang="sl-SI" altLang="sl-SI" sz="2000" dirty="0" smtClean="0"/>
              <a:t> (= ‚</a:t>
            </a:r>
            <a:r>
              <a:rPr lang="sl-SI" altLang="sl-SI" sz="2000" dirty="0" err="1" smtClean="0"/>
              <a:t>sleeping</a:t>
            </a:r>
            <a:r>
              <a:rPr lang="sl-SI" altLang="sl-SI" sz="2000" dirty="0" smtClean="0"/>
              <a:t>‘) </a:t>
            </a:r>
            <a:r>
              <a:rPr lang="sl-SI" altLang="sl-SI" sz="2000" dirty="0" err="1" smtClean="0"/>
              <a:t>information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needs</a:t>
            </a:r>
            <a:endParaRPr lang="sl-SI" altLang="sl-SI" sz="2000" dirty="0" smtClean="0"/>
          </a:p>
          <a:p>
            <a:pPr lvl="1"/>
            <a:r>
              <a:rPr lang="sl-SI" altLang="sl-SI" sz="2000" dirty="0" err="1" smtClean="0"/>
              <a:t>expressed</a:t>
            </a:r>
            <a:r>
              <a:rPr lang="sl-SI" altLang="sl-SI" sz="2000" dirty="0" smtClean="0"/>
              <a:t> inf. </a:t>
            </a:r>
            <a:r>
              <a:rPr lang="sl-SI" altLang="sl-SI" sz="2000" dirty="0" err="1" smtClean="0"/>
              <a:t>needs</a:t>
            </a:r>
            <a:endParaRPr lang="sl-SI" altLang="sl-SI" sz="2000" dirty="0"/>
          </a:p>
          <a:p>
            <a:r>
              <a:rPr lang="sl-SI" altLang="sl-SI" sz="2400" dirty="0" err="1" smtClean="0"/>
              <a:t>Actual</a:t>
            </a:r>
            <a:r>
              <a:rPr lang="sl-SI" altLang="sl-SI" sz="2400" dirty="0" smtClean="0"/>
              <a:t> </a:t>
            </a:r>
            <a:r>
              <a:rPr lang="sl-SI" altLang="sl-SI" sz="2400" dirty="0" err="1"/>
              <a:t>needs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can</a:t>
            </a:r>
            <a:r>
              <a:rPr lang="sl-SI" altLang="sl-SI" sz="2400" dirty="0"/>
              <a:t> </a:t>
            </a:r>
            <a:r>
              <a:rPr lang="sl-SI" altLang="sl-SI" sz="2400" dirty="0" err="1"/>
              <a:t>stay</a:t>
            </a:r>
            <a:r>
              <a:rPr lang="sl-SI" altLang="sl-SI" sz="2400" dirty="0"/>
              <a:t> </a:t>
            </a:r>
            <a:r>
              <a:rPr lang="sl-SI" altLang="sl-SI" sz="2400" dirty="0" err="1"/>
              <a:t>unexpressed</a:t>
            </a:r>
            <a:r>
              <a:rPr lang="sl-SI" altLang="sl-SI" sz="2400" dirty="0"/>
              <a:t> </a:t>
            </a:r>
            <a:r>
              <a:rPr lang="sl-SI" altLang="sl-SI" sz="2400" dirty="0" err="1"/>
              <a:t>if</a:t>
            </a:r>
            <a:r>
              <a:rPr lang="sl-SI" altLang="sl-SI" sz="2400" dirty="0"/>
              <a:t> </a:t>
            </a:r>
            <a:r>
              <a:rPr lang="sl-SI" altLang="sl-SI" sz="2400" dirty="0" err="1" smtClean="0"/>
              <a:t>users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see</a:t>
            </a:r>
            <a:r>
              <a:rPr lang="sl-SI" altLang="sl-SI" sz="2400" dirty="0" smtClean="0"/>
              <a:t> </a:t>
            </a:r>
            <a:r>
              <a:rPr lang="sl-SI" altLang="sl-SI" sz="2400" dirty="0" err="1"/>
              <a:t>them</a:t>
            </a:r>
            <a:r>
              <a:rPr lang="sl-SI" altLang="sl-SI" sz="2400" dirty="0"/>
              <a:t> as </a:t>
            </a:r>
            <a:r>
              <a:rPr lang="sl-SI" altLang="sl-SI" sz="2400" dirty="0" err="1"/>
              <a:t>unrealistic</a:t>
            </a:r>
            <a:r>
              <a:rPr lang="sl-SI" altLang="sl-SI" sz="2400" dirty="0" smtClean="0"/>
              <a:t>.</a:t>
            </a:r>
            <a:endParaRPr lang="sl-SI" altLang="sl-SI" sz="2400" dirty="0"/>
          </a:p>
          <a:p>
            <a:pPr lvl="1"/>
            <a:endParaRPr lang="sl-SI" altLang="sl-SI" sz="2000" dirty="0"/>
          </a:p>
          <a:p>
            <a:pPr>
              <a:buNone/>
            </a:pPr>
            <a:endParaRPr lang="hr-HR" altLang="sl-SI" sz="2400" dirty="0">
              <a:latin typeface="Arial" panose="020B0604020202020204" pitchFamily="34" charset="0"/>
            </a:endParaRPr>
          </a:p>
          <a:p>
            <a:endParaRPr lang="hr-HR" altLang="sl-SI" sz="2400" dirty="0">
              <a:latin typeface="Arial" panose="020B0604020202020204" pitchFamily="34" charset="0"/>
            </a:endParaRPr>
          </a:p>
          <a:p>
            <a:endParaRPr lang="hr-HR" altLang="sl-SI" sz="2400" dirty="0">
              <a:latin typeface="Arial" panose="020B0604020202020204" pitchFamily="34" charset="0"/>
            </a:endParaRPr>
          </a:p>
          <a:p>
            <a:endParaRPr lang="sl-SI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Information</a:t>
            </a:r>
            <a:r>
              <a:rPr lang="sl-SI" dirty="0"/>
              <a:t> </a:t>
            </a:r>
            <a:r>
              <a:rPr lang="sl-SI" dirty="0" err="1"/>
              <a:t>behaviour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80457"/>
            <a:ext cx="11161575" cy="501310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sl-SI" sz="2600" dirty="0" err="1"/>
              <a:t>Individuals</a:t>
            </a:r>
            <a:r>
              <a:rPr lang="sl-SI" sz="2600" dirty="0"/>
              <a:t> are </a:t>
            </a:r>
            <a:r>
              <a:rPr lang="sl-SI" sz="2600" dirty="0" err="1"/>
              <a:t>motivated</a:t>
            </a:r>
            <a:r>
              <a:rPr lang="sl-SI" sz="2600" dirty="0"/>
              <a:t> to </a:t>
            </a:r>
            <a:r>
              <a:rPr lang="sl-SI" sz="2600" dirty="0" err="1"/>
              <a:t>find</a:t>
            </a:r>
            <a:r>
              <a:rPr lang="sl-SI" sz="2600" dirty="0"/>
              <a:t> </a:t>
            </a:r>
            <a:r>
              <a:rPr lang="sl-SI" sz="2600" dirty="0" err="1"/>
              <a:t>information</a:t>
            </a:r>
            <a:r>
              <a:rPr lang="sl-SI" sz="2600" dirty="0"/>
              <a:t> to </a:t>
            </a:r>
            <a:r>
              <a:rPr lang="sl-SI" sz="2600" dirty="0" err="1"/>
              <a:t>satisfy</a:t>
            </a:r>
            <a:r>
              <a:rPr lang="sl-SI" sz="2600" dirty="0"/>
              <a:t> </a:t>
            </a:r>
            <a:r>
              <a:rPr lang="sl-SI" sz="2600" dirty="0" err="1"/>
              <a:t>their</a:t>
            </a:r>
            <a:r>
              <a:rPr lang="sl-SI" sz="2600" dirty="0"/>
              <a:t> (</a:t>
            </a:r>
            <a:r>
              <a:rPr lang="sl-SI" sz="2600" dirty="0" err="1"/>
              <a:t>information</a:t>
            </a:r>
            <a:r>
              <a:rPr lang="sl-SI" sz="2600" dirty="0"/>
              <a:t>) </a:t>
            </a:r>
            <a:r>
              <a:rPr lang="sl-SI" sz="2600" dirty="0" err="1"/>
              <a:t>needs</a:t>
            </a:r>
            <a:r>
              <a:rPr lang="sl-SI" sz="2600" dirty="0"/>
              <a:t>. (Wilson, 2005</a:t>
            </a:r>
            <a:r>
              <a:rPr lang="sl-SI" sz="2600" dirty="0" smtClean="0"/>
              <a:t>)</a:t>
            </a:r>
            <a:endParaRPr lang="sl-SI" sz="2400" dirty="0"/>
          </a:p>
          <a:p>
            <a:pPr marL="0" indent="0">
              <a:buNone/>
              <a:defRPr/>
            </a:pPr>
            <a:r>
              <a:rPr lang="sl-SI" dirty="0">
                <a:solidFill>
                  <a:srgbClr val="FF9933"/>
                </a:solidFill>
              </a:rPr>
              <a:t>  	</a:t>
            </a:r>
            <a:r>
              <a:rPr lang="sl-SI" sz="2600" dirty="0">
                <a:solidFill>
                  <a:srgbClr val="FF9933"/>
                </a:solidFill>
              </a:rPr>
              <a:t> </a:t>
            </a:r>
            <a:r>
              <a:rPr lang="sl-SI" sz="2600" dirty="0" err="1">
                <a:solidFill>
                  <a:srgbClr val="FF9933"/>
                </a:solidFill>
              </a:rPr>
              <a:t>information</a:t>
            </a:r>
            <a:r>
              <a:rPr lang="sl-SI" sz="2600" dirty="0">
                <a:solidFill>
                  <a:srgbClr val="FF9933"/>
                </a:solidFill>
              </a:rPr>
              <a:t> </a:t>
            </a:r>
            <a:r>
              <a:rPr lang="sl-SI" sz="2600" dirty="0" err="1">
                <a:solidFill>
                  <a:srgbClr val="FF9933"/>
                </a:solidFill>
              </a:rPr>
              <a:t>needs</a:t>
            </a:r>
            <a:r>
              <a:rPr lang="sl-SI" sz="3000" dirty="0"/>
              <a:t>		             </a:t>
            </a:r>
            <a:r>
              <a:rPr lang="sl-SI" sz="2600" dirty="0" err="1">
                <a:solidFill>
                  <a:srgbClr val="00B050"/>
                </a:solidFill>
              </a:rPr>
              <a:t>information</a:t>
            </a:r>
            <a:r>
              <a:rPr lang="sl-SI" sz="2600" dirty="0">
                <a:solidFill>
                  <a:srgbClr val="00B050"/>
                </a:solidFill>
              </a:rPr>
              <a:t> </a:t>
            </a:r>
            <a:r>
              <a:rPr lang="sl-SI" sz="2600" dirty="0" err="1">
                <a:solidFill>
                  <a:srgbClr val="00B050"/>
                </a:solidFill>
              </a:rPr>
              <a:t>behaviour</a:t>
            </a:r>
            <a:endParaRPr lang="sl-SI" sz="2600" dirty="0"/>
          </a:p>
          <a:p>
            <a:pPr>
              <a:defRPr/>
            </a:pPr>
            <a:endParaRPr lang="sl-SI" altLang="sl-SI" b="1" i="1" dirty="0"/>
          </a:p>
          <a:p>
            <a:pPr>
              <a:defRPr/>
            </a:pPr>
            <a:r>
              <a:rPr lang="sl-SI" altLang="sl-SI" sz="2600" b="1" i="1" dirty="0" err="1"/>
              <a:t>Information</a:t>
            </a:r>
            <a:r>
              <a:rPr lang="sl-SI" altLang="sl-SI" sz="2600" b="1" i="1" dirty="0"/>
              <a:t> </a:t>
            </a:r>
            <a:r>
              <a:rPr lang="sl-SI" altLang="sl-SI" sz="2600" b="1" i="1" dirty="0" err="1" smtClean="0"/>
              <a:t>behaviour</a:t>
            </a:r>
            <a:r>
              <a:rPr lang="sl-SI" altLang="sl-SI" sz="2600" b="1" i="1" dirty="0" smtClean="0"/>
              <a:t> </a:t>
            </a:r>
            <a:r>
              <a:rPr lang="sl-SI" altLang="sl-SI" sz="2600" dirty="0" smtClean="0"/>
              <a:t>(</a:t>
            </a:r>
            <a:r>
              <a:rPr lang="sl-SI" altLang="sl-SI" sz="2600" dirty="0" err="1" smtClean="0"/>
              <a:t>Bates</a:t>
            </a:r>
            <a:r>
              <a:rPr lang="sl-SI" altLang="sl-SI" sz="2600" dirty="0" smtClean="0"/>
              <a:t>, 2010)</a:t>
            </a:r>
          </a:p>
          <a:p>
            <a:pPr lvl="1"/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many ways in which human beings </a:t>
            </a:r>
            <a:r>
              <a:rPr lang="en-GB" sz="2600" u="sng" dirty="0">
                <a:solidFill>
                  <a:schemeClr val="tx1"/>
                </a:solidFill>
              </a:rPr>
              <a:t>interact with information</a:t>
            </a:r>
            <a:r>
              <a:rPr lang="en-GB" sz="2600" dirty="0">
                <a:solidFill>
                  <a:schemeClr val="tx1"/>
                </a:solidFill>
              </a:rPr>
              <a:t>, in particular the ways in which people seek and utilize </a:t>
            </a:r>
            <a:r>
              <a:rPr lang="en-GB" sz="2600" dirty="0" smtClean="0">
                <a:solidFill>
                  <a:schemeClr val="tx1"/>
                </a:solidFill>
              </a:rPr>
              <a:t>information</a:t>
            </a:r>
            <a:endParaRPr lang="sl-SI" sz="2600" dirty="0" smtClean="0">
              <a:solidFill>
                <a:schemeClr val="tx1"/>
              </a:solidFill>
            </a:endParaRPr>
          </a:p>
          <a:p>
            <a:pPr lvl="1"/>
            <a:r>
              <a:rPr lang="en-GB" sz="2600" dirty="0" smtClean="0">
                <a:solidFill>
                  <a:schemeClr val="tx1"/>
                </a:solidFill>
              </a:rPr>
              <a:t>a </a:t>
            </a:r>
            <a:r>
              <a:rPr lang="en-GB" sz="2600" dirty="0" err="1">
                <a:solidFill>
                  <a:schemeClr val="tx1"/>
                </a:solidFill>
              </a:rPr>
              <a:t>subdiscipline</a:t>
            </a:r>
            <a:r>
              <a:rPr lang="en-GB" sz="2600" dirty="0">
                <a:solidFill>
                  <a:schemeClr val="tx1"/>
                </a:solidFill>
              </a:rPr>
              <a:t> [of library/information science] that engages in a wide range of types of research conducted in order to understand the human relationship to </a:t>
            </a:r>
            <a:r>
              <a:rPr lang="en-GB" sz="2600" dirty="0" smtClean="0">
                <a:solidFill>
                  <a:schemeClr val="tx1"/>
                </a:solidFill>
              </a:rPr>
              <a:t>information. </a:t>
            </a:r>
            <a:endParaRPr lang="sl-SI" sz="2600" dirty="0">
              <a:solidFill>
                <a:schemeClr val="tx1"/>
              </a:solidFill>
            </a:endParaRPr>
          </a:p>
          <a:p>
            <a:pPr lvl="1"/>
            <a:endParaRPr lang="sl-SI" dirty="0"/>
          </a:p>
        </p:txBody>
      </p:sp>
      <p:sp>
        <p:nvSpPr>
          <p:cNvPr id="7" name="Dvosmerna vodoravna puščica 6"/>
          <p:cNvSpPr/>
          <p:nvPr/>
        </p:nvSpPr>
        <p:spPr>
          <a:xfrm>
            <a:off x="4663914" y="2371889"/>
            <a:ext cx="1079500" cy="6477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dirty="0" err="1"/>
              <a:t>Nested</a:t>
            </a:r>
            <a:r>
              <a:rPr lang="sl-SI" altLang="sl-SI" sz="3200" dirty="0"/>
              <a:t> model (Wilson, 1999)</a:t>
            </a:r>
            <a:endParaRPr lang="sl-SI" sz="3200" dirty="0"/>
          </a:p>
        </p:txBody>
      </p:sp>
      <p:pic>
        <p:nvPicPr>
          <p:cNvPr id="6" name="Picture 13" descr="figure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6" y="1288111"/>
            <a:ext cx="4303639" cy="457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348472" y="1288111"/>
            <a:ext cx="52361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altLang="sl-SI" sz="2400" dirty="0" err="1" smtClean="0"/>
              <a:t>All</a:t>
            </a:r>
            <a:r>
              <a:rPr lang="sl-SI" altLang="sl-SI" sz="2400" dirty="0" smtClean="0"/>
              <a:t> human </a:t>
            </a:r>
            <a:r>
              <a:rPr lang="sl-SI" altLang="sl-SI" sz="2400" dirty="0" err="1"/>
              <a:t>behaviour</a:t>
            </a:r>
            <a:r>
              <a:rPr lang="sl-SI" altLang="sl-SI" sz="2400" dirty="0"/>
              <a:t> in </a:t>
            </a:r>
            <a:r>
              <a:rPr lang="sl-SI" altLang="sl-SI" sz="2400" dirty="0" err="1"/>
              <a:t>relation</a:t>
            </a:r>
            <a:r>
              <a:rPr lang="sl-SI" altLang="sl-SI" sz="2400" dirty="0"/>
              <a:t> to </a:t>
            </a:r>
            <a:r>
              <a:rPr lang="sl-SI" altLang="sl-SI" sz="2400" dirty="0" err="1"/>
              <a:t>sources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and</a:t>
            </a:r>
            <a:r>
              <a:rPr lang="sl-SI" altLang="sl-SI" sz="2400" dirty="0"/>
              <a:t> </a:t>
            </a:r>
            <a:r>
              <a:rPr lang="sl-SI" altLang="sl-SI" sz="2400" dirty="0" err="1"/>
              <a:t>channels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of</a:t>
            </a:r>
            <a:r>
              <a:rPr lang="sl-SI" altLang="sl-SI" sz="2400" dirty="0"/>
              <a:t> </a:t>
            </a:r>
            <a:r>
              <a:rPr lang="sl-SI" altLang="sl-SI" sz="2400" dirty="0" err="1" smtClean="0"/>
              <a:t>information</a:t>
            </a:r>
            <a:r>
              <a:rPr lang="sl-SI" altLang="sl-SI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 smtClean="0"/>
              <a:t>active </a:t>
            </a:r>
            <a:r>
              <a:rPr lang="sl-SI" altLang="sl-SI" sz="2400" dirty="0"/>
              <a:t>and passive information </a:t>
            </a:r>
            <a:r>
              <a:rPr lang="sl-SI" altLang="sl-SI" sz="2400" dirty="0" smtClean="0"/>
              <a:t>seeking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 err="1" smtClean="0"/>
              <a:t>other</a:t>
            </a:r>
            <a:r>
              <a:rPr lang="sl-SI" altLang="sl-SI" sz="2400" dirty="0" smtClean="0"/>
              <a:t> </a:t>
            </a:r>
            <a:r>
              <a:rPr lang="sl-SI" altLang="sl-SI" sz="2400" dirty="0" err="1"/>
              <a:t>forms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of</a:t>
            </a:r>
            <a:r>
              <a:rPr lang="sl-SI" altLang="sl-SI" sz="2400" dirty="0"/>
              <a:t> </a:t>
            </a:r>
            <a:r>
              <a:rPr lang="sl-SI" altLang="sl-SI" sz="2400" dirty="0" err="1"/>
              <a:t>purposeful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or</a:t>
            </a:r>
            <a:r>
              <a:rPr lang="sl-SI" altLang="sl-SI" sz="2400" dirty="0"/>
              <a:t> </a:t>
            </a:r>
            <a:r>
              <a:rPr lang="sl-SI" altLang="sl-SI" sz="2400" dirty="0" err="1"/>
              <a:t>nonpurposeful</a:t>
            </a:r>
            <a:r>
              <a:rPr lang="sl-SI" altLang="sl-SI" sz="2400" dirty="0"/>
              <a:t> </a:t>
            </a:r>
            <a:r>
              <a:rPr lang="sl-SI" altLang="sl-SI" sz="2400" dirty="0" err="1"/>
              <a:t>behaviour</a:t>
            </a:r>
            <a:r>
              <a:rPr lang="sl-SI" altLang="sl-SI" sz="2400" dirty="0"/>
              <a:t> (</a:t>
            </a:r>
            <a:r>
              <a:rPr lang="sl-SI" altLang="sl-SI" sz="2400" dirty="0" err="1"/>
              <a:t>such</a:t>
            </a:r>
            <a:r>
              <a:rPr lang="sl-SI" altLang="sl-SI" sz="2400" dirty="0"/>
              <a:t> as </a:t>
            </a:r>
            <a:r>
              <a:rPr lang="sl-SI" altLang="sl-SI" sz="2400" dirty="0" err="1"/>
              <a:t>scanning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or</a:t>
            </a:r>
            <a:r>
              <a:rPr lang="sl-SI" altLang="sl-SI" sz="2400" dirty="0"/>
              <a:t> </a:t>
            </a:r>
            <a:r>
              <a:rPr lang="sl-SI" altLang="sl-SI" sz="2400" dirty="0" err="1"/>
              <a:t>serendipity</a:t>
            </a:r>
            <a:r>
              <a:rPr lang="sl-SI" altLang="sl-SI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 err="1" smtClean="0"/>
              <a:t>other</a:t>
            </a:r>
            <a:r>
              <a:rPr lang="sl-SI" altLang="sl-SI" sz="2400" dirty="0" smtClean="0"/>
              <a:t> </a:t>
            </a:r>
            <a:r>
              <a:rPr lang="sl-SI" altLang="sl-SI" sz="2400" dirty="0" err="1"/>
              <a:t>forms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of</a:t>
            </a:r>
            <a:r>
              <a:rPr lang="sl-SI" altLang="sl-SI" sz="2400" dirty="0"/>
              <a:t> </a:t>
            </a:r>
            <a:r>
              <a:rPr lang="sl-SI" altLang="sl-SI" sz="2400" dirty="0" err="1"/>
              <a:t>conscious</a:t>
            </a:r>
            <a:r>
              <a:rPr lang="sl-SI" altLang="sl-SI" sz="2400" dirty="0"/>
              <a:t> </a:t>
            </a:r>
            <a:r>
              <a:rPr lang="sl-SI" altLang="sl-SI" sz="2400" dirty="0" err="1"/>
              <a:t>behaviour</a:t>
            </a:r>
            <a:r>
              <a:rPr lang="sl-SI" altLang="sl-SI" sz="2400" dirty="0"/>
              <a:t> </a:t>
            </a:r>
            <a:r>
              <a:rPr lang="sl-SI" altLang="sl-SI" sz="2400" dirty="0" err="1"/>
              <a:t>which</a:t>
            </a:r>
            <a:r>
              <a:rPr lang="sl-SI" altLang="sl-SI" sz="2400" dirty="0"/>
              <a:t> do not </a:t>
            </a:r>
            <a:r>
              <a:rPr lang="sl-SI" altLang="sl-SI" sz="2400" dirty="0" err="1"/>
              <a:t>include</a:t>
            </a:r>
            <a:r>
              <a:rPr lang="sl-SI" altLang="sl-SI" sz="2400" dirty="0"/>
              <a:t> </a:t>
            </a:r>
            <a:r>
              <a:rPr lang="sl-SI" altLang="sl-SI" sz="2400" dirty="0" err="1"/>
              <a:t>seeking</a:t>
            </a:r>
            <a:r>
              <a:rPr lang="sl-SI" altLang="sl-SI" sz="2400" dirty="0"/>
              <a:t> (</a:t>
            </a:r>
            <a:r>
              <a:rPr lang="sl-SI" altLang="sl-SI" sz="2400" dirty="0" err="1"/>
              <a:t>such</a:t>
            </a:r>
            <a:r>
              <a:rPr lang="sl-SI" altLang="sl-SI" sz="2400" dirty="0"/>
              <a:t> as </a:t>
            </a:r>
            <a:r>
              <a:rPr lang="sl-SI" altLang="sl-SI" sz="2400" dirty="0" err="1"/>
              <a:t>active</a:t>
            </a:r>
            <a:r>
              <a:rPr lang="sl-SI" altLang="sl-SI" sz="2400" dirty="0"/>
              <a:t> </a:t>
            </a:r>
            <a:r>
              <a:rPr lang="sl-SI" altLang="sl-SI" sz="2400" i="1" dirty="0" err="1"/>
              <a:t>avoiding</a:t>
            </a:r>
            <a:r>
              <a:rPr lang="sl-SI" altLang="sl-SI" sz="2400" dirty="0"/>
              <a:t> </a:t>
            </a:r>
            <a:r>
              <a:rPr lang="sl-SI" altLang="sl-SI" sz="2400" dirty="0" err="1"/>
              <a:t>of</a:t>
            </a:r>
            <a:r>
              <a:rPr lang="sl-SI" altLang="sl-SI" sz="2400" dirty="0"/>
              <a:t> </a:t>
            </a:r>
            <a:r>
              <a:rPr lang="sl-SI" altLang="sl-SI" sz="2400" dirty="0" err="1"/>
              <a:t>information</a:t>
            </a:r>
            <a:r>
              <a:rPr lang="sl-SI" altLang="sl-SI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 err="1" smtClean="0"/>
              <a:t>information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use</a:t>
            </a:r>
            <a:endParaRPr lang="sl-SI" altLang="sl-SI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 err="1" smtClean="0"/>
              <a:t>Purposeful</a:t>
            </a:r>
            <a:r>
              <a:rPr lang="sl-SI" altLang="sl-SI" dirty="0" smtClean="0"/>
              <a:t>/</a:t>
            </a:r>
            <a:r>
              <a:rPr lang="sl-SI" altLang="sl-SI" dirty="0" err="1" smtClean="0"/>
              <a:t>unpurposeful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15791"/>
            <a:ext cx="10233800" cy="4667940"/>
          </a:xfrm>
        </p:spPr>
        <p:txBody>
          <a:bodyPr>
            <a:noAutofit/>
          </a:bodyPr>
          <a:lstStyle/>
          <a:p>
            <a:r>
              <a:rPr lang="sl-SI" altLang="sl-SI" sz="2400" dirty="0" err="1" smtClean="0"/>
              <a:t>Purposeful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directed</a:t>
            </a:r>
            <a:r>
              <a:rPr lang="sl-SI" altLang="sl-SI" sz="2400" dirty="0" smtClean="0"/>
              <a:t> </a:t>
            </a:r>
            <a:r>
              <a:rPr lang="sl-SI" altLang="sl-SI" sz="2400" dirty="0" err="1" smtClean="0"/>
              <a:t>searching</a:t>
            </a:r>
            <a:r>
              <a:rPr lang="sl-SI" altLang="sl-SI" sz="2400" dirty="0" smtClean="0"/>
              <a:t> </a:t>
            </a:r>
          </a:p>
          <a:p>
            <a:pPr lvl="1"/>
            <a:r>
              <a:rPr lang="sl-SI" altLang="sl-SI" sz="2000" dirty="0" err="1" smtClean="0"/>
              <a:t>Consequence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of</a:t>
            </a:r>
            <a:r>
              <a:rPr lang="sl-SI" altLang="sl-SI" sz="2000" dirty="0" smtClean="0"/>
              <a:t> a </a:t>
            </a:r>
            <a:r>
              <a:rPr lang="sl-SI" altLang="sl-SI" sz="2000" dirty="0" err="1" smtClean="0"/>
              <a:t>clear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purpose</a:t>
            </a:r>
            <a:r>
              <a:rPr lang="sl-SI" altLang="sl-SI" sz="2000" dirty="0" smtClean="0"/>
              <a:t>, </a:t>
            </a:r>
            <a:r>
              <a:rPr lang="sl-SI" altLang="sl-SI" sz="2000" dirty="0" err="1" smtClean="0"/>
              <a:t>goal</a:t>
            </a:r>
            <a:endParaRPr lang="sl-SI" altLang="sl-SI" sz="2000" dirty="0" smtClean="0"/>
          </a:p>
          <a:p>
            <a:pPr lvl="1"/>
            <a:r>
              <a:rPr lang="sl-SI" altLang="sl-SI" sz="2000" dirty="0"/>
              <a:t>In </a:t>
            </a:r>
            <a:r>
              <a:rPr lang="sl-SI" altLang="sl-SI" sz="2000" dirty="0" err="1"/>
              <a:t>books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libraries</a:t>
            </a:r>
            <a:r>
              <a:rPr lang="sl-SI" altLang="sl-SI" sz="2000" dirty="0"/>
              <a:t>, inf. </a:t>
            </a:r>
            <a:r>
              <a:rPr lang="sl-SI" altLang="sl-SI" sz="2000" dirty="0" err="1"/>
              <a:t>systems</a:t>
            </a:r>
            <a:r>
              <a:rPr lang="sl-SI" altLang="sl-SI" sz="2000" dirty="0"/>
              <a:t>, on internet </a:t>
            </a:r>
            <a:r>
              <a:rPr lang="sl-SI" altLang="sl-SI" sz="2000" dirty="0" err="1"/>
              <a:t>etc</a:t>
            </a:r>
            <a:r>
              <a:rPr lang="sl-SI" altLang="sl-SI" sz="2000" dirty="0"/>
              <a:t>.</a:t>
            </a:r>
          </a:p>
          <a:p>
            <a:pPr lvl="1"/>
            <a:r>
              <a:rPr lang="sl-SI" altLang="sl-SI" sz="2000" dirty="0" smtClean="0"/>
              <a:t>Most </a:t>
            </a:r>
            <a:r>
              <a:rPr lang="sl-SI" altLang="sl-SI" sz="2000" dirty="0" err="1" smtClean="0"/>
              <a:t>researched</a:t>
            </a:r>
            <a:endParaRPr lang="sl-SI" altLang="sl-SI" sz="2000" dirty="0" smtClean="0"/>
          </a:p>
          <a:p>
            <a:r>
              <a:rPr lang="sl-SI" altLang="sl-SI" sz="2400" dirty="0" err="1" smtClean="0"/>
              <a:t>Browsing</a:t>
            </a:r>
            <a:r>
              <a:rPr lang="sl-SI" altLang="sl-SI" sz="2400" dirty="0"/>
              <a:t>, </a:t>
            </a:r>
            <a:r>
              <a:rPr lang="sl-SI" altLang="sl-SI" sz="2400" dirty="0" err="1" smtClean="0"/>
              <a:t>scanning</a:t>
            </a:r>
            <a:endParaRPr lang="sl-SI" altLang="sl-SI" sz="2400" dirty="0" smtClean="0"/>
          </a:p>
          <a:p>
            <a:pPr lvl="1"/>
            <a:r>
              <a:rPr lang="sl-SI" altLang="sl-SI" sz="2000" dirty="0" err="1"/>
              <a:t>Looking</a:t>
            </a:r>
            <a:r>
              <a:rPr lang="sl-SI" altLang="sl-SI" sz="2000" dirty="0"/>
              <a:t> </a:t>
            </a:r>
            <a:r>
              <a:rPr lang="sl-SI" altLang="sl-SI" sz="2000" dirty="0" err="1"/>
              <a:t>for</a:t>
            </a:r>
            <a:r>
              <a:rPr lang="sl-SI" altLang="sl-SI" sz="2000" dirty="0"/>
              <a:t> </a:t>
            </a:r>
            <a:r>
              <a:rPr lang="sl-SI" altLang="sl-SI" sz="2000" dirty="0" err="1"/>
              <a:t>information</a:t>
            </a:r>
            <a:r>
              <a:rPr lang="sl-SI" altLang="sl-SI" sz="2000" dirty="0"/>
              <a:t> </a:t>
            </a:r>
            <a:r>
              <a:rPr lang="sl-SI" altLang="sl-SI" sz="2000" dirty="0" err="1"/>
              <a:t>without</a:t>
            </a:r>
            <a:r>
              <a:rPr lang="sl-SI" altLang="sl-SI" sz="2000" dirty="0"/>
              <a:t> / </a:t>
            </a:r>
            <a:r>
              <a:rPr lang="sl-SI" altLang="sl-SI" sz="2000" dirty="0" err="1"/>
              <a:t>with</a:t>
            </a:r>
            <a:r>
              <a:rPr lang="sl-SI" altLang="sl-SI" sz="2000" dirty="0"/>
              <a:t> </a:t>
            </a:r>
            <a:r>
              <a:rPr lang="sl-SI" altLang="sl-SI" sz="2000" dirty="0" err="1"/>
              <a:t>little</a:t>
            </a:r>
            <a:r>
              <a:rPr lang="sl-SI" altLang="sl-SI" sz="2000" dirty="0"/>
              <a:t> </a:t>
            </a:r>
            <a:r>
              <a:rPr lang="sl-SI" altLang="sl-SI" sz="2000" dirty="0" err="1"/>
              <a:t>purpose</a:t>
            </a:r>
            <a:endParaRPr lang="sl-SI" altLang="sl-SI" sz="2000" dirty="0"/>
          </a:p>
          <a:p>
            <a:pPr lvl="1"/>
            <a:r>
              <a:rPr lang="sl-SI" altLang="sl-SI" sz="2000" dirty="0"/>
              <a:t>In </a:t>
            </a:r>
            <a:r>
              <a:rPr lang="sl-SI" altLang="sl-SI" sz="2000" dirty="0" err="1"/>
              <a:t>books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libraries</a:t>
            </a:r>
            <a:r>
              <a:rPr lang="sl-SI" altLang="sl-SI" sz="2000" dirty="0"/>
              <a:t>, inf. </a:t>
            </a:r>
            <a:r>
              <a:rPr lang="sl-SI" altLang="sl-SI" sz="2000" dirty="0" err="1"/>
              <a:t>systems</a:t>
            </a:r>
            <a:r>
              <a:rPr lang="sl-SI" altLang="sl-SI" sz="2000" dirty="0"/>
              <a:t>, on internet </a:t>
            </a:r>
            <a:r>
              <a:rPr lang="sl-SI" altLang="sl-SI" sz="2000" dirty="0" err="1"/>
              <a:t>etc</a:t>
            </a:r>
            <a:r>
              <a:rPr lang="sl-SI" altLang="sl-SI" sz="2000" dirty="0"/>
              <a:t>.</a:t>
            </a:r>
          </a:p>
          <a:p>
            <a:pPr lvl="1"/>
            <a:r>
              <a:rPr lang="sl-SI" altLang="sl-SI" sz="2000" dirty="0" err="1" smtClean="0"/>
              <a:t>Gaining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research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attention</a:t>
            </a:r>
            <a:r>
              <a:rPr lang="sl-SI" altLang="sl-SI" sz="2000" dirty="0" smtClean="0"/>
              <a:t> (no more </a:t>
            </a:r>
            <a:r>
              <a:rPr lang="sl-SI" altLang="sl-SI" sz="2000" dirty="0" err="1" smtClean="0"/>
              <a:t>only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for</a:t>
            </a:r>
            <a:r>
              <a:rPr lang="sl-SI" altLang="sl-SI" sz="2000" dirty="0" smtClean="0"/>
              <a:t> ‚</a:t>
            </a:r>
            <a:r>
              <a:rPr lang="sl-SI" altLang="sl-SI" sz="2000" dirty="0" err="1" smtClean="0"/>
              <a:t>dummies</a:t>
            </a:r>
            <a:r>
              <a:rPr lang="sl-SI" altLang="sl-SI" sz="2000" i="1" dirty="0" smtClean="0"/>
              <a:t>‘</a:t>
            </a:r>
            <a:r>
              <a:rPr lang="sl-SI" altLang="sl-SI" sz="2000" dirty="0" smtClean="0"/>
              <a:t> )</a:t>
            </a:r>
          </a:p>
          <a:p>
            <a:pPr marL="0" indent="0">
              <a:buNone/>
            </a:pPr>
            <a:r>
              <a:rPr lang="sl-SI" altLang="sl-SI" sz="2400" dirty="0" smtClean="0">
                <a:sym typeface="Wingdings" panose="05000000000000000000" pitchFamily="2" charset="2"/>
              </a:rPr>
              <a:t> </a:t>
            </a:r>
            <a:r>
              <a:rPr lang="sl-SI" altLang="sl-SI" sz="2400" dirty="0" err="1" smtClean="0"/>
              <a:t>Serendipity</a:t>
            </a:r>
            <a:r>
              <a:rPr lang="sl-SI" altLang="sl-SI" sz="2400" dirty="0" smtClean="0"/>
              <a:t> </a:t>
            </a:r>
          </a:p>
          <a:p>
            <a:pPr lvl="1"/>
            <a:r>
              <a:rPr lang="sl-SI" altLang="sl-SI" sz="2000" dirty="0" err="1" smtClean="0"/>
              <a:t>when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the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user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finds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something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without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being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aware</a:t>
            </a:r>
            <a:r>
              <a:rPr lang="sl-SI" altLang="sl-SI" sz="2000" dirty="0" smtClean="0"/>
              <a:t> he/</a:t>
            </a:r>
            <a:r>
              <a:rPr lang="sl-SI" altLang="sl-SI" sz="2000" dirty="0" err="1" smtClean="0"/>
              <a:t>she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needed</a:t>
            </a:r>
            <a:r>
              <a:rPr lang="sl-SI" altLang="sl-SI" sz="2000" dirty="0" smtClean="0"/>
              <a:t> it</a:t>
            </a:r>
            <a:endParaRPr lang="sl-SI" altLang="sl-SI" sz="2000" dirty="0"/>
          </a:p>
          <a:p>
            <a:pPr lvl="1"/>
            <a:endParaRPr lang="sl-SI" altLang="sl-SI" sz="2000" dirty="0"/>
          </a:p>
          <a:p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50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/>
              <a:t>Relevance, pertinence, </a:t>
            </a:r>
            <a:r>
              <a:rPr lang="sl-SI" altLang="sl-SI" dirty="0" err="1" smtClean="0"/>
              <a:t>salience</a:t>
            </a:r>
            <a:r>
              <a:rPr lang="sl-SI" altLang="sl-SI" dirty="0" smtClean="0"/>
              <a:t> /1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3339" y="1183236"/>
            <a:ext cx="11436626" cy="5115338"/>
          </a:xfrm>
        </p:spPr>
        <p:txBody>
          <a:bodyPr>
            <a:noAutofit/>
          </a:bodyPr>
          <a:lstStyle/>
          <a:p>
            <a:r>
              <a:rPr lang="sl-SI" altLang="sl-SI" sz="2800" dirty="0" smtClean="0"/>
              <a:t>Relevance</a:t>
            </a:r>
            <a:endParaRPr lang="sl-SI" altLang="sl-SI" sz="2800" dirty="0"/>
          </a:p>
          <a:p>
            <a:pPr lvl="1"/>
            <a:r>
              <a:rPr lang="sl-SI" altLang="sl-SI" sz="2400" dirty="0" err="1" smtClean="0"/>
              <a:t>Aboutness</a:t>
            </a:r>
            <a:r>
              <a:rPr lang="sl-SI" sz="2400" dirty="0" smtClean="0"/>
              <a:t>, </a:t>
            </a:r>
            <a:r>
              <a:rPr lang="sl-SI" sz="2400" dirty="0" err="1" smtClean="0"/>
              <a:t>topicality</a:t>
            </a:r>
            <a:endParaRPr lang="sl-SI" sz="2400" dirty="0"/>
          </a:p>
          <a:p>
            <a:pPr lvl="1">
              <a:defRPr/>
            </a:pPr>
            <a:r>
              <a:rPr lang="sl-SI" sz="2400" dirty="0" err="1" smtClean="0"/>
              <a:t>relevant</a:t>
            </a:r>
            <a:r>
              <a:rPr lang="sl-SI" sz="2400" dirty="0" smtClean="0"/>
              <a:t> = on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right</a:t>
            </a:r>
            <a:r>
              <a:rPr lang="sl-SI" sz="2400" dirty="0" smtClean="0"/>
              <a:t> </a:t>
            </a:r>
            <a:r>
              <a:rPr lang="sl-SI" sz="2400" dirty="0" err="1" smtClean="0"/>
              <a:t>topic</a:t>
            </a:r>
            <a:r>
              <a:rPr lang="sl-SI" sz="2400" dirty="0" smtClean="0"/>
              <a:t>.</a:t>
            </a:r>
            <a:endParaRPr lang="sl-SI" sz="2400" dirty="0"/>
          </a:p>
          <a:p>
            <a:r>
              <a:rPr lang="sl-SI" altLang="sl-SI" sz="2800" dirty="0" smtClean="0"/>
              <a:t>Pertinence</a:t>
            </a:r>
          </a:p>
          <a:p>
            <a:pPr lvl="1">
              <a:defRPr/>
            </a:pPr>
            <a:r>
              <a:rPr lang="sl-SI" sz="2400" dirty="0" smtClean="0"/>
              <a:t>Relevance </a:t>
            </a:r>
            <a:r>
              <a:rPr lang="sl-SI" sz="2400" dirty="0" err="1" smtClean="0"/>
              <a:t>based</a:t>
            </a:r>
            <a:r>
              <a:rPr lang="sl-SI" sz="2400" dirty="0" smtClean="0"/>
              <a:t> on </a:t>
            </a:r>
            <a:r>
              <a:rPr lang="sl-SI" sz="2400" dirty="0" err="1" smtClean="0"/>
              <a:t>knowledge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goals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user</a:t>
            </a:r>
            <a:r>
              <a:rPr lang="sl-SI" sz="2400" dirty="0" smtClean="0"/>
              <a:t>, not </a:t>
            </a:r>
            <a:r>
              <a:rPr lang="sl-SI" sz="2400" dirty="0" err="1" smtClean="0"/>
              <a:t>only</a:t>
            </a:r>
            <a:r>
              <a:rPr lang="sl-SI" sz="2400" dirty="0" smtClean="0"/>
              <a:t> on </a:t>
            </a:r>
            <a:r>
              <a:rPr lang="sl-SI" sz="2400" dirty="0" err="1" smtClean="0"/>
              <a:t>logical</a:t>
            </a:r>
            <a:r>
              <a:rPr lang="sl-SI" sz="2400" dirty="0" smtClean="0"/>
              <a:t> </a:t>
            </a:r>
            <a:r>
              <a:rPr lang="sl-SI" sz="2400" dirty="0" err="1" smtClean="0"/>
              <a:t>matching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terms</a:t>
            </a:r>
            <a:r>
              <a:rPr lang="sl-SI" sz="2400" dirty="0" smtClean="0"/>
              <a:t> – </a:t>
            </a:r>
            <a:r>
              <a:rPr lang="sl-SI" sz="2400" dirty="0" err="1" smtClean="0"/>
              <a:t>subjective</a:t>
            </a:r>
            <a:r>
              <a:rPr lang="sl-SI" sz="2400" dirty="0" smtClean="0"/>
              <a:t> </a:t>
            </a:r>
            <a:r>
              <a:rPr lang="sl-SI" sz="2400" dirty="0" err="1"/>
              <a:t>v</a:t>
            </a:r>
            <a:r>
              <a:rPr lang="sl-SI" sz="2400" dirty="0" err="1" smtClean="0"/>
              <a:t>iew</a:t>
            </a:r>
            <a:endParaRPr lang="sl-SI" sz="2400" dirty="0" smtClean="0"/>
          </a:p>
          <a:p>
            <a:pPr lvl="1">
              <a:defRPr/>
            </a:pPr>
            <a:r>
              <a:rPr lang="sl-SI" sz="2400" i="1" dirty="0" err="1" smtClean="0"/>
              <a:t>Situational</a:t>
            </a:r>
            <a:r>
              <a:rPr lang="sl-SI" sz="2400" i="1" dirty="0" smtClean="0"/>
              <a:t>, </a:t>
            </a:r>
            <a:r>
              <a:rPr lang="sl-SI" sz="2400" i="1" dirty="0" err="1" smtClean="0"/>
              <a:t>psychological</a:t>
            </a:r>
            <a:r>
              <a:rPr lang="sl-SI" sz="2400" i="1" dirty="0" smtClean="0"/>
              <a:t> relevance = </a:t>
            </a:r>
            <a:r>
              <a:rPr lang="sl-SI" sz="2400" i="1" dirty="0" err="1" smtClean="0"/>
              <a:t>usefulness</a:t>
            </a:r>
            <a:r>
              <a:rPr lang="sl-SI" sz="2400" i="1" dirty="0" smtClean="0"/>
              <a:t> in </a:t>
            </a:r>
            <a:r>
              <a:rPr lang="sl-SI" sz="2400" i="1" dirty="0" err="1" smtClean="0"/>
              <a:t>relation</a:t>
            </a:r>
            <a:r>
              <a:rPr lang="sl-SI" sz="2400" i="1" dirty="0" smtClean="0"/>
              <a:t> to </a:t>
            </a:r>
            <a:r>
              <a:rPr lang="sl-SI" sz="2400" i="1" dirty="0" err="1" smtClean="0"/>
              <a:t>the</a:t>
            </a:r>
            <a:r>
              <a:rPr lang="sl-SI" sz="2400" i="1" dirty="0" smtClean="0"/>
              <a:t> inf. </a:t>
            </a:r>
            <a:r>
              <a:rPr lang="sl-SI" sz="2400" i="1" dirty="0" err="1" smtClean="0"/>
              <a:t>need</a:t>
            </a:r>
            <a:endParaRPr lang="sl-SI" sz="2400" i="1" dirty="0"/>
          </a:p>
          <a:p>
            <a:pPr lvl="2">
              <a:defRPr/>
            </a:pPr>
            <a:r>
              <a:rPr lang="sl-SI" sz="2000" dirty="0"/>
              <a:t>Belkin, </a:t>
            </a:r>
            <a:r>
              <a:rPr lang="sl-SI" sz="2000" dirty="0" err="1"/>
              <a:t>Vickery</a:t>
            </a:r>
            <a:r>
              <a:rPr lang="sl-SI" sz="2000" dirty="0"/>
              <a:t> (1985): </a:t>
            </a:r>
            <a:r>
              <a:rPr lang="sl-SI" sz="2000" dirty="0" smtClean="0"/>
              <a:t>Relevance – </a:t>
            </a:r>
            <a:r>
              <a:rPr lang="sl-SI" sz="2000" dirty="0" err="1" smtClean="0"/>
              <a:t>answer</a:t>
            </a:r>
            <a:r>
              <a:rPr lang="sl-SI" sz="2000" dirty="0" smtClean="0"/>
              <a:t> to a </a:t>
            </a:r>
            <a:r>
              <a:rPr lang="sl-SI" sz="2000" dirty="0" err="1" smtClean="0"/>
              <a:t>question</a:t>
            </a:r>
            <a:r>
              <a:rPr lang="sl-SI" sz="2000" dirty="0" smtClean="0"/>
              <a:t>; pertinence – </a:t>
            </a:r>
            <a:r>
              <a:rPr lang="sl-SI" sz="2000" dirty="0" err="1" smtClean="0"/>
              <a:t>answer</a:t>
            </a:r>
            <a:r>
              <a:rPr lang="sl-SI" sz="2000" dirty="0" smtClean="0"/>
              <a:t> to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information</a:t>
            </a:r>
            <a:r>
              <a:rPr lang="sl-SI" sz="2000" dirty="0" smtClean="0"/>
              <a:t> </a:t>
            </a:r>
            <a:r>
              <a:rPr lang="sl-SI" sz="2000" dirty="0" err="1" smtClean="0"/>
              <a:t>need</a:t>
            </a:r>
            <a:r>
              <a:rPr lang="sl-SI" sz="2000" dirty="0" smtClean="0"/>
              <a:t>.</a:t>
            </a:r>
            <a:endParaRPr lang="sl-SI" sz="2000" dirty="0"/>
          </a:p>
          <a:p>
            <a:pPr lvl="1">
              <a:defRPr/>
            </a:pPr>
            <a:r>
              <a:rPr lang="sl-SI" sz="2400" dirty="0" smtClean="0"/>
              <a:t>Most </a:t>
            </a:r>
            <a:r>
              <a:rPr lang="sl-SI" sz="2400" dirty="0" err="1" smtClean="0"/>
              <a:t>users</a:t>
            </a:r>
            <a:r>
              <a:rPr lang="sl-SI" sz="2400" dirty="0" smtClean="0"/>
              <a:t> </a:t>
            </a:r>
            <a:r>
              <a:rPr lang="sl-SI" sz="2400" dirty="0" err="1" smtClean="0"/>
              <a:t>want</a:t>
            </a:r>
            <a:r>
              <a:rPr lang="sl-SI" sz="2400" dirty="0" smtClean="0"/>
              <a:t> </a:t>
            </a:r>
            <a:r>
              <a:rPr lang="sl-SI" sz="2400" dirty="0" err="1" smtClean="0"/>
              <a:t>this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/>
              <a:t>Relevance, pertinence, </a:t>
            </a:r>
            <a:r>
              <a:rPr lang="sl-SI" altLang="sl-SI" dirty="0" err="1" smtClean="0"/>
              <a:t>salience</a:t>
            </a:r>
            <a:r>
              <a:rPr lang="sl-SI" altLang="sl-SI" dirty="0" smtClean="0"/>
              <a:t> /2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3339" y="1444488"/>
            <a:ext cx="11436626" cy="5115338"/>
          </a:xfrm>
        </p:spPr>
        <p:txBody>
          <a:bodyPr>
            <a:noAutofit/>
          </a:bodyPr>
          <a:lstStyle/>
          <a:p>
            <a:r>
              <a:rPr lang="sl-SI" altLang="sl-SI" sz="2800" dirty="0" err="1" smtClean="0"/>
              <a:t>Salience</a:t>
            </a:r>
            <a:endParaRPr lang="sl-SI" altLang="sl-SI" sz="2800" dirty="0" smtClean="0"/>
          </a:p>
          <a:p>
            <a:pPr lvl="1">
              <a:defRPr/>
            </a:pPr>
            <a:r>
              <a:rPr lang="sl-SI" sz="2400" dirty="0" smtClean="0"/>
              <a:t>Vivid, noticeable, obvious, unusual, etreme, intensive, </a:t>
            </a:r>
            <a:endParaRPr lang="sl-SI" sz="2400" dirty="0" smtClean="0"/>
          </a:p>
          <a:p>
            <a:pPr marL="457200" lvl="1" indent="0">
              <a:buNone/>
              <a:defRPr/>
            </a:pPr>
            <a:r>
              <a:rPr lang="sl-SI" sz="2400" dirty="0"/>
              <a:t>	</a:t>
            </a:r>
            <a:r>
              <a:rPr lang="sl-SI" sz="2400" dirty="0" smtClean="0"/>
              <a:t>colourful</a:t>
            </a:r>
            <a:r>
              <a:rPr lang="sl-SI" sz="2400" dirty="0" smtClean="0"/>
              <a:t>, vivid, sudden – </a:t>
            </a:r>
            <a:r>
              <a:rPr lang="sl-SI" sz="2400" b="1" dirty="0" smtClean="0"/>
              <a:t>stands out</a:t>
            </a:r>
            <a:endParaRPr lang="sl-SI" sz="2400" b="1" dirty="0"/>
          </a:p>
          <a:p>
            <a:pPr lvl="2">
              <a:defRPr/>
            </a:pPr>
            <a:r>
              <a:rPr lang="sl-SI" sz="2000" dirty="0" err="1" smtClean="0"/>
              <a:t>Affects</a:t>
            </a:r>
            <a:r>
              <a:rPr lang="sl-SI" sz="2000" dirty="0" smtClean="0"/>
              <a:t> </a:t>
            </a:r>
            <a:r>
              <a:rPr lang="sl-SI" sz="2000" dirty="0" err="1" smtClean="0"/>
              <a:t>attention</a:t>
            </a:r>
            <a:r>
              <a:rPr lang="sl-SI" sz="2000" dirty="0" smtClean="0"/>
              <a:t>, </a:t>
            </a:r>
            <a:r>
              <a:rPr lang="sl-SI" sz="2000" dirty="0" err="1" smtClean="0"/>
              <a:t>remembering</a:t>
            </a:r>
            <a:r>
              <a:rPr lang="sl-SI" sz="2000" dirty="0" smtClean="0"/>
              <a:t>, </a:t>
            </a:r>
            <a:r>
              <a:rPr lang="sl-SI" sz="2000" dirty="0" err="1" smtClean="0"/>
              <a:t>recall</a:t>
            </a:r>
            <a:endParaRPr lang="sl-SI" sz="2000" dirty="0"/>
          </a:p>
          <a:p>
            <a:pPr lvl="1">
              <a:defRPr/>
            </a:pPr>
            <a:endParaRPr lang="sl-SI" sz="2400" dirty="0" smtClean="0"/>
          </a:p>
          <a:p>
            <a:pPr>
              <a:defRPr/>
            </a:pPr>
            <a:r>
              <a:rPr lang="sl-SI" sz="2600" dirty="0" err="1" smtClean="0"/>
              <a:t>Problems</a:t>
            </a:r>
            <a:r>
              <a:rPr lang="sl-SI" sz="2600" dirty="0" smtClean="0"/>
              <a:t>:</a:t>
            </a:r>
            <a:endParaRPr lang="sl-SI" sz="2600" dirty="0"/>
          </a:p>
          <a:p>
            <a:pPr lvl="1">
              <a:defRPr/>
            </a:pPr>
            <a:r>
              <a:rPr lang="sl-SI" sz="2200" dirty="0" err="1" smtClean="0"/>
              <a:t>Salient</a:t>
            </a:r>
            <a:r>
              <a:rPr lang="sl-SI" sz="2200" dirty="0" smtClean="0"/>
              <a:t> is not </a:t>
            </a:r>
            <a:r>
              <a:rPr lang="sl-SI" sz="2200" dirty="0" err="1" smtClean="0"/>
              <a:t>necessarily</a:t>
            </a:r>
            <a:r>
              <a:rPr lang="sl-SI" sz="2200" dirty="0" smtClean="0"/>
              <a:t> </a:t>
            </a:r>
            <a:r>
              <a:rPr lang="sl-SI" sz="2200" dirty="0" err="1" smtClean="0"/>
              <a:t>relevant</a:t>
            </a:r>
            <a:r>
              <a:rPr lang="sl-SI" sz="2200" dirty="0" smtClean="0"/>
              <a:t> </a:t>
            </a:r>
            <a:r>
              <a:rPr lang="sl-SI" sz="2200" dirty="0" err="1" smtClean="0"/>
              <a:t>or</a:t>
            </a:r>
            <a:r>
              <a:rPr lang="sl-SI" sz="2200" dirty="0" smtClean="0"/>
              <a:t> </a:t>
            </a:r>
            <a:r>
              <a:rPr lang="sl-SI" sz="2200" dirty="0" err="1" smtClean="0"/>
              <a:t>pertinent</a:t>
            </a:r>
            <a:r>
              <a:rPr lang="sl-SI" sz="2200" dirty="0" smtClean="0"/>
              <a:t> </a:t>
            </a:r>
          </a:p>
          <a:p>
            <a:pPr lvl="1">
              <a:defRPr/>
            </a:pPr>
            <a:r>
              <a:rPr lang="sl-SI" sz="2200" dirty="0" err="1" smtClean="0"/>
              <a:t>Relevant</a:t>
            </a:r>
            <a:r>
              <a:rPr lang="sl-SI" sz="2200" dirty="0" smtClean="0"/>
              <a:t>/</a:t>
            </a:r>
            <a:r>
              <a:rPr lang="sl-SI" sz="2200" dirty="0" err="1" smtClean="0"/>
              <a:t>pertinent</a:t>
            </a:r>
            <a:r>
              <a:rPr lang="sl-SI" sz="2200" dirty="0" smtClean="0"/>
              <a:t> </a:t>
            </a:r>
            <a:r>
              <a:rPr lang="sl-SI" sz="2200" dirty="0" err="1" smtClean="0"/>
              <a:t>can</a:t>
            </a:r>
            <a:r>
              <a:rPr lang="sl-SI" sz="2200" dirty="0" smtClean="0"/>
              <a:t> go </a:t>
            </a:r>
            <a:r>
              <a:rPr lang="sl-SI" sz="2200" dirty="0" err="1" smtClean="0"/>
              <a:t>unnoticed</a:t>
            </a:r>
            <a:r>
              <a:rPr lang="sl-SI" sz="2200" dirty="0" smtClean="0"/>
              <a:t> </a:t>
            </a:r>
            <a:r>
              <a:rPr lang="sl-SI" sz="2200" dirty="0" err="1" smtClean="0"/>
              <a:t>if</a:t>
            </a:r>
            <a:r>
              <a:rPr lang="sl-SI" sz="2200" dirty="0" smtClean="0"/>
              <a:t> not </a:t>
            </a:r>
            <a:r>
              <a:rPr lang="sl-SI" sz="2200" dirty="0" err="1" smtClean="0"/>
              <a:t>salient</a:t>
            </a:r>
            <a:endParaRPr lang="sl-SI" sz="2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56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1402</Words>
  <Application>Microsoft Office PowerPoint</Application>
  <PresentationFormat>Široki zaslon</PresentationFormat>
  <Paragraphs>201</Paragraphs>
  <Slides>19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8" baseType="lpstr">
      <vt:lpstr>Wingdings 3</vt:lpstr>
      <vt:lpstr>Times New Roman</vt:lpstr>
      <vt:lpstr>Fjalla One</vt:lpstr>
      <vt:lpstr>Raleway</vt:lpstr>
      <vt:lpstr>Calibri</vt:lpstr>
      <vt:lpstr>Century Gothic</vt:lpstr>
      <vt:lpstr>Wingdings</vt:lpstr>
      <vt:lpstr>Arial</vt:lpstr>
      <vt:lpstr>Ion</vt:lpstr>
      <vt:lpstr>Users, information needs and information behaviour</vt:lpstr>
      <vt:lpstr>People need information</vt:lpstr>
      <vt:lpstr>Problems with information needs</vt:lpstr>
      <vt:lpstr>Information needs - wants - demands </vt:lpstr>
      <vt:lpstr>Information behaviour</vt:lpstr>
      <vt:lpstr>Nested model (Wilson, 1999)</vt:lpstr>
      <vt:lpstr>Purposeful/unpurposeful</vt:lpstr>
      <vt:lpstr>Relevance, pertinence, salience /1</vt:lpstr>
      <vt:lpstr>Relevance, pertinence, salience /2</vt:lpstr>
      <vt:lpstr>Other related concepts</vt:lpstr>
      <vt:lpstr>Collaborative information behaviour (Ford, 2015, ch. 5)</vt:lpstr>
      <vt:lpstr>Some relevant theories /1  (Case, 2016, pp. 174-192) </vt:lpstr>
      <vt:lpstr>Some relevant theories /2</vt:lpstr>
      <vt:lpstr>Who are users of library and information services, information systems, Internet, ICT?</vt:lpstr>
      <vt:lpstr>PowerPoint prezentacija</vt:lpstr>
      <vt:lpstr>Special needs</vt:lpstr>
      <vt:lpstr>Why do we need to know user types?</vt:lpstr>
      <vt:lpstr>Orientation questions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2018-11-23T21:52:28Z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