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embedTrueTypeFonts="1" autoCompressPictures="0">
  <p:sldMasterIdLst>
    <p:sldMasterId id="2147483680" r:id="rId4"/>
  </p:sldMasterIdLst>
  <p:notesMasterIdLst>
    <p:notesMasterId r:id="rId24"/>
  </p:notesMasterIdLst>
  <p:handoutMasterIdLst>
    <p:handoutMasterId r:id="rId25"/>
  </p:handoutMasterIdLst>
  <p:sldIdLst>
    <p:sldId id="256" r:id="rId5"/>
    <p:sldId id="277" r:id="rId6"/>
    <p:sldId id="278" r:id="rId7"/>
    <p:sldId id="279" r:id="rId8"/>
    <p:sldId id="280" r:id="rId9"/>
    <p:sldId id="281" r:id="rId10"/>
    <p:sldId id="282" r:id="rId11"/>
    <p:sldId id="283" r:id="rId12"/>
    <p:sldId id="290" r:id="rId13"/>
    <p:sldId id="284" r:id="rId14"/>
    <p:sldId id="292" r:id="rId15"/>
    <p:sldId id="291" r:id="rId16"/>
    <p:sldId id="293" r:id="rId17"/>
    <p:sldId id="285" r:id="rId18"/>
    <p:sldId id="286" r:id="rId19"/>
    <p:sldId id="287" r:id="rId20"/>
    <p:sldId id="288" r:id="rId21"/>
    <p:sldId id="289" r:id="rId22"/>
    <p:sldId id="294" r:id="rId23"/>
  </p:sldIdLst>
  <p:sldSz cx="12192000" cy="6858000"/>
  <p:notesSz cx="7023100" cy="9309100"/>
  <p:embeddedFontLst>
    <p:embeddedFont>
      <p:font typeface="Wingdings 3" panose="05040102010807070707" pitchFamily="18" charset="2"/>
      <p:regular r:id="rId26"/>
    </p:embeddedFont>
    <p:embeddedFont>
      <p:font typeface="Fjalla One" panose="020B0604020202020204" charset="0"/>
      <p:regular r:id="rId27"/>
    </p:embeddedFont>
    <p:embeddedFont>
      <p:font typeface="Raleway" panose="020B0604020202020204" charset="-18"/>
      <p:regular r:id="rId28"/>
      <p:bold r:id="rId29"/>
      <p:italic r:id="rId30"/>
      <p:boldItalic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Century Gothic" panose="020B0502020202020204" pitchFamily="34" charset="0"/>
      <p:regular r:id="rId36"/>
      <p:bold r:id="rId37"/>
      <p:italic r:id="rId38"/>
      <p:boldItalic r:id="rId3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0F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69" autoAdjust="0"/>
    <p:restoredTop sz="94660"/>
  </p:normalViewPr>
  <p:slideViewPr>
    <p:cSldViewPr snapToGrid="0" showGuides="1">
      <p:cViewPr varScale="1">
        <p:scale>
          <a:sx n="65" d="100"/>
          <a:sy n="65" d="100"/>
        </p:scale>
        <p:origin x="684" y="2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280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21" Type="http://schemas.openxmlformats.org/officeDocument/2006/relationships/slide" Target="slides/slide17.xml"/><Relationship Id="rId34" Type="http://schemas.openxmlformats.org/officeDocument/2006/relationships/font" Target="fonts/font9.fntdata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4.fntdata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6.fntdata"/><Relationship Id="rId44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hyperlink" Target="mailto:Polona.Vilar@ff.uni-lj.si" TargetMode="Externa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hyperlink" Target="mailto:Polona.Vilar@ff.uni-lj.si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87E9D6-2A90-4BCA-9917-059667D4BDBC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D1E1409-B4D1-4074-90A1-337E7AFD5784}">
      <dgm:prSet phldrT="[Text]"/>
      <dgm:spPr/>
      <dgm:t>
        <a:bodyPr/>
        <a:lstStyle/>
        <a:p>
          <a:r>
            <a:rPr lang="hr-HR" dirty="0" err="1" smtClean="0">
              <a:hlinkClick xmlns:r="http://schemas.openxmlformats.org/officeDocument/2006/relationships" r:id="rId1"/>
            </a:rPr>
            <a:t>Polona.Vilar@ff.uni-lj.si</a:t>
          </a:r>
          <a:r>
            <a:rPr lang="hr-HR" dirty="0" smtClean="0"/>
            <a:t> </a:t>
          </a:r>
          <a:endParaRPr lang="en-US" dirty="0"/>
        </a:p>
      </dgm:t>
    </dgm:pt>
    <dgm:pt modelId="{3A22935D-9DC8-463F-B9FD-A51FA2726A84}" type="parTrans" cxnId="{7D8B7E75-4507-4B72-AA00-67CAF20DBBA1}">
      <dgm:prSet/>
      <dgm:spPr/>
      <dgm:t>
        <a:bodyPr/>
        <a:lstStyle/>
        <a:p>
          <a:endParaRPr lang="en-US"/>
        </a:p>
      </dgm:t>
    </dgm:pt>
    <dgm:pt modelId="{BD917192-454C-479E-9824-7CFC05C66C75}" type="sibTrans" cxnId="{7D8B7E75-4507-4B72-AA00-67CAF20DBBA1}">
      <dgm:prSet/>
      <dgm:spPr/>
      <dgm:t>
        <a:bodyPr/>
        <a:lstStyle/>
        <a:p>
          <a:endParaRPr lang="en-US"/>
        </a:p>
      </dgm:t>
    </dgm:pt>
    <dgm:pt modelId="{D822D75A-238A-426D-A9D3-A664472FE3B0}" type="pres">
      <dgm:prSet presAssocID="{6787E9D6-2A90-4BCA-9917-059667D4BDB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2395514-DBA0-4CED-89BE-7504CBC7A432}" type="pres">
      <dgm:prSet presAssocID="{7D1E1409-B4D1-4074-90A1-337E7AFD5784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9EC5D75-B37E-4BA8-9052-2E0CEBAD8A2A}" type="presOf" srcId="{6787E9D6-2A90-4BCA-9917-059667D4BDBC}" destId="{D822D75A-238A-426D-A9D3-A664472FE3B0}" srcOrd="0" destOrd="0" presId="urn:microsoft.com/office/officeart/2005/8/layout/default"/>
    <dgm:cxn modelId="{7D8B7E75-4507-4B72-AA00-67CAF20DBBA1}" srcId="{6787E9D6-2A90-4BCA-9917-059667D4BDBC}" destId="{7D1E1409-B4D1-4074-90A1-337E7AFD5784}" srcOrd="0" destOrd="0" parTransId="{3A22935D-9DC8-463F-B9FD-A51FA2726A84}" sibTransId="{BD917192-454C-479E-9824-7CFC05C66C75}"/>
    <dgm:cxn modelId="{FFC89062-5E62-495C-8D02-15A93A33AD9B}" type="presOf" srcId="{7D1E1409-B4D1-4074-90A1-337E7AFD5784}" destId="{12395514-DBA0-4CED-89BE-7504CBC7A432}" srcOrd="0" destOrd="0" presId="urn:microsoft.com/office/officeart/2005/8/layout/default"/>
    <dgm:cxn modelId="{E08EED04-F774-4F97-861B-B6DA61ED375B}" type="presParOf" srcId="{D822D75A-238A-426D-A9D3-A664472FE3B0}" destId="{12395514-DBA0-4CED-89BE-7504CBC7A432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395514-DBA0-4CED-89BE-7504CBC7A432}">
      <dsp:nvSpPr>
        <dsp:cNvPr id="0" name=""/>
        <dsp:cNvSpPr/>
      </dsp:nvSpPr>
      <dsp:spPr>
        <a:xfrm>
          <a:off x="978594" y="892"/>
          <a:ext cx="6989960" cy="41939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5500" kern="1200" dirty="0" err="1" smtClean="0">
              <a:hlinkClick xmlns:r="http://schemas.openxmlformats.org/officeDocument/2006/relationships" r:id="rId1"/>
            </a:rPr>
            <a:t>Polona.Vilar@ff.uni-lj.si</a:t>
          </a:r>
          <a:r>
            <a:rPr lang="hr-HR" sz="5500" kern="1200" dirty="0" smtClean="0"/>
            <a:t> </a:t>
          </a:r>
          <a:endParaRPr lang="en-US" sz="5500" kern="1200" dirty="0"/>
        </a:p>
      </dsp:txBody>
      <dsp:txXfrm>
        <a:off x="978594" y="892"/>
        <a:ext cx="6989960" cy="41939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74AC39-44E6-425E-AF49-CF7D189F346F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20F472-929B-459B-8D82-2FABCC5B32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2641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DF2775BC-6312-42C7-B7C5-EA6783C2D9CA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67F715A1-4ADC-44E0-9587-804FF39D6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842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F715A1-4ADC-44E0-9587-804FF39D6B2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6139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F12312-CCD9-4E42-9D7D-8CC91792F4BC}" type="slidenum">
              <a:rPr lang="sl-SI" smtClean="0"/>
              <a:t>15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101382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F12312-CCD9-4E42-9D7D-8CC91792F4BC}" type="slidenum">
              <a:rPr lang="sl-SI" smtClean="0"/>
              <a:t>17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218457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F12312-CCD9-4E42-9D7D-8CC91792F4BC}" type="slidenum">
              <a:rPr lang="sl-SI" smtClean="0"/>
              <a:t>18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132384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F12312-CCD9-4E42-9D7D-8CC91792F4BC}" type="slidenum">
              <a:rPr lang="sl-SI" smtClean="0"/>
              <a:t>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825892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F12312-CCD9-4E42-9D7D-8CC91792F4BC}" type="slidenum">
              <a:rPr lang="sl-SI" smtClean="0"/>
              <a:t>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137005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Bates (2010, p. 2381) as "the many ways in which human beings interact with information, in particular the ways in which people seek and utilize information .. [and also] .. a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subdiscipline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[of library/information science] that engages in a wide range of types of research conducted in order to understand the human relationship to information". </a:t>
            </a:r>
            <a:endParaRPr lang="sl-SI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F12312-CCD9-4E42-9D7D-8CC91792F4BC}" type="slidenum">
              <a:rPr lang="sl-SI" smtClean="0"/>
              <a:t>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233155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F12312-CCD9-4E42-9D7D-8CC91792F4BC}" type="slidenum">
              <a:rPr lang="sl-SI" smtClean="0"/>
              <a:t>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331694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F12312-CCD9-4E42-9D7D-8CC91792F4BC}" type="slidenum">
              <a:rPr lang="sl-SI" smtClean="0"/>
              <a:t>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899120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F12312-CCD9-4E42-9D7D-8CC91792F4BC}" type="slidenum">
              <a:rPr lang="sl-SI" smtClean="0"/>
              <a:t>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051594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F12312-CCD9-4E42-9D7D-8CC91792F4BC}" type="slidenum">
              <a:rPr lang="sl-SI" smtClean="0"/>
              <a:t>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021742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F12312-CCD9-4E42-9D7D-8CC91792F4BC}" type="slidenum">
              <a:rPr lang="sl-SI" smtClean="0"/>
              <a:t>14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60165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43CDB-B4CE-4030-9D54-5934483441A1}" type="datetime1">
              <a:rPr lang="en-US" smtClean="0"/>
              <a:t>11/23/2018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892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DE45A-6BF1-4287-A42C-CB13A35070A1}" type="datetime1">
              <a:rPr lang="en-US" smtClean="0"/>
              <a:t>11/23/2018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391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A3799-DBC1-42D7-88B0-052E762D166E}" type="datetime1">
              <a:rPr lang="en-US" smtClean="0"/>
              <a:t>11/23/2018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640915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B83D3-CBC1-447B-9913-F59549C04374}" type="datetime1">
              <a:rPr lang="en-US" smtClean="0"/>
              <a:t>11/23/2018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476216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53EFB-D00B-4944-905C-135A8C2ACCD9}" type="datetime1">
              <a:rPr lang="en-US" smtClean="0"/>
              <a:t>11/23/2018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4607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3163026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B46F5-72C3-4F4D-B0D1-28D9B906559E}" type="datetime1">
              <a:rPr lang="en-US" smtClean="0"/>
              <a:t>11/23/2018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74801" y="4953000"/>
            <a:ext cx="7999315" cy="1074057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b="0" i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4033" y="331651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6645840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0D02A-9AD3-4A09-B0F3-860C22159D4D}" type="datetime1">
              <a:rPr lang="en-US" smtClean="0"/>
              <a:t>11/23/2018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54953" y="3848610"/>
            <a:ext cx="8825659" cy="588517"/>
          </a:xfrm>
        </p:spPr>
        <p:txBody>
          <a:bodyPr anchor="b">
            <a:normAutofit/>
          </a:bodyPr>
          <a:lstStyle>
            <a:lvl1pPr marL="0" indent="0" algn="l" defTabSz="457200" rtl="0" eaLnBrk="1" latinLnBrk="0" hangingPunct="1">
              <a:buNone/>
              <a:defRPr lang="en-US" sz="3600" b="0" i="0" kern="1200" cap="none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7922269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E86C1-6ACD-4EEA-9C11-01E70FB79FBA}" type="datetime1">
              <a:rPr lang="en-US" smtClean="0"/>
              <a:t>11/23/2018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9470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9" name="Picture Placeholder 2"/>
          <p:cNvSpPr>
            <a:spLocks noGrp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30" name="Picture Placeholder 2"/>
          <p:cNvSpPr>
            <a:spLocks noGrp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31" name="Picture Placeholder 2"/>
          <p:cNvSpPr>
            <a:spLocks noGrp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CDCC1-8430-43C4-A2EC-671FF7486825}" type="datetime1">
              <a:rPr lang="en-US" smtClean="0"/>
              <a:t>11/23/2018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5526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b" anchorCtr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FA91A-FD95-4454-B0FF-BD50132F6A1E}" type="datetime1">
              <a:rPr lang="en-US" smtClean="0"/>
              <a:t>11/23/2018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9830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64151" y="1447799"/>
            <a:ext cx="1409965" cy="4413251"/>
          </a:xfrm>
        </p:spPr>
        <p:txBody>
          <a:bodyPr vert="eaVert" anchor="b" anchorCtr="0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447799"/>
            <a:ext cx="6776630" cy="4413251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B503E-2F53-4572-B930-A6F33C76BEA6}" type="datetime1">
              <a:rPr lang="en-US" smtClean="0"/>
              <a:t>11/23/2018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0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3C2F9-9179-4B43-B1BE-29257E2A63F1}" type="datetime1">
              <a:rPr lang="en-US" smtClean="0"/>
              <a:t>11/23/2018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446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91507-38AA-42DA-B6F3-00EA9DF45F03}" type="datetime1">
              <a:rPr lang="en-US" smtClean="0"/>
              <a:t>11/23/2018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998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23D73-F33C-4C26-9F5C-41859EF8407C}" type="datetime1">
              <a:rPr lang="en-US" smtClean="0"/>
              <a:t>11/23/2018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208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CB83F-5FE0-4F9E-B354-8CA75F5C8469}" type="datetime1">
              <a:rPr lang="en-US" smtClean="0"/>
              <a:t>11/23/2018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202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0C71-DC38-4439-AF5D-E779FFBEB178}" type="datetime1">
              <a:rPr lang="en-US" smtClean="0"/>
              <a:t>11/23/2018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123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AA0B8-9DF0-4DA1-8EC2-4DE67BB555A3}" type="datetime1">
              <a:rPr lang="en-US" smtClean="0"/>
              <a:t>11/23/2018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531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9EDB9-C361-42BB-AA14-C08329D61898}" type="datetime1">
              <a:rPr lang="en-US" smtClean="0"/>
              <a:t>11/23/2018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989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55FCD-E4DB-4E4B-BA6F-90CE9ED6AB77}" type="datetime1">
              <a:rPr lang="en-US" smtClean="0"/>
              <a:t>11/23/2018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085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4.jp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400" y="6201344"/>
            <a:ext cx="2075547" cy="5753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3640" y="6096001"/>
            <a:ext cx="1583069" cy="762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096" y="6218956"/>
            <a:ext cx="2237218" cy="639043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1000"/>
                </a:schemeClr>
              </a:gs>
              <a:gs pos="75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8000"/>
                </a:schemeClr>
              </a:gs>
              <a:gs pos="71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799941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4000"/>
                </a:schemeClr>
              </a:gs>
              <a:gs pos="73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860901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0000"/>
                </a:schemeClr>
              </a:gs>
              <a:gs pos="66000">
                <a:schemeClr val="accent1">
                  <a:lumMod val="60000"/>
                  <a:lumOff val="40000"/>
                  <a:alpha val="0"/>
                </a:schemeClr>
              </a:gs>
              <a:gs pos="31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3673B0D0-B426-4CF1-B668-66CF5DD6CD81}" type="datetime1">
              <a:rPr lang="en-US" smtClean="0"/>
              <a:t>11/23/2018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467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  <p:sldLayoutId id="2147483699" r:id="rId19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einfose.ffos.hr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ogo">
            <a:extLst>
              <a:ext uri="{FF2B5EF4-FFF2-40B4-BE49-F238E27FC236}">
                <a16:creationId xmlns:a16="http://schemas.microsoft.com/office/drawing/2014/main" id="{5262139E-4C4F-4754-BA74-C4D3B3792406}"/>
              </a:ext>
            </a:extLst>
          </p:cNvPr>
          <p:cNvSpPr txBox="1"/>
          <p:nvPr/>
        </p:nvSpPr>
        <p:spPr>
          <a:xfrm>
            <a:off x="140672" y="126610"/>
            <a:ext cx="309251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CB0F0F"/>
                </a:solidFill>
                <a:latin typeface="Raleway" panose="020B0503030101060003" pitchFamily="34" charset="0"/>
              </a:rPr>
              <a:t>EINFOSE</a:t>
            </a:r>
            <a:endParaRPr lang="es-ES" sz="5400" b="1" dirty="0">
              <a:solidFill>
                <a:srgbClr val="CB0F0F"/>
              </a:solidFill>
              <a:latin typeface="Raleway" panose="020B0503030101060003" pitchFamily="34" charset="0"/>
            </a:endParaRPr>
          </a:p>
          <a:p>
            <a:r>
              <a:rPr lang="en-US" u="sng" dirty="0">
                <a:latin typeface="Fjalla One" panose="02000506040000020004" pitchFamily="2" charset="0"/>
                <a:hlinkClick r:id="rId2" tooltip="Einfose web site"/>
              </a:rPr>
              <a:t>http://einfose.ffos.hr/</a:t>
            </a:r>
            <a:endParaRPr lang="es-ES" dirty="0">
              <a:latin typeface="Fjalla One" panose="02000506040000020004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sz="6000" dirty="0" err="1"/>
              <a:t>Users</a:t>
            </a:r>
            <a:r>
              <a:rPr lang="sl-SI" sz="6000" dirty="0"/>
              <a:t>, </a:t>
            </a:r>
            <a:r>
              <a:rPr lang="sl-SI" sz="6000" dirty="0" err="1"/>
              <a:t>information</a:t>
            </a:r>
            <a:r>
              <a:rPr lang="sl-SI" sz="6000" dirty="0"/>
              <a:t> </a:t>
            </a:r>
            <a:r>
              <a:rPr lang="sl-SI" sz="6000" dirty="0" err="1"/>
              <a:t>needs</a:t>
            </a:r>
            <a:r>
              <a:rPr lang="sl-SI" sz="6000" dirty="0"/>
              <a:t> </a:t>
            </a:r>
            <a:r>
              <a:rPr lang="sl-SI" sz="6000" dirty="0" err="1" smtClean="0"/>
              <a:t>and</a:t>
            </a:r>
            <a:r>
              <a:rPr lang="sl-SI" sz="6000" dirty="0" smtClean="0"/>
              <a:t> </a:t>
            </a:r>
            <a:r>
              <a:rPr lang="sl-SI" sz="6000" dirty="0" err="1"/>
              <a:t>information</a:t>
            </a:r>
            <a:r>
              <a:rPr lang="sl-SI" sz="6000" dirty="0"/>
              <a:t> </a:t>
            </a:r>
            <a:r>
              <a:rPr lang="sl-SI" sz="6000" dirty="0" err="1"/>
              <a:t>behaviour</a:t>
            </a:r>
            <a:endParaRPr lang="en-US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dirty="0"/>
              <a:t>Polona </a:t>
            </a:r>
            <a:r>
              <a:rPr lang="sl-SI" dirty="0" smtClean="0"/>
              <a:t>Vilar</a:t>
            </a:r>
            <a:r>
              <a:rPr lang="sl-SI" dirty="0"/>
              <a:t> </a:t>
            </a:r>
            <a:r>
              <a:rPr lang="sl-SI" dirty="0" smtClean="0"/>
              <a:t>/ PIS&amp;R</a:t>
            </a:r>
          </a:p>
        </p:txBody>
      </p:sp>
    </p:spTree>
    <p:extLst>
      <p:ext uri="{BB962C8B-B14F-4D97-AF65-F5344CB8AC3E}">
        <p14:creationId xmlns:p14="http://schemas.microsoft.com/office/powerpoint/2010/main" val="4005440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/>
              <a:t>Other</a:t>
            </a:r>
            <a:r>
              <a:rPr lang="sl-SI" dirty="0" smtClean="0"/>
              <a:t> </a:t>
            </a:r>
            <a:r>
              <a:rPr lang="sl-SI" dirty="0" err="1" smtClean="0"/>
              <a:t>r</a:t>
            </a:r>
            <a:r>
              <a:rPr lang="sl-SI" altLang="sl-SI" dirty="0" err="1" smtClean="0"/>
              <a:t>elated</a:t>
            </a:r>
            <a:r>
              <a:rPr lang="sl-SI" altLang="sl-SI" dirty="0" smtClean="0"/>
              <a:t> </a:t>
            </a:r>
            <a:r>
              <a:rPr lang="sl-SI" altLang="sl-SI" dirty="0" err="1"/>
              <a:t>concepts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46112" y="1447800"/>
            <a:ext cx="10082958" cy="4800599"/>
          </a:xfrm>
        </p:spPr>
        <p:txBody>
          <a:bodyPr>
            <a:normAutofit/>
          </a:bodyPr>
          <a:lstStyle/>
          <a:p>
            <a:r>
              <a:rPr lang="sl-SI" altLang="sl-SI" sz="2400" dirty="0" err="1"/>
              <a:t>Selective</a:t>
            </a:r>
            <a:r>
              <a:rPr lang="sl-SI" altLang="sl-SI" sz="2400" dirty="0"/>
              <a:t> </a:t>
            </a:r>
            <a:r>
              <a:rPr lang="sl-SI" altLang="sl-SI" sz="2400" dirty="0" err="1" smtClean="0"/>
              <a:t>exposure</a:t>
            </a:r>
            <a:endParaRPr lang="sl-SI" altLang="sl-SI" sz="2400" dirty="0"/>
          </a:p>
          <a:p>
            <a:pPr lvl="1"/>
            <a:r>
              <a:rPr lang="hr-HR" altLang="sl-SI" sz="2000" dirty="0"/>
              <a:t>More </a:t>
            </a:r>
            <a:r>
              <a:rPr lang="hr-HR" altLang="sl-SI" sz="2000" dirty="0" err="1"/>
              <a:t>information</a:t>
            </a:r>
            <a:r>
              <a:rPr lang="hr-HR" altLang="sl-SI" sz="2000" dirty="0"/>
              <a:t> </a:t>
            </a:r>
            <a:r>
              <a:rPr lang="hr-HR" altLang="sl-SI" sz="2000" dirty="0" err="1"/>
              <a:t>isn’t</a:t>
            </a:r>
            <a:r>
              <a:rPr lang="hr-HR" altLang="sl-SI" sz="2000" dirty="0"/>
              <a:t> </a:t>
            </a:r>
            <a:r>
              <a:rPr lang="hr-HR" altLang="sl-SI" sz="2000" dirty="0" err="1"/>
              <a:t>always</a:t>
            </a:r>
            <a:r>
              <a:rPr lang="hr-HR" altLang="sl-SI" sz="2000" dirty="0"/>
              <a:t> </a:t>
            </a:r>
            <a:r>
              <a:rPr lang="hr-HR" altLang="sl-SI" sz="2000" dirty="0" err="1"/>
              <a:t>better</a:t>
            </a:r>
            <a:r>
              <a:rPr lang="hr-HR" altLang="sl-SI" sz="2000" dirty="0"/>
              <a:t> </a:t>
            </a:r>
            <a:r>
              <a:rPr lang="hr-HR" altLang="sl-SI" sz="2000" dirty="0" err="1"/>
              <a:t>and</a:t>
            </a:r>
            <a:r>
              <a:rPr lang="hr-HR" altLang="sl-SI" sz="2000" dirty="0"/>
              <a:t> </a:t>
            </a:r>
            <a:r>
              <a:rPr lang="hr-HR" altLang="sl-SI" sz="2000" dirty="0" err="1" smtClean="0"/>
              <a:t>desirable</a:t>
            </a:r>
            <a:endParaRPr lang="hr-HR" altLang="sl-SI" sz="2000" dirty="0" smtClean="0"/>
          </a:p>
          <a:p>
            <a:pPr lvl="1">
              <a:defRPr/>
            </a:pPr>
            <a:r>
              <a:rPr lang="sl-SI" sz="2000" dirty="0" err="1" smtClean="0"/>
              <a:t>Sometimes</a:t>
            </a:r>
            <a:r>
              <a:rPr lang="sl-SI" sz="2000" dirty="0" smtClean="0"/>
              <a:t> (</a:t>
            </a:r>
            <a:r>
              <a:rPr lang="sl-SI" sz="2000" dirty="0" err="1" smtClean="0"/>
              <a:t>often</a:t>
            </a:r>
            <a:r>
              <a:rPr lang="sl-SI" sz="2000" dirty="0" smtClean="0"/>
              <a:t>) </a:t>
            </a:r>
            <a:r>
              <a:rPr lang="sl-SI" sz="2000" dirty="0" err="1" smtClean="0"/>
              <a:t>information</a:t>
            </a:r>
            <a:r>
              <a:rPr lang="sl-SI" sz="2000" dirty="0" smtClean="0"/>
              <a:t> </a:t>
            </a:r>
            <a:r>
              <a:rPr lang="sl-SI" sz="2000" dirty="0" err="1" smtClean="0"/>
              <a:t>doesn‘t</a:t>
            </a:r>
            <a:r>
              <a:rPr lang="sl-SI" sz="2000" dirty="0" smtClean="0"/>
              <a:t> come </a:t>
            </a:r>
            <a:r>
              <a:rPr lang="sl-SI" sz="2000" dirty="0" err="1" smtClean="0"/>
              <a:t>where</a:t>
            </a:r>
            <a:r>
              <a:rPr lang="sl-SI" sz="2000" dirty="0" smtClean="0"/>
              <a:t> it is </a:t>
            </a:r>
            <a:r>
              <a:rPr lang="sl-SI" sz="2000" dirty="0" err="1" smtClean="0"/>
              <a:t>intended</a:t>
            </a:r>
            <a:r>
              <a:rPr lang="sl-SI" sz="2000" dirty="0" smtClean="0"/>
              <a:t>.</a:t>
            </a:r>
            <a:endParaRPr lang="sl-SI" sz="2000" dirty="0"/>
          </a:p>
          <a:p>
            <a:pPr lvl="2">
              <a:defRPr/>
            </a:pPr>
            <a:r>
              <a:rPr lang="sl-SI" sz="1800" dirty="0" err="1" smtClean="0"/>
              <a:t>Reasons</a:t>
            </a:r>
            <a:r>
              <a:rPr lang="sl-SI" sz="1800" dirty="0" smtClean="0"/>
              <a:t>: </a:t>
            </a:r>
            <a:r>
              <a:rPr lang="sl-SI" sz="1800" dirty="0" err="1" smtClean="0"/>
              <a:t>obstacles</a:t>
            </a:r>
            <a:r>
              <a:rPr lang="sl-SI" sz="1800" dirty="0" smtClean="0"/>
              <a:t>, </a:t>
            </a:r>
            <a:r>
              <a:rPr lang="sl-SI" sz="1800" dirty="0" err="1" smtClean="0"/>
              <a:t>diverting</a:t>
            </a:r>
            <a:r>
              <a:rPr lang="sl-SI" sz="1800" dirty="0" smtClean="0"/>
              <a:t> </a:t>
            </a:r>
            <a:r>
              <a:rPr lang="sl-SI" sz="1800" dirty="0" err="1" smtClean="0"/>
              <a:t>attention</a:t>
            </a:r>
            <a:r>
              <a:rPr lang="sl-SI" sz="1800" dirty="0" smtClean="0"/>
              <a:t>, </a:t>
            </a:r>
            <a:r>
              <a:rPr lang="sl-SI" sz="1800" dirty="0" err="1" smtClean="0"/>
              <a:t>conditions</a:t>
            </a:r>
            <a:r>
              <a:rPr lang="sl-SI" sz="1800" dirty="0" smtClean="0"/>
              <a:t> in inf. </a:t>
            </a:r>
            <a:r>
              <a:rPr lang="sl-SI" sz="1800" dirty="0" err="1" smtClean="0"/>
              <a:t>process</a:t>
            </a:r>
            <a:endParaRPr lang="sl-SI" sz="1800" dirty="0"/>
          </a:p>
          <a:p>
            <a:pPr lvl="1"/>
            <a:r>
              <a:rPr lang="sl-SI" sz="2000" dirty="0" smtClean="0"/>
              <a:t>3 </a:t>
            </a:r>
            <a:r>
              <a:rPr lang="sl-SI" sz="2000" dirty="0" err="1" smtClean="0"/>
              <a:t>aspects</a:t>
            </a:r>
            <a:r>
              <a:rPr lang="sl-SI" sz="2000" dirty="0" smtClean="0"/>
              <a:t>:</a:t>
            </a:r>
          </a:p>
          <a:p>
            <a:pPr lvl="2"/>
            <a:r>
              <a:rPr lang="sl-SI" sz="1800" dirty="0" err="1" smtClean="0"/>
              <a:t>Selective</a:t>
            </a:r>
            <a:r>
              <a:rPr lang="sl-SI" sz="1800" dirty="0" smtClean="0"/>
              <a:t> </a:t>
            </a:r>
            <a:r>
              <a:rPr lang="sl-SI" sz="1800" dirty="0" err="1" smtClean="0"/>
              <a:t>exposure</a:t>
            </a:r>
            <a:r>
              <a:rPr lang="sl-SI" sz="1800" dirty="0" smtClean="0"/>
              <a:t>, </a:t>
            </a:r>
            <a:r>
              <a:rPr lang="sl-SI" sz="1800" dirty="0" err="1" smtClean="0"/>
              <a:t>avoiding</a:t>
            </a:r>
            <a:r>
              <a:rPr lang="sl-SI" sz="1800" dirty="0" smtClean="0"/>
              <a:t> </a:t>
            </a:r>
            <a:r>
              <a:rPr lang="sl-SI" sz="1800" dirty="0" err="1" smtClean="0"/>
              <a:t>information</a:t>
            </a:r>
            <a:endParaRPr lang="sl-SI" sz="1800" dirty="0" smtClean="0"/>
          </a:p>
          <a:p>
            <a:pPr lvl="2"/>
            <a:r>
              <a:rPr lang="hr-HR" altLang="sl-SI" sz="1800" dirty="0" err="1" smtClean="0"/>
              <a:t>Knowledge</a:t>
            </a:r>
            <a:r>
              <a:rPr lang="hr-HR" altLang="sl-SI" sz="1800" dirty="0" smtClean="0"/>
              <a:t> </a:t>
            </a:r>
            <a:r>
              <a:rPr lang="hr-HR" altLang="sl-SI" sz="1800" dirty="0" err="1"/>
              <a:t>gaps</a:t>
            </a:r>
            <a:r>
              <a:rPr lang="hr-HR" altLang="sl-SI" sz="1800" dirty="0"/>
              <a:t>, </a:t>
            </a:r>
            <a:r>
              <a:rPr lang="hr-HR" altLang="sl-SI" sz="1800" dirty="0" err="1"/>
              <a:t>information</a:t>
            </a:r>
            <a:r>
              <a:rPr lang="hr-HR" altLang="sl-SI" sz="1800" dirty="0"/>
              <a:t> </a:t>
            </a:r>
            <a:r>
              <a:rPr lang="hr-HR" altLang="sl-SI" sz="1800" dirty="0" err="1" smtClean="0"/>
              <a:t>poverty</a:t>
            </a:r>
            <a:endParaRPr lang="hr-HR" altLang="sl-SI" sz="1800" dirty="0" smtClean="0"/>
          </a:p>
          <a:p>
            <a:pPr lvl="2"/>
            <a:r>
              <a:rPr lang="hr-HR" altLang="sl-SI" sz="1800" dirty="0" err="1"/>
              <a:t>I</a:t>
            </a:r>
            <a:r>
              <a:rPr lang="hr-HR" altLang="sl-SI" sz="1800" dirty="0" err="1" smtClean="0"/>
              <a:t>nformation</a:t>
            </a:r>
            <a:r>
              <a:rPr lang="hr-HR" altLang="sl-SI" sz="1800" dirty="0" smtClean="0"/>
              <a:t> </a:t>
            </a:r>
            <a:r>
              <a:rPr lang="hr-HR" altLang="sl-SI" sz="1800" dirty="0" err="1"/>
              <a:t>overload</a:t>
            </a:r>
            <a:r>
              <a:rPr lang="hr-HR" altLang="sl-SI" sz="1800" dirty="0"/>
              <a:t> &amp; </a:t>
            </a:r>
            <a:r>
              <a:rPr lang="hr-HR" altLang="sl-SI" sz="1800" dirty="0" err="1"/>
              <a:t>anxiety</a:t>
            </a:r>
            <a:endParaRPr lang="sl-SI" altLang="sl-SI" sz="1800" dirty="0"/>
          </a:p>
          <a:p>
            <a:r>
              <a:rPr lang="sl-SI" altLang="sl-SI" sz="2400" dirty="0" err="1"/>
              <a:t>Entertainment</a:t>
            </a:r>
            <a:r>
              <a:rPr lang="sl-SI" altLang="sl-SI" sz="2400" dirty="0"/>
              <a:t> </a:t>
            </a:r>
            <a:r>
              <a:rPr lang="hr-HR" altLang="sl-SI" sz="2400" dirty="0"/>
              <a:t>(</a:t>
            </a:r>
            <a:r>
              <a:rPr lang="hr-HR" altLang="sl-SI" sz="2400" dirty="0" err="1"/>
              <a:t>activity</a:t>
            </a:r>
            <a:r>
              <a:rPr lang="hr-HR" altLang="sl-SI" sz="2400" dirty="0"/>
              <a:t> </a:t>
            </a:r>
            <a:r>
              <a:rPr lang="hr-HR" altLang="sl-SI" sz="2400" dirty="0" err="1"/>
              <a:t>designed</a:t>
            </a:r>
            <a:r>
              <a:rPr lang="hr-HR" altLang="sl-SI" sz="2400" dirty="0"/>
              <a:t> to </a:t>
            </a:r>
            <a:r>
              <a:rPr lang="hr-HR" altLang="sl-SI" sz="2400" dirty="0" err="1"/>
              <a:t>delight</a:t>
            </a:r>
            <a:r>
              <a:rPr lang="hr-HR" altLang="sl-SI" sz="2400" dirty="0"/>
              <a:t>)</a:t>
            </a:r>
          </a:p>
          <a:p>
            <a:pPr lvl="1"/>
            <a:r>
              <a:rPr lang="hr-HR" altLang="sl-SI" sz="2000" dirty="0" err="1" smtClean="0"/>
              <a:t>Is</a:t>
            </a:r>
            <a:r>
              <a:rPr lang="hr-HR" altLang="sl-SI" sz="2000" dirty="0" smtClean="0"/>
              <a:t> </a:t>
            </a:r>
            <a:r>
              <a:rPr lang="hr-HR" altLang="sl-SI" sz="2000" dirty="0" err="1" smtClean="0"/>
              <a:t>it</a:t>
            </a:r>
            <a:r>
              <a:rPr lang="hr-HR" altLang="sl-SI" sz="2000" dirty="0" smtClean="0"/>
              <a:t> </a:t>
            </a:r>
            <a:r>
              <a:rPr lang="hr-HR" altLang="sl-SI" sz="2000" dirty="0" err="1" smtClean="0"/>
              <a:t>different</a:t>
            </a:r>
            <a:r>
              <a:rPr lang="hr-HR" altLang="sl-SI" sz="2000" dirty="0" smtClean="0"/>
              <a:t> </a:t>
            </a:r>
            <a:r>
              <a:rPr lang="hr-HR" altLang="sl-SI" sz="2000" dirty="0" err="1"/>
              <a:t>from</a:t>
            </a:r>
            <a:r>
              <a:rPr lang="hr-HR" altLang="sl-SI" sz="2000" dirty="0"/>
              <a:t> „</a:t>
            </a:r>
            <a:r>
              <a:rPr lang="hr-HR" altLang="sl-SI" sz="2000" dirty="0" err="1"/>
              <a:t>serious</a:t>
            </a:r>
            <a:r>
              <a:rPr lang="hr-HR" altLang="sl-SI" sz="2000" dirty="0"/>
              <a:t>” </a:t>
            </a:r>
            <a:r>
              <a:rPr lang="hr-HR" altLang="sl-SI" sz="2000" dirty="0" err="1"/>
              <a:t>information</a:t>
            </a:r>
            <a:r>
              <a:rPr lang="hr-HR" altLang="sl-SI" sz="2000" dirty="0"/>
              <a:t> </a:t>
            </a:r>
            <a:r>
              <a:rPr lang="hr-HR" altLang="sl-SI" sz="2000" dirty="0" err="1"/>
              <a:t>needs</a:t>
            </a:r>
            <a:r>
              <a:rPr lang="hr-HR" altLang="sl-SI" sz="2000" dirty="0"/>
              <a:t>? (</a:t>
            </a:r>
            <a:r>
              <a:rPr lang="hr-HR" altLang="sl-SI" sz="2000" dirty="0" err="1"/>
              <a:t>when</a:t>
            </a:r>
            <a:r>
              <a:rPr lang="hr-HR" altLang="sl-SI" sz="2000" dirty="0"/>
              <a:t> </a:t>
            </a:r>
            <a:r>
              <a:rPr lang="hr-HR" altLang="sl-SI" sz="2000" dirty="0" err="1"/>
              <a:t>studying</a:t>
            </a:r>
            <a:r>
              <a:rPr lang="hr-HR" altLang="sl-SI" sz="2000" dirty="0"/>
              <a:t> IB / </a:t>
            </a:r>
            <a:r>
              <a:rPr lang="hr-HR" altLang="sl-SI" sz="2000" dirty="0" err="1"/>
              <a:t>providing</a:t>
            </a:r>
            <a:r>
              <a:rPr lang="hr-HR" altLang="sl-SI" sz="2000" dirty="0"/>
              <a:t> </a:t>
            </a:r>
            <a:r>
              <a:rPr lang="hr-HR" altLang="sl-SI" sz="2000" dirty="0" err="1"/>
              <a:t>information</a:t>
            </a:r>
            <a:r>
              <a:rPr lang="hr-HR" altLang="sl-SI" sz="2000" dirty="0"/>
              <a:t>)</a:t>
            </a:r>
          </a:p>
          <a:p>
            <a:endParaRPr lang="sl-SI" sz="2400" dirty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Polona Vilar, 2018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5874939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46111" y="351120"/>
            <a:ext cx="9404723" cy="140053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sl-SI" sz="4000" dirty="0" err="1" smtClean="0"/>
              <a:t>Collaborative</a:t>
            </a:r>
            <a:r>
              <a:rPr lang="sl-SI" sz="4000" dirty="0" smtClean="0"/>
              <a:t> </a:t>
            </a:r>
            <a:r>
              <a:rPr lang="sl-SI" sz="4000" dirty="0" err="1" smtClean="0"/>
              <a:t>information</a:t>
            </a:r>
            <a:r>
              <a:rPr lang="sl-SI" sz="4000" dirty="0" smtClean="0"/>
              <a:t> </a:t>
            </a:r>
            <a:r>
              <a:rPr lang="sl-SI" sz="4000" dirty="0" err="1" smtClean="0"/>
              <a:t>behaviour</a:t>
            </a:r>
            <a:r>
              <a:rPr lang="sl-SI" sz="4000" dirty="0" smtClean="0"/>
              <a:t> (Ford, 2015, </a:t>
            </a:r>
            <a:r>
              <a:rPr lang="sl-SI" sz="4000" dirty="0" err="1" smtClean="0"/>
              <a:t>ch</a:t>
            </a:r>
            <a:r>
              <a:rPr lang="sl-SI" sz="4000" dirty="0" smtClean="0"/>
              <a:t>. </a:t>
            </a:r>
            <a:r>
              <a:rPr lang="sl-SI" sz="4000" dirty="0"/>
              <a:t>5</a:t>
            </a:r>
            <a:r>
              <a:rPr lang="sl-SI" sz="4000" dirty="0" smtClean="0"/>
              <a:t>)</a:t>
            </a:r>
            <a:endParaRPr lang="sl-SI" sz="4000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769257" y="1664566"/>
            <a:ext cx="9729282" cy="4730114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sl-SI" dirty="0" err="1" smtClean="0"/>
              <a:t>What</a:t>
            </a:r>
            <a:r>
              <a:rPr lang="sl-SI" dirty="0" smtClean="0"/>
              <a:t> it </a:t>
            </a:r>
            <a:r>
              <a:rPr lang="sl-SI" dirty="0" err="1" smtClean="0"/>
              <a:t>means</a:t>
            </a:r>
            <a:r>
              <a:rPr lang="sl-SI" dirty="0" smtClean="0"/>
              <a:t>, </a:t>
            </a:r>
            <a:r>
              <a:rPr lang="sl-SI" dirty="0" err="1" smtClean="0"/>
              <a:t>contexts</a:t>
            </a:r>
            <a:endParaRPr lang="sl-SI" dirty="0" smtClean="0"/>
          </a:p>
          <a:p>
            <a:pPr lvl="1">
              <a:defRPr/>
            </a:pPr>
            <a:r>
              <a:rPr lang="sl-SI" dirty="0" err="1" smtClean="0"/>
              <a:t>Collaboration</a:t>
            </a:r>
            <a:r>
              <a:rPr lang="sl-SI" dirty="0" smtClean="0"/>
              <a:t> to </a:t>
            </a:r>
            <a:r>
              <a:rPr lang="sl-SI" dirty="0" err="1" smtClean="0"/>
              <a:t>achieve</a:t>
            </a:r>
            <a:r>
              <a:rPr lang="sl-SI" dirty="0" smtClean="0"/>
              <a:t> </a:t>
            </a:r>
            <a:r>
              <a:rPr lang="sl-SI" dirty="0" err="1" smtClean="0"/>
              <a:t>higer</a:t>
            </a:r>
            <a:r>
              <a:rPr lang="sl-SI" dirty="0" smtClean="0"/>
              <a:t> </a:t>
            </a:r>
            <a:r>
              <a:rPr lang="sl-SI" dirty="0" err="1" smtClean="0"/>
              <a:t>quality</a:t>
            </a:r>
            <a:r>
              <a:rPr lang="sl-SI" dirty="0" smtClean="0"/>
              <a:t> </a:t>
            </a:r>
            <a:r>
              <a:rPr lang="sl-SI" dirty="0" err="1" smtClean="0"/>
              <a:t>goals</a:t>
            </a:r>
            <a:r>
              <a:rPr lang="sl-SI" dirty="0" smtClean="0"/>
              <a:t>, </a:t>
            </a:r>
            <a:r>
              <a:rPr lang="sl-SI" dirty="0" err="1" smtClean="0"/>
              <a:t>easier</a:t>
            </a:r>
            <a:r>
              <a:rPr lang="sl-SI" dirty="0" smtClean="0"/>
              <a:t> </a:t>
            </a:r>
            <a:r>
              <a:rPr lang="sl-SI" dirty="0" err="1" smtClean="0"/>
              <a:t>work</a:t>
            </a:r>
            <a:r>
              <a:rPr lang="sl-SI" dirty="0" smtClean="0"/>
              <a:t>, </a:t>
            </a:r>
            <a:r>
              <a:rPr lang="sl-SI" dirty="0" err="1" smtClean="0"/>
              <a:t>division</a:t>
            </a:r>
            <a:r>
              <a:rPr lang="sl-SI" dirty="0" smtClean="0"/>
              <a:t> </a:t>
            </a:r>
            <a:r>
              <a:rPr lang="sl-SI" dirty="0" err="1" smtClean="0"/>
              <a:t>of</a:t>
            </a:r>
            <a:r>
              <a:rPr lang="sl-SI" dirty="0" smtClean="0"/>
              <a:t> </a:t>
            </a:r>
            <a:r>
              <a:rPr lang="sl-SI" dirty="0" err="1" smtClean="0"/>
              <a:t>labour</a:t>
            </a:r>
            <a:r>
              <a:rPr lang="sl-SI" dirty="0" smtClean="0"/>
              <a:t>, …</a:t>
            </a:r>
          </a:p>
          <a:p>
            <a:pPr lvl="1">
              <a:defRPr/>
            </a:pPr>
            <a:r>
              <a:rPr lang="sl-SI" dirty="0" err="1" smtClean="0"/>
              <a:t>Common</a:t>
            </a:r>
            <a:r>
              <a:rPr lang="sl-SI" dirty="0" smtClean="0"/>
              <a:t> </a:t>
            </a:r>
            <a:r>
              <a:rPr lang="sl-SI" dirty="0" err="1" smtClean="0"/>
              <a:t>goal</a:t>
            </a:r>
            <a:r>
              <a:rPr lang="sl-SI" dirty="0" smtClean="0"/>
              <a:t>, </a:t>
            </a:r>
            <a:r>
              <a:rPr lang="sl-SI" dirty="0" err="1" smtClean="0"/>
              <a:t>common</a:t>
            </a:r>
            <a:r>
              <a:rPr lang="sl-SI" dirty="0" smtClean="0"/>
              <a:t> </a:t>
            </a:r>
            <a:r>
              <a:rPr lang="sl-SI" dirty="0" err="1" smtClean="0"/>
              <a:t>benefit</a:t>
            </a:r>
            <a:endParaRPr lang="sl-SI" dirty="0" smtClean="0"/>
          </a:p>
          <a:p>
            <a:pPr lvl="1">
              <a:defRPr/>
            </a:pPr>
            <a:r>
              <a:rPr lang="sl-SI" dirty="0" err="1" smtClean="0"/>
              <a:t>Complex</a:t>
            </a:r>
            <a:r>
              <a:rPr lang="sl-SI" dirty="0" smtClean="0"/>
              <a:t> </a:t>
            </a:r>
            <a:r>
              <a:rPr lang="sl-SI" dirty="0" err="1" smtClean="0"/>
              <a:t>task</a:t>
            </a:r>
            <a:r>
              <a:rPr lang="sl-SI" dirty="0" smtClean="0"/>
              <a:t>, </a:t>
            </a:r>
            <a:r>
              <a:rPr lang="sl-SI" dirty="0" err="1" smtClean="0"/>
              <a:t>extra</a:t>
            </a:r>
            <a:r>
              <a:rPr lang="sl-SI" dirty="0" smtClean="0"/>
              <a:t> </a:t>
            </a:r>
            <a:r>
              <a:rPr lang="sl-SI" dirty="0" err="1" smtClean="0"/>
              <a:t>cognitive</a:t>
            </a:r>
            <a:r>
              <a:rPr lang="sl-SI" dirty="0" smtClean="0"/>
              <a:t> </a:t>
            </a:r>
            <a:r>
              <a:rPr lang="sl-SI" dirty="0" err="1" smtClean="0"/>
              <a:t>load</a:t>
            </a:r>
            <a:endParaRPr lang="sl-SI" dirty="0" smtClean="0"/>
          </a:p>
          <a:p>
            <a:pPr lvl="1">
              <a:defRPr/>
            </a:pPr>
            <a:r>
              <a:rPr lang="sl-SI" dirty="0" err="1" smtClean="0"/>
              <a:t>Needed</a:t>
            </a:r>
            <a:r>
              <a:rPr lang="sl-SI" dirty="0" smtClean="0"/>
              <a:t> </a:t>
            </a:r>
            <a:r>
              <a:rPr lang="sl-SI" dirty="0" err="1" smtClean="0"/>
              <a:t>expertise</a:t>
            </a:r>
            <a:r>
              <a:rPr lang="sl-SI" dirty="0" smtClean="0"/>
              <a:t> </a:t>
            </a:r>
            <a:r>
              <a:rPr lang="sl-SI" dirty="0" err="1" smtClean="0"/>
              <a:t>of</a:t>
            </a:r>
            <a:r>
              <a:rPr lang="sl-SI" dirty="0" smtClean="0"/>
              <a:t> multiple </a:t>
            </a:r>
            <a:r>
              <a:rPr lang="sl-SI" dirty="0" err="1" smtClean="0"/>
              <a:t>individuals</a:t>
            </a:r>
            <a:endParaRPr lang="sl-SI" dirty="0" smtClean="0"/>
          </a:p>
          <a:p>
            <a:pPr lvl="1">
              <a:defRPr/>
            </a:pPr>
            <a:r>
              <a:rPr lang="sl-SI" dirty="0" err="1" smtClean="0"/>
              <a:t>Difficult</a:t>
            </a:r>
            <a:r>
              <a:rPr lang="sl-SI" dirty="0" smtClean="0"/>
              <a:t>, </a:t>
            </a:r>
            <a:r>
              <a:rPr lang="sl-SI" dirty="0" err="1" smtClean="0"/>
              <a:t>demanding</a:t>
            </a:r>
            <a:r>
              <a:rPr lang="sl-SI" dirty="0" smtClean="0"/>
              <a:t> (in </a:t>
            </a:r>
            <a:r>
              <a:rPr lang="sl-SI" dirty="0" err="1" smtClean="0"/>
              <a:t>terms</a:t>
            </a:r>
            <a:r>
              <a:rPr lang="sl-SI" dirty="0" smtClean="0"/>
              <a:t> </a:t>
            </a:r>
            <a:r>
              <a:rPr lang="sl-SI" dirty="0" err="1" smtClean="0"/>
              <a:t>of</a:t>
            </a:r>
            <a:r>
              <a:rPr lang="sl-SI" dirty="0" smtClean="0"/>
              <a:t> time, </a:t>
            </a:r>
            <a:r>
              <a:rPr lang="sl-SI" dirty="0" err="1" smtClean="0"/>
              <a:t>work</a:t>
            </a:r>
            <a:r>
              <a:rPr lang="sl-SI" dirty="0" smtClean="0"/>
              <a:t>, </a:t>
            </a:r>
            <a:r>
              <a:rPr lang="sl-SI" dirty="0" err="1" smtClean="0"/>
              <a:t>coordination</a:t>
            </a:r>
            <a:r>
              <a:rPr lang="sl-SI" dirty="0" smtClean="0"/>
              <a:t> </a:t>
            </a:r>
            <a:r>
              <a:rPr lang="sl-SI" dirty="0" err="1" smtClean="0"/>
              <a:t>etc</a:t>
            </a:r>
            <a:r>
              <a:rPr lang="sl-SI" dirty="0" smtClean="0"/>
              <a:t>.)</a:t>
            </a:r>
          </a:p>
          <a:p>
            <a:pPr lvl="1">
              <a:defRPr/>
            </a:pPr>
            <a:r>
              <a:rPr lang="sl-SI" dirty="0" smtClean="0"/>
              <a:t>Not </a:t>
            </a:r>
            <a:r>
              <a:rPr lang="sl-SI" dirty="0" err="1" smtClean="0"/>
              <a:t>necessarily</a:t>
            </a:r>
            <a:r>
              <a:rPr lang="sl-SI" dirty="0" smtClean="0"/>
              <a:t> </a:t>
            </a:r>
            <a:r>
              <a:rPr lang="sl-SI" dirty="0" err="1" smtClean="0"/>
              <a:t>succesful</a:t>
            </a:r>
            <a:endParaRPr lang="sl-SI" dirty="0" smtClean="0"/>
          </a:p>
          <a:p>
            <a:pPr>
              <a:defRPr/>
            </a:pPr>
            <a:r>
              <a:rPr lang="sl-SI" dirty="0" err="1" smtClean="0"/>
              <a:t>Types</a:t>
            </a:r>
            <a:endParaRPr lang="sl-SI" dirty="0" smtClean="0"/>
          </a:p>
          <a:p>
            <a:pPr lvl="1">
              <a:defRPr/>
            </a:pPr>
            <a:r>
              <a:rPr lang="sl-SI" dirty="0" smtClean="0"/>
              <a:t>Co-</a:t>
            </a:r>
            <a:r>
              <a:rPr lang="sl-SI" dirty="0" err="1" smtClean="0"/>
              <a:t>ordinated</a:t>
            </a:r>
            <a:r>
              <a:rPr lang="sl-SI" dirty="0" smtClean="0"/>
              <a:t>, </a:t>
            </a:r>
            <a:r>
              <a:rPr lang="sl-SI" dirty="0" err="1" smtClean="0"/>
              <a:t>co</a:t>
            </a:r>
            <a:r>
              <a:rPr lang="sl-SI" dirty="0" smtClean="0"/>
              <a:t>-operative, </a:t>
            </a:r>
            <a:r>
              <a:rPr lang="sl-SI" dirty="0" err="1" smtClean="0"/>
              <a:t>co-constructive</a:t>
            </a:r>
            <a:endParaRPr lang="sl-SI" dirty="0" smtClean="0"/>
          </a:p>
          <a:p>
            <a:pPr>
              <a:defRPr/>
            </a:pPr>
            <a:r>
              <a:rPr lang="sl-SI" dirty="0" err="1" smtClean="0"/>
              <a:t>Characteristics</a:t>
            </a:r>
            <a:r>
              <a:rPr lang="sl-SI" dirty="0" smtClean="0"/>
              <a:t> (</a:t>
            </a:r>
            <a:r>
              <a:rPr lang="sl-SI" dirty="0" err="1" smtClean="0"/>
              <a:t>why</a:t>
            </a:r>
            <a:r>
              <a:rPr lang="sl-SI" dirty="0" smtClean="0"/>
              <a:t> </a:t>
            </a:r>
            <a:r>
              <a:rPr lang="sl-SI" dirty="0" err="1" smtClean="0"/>
              <a:t>different</a:t>
            </a:r>
            <a:r>
              <a:rPr lang="sl-SI" dirty="0" smtClean="0"/>
              <a:t> </a:t>
            </a:r>
            <a:r>
              <a:rPr lang="sl-SI" dirty="0" err="1" smtClean="0"/>
              <a:t>from</a:t>
            </a:r>
            <a:r>
              <a:rPr lang="sl-SI" dirty="0" smtClean="0"/>
              <a:t> </a:t>
            </a:r>
            <a:r>
              <a:rPr lang="sl-SI" dirty="0" err="1" smtClean="0"/>
              <a:t>infividual</a:t>
            </a:r>
            <a:r>
              <a:rPr lang="sl-SI" dirty="0" smtClean="0"/>
              <a:t> inf. </a:t>
            </a:r>
            <a:r>
              <a:rPr lang="sl-SI" dirty="0" err="1" smtClean="0"/>
              <a:t>behaviour</a:t>
            </a:r>
            <a:r>
              <a:rPr lang="sl-SI" dirty="0" smtClean="0"/>
              <a:t>)</a:t>
            </a:r>
          </a:p>
          <a:p>
            <a:pPr>
              <a:defRPr/>
            </a:pPr>
            <a:r>
              <a:rPr lang="sl-SI" dirty="0" err="1" smtClean="0"/>
              <a:t>Triggers</a:t>
            </a:r>
            <a:endParaRPr lang="sl-SI" dirty="0" smtClean="0"/>
          </a:p>
          <a:p>
            <a:pPr>
              <a:defRPr/>
            </a:pPr>
            <a:r>
              <a:rPr lang="sl-SI" dirty="0" err="1" smtClean="0"/>
              <a:t>Unexplored</a:t>
            </a:r>
            <a:r>
              <a:rPr lang="sl-SI" dirty="0" smtClean="0"/>
              <a:t> </a:t>
            </a:r>
            <a:r>
              <a:rPr lang="sl-SI" dirty="0" err="1" smtClean="0"/>
              <a:t>areas</a:t>
            </a:r>
            <a:endParaRPr lang="sl-SI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1161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17083" y="322092"/>
            <a:ext cx="9404723" cy="1071282"/>
          </a:xfrm>
        </p:spPr>
        <p:txBody>
          <a:bodyPr/>
          <a:lstStyle/>
          <a:p>
            <a:r>
              <a:rPr lang="sl-SI" dirty="0" smtClean="0"/>
              <a:t>Some </a:t>
            </a:r>
            <a:r>
              <a:rPr lang="sl-SI" dirty="0" err="1" smtClean="0"/>
              <a:t>relevant</a:t>
            </a:r>
            <a:r>
              <a:rPr lang="sl-SI" dirty="0" smtClean="0"/>
              <a:t> </a:t>
            </a:r>
            <a:r>
              <a:rPr lang="sl-SI" dirty="0" err="1" smtClean="0"/>
              <a:t>theories</a:t>
            </a:r>
            <a:r>
              <a:rPr lang="sl-SI" dirty="0" smtClean="0"/>
              <a:t> /1 </a:t>
            </a:r>
            <a:br>
              <a:rPr lang="sl-SI" dirty="0" smtClean="0"/>
            </a:br>
            <a:r>
              <a:rPr lang="sl-SI" sz="3200" dirty="0" smtClean="0"/>
              <a:t>(</a:t>
            </a:r>
            <a:r>
              <a:rPr lang="sl-SI" sz="3200" dirty="0" err="1"/>
              <a:t>Case</a:t>
            </a:r>
            <a:r>
              <a:rPr lang="sl-SI" sz="3200" dirty="0"/>
              <a:t>, 2016, </a:t>
            </a:r>
            <a:r>
              <a:rPr lang="sl-SI" sz="3200" dirty="0" smtClean="0"/>
              <a:t>pp. </a:t>
            </a:r>
            <a:r>
              <a:rPr lang="sl-SI" sz="3200" dirty="0"/>
              <a:t>174-192) 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46111" y="1524000"/>
            <a:ext cx="10297659" cy="4724399"/>
          </a:xfrm>
        </p:spPr>
        <p:txBody>
          <a:bodyPr>
            <a:normAutofit fontScale="77500" lnSpcReduction="20000"/>
          </a:bodyPr>
          <a:lstStyle/>
          <a:p>
            <a:r>
              <a:rPr lang="sl-SI" sz="3100" b="1" dirty="0" err="1" smtClean="0"/>
              <a:t>Zipf</a:t>
            </a:r>
            <a:r>
              <a:rPr lang="sl-SI" sz="3100" b="1" dirty="0" smtClean="0"/>
              <a:t> </a:t>
            </a:r>
            <a:r>
              <a:rPr lang="sl-SI" sz="3100" b="1" dirty="0" err="1" smtClean="0"/>
              <a:t>principle</a:t>
            </a:r>
            <a:r>
              <a:rPr lang="sl-SI" sz="3100" b="1" dirty="0" smtClean="0"/>
              <a:t> </a:t>
            </a:r>
            <a:r>
              <a:rPr lang="sl-SI" sz="3100" b="1" dirty="0" err="1" smtClean="0"/>
              <a:t>of</a:t>
            </a:r>
            <a:r>
              <a:rPr lang="sl-SI" sz="3100" b="1" dirty="0" smtClean="0"/>
              <a:t> </a:t>
            </a:r>
            <a:r>
              <a:rPr lang="sl-SI" sz="3100" b="1" dirty="0" err="1" smtClean="0"/>
              <a:t>least</a:t>
            </a:r>
            <a:r>
              <a:rPr lang="sl-SI" sz="3100" b="1" dirty="0" smtClean="0"/>
              <a:t> </a:t>
            </a:r>
            <a:r>
              <a:rPr lang="sl-SI" sz="3100" b="1" dirty="0" err="1" smtClean="0"/>
              <a:t>effort</a:t>
            </a:r>
            <a:endParaRPr lang="sl-SI" sz="3100" b="1" dirty="0"/>
          </a:p>
          <a:p>
            <a:pPr lvl="1"/>
            <a:r>
              <a:rPr lang="sl-SI" sz="2400" dirty="0" smtClean="0"/>
              <a:t>“</a:t>
            </a:r>
            <a:r>
              <a:rPr lang="sl-SI" sz="2400" dirty="0" err="1" smtClean="0"/>
              <a:t>Indivisual</a:t>
            </a:r>
            <a:r>
              <a:rPr lang="sl-SI" sz="2400" dirty="0" smtClean="0"/>
              <a:t> </a:t>
            </a:r>
            <a:r>
              <a:rPr lang="sl-SI" sz="2400" dirty="0" err="1" smtClean="0"/>
              <a:t>will</a:t>
            </a:r>
            <a:r>
              <a:rPr lang="sl-SI" sz="2400" dirty="0" smtClean="0"/>
              <a:t> </a:t>
            </a:r>
            <a:r>
              <a:rPr lang="sl-SI" sz="2400" dirty="0" err="1" smtClean="0"/>
              <a:t>use</a:t>
            </a:r>
            <a:r>
              <a:rPr lang="sl-SI" sz="2400" dirty="0" smtClean="0"/>
              <a:t> a </a:t>
            </a:r>
            <a:r>
              <a:rPr lang="sl-SI" sz="2400" dirty="0" err="1" smtClean="0"/>
              <a:t>series</a:t>
            </a:r>
            <a:r>
              <a:rPr lang="sl-SI" sz="2400" dirty="0" smtClean="0"/>
              <a:t> </a:t>
            </a:r>
            <a:r>
              <a:rPr lang="sl-SI" sz="2400" dirty="0" err="1" smtClean="0"/>
              <a:t>of</a:t>
            </a:r>
            <a:r>
              <a:rPr lang="sl-SI" sz="2400" dirty="0" smtClean="0"/>
              <a:t> </a:t>
            </a:r>
            <a:r>
              <a:rPr lang="sl-SI" sz="2400" dirty="0" err="1" smtClean="0"/>
              <a:t>activities</a:t>
            </a:r>
            <a:r>
              <a:rPr lang="sl-SI" sz="2400" dirty="0" smtClean="0"/>
              <a:t> </a:t>
            </a:r>
            <a:r>
              <a:rPr lang="sl-SI" sz="2400" dirty="0" err="1" smtClean="0"/>
              <a:t>that</a:t>
            </a:r>
            <a:r>
              <a:rPr lang="sl-SI" sz="2400" dirty="0" smtClean="0"/>
              <a:t> </a:t>
            </a:r>
            <a:r>
              <a:rPr lang="sl-SI" sz="2400" dirty="0" err="1" smtClean="0"/>
              <a:t>include</a:t>
            </a:r>
            <a:r>
              <a:rPr lang="sl-SI" sz="2400" dirty="0" smtClean="0"/>
              <a:t> </a:t>
            </a:r>
            <a:r>
              <a:rPr lang="sl-SI" sz="2400" dirty="0" err="1" smtClean="0"/>
              <a:t>the</a:t>
            </a:r>
            <a:r>
              <a:rPr lang="sl-SI" sz="2400" dirty="0" smtClean="0"/>
              <a:t> </a:t>
            </a:r>
            <a:r>
              <a:rPr lang="sl-SI" sz="2400" dirty="0" err="1" smtClean="0"/>
              <a:t>use</a:t>
            </a:r>
            <a:r>
              <a:rPr lang="sl-SI" sz="2400" dirty="0" smtClean="0"/>
              <a:t> </a:t>
            </a:r>
            <a:r>
              <a:rPr lang="sl-SI" sz="2400" dirty="0" err="1" smtClean="0"/>
              <a:t>of</a:t>
            </a:r>
            <a:r>
              <a:rPr lang="sl-SI" sz="2400" dirty="0" smtClean="0"/>
              <a:t> </a:t>
            </a:r>
            <a:r>
              <a:rPr lang="sl-SI" sz="2400" dirty="0" err="1" smtClean="0"/>
              <a:t>probably</a:t>
            </a:r>
            <a:r>
              <a:rPr lang="sl-SI" sz="2400" dirty="0" smtClean="0"/>
              <a:t> </a:t>
            </a:r>
            <a:r>
              <a:rPr lang="sl-SI" sz="2400" dirty="0" err="1" smtClean="0"/>
              <a:t>the</a:t>
            </a:r>
            <a:r>
              <a:rPr lang="sl-SI" sz="2400" dirty="0" smtClean="0"/>
              <a:t> </a:t>
            </a:r>
            <a:r>
              <a:rPr lang="sl-SI" sz="2400" dirty="0" err="1" smtClean="0"/>
              <a:t>least</a:t>
            </a:r>
            <a:r>
              <a:rPr lang="sl-SI" sz="2400" dirty="0" smtClean="0"/>
              <a:t> </a:t>
            </a:r>
            <a:r>
              <a:rPr lang="sl-SI" sz="2400" dirty="0" err="1" smtClean="0"/>
              <a:t>average</a:t>
            </a:r>
            <a:r>
              <a:rPr lang="sl-SI" sz="2400" dirty="0" smtClean="0"/>
              <a:t> </a:t>
            </a:r>
            <a:r>
              <a:rPr lang="sl-SI" sz="2400" dirty="0" err="1" smtClean="0"/>
              <a:t>effort</a:t>
            </a:r>
            <a:r>
              <a:rPr lang="sl-SI" sz="2400" dirty="0" smtClean="0"/>
              <a:t> </a:t>
            </a:r>
            <a:r>
              <a:rPr lang="sl-SI" sz="2400" dirty="0" err="1" smtClean="0"/>
              <a:t>of</a:t>
            </a:r>
            <a:r>
              <a:rPr lang="sl-SI" sz="2400" dirty="0" smtClean="0"/>
              <a:t> his/</a:t>
            </a:r>
            <a:r>
              <a:rPr lang="sl-SI" sz="2400" dirty="0" err="1" smtClean="0"/>
              <a:t>her</a:t>
            </a:r>
            <a:r>
              <a:rPr lang="sl-SI" sz="2400" dirty="0" smtClean="0"/>
              <a:t> </a:t>
            </a:r>
            <a:r>
              <a:rPr lang="sl-SI" sz="2400" dirty="0" err="1" smtClean="0"/>
              <a:t>work</a:t>
            </a:r>
            <a:r>
              <a:rPr lang="sl-SI" sz="2400" dirty="0" smtClean="0"/>
              <a:t>.“ = </a:t>
            </a:r>
            <a:r>
              <a:rPr lang="sl-SI" sz="2400" dirty="0" err="1" smtClean="0"/>
              <a:t>least</a:t>
            </a:r>
            <a:r>
              <a:rPr lang="sl-SI" sz="2400" dirty="0" smtClean="0"/>
              <a:t> </a:t>
            </a:r>
            <a:r>
              <a:rPr lang="sl-SI" sz="2400" dirty="0" err="1" smtClean="0"/>
              <a:t>effort</a:t>
            </a:r>
            <a:r>
              <a:rPr lang="sl-SI" sz="2400" dirty="0" smtClean="0"/>
              <a:t> </a:t>
            </a:r>
            <a:endParaRPr lang="sl-SI" sz="2400" dirty="0"/>
          </a:p>
          <a:p>
            <a:pPr lvl="1">
              <a:lnSpc>
                <a:spcPct val="90000"/>
              </a:lnSpc>
              <a:defRPr/>
            </a:pPr>
            <a:r>
              <a:rPr lang="sl-SI" sz="2400" dirty="0" err="1" smtClean="0"/>
              <a:t>Searchers</a:t>
            </a:r>
            <a:r>
              <a:rPr lang="sl-SI" sz="2400" dirty="0" smtClean="0"/>
              <a:t> </a:t>
            </a:r>
            <a:r>
              <a:rPr lang="sl-SI" sz="2400" dirty="0" err="1" smtClean="0"/>
              <a:t>minimize</a:t>
            </a:r>
            <a:r>
              <a:rPr lang="sl-SI" sz="2400" dirty="0" smtClean="0"/>
              <a:t> </a:t>
            </a:r>
            <a:r>
              <a:rPr lang="sl-SI" sz="2400" dirty="0" err="1" smtClean="0"/>
              <a:t>their</a:t>
            </a:r>
            <a:r>
              <a:rPr lang="sl-SI" sz="2400" dirty="0" smtClean="0"/>
              <a:t> </a:t>
            </a:r>
            <a:r>
              <a:rPr lang="sl-SI" sz="2400" dirty="0" err="1" smtClean="0"/>
              <a:t>effort</a:t>
            </a:r>
            <a:r>
              <a:rPr lang="sl-SI" sz="2400" dirty="0" smtClean="0"/>
              <a:t> in </a:t>
            </a:r>
            <a:r>
              <a:rPr lang="sl-SI" sz="2400" dirty="0" err="1" smtClean="0"/>
              <a:t>searching</a:t>
            </a:r>
            <a:r>
              <a:rPr lang="sl-SI" sz="2400" dirty="0" smtClean="0"/>
              <a:t>, </a:t>
            </a:r>
            <a:r>
              <a:rPr lang="sl-SI" sz="2400" dirty="0" err="1" smtClean="0"/>
              <a:t>even</a:t>
            </a:r>
            <a:r>
              <a:rPr lang="sl-SI" sz="2400" dirty="0" smtClean="0"/>
              <a:t> </a:t>
            </a:r>
            <a:r>
              <a:rPr lang="sl-SI" sz="2400" dirty="0" err="1" smtClean="0"/>
              <a:t>if</a:t>
            </a:r>
            <a:r>
              <a:rPr lang="sl-SI" sz="2400" dirty="0" smtClean="0"/>
              <a:t> it </a:t>
            </a:r>
            <a:r>
              <a:rPr lang="sl-SI" sz="2400" dirty="0" err="1" smtClean="0"/>
              <a:t>means</a:t>
            </a:r>
            <a:r>
              <a:rPr lang="sl-SI" sz="2400" dirty="0" smtClean="0"/>
              <a:t> </a:t>
            </a:r>
            <a:r>
              <a:rPr lang="sl-SI" sz="2400" dirty="0" err="1" smtClean="0"/>
              <a:t>that</a:t>
            </a:r>
            <a:r>
              <a:rPr lang="sl-SI" sz="2400" dirty="0" smtClean="0"/>
              <a:t> </a:t>
            </a:r>
            <a:r>
              <a:rPr lang="sl-SI" sz="2400" dirty="0" err="1" smtClean="0"/>
              <a:t>they</a:t>
            </a:r>
            <a:r>
              <a:rPr lang="sl-SI" sz="2400" dirty="0" smtClean="0"/>
              <a:t> </a:t>
            </a:r>
            <a:r>
              <a:rPr lang="sl-SI" sz="2400" dirty="0" err="1" smtClean="0"/>
              <a:t>have</a:t>
            </a:r>
            <a:r>
              <a:rPr lang="sl-SI" sz="2400" dirty="0" smtClean="0"/>
              <a:t> to </a:t>
            </a:r>
            <a:r>
              <a:rPr lang="sl-SI" sz="2400" dirty="0" err="1" smtClean="0"/>
              <a:t>accept</a:t>
            </a:r>
            <a:r>
              <a:rPr lang="sl-SI" sz="2400" dirty="0" smtClean="0"/>
              <a:t> </a:t>
            </a:r>
            <a:r>
              <a:rPr lang="sl-SI" sz="2400" dirty="0" err="1" smtClean="0"/>
              <a:t>lower</a:t>
            </a:r>
            <a:r>
              <a:rPr lang="sl-SI" sz="2400" dirty="0" smtClean="0"/>
              <a:t> </a:t>
            </a:r>
            <a:r>
              <a:rPr lang="sl-SI" sz="2400" dirty="0" err="1" smtClean="0"/>
              <a:t>quality</a:t>
            </a:r>
            <a:r>
              <a:rPr lang="sl-SI" sz="2400" dirty="0" smtClean="0"/>
              <a:t> </a:t>
            </a:r>
            <a:r>
              <a:rPr lang="sl-SI" sz="2400" dirty="0" err="1" smtClean="0"/>
              <a:t>information</a:t>
            </a:r>
            <a:r>
              <a:rPr lang="sl-SI" sz="2400" dirty="0" smtClean="0"/>
              <a:t> </a:t>
            </a:r>
            <a:r>
              <a:rPr lang="sl-SI" sz="2400" dirty="0" err="1" smtClean="0"/>
              <a:t>or</a:t>
            </a:r>
            <a:r>
              <a:rPr lang="sl-SI" sz="2400" dirty="0" smtClean="0"/>
              <a:t> </a:t>
            </a:r>
            <a:r>
              <a:rPr lang="sl-SI" sz="2400" dirty="0" err="1" smtClean="0"/>
              <a:t>less</a:t>
            </a:r>
            <a:r>
              <a:rPr lang="sl-SI" sz="2400" dirty="0" smtClean="0"/>
              <a:t> </a:t>
            </a:r>
            <a:r>
              <a:rPr lang="sl-SI" sz="2400" dirty="0" err="1" smtClean="0"/>
              <a:t>information</a:t>
            </a:r>
            <a:r>
              <a:rPr lang="sl-SI" sz="2400" dirty="0" smtClean="0"/>
              <a:t>.</a:t>
            </a:r>
            <a:endParaRPr lang="sl-SI" sz="2400" dirty="0"/>
          </a:p>
          <a:p>
            <a:r>
              <a:rPr lang="sl-SI" sz="3100" b="1" dirty="0" smtClean="0"/>
              <a:t>Use &amp; </a:t>
            </a:r>
            <a:r>
              <a:rPr lang="sl-SI" sz="3100" b="1" dirty="0" err="1" smtClean="0"/>
              <a:t>gratification</a:t>
            </a:r>
            <a:r>
              <a:rPr lang="sl-SI" sz="3100" b="1" dirty="0" smtClean="0"/>
              <a:t> </a:t>
            </a:r>
            <a:r>
              <a:rPr lang="sl-SI" sz="3100" dirty="0" err="1" smtClean="0"/>
              <a:t>and</a:t>
            </a:r>
            <a:r>
              <a:rPr lang="sl-SI" sz="3100" dirty="0" smtClean="0"/>
              <a:t> </a:t>
            </a:r>
            <a:r>
              <a:rPr lang="sl-SI" sz="3100" b="1" dirty="0" smtClean="0"/>
              <a:t>Game &amp; </a:t>
            </a:r>
            <a:r>
              <a:rPr lang="sl-SI" sz="3100" b="1" dirty="0" err="1" smtClean="0"/>
              <a:t>fun</a:t>
            </a:r>
            <a:r>
              <a:rPr lang="sl-SI" sz="3100" b="1" dirty="0" smtClean="0"/>
              <a:t> </a:t>
            </a:r>
          </a:p>
          <a:p>
            <a:pPr lvl="1"/>
            <a:r>
              <a:rPr lang="sl-SI" sz="2600" dirty="0" err="1" smtClean="0"/>
              <a:t>People</a:t>
            </a:r>
            <a:r>
              <a:rPr lang="sl-SI" sz="2600" dirty="0" smtClean="0"/>
              <a:t> </a:t>
            </a:r>
            <a:r>
              <a:rPr lang="sl-SI" sz="2600" dirty="0" err="1" smtClean="0"/>
              <a:t>actively</a:t>
            </a:r>
            <a:r>
              <a:rPr lang="sl-SI" sz="2600" dirty="0" smtClean="0"/>
              <a:t> </a:t>
            </a:r>
            <a:r>
              <a:rPr lang="sl-SI" sz="2600" dirty="0" err="1" smtClean="0"/>
              <a:t>participate</a:t>
            </a:r>
            <a:r>
              <a:rPr lang="sl-SI" sz="2600" dirty="0" smtClean="0"/>
              <a:t> in </a:t>
            </a:r>
            <a:r>
              <a:rPr lang="sl-SI" sz="2600" dirty="0" err="1" smtClean="0"/>
              <a:t>exposure</a:t>
            </a:r>
            <a:r>
              <a:rPr lang="sl-SI" sz="2600" dirty="0" smtClean="0"/>
              <a:t> to </a:t>
            </a:r>
            <a:r>
              <a:rPr lang="sl-SI" sz="2600" dirty="0" err="1" smtClean="0"/>
              <a:t>various</a:t>
            </a:r>
            <a:r>
              <a:rPr lang="sl-SI" sz="2600" dirty="0" smtClean="0"/>
              <a:t> </a:t>
            </a:r>
            <a:r>
              <a:rPr lang="sl-SI" sz="2600" dirty="0" err="1" smtClean="0"/>
              <a:t>media</a:t>
            </a:r>
            <a:r>
              <a:rPr lang="sl-SI" sz="2600" dirty="0" smtClean="0"/>
              <a:t>, </a:t>
            </a:r>
            <a:r>
              <a:rPr lang="sl-SI" sz="2600" dirty="0" err="1" smtClean="0"/>
              <a:t>this</a:t>
            </a:r>
            <a:r>
              <a:rPr lang="sl-SI" sz="2600" dirty="0" smtClean="0"/>
              <a:t> </a:t>
            </a:r>
            <a:r>
              <a:rPr lang="sl-SI" sz="2600" dirty="0" err="1" smtClean="0"/>
              <a:t>being</a:t>
            </a:r>
            <a:r>
              <a:rPr lang="sl-SI" sz="2600" dirty="0" smtClean="0"/>
              <a:t> </a:t>
            </a:r>
            <a:r>
              <a:rPr lang="sl-SI" sz="2600" dirty="0" err="1" smtClean="0"/>
              <a:t>related</a:t>
            </a:r>
            <a:r>
              <a:rPr lang="sl-SI" sz="2600" dirty="0" smtClean="0"/>
              <a:t> to </a:t>
            </a:r>
            <a:r>
              <a:rPr lang="sl-SI" sz="2600" dirty="0" err="1" smtClean="0"/>
              <a:t>fulfilment</a:t>
            </a:r>
            <a:r>
              <a:rPr lang="sl-SI" sz="2600" dirty="0" smtClean="0"/>
              <a:t> </a:t>
            </a:r>
            <a:r>
              <a:rPr lang="sl-SI" sz="2600" dirty="0" err="1" smtClean="0"/>
              <a:t>of</a:t>
            </a:r>
            <a:r>
              <a:rPr lang="sl-SI" sz="2600" dirty="0" smtClean="0"/>
              <a:t> </a:t>
            </a:r>
            <a:r>
              <a:rPr lang="sl-SI" sz="2600" dirty="0" err="1" smtClean="0"/>
              <a:t>their</a:t>
            </a:r>
            <a:r>
              <a:rPr lang="sl-SI" sz="2600" dirty="0" smtClean="0"/>
              <a:t> </a:t>
            </a:r>
            <a:r>
              <a:rPr lang="sl-SI" sz="2600" dirty="0" err="1" smtClean="0"/>
              <a:t>needs</a:t>
            </a:r>
            <a:r>
              <a:rPr lang="sl-SI" sz="2600" dirty="0" smtClean="0"/>
              <a:t>.</a:t>
            </a:r>
            <a:endParaRPr lang="sl-SI" sz="2600" dirty="0"/>
          </a:p>
          <a:p>
            <a:pPr lvl="1">
              <a:defRPr/>
            </a:pPr>
            <a:r>
              <a:rPr lang="sl-SI" sz="2600" dirty="0" err="1" smtClean="0"/>
              <a:t>People</a:t>
            </a:r>
            <a:r>
              <a:rPr lang="sl-SI" sz="2600" dirty="0" smtClean="0"/>
              <a:t> </a:t>
            </a:r>
            <a:r>
              <a:rPr lang="sl-SI" sz="2600" dirty="0" err="1" smtClean="0"/>
              <a:t>treat</a:t>
            </a:r>
            <a:r>
              <a:rPr lang="sl-SI" sz="2600" dirty="0" smtClean="0"/>
              <a:t> </a:t>
            </a:r>
            <a:r>
              <a:rPr lang="sl-SI" sz="2600" dirty="0" err="1" smtClean="0"/>
              <a:t>the</a:t>
            </a:r>
            <a:r>
              <a:rPr lang="sl-SI" sz="2600" dirty="0" smtClean="0"/>
              <a:t> ‘</a:t>
            </a:r>
            <a:r>
              <a:rPr lang="sl-SI" sz="2600" dirty="0" err="1" smtClean="0"/>
              <a:t>input</a:t>
            </a:r>
            <a:r>
              <a:rPr lang="sl-SI" sz="2600" dirty="0" smtClean="0"/>
              <a:t>’ </a:t>
            </a:r>
            <a:r>
              <a:rPr lang="sl-SI" sz="2600" dirty="0" err="1" smtClean="0"/>
              <a:t>of</a:t>
            </a:r>
            <a:r>
              <a:rPr lang="sl-SI" sz="2600" dirty="0" smtClean="0"/>
              <a:t> </a:t>
            </a:r>
            <a:r>
              <a:rPr lang="sl-SI" sz="2600" dirty="0" err="1" smtClean="0"/>
              <a:t>fun</a:t>
            </a:r>
            <a:r>
              <a:rPr lang="sl-SI" sz="2600" dirty="0" smtClean="0"/>
              <a:t> </a:t>
            </a:r>
            <a:r>
              <a:rPr lang="sl-SI" sz="2600" dirty="0" err="1" smtClean="0"/>
              <a:t>and</a:t>
            </a:r>
            <a:r>
              <a:rPr lang="sl-SI" sz="2600" dirty="0" smtClean="0"/>
              <a:t> </a:t>
            </a:r>
            <a:r>
              <a:rPr lang="sl-SI" sz="2600" dirty="0" err="1" smtClean="0"/>
              <a:t>information</a:t>
            </a:r>
            <a:r>
              <a:rPr lang="sl-SI" sz="2600" dirty="0" smtClean="0"/>
              <a:t> in </a:t>
            </a:r>
            <a:r>
              <a:rPr lang="sl-SI" sz="2600" dirty="0" err="1" smtClean="0"/>
              <a:t>relation</a:t>
            </a:r>
            <a:r>
              <a:rPr lang="sl-SI" sz="2600" dirty="0" smtClean="0"/>
              <a:t> to </a:t>
            </a:r>
            <a:r>
              <a:rPr lang="sl-SI" sz="2600" dirty="0" err="1" smtClean="0"/>
              <a:t>satisfying</a:t>
            </a:r>
            <a:r>
              <a:rPr lang="sl-SI" sz="2600" dirty="0" smtClean="0"/>
              <a:t> </a:t>
            </a:r>
            <a:r>
              <a:rPr lang="sl-SI" sz="2600" dirty="0" err="1" smtClean="0"/>
              <a:t>their</a:t>
            </a:r>
            <a:r>
              <a:rPr lang="sl-SI" sz="2600" dirty="0" smtClean="0"/>
              <a:t> </a:t>
            </a:r>
            <a:r>
              <a:rPr lang="sl-SI" sz="2600" dirty="0" err="1" smtClean="0"/>
              <a:t>emotionlal</a:t>
            </a:r>
            <a:r>
              <a:rPr lang="sl-SI" sz="2600" dirty="0" smtClean="0"/>
              <a:t> </a:t>
            </a:r>
            <a:r>
              <a:rPr lang="sl-SI" sz="2600" dirty="0" err="1" smtClean="0"/>
              <a:t>needs</a:t>
            </a:r>
            <a:r>
              <a:rPr lang="sl-SI" sz="2600" dirty="0"/>
              <a:t>.</a:t>
            </a:r>
            <a:r>
              <a:rPr lang="sl-SI" sz="2600" dirty="0" smtClean="0"/>
              <a:t> (</a:t>
            </a:r>
            <a:r>
              <a:rPr lang="sl-SI" sz="2600" dirty="0"/>
              <a:t>Stephenson, 1967)</a:t>
            </a:r>
          </a:p>
          <a:p>
            <a:pPr lvl="1">
              <a:defRPr/>
            </a:pPr>
            <a:r>
              <a:rPr lang="sl-SI" sz="2400" dirty="0" err="1"/>
              <a:t>Pleasure</a:t>
            </a:r>
            <a:r>
              <a:rPr lang="sl-SI" sz="2400" dirty="0"/>
              <a:t>/</a:t>
            </a:r>
            <a:r>
              <a:rPr lang="sl-SI" sz="2400" dirty="0" err="1"/>
              <a:t>pain</a:t>
            </a:r>
            <a:r>
              <a:rPr lang="sl-SI" sz="2400" dirty="0"/>
              <a:t>: </a:t>
            </a:r>
            <a:r>
              <a:rPr lang="sl-SI" sz="2400" dirty="0" err="1" smtClean="0"/>
              <a:t>People</a:t>
            </a:r>
            <a:r>
              <a:rPr lang="sl-SI" sz="2400" dirty="0" smtClean="0"/>
              <a:t> </a:t>
            </a:r>
            <a:r>
              <a:rPr lang="sl-SI" sz="2400" dirty="0" err="1" smtClean="0"/>
              <a:t>look</a:t>
            </a:r>
            <a:r>
              <a:rPr lang="sl-SI" sz="2400" dirty="0" smtClean="0"/>
              <a:t> </a:t>
            </a:r>
            <a:r>
              <a:rPr lang="sl-SI" sz="2400" dirty="0" err="1" smtClean="0"/>
              <a:t>for</a:t>
            </a:r>
            <a:r>
              <a:rPr lang="sl-SI" sz="2400" dirty="0" smtClean="0"/>
              <a:t> </a:t>
            </a:r>
            <a:r>
              <a:rPr lang="sl-SI" sz="2400" dirty="0" err="1" smtClean="0"/>
              <a:t>pleasure</a:t>
            </a:r>
            <a:r>
              <a:rPr lang="sl-SI" sz="2400" dirty="0" smtClean="0"/>
              <a:t> </a:t>
            </a:r>
            <a:r>
              <a:rPr lang="sl-SI" sz="2400" dirty="0" err="1" smtClean="0"/>
              <a:t>and</a:t>
            </a:r>
            <a:r>
              <a:rPr lang="sl-SI" sz="2400" dirty="0" smtClean="0"/>
              <a:t> </a:t>
            </a:r>
            <a:r>
              <a:rPr lang="sl-SI" sz="2400" dirty="0" err="1" smtClean="0"/>
              <a:t>avoid</a:t>
            </a:r>
            <a:r>
              <a:rPr lang="sl-SI" sz="2400" dirty="0" smtClean="0"/>
              <a:t> ‚</a:t>
            </a:r>
            <a:r>
              <a:rPr lang="sl-SI" sz="2400" dirty="0" err="1" smtClean="0"/>
              <a:t>pain</a:t>
            </a:r>
            <a:r>
              <a:rPr lang="sl-SI" sz="2400" dirty="0" smtClean="0"/>
              <a:t>‘, </a:t>
            </a:r>
            <a:r>
              <a:rPr lang="sl-SI" sz="2400" dirty="0" err="1" smtClean="0"/>
              <a:t>but</a:t>
            </a:r>
            <a:r>
              <a:rPr lang="sl-SI" sz="2400" dirty="0" smtClean="0"/>
              <a:t> </a:t>
            </a:r>
            <a:r>
              <a:rPr lang="sl-SI" sz="2400" dirty="0" err="1" smtClean="0"/>
              <a:t>also</a:t>
            </a:r>
            <a:r>
              <a:rPr lang="sl-SI" sz="2400" dirty="0" smtClean="0"/>
              <a:t> </a:t>
            </a:r>
            <a:r>
              <a:rPr lang="sl-SI" sz="2400" dirty="0" err="1" smtClean="0"/>
              <a:t>connect</a:t>
            </a:r>
            <a:r>
              <a:rPr lang="sl-SI" sz="2400" dirty="0" smtClean="0"/>
              <a:t> </a:t>
            </a:r>
            <a:r>
              <a:rPr lang="sl-SI" sz="2400" dirty="0" err="1" smtClean="0"/>
              <a:t>these</a:t>
            </a:r>
            <a:r>
              <a:rPr lang="sl-SI" sz="2400" dirty="0" smtClean="0"/>
              <a:t> </a:t>
            </a:r>
            <a:r>
              <a:rPr lang="sl-SI" sz="2400" dirty="0" err="1" smtClean="0"/>
              <a:t>two</a:t>
            </a:r>
            <a:endParaRPr lang="sl-SI" sz="2400" dirty="0"/>
          </a:p>
          <a:p>
            <a:pPr lvl="2">
              <a:defRPr/>
            </a:pPr>
            <a:r>
              <a:rPr lang="sl-SI" sz="2200" dirty="0" err="1" smtClean="0"/>
              <a:t>What</a:t>
            </a:r>
            <a:r>
              <a:rPr lang="sl-SI" sz="2200" dirty="0" smtClean="0"/>
              <a:t> is </a:t>
            </a:r>
            <a:r>
              <a:rPr lang="sl-SI" sz="2200" dirty="0" err="1" smtClean="0"/>
              <a:t>pleasant</a:t>
            </a:r>
            <a:r>
              <a:rPr lang="sl-SI" sz="2200" dirty="0" smtClean="0"/>
              <a:t>?</a:t>
            </a:r>
            <a:endParaRPr lang="sl-SI" sz="2200" dirty="0"/>
          </a:p>
          <a:p>
            <a:pPr lvl="1">
              <a:defRPr/>
            </a:pPr>
            <a:r>
              <a:rPr lang="sl-SI" sz="2600" dirty="0" smtClean="0"/>
              <a:t>Use: </a:t>
            </a:r>
            <a:r>
              <a:rPr lang="sl-SI" sz="2600" dirty="0" err="1" smtClean="0"/>
              <a:t>mass</a:t>
            </a:r>
            <a:r>
              <a:rPr lang="sl-SI" sz="2600" dirty="0" smtClean="0"/>
              <a:t> </a:t>
            </a:r>
            <a:r>
              <a:rPr lang="sl-SI" sz="2600" smtClean="0"/>
              <a:t>media</a:t>
            </a:r>
            <a:endParaRPr lang="sl-SI" sz="2600" dirty="0"/>
          </a:p>
          <a:p>
            <a:endParaRPr lang="sl-SI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9189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46111" y="351120"/>
            <a:ext cx="9404723" cy="140053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sl-SI" sz="4000" dirty="0"/>
              <a:t>Some </a:t>
            </a:r>
            <a:r>
              <a:rPr lang="sl-SI" sz="4000" dirty="0" err="1"/>
              <a:t>relevant</a:t>
            </a:r>
            <a:r>
              <a:rPr lang="sl-SI" sz="4000" dirty="0"/>
              <a:t> </a:t>
            </a:r>
            <a:r>
              <a:rPr lang="sl-SI" sz="4000" dirty="0" err="1"/>
              <a:t>theories</a:t>
            </a:r>
            <a:r>
              <a:rPr lang="sl-SI" sz="4000" dirty="0"/>
              <a:t> </a:t>
            </a:r>
            <a:r>
              <a:rPr lang="sl-SI" sz="4000" dirty="0" smtClean="0"/>
              <a:t>/2</a:t>
            </a:r>
            <a:endParaRPr lang="sl-SI" sz="4000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646111" y="1233714"/>
            <a:ext cx="9852428" cy="5248050"/>
          </a:xfrm>
        </p:spPr>
        <p:txBody>
          <a:bodyPr>
            <a:normAutofit/>
          </a:bodyPr>
          <a:lstStyle/>
          <a:p>
            <a:r>
              <a:rPr lang="sl-SI" sz="2800" b="1" dirty="0" err="1"/>
              <a:t>Sense-making</a:t>
            </a:r>
            <a:r>
              <a:rPr lang="sl-SI" sz="2800" dirty="0"/>
              <a:t> </a:t>
            </a:r>
            <a:r>
              <a:rPr lang="sl-SI" sz="2800" dirty="0" err="1"/>
              <a:t>and</a:t>
            </a:r>
            <a:r>
              <a:rPr lang="sl-SI" sz="2800" dirty="0"/>
              <a:t> </a:t>
            </a:r>
            <a:r>
              <a:rPr lang="sl-SI" sz="2800" b="1" dirty="0" err="1"/>
              <a:t>Uncertainty</a:t>
            </a:r>
            <a:r>
              <a:rPr lang="sl-SI" sz="2800" b="1" dirty="0"/>
              <a:t> </a:t>
            </a:r>
            <a:r>
              <a:rPr lang="sl-SI" sz="2800" b="1" dirty="0" err="1"/>
              <a:t>reduction</a:t>
            </a:r>
            <a:endParaRPr lang="sl-SI" sz="2800" b="1" dirty="0"/>
          </a:p>
          <a:p>
            <a:pPr lvl="1">
              <a:defRPr/>
            </a:pPr>
            <a:r>
              <a:rPr lang="sl-SI" sz="2600" dirty="0" err="1" smtClean="0"/>
              <a:t>Information</a:t>
            </a:r>
            <a:r>
              <a:rPr lang="sl-SI" sz="2600" dirty="0" smtClean="0"/>
              <a:t> is not </a:t>
            </a:r>
            <a:r>
              <a:rPr lang="sl-SI" sz="2600" dirty="0" err="1" smtClean="0"/>
              <a:t>something</a:t>
            </a:r>
            <a:r>
              <a:rPr lang="sl-SI" sz="2600" dirty="0" smtClean="0"/>
              <a:t> </a:t>
            </a:r>
            <a:r>
              <a:rPr lang="sl-SI" sz="2600" dirty="0" err="1" smtClean="0"/>
              <a:t>outside</a:t>
            </a:r>
            <a:r>
              <a:rPr lang="sl-SI" sz="2600" dirty="0" smtClean="0"/>
              <a:t> human </a:t>
            </a:r>
            <a:r>
              <a:rPr lang="sl-SI" sz="2600" dirty="0" err="1" smtClean="0"/>
              <a:t>activity</a:t>
            </a:r>
            <a:r>
              <a:rPr lang="sl-SI" sz="2600" dirty="0" smtClean="0"/>
              <a:t> – </a:t>
            </a:r>
            <a:r>
              <a:rPr lang="sl-SI" sz="2600" dirty="0" err="1" smtClean="0"/>
              <a:t>they</a:t>
            </a:r>
            <a:r>
              <a:rPr lang="sl-SI" sz="2600" dirty="0" smtClean="0"/>
              <a:t> are </a:t>
            </a:r>
            <a:r>
              <a:rPr lang="sl-SI" sz="2600" dirty="0" err="1" smtClean="0"/>
              <a:t>created</a:t>
            </a:r>
            <a:r>
              <a:rPr lang="sl-SI" sz="2600" dirty="0" smtClean="0"/>
              <a:t> (</a:t>
            </a:r>
            <a:r>
              <a:rPr lang="sl-SI" sz="2600" dirty="0" err="1" smtClean="0"/>
              <a:t>by</a:t>
            </a:r>
            <a:r>
              <a:rPr lang="sl-SI" sz="2600" dirty="0" smtClean="0"/>
              <a:t> </a:t>
            </a:r>
            <a:r>
              <a:rPr lang="sl-SI" sz="2600" dirty="0" err="1" smtClean="0"/>
              <a:t>individuals</a:t>
            </a:r>
            <a:r>
              <a:rPr lang="sl-SI" sz="2600" dirty="0" smtClean="0"/>
              <a:t> </a:t>
            </a:r>
            <a:r>
              <a:rPr lang="sl-SI" sz="2600" dirty="0" err="1" smtClean="0"/>
              <a:t>or</a:t>
            </a:r>
            <a:r>
              <a:rPr lang="sl-SI" sz="2600" dirty="0" smtClean="0"/>
              <a:t> </a:t>
            </a:r>
            <a:r>
              <a:rPr lang="sl-SI" sz="2600" dirty="0" err="1" smtClean="0"/>
              <a:t>groups</a:t>
            </a:r>
            <a:r>
              <a:rPr lang="sl-SI" sz="2600" dirty="0" smtClean="0"/>
              <a:t>) in a </a:t>
            </a:r>
            <a:r>
              <a:rPr lang="sl-SI" sz="2600" dirty="0" err="1" smtClean="0"/>
              <a:t>certain</a:t>
            </a:r>
            <a:r>
              <a:rPr lang="sl-SI" sz="2600" dirty="0" smtClean="0"/>
              <a:t> </a:t>
            </a:r>
            <a:r>
              <a:rPr lang="sl-SI" sz="2600" dirty="0" err="1" smtClean="0"/>
              <a:t>space</a:t>
            </a:r>
            <a:r>
              <a:rPr lang="sl-SI" sz="2600" dirty="0" smtClean="0"/>
              <a:t>/time/</a:t>
            </a:r>
            <a:r>
              <a:rPr lang="sl-SI" sz="2600" dirty="0" err="1" smtClean="0"/>
              <a:t>context</a:t>
            </a:r>
            <a:r>
              <a:rPr lang="sl-SI" sz="2600" dirty="0" smtClean="0"/>
              <a:t>:</a:t>
            </a:r>
            <a:endParaRPr lang="sl-SI" sz="2600" dirty="0"/>
          </a:p>
          <a:p>
            <a:pPr lvl="1">
              <a:defRPr/>
            </a:pPr>
            <a:r>
              <a:rPr lang="sl-SI" sz="2400" dirty="0" smtClean="0"/>
              <a:t>‘</a:t>
            </a:r>
            <a:r>
              <a:rPr lang="sl-SI" sz="2400" dirty="0" err="1" smtClean="0"/>
              <a:t>internal</a:t>
            </a:r>
            <a:r>
              <a:rPr lang="sl-SI" sz="2400" dirty="0" smtClean="0"/>
              <a:t>’ </a:t>
            </a:r>
            <a:r>
              <a:rPr lang="sl-SI" sz="2400" dirty="0" err="1" smtClean="0"/>
              <a:t>creation</a:t>
            </a:r>
            <a:r>
              <a:rPr lang="sl-SI" sz="2400" dirty="0" smtClean="0"/>
              <a:t> </a:t>
            </a:r>
            <a:r>
              <a:rPr lang="sl-SI" sz="2400" dirty="0" err="1" smtClean="0"/>
              <a:t>of</a:t>
            </a:r>
            <a:r>
              <a:rPr lang="sl-SI" sz="2400" dirty="0" smtClean="0"/>
              <a:t> </a:t>
            </a:r>
            <a:r>
              <a:rPr lang="sl-SI" sz="2400" dirty="0" err="1" smtClean="0"/>
              <a:t>information</a:t>
            </a:r>
            <a:r>
              <a:rPr lang="sl-SI" sz="2400" dirty="0" smtClean="0"/>
              <a:t> to </a:t>
            </a:r>
            <a:r>
              <a:rPr lang="sl-SI" sz="2400" dirty="0" err="1" smtClean="0"/>
              <a:t>understand</a:t>
            </a:r>
            <a:r>
              <a:rPr lang="sl-SI" sz="2400" dirty="0" smtClean="0"/>
              <a:t> </a:t>
            </a:r>
            <a:r>
              <a:rPr lang="sl-SI" sz="2400" dirty="0" err="1" smtClean="0"/>
              <a:t>the</a:t>
            </a:r>
            <a:r>
              <a:rPr lang="sl-SI" sz="2400" dirty="0" smtClean="0"/>
              <a:t> </a:t>
            </a:r>
            <a:r>
              <a:rPr lang="sl-SI" sz="2400" dirty="0" err="1" smtClean="0"/>
              <a:t>world</a:t>
            </a:r>
            <a:r>
              <a:rPr lang="sl-SI" sz="2400" dirty="0" smtClean="0"/>
              <a:t>, </a:t>
            </a:r>
            <a:r>
              <a:rPr lang="sl-SI" sz="2400" dirty="0" err="1" smtClean="0"/>
              <a:t>predict</a:t>
            </a:r>
            <a:r>
              <a:rPr lang="sl-SI" sz="2400" dirty="0" smtClean="0"/>
              <a:t> </a:t>
            </a:r>
            <a:r>
              <a:rPr lang="sl-SI" sz="2400" dirty="0" err="1" smtClean="0"/>
              <a:t>things</a:t>
            </a:r>
            <a:r>
              <a:rPr lang="sl-SI" sz="2400" dirty="0" smtClean="0"/>
              <a:t> </a:t>
            </a:r>
            <a:r>
              <a:rPr lang="sl-SI" sz="2400" dirty="0" err="1" smtClean="0"/>
              <a:t>etc</a:t>
            </a:r>
            <a:r>
              <a:rPr lang="sl-SI" sz="2400" dirty="0" smtClean="0"/>
              <a:t>.</a:t>
            </a:r>
          </a:p>
          <a:p>
            <a:pPr lvl="1">
              <a:defRPr/>
            </a:pPr>
            <a:r>
              <a:rPr lang="sl-SI" sz="2400" dirty="0" err="1" smtClean="0"/>
              <a:t>information</a:t>
            </a:r>
            <a:r>
              <a:rPr lang="sl-SI" sz="2400" dirty="0" smtClean="0"/>
              <a:t> to </a:t>
            </a:r>
            <a:r>
              <a:rPr lang="sl-SI" sz="2400" dirty="0" err="1" smtClean="0"/>
              <a:t>reduce</a:t>
            </a:r>
            <a:r>
              <a:rPr lang="sl-SI" sz="2400" dirty="0" smtClean="0"/>
              <a:t> </a:t>
            </a:r>
            <a:r>
              <a:rPr lang="sl-SI" sz="2400" dirty="0" err="1" smtClean="0"/>
              <a:t>uncertainty</a:t>
            </a:r>
            <a:endParaRPr lang="sl-SI" sz="2400" dirty="0" smtClean="0"/>
          </a:p>
          <a:p>
            <a:pPr lvl="1">
              <a:defRPr/>
            </a:pPr>
            <a:r>
              <a:rPr lang="sl-SI" sz="2600" dirty="0" err="1"/>
              <a:t>p</a:t>
            </a:r>
            <a:r>
              <a:rPr lang="sl-SI" sz="2600" smtClean="0"/>
              <a:t>ragmatic</a:t>
            </a:r>
            <a:r>
              <a:rPr lang="sl-SI" sz="2600" dirty="0" smtClean="0"/>
              <a:t> </a:t>
            </a:r>
            <a:r>
              <a:rPr lang="sl-SI" sz="2600" dirty="0" err="1" smtClean="0"/>
              <a:t>solving</a:t>
            </a:r>
            <a:r>
              <a:rPr lang="sl-SI" sz="2600" dirty="0" smtClean="0"/>
              <a:t> </a:t>
            </a:r>
            <a:r>
              <a:rPr lang="sl-SI" sz="2600" dirty="0" err="1" smtClean="0"/>
              <a:t>of</a:t>
            </a:r>
            <a:r>
              <a:rPr lang="sl-SI" sz="2600" dirty="0" smtClean="0"/>
              <a:t> </a:t>
            </a:r>
            <a:r>
              <a:rPr lang="sl-SI" sz="2600" dirty="0" err="1" smtClean="0"/>
              <a:t>problems</a:t>
            </a:r>
            <a:endParaRPr lang="sl-SI" sz="2600" dirty="0" smtClean="0"/>
          </a:p>
          <a:p>
            <a:pPr>
              <a:defRPr/>
            </a:pPr>
            <a:endParaRPr lang="sl-SI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1383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31597" y="423690"/>
            <a:ext cx="9706429" cy="1400530"/>
          </a:xfrm>
        </p:spPr>
        <p:txBody>
          <a:bodyPr>
            <a:noAutofit/>
          </a:bodyPr>
          <a:lstStyle/>
          <a:p>
            <a:r>
              <a:rPr lang="hr-HR" sz="3600" dirty="0"/>
              <a:t>Who are </a:t>
            </a:r>
            <a:r>
              <a:rPr lang="hr-HR" sz="3600" dirty="0" err="1"/>
              <a:t>users</a:t>
            </a:r>
            <a:r>
              <a:rPr lang="hr-HR" sz="3600" dirty="0"/>
              <a:t> </a:t>
            </a:r>
            <a:r>
              <a:rPr lang="hr-HR" sz="3600" dirty="0" err="1"/>
              <a:t>of</a:t>
            </a:r>
            <a:r>
              <a:rPr lang="hr-HR" sz="3600" dirty="0"/>
              <a:t> </a:t>
            </a:r>
            <a:r>
              <a:rPr lang="hr-HR" sz="3600" dirty="0" err="1"/>
              <a:t>library</a:t>
            </a:r>
            <a:r>
              <a:rPr lang="hr-HR" sz="3600" dirty="0"/>
              <a:t> </a:t>
            </a:r>
            <a:r>
              <a:rPr lang="hr-HR" sz="3600" dirty="0" err="1"/>
              <a:t>and</a:t>
            </a:r>
            <a:r>
              <a:rPr lang="hr-HR" sz="3600" dirty="0"/>
              <a:t> </a:t>
            </a:r>
            <a:r>
              <a:rPr lang="hr-HR" sz="3600" dirty="0" err="1"/>
              <a:t>information</a:t>
            </a:r>
            <a:r>
              <a:rPr lang="hr-HR" sz="3600" dirty="0"/>
              <a:t> </a:t>
            </a:r>
            <a:r>
              <a:rPr lang="hr-HR" sz="3600" dirty="0" err="1"/>
              <a:t>services</a:t>
            </a:r>
            <a:r>
              <a:rPr lang="hr-HR" sz="3600" dirty="0"/>
              <a:t>, </a:t>
            </a:r>
            <a:r>
              <a:rPr lang="hr-HR" sz="3600" dirty="0" err="1"/>
              <a:t>information</a:t>
            </a:r>
            <a:r>
              <a:rPr lang="hr-HR" sz="3600" dirty="0"/>
              <a:t> </a:t>
            </a:r>
            <a:r>
              <a:rPr lang="hr-HR" sz="3600" dirty="0" err="1"/>
              <a:t>systems</a:t>
            </a:r>
            <a:r>
              <a:rPr lang="hr-HR" sz="3600" dirty="0"/>
              <a:t>, Internet, ICT?</a:t>
            </a:r>
            <a:endParaRPr lang="sl-SI" sz="3600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31597" y="1698171"/>
            <a:ext cx="11056819" cy="447879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hr-HR" sz="2400" dirty="0">
                <a:cs typeface="Times New Roman" pitchFamily="18" charset="0"/>
              </a:rPr>
              <a:t>In general:</a:t>
            </a:r>
          </a:p>
          <a:p>
            <a:pPr lvl="1">
              <a:defRPr/>
            </a:pPr>
            <a:r>
              <a:rPr lang="hr-HR" sz="2000" dirty="0" err="1">
                <a:cs typeface="Times New Roman" pitchFamily="18" charset="0"/>
              </a:rPr>
              <a:t>Individuals</a:t>
            </a:r>
            <a:r>
              <a:rPr lang="hr-HR" sz="2000" dirty="0">
                <a:cs typeface="Times New Roman" pitchFamily="18" charset="0"/>
              </a:rPr>
              <a:t> </a:t>
            </a:r>
            <a:r>
              <a:rPr lang="hr-HR" sz="2000" i="1" dirty="0" err="1">
                <a:cs typeface="Times New Roman" pitchFamily="18" charset="0"/>
              </a:rPr>
              <a:t>and</a:t>
            </a:r>
            <a:r>
              <a:rPr lang="hr-HR" sz="2000" i="1" dirty="0">
                <a:cs typeface="Times New Roman" pitchFamily="18" charset="0"/>
              </a:rPr>
              <a:t> </a:t>
            </a:r>
            <a:r>
              <a:rPr lang="hr-HR" sz="2000" i="1" dirty="0" err="1">
                <a:cs typeface="Times New Roman" pitchFamily="18" charset="0"/>
              </a:rPr>
              <a:t>organizations</a:t>
            </a:r>
            <a:r>
              <a:rPr lang="hr-HR" sz="2000" i="1" dirty="0">
                <a:cs typeface="Times New Roman" pitchFamily="18" charset="0"/>
              </a:rPr>
              <a:t> </a:t>
            </a:r>
            <a:r>
              <a:rPr lang="hr-HR" sz="2000" dirty="0" err="1">
                <a:cs typeface="Times New Roman" pitchFamily="18" charset="0"/>
              </a:rPr>
              <a:t>with</a:t>
            </a:r>
            <a:r>
              <a:rPr lang="hr-HR" sz="2000" dirty="0">
                <a:cs typeface="Times New Roman" pitchFamily="18" charset="0"/>
              </a:rPr>
              <a:t> </a:t>
            </a:r>
            <a:r>
              <a:rPr lang="hr-HR" sz="2000" dirty="0" err="1">
                <a:cs typeface="Times New Roman" pitchFamily="18" charset="0"/>
              </a:rPr>
              <a:t>certain</a:t>
            </a:r>
            <a:r>
              <a:rPr lang="hr-HR" sz="2000" dirty="0">
                <a:cs typeface="Times New Roman" pitchFamily="18" charset="0"/>
              </a:rPr>
              <a:t> </a:t>
            </a:r>
            <a:r>
              <a:rPr lang="hr-HR" sz="2000" dirty="0" err="1">
                <a:cs typeface="Times New Roman" pitchFamily="18" charset="0"/>
              </a:rPr>
              <a:t>needs</a:t>
            </a:r>
            <a:r>
              <a:rPr lang="hr-HR" sz="2000" dirty="0">
                <a:cs typeface="Times New Roman" pitchFamily="18" charset="0"/>
              </a:rPr>
              <a:t> for:</a:t>
            </a:r>
          </a:p>
          <a:p>
            <a:pPr lvl="2">
              <a:defRPr/>
            </a:pPr>
            <a:r>
              <a:rPr lang="hr-HR" sz="1800" dirty="0" err="1" smtClean="0">
                <a:cs typeface="Times New Roman" pitchFamily="18" charset="0"/>
              </a:rPr>
              <a:t>Information</a:t>
            </a:r>
            <a:r>
              <a:rPr lang="hr-HR" sz="1800" dirty="0" smtClean="0">
                <a:cs typeface="Times New Roman" pitchFamily="18" charset="0"/>
              </a:rPr>
              <a:t>, </a:t>
            </a:r>
            <a:r>
              <a:rPr lang="hr-HR" sz="1800" dirty="0" err="1" smtClean="0">
                <a:cs typeface="Times New Roman" pitchFamily="18" charset="0"/>
              </a:rPr>
              <a:t>education</a:t>
            </a:r>
            <a:r>
              <a:rPr lang="hr-HR" sz="1800" dirty="0" smtClean="0">
                <a:cs typeface="Times New Roman" pitchFamily="18" charset="0"/>
              </a:rPr>
              <a:t>, </a:t>
            </a:r>
            <a:r>
              <a:rPr lang="sl-SI" sz="1800" dirty="0" err="1" smtClean="0">
                <a:cs typeface="Times New Roman" pitchFamily="18" charset="0"/>
              </a:rPr>
              <a:t>culture</a:t>
            </a:r>
            <a:r>
              <a:rPr lang="sl-SI" sz="1800" dirty="0" smtClean="0">
                <a:cs typeface="Times New Roman" pitchFamily="18" charset="0"/>
              </a:rPr>
              <a:t>, </a:t>
            </a:r>
            <a:r>
              <a:rPr lang="sl-SI" sz="1800" dirty="0" err="1" smtClean="0">
                <a:cs typeface="Times New Roman" pitchFamily="18" charset="0"/>
              </a:rPr>
              <a:t>entertainment</a:t>
            </a:r>
            <a:r>
              <a:rPr lang="en-US" sz="1800" dirty="0" smtClean="0">
                <a:cs typeface="Times New Roman" pitchFamily="18" charset="0"/>
              </a:rPr>
              <a:t> </a:t>
            </a:r>
            <a:endParaRPr lang="sl-SI" sz="1800" dirty="0">
              <a:cs typeface="Times New Roman" pitchFamily="18" charset="0"/>
            </a:endParaRPr>
          </a:p>
          <a:p>
            <a:pPr>
              <a:defRPr/>
            </a:pPr>
            <a:r>
              <a:rPr lang="sl-SI" sz="2400" dirty="0" err="1">
                <a:cs typeface="Times New Roman" pitchFamily="18" charset="0"/>
              </a:rPr>
              <a:t>Typologies</a:t>
            </a:r>
            <a:r>
              <a:rPr lang="sl-SI" sz="2400" dirty="0">
                <a:cs typeface="Times New Roman" pitchFamily="18" charset="0"/>
              </a:rPr>
              <a:t> are </a:t>
            </a:r>
            <a:r>
              <a:rPr lang="sl-SI" sz="2400" dirty="0" err="1">
                <a:cs typeface="Times New Roman" pitchFamily="18" charset="0"/>
              </a:rPr>
              <a:t>many</a:t>
            </a:r>
            <a:r>
              <a:rPr lang="sl-SI" sz="2400" dirty="0">
                <a:cs typeface="Times New Roman" pitchFamily="18" charset="0"/>
              </a:rPr>
              <a:t> </a:t>
            </a:r>
            <a:r>
              <a:rPr lang="sl-SI" sz="2400" dirty="0" err="1">
                <a:cs typeface="Times New Roman" pitchFamily="18" charset="0"/>
              </a:rPr>
              <a:t>and</a:t>
            </a:r>
            <a:r>
              <a:rPr lang="sl-SI" sz="2400" dirty="0">
                <a:cs typeface="Times New Roman" pitchFamily="18" charset="0"/>
              </a:rPr>
              <a:t> </a:t>
            </a:r>
            <a:r>
              <a:rPr lang="sl-SI" sz="2400" dirty="0" err="1">
                <a:cs typeface="Times New Roman" pitchFamily="18" charset="0"/>
              </a:rPr>
              <a:t>varied</a:t>
            </a:r>
            <a:endParaRPr lang="sl-SI" sz="2400" dirty="0">
              <a:cs typeface="Times New Roman" pitchFamily="18" charset="0"/>
            </a:endParaRPr>
          </a:p>
          <a:p>
            <a:pPr lvl="1">
              <a:defRPr/>
            </a:pPr>
            <a:r>
              <a:rPr lang="sl-SI" sz="2000" dirty="0">
                <a:cs typeface="Times New Roman" pitchFamily="18" charset="0"/>
              </a:rPr>
              <a:t>Some </a:t>
            </a:r>
            <a:r>
              <a:rPr lang="sl-SI" sz="2000" dirty="0" err="1">
                <a:cs typeface="Times New Roman" pitchFamily="18" charset="0"/>
              </a:rPr>
              <a:t>look</a:t>
            </a:r>
            <a:r>
              <a:rPr lang="sl-SI" sz="2000" dirty="0">
                <a:cs typeface="Times New Roman" pitchFamily="18" charset="0"/>
              </a:rPr>
              <a:t> at age, </a:t>
            </a:r>
            <a:r>
              <a:rPr lang="sl-SI" sz="2000" dirty="0" err="1">
                <a:cs typeface="Times New Roman" pitchFamily="18" charset="0"/>
              </a:rPr>
              <a:t>context</a:t>
            </a:r>
            <a:r>
              <a:rPr lang="sl-SI" sz="2000" dirty="0">
                <a:cs typeface="Times New Roman" pitchFamily="18" charset="0"/>
              </a:rPr>
              <a:t>, </a:t>
            </a:r>
            <a:r>
              <a:rPr lang="sl-SI" sz="2000" dirty="0" err="1" smtClean="0">
                <a:cs typeface="Times New Roman" pitchFamily="18" charset="0"/>
              </a:rPr>
              <a:t>demographics</a:t>
            </a:r>
            <a:r>
              <a:rPr lang="sl-SI" sz="2000" dirty="0" smtClean="0">
                <a:cs typeface="Times New Roman" pitchFamily="18" charset="0"/>
              </a:rPr>
              <a:t>, </a:t>
            </a:r>
            <a:r>
              <a:rPr lang="sl-SI" sz="2000" dirty="0" err="1" smtClean="0">
                <a:cs typeface="Times New Roman" pitchFamily="18" charset="0"/>
              </a:rPr>
              <a:t>experience</a:t>
            </a:r>
            <a:r>
              <a:rPr lang="sl-SI" sz="2000" dirty="0" smtClean="0">
                <a:cs typeface="Times New Roman" pitchFamily="18" charset="0"/>
              </a:rPr>
              <a:t>, role </a:t>
            </a:r>
            <a:r>
              <a:rPr lang="sl-SI" sz="2000" dirty="0" err="1" smtClean="0">
                <a:cs typeface="Times New Roman" pitchFamily="18" charset="0"/>
              </a:rPr>
              <a:t>etc</a:t>
            </a:r>
            <a:r>
              <a:rPr lang="sl-SI" sz="2000" dirty="0" smtClean="0">
                <a:cs typeface="Times New Roman" pitchFamily="18" charset="0"/>
              </a:rPr>
              <a:t>.</a:t>
            </a:r>
          </a:p>
          <a:p>
            <a:pPr lvl="1">
              <a:defRPr/>
            </a:pPr>
            <a:r>
              <a:rPr lang="sl-SI" sz="2000" dirty="0" err="1" smtClean="0">
                <a:cs typeface="Times New Roman" pitchFamily="18" charset="0"/>
              </a:rPr>
              <a:t>Others</a:t>
            </a:r>
            <a:r>
              <a:rPr lang="sl-SI" sz="2000" dirty="0" smtClean="0">
                <a:cs typeface="Times New Roman" pitchFamily="18" charset="0"/>
              </a:rPr>
              <a:t> </a:t>
            </a:r>
            <a:r>
              <a:rPr lang="sl-SI" sz="2000" dirty="0" err="1">
                <a:cs typeface="Times New Roman" pitchFamily="18" charset="0"/>
              </a:rPr>
              <a:t>look</a:t>
            </a:r>
            <a:r>
              <a:rPr lang="sl-SI" sz="2000" dirty="0">
                <a:cs typeface="Times New Roman" pitchFamily="18" charset="0"/>
              </a:rPr>
              <a:t> at </a:t>
            </a:r>
            <a:r>
              <a:rPr lang="sl-SI" sz="2000" dirty="0" err="1">
                <a:cs typeface="Times New Roman" pitchFamily="18" charset="0"/>
              </a:rPr>
              <a:t>individual</a:t>
            </a:r>
            <a:r>
              <a:rPr lang="sl-SI" sz="2000" dirty="0">
                <a:cs typeface="Times New Roman" pitchFamily="18" charset="0"/>
              </a:rPr>
              <a:t> </a:t>
            </a:r>
            <a:r>
              <a:rPr lang="sl-SI" sz="2000" dirty="0" err="1">
                <a:cs typeface="Times New Roman" pitchFamily="18" charset="0"/>
              </a:rPr>
              <a:t>characteristics</a:t>
            </a:r>
            <a:r>
              <a:rPr lang="sl-SI" sz="2000" dirty="0">
                <a:cs typeface="Times New Roman" pitchFamily="18" charset="0"/>
              </a:rPr>
              <a:t> </a:t>
            </a:r>
            <a:r>
              <a:rPr lang="sl-SI" sz="2000" dirty="0" err="1">
                <a:cs typeface="Times New Roman" pitchFamily="18" charset="0"/>
              </a:rPr>
              <a:t>influencing</a:t>
            </a:r>
            <a:r>
              <a:rPr lang="sl-SI" sz="2000" dirty="0">
                <a:cs typeface="Times New Roman" pitchFamily="18" charset="0"/>
              </a:rPr>
              <a:t> </a:t>
            </a:r>
            <a:r>
              <a:rPr lang="sl-SI" sz="2000" dirty="0" err="1" smtClean="0">
                <a:cs typeface="Times New Roman" pitchFamily="18" charset="0"/>
              </a:rPr>
              <a:t>behaviour</a:t>
            </a:r>
            <a:r>
              <a:rPr lang="sl-SI" sz="2000" dirty="0" smtClean="0">
                <a:cs typeface="Times New Roman" pitchFamily="18" charset="0"/>
              </a:rPr>
              <a:t> </a:t>
            </a:r>
            <a:r>
              <a:rPr lang="sl-SI" sz="2000" dirty="0" smtClean="0">
                <a:cs typeface="Times New Roman" pitchFamily="18" charset="0"/>
                <a:sym typeface="Wingdings" panose="05000000000000000000" pitchFamily="2" charset="2"/>
              </a:rPr>
              <a:t> inf. </a:t>
            </a:r>
            <a:r>
              <a:rPr lang="sl-SI" sz="2000" dirty="0" err="1" smtClean="0">
                <a:cs typeface="Times New Roman" pitchFamily="18" charset="0"/>
                <a:sym typeface="Wingdings" panose="05000000000000000000" pitchFamily="2" charset="2"/>
              </a:rPr>
              <a:t>styles</a:t>
            </a:r>
            <a:endParaRPr lang="sl-SI" sz="2000" dirty="0">
              <a:cs typeface="Times New Roman" pitchFamily="18" charset="0"/>
            </a:endParaRPr>
          </a:p>
          <a:p>
            <a:pPr lvl="1">
              <a:defRPr/>
            </a:pPr>
            <a:r>
              <a:rPr lang="sl-SI" sz="2000" dirty="0" err="1" smtClean="0">
                <a:cs typeface="Times New Roman" pitchFamily="18" charset="0"/>
              </a:rPr>
              <a:t>Others</a:t>
            </a:r>
            <a:r>
              <a:rPr lang="sl-SI" sz="2000" dirty="0" smtClean="0">
                <a:cs typeface="Times New Roman" pitchFamily="18" charset="0"/>
              </a:rPr>
              <a:t> </a:t>
            </a:r>
            <a:r>
              <a:rPr lang="sl-SI" sz="2000" dirty="0" err="1" smtClean="0">
                <a:cs typeface="Times New Roman" pitchFamily="18" charset="0"/>
              </a:rPr>
              <a:t>divide</a:t>
            </a:r>
            <a:r>
              <a:rPr lang="sl-SI" sz="2000" dirty="0" smtClean="0">
                <a:cs typeface="Times New Roman" pitchFamily="18" charset="0"/>
              </a:rPr>
              <a:t> </a:t>
            </a:r>
            <a:r>
              <a:rPr lang="sl-SI" sz="2000" i="1" dirty="0" err="1" smtClean="0">
                <a:cs typeface="Times New Roman" pitchFamily="18" charset="0"/>
              </a:rPr>
              <a:t>actual</a:t>
            </a:r>
            <a:r>
              <a:rPr lang="sl-SI" sz="2000" dirty="0" smtClean="0">
                <a:cs typeface="Times New Roman" pitchFamily="18" charset="0"/>
              </a:rPr>
              <a:t> </a:t>
            </a:r>
            <a:r>
              <a:rPr lang="sl-SI" sz="2000" dirty="0" err="1" smtClean="0">
                <a:cs typeface="Times New Roman" pitchFamily="18" charset="0"/>
              </a:rPr>
              <a:t>users</a:t>
            </a:r>
            <a:r>
              <a:rPr lang="sl-SI" sz="2000" dirty="0" smtClean="0">
                <a:cs typeface="Times New Roman" pitchFamily="18" charset="0"/>
              </a:rPr>
              <a:t> (= </a:t>
            </a:r>
            <a:r>
              <a:rPr lang="sl-SI" sz="2000" dirty="0" err="1" smtClean="0">
                <a:cs typeface="Times New Roman" pitchFamily="18" charset="0"/>
              </a:rPr>
              <a:t>already</a:t>
            </a:r>
            <a:r>
              <a:rPr lang="sl-SI" sz="2000" dirty="0" smtClean="0">
                <a:cs typeface="Times New Roman" pitchFamily="18" charset="0"/>
              </a:rPr>
              <a:t> </a:t>
            </a:r>
            <a:r>
              <a:rPr lang="sl-SI" sz="2000" dirty="0" err="1" smtClean="0">
                <a:cs typeface="Times New Roman" pitchFamily="18" charset="0"/>
              </a:rPr>
              <a:t>here</a:t>
            </a:r>
            <a:r>
              <a:rPr lang="sl-SI" sz="2000" dirty="0" smtClean="0">
                <a:cs typeface="Times New Roman" pitchFamily="18" charset="0"/>
              </a:rPr>
              <a:t>) </a:t>
            </a:r>
            <a:r>
              <a:rPr lang="sl-SI" sz="2000" dirty="0" err="1" smtClean="0">
                <a:cs typeface="Times New Roman" pitchFamily="18" charset="0"/>
              </a:rPr>
              <a:t>users</a:t>
            </a:r>
            <a:r>
              <a:rPr lang="sl-SI" sz="2000" dirty="0" smtClean="0">
                <a:cs typeface="Times New Roman" pitchFamily="18" charset="0"/>
              </a:rPr>
              <a:t>  </a:t>
            </a:r>
            <a:r>
              <a:rPr lang="sl-SI" sz="2000" dirty="0" err="1" smtClean="0">
                <a:cs typeface="Times New Roman" pitchFamily="18" charset="0"/>
              </a:rPr>
              <a:t>and</a:t>
            </a:r>
            <a:r>
              <a:rPr lang="sl-SI" sz="2000" dirty="0" smtClean="0">
                <a:cs typeface="Times New Roman" pitchFamily="18" charset="0"/>
              </a:rPr>
              <a:t> </a:t>
            </a:r>
            <a:r>
              <a:rPr lang="sl-SI" sz="2000" i="1" dirty="0" err="1" smtClean="0">
                <a:cs typeface="Times New Roman" pitchFamily="18" charset="0"/>
              </a:rPr>
              <a:t>potential</a:t>
            </a:r>
            <a:r>
              <a:rPr lang="sl-SI" sz="2000" dirty="0" smtClean="0">
                <a:cs typeface="Times New Roman" pitchFamily="18" charset="0"/>
              </a:rPr>
              <a:t> </a:t>
            </a:r>
            <a:r>
              <a:rPr lang="sl-SI" sz="2000" dirty="0" err="1" smtClean="0">
                <a:cs typeface="Times New Roman" pitchFamily="18" charset="0"/>
              </a:rPr>
              <a:t>users</a:t>
            </a:r>
            <a:r>
              <a:rPr lang="sl-SI" sz="2000" dirty="0" smtClean="0">
                <a:cs typeface="Times New Roman" pitchFamily="18" charset="0"/>
              </a:rPr>
              <a:t> (= </a:t>
            </a:r>
            <a:r>
              <a:rPr lang="sl-SI" sz="2000" dirty="0" err="1" smtClean="0">
                <a:cs typeface="Times New Roman" pitchFamily="18" charset="0"/>
              </a:rPr>
              <a:t>still</a:t>
            </a:r>
            <a:r>
              <a:rPr lang="sl-SI" sz="2000" dirty="0" smtClean="0">
                <a:cs typeface="Times New Roman" pitchFamily="18" charset="0"/>
              </a:rPr>
              <a:t> to come)</a:t>
            </a:r>
            <a:endParaRPr lang="sl-SI" sz="2000" dirty="0">
              <a:cs typeface="Times New Roman" pitchFamily="18" charset="0"/>
            </a:endParaRPr>
          </a:p>
          <a:p>
            <a:pPr lvl="1">
              <a:defRPr/>
            </a:pPr>
            <a:r>
              <a:rPr lang="sl-SI" sz="2000" dirty="0" err="1">
                <a:cs typeface="Times New Roman" pitchFamily="18" charset="0"/>
              </a:rPr>
              <a:t>Special</a:t>
            </a:r>
            <a:r>
              <a:rPr lang="sl-SI" sz="2000" dirty="0">
                <a:cs typeface="Times New Roman" pitchFamily="18" charset="0"/>
              </a:rPr>
              <a:t> </a:t>
            </a:r>
            <a:r>
              <a:rPr lang="sl-SI" sz="2000" dirty="0" err="1">
                <a:cs typeface="Times New Roman" pitchFamily="18" charset="0"/>
              </a:rPr>
              <a:t>needs</a:t>
            </a:r>
            <a:endParaRPr lang="hr-HR" sz="2000" dirty="0">
              <a:cs typeface="Times New Roman" pitchFamily="18" charset="0"/>
            </a:endParaRPr>
          </a:p>
          <a:p>
            <a:endParaRPr lang="sl-SI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9248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526256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defRPr/>
            </a:pPr>
            <a:r>
              <a:rPr lang="hr-HR" sz="2400" b="1" dirty="0" smtClean="0"/>
              <a:t>Age</a:t>
            </a:r>
            <a:endParaRPr lang="hr-HR" sz="2800" b="1" dirty="0" smtClean="0"/>
          </a:p>
          <a:p>
            <a:pPr lvl="1">
              <a:lnSpc>
                <a:spcPct val="100000"/>
              </a:lnSpc>
              <a:defRPr/>
            </a:pPr>
            <a:r>
              <a:rPr lang="hr-HR" sz="2000" dirty="0" err="1" smtClean="0"/>
              <a:t>Children</a:t>
            </a:r>
            <a:r>
              <a:rPr lang="hr-HR" sz="2000" dirty="0" smtClean="0"/>
              <a:t> </a:t>
            </a:r>
            <a:r>
              <a:rPr lang="hr-HR" sz="2000" dirty="0"/>
              <a:t>(</a:t>
            </a:r>
            <a:r>
              <a:rPr lang="hr-HR" sz="2000" dirty="0" err="1"/>
              <a:t>up</a:t>
            </a:r>
            <a:r>
              <a:rPr lang="hr-HR" sz="2000" dirty="0"/>
              <a:t> to 6 </a:t>
            </a:r>
            <a:r>
              <a:rPr lang="hr-HR" sz="2000" dirty="0" err="1"/>
              <a:t>years</a:t>
            </a:r>
            <a:r>
              <a:rPr lang="hr-HR" sz="2000" dirty="0"/>
              <a:t>, </a:t>
            </a:r>
            <a:r>
              <a:rPr lang="hr-HR" sz="2000" dirty="0" err="1"/>
              <a:t>children</a:t>
            </a:r>
            <a:r>
              <a:rPr lang="hr-HR" sz="2000" dirty="0"/>
              <a:t> to 12 </a:t>
            </a:r>
            <a:r>
              <a:rPr lang="hr-HR" sz="2000" dirty="0" err="1"/>
              <a:t>years</a:t>
            </a:r>
            <a:r>
              <a:rPr lang="hr-HR" sz="2000" dirty="0"/>
              <a:t>; </a:t>
            </a:r>
            <a:r>
              <a:rPr lang="hr-HR" sz="2000" dirty="0" err="1"/>
              <a:t>preschool</a:t>
            </a:r>
            <a:r>
              <a:rPr lang="hr-HR" sz="2000" dirty="0"/>
              <a:t>, </a:t>
            </a:r>
            <a:r>
              <a:rPr lang="hr-HR" sz="2000" dirty="0" err="1"/>
              <a:t>school</a:t>
            </a:r>
            <a:r>
              <a:rPr lang="hr-HR" sz="2000" dirty="0"/>
              <a:t>)</a:t>
            </a:r>
          </a:p>
          <a:p>
            <a:pPr lvl="1">
              <a:lnSpc>
                <a:spcPct val="100000"/>
              </a:lnSpc>
              <a:defRPr/>
            </a:pPr>
            <a:r>
              <a:rPr lang="hr-HR" sz="2000" dirty="0" err="1"/>
              <a:t>Teenagers</a:t>
            </a:r>
            <a:r>
              <a:rPr lang="hr-HR" sz="2000" dirty="0"/>
              <a:t> (13-19)</a:t>
            </a:r>
          </a:p>
          <a:p>
            <a:pPr lvl="1">
              <a:lnSpc>
                <a:spcPct val="100000"/>
              </a:lnSpc>
              <a:defRPr/>
            </a:pPr>
            <a:r>
              <a:rPr lang="hr-HR" sz="2000" dirty="0"/>
              <a:t>Young </a:t>
            </a:r>
            <a:r>
              <a:rPr lang="hr-HR" sz="2000" dirty="0" err="1"/>
              <a:t>adults</a:t>
            </a:r>
            <a:r>
              <a:rPr lang="hr-HR" sz="2000" dirty="0"/>
              <a:t> </a:t>
            </a:r>
            <a:r>
              <a:rPr lang="hr-HR" sz="2000" dirty="0" smtClean="0"/>
              <a:t>(senior </a:t>
            </a:r>
            <a:r>
              <a:rPr lang="hr-HR" sz="2000" dirty="0" err="1"/>
              <a:t>primary</a:t>
            </a:r>
            <a:r>
              <a:rPr lang="hr-HR" sz="2000" dirty="0"/>
              <a:t> </a:t>
            </a:r>
            <a:r>
              <a:rPr lang="hr-HR" sz="2000" dirty="0" err="1"/>
              <a:t>school</a:t>
            </a:r>
            <a:r>
              <a:rPr lang="hr-HR" sz="2000" dirty="0"/>
              <a:t>, </a:t>
            </a:r>
            <a:r>
              <a:rPr lang="hr-HR" sz="2000" dirty="0" err="1"/>
              <a:t>middle</a:t>
            </a:r>
            <a:r>
              <a:rPr lang="hr-HR" sz="2000" dirty="0"/>
              <a:t> </a:t>
            </a:r>
            <a:r>
              <a:rPr lang="hr-HR" sz="2000" dirty="0" err="1"/>
              <a:t>school</a:t>
            </a:r>
            <a:r>
              <a:rPr lang="hr-HR" sz="2000" dirty="0"/>
              <a:t>, </a:t>
            </a:r>
            <a:r>
              <a:rPr lang="hr-HR" sz="2000" dirty="0" err="1"/>
              <a:t>students</a:t>
            </a:r>
            <a:r>
              <a:rPr lang="hr-HR" sz="2000" dirty="0"/>
              <a:t>, </a:t>
            </a:r>
            <a:r>
              <a:rPr lang="hr-HR" sz="2000" dirty="0" err="1"/>
              <a:t>employed</a:t>
            </a:r>
            <a:r>
              <a:rPr lang="hr-HR" sz="2000" dirty="0"/>
              <a:t> </a:t>
            </a:r>
            <a:r>
              <a:rPr lang="hr-HR" sz="2000" dirty="0" err="1" smtClean="0"/>
              <a:t>young</a:t>
            </a:r>
            <a:r>
              <a:rPr lang="hr-HR" sz="2000" dirty="0"/>
              <a:t>, </a:t>
            </a:r>
            <a:r>
              <a:rPr lang="hr-HR" sz="2000" dirty="0" err="1"/>
              <a:t>unemployed</a:t>
            </a:r>
            <a:r>
              <a:rPr lang="hr-HR" sz="2000" dirty="0"/>
              <a:t>)</a:t>
            </a:r>
          </a:p>
          <a:p>
            <a:pPr lvl="1">
              <a:lnSpc>
                <a:spcPct val="100000"/>
              </a:lnSpc>
              <a:defRPr/>
            </a:pPr>
            <a:r>
              <a:rPr lang="hr-HR" sz="2000" dirty="0" err="1"/>
              <a:t>Adults</a:t>
            </a:r>
            <a:r>
              <a:rPr lang="hr-HR" sz="2000" dirty="0"/>
              <a:t> (</a:t>
            </a:r>
            <a:r>
              <a:rPr lang="hr-HR" sz="2000" dirty="0" err="1"/>
              <a:t>interests</a:t>
            </a:r>
            <a:r>
              <a:rPr lang="hr-HR" sz="2000" dirty="0"/>
              <a:t>)</a:t>
            </a:r>
          </a:p>
          <a:p>
            <a:pPr lvl="1">
              <a:lnSpc>
                <a:spcPct val="100000"/>
              </a:lnSpc>
              <a:defRPr/>
            </a:pPr>
            <a:r>
              <a:rPr lang="hr-HR" sz="2000" dirty="0" err="1"/>
              <a:t>Elderly</a:t>
            </a:r>
            <a:r>
              <a:rPr lang="hr-HR" sz="2000" dirty="0"/>
              <a:t> (</a:t>
            </a:r>
            <a:r>
              <a:rPr lang="hr-HR" sz="2000" dirty="0" err="1"/>
              <a:t>persons</a:t>
            </a:r>
            <a:r>
              <a:rPr lang="hr-HR" sz="2000" dirty="0"/>
              <a:t> </a:t>
            </a:r>
            <a:r>
              <a:rPr lang="hr-HR" sz="2000" dirty="0" err="1"/>
              <a:t>in</a:t>
            </a:r>
            <a:r>
              <a:rPr lang="hr-HR" sz="2000" dirty="0"/>
              <a:t> 3rd age) </a:t>
            </a:r>
            <a:r>
              <a:rPr lang="hr-HR" sz="2000" dirty="0" smtClean="0"/>
              <a:t>(</a:t>
            </a:r>
            <a:r>
              <a:rPr lang="hr-HR" sz="2000" dirty="0" err="1"/>
              <a:t>o</a:t>
            </a:r>
            <a:r>
              <a:rPr lang="hr-HR" sz="2000" dirty="0" err="1" smtClean="0"/>
              <a:t>lder</a:t>
            </a:r>
            <a:r>
              <a:rPr lang="hr-HR" sz="2000" dirty="0" smtClean="0"/>
              <a:t> </a:t>
            </a:r>
            <a:r>
              <a:rPr lang="hr-HR" sz="2000" dirty="0" err="1"/>
              <a:t>employed</a:t>
            </a:r>
            <a:r>
              <a:rPr lang="hr-HR" sz="2000" dirty="0"/>
              <a:t>, </a:t>
            </a:r>
            <a:r>
              <a:rPr lang="hr-HR" sz="2000" dirty="0" err="1"/>
              <a:t>retired</a:t>
            </a:r>
            <a:r>
              <a:rPr lang="hr-HR" sz="2000" dirty="0"/>
              <a:t>, </a:t>
            </a:r>
            <a:r>
              <a:rPr lang="hr-HR" sz="2000" dirty="0" err="1"/>
              <a:t>unemployed</a:t>
            </a:r>
            <a:r>
              <a:rPr lang="hr-HR" sz="2000" dirty="0"/>
              <a:t>)</a:t>
            </a:r>
          </a:p>
          <a:p>
            <a:endParaRPr lang="hr-HR" sz="2400" dirty="0" smtClean="0"/>
          </a:p>
          <a:p>
            <a:r>
              <a:rPr lang="hr-HR" sz="2400" dirty="0" smtClean="0"/>
              <a:t>Age </a:t>
            </a:r>
            <a:r>
              <a:rPr lang="hr-HR" sz="2400" dirty="0" err="1" smtClean="0"/>
              <a:t>not</a:t>
            </a:r>
            <a:r>
              <a:rPr lang="hr-HR" sz="2400" dirty="0" smtClean="0"/>
              <a:t> </a:t>
            </a:r>
            <a:r>
              <a:rPr lang="hr-HR" sz="2400" dirty="0" err="1" smtClean="0"/>
              <a:t>an</a:t>
            </a:r>
            <a:r>
              <a:rPr lang="hr-HR" sz="2400" dirty="0" smtClean="0"/>
              <a:t> </a:t>
            </a:r>
            <a:r>
              <a:rPr lang="hr-HR" sz="2400" dirty="0" err="1" smtClean="0"/>
              <a:t>absolute</a:t>
            </a:r>
            <a:r>
              <a:rPr lang="hr-HR" sz="2400" dirty="0" smtClean="0"/>
              <a:t> </a:t>
            </a:r>
            <a:r>
              <a:rPr lang="hr-HR" sz="2400" dirty="0" err="1" smtClean="0"/>
              <a:t>category</a:t>
            </a:r>
            <a:r>
              <a:rPr lang="hr-HR" sz="2400" dirty="0" smtClean="0"/>
              <a:t> </a:t>
            </a:r>
            <a:r>
              <a:rPr lang="hr-HR" sz="2400" dirty="0" smtClean="0">
                <a:sym typeface="Wingdings" panose="05000000000000000000" pitchFamily="2" charset="2"/>
              </a:rPr>
              <a:t></a:t>
            </a:r>
            <a:r>
              <a:rPr lang="hr-HR" sz="2400" dirty="0" smtClean="0"/>
              <a:t> </a:t>
            </a:r>
            <a:r>
              <a:rPr lang="hr-HR" sz="2400" b="1" dirty="0"/>
              <a:t>role, </a:t>
            </a:r>
            <a:r>
              <a:rPr lang="hr-HR" sz="2400" b="1" dirty="0" err="1" smtClean="0"/>
              <a:t>experience</a:t>
            </a:r>
            <a:r>
              <a:rPr lang="hr-HR" sz="2400" b="1" dirty="0" smtClean="0"/>
              <a:t>, </a:t>
            </a:r>
            <a:r>
              <a:rPr lang="hr-HR" sz="2400" b="1" dirty="0" err="1" smtClean="0"/>
              <a:t>context</a:t>
            </a:r>
            <a:r>
              <a:rPr lang="hr-HR" sz="2400" b="1" dirty="0" smtClean="0"/>
              <a:t> </a:t>
            </a:r>
            <a:r>
              <a:rPr lang="hr-HR" sz="2400" b="1" dirty="0" err="1" smtClean="0"/>
              <a:t>etc</a:t>
            </a:r>
            <a:r>
              <a:rPr lang="hr-HR" sz="2400" b="1" dirty="0" smtClean="0"/>
              <a:t>. </a:t>
            </a:r>
          </a:p>
          <a:p>
            <a:pPr lvl="1"/>
            <a:r>
              <a:rPr lang="hr-HR" sz="2000" dirty="0" smtClean="0"/>
              <a:t>Student/</a:t>
            </a:r>
            <a:r>
              <a:rPr lang="hr-HR" sz="2000" dirty="0" err="1" smtClean="0"/>
              <a:t>teacher</a:t>
            </a:r>
            <a:r>
              <a:rPr lang="hr-HR" sz="2000" dirty="0" smtClean="0"/>
              <a:t>; </a:t>
            </a:r>
            <a:r>
              <a:rPr lang="hr-HR" sz="2000" dirty="0" err="1" smtClean="0"/>
              <a:t>engineer</a:t>
            </a:r>
            <a:r>
              <a:rPr lang="hr-HR" sz="2000" dirty="0" smtClean="0"/>
              <a:t>/manager; </a:t>
            </a:r>
            <a:r>
              <a:rPr lang="hr-HR" sz="2000" dirty="0" err="1" smtClean="0"/>
              <a:t>child-good</a:t>
            </a:r>
            <a:r>
              <a:rPr lang="hr-HR" sz="2000" dirty="0" smtClean="0"/>
              <a:t> </a:t>
            </a:r>
            <a:r>
              <a:rPr lang="hr-HR" sz="2000" dirty="0" err="1" smtClean="0"/>
              <a:t>reader</a:t>
            </a:r>
            <a:r>
              <a:rPr lang="hr-HR" sz="2000" dirty="0" smtClean="0"/>
              <a:t>/</a:t>
            </a:r>
            <a:r>
              <a:rPr lang="hr-HR" sz="2000" dirty="0" err="1" smtClean="0"/>
              <a:t>child-poor</a:t>
            </a:r>
            <a:r>
              <a:rPr lang="hr-HR" sz="2000" dirty="0" smtClean="0"/>
              <a:t> </a:t>
            </a:r>
            <a:r>
              <a:rPr lang="hr-HR" sz="2000" dirty="0" err="1" smtClean="0"/>
              <a:t>reader</a:t>
            </a:r>
            <a:endParaRPr lang="hr-HR" sz="2000" dirty="0" smtClean="0"/>
          </a:p>
          <a:p>
            <a:pPr lvl="1"/>
            <a:r>
              <a:rPr lang="hr-HR" sz="2000" dirty="0" err="1" smtClean="0"/>
              <a:t>An</a:t>
            </a:r>
            <a:r>
              <a:rPr lang="hr-HR" sz="2000" dirty="0" smtClean="0"/>
              <a:t> </a:t>
            </a:r>
            <a:r>
              <a:rPr lang="hr-HR" sz="2000" dirty="0" err="1" smtClean="0"/>
              <a:t>individual</a:t>
            </a:r>
            <a:r>
              <a:rPr lang="hr-HR" sz="2000" dirty="0" smtClean="0"/>
              <a:t> – a </a:t>
            </a:r>
            <a:r>
              <a:rPr lang="hr-HR" sz="2000" dirty="0" err="1" smtClean="0"/>
              <a:t>different</a:t>
            </a:r>
            <a:r>
              <a:rPr lang="hr-HR" sz="2000" dirty="0" smtClean="0"/>
              <a:t> </a:t>
            </a:r>
            <a:r>
              <a:rPr lang="hr-HR" sz="2000" dirty="0" err="1" smtClean="0"/>
              <a:t>user</a:t>
            </a:r>
            <a:r>
              <a:rPr lang="hr-HR" sz="2000" dirty="0" smtClean="0"/>
              <a:t> </a:t>
            </a:r>
            <a:r>
              <a:rPr lang="hr-HR" sz="2000" dirty="0" err="1" smtClean="0"/>
              <a:t>type</a:t>
            </a:r>
            <a:r>
              <a:rPr lang="hr-HR" sz="2000" dirty="0" smtClean="0"/>
              <a:t> </a:t>
            </a:r>
            <a:r>
              <a:rPr lang="hr-HR" sz="2000" dirty="0" err="1" smtClean="0"/>
              <a:t>in</a:t>
            </a:r>
            <a:r>
              <a:rPr lang="hr-HR" sz="2000" dirty="0" smtClean="0"/>
              <a:t> </a:t>
            </a:r>
            <a:r>
              <a:rPr lang="hr-HR" sz="2000" dirty="0" err="1" smtClean="0"/>
              <a:t>different</a:t>
            </a:r>
            <a:r>
              <a:rPr lang="hr-HR" sz="2000" dirty="0" smtClean="0"/>
              <a:t> </a:t>
            </a:r>
            <a:r>
              <a:rPr lang="hr-HR" sz="2000" dirty="0" err="1" smtClean="0"/>
              <a:t>contexts</a:t>
            </a:r>
            <a:endParaRPr lang="en-US" sz="2000" dirty="0"/>
          </a:p>
          <a:p>
            <a:endParaRPr lang="sl-SI" sz="2400" dirty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Polona Vilar, 2018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220624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4400" dirty="0" err="1"/>
              <a:t>Special</a:t>
            </a:r>
            <a:r>
              <a:rPr lang="hr-HR" sz="4400" dirty="0"/>
              <a:t> </a:t>
            </a:r>
            <a:r>
              <a:rPr lang="hr-HR" sz="4400" dirty="0" err="1" smtClean="0"/>
              <a:t>needs</a:t>
            </a:r>
            <a:endParaRPr lang="sl-SI" sz="4400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46111" y="1447800"/>
            <a:ext cx="10936289" cy="4729163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hr-HR" dirty="0" smtClean="0"/>
              <a:t>V</a:t>
            </a:r>
            <a:r>
              <a:rPr lang="en-US" dirty="0" err="1"/>
              <a:t>isually</a:t>
            </a:r>
            <a:r>
              <a:rPr lang="en-US" dirty="0"/>
              <a:t> impaired</a:t>
            </a:r>
            <a:r>
              <a:rPr lang="sl-SI" dirty="0"/>
              <a:t> </a:t>
            </a:r>
            <a:r>
              <a:rPr lang="sl-SI" dirty="0" err="1"/>
              <a:t>persons</a:t>
            </a:r>
            <a:endParaRPr lang="hr-HR" dirty="0"/>
          </a:p>
          <a:p>
            <a:pPr>
              <a:defRPr/>
            </a:pPr>
            <a:r>
              <a:rPr lang="hr-HR" dirty="0"/>
              <a:t>D</a:t>
            </a:r>
            <a:r>
              <a:rPr lang="en-US" dirty="0" err="1"/>
              <a:t>eaf</a:t>
            </a:r>
            <a:r>
              <a:rPr lang="en-US" dirty="0"/>
              <a:t> or hearing impaired persons</a:t>
            </a:r>
          </a:p>
          <a:p>
            <a:pPr>
              <a:defRPr/>
            </a:pPr>
            <a:r>
              <a:rPr lang="hr-HR" dirty="0"/>
              <a:t>P</a:t>
            </a:r>
            <a:r>
              <a:rPr lang="en-US" dirty="0" err="1"/>
              <a:t>ersons</a:t>
            </a:r>
            <a:r>
              <a:rPr lang="en-US" dirty="0"/>
              <a:t> with reading </a:t>
            </a:r>
            <a:r>
              <a:rPr lang="en-US" dirty="0" smtClean="0"/>
              <a:t>difficulties</a:t>
            </a:r>
            <a:endParaRPr lang="sl-SI" dirty="0" smtClean="0"/>
          </a:p>
          <a:p>
            <a:pPr>
              <a:defRPr/>
            </a:pPr>
            <a:r>
              <a:rPr lang="sl-SI" dirty="0" smtClean="0"/>
              <a:t>‚</a:t>
            </a:r>
            <a:r>
              <a:rPr lang="sl-SI" dirty="0" err="1" smtClean="0"/>
              <a:t>Print</a:t>
            </a:r>
            <a:r>
              <a:rPr lang="sl-SI" dirty="0" smtClean="0"/>
              <a:t> </a:t>
            </a:r>
            <a:r>
              <a:rPr lang="sl-SI" dirty="0" err="1" smtClean="0"/>
              <a:t>disabled</a:t>
            </a:r>
            <a:r>
              <a:rPr lang="sl-SI" dirty="0" smtClean="0"/>
              <a:t>‘</a:t>
            </a:r>
            <a:endParaRPr lang="hr-HR" dirty="0"/>
          </a:p>
          <a:p>
            <a:pPr>
              <a:defRPr/>
            </a:pPr>
            <a:r>
              <a:rPr lang="hr-HR" dirty="0"/>
              <a:t>P</a:t>
            </a:r>
            <a:r>
              <a:rPr lang="en-US" dirty="0" err="1"/>
              <a:t>ersons</a:t>
            </a:r>
            <a:r>
              <a:rPr lang="en-US" dirty="0"/>
              <a:t> with physical disabilities</a:t>
            </a:r>
            <a:endParaRPr lang="sl-SI" dirty="0"/>
          </a:p>
          <a:p>
            <a:pPr>
              <a:defRPr/>
            </a:pPr>
            <a:r>
              <a:rPr lang="hr-HR" dirty="0"/>
              <a:t>C</a:t>
            </a:r>
            <a:r>
              <a:rPr lang="en-US" dirty="0" err="1"/>
              <a:t>ognitively</a:t>
            </a:r>
            <a:r>
              <a:rPr lang="en-US" dirty="0"/>
              <a:t> disabled persons</a:t>
            </a:r>
            <a:endParaRPr lang="sl-SI" dirty="0"/>
          </a:p>
          <a:p>
            <a:pPr>
              <a:lnSpc>
                <a:spcPct val="80000"/>
              </a:lnSpc>
              <a:defRPr/>
            </a:pPr>
            <a:r>
              <a:rPr lang="hr-HR" dirty="0" err="1"/>
              <a:t>People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long-term</a:t>
            </a:r>
            <a:r>
              <a:rPr lang="hr-HR" dirty="0"/>
              <a:t> care </a:t>
            </a:r>
            <a:r>
              <a:rPr lang="hr-HR" dirty="0" err="1"/>
              <a:t>facilities</a:t>
            </a:r>
            <a:r>
              <a:rPr lang="hr-HR" dirty="0"/>
              <a:t> (</a:t>
            </a:r>
            <a:r>
              <a:rPr lang="hr-HR" dirty="0" err="1"/>
              <a:t>hospital</a:t>
            </a:r>
            <a:r>
              <a:rPr lang="hr-HR" dirty="0"/>
              <a:t> </a:t>
            </a:r>
            <a:r>
              <a:rPr lang="hr-HR" dirty="0" err="1"/>
              <a:t>patients</a:t>
            </a:r>
            <a:r>
              <a:rPr lang="hr-HR" dirty="0"/>
              <a:t>, </a:t>
            </a:r>
            <a:r>
              <a:rPr lang="hr-HR" dirty="0" err="1"/>
              <a:t>prisoners</a:t>
            </a:r>
            <a:r>
              <a:rPr lang="hr-HR" dirty="0"/>
              <a:t>, </a:t>
            </a:r>
            <a:r>
              <a:rPr lang="hr-HR" dirty="0" err="1"/>
              <a:t>elderly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long-term</a:t>
            </a:r>
            <a:r>
              <a:rPr lang="hr-HR" dirty="0"/>
              <a:t> care </a:t>
            </a:r>
            <a:r>
              <a:rPr lang="hr-HR" dirty="0" err="1"/>
              <a:t>facilities</a:t>
            </a:r>
            <a:r>
              <a:rPr lang="hr-HR" dirty="0"/>
              <a:t>, h</a:t>
            </a:r>
            <a:r>
              <a:rPr lang="en-US" dirty="0" err="1"/>
              <a:t>ouse</a:t>
            </a:r>
            <a:r>
              <a:rPr lang="en-US" dirty="0"/>
              <a:t>-bound</a:t>
            </a:r>
            <a:r>
              <a:rPr lang="hr-HR" dirty="0"/>
              <a:t> </a:t>
            </a:r>
            <a:r>
              <a:rPr lang="hr-HR" dirty="0" err="1"/>
              <a:t>people</a:t>
            </a:r>
            <a:r>
              <a:rPr lang="hr-HR" dirty="0"/>
              <a:t>)</a:t>
            </a:r>
          </a:p>
          <a:p>
            <a:pPr>
              <a:lnSpc>
                <a:spcPct val="80000"/>
              </a:lnSpc>
              <a:defRPr/>
            </a:pPr>
            <a:r>
              <a:rPr lang="hr-HR" dirty="0" err="1"/>
              <a:t>People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special</a:t>
            </a:r>
            <a:r>
              <a:rPr lang="hr-HR" dirty="0"/>
              <a:t> </a:t>
            </a:r>
            <a:r>
              <a:rPr lang="hr-HR" dirty="0" err="1"/>
              <a:t>circumstances</a:t>
            </a:r>
            <a:r>
              <a:rPr lang="hr-HR" dirty="0"/>
              <a:t> (</a:t>
            </a:r>
            <a:r>
              <a:rPr lang="hr-HR" dirty="0" err="1"/>
              <a:t>illiterate</a:t>
            </a:r>
            <a:r>
              <a:rPr lang="hr-HR" dirty="0"/>
              <a:t>, </a:t>
            </a:r>
            <a:r>
              <a:rPr lang="hr-HR" dirty="0" err="1"/>
              <a:t>socially-economically</a:t>
            </a:r>
            <a:r>
              <a:rPr lang="hr-HR" dirty="0"/>
              <a:t> </a:t>
            </a:r>
            <a:r>
              <a:rPr lang="hr-HR" dirty="0" err="1"/>
              <a:t>deprived</a:t>
            </a:r>
            <a:r>
              <a:rPr lang="hr-HR" dirty="0"/>
              <a:t>, </a:t>
            </a:r>
            <a:r>
              <a:rPr lang="hr-HR" dirty="0" err="1"/>
              <a:t>retired</a:t>
            </a:r>
            <a:r>
              <a:rPr lang="hr-HR" dirty="0"/>
              <a:t>, </a:t>
            </a:r>
            <a:r>
              <a:rPr lang="hr-HR" dirty="0" err="1"/>
              <a:t>unemployed</a:t>
            </a:r>
            <a:r>
              <a:rPr lang="hr-HR" dirty="0"/>
              <a:t>)</a:t>
            </a:r>
          </a:p>
          <a:p>
            <a:pPr>
              <a:lnSpc>
                <a:spcPct val="80000"/>
              </a:lnSpc>
              <a:defRPr/>
            </a:pPr>
            <a:r>
              <a:rPr lang="hr-HR" dirty="0" err="1"/>
              <a:t>Multicultural</a:t>
            </a:r>
            <a:r>
              <a:rPr lang="hr-HR" dirty="0"/>
              <a:t> </a:t>
            </a:r>
            <a:r>
              <a:rPr lang="hr-HR" dirty="0" err="1" smtClean="0"/>
              <a:t>communities</a:t>
            </a:r>
            <a:endParaRPr lang="hr-HR" dirty="0" smtClean="0"/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hr-HR" dirty="0" smtClean="0">
                <a:sym typeface="Wingdings" panose="05000000000000000000" pitchFamily="2" charset="2"/>
              </a:rPr>
              <a:t>						</a:t>
            </a:r>
            <a:r>
              <a:rPr lang="hr-HR" b="1" dirty="0" smtClean="0">
                <a:sym typeface="Wingdings" panose="05000000000000000000" pitchFamily="2" charset="2"/>
              </a:rPr>
              <a:t> </a:t>
            </a:r>
            <a:r>
              <a:rPr lang="hr-HR" b="1" dirty="0" err="1" smtClean="0">
                <a:sym typeface="Wingdings" panose="05000000000000000000" pitchFamily="2" charset="2"/>
              </a:rPr>
              <a:t>Adaptation</a:t>
            </a:r>
            <a:r>
              <a:rPr lang="hr-HR" b="1" dirty="0" smtClean="0">
                <a:sym typeface="Wingdings" panose="05000000000000000000" pitchFamily="2" charset="2"/>
              </a:rPr>
              <a:t> </a:t>
            </a:r>
            <a:r>
              <a:rPr lang="hr-HR" b="1" dirty="0" err="1" smtClean="0">
                <a:sym typeface="Wingdings" panose="05000000000000000000" pitchFamily="2" charset="2"/>
              </a:rPr>
              <a:t>of</a:t>
            </a:r>
            <a:r>
              <a:rPr lang="hr-HR" b="1" dirty="0" smtClean="0">
                <a:sym typeface="Wingdings" panose="05000000000000000000" pitchFamily="2" charset="2"/>
              </a:rPr>
              <a:t> </a:t>
            </a:r>
            <a:r>
              <a:rPr lang="hr-HR" b="1" dirty="0" err="1" smtClean="0">
                <a:sym typeface="Wingdings" panose="05000000000000000000" pitchFamily="2" charset="2"/>
              </a:rPr>
              <a:t>services</a:t>
            </a:r>
            <a:r>
              <a:rPr lang="hr-HR" b="1" dirty="0" smtClean="0">
                <a:sym typeface="Wingdings" panose="05000000000000000000" pitchFamily="2" charset="2"/>
              </a:rPr>
              <a:t>, </a:t>
            </a:r>
            <a:r>
              <a:rPr lang="hr-HR" b="1" dirty="0" err="1" smtClean="0">
                <a:sym typeface="Wingdings" panose="05000000000000000000" pitchFamily="2" charset="2"/>
              </a:rPr>
              <a:t>materials</a:t>
            </a:r>
            <a:r>
              <a:rPr lang="hr-HR" b="1" dirty="0" smtClean="0">
                <a:sym typeface="Wingdings" panose="05000000000000000000" pitchFamily="2" charset="2"/>
              </a:rPr>
              <a:t>, </a:t>
            </a:r>
            <a:r>
              <a:rPr lang="hr-HR" b="1" dirty="0" err="1" smtClean="0">
                <a:sym typeface="Wingdings" panose="05000000000000000000" pitchFamily="2" charset="2"/>
              </a:rPr>
              <a:t>premises</a:t>
            </a:r>
            <a:r>
              <a:rPr lang="hr-HR" b="1" dirty="0" smtClean="0">
                <a:sym typeface="Wingdings" panose="05000000000000000000" pitchFamily="2" charset="2"/>
              </a:rPr>
              <a:t> </a:t>
            </a:r>
            <a:r>
              <a:rPr lang="hr-HR" b="1" dirty="0" err="1" smtClean="0">
                <a:sym typeface="Wingdings" panose="05000000000000000000" pitchFamily="2" charset="2"/>
              </a:rPr>
              <a:t>etc</a:t>
            </a:r>
            <a:r>
              <a:rPr lang="hr-HR" b="1" dirty="0" smtClean="0">
                <a:sym typeface="Wingdings" panose="05000000000000000000" pitchFamily="2" charset="2"/>
              </a:rPr>
              <a:t>.</a:t>
            </a:r>
            <a:endParaRPr lang="en-US" b="1" dirty="0"/>
          </a:p>
          <a:p>
            <a:endParaRPr lang="sl-SI" dirty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Polona Vilar, 2018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432488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dirty="0" err="1"/>
              <a:t>Why</a:t>
            </a:r>
            <a:r>
              <a:rPr lang="hr-HR" dirty="0"/>
              <a:t> </a:t>
            </a:r>
            <a:r>
              <a:rPr lang="hr-HR" dirty="0" smtClean="0"/>
              <a:t>do </a:t>
            </a:r>
            <a:r>
              <a:rPr lang="hr-HR" dirty="0" err="1" smtClean="0"/>
              <a:t>we</a:t>
            </a:r>
            <a:r>
              <a:rPr lang="hr-HR" dirty="0" smtClean="0"/>
              <a:t> </a:t>
            </a:r>
            <a:r>
              <a:rPr lang="hr-HR" dirty="0" err="1"/>
              <a:t>need</a:t>
            </a:r>
            <a:r>
              <a:rPr lang="hr-HR" dirty="0"/>
              <a:t> to </a:t>
            </a:r>
            <a:r>
              <a:rPr lang="hr-HR" dirty="0" err="1"/>
              <a:t>know</a:t>
            </a:r>
            <a:r>
              <a:rPr lang="hr-HR" dirty="0"/>
              <a:t> </a:t>
            </a:r>
            <a:r>
              <a:rPr lang="hr-HR" dirty="0" err="1"/>
              <a:t>user</a:t>
            </a:r>
            <a:r>
              <a:rPr lang="hr-HR" dirty="0"/>
              <a:t> </a:t>
            </a:r>
            <a:r>
              <a:rPr lang="hr-HR" dirty="0" err="1"/>
              <a:t>types</a:t>
            </a:r>
            <a:r>
              <a:rPr lang="hr-HR" dirty="0"/>
              <a:t>?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46111" y="1853248"/>
            <a:ext cx="10387760" cy="4351338"/>
          </a:xfrm>
        </p:spPr>
        <p:txBody>
          <a:bodyPr>
            <a:normAutofit fontScale="85000" lnSpcReduction="10000"/>
          </a:bodyPr>
          <a:lstStyle/>
          <a:p>
            <a:pPr>
              <a:buSzPct val="65000"/>
              <a:defRPr/>
            </a:pPr>
            <a:r>
              <a:rPr lang="hr-HR" sz="3200" dirty="0" err="1">
                <a:cs typeface="Times New Roman" pitchFamily="18" charset="0"/>
              </a:rPr>
              <a:t>Depending</a:t>
            </a:r>
            <a:r>
              <a:rPr lang="hr-HR" sz="3200" dirty="0">
                <a:cs typeface="Times New Roman" pitchFamily="18" charset="0"/>
              </a:rPr>
              <a:t> on </a:t>
            </a:r>
            <a:r>
              <a:rPr lang="hr-HR" sz="3200" dirty="0" err="1">
                <a:cs typeface="Times New Roman" pitchFamily="18" charset="0"/>
              </a:rPr>
              <a:t>user</a:t>
            </a:r>
            <a:r>
              <a:rPr lang="hr-HR" sz="3200" dirty="0">
                <a:cs typeface="Times New Roman" pitchFamily="18" charset="0"/>
              </a:rPr>
              <a:t> </a:t>
            </a:r>
            <a:r>
              <a:rPr lang="hr-HR" sz="3200" dirty="0" err="1">
                <a:cs typeface="Times New Roman" pitchFamily="18" charset="0"/>
              </a:rPr>
              <a:t>types</a:t>
            </a:r>
            <a:r>
              <a:rPr lang="hr-HR" sz="3200" dirty="0">
                <a:cs typeface="Times New Roman" pitchFamily="18" charset="0"/>
              </a:rPr>
              <a:t> </a:t>
            </a:r>
            <a:r>
              <a:rPr lang="hr-HR" sz="3200" dirty="0" err="1">
                <a:cs typeface="Times New Roman" pitchFamily="18" charset="0"/>
              </a:rPr>
              <a:t>librarians</a:t>
            </a:r>
            <a:r>
              <a:rPr lang="hr-HR" sz="3200" dirty="0">
                <a:cs typeface="Times New Roman" pitchFamily="18" charset="0"/>
              </a:rPr>
              <a:t> </a:t>
            </a:r>
            <a:r>
              <a:rPr lang="hr-HR" sz="3200" dirty="0" smtClean="0">
                <a:cs typeface="Times New Roman" pitchFamily="18" charset="0"/>
              </a:rPr>
              <a:t>/ </a:t>
            </a:r>
            <a:r>
              <a:rPr lang="hr-HR" sz="3200" dirty="0" err="1" smtClean="0">
                <a:cs typeface="Times New Roman" pitchFamily="18" charset="0"/>
              </a:rPr>
              <a:t>information</a:t>
            </a:r>
            <a:r>
              <a:rPr lang="hr-HR" sz="3200" dirty="0" smtClean="0">
                <a:cs typeface="Times New Roman" pitchFamily="18" charset="0"/>
              </a:rPr>
              <a:t> </a:t>
            </a:r>
            <a:r>
              <a:rPr lang="hr-HR" sz="3200" dirty="0" err="1">
                <a:cs typeface="Times New Roman" pitchFamily="18" charset="0"/>
              </a:rPr>
              <a:t>experts</a:t>
            </a:r>
            <a:r>
              <a:rPr lang="hr-HR" sz="3200" dirty="0">
                <a:cs typeface="Times New Roman" pitchFamily="18" charset="0"/>
              </a:rPr>
              <a:t>:</a:t>
            </a:r>
          </a:p>
          <a:p>
            <a:pPr marL="695325" lvl="2" indent="-342900">
              <a:spcBef>
                <a:spcPts val="800"/>
              </a:spcBef>
              <a:defRPr/>
            </a:pPr>
            <a:r>
              <a:rPr lang="hr-HR" sz="2400" dirty="0" err="1">
                <a:cs typeface="Times New Roman" pitchFamily="18" charset="0"/>
              </a:rPr>
              <a:t>Become</a:t>
            </a:r>
            <a:r>
              <a:rPr lang="hr-HR" sz="2400" dirty="0">
                <a:cs typeface="Times New Roman" pitchFamily="18" charset="0"/>
              </a:rPr>
              <a:t> </a:t>
            </a:r>
            <a:r>
              <a:rPr lang="hr-HR" sz="2400" dirty="0" err="1">
                <a:cs typeface="Times New Roman" pitchFamily="18" charset="0"/>
              </a:rPr>
              <a:t>aware</a:t>
            </a:r>
            <a:r>
              <a:rPr lang="hr-HR" sz="2400" dirty="0">
                <a:cs typeface="Times New Roman" pitchFamily="18" charset="0"/>
              </a:rPr>
              <a:t> </a:t>
            </a:r>
            <a:r>
              <a:rPr lang="hr-HR" sz="2400" dirty="0" err="1">
                <a:cs typeface="Times New Roman" pitchFamily="18" charset="0"/>
              </a:rPr>
              <a:t>of</a:t>
            </a:r>
            <a:r>
              <a:rPr lang="hr-HR" sz="2400" dirty="0">
                <a:cs typeface="Times New Roman" pitchFamily="18" charset="0"/>
              </a:rPr>
              <a:t> </a:t>
            </a:r>
            <a:r>
              <a:rPr lang="hr-HR" sz="2400" dirty="0" err="1">
                <a:cs typeface="Times New Roman" pitchFamily="18" charset="0"/>
              </a:rPr>
              <a:t>the</a:t>
            </a:r>
            <a:r>
              <a:rPr lang="hr-HR" sz="2400" dirty="0">
                <a:cs typeface="Times New Roman" pitchFamily="18" charset="0"/>
              </a:rPr>
              <a:t> </a:t>
            </a:r>
            <a:r>
              <a:rPr lang="hr-HR" sz="2400" dirty="0" err="1">
                <a:cs typeface="Times New Roman" pitchFamily="18" charset="0"/>
              </a:rPr>
              <a:t>rights</a:t>
            </a:r>
            <a:r>
              <a:rPr lang="hr-HR" sz="2400" dirty="0">
                <a:cs typeface="Times New Roman" pitchFamily="18" charset="0"/>
              </a:rPr>
              <a:t> </a:t>
            </a:r>
            <a:r>
              <a:rPr lang="hr-HR" sz="2400" dirty="0" err="1">
                <a:cs typeface="Times New Roman" pitchFamily="18" charset="0"/>
              </a:rPr>
              <a:t>of</a:t>
            </a:r>
            <a:r>
              <a:rPr lang="hr-HR" sz="2400" dirty="0">
                <a:cs typeface="Times New Roman" pitchFamily="18" charset="0"/>
              </a:rPr>
              <a:t> </a:t>
            </a:r>
            <a:r>
              <a:rPr lang="hr-HR" sz="2400" dirty="0" err="1">
                <a:cs typeface="Times New Roman" pitchFamily="18" charset="0"/>
              </a:rPr>
              <a:t>all</a:t>
            </a:r>
            <a:r>
              <a:rPr lang="hr-HR" sz="2400" dirty="0">
                <a:cs typeface="Times New Roman" pitchFamily="18" charset="0"/>
              </a:rPr>
              <a:t> (</a:t>
            </a:r>
            <a:r>
              <a:rPr lang="hr-HR" sz="2400" dirty="0" err="1">
                <a:cs typeface="Times New Roman" pitchFamily="18" charset="0"/>
              </a:rPr>
              <a:t>not</a:t>
            </a:r>
            <a:r>
              <a:rPr lang="hr-HR" sz="2400" dirty="0">
                <a:cs typeface="Times New Roman" pitchFamily="18" charset="0"/>
              </a:rPr>
              <a:t> </a:t>
            </a:r>
            <a:r>
              <a:rPr lang="hr-HR" sz="2400" dirty="0" err="1">
                <a:cs typeface="Times New Roman" pitchFamily="18" charset="0"/>
              </a:rPr>
              <a:t>only</a:t>
            </a:r>
            <a:r>
              <a:rPr lang="hr-HR" sz="2400" dirty="0">
                <a:cs typeface="Times New Roman" pitchFamily="18" charset="0"/>
              </a:rPr>
              <a:t> on </a:t>
            </a:r>
            <a:r>
              <a:rPr lang="hr-HR" sz="2400" dirty="0" err="1">
                <a:cs typeface="Times New Roman" pitchFamily="18" charset="0"/>
              </a:rPr>
              <a:t>the</a:t>
            </a:r>
            <a:r>
              <a:rPr lang="hr-HR" sz="2400" dirty="0">
                <a:cs typeface="Times New Roman" pitchFamily="18" charset="0"/>
              </a:rPr>
              <a:t> </a:t>
            </a:r>
            <a:r>
              <a:rPr lang="hr-HR" sz="2400" dirty="0" err="1">
                <a:cs typeface="Times New Roman" pitchFamily="18" charset="0"/>
              </a:rPr>
              <a:t>expressed</a:t>
            </a:r>
            <a:r>
              <a:rPr lang="hr-HR" sz="2400" dirty="0">
                <a:cs typeface="Times New Roman" pitchFamily="18" charset="0"/>
              </a:rPr>
              <a:t> </a:t>
            </a:r>
            <a:r>
              <a:rPr lang="hr-HR" sz="2400" dirty="0" err="1">
                <a:cs typeface="Times New Roman" pitchFamily="18" charset="0"/>
              </a:rPr>
              <a:t>needs</a:t>
            </a:r>
            <a:r>
              <a:rPr lang="hr-HR" sz="2400" dirty="0">
                <a:cs typeface="Times New Roman" pitchFamily="18" charset="0"/>
              </a:rPr>
              <a:t>)</a:t>
            </a:r>
          </a:p>
          <a:p>
            <a:pPr marL="695325" lvl="2" indent="-342900">
              <a:spcBef>
                <a:spcPts val="800"/>
              </a:spcBef>
              <a:defRPr/>
            </a:pPr>
            <a:r>
              <a:rPr lang="hr-HR" sz="2400" dirty="0" err="1">
                <a:cs typeface="Times New Roman" pitchFamily="18" charset="0"/>
              </a:rPr>
              <a:t>Better</a:t>
            </a:r>
            <a:r>
              <a:rPr lang="hr-HR" sz="2400" dirty="0">
                <a:cs typeface="Times New Roman" pitchFamily="18" charset="0"/>
              </a:rPr>
              <a:t> </a:t>
            </a:r>
            <a:r>
              <a:rPr lang="hr-HR" sz="2400" dirty="0" err="1">
                <a:cs typeface="Times New Roman" pitchFamily="18" charset="0"/>
              </a:rPr>
              <a:t>understand</a:t>
            </a:r>
            <a:r>
              <a:rPr lang="hr-HR" sz="2400" dirty="0">
                <a:cs typeface="Times New Roman" pitchFamily="18" charset="0"/>
              </a:rPr>
              <a:t> </a:t>
            </a:r>
            <a:r>
              <a:rPr lang="hr-HR" sz="2400" dirty="0" err="1">
                <a:cs typeface="Times New Roman" pitchFamily="18" charset="0"/>
              </a:rPr>
              <a:t>the</a:t>
            </a:r>
            <a:r>
              <a:rPr lang="hr-HR" sz="2400" dirty="0">
                <a:cs typeface="Times New Roman" pitchFamily="18" charset="0"/>
              </a:rPr>
              <a:t> </a:t>
            </a:r>
            <a:r>
              <a:rPr lang="hr-HR" sz="2400" dirty="0" err="1">
                <a:cs typeface="Times New Roman" pitchFamily="18" charset="0"/>
              </a:rPr>
              <a:t>needs</a:t>
            </a:r>
            <a:r>
              <a:rPr lang="hr-HR" sz="2400" dirty="0">
                <a:cs typeface="Times New Roman" pitchFamily="18" charset="0"/>
              </a:rPr>
              <a:t> </a:t>
            </a:r>
            <a:r>
              <a:rPr lang="hr-HR" sz="2400" dirty="0" err="1">
                <a:cs typeface="Times New Roman" pitchFamily="18" charset="0"/>
              </a:rPr>
              <a:t>of</a:t>
            </a:r>
            <a:r>
              <a:rPr lang="hr-HR" sz="2400" dirty="0">
                <a:cs typeface="Times New Roman" pitchFamily="18" charset="0"/>
              </a:rPr>
              <a:t> </a:t>
            </a:r>
            <a:r>
              <a:rPr lang="hr-HR" sz="2400" dirty="0" err="1">
                <a:cs typeface="Times New Roman" pitchFamily="18" charset="0"/>
              </a:rPr>
              <a:t>actual</a:t>
            </a:r>
            <a:r>
              <a:rPr lang="hr-HR" sz="2400" dirty="0">
                <a:cs typeface="Times New Roman" pitchFamily="18" charset="0"/>
              </a:rPr>
              <a:t> </a:t>
            </a:r>
            <a:r>
              <a:rPr lang="hr-HR" sz="2400" dirty="0" err="1">
                <a:cs typeface="Times New Roman" pitchFamily="18" charset="0"/>
              </a:rPr>
              <a:t>users</a:t>
            </a:r>
            <a:endParaRPr lang="hr-HR" sz="2400" dirty="0">
              <a:cs typeface="Times New Roman" pitchFamily="18" charset="0"/>
            </a:endParaRPr>
          </a:p>
          <a:p>
            <a:pPr marL="695325" lvl="2" indent="-342900">
              <a:spcBef>
                <a:spcPts val="800"/>
              </a:spcBef>
              <a:defRPr/>
            </a:pPr>
            <a:r>
              <a:rPr lang="hr-HR" sz="2400" dirty="0">
                <a:cs typeface="Times New Roman" pitchFamily="18" charset="0"/>
              </a:rPr>
              <a:t>Know </a:t>
            </a:r>
            <a:r>
              <a:rPr lang="hr-HR" sz="2400" dirty="0" err="1">
                <a:cs typeface="Times New Roman" pitchFamily="18" charset="0"/>
              </a:rPr>
              <a:t>who</a:t>
            </a:r>
            <a:r>
              <a:rPr lang="hr-HR" sz="2400" dirty="0">
                <a:cs typeface="Times New Roman" pitchFamily="18" charset="0"/>
              </a:rPr>
              <a:t> to </a:t>
            </a:r>
            <a:r>
              <a:rPr lang="hr-HR" sz="2400" dirty="0" err="1" smtClean="0">
                <a:cs typeface="Times New Roman" pitchFamily="18" charset="0"/>
              </a:rPr>
              <a:t>expect</a:t>
            </a:r>
            <a:r>
              <a:rPr lang="hr-HR" sz="2400" dirty="0" smtClean="0">
                <a:cs typeface="Times New Roman" pitchFamily="18" charset="0"/>
              </a:rPr>
              <a:t>, </a:t>
            </a:r>
            <a:r>
              <a:rPr lang="hr-HR" sz="2400" dirty="0" err="1" smtClean="0">
                <a:cs typeface="Times New Roman" pitchFamily="18" charset="0"/>
              </a:rPr>
              <a:t>who</a:t>
            </a:r>
            <a:r>
              <a:rPr lang="hr-HR" sz="2400" dirty="0" smtClean="0">
                <a:cs typeface="Times New Roman" pitchFamily="18" charset="0"/>
              </a:rPr>
              <a:t> to </a:t>
            </a:r>
            <a:r>
              <a:rPr lang="hr-HR" sz="2400" dirty="0" err="1" smtClean="0">
                <a:cs typeface="Times New Roman" pitchFamily="18" charset="0"/>
              </a:rPr>
              <a:t>attract</a:t>
            </a:r>
            <a:r>
              <a:rPr lang="hr-HR" sz="2400" dirty="0" smtClean="0">
                <a:cs typeface="Times New Roman" pitchFamily="18" charset="0"/>
              </a:rPr>
              <a:t> </a:t>
            </a:r>
            <a:r>
              <a:rPr lang="hr-HR" sz="2400" dirty="0" err="1" smtClean="0">
                <a:cs typeface="Times New Roman" pitchFamily="18" charset="0"/>
              </a:rPr>
              <a:t>and</a:t>
            </a:r>
            <a:r>
              <a:rPr lang="hr-HR" sz="2400" dirty="0" smtClean="0">
                <a:cs typeface="Times New Roman" pitchFamily="18" charset="0"/>
              </a:rPr>
              <a:t> how</a:t>
            </a:r>
            <a:endParaRPr lang="hr-HR" sz="2400" dirty="0">
              <a:cs typeface="Times New Roman" pitchFamily="18" charset="0"/>
            </a:endParaRPr>
          </a:p>
          <a:p>
            <a:pPr marL="695325" lvl="2" indent="-342900">
              <a:spcBef>
                <a:spcPts val="800"/>
              </a:spcBef>
              <a:defRPr/>
            </a:pPr>
            <a:r>
              <a:rPr lang="hr-HR" sz="2400" dirty="0" err="1">
                <a:cs typeface="Times New Roman" pitchFamily="18" charset="0"/>
              </a:rPr>
              <a:t>Perform</a:t>
            </a:r>
            <a:r>
              <a:rPr lang="hr-HR" sz="2400" dirty="0">
                <a:cs typeface="Times New Roman" pitchFamily="18" charset="0"/>
              </a:rPr>
              <a:t> </a:t>
            </a:r>
            <a:r>
              <a:rPr lang="hr-HR" sz="2400" dirty="0" err="1">
                <a:cs typeface="Times New Roman" pitchFamily="18" charset="0"/>
              </a:rPr>
              <a:t>their</a:t>
            </a:r>
            <a:r>
              <a:rPr lang="hr-HR" sz="2400" dirty="0">
                <a:cs typeface="Times New Roman" pitchFamily="18" charset="0"/>
              </a:rPr>
              <a:t> </a:t>
            </a:r>
            <a:r>
              <a:rPr lang="hr-HR" sz="2400" dirty="0" err="1">
                <a:cs typeface="Times New Roman" pitchFamily="18" charset="0"/>
              </a:rPr>
              <a:t>activities</a:t>
            </a:r>
            <a:r>
              <a:rPr lang="hr-HR" sz="2400" dirty="0">
                <a:cs typeface="Times New Roman" pitchFamily="18" charset="0"/>
              </a:rPr>
              <a:t> </a:t>
            </a:r>
            <a:r>
              <a:rPr lang="hr-HR" sz="2400" dirty="0" err="1">
                <a:cs typeface="Times New Roman" pitchFamily="18" charset="0"/>
              </a:rPr>
              <a:t>and</a:t>
            </a:r>
            <a:r>
              <a:rPr lang="hr-HR" sz="2400" dirty="0">
                <a:cs typeface="Times New Roman" pitchFamily="18" charset="0"/>
              </a:rPr>
              <a:t> </a:t>
            </a:r>
            <a:r>
              <a:rPr lang="hr-HR" sz="2400" dirty="0" err="1">
                <a:cs typeface="Times New Roman" pitchFamily="18" charset="0"/>
              </a:rPr>
              <a:t>services</a:t>
            </a:r>
            <a:endParaRPr lang="hr-HR" sz="2400" dirty="0">
              <a:cs typeface="Times New Roman" pitchFamily="18" charset="0"/>
            </a:endParaRPr>
          </a:p>
          <a:p>
            <a:pPr marL="695325" lvl="2" indent="-342900">
              <a:spcBef>
                <a:spcPts val="800"/>
              </a:spcBef>
              <a:defRPr/>
            </a:pPr>
            <a:r>
              <a:rPr lang="hr-HR" sz="2400" dirty="0">
                <a:cs typeface="Times New Roman" pitchFamily="18" charset="0"/>
              </a:rPr>
              <a:t>Plan </a:t>
            </a:r>
            <a:r>
              <a:rPr lang="hr-HR" sz="2400" dirty="0" err="1">
                <a:cs typeface="Times New Roman" pitchFamily="18" charset="0"/>
              </a:rPr>
              <a:t>and</a:t>
            </a:r>
            <a:r>
              <a:rPr lang="hr-HR" sz="2400" dirty="0">
                <a:cs typeface="Times New Roman" pitchFamily="18" charset="0"/>
              </a:rPr>
              <a:t> design </a:t>
            </a:r>
            <a:r>
              <a:rPr lang="hr-HR" sz="2400" dirty="0" err="1">
                <a:cs typeface="Times New Roman" pitchFamily="18" charset="0"/>
              </a:rPr>
              <a:t>services</a:t>
            </a:r>
            <a:r>
              <a:rPr lang="hr-HR" sz="2400" dirty="0">
                <a:cs typeface="Times New Roman" pitchFamily="18" charset="0"/>
              </a:rPr>
              <a:t>, </a:t>
            </a:r>
            <a:r>
              <a:rPr lang="hr-HR" sz="2400" dirty="0" err="1">
                <a:cs typeface="Times New Roman" pitchFamily="18" charset="0"/>
              </a:rPr>
              <a:t>systems</a:t>
            </a:r>
            <a:endParaRPr lang="en-US" sz="2400" dirty="0"/>
          </a:p>
          <a:p>
            <a:endParaRPr lang="sl-SI" dirty="0" smtClean="0"/>
          </a:p>
          <a:p>
            <a:r>
              <a:rPr lang="sl-SI" sz="3000" dirty="0" smtClean="0"/>
              <a:t>How do </a:t>
            </a:r>
            <a:r>
              <a:rPr lang="sl-SI" sz="3000" dirty="0" err="1" smtClean="0"/>
              <a:t>we</a:t>
            </a:r>
            <a:r>
              <a:rPr lang="sl-SI" sz="3000" dirty="0" smtClean="0"/>
              <a:t> </a:t>
            </a:r>
            <a:r>
              <a:rPr lang="sl-SI" sz="3000" dirty="0" err="1" smtClean="0"/>
              <a:t>find</a:t>
            </a:r>
            <a:r>
              <a:rPr lang="sl-SI" sz="3000" dirty="0" smtClean="0"/>
              <a:t> out? </a:t>
            </a:r>
            <a:r>
              <a:rPr lang="sl-SI" sz="3000" dirty="0" smtClean="0">
                <a:sym typeface="Wingdings" panose="05000000000000000000" pitchFamily="2" charset="2"/>
              </a:rPr>
              <a:t> </a:t>
            </a:r>
            <a:r>
              <a:rPr lang="sl-SI" sz="3000" dirty="0" err="1" smtClean="0"/>
              <a:t>Research</a:t>
            </a:r>
            <a:r>
              <a:rPr lang="sl-SI" sz="3000" dirty="0" smtClean="0"/>
              <a:t>, </a:t>
            </a:r>
            <a:r>
              <a:rPr lang="sl-SI" sz="3000" dirty="0" err="1" smtClean="0"/>
              <a:t>contact</a:t>
            </a:r>
            <a:r>
              <a:rPr lang="sl-SI" sz="3000" dirty="0" smtClean="0"/>
              <a:t> </a:t>
            </a:r>
            <a:r>
              <a:rPr lang="sl-SI" sz="3000" dirty="0" err="1" smtClean="0"/>
              <a:t>with</a:t>
            </a:r>
            <a:r>
              <a:rPr lang="sl-SI" sz="3000" dirty="0" smtClean="0"/>
              <a:t> </a:t>
            </a:r>
            <a:r>
              <a:rPr lang="sl-SI" sz="3000" dirty="0" err="1" smtClean="0"/>
              <a:t>users</a:t>
            </a:r>
            <a:r>
              <a:rPr lang="sl-SI" sz="3000" dirty="0" smtClean="0"/>
              <a:t>, </a:t>
            </a:r>
          </a:p>
          <a:p>
            <a:pPr marL="0" indent="0">
              <a:buNone/>
            </a:pPr>
            <a:r>
              <a:rPr lang="sl-SI" sz="3000" dirty="0"/>
              <a:t>	</a:t>
            </a:r>
            <a:r>
              <a:rPr lang="sl-SI" sz="3000" dirty="0" smtClean="0"/>
              <a:t>								</a:t>
            </a:r>
            <a:r>
              <a:rPr lang="sl-SI" sz="3000" dirty="0" err="1" smtClean="0"/>
              <a:t>education</a:t>
            </a:r>
            <a:r>
              <a:rPr lang="sl-SI" sz="3000" dirty="0" smtClean="0"/>
              <a:t> &amp; </a:t>
            </a:r>
            <a:r>
              <a:rPr lang="sl-SI" sz="3000" dirty="0" err="1" smtClean="0"/>
              <a:t>training</a:t>
            </a:r>
            <a:endParaRPr lang="sl-SI" sz="3000" dirty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Polona Vilar, 2018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702287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4000" dirty="0" err="1" smtClean="0"/>
              <a:t>Orientation</a:t>
            </a:r>
            <a:r>
              <a:rPr lang="sl-SI" sz="4000" dirty="0" smtClean="0"/>
              <a:t> </a:t>
            </a:r>
            <a:r>
              <a:rPr lang="sl-SI" sz="4000" dirty="0" err="1" smtClean="0"/>
              <a:t>questions</a:t>
            </a:r>
            <a:endParaRPr lang="sl-SI" sz="4000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75139" y="1346202"/>
            <a:ext cx="10053931" cy="4749800"/>
          </a:xfrm>
        </p:spPr>
        <p:txBody>
          <a:bodyPr>
            <a:normAutofit lnSpcReduction="10000"/>
          </a:bodyPr>
          <a:lstStyle/>
          <a:p>
            <a:r>
              <a:rPr lang="sl-SI" sz="2400" dirty="0" err="1" smtClean="0"/>
              <a:t>What</a:t>
            </a:r>
            <a:r>
              <a:rPr lang="sl-SI" sz="2400" dirty="0" smtClean="0"/>
              <a:t> are </a:t>
            </a:r>
            <a:r>
              <a:rPr lang="sl-SI" sz="2400" dirty="0" err="1" smtClean="0"/>
              <a:t>information</a:t>
            </a:r>
            <a:r>
              <a:rPr lang="sl-SI" sz="2400" dirty="0" smtClean="0"/>
              <a:t> </a:t>
            </a:r>
            <a:r>
              <a:rPr lang="sl-SI" sz="2400" dirty="0" err="1" smtClean="0"/>
              <a:t>needs</a:t>
            </a:r>
            <a:r>
              <a:rPr lang="sl-SI" sz="2400" dirty="0"/>
              <a:t>?</a:t>
            </a:r>
            <a:endParaRPr lang="sl-SI" sz="2400" dirty="0" smtClean="0"/>
          </a:p>
          <a:p>
            <a:r>
              <a:rPr lang="sl-SI" sz="2400" dirty="0" err="1" smtClean="0"/>
              <a:t>What</a:t>
            </a:r>
            <a:r>
              <a:rPr lang="sl-SI" sz="2400" dirty="0" smtClean="0"/>
              <a:t> </a:t>
            </a:r>
            <a:r>
              <a:rPr lang="sl-SI" sz="2400" dirty="0" err="1" smtClean="0"/>
              <a:t>problems</a:t>
            </a:r>
            <a:r>
              <a:rPr lang="sl-SI" sz="2400" dirty="0" smtClean="0"/>
              <a:t> do </a:t>
            </a:r>
            <a:r>
              <a:rPr lang="sl-SI" sz="2400" dirty="0" err="1" smtClean="0"/>
              <a:t>we</a:t>
            </a:r>
            <a:r>
              <a:rPr lang="sl-SI" sz="2400" dirty="0" smtClean="0"/>
              <a:t> </a:t>
            </a:r>
            <a:r>
              <a:rPr lang="sl-SI" sz="2400" dirty="0" err="1" smtClean="0"/>
              <a:t>have</a:t>
            </a:r>
            <a:r>
              <a:rPr lang="sl-SI" sz="2400" dirty="0" smtClean="0"/>
              <a:t> </a:t>
            </a:r>
            <a:r>
              <a:rPr lang="sl-SI" sz="2400" dirty="0" err="1" smtClean="0"/>
              <a:t>when</a:t>
            </a:r>
            <a:r>
              <a:rPr lang="sl-SI" sz="2400" dirty="0" smtClean="0"/>
              <a:t> </a:t>
            </a:r>
            <a:r>
              <a:rPr lang="sl-SI" sz="2400" dirty="0" err="1" smtClean="0"/>
              <a:t>dealing</a:t>
            </a:r>
            <a:r>
              <a:rPr lang="sl-SI" sz="2400" dirty="0" smtClean="0"/>
              <a:t> </a:t>
            </a:r>
            <a:r>
              <a:rPr lang="sl-SI" sz="2400" dirty="0" err="1" smtClean="0"/>
              <a:t>with</a:t>
            </a:r>
            <a:r>
              <a:rPr lang="sl-SI" sz="2400" dirty="0" smtClean="0"/>
              <a:t> </a:t>
            </a:r>
            <a:r>
              <a:rPr lang="sl-SI" sz="2400" dirty="0" err="1" smtClean="0"/>
              <a:t>information</a:t>
            </a:r>
            <a:r>
              <a:rPr lang="sl-SI" sz="2400" dirty="0" smtClean="0"/>
              <a:t> </a:t>
            </a:r>
            <a:r>
              <a:rPr lang="sl-SI" sz="2400" dirty="0" err="1" smtClean="0"/>
              <a:t>needs</a:t>
            </a:r>
            <a:r>
              <a:rPr lang="sl-SI" sz="2400" dirty="0" smtClean="0"/>
              <a:t>?</a:t>
            </a:r>
          </a:p>
          <a:p>
            <a:r>
              <a:rPr lang="sl-SI" sz="2400" dirty="0" err="1" smtClean="0"/>
              <a:t>Define</a:t>
            </a:r>
            <a:r>
              <a:rPr lang="sl-SI" sz="2400" dirty="0" smtClean="0"/>
              <a:t> </a:t>
            </a:r>
            <a:r>
              <a:rPr lang="sl-SI" sz="2400" dirty="0" err="1" smtClean="0"/>
              <a:t>information</a:t>
            </a:r>
            <a:r>
              <a:rPr lang="sl-SI" sz="2400" dirty="0" smtClean="0"/>
              <a:t> </a:t>
            </a:r>
            <a:r>
              <a:rPr lang="sl-SI" sz="2400" dirty="0" err="1" smtClean="0"/>
              <a:t>behaviour</a:t>
            </a:r>
            <a:r>
              <a:rPr lang="sl-SI" sz="2400" dirty="0" smtClean="0"/>
              <a:t>.</a:t>
            </a:r>
          </a:p>
          <a:p>
            <a:r>
              <a:rPr lang="sl-SI" sz="2400" dirty="0" err="1" smtClean="0"/>
              <a:t>What</a:t>
            </a:r>
            <a:r>
              <a:rPr lang="sl-SI" sz="2400" dirty="0" smtClean="0"/>
              <a:t> </a:t>
            </a:r>
            <a:r>
              <a:rPr lang="sl-SI" sz="2400" dirty="0" err="1" smtClean="0"/>
              <a:t>concepts</a:t>
            </a:r>
            <a:r>
              <a:rPr lang="sl-SI" sz="2400" dirty="0" smtClean="0"/>
              <a:t> are </a:t>
            </a:r>
            <a:r>
              <a:rPr lang="sl-SI" sz="2400" dirty="0" err="1" smtClean="0"/>
              <a:t>related</a:t>
            </a:r>
            <a:r>
              <a:rPr lang="sl-SI" sz="2400" dirty="0" smtClean="0"/>
              <a:t> to </a:t>
            </a:r>
            <a:r>
              <a:rPr lang="sl-SI" sz="2400" dirty="0" err="1" smtClean="0"/>
              <a:t>information</a:t>
            </a:r>
            <a:r>
              <a:rPr lang="sl-SI" sz="2400" dirty="0" smtClean="0"/>
              <a:t> </a:t>
            </a:r>
            <a:r>
              <a:rPr lang="sl-SI" sz="2400" dirty="0" err="1" smtClean="0"/>
              <a:t>behaviour</a:t>
            </a:r>
            <a:r>
              <a:rPr lang="sl-SI" sz="2400" dirty="0" smtClean="0"/>
              <a:t>? </a:t>
            </a:r>
            <a:r>
              <a:rPr lang="sl-SI" sz="2400" dirty="0" err="1" smtClean="0"/>
              <a:t>Explain</a:t>
            </a:r>
            <a:r>
              <a:rPr lang="sl-SI" sz="2400" dirty="0" smtClean="0"/>
              <a:t> </a:t>
            </a:r>
            <a:r>
              <a:rPr lang="sl-SI" sz="2400" dirty="0" err="1" smtClean="0"/>
              <a:t>them</a:t>
            </a:r>
            <a:r>
              <a:rPr lang="sl-SI" sz="2400" dirty="0" smtClean="0"/>
              <a:t>.</a:t>
            </a:r>
          </a:p>
          <a:p>
            <a:r>
              <a:rPr lang="sl-SI" sz="2400" dirty="0" err="1" smtClean="0"/>
              <a:t>Explain</a:t>
            </a:r>
            <a:r>
              <a:rPr lang="sl-SI" sz="2400" dirty="0" smtClean="0"/>
              <a:t> </a:t>
            </a:r>
            <a:r>
              <a:rPr lang="sl-SI" sz="2400" dirty="0" err="1" smtClean="0"/>
              <a:t>the</a:t>
            </a:r>
            <a:r>
              <a:rPr lang="sl-SI" sz="2400" dirty="0" smtClean="0"/>
              <a:t> </a:t>
            </a:r>
            <a:r>
              <a:rPr lang="sl-SI" sz="2400" dirty="0" err="1" smtClean="0"/>
              <a:t>relation</a:t>
            </a:r>
            <a:r>
              <a:rPr lang="sl-SI" sz="2400" dirty="0" smtClean="0"/>
              <a:t> </a:t>
            </a:r>
            <a:r>
              <a:rPr lang="sl-SI" sz="2400" dirty="0" err="1" smtClean="0"/>
              <a:t>of</a:t>
            </a:r>
            <a:r>
              <a:rPr lang="sl-SI" sz="2400" dirty="0" smtClean="0"/>
              <a:t> l</a:t>
            </a:r>
            <a:r>
              <a:rPr lang="en-US" sz="2400" dirty="0" err="1" smtClean="0"/>
              <a:t>ibraries</a:t>
            </a:r>
            <a:r>
              <a:rPr lang="sl-SI" sz="2400" dirty="0" smtClean="0"/>
              <a:t> </a:t>
            </a:r>
            <a:r>
              <a:rPr lang="sl-SI" sz="2400" dirty="0" err="1" smtClean="0"/>
              <a:t>and</a:t>
            </a:r>
            <a:r>
              <a:rPr lang="en-US" sz="2400" dirty="0" smtClean="0"/>
              <a:t> </a:t>
            </a:r>
            <a:r>
              <a:rPr lang="sl-SI" sz="2400" dirty="0" smtClean="0"/>
              <a:t>i</a:t>
            </a:r>
            <a:r>
              <a:rPr lang="en-US" sz="2400" dirty="0" err="1" smtClean="0"/>
              <a:t>nformation</a:t>
            </a:r>
            <a:r>
              <a:rPr lang="en-US" sz="2400" dirty="0" smtClean="0"/>
              <a:t> </a:t>
            </a:r>
            <a:r>
              <a:rPr lang="sl-SI" sz="2400" dirty="0" smtClean="0"/>
              <a:t>s</a:t>
            </a:r>
            <a:r>
              <a:rPr lang="en-US" sz="2400" dirty="0" err="1" smtClean="0"/>
              <a:t>ervices</a:t>
            </a:r>
            <a:r>
              <a:rPr lang="en-US" sz="2400" dirty="0" smtClean="0"/>
              <a:t> </a:t>
            </a:r>
            <a:r>
              <a:rPr lang="sl-SI" sz="2400" dirty="0" smtClean="0"/>
              <a:t>to i</a:t>
            </a:r>
            <a:r>
              <a:rPr lang="en-US" sz="2400" dirty="0" err="1" smtClean="0"/>
              <a:t>ntellectual</a:t>
            </a:r>
            <a:r>
              <a:rPr lang="en-US" sz="2400" dirty="0" smtClean="0"/>
              <a:t> </a:t>
            </a:r>
            <a:r>
              <a:rPr lang="sl-SI" sz="2400" dirty="0" smtClean="0"/>
              <a:t>f</a:t>
            </a:r>
            <a:r>
              <a:rPr lang="en-US" sz="2400" dirty="0" err="1" smtClean="0"/>
              <a:t>reedom</a:t>
            </a:r>
            <a:r>
              <a:rPr lang="sl-SI" sz="2400" dirty="0" smtClean="0"/>
              <a:t>.</a:t>
            </a:r>
            <a:endParaRPr lang="hr-HR" sz="2400" dirty="0" smtClean="0"/>
          </a:p>
          <a:p>
            <a:r>
              <a:rPr lang="hr-HR" sz="2400" dirty="0" smtClean="0"/>
              <a:t>Who </a:t>
            </a:r>
            <a:r>
              <a:rPr lang="hr-HR" sz="2400" dirty="0"/>
              <a:t>are </a:t>
            </a:r>
            <a:r>
              <a:rPr lang="hr-HR" sz="2400" dirty="0" err="1"/>
              <a:t>users</a:t>
            </a:r>
            <a:r>
              <a:rPr lang="hr-HR" sz="2400" dirty="0"/>
              <a:t> </a:t>
            </a:r>
            <a:r>
              <a:rPr lang="hr-HR" sz="2400" dirty="0" err="1"/>
              <a:t>of</a:t>
            </a:r>
            <a:r>
              <a:rPr lang="hr-HR" sz="2400" dirty="0"/>
              <a:t> </a:t>
            </a:r>
            <a:r>
              <a:rPr lang="hr-HR" sz="2400" dirty="0" err="1"/>
              <a:t>library</a:t>
            </a:r>
            <a:r>
              <a:rPr lang="hr-HR" sz="2400" dirty="0"/>
              <a:t> </a:t>
            </a:r>
            <a:r>
              <a:rPr lang="hr-HR" sz="2400" dirty="0" err="1"/>
              <a:t>and</a:t>
            </a:r>
            <a:r>
              <a:rPr lang="hr-HR" sz="2400" dirty="0"/>
              <a:t> </a:t>
            </a:r>
            <a:r>
              <a:rPr lang="hr-HR" sz="2400" dirty="0" err="1"/>
              <a:t>information</a:t>
            </a:r>
            <a:r>
              <a:rPr lang="hr-HR" sz="2400" dirty="0"/>
              <a:t> </a:t>
            </a:r>
            <a:r>
              <a:rPr lang="hr-HR" sz="2400" dirty="0" err="1"/>
              <a:t>services</a:t>
            </a:r>
            <a:r>
              <a:rPr lang="hr-HR" sz="2400" dirty="0"/>
              <a:t>, </a:t>
            </a:r>
            <a:r>
              <a:rPr lang="hr-HR" sz="2400" dirty="0" err="1"/>
              <a:t>information</a:t>
            </a:r>
            <a:r>
              <a:rPr lang="hr-HR" sz="2400" dirty="0"/>
              <a:t> </a:t>
            </a:r>
            <a:r>
              <a:rPr lang="hr-HR" sz="2400" dirty="0" err="1"/>
              <a:t>systems</a:t>
            </a:r>
            <a:r>
              <a:rPr lang="hr-HR" sz="2400" dirty="0"/>
              <a:t>, Internet, ICT</a:t>
            </a:r>
            <a:r>
              <a:rPr lang="hr-HR" sz="2400" dirty="0" smtClean="0"/>
              <a:t>? </a:t>
            </a:r>
            <a:r>
              <a:rPr lang="hr-HR" sz="2400" dirty="0" err="1" smtClean="0"/>
              <a:t>Give</a:t>
            </a:r>
            <a:r>
              <a:rPr lang="hr-HR" sz="2400" dirty="0" smtClean="0"/>
              <a:t> some </a:t>
            </a:r>
            <a:r>
              <a:rPr lang="hr-HR" sz="2400" dirty="0" err="1" smtClean="0"/>
              <a:t>examples</a:t>
            </a:r>
            <a:r>
              <a:rPr lang="hr-HR" sz="2400" dirty="0" smtClean="0"/>
              <a:t>.</a:t>
            </a:r>
          </a:p>
          <a:p>
            <a:r>
              <a:rPr lang="hr-HR" sz="2400" dirty="0" err="1" smtClean="0"/>
              <a:t>Why</a:t>
            </a:r>
            <a:r>
              <a:rPr lang="hr-HR" sz="2400" dirty="0" smtClean="0"/>
              <a:t> do </a:t>
            </a:r>
            <a:r>
              <a:rPr lang="hr-HR" sz="2400" dirty="0" err="1" smtClean="0"/>
              <a:t>we</a:t>
            </a:r>
            <a:r>
              <a:rPr lang="hr-HR" sz="2400" dirty="0" smtClean="0"/>
              <a:t> </a:t>
            </a:r>
            <a:r>
              <a:rPr lang="hr-HR" sz="2400" dirty="0" err="1" smtClean="0"/>
              <a:t>need</a:t>
            </a:r>
            <a:r>
              <a:rPr lang="hr-HR" sz="2400" dirty="0" smtClean="0"/>
              <a:t> to </a:t>
            </a:r>
            <a:r>
              <a:rPr lang="hr-HR" sz="2400" dirty="0" err="1" smtClean="0"/>
              <a:t>know</a:t>
            </a:r>
            <a:r>
              <a:rPr lang="hr-HR" sz="2400" dirty="0" smtClean="0"/>
              <a:t> </a:t>
            </a:r>
            <a:r>
              <a:rPr lang="hr-HR" sz="2400" dirty="0" err="1" smtClean="0"/>
              <a:t>user</a:t>
            </a:r>
            <a:r>
              <a:rPr lang="hr-HR" sz="2400" dirty="0" smtClean="0"/>
              <a:t> </a:t>
            </a:r>
            <a:r>
              <a:rPr lang="hr-HR" sz="2400" dirty="0" err="1" smtClean="0"/>
              <a:t>types</a:t>
            </a:r>
            <a:r>
              <a:rPr lang="hr-HR" sz="2400" dirty="0" smtClean="0"/>
              <a:t>?</a:t>
            </a:r>
            <a:endParaRPr lang="sl-SI" sz="2400" dirty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Polona Vilar, 2018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467264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Instructor Contact Information</a:t>
            </a:r>
          </a:p>
        </p:txBody>
      </p:sp>
      <p:graphicFrame>
        <p:nvGraphicFramePr>
          <p:cNvPr id="4" name="Content Placeholder 3" descr="Instructor Contact Information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89721"/>
              </p:ext>
            </p:extLst>
          </p:nvPr>
        </p:nvGraphicFramePr>
        <p:xfrm>
          <a:off x="1103313" y="1998046"/>
          <a:ext cx="8947150" cy="4195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6977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/>
              <a:t>People</a:t>
            </a:r>
            <a:r>
              <a:rPr lang="sl-SI" dirty="0"/>
              <a:t> </a:t>
            </a:r>
            <a:r>
              <a:rPr lang="sl-SI" dirty="0" err="1"/>
              <a:t>need</a:t>
            </a:r>
            <a:r>
              <a:rPr lang="sl-SI" dirty="0"/>
              <a:t> </a:t>
            </a:r>
            <a:r>
              <a:rPr lang="sl-SI" dirty="0" err="1"/>
              <a:t>information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46111" y="1596572"/>
            <a:ext cx="9702575" cy="4741038"/>
          </a:xfrm>
        </p:spPr>
        <p:txBody>
          <a:bodyPr>
            <a:normAutofit/>
          </a:bodyPr>
          <a:lstStyle/>
          <a:p>
            <a:r>
              <a:rPr lang="sl-SI" altLang="sl-SI" sz="2400" dirty="0" err="1"/>
              <a:t>Mainly</a:t>
            </a:r>
            <a:r>
              <a:rPr lang="sl-SI" altLang="sl-SI" sz="2400" dirty="0"/>
              <a:t> to </a:t>
            </a:r>
            <a:r>
              <a:rPr lang="sl-SI" altLang="sl-SI" sz="2400" dirty="0" err="1"/>
              <a:t>seek</a:t>
            </a:r>
            <a:r>
              <a:rPr lang="sl-SI" altLang="sl-SI" sz="2400" dirty="0"/>
              <a:t> </a:t>
            </a:r>
            <a:r>
              <a:rPr lang="sl-SI" altLang="sl-SI" sz="2400" dirty="0" err="1"/>
              <a:t>answers</a:t>
            </a:r>
            <a:r>
              <a:rPr lang="sl-SI" altLang="sl-SI" sz="2400" dirty="0"/>
              <a:t>, </a:t>
            </a:r>
            <a:r>
              <a:rPr lang="sl-SI" altLang="sl-SI" sz="2400" dirty="0" err="1"/>
              <a:t>solutions</a:t>
            </a:r>
            <a:r>
              <a:rPr lang="sl-SI" altLang="sl-SI" sz="2400" dirty="0"/>
              <a:t> </a:t>
            </a:r>
            <a:r>
              <a:rPr lang="sl-SI" altLang="sl-SI" sz="2400" dirty="0" err="1"/>
              <a:t>etc</a:t>
            </a:r>
            <a:r>
              <a:rPr lang="sl-SI" altLang="sl-SI" sz="2400" dirty="0"/>
              <a:t>.</a:t>
            </a:r>
          </a:p>
          <a:p>
            <a:r>
              <a:rPr lang="hr-HR" altLang="sl-SI" sz="2400" dirty="0" err="1"/>
              <a:t>Information</a:t>
            </a:r>
            <a:r>
              <a:rPr lang="hr-HR" altLang="sl-SI" sz="2400" dirty="0"/>
              <a:t> </a:t>
            </a:r>
            <a:r>
              <a:rPr lang="hr-HR" altLang="sl-SI" sz="2400" dirty="0" err="1"/>
              <a:t>needs</a:t>
            </a:r>
            <a:r>
              <a:rPr lang="hr-HR" altLang="sl-SI" sz="2400" dirty="0"/>
              <a:t> </a:t>
            </a:r>
            <a:r>
              <a:rPr lang="hr-HR" altLang="sl-SI" sz="2400" dirty="0">
                <a:sym typeface="Wingdings" panose="05000000000000000000" pitchFamily="2" charset="2"/>
              </a:rPr>
              <a:t></a:t>
            </a:r>
            <a:r>
              <a:rPr lang="hr-HR" altLang="sl-SI" sz="2400" dirty="0"/>
              <a:t> </a:t>
            </a:r>
            <a:r>
              <a:rPr lang="hr-HR" altLang="sl-SI" sz="2400" u="sng" dirty="0" err="1"/>
              <a:t>motivators</a:t>
            </a:r>
            <a:r>
              <a:rPr lang="hr-HR" altLang="sl-SI" sz="2400" dirty="0"/>
              <a:t> for </a:t>
            </a:r>
            <a:r>
              <a:rPr lang="hr-HR" altLang="sl-SI" sz="2400" dirty="0" err="1"/>
              <a:t>information</a:t>
            </a:r>
            <a:r>
              <a:rPr lang="hr-HR" altLang="sl-SI" sz="2400" dirty="0"/>
              <a:t> </a:t>
            </a:r>
            <a:r>
              <a:rPr lang="hr-HR" altLang="sl-SI" sz="2400" dirty="0" err="1"/>
              <a:t>seeking</a:t>
            </a:r>
            <a:endParaRPr lang="hr-HR" altLang="sl-SI" sz="2400" dirty="0"/>
          </a:p>
          <a:p>
            <a:endParaRPr lang="sl-SI" altLang="sl-SI" sz="2400" dirty="0"/>
          </a:p>
          <a:p>
            <a:r>
              <a:rPr lang="sl-SI" altLang="sl-SI" sz="2400" dirty="0" err="1"/>
              <a:t>Problems</a:t>
            </a:r>
            <a:r>
              <a:rPr lang="sl-SI" altLang="sl-SI" sz="2400" dirty="0"/>
              <a:t> </a:t>
            </a:r>
            <a:r>
              <a:rPr lang="sl-SI" altLang="sl-SI" sz="2400" dirty="0" err="1"/>
              <a:t>with</a:t>
            </a:r>
            <a:r>
              <a:rPr lang="sl-SI" altLang="sl-SI" sz="2400" dirty="0"/>
              <a:t> </a:t>
            </a:r>
            <a:r>
              <a:rPr lang="sl-SI" altLang="sl-SI" sz="2400" dirty="0" err="1"/>
              <a:t>definition</a:t>
            </a:r>
            <a:endParaRPr lang="sl-SI" altLang="sl-SI" sz="2400" dirty="0"/>
          </a:p>
          <a:p>
            <a:pPr>
              <a:defRPr/>
            </a:pPr>
            <a:r>
              <a:rPr lang="hr-HR" altLang="sl-SI" sz="2400" dirty="0" err="1"/>
              <a:t>Not</a:t>
            </a:r>
            <a:r>
              <a:rPr lang="hr-HR" altLang="sl-SI" sz="2400" dirty="0"/>
              <a:t> a </a:t>
            </a:r>
            <a:r>
              <a:rPr lang="hr-HR" altLang="sl-SI" sz="2400" dirty="0" err="1"/>
              <a:t>basic</a:t>
            </a:r>
            <a:r>
              <a:rPr lang="hr-HR" altLang="sl-SI" sz="2400" dirty="0"/>
              <a:t> human </a:t>
            </a:r>
            <a:r>
              <a:rPr lang="hr-HR" altLang="sl-SI" sz="2400" dirty="0" err="1"/>
              <a:t>need</a:t>
            </a:r>
            <a:r>
              <a:rPr lang="hr-HR" altLang="sl-SI" sz="2400" dirty="0"/>
              <a:t>: </a:t>
            </a:r>
            <a:r>
              <a:rPr lang="hr-HR" altLang="sl-SI" sz="2400" dirty="0" err="1"/>
              <a:t>it</a:t>
            </a:r>
            <a:r>
              <a:rPr lang="hr-HR" altLang="sl-SI" sz="2400" dirty="0"/>
              <a:t> </a:t>
            </a:r>
            <a:r>
              <a:rPr lang="hr-HR" altLang="sl-SI" sz="2400" dirty="0" err="1"/>
              <a:t>is</a:t>
            </a:r>
            <a:r>
              <a:rPr lang="hr-HR" altLang="sl-SI" sz="2400" dirty="0"/>
              <a:t> </a:t>
            </a:r>
            <a:r>
              <a:rPr lang="hr-HR" altLang="sl-SI" sz="2400" dirty="0" err="1"/>
              <a:t>inspired</a:t>
            </a:r>
            <a:r>
              <a:rPr lang="hr-HR" altLang="sl-SI" sz="2400" dirty="0"/>
              <a:t> </a:t>
            </a:r>
            <a:r>
              <a:rPr lang="hr-HR" altLang="sl-SI" sz="2400" dirty="0" err="1"/>
              <a:t>by</a:t>
            </a:r>
            <a:r>
              <a:rPr lang="hr-HR" altLang="sl-SI" sz="2400" dirty="0"/>
              <a:t> </a:t>
            </a:r>
            <a:r>
              <a:rPr lang="hr-HR" altLang="sl-SI" sz="2400" dirty="0" err="1"/>
              <a:t>other</a:t>
            </a:r>
            <a:r>
              <a:rPr lang="hr-HR" altLang="sl-SI" sz="2400" dirty="0"/>
              <a:t> </a:t>
            </a:r>
            <a:r>
              <a:rPr lang="hr-HR" altLang="sl-SI" sz="2400" dirty="0" err="1"/>
              <a:t>motives</a:t>
            </a:r>
            <a:r>
              <a:rPr lang="hr-HR" altLang="sl-SI" sz="2400" dirty="0"/>
              <a:t> (to </a:t>
            </a:r>
            <a:r>
              <a:rPr lang="hr-HR" altLang="sl-SI" sz="2400" dirty="0" err="1"/>
              <a:t>eat</a:t>
            </a:r>
            <a:r>
              <a:rPr lang="hr-HR" altLang="sl-SI" sz="2400" dirty="0"/>
              <a:t>, to </a:t>
            </a:r>
            <a:r>
              <a:rPr lang="hr-HR" altLang="sl-SI" sz="2400" dirty="0" err="1"/>
              <a:t>have</a:t>
            </a:r>
            <a:r>
              <a:rPr lang="hr-HR" altLang="sl-SI" sz="2400" dirty="0"/>
              <a:t> </a:t>
            </a:r>
            <a:r>
              <a:rPr lang="hr-HR" altLang="sl-SI" sz="2400" dirty="0" err="1"/>
              <a:t>shelter</a:t>
            </a:r>
            <a:r>
              <a:rPr lang="hr-HR" altLang="sl-SI" sz="2400" dirty="0"/>
              <a:t>, </a:t>
            </a:r>
            <a:r>
              <a:rPr lang="hr-HR" altLang="sl-SI" sz="2400" dirty="0" err="1"/>
              <a:t>etc</a:t>
            </a:r>
            <a:r>
              <a:rPr lang="hr-HR" altLang="sl-SI" sz="2400" dirty="0"/>
              <a:t>.)</a:t>
            </a:r>
          </a:p>
          <a:p>
            <a:pPr>
              <a:defRPr/>
            </a:pPr>
            <a:r>
              <a:rPr lang="hr-HR" altLang="sl-SI" sz="2400" dirty="0" err="1"/>
              <a:t>Multidimensional</a:t>
            </a:r>
            <a:r>
              <a:rPr lang="hr-HR" altLang="sl-SI" sz="2400" dirty="0"/>
              <a:t>: </a:t>
            </a:r>
            <a:r>
              <a:rPr lang="hr-HR" altLang="sl-SI" sz="2400" dirty="0" err="1"/>
              <a:t>linked</a:t>
            </a:r>
            <a:r>
              <a:rPr lang="hr-HR" altLang="sl-SI" sz="2400" dirty="0"/>
              <a:t> to </a:t>
            </a:r>
            <a:r>
              <a:rPr lang="hr-HR" altLang="sl-SI" sz="2400" dirty="0" err="1"/>
              <a:t>other</a:t>
            </a:r>
            <a:r>
              <a:rPr lang="hr-HR" altLang="sl-SI" sz="2400" dirty="0"/>
              <a:t> human </a:t>
            </a:r>
            <a:r>
              <a:rPr lang="hr-HR" altLang="sl-SI" sz="2400" dirty="0" err="1"/>
              <a:t>gratifications</a:t>
            </a:r>
            <a:r>
              <a:rPr lang="hr-HR" altLang="sl-SI" sz="2400" dirty="0"/>
              <a:t> </a:t>
            </a:r>
            <a:r>
              <a:rPr lang="hr-HR" altLang="sl-SI" sz="2400" dirty="0" err="1"/>
              <a:t>besides</a:t>
            </a:r>
            <a:r>
              <a:rPr lang="hr-HR" altLang="sl-SI" sz="2400" dirty="0"/>
              <a:t> </a:t>
            </a:r>
            <a:r>
              <a:rPr lang="hr-HR" altLang="sl-SI" sz="2400" dirty="0" err="1"/>
              <a:t>solving</a:t>
            </a:r>
            <a:r>
              <a:rPr lang="hr-HR" altLang="sl-SI" sz="2400" dirty="0"/>
              <a:t> a </a:t>
            </a:r>
            <a:r>
              <a:rPr lang="hr-HR" altLang="sl-SI" sz="2400" dirty="0" err="1"/>
              <a:t>specific</a:t>
            </a:r>
            <a:r>
              <a:rPr lang="hr-HR" altLang="sl-SI" sz="2400" dirty="0"/>
              <a:t> problem</a:t>
            </a:r>
          </a:p>
          <a:p>
            <a:pPr>
              <a:defRPr/>
            </a:pPr>
            <a:r>
              <a:rPr lang="hr-HR" altLang="sl-SI" sz="2400" dirty="0" err="1"/>
              <a:t>Influenced</a:t>
            </a:r>
            <a:r>
              <a:rPr lang="hr-HR" altLang="sl-SI" sz="2400" dirty="0"/>
              <a:t> </a:t>
            </a:r>
            <a:r>
              <a:rPr lang="hr-HR" altLang="sl-SI" sz="2400" dirty="0" err="1"/>
              <a:t>by</a:t>
            </a:r>
            <a:r>
              <a:rPr lang="hr-HR" altLang="sl-SI" sz="2400" dirty="0"/>
              <a:t> </a:t>
            </a:r>
            <a:r>
              <a:rPr lang="hr-HR" altLang="sl-SI" sz="2400" dirty="0" err="1"/>
              <a:t>many</a:t>
            </a:r>
            <a:r>
              <a:rPr lang="hr-HR" altLang="sl-SI" sz="2400" dirty="0"/>
              <a:t> </a:t>
            </a:r>
            <a:r>
              <a:rPr lang="hr-HR" altLang="sl-SI" sz="2400" dirty="0" err="1"/>
              <a:t>factors</a:t>
            </a:r>
            <a:r>
              <a:rPr lang="hr-HR" altLang="sl-SI" sz="2400" dirty="0"/>
              <a:t>: </a:t>
            </a:r>
            <a:r>
              <a:rPr lang="hr-HR" altLang="sl-SI" sz="2400" dirty="0" err="1"/>
              <a:t>experience</a:t>
            </a:r>
            <a:r>
              <a:rPr lang="hr-HR" altLang="sl-SI" sz="2400" dirty="0"/>
              <a:t>, </a:t>
            </a:r>
            <a:r>
              <a:rPr lang="hr-HR" altLang="sl-SI" sz="2400" dirty="0" err="1"/>
              <a:t>situation</a:t>
            </a:r>
            <a:r>
              <a:rPr lang="hr-HR" altLang="sl-SI" sz="2400" dirty="0"/>
              <a:t>, system </a:t>
            </a:r>
            <a:r>
              <a:rPr lang="hr-HR" altLang="sl-SI" sz="2400" dirty="0" err="1"/>
              <a:t>etc</a:t>
            </a:r>
            <a:r>
              <a:rPr lang="hr-HR" altLang="sl-SI" sz="2400" dirty="0" smtClean="0"/>
              <a:t>.</a:t>
            </a:r>
            <a:endParaRPr lang="hr-HR" altLang="sl-SI" sz="2400" dirty="0"/>
          </a:p>
        </p:txBody>
      </p:sp>
      <p:pic>
        <p:nvPicPr>
          <p:cNvPr id="4" name="Picture 2" descr="590_sudoku-puzzle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452718"/>
            <a:ext cx="2804271" cy="3285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0406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/>
              <a:t>Problems</a:t>
            </a:r>
            <a:r>
              <a:rPr lang="sl-SI" dirty="0"/>
              <a:t> </a:t>
            </a:r>
            <a:r>
              <a:rPr lang="sl-SI" dirty="0" err="1"/>
              <a:t>with</a:t>
            </a:r>
            <a:r>
              <a:rPr lang="sl-SI" dirty="0"/>
              <a:t> </a:t>
            </a:r>
            <a:r>
              <a:rPr lang="sl-SI" dirty="0" err="1"/>
              <a:t>information</a:t>
            </a:r>
            <a:r>
              <a:rPr lang="sl-SI" dirty="0"/>
              <a:t> </a:t>
            </a:r>
            <a:r>
              <a:rPr lang="sl-SI" dirty="0" err="1"/>
              <a:t>needs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46111" y="1447800"/>
            <a:ext cx="10707689" cy="4908549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hr-HR" altLang="sl-SI" sz="2400" dirty="0" err="1" smtClean="0"/>
              <a:t>Difficult</a:t>
            </a:r>
            <a:r>
              <a:rPr lang="hr-HR" altLang="sl-SI" sz="2400" dirty="0" smtClean="0"/>
              <a:t> </a:t>
            </a:r>
            <a:r>
              <a:rPr lang="hr-HR" altLang="sl-SI" sz="2400" dirty="0"/>
              <a:t>to </a:t>
            </a:r>
            <a:r>
              <a:rPr lang="hr-HR" altLang="sl-SI" sz="2400" dirty="0" err="1"/>
              <a:t>observe</a:t>
            </a:r>
            <a:endParaRPr lang="hr-HR" altLang="sl-SI" sz="2400" dirty="0"/>
          </a:p>
          <a:p>
            <a:pPr lvl="1" indent="-342900">
              <a:buFont typeface="Arial" charset="0"/>
              <a:buChar char="•"/>
              <a:defRPr/>
            </a:pPr>
            <a:r>
              <a:rPr lang="sl-SI" altLang="sl-SI" sz="2000" dirty="0" smtClean="0"/>
              <a:t>observation is </a:t>
            </a:r>
            <a:r>
              <a:rPr lang="sl-SI" altLang="sl-SI" sz="2000" dirty="0"/>
              <a:t>problematic, because </a:t>
            </a:r>
            <a:r>
              <a:rPr lang="sl-SI" altLang="sl-SI" sz="2000" dirty="0" smtClean="0"/>
              <a:t>information </a:t>
            </a:r>
            <a:r>
              <a:rPr lang="sl-SI" altLang="sl-SI" sz="2000" dirty="0"/>
              <a:t>needs exist only in </a:t>
            </a:r>
            <a:endParaRPr lang="sl-SI" altLang="sl-SI" sz="2000" dirty="0" smtClean="0"/>
          </a:p>
          <a:p>
            <a:pPr lvl="2" indent="-342900">
              <a:buFont typeface="Arial" charset="0"/>
              <a:buChar char="•"/>
              <a:defRPr/>
            </a:pPr>
            <a:r>
              <a:rPr lang="sl-SI" altLang="sl-SI" sz="1800" dirty="0" smtClean="0"/>
              <a:t>the </a:t>
            </a:r>
            <a:r>
              <a:rPr lang="sl-SI" altLang="sl-SI" sz="1800" dirty="0"/>
              <a:t>heads of individuals and must be </a:t>
            </a:r>
            <a:r>
              <a:rPr lang="sl-SI" altLang="sl-SI" sz="1800" i="1" dirty="0"/>
              <a:t>described</a:t>
            </a:r>
          </a:p>
          <a:p>
            <a:pPr lvl="1" indent="-342900">
              <a:buFont typeface="Arial" charset="0"/>
              <a:buChar char="•"/>
              <a:defRPr/>
            </a:pPr>
            <a:r>
              <a:rPr lang="sl-SI" altLang="sl-SI" sz="2000" dirty="0"/>
              <a:t>o</a:t>
            </a:r>
            <a:r>
              <a:rPr lang="sl-SI" altLang="sl-SI" sz="2000" dirty="0" smtClean="0"/>
              <a:t>ften </a:t>
            </a:r>
            <a:r>
              <a:rPr lang="sl-SI" altLang="sl-SI" sz="2000" dirty="0"/>
              <a:t>we actually study </a:t>
            </a:r>
            <a:r>
              <a:rPr lang="sl-SI" altLang="sl-SI" sz="2000" b="1" dirty="0"/>
              <a:t>demands</a:t>
            </a:r>
            <a:r>
              <a:rPr lang="sl-SI" altLang="sl-SI" sz="2000" dirty="0"/>
              <a:t> = what users demand from librarians, systems</a:t>
            </a:r>
          </a:p>
          <a:p>
            <a:pPr lvl="2" indent="-342900">
              <a:buFont typeface="Arial" charset="0"/>
              <a:buChar char="•"/>
              <a:defRPr/>
            </a:pPr>
            <a:r>
              <a:rPr lang="sl-SI" altLang="sl-SI" sz="2000" dirty="0" err="1"/>
              <a:t>Easier</a:t>
            </a:r>
            <a:r>
              <a:rPr lang="sl-SI" altLang="sl-SI" sz="2000" dirty="0"/>
              <a:t> to </a:t>
            </a:r>
            <a:r>
              <a:rPr lang="sl-SI" altLang="sl-SI" sz="2000" dirty="0" err="1"/>
              <a:t>assess</a:t>
            </a:r>
            <a:r>
              <a:rPr lang="sl-SI" altLang="sl-SI" sz="2000" dirty="0"/>
              <a:t>, </a:t>
            </a:r>
            <a:r>
              <a:rPr lang="sl-SI" altLang="sl-SI" sz="2000" dirty="0" err="1"/>
              <a:t>measure</a:t>
            </a:r>
            <a:r>
              <a:rPr lang="sl-SI" altLang="sl-SI" sz="2000" dirty="0"/>
              <a:t>, </a:t>
            </a:r>
            <a:r>
              <a:rPr lang="sl-SI" altLang="sl-SI" sz="2000" dirty="0" err="1"/>
              <a:t>count</a:t>
            </a:r>
            <a:endParaRPr lang="sl-SI" altLang="sl-SI" sz="2000" dirty="0"/>
          </a:p>
          <a:p>
            <a:pPr lvl="1" indent="-342900">
              <a:buFont typeface="Arial" charset="0"/>
              <a:buChar char="•"/>
              <a:defRPr/>
            </a:pPr>
            <a:r>
              <a:rPr lang="sl-SI" altLang="sl-SI" sz="2000" dirty="0"/>
              <a:t>Wilson (1981, 1997): </a:t>
            </a:r>
            <a:r>
              <a:rPr lang="sl-SI" altLang="sl-SI" sz="2000" dirty="0" err="1"/>
              <a:t>researchers</a:t>
            </a:r>
            <a:r>
              <a:rPr lang="sl-SI" altLang="sl-SI" sz="2000" dirty="0"/>
              <a:t> </a:t>
            </a:r>
            <a:r>
              <a:rPr lang="sl-SI" altLang="sl-SI" sz="2000" dirty="0" err="1"/>
              <a:t>mostly</a:t>
            </a:r>
            <a:r>
              <a:rPr lang="sl-SI" altLang="sl-SI" sz="2000" dirty="0"/>
              <a:t> </a:t>
            </a:r>
            <a:r>
              <a:rPr lang="sl-SI" altLang="sl-SI" sz="2000" dirty="0" err="1"/>
              <a:t>study</a:t>
            </a:r>
            <a:r>
              <a:rPr lang="sl-SI" altLang="sl-SI" sz="2000" dirty="0"/>
              <a:t> </a:t>
            </a:r>
            <a:r>
              <a:rPr lang="sl-SI" altLang="sl-SI" sz="2000" i="1" dirty="0" err="1"/>
              <a:t>information</a:t>
            </a:r>
            <a:r>
              <a:rPr lang="sl-SI" altLang="sl-SI" sz="2000" i="1" dirty="0"/>
              <a:t> </a:t>
            </a:r>
            <a:r>
              <a:rPr lang="sl-SI" altLang="sl-SI" sz="2000" i="1" dirty="0" err="1"/>
              <a:t>behaviour</a:t>
            </a:r>
            <a:r>
              <a:rPr lang="sl-SI" altLang="sl-SI" sz="2000" dirty="0"/>
              <a:t> </a:t>
            </a:r>
            <a:r>
              <a:rPr lang="sl-SI" altLang="sl-SI" sz="2000" b="1" dirty="0"/>
              <a:t>not</a:t>
            </a:r>
            <a:r>
              <a:rPr lang="sl-SI" altLang="sl-SI" sz="2000" dirty="0"/>
              <a:t> </a:t>
            </a:r>
            <a:r>
              <a:rPr lang="sl-SI" altLang="sl-SI" sz="2000" i="1" dirty="0" err="1"/>
              <a:t>information</a:t>
            </a:r>
            <a:r>
              <a:rPr lang="sl-SI" altLang="sl-SI" sz="2000" i="1" dirty="0"/>
              <a:t> </a:t>
            </a:r>
            <a:r>
              <a:rPr lang="sl-SI" altLang="sl-SI" sz="2000" i="1" dirty="0" err="1" smtClean="0"/>
              <a:t>needs</a:t>
            </a:r>
            <a:endParaRPr lang="sl-SI" altLang="sl-SI" sz="2000" i="1" dirty="0" smtClean="0"/>
          </a:p>
          <a:p>
            <a:r>
              <a:rPr lang="sl-SI" altLang="sl-SI" sz="2400" dirty="0"/>
              <a:t>Nicholas (2000): </a:t>
            </a:r>
            <a:r>
              <a:rPr lang="sl-SI" altLang="sl-SI" sz="2400" dirty="0" err="1"/>
              <a:t>Key</a:t>
            </a:r>
            <a:r>
              <a:rPr lang="sl-SI" altLang="sl-SI" sz="2400" dirty="0"/>
              <a:t> to </a:t>
            </a:r>
            <a:r>
              <a:rPr lang="sl-SI" altLang="sl-SI" sz="2400" dirty="0" err="1"/>
              <a:t>understanding</a:t>
            </a:r>
            <a:r>
              <a:rPr lang="sl-SI" altLang="sl-SI" sz="2400" dirty="0"/>
              <a:t> </a:t>
            </a:r>
            <a:r>
              <a:rPr lang="sl-SI" altLang="sl-SI" sz="2400" dirty="0" err="1"/>
              <a:t>information</a:t>
            </a:r>
            <a:r>
              <a:rPr lang="sl-SI" altLang="sl-SI" sz="2400" dirty="0"/>
              <a:t> </a:t>
            </a:r>
            <a:r>
              <a:rPr lang="sl-SI" altLang="sl-SI" sz="2400" dirty="0" err="1"/>
              <a:t>needs</a:t>
            </a:r>
            <a:r>
              <a:rPr lang="sl-SI" altLang="sl-SI" sz="2400" dirty="0"/>
              <a:t> </a:t>
            </a:r>
            <a:r>
              <a:rPr lang="sl-SI" altLang="sl-SI" sz="2400" dirty="0" err="1"/>
              <a:t>lies</a:t>
            </a:r>
            <a:r>
              <a:rPr lang="sl-SI" altLang="sl-SI" sz="2400" dirty="0"/>
              <a:t> in </a:t>
            </a:r>
            <a:r>
              <a:rPr lang="sl-SI" altLang="sl-SI" sz="2400" dirty="0" err="1"/>
              <a:t>understanding</a:t>
            </a:r>
            <a:r>
              <a:rPr lang="sl-SI" altLang="sl-SI" sz="2400" dirty="0"/>
              <a:t> </a:t>
            </a:r>
            <a:r>
              <a:rPr lang="sl-SI" altLang="sl-SI" sz="2400" dirty="0" err="1"/>
              <a:t>of</a:t>
            </a:r>
            <a:r>
              <a:rPr lang="sl-SI" altLang="sl-SI" sz="2400" dirty="0"/>
              <a:t> </a:t>
            </a:r>
            <a:r>
              <a:rPr lang="sl-SI" altLang="sl-SI" sz="2400" dirty="0" err="1"/>
              <a:t>problems</a:t>
            </a:r>
            <a:r>
              <a:rPr lang="sl-SI" altLang="sl-SI" sz="2400" dirty="0"/>
              <a:t> </a:t>
            </a:r>
            <a:r>
              <a:rPr lang="sl-SI" altLang="sl-SI" sz="2400" dirty="0" err="1"/>
              <a:t>and</a:t>
            </a:r>
            <a:r>
              <a:rPr lang="sl-SI" altLang="sl-SI" sz="2400" dirty="0"/>
              <a:t> </a:t>
            </a:r>
            <a:r>
              <a:rPr lang="sl-SI" altLang="sl-SI" sz="2400" dirty="0" err="1"/>
              <a:t>situations</a:t>
            </a:r>
            <a:r>
              <a:rPr lang="sl-SI" altLang="sl-SI" sz="2400" dirty="0"/>
              <a:t> in </a:t>
            </a:r>
            <a:r>
              <a:rPr lang="sl-SI" altLang="sl-SI" sz="2400" dirty="0" err="1"/>
              <a:t>which</a:t>
            </a:r>
            <a:r>
              <a:rPr lang="sl-SI" altLang="sl-SI" sz="2400" dirty="0"/>
              <a:t> </a:t>
            </a:r>
            <a:r>
              <a:rPr lang="sl-SI" altLang="sl-SI" sz="2400" dirty="0" err="1"/>
              <a:t>they</a:t>
            </a:r>
            <a:r>
              <a:rPr lang="sl-SI" altLang="sl-SI" sz="2400" dirty="0"/>
              <a:t> </a:t>
            </a:r>
            <a:r>
              <a:rPr lang="sl-SI" altLang="sl-SI" sz="2400" dirty="0" err="1"/>
              <a:t>arise</a:t>
            </a:r>
            <a:endParaRPr lang="sl-SI" altLang="sl-SI" sz="2100" dirty="0"/>
          </a:p>
          <a:p>
            <a:r>
              <a:rPr lang="sl-SI" altLang="sl-SI" sz="2400" dirty="0" smtClean="0">
                <a:sym typeface="Wingdings" panose="05000000000000000000" pitchFamily="2" charset="2"/>
              </a:rPr>
              <a:t> </a:t>
            </a:r>
            <a:r>
              <a:rPr lang="sl-SI" altLang="sl-SI" sz="2400" dirty="0" err="1" smtClean="0"/>
              <a:t>Important</a:t>
            </a:r>
            <a:r>
              <a:rPr lang="sl-SI" altLang="sl-SI" sz="2400" dirty="0"/>
              <a:t>:</a:t>
            </a:r>
          </a:p>
          <a:p>
            <a:pPr lvl="1"/>
            <a:r>
              <a:rPr lang="sl-SI" altLang="sl-SI" sz="2000" dirty="0" err="1"/>
              <a:t>Contact</a:t>
            </a:r>
            <a:r>
              <a:rPr lang="sl-SI" altLang="sl-SI" sz="2000" dirty="0"/>
              <a:t> </a:t>
            </a:r>
            <a:r>
              <a:rPr lang="sl-SI" altLang="sl-SI" sz="2000" dirty="0" err="1"/>
              <a:t>with</a:t>
            </a:r>
            <a:r>
              <a:rPr lang="sl-SI" altLang="sl-SI" sz="2000" dirty="0"/>
              <a:t> </a:t>
            </a:r>
            <a:r>
              <a:rPr lang="sl-SI" altLang="sl-SI" sz="2000" dirty="0" err="1"/>
              <a:t>users</a:t>
            </a:r>
            <a:endParaRPr lang="sl-SI" altLang="sl-SI" sz="2000" dirty="0"/>
          </a:p>
          <a:p>
            <a:pPr lvl="1"/>
            <a:r>
              <a:rPr lang="sl-SI" altLang="sl-SI" sz="2000" dirty="0"/>
              <a:t>User </a:t>
            </a:r>
            <a:r>
              <a:rPr lang="sl-SI" altLang="sl-SI" sz="2000" dirty="0" err="1" smtClean="0"/>
              <a:t>research</a:t>
            </a:r>
            <a:endParaRPr lang="sl-SI" altLang="sl-SI" sz="2000" i="1" dirty="0"/>
          </a:p>
          <a:p>
            <a:pPr marL="609600" indent="-609600">
              <a:defRPr/>
            </a:pPr>
            <a:endParaRPr lang="sl-SI" altLang="sl-SI" dirty="0"/>
          </a:p>
          <a:p>
            <a:pPr marL="609600" indent="-609600">
              <a:defRPr/>
            </a:pPr>
            <a:endParaRPr lang="sl-SI" altLang="sl-SI" dirty="0"/>
          </a:p>
          <a:p>
            <a:endParaRPr lang="sl-SI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2222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00971" y="452718"/>
            <a:ext cx="10082959" cy="1400530"/>
          </a:xfrm>
        </p:spPr>
        <p:txBody>
          <a:bodyPr>
            <a:normAutofit/>
          </a:bodyPr>
          <a:lstStyle/>
          <a:p>
            <a:r>
              <a:rPr lang="hr-HR" dirty="0" err="1"/>
              <a:t>Information</a:t>
            </a:r>
            <a:r>
              <a:rPr lang="hr-HR" dirty="0"/>
              <a:t> </a:t>
            </a:r>
            <a:r>
              <a:rPr lang="hr-HR" dirty="0" err="1" smtClean="0"/>
              <a:t>needs</a:t>
            </a:r>
            <a:r>
              <a:rPr lang="hr-HR" dirty="0" smtClean="0"/>
              <a:t> - </a:t>
            </a:r>
            <a:r>
              <a:rPr lang="hr-HR" dirty="0" err="1" smtClean="0"/>
              <a:t>wants</a:t>
            </a:r>
            <a:r>
              <a:rPr lang="hr-HR" dirty="0" smtClean="0"/>
              <a:t> - </a:t>
            </a:r>
            <a:r>
              <a:rPr lang="hr-HR" dirty="0" err="1" smtClean="0"/>
              <a:t>demands</a:t>
            </a:r>
            <a:r>
              <a:rPr lang="hr-HR" dirty="0" smtClean="0"/>
              <a:t> 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00971" y="1447801"/>
            <a:ext cx="11147689" cy="4729162"/>
          </a:xfrm>
        </p:spPr>
        <p:txBody>
          <a:bodyPr>
            <a:noAutofit/>
          </a:bodyPr>
          <a:lstStyle/>
          <a:p>
            <a:r>
              <a:rPr lang="sl-SI" altLang="sl-SI" sz="2400" dirty="0" err="1"/>
              <a:t>Users</a:t>
            </a:r>
            <a:r>
              <a:rPr lang="sl-SI" altLang="sl-SI" sz="2400" dirty="0"/>
              <a:t> </a:t>
            </a:r>
            <a:r>
              <a:rPr lang="sl-SI" altLang="sl-SI" sz="2400" dirty="0" err="1"/>
              <a:t>don‘t</a:t>
            </a:r>
            <a:r>
              <a:rPr lang="sl-SI" altLang="sl-SI" sz="2400" dirty="0"/>
              <a:t> </a:t>
            </a:r>
            <a:r>
              <a:rPr lang="sl-SI" altLang="sl-SI" sz="2400" dirty="0" err="1"/>
              <a:t>always</a:t>
            </a:r>
            <a:r>
              <a:rPr lang="sl-SI" altLang="sl-SI" sz="2400" dirty="0"/>
              <a:t> know </a:t>
            </a:r>
            <a:r>
              <a:rPr lang="sl-SI" altLang="sl-SI" sz="2400" dirty="0" err="1"/>
              <a:t>what</a:t>
            </a:r>
            <a:r>
              <a:rPr lang="sl-SI" altLang="sl-SI" sz="2400" dirty="0"/>
              <a:t> </a:t>
            </a:r>
            <a:r>
              <a:rPr lang="sl-SI" altLang="sl-SI" sz="2400" dirty="0" err="1"/>
              <a:t>they</a:t>
            </a:r>
            <a:r>
              <a:rPr lang="sl-SI" altLang="sl-SI" sz="2400" dirty="0"/>
              <a:t> </a:t>
            </a:r>
            <a:r>
              <a:rPr lang="sl-SI" altLang="sl-SI" sz="2400" i="1" dirty="0" err="1"/>
              <a:t>really</a:t>
            </a:r>
            <a:r>
              <a:rPr lang="sl-SI" altLang="sl-SI" sz="2400" dirty="0"/>
              <a:t> </a:t>
            </a:r>
            <a:r>
              <a:rPr lang="sl-SI" altLang="sl-SI" sz="2400" dirty="0" err="1" smtClean="0"/>
              <a:t>need</a:t>
            </a:r>
            <a:r>
              <a:rPr lang="sl-SI" altLang="sl-SI" sz="2400" dirty="0" smtClean="0"/>
              <a:t>: </a:t>
            </a:r>
          </a:p>
          <a:p>
            <a:pPr marL="457200" lvl="1" indent="0">
              <a:buNone/>
            </a:pPr>
            <a:r>
              <a:rPr lang="sl-SI" altLang="sl-SI" sz="2000" i="1" dirty="0" smtClean="0"/>
              <a:t>„Do you have any books on human beings?</a:t>
            </a:r>
            <a:r>
              <a:rPr lang="sl-SI" altLang="sl-SI" sz="2000" dirty="0" smtClean="0"/>
              <a:t>“ </a:t>
            </a:r>
            <a:endParaRPr lang="sl-SI" altLang="sl-SI" sz="2000" dirty="0" smtClean="0"/>
          </a:p>
          <a:p>
            <a:pPr marL="457200" lvl="1" indent="0">
              <a:buNone/>
            </a:pPr>
            <a:r>
              <a:rPr lang="sl-SI" altLang="sl-SI" sz="2000" i="1" dirty="0" smtClean="0"/>
              <a:t>„</a:t>
            </a:r>
            <a:r>
              <a:rPr lang="sl-SI" altLang="sl-SI" sz="2000" i="1" dirty="0" smtClean="0"/>
              <a:t>I need Gutenberg Bible on a CD.“</a:t>
            </a:r>
            <a:endParaRPr lang="sl-SI" altLang="sl-SI" sz="2000" b="1" i="1" dirty="0" smtClean="0"/>
          </a:p>
          <a:p>
            <a:pPr lvl="1"/>
            <a:r>
              <a:rPr lang="sl-SI" altLang="sl-SI" sz="2000" b="1" dirty="0" err="1" smtClean="0"/>
              <a:t>needs</a:t>
            </a:r>
            <a:r>
              <a:rPr lang="sl-SI" altLang="sl-SI" sz="2000" b="1" dirty="0" smtClean="0"/>
              <a:t> – </a:t>
            </a:r>
            <a:r>
              <a:rPr lang="sl-SI" altLang="sl-SI" sz="2000" b="1" dirty="0" err="1" smtClean="0"/>
              <a:t>internally</a:t>
            </a:r>
            <a:r>
              <a:rPr lang="sl-SI" altLang="sl-SI" sz="2000" b="1" dirty="0" smtClean="0"/>
              <a:t> </a:t>
            </a:r>
            <a:r>
              <a:rPr lang="sl-SI" altLang="sl-SI" sz="2000" b="1" dirty="0" err="1" smtClean="0"/>
              <a:t>experienced</a:t>
            </a:r>
            <a:r>
              <a:rPr lang="sl-SI" altLang="sl-SI" sz="2000" b="1" dirty="0" smtClean="0"/>
              <a:t>; </a:t>
            </a:r>
            <a:r>
              <a:rPr lang="sl-SI" altLang="sl-SI" sz="2000" b="1" dirty="0" err="1" smtClean="0"/>
              <a:t>necessity</a:t>
            </a:r>
            <a:r>
              <a:rPr lang="sl-SI" altLang="sl-SI" sz="2000" b="1" dirty="0" smtClean="0"/>
              <a:t>, </a:t>
            </a:r>
            <a:r>
              <a:rPr lang="sl-SI" altLang="sl-SI" sz="2000" b="1" dirty="0" err="1" smtClean="0"/>
              <a:t>sometimes</a:t>
            </a:r>
            <a:r>
              <a:rPr lang="sl-SI" altLang="sl-SI" sz="2000" b="1" dirty="0" smtClean="0"/>
              <a:t> moral </a:t>
            </a:r>
            <a:r>
              <a:rPr lang="sl-SI" altLang="sl-SI" sz="2000" b="1" dirty="0" err="1" smtClean="0"/>
              <a:t>obligation</a:t>
            </a:r>
            <a:endParaRPr lang="sl-SI" altLang="sl-SI" sz="2000" b="1" dirty="0" smtClean="0"/>
          </a:p>
          <a:p>
            <a:pPr lvl="1"/>
            <a:r>
              <a:rPr lang="sl-SI" altLang="sl-SI" sz="2000" b="1" dirty="0" err="1" smtClean="0"/>
              <a:t>wants</a:t>
            </a:r>
            <a:r>
              <a:rPr lang="sl-SI" altLang="sl-SI" sz="2000" b="1" dirty="0" smtClean="0"/>
              <a:t> – </a:t>
            </a:r>
            <a:r>
              <a:rPr lang="sl-SI" altLang="sl-SI" sz="2000" b="1" dirty="0" err="1" smtClean="0"/>
              <a:t>what</a:t>
            </a:r>
            <a:r>
              <a:rPr lang="sl-SI" altLang="sl-SI" sz="2000" b="1" dirty="0" smtClean="0"/>
              <a:t> </a:t>
            </a:r>
            <a:r>
              <a:rPr lang="sl-SI" altLang="sl-SI" sz="2000" b="1" dirty="0" err="1" smtClean="0"/>
              <a:t>we</a:t>
            </a:r>
            <a:r>
              <a:rPr lang="sl-SI" altLang="sl-SI" sz="2000" b="1" dirty="0" smtClean="0"/>
              <a:t> </a:t>
            </a:r>
            <a:r>
              <a:rPr lang="sl-SI" altLang="sl-SI" sz="2000" b="1" dirty="0" err="1" smtClean="0"/>
              <a:t>think</a:t>
            </a:r>
            <a:r>
              <a:rPr lang="sl-SI" altLang="sl-SI" sz="2000" b="1" dirty="0" smtClean="0"/>
              <a:t> </a:t>
            </a:r>
            <a:r>
              <a:rPr lang="sl-SI" altLang="sl-SI" sz="2000" b="1" dirty="0" err="1" smtClean="0"/>
              <a:t>we</a:t>
            </a:r>
            <a:r>
              <a:rPr lang="sl-SI" altLang="sl-SI" sz="2000" b="1" dirty="0" smtClean="0"/>
              <a:t> </a:t>
            </a:r>
            <a:r>
              <a:rPr lang="sl-SI" altLang="sl-SI" sz="2000" b="1" dirty="0" err="1" smtClean="0"/>
              <a:t>need</a:t>
            </a:r>
            <a:r>
              <a:rPr lang="sl-SI" altLang="sl-SI" sz="2000" b="1" dirty="0" smtClean="0"/>
              <a:t>, </a:t>
            </a:r>
            <a:r>
              <a:rPr lang="sl-SI" altLang="sl-SI" sz="2000" b="1" dirty="0" err="1" smtClean="0"/>
              <a:t>externally</a:t>
            </a:r>
            <a:r>
              <a:rPr lang="sl-SI" altLang="sl-SI" sz="2000" b="1" dirty="0" smtClean="0"/>
              <a:t> </a:t>
            </a:r>
            <a:r>
              <a:rPr lang="sl-SI" altLang="sl-SI" sz="2000" b="1" dirty="0" err="1" smtClean="0"/>
              <a:t>expressed</a:t>
            </a:r>
            <a:endParaRPr lang="sl-SI" altLang="sl-SI" sz="2000" b="1" dirty="0" smtClean="0"/>
          </a:p>
          <a:p>
            <a:pPr lvl="1"/>
            <a:r>
              <a:rPr lang="sl-SI" altLang="sl-SI" sz="2000" b="1" dirty="0" err="1" smtClean="0"/>
              <a:t>demands</a:t>
            </a:r>
            <a:r>
              <a:rPr lang="sl-SI" altLang="sl-SI" sz="2000" b="1" dirty="0" smtClean="0"/>
              <a:t> – </a:t>
            </a:r>
            <a:r>
              <a:rPr lang="sl-SI" altLang="sl-SI" sz="2000" b="1" dirty="0" err="1" smtClean="0"/>
              <a:t>expressed</a:t>
            </a:r>
            <a:r>
              <a:rPr lang="sl-SI" altLang="sl-SI" sz="2000" b="1" dirty="0" smtClean="0"/>
              <a:t> </a:t>
            </a:r>
            <a:endParaRPr lang="sl-SI" altLang="sl-SI" sz="2000" dirty="0" smtClean="0"/>
          </a:p>
          <a:p>
            <a:r>
              <a:rPr lang="sl-SI" altLang="sl-SI" sz="2400" dirty="0" err="1" smtClean="0"/>
              <a:t>Users</a:t>
            </a:r>
            <a:r>
              <a:rPr lang="sl-SI" altLang="sl-SI" sz="2400" dirty="0" smtClean="0"/>
              <a:t> </a:t>
            </a:r>
            <a:r>
              <a:rPr lang="sl-SI" altLang="sl-SI" sz="2400" dirty="0" err="1" smtClean="0"/>
              <a:t>sometimes</a:t>
            </a:r>
            <a:r>
              <a:rPr lang="sl-SI" altLang="sl-SI" sz="2400" dirty="0" smtClean="0"/>
              <a:t> </a:t>
            </a:r>
            <a:r>
              <a:rPr lang="sl-SI" altLang="sl-SI" sz="2400" dirty="0" err="1" smtClean="0"/>
              <a:t>don‘t</a:t>
            </a:r>
            <a:r>
              <a:rPr lang="sl-SI" altLang="sl-SI" sz="2400" dirty="0" smtClean="0"/>
              <a:t> know </a:t>
            </a:r>
            <a:r>
              <a:rPr lang="sl-SI" altLang="sl-SI" sz="2400" dirty="0" err="1" smtClean="0"/>
              <a:t>that</a:t>
            </a:r>
            <a:r>
              <a:rPr lang="sl-SI" altLang="sl-SI" sz="2400" dirty="0" smtClean="0"/>
              <a:t> </a:t>
            </a:r>
            <a:r>
              <a:rPr lang="sl-SI" altLang="sl-SI" sz="2400" dirty="0" err="1" smtClean="0"/>
              <a:t>they</a:t>
            </a:r>
            <a:r>
              <a:rPr lang="sl-SI" altLang="sl-SI" sz="2400" dirty="0" smtClean="0"/>
              <a:t> </a:t>
            </a:r>
            <a:r>
              <a:rPr lang="sl-SI" altLang="sl-SI" sz="2400" dirty="0" err="1" smtClean="0"/>
              <a:t>need</a:t>
            </a:r>
            <a:r>
              <a:rPr lang="sl-SI" altLang="sl-SI" sz="2400" dirty="0" smtClean="0"/>
              <a:t> </a:t>
            </a:r>
            <a:r>
              <a:rPr lang="sl-SI" altLang="sl-SI" sz="2400" dirty="0" err="1" smtClean="0"/>
              <a:t>something</a:t>
            </a:r>
            <a:r>
              <a:rPr lang="sl-SI" altLang="sl-SI" sz="2400" dirty="0" smtClean="0"/>
              <a:t>: </a:t>
            </a:r>
          </a:p>
          <a:p>
            <a:pPr lvl="1"/>
            <a:r>
              <a:rPr lang="sl-SI" altLang="sl-SI" sz="2000" dirty="0" err="1" smtClean="0"/>
              <a:t>dormant</a:t>
            </a:r>
            <a:r>
              <a:rPr lang="sl-SI" altLang="sl-SI" sz="2000" dirty="0" smtClean="0"/>
              <a:t> (= ‚</a:t>
            </a:r>
            <a:r>
              <a:rPr lang="sl-SI" altLang="sl-SI" sz="2000" dirty="0" err="1" smtClean="0"/>
              <a:t>sleeping</a:t>
            </a:r>
            <a:r>
              <a:rPr lang="sl-SI" altLang="sl-SI" sz="2000" dirty="0" smtClean="0"/>
              <a:t>‘) </a:t>
            </a:r>
            <a:r>
              <a:rPr lang="sl-SI" altLang="sl-SI" sz="2000" dirty="0" err="1" smtClean="0"/>
              <a:t>information</a:t>
            </a:r>
            <a:r>
              <a:rPr lang="sl-SI" altLang="sl-SI" sz="2000" dirty="0" smtClean="0"/>
              <a:t> </a:t>
            </a:r>
            <a:r>
              <a:rPr lang="sl-SI" altLang="sl-SI" sz="2000" dirty="0" err="1" smtClean="0"/>
              <a:t>needs</a:t>
            </a:r>
            <a:endParaRPr lang="sl-SI" altLang="sl-SI" sz="2000" dirty="0" smtClean="0"/>
          </a:p>
          <a:p>
            <a:pPr lvl="1"/>
            <a:r>
              <a:rPr lang="sl-SI" altLang="sl-SI" sz="2000" dirty="0" err="1" smtClean="0"/>
              <a:t>expressed</a:t>
            </a:r>
            <a:r>
              <a:rPr lang="sl-SI" altLang="sl-SI" sz="2000" dirty="0" smtClean="0"/>
              <a:t> inf. </a:t>
            </a:r>
            <a:r>
              <a:rPr lang="sl-SI" altLang="sl-SI" sz="2000" dirty="0" err="1" smtClean="0"/>
              <a:t>needs</a:t>
            </a:r>
            <a:endParaRPr lang="sl-SI" altLang="sl-SI" sz="2000" dirty="0"/>
          </a:p>
          <a:p>
            <a:r>
              <a:rPr lang="sl-SI" altLang="sl-SI" sz="2400" dirty="0" err="1" smtClean="0"/>
              <a:t>Actual</a:t>
            </a:r>
            <a:r>
              <a:rPr lang="sl-SI" altLang="sl-SI" sz="2400" dirty="0" smtClean="0"/>
              <a:t> </a:t>
            </a:r>
            <a:r>
              <a:rPr lang="sl-SI" altLang="sl-SI" sz="2400" dirty="0" err="1"/>
              <a:t>needs</a:t>
            </a:r>
            <a:r>
              <a:rPr lang="sl-SI" altLang="sl-SI" sz="2400" dirty="0"/>
              <a:t> </a:t>
            </a:r>
            <a:r>
              <a:rPr lang="sl-SI" altLang="sl-SI" sz="2400" dirty="0" err="1"/>
              <a:t>can</a:t>
            </a:r>
            <a:r>
              <a:rPr lang="sl-SI" altLang="sl-SI" sz="2400" dirty="0"/>
              <a:t> </a:t>
            </a:r>
            <a:r>
              <a:rPr lang="sl-SI" altLang="sl-SI" sz="2400" dirty="0" err="1"/>
              <a:t>stay</a:t>
            </a:r>
            <a:r>
              <a:rPr lang="sl-SI" altLang="sl-SI" sz="2400" dirty="0"/>
              <a:t> </a:t>
            </a:r>
            <a:r>
              <a:rPr lang="sl-SI" altLang="sl-SI" sz="2400" dirty="0" err="1"/>
              <a:t>unexpressed</a:t>
            </a:r>
            <a:r>
              <a:rPr lang="sl-SI" altLang="sl-SI" sz="2400" dirty="0"/>
              <a:t> </a:t>
            </a:r>
            <a:r>
              <a:rPr lang="sl-SI" altLang="sl-SI" sz="2400" dirty="0" err="1"/>
              <a:t>if</a:t>
            </a:r>
            <a:r>
              <a:rPr lang="sl-SI" altLang="sl-SI" sz="2400" dirty="0"/>
              <a:t> </a:t>
            </a:r>
            <a:r>
              <a:rPr lang="sl-SI" altLang="sl-SI" sz="2400" dirty="0" err="1" smtClean="0"/>
              <a:t>users</a:t>
            </a:r>
            <a:r>
              <a:rPr lang="sl-SI" altLang="sl-SI" sz="2400" dirty="0" smtClean="0"/>
              <a:t> </a:t>
            </a:r>
            <a:r>
              <a:rPr lang="sl-SI" altLang="sl-SI" sz="2400" dirty="0" err="1" smtClean="0"/>
              <a:t>see</a:t>
            </a:r>
            <a:r>
              <a:rPr lang="sl-SI" altLang="sl-SI" sz="2400" dirty="0" smtClean="0"/>
              <a:t> </a:t>
            </a:r>
            <a:r>
              <a:rPr lang="sl-SI" altLang="sl-SI" sz="2400" dirty="0" err="1"/>
              <a:t>them</a:t>
            </a:r>
            <a:r>
              <a:rPr lang="sl-SI" altLang="sl-SI" sz="2400" dirty="0"/>
              <a:t> as </a:t>
            </a:r>
            <a:r>
              <a:rPr lang="sl-SI" altLang="sl-SI" sz="2400" dirty="0" err="1"/>
              <a:t>unrealistic</a:t>
            </a:r>
            <a:r>
              <a:rPr lang="sl-SI" altLang="sl-SI" sz="2400" dirty="0" smtClean="0"/>
              <a:t>.</a:t>
            </a:r>
            <a:endParaRPr lang="sl-SI" altLang="sl-SI" sz="2400" dirty="0"/>
          </a:p>
          <a:p>
            <a:pPr lvl="1"/>
            <a:endParaRPr lang="sl-SI" altLang="sl-SI" sz="2000" dirty="0"/>
          </a:p>
          <a:p>
            <a:pPr>
              <a:buNone/>
            </a:pPr>
            <a:endParaRPr lang="hr-HR" altLang="sl-SI" sz="2400" dirty="0">
              <a:latin typeface="Arial" panose="020B0604020202020204" pitchFamily="34" charset="0"/>
            </a:endParaRPr>
          </a:p>
          <a:p>
            <a:endParaRPr lang="hr-HR" altLang="sl-SI" sz="2400" dirty="0">
              <a:latin typeface="Arial" panose="020B0604020202020204" pitchFamily="34" charset="0"/>
            </a:endParaRPr>
          </a:p>
          <a:p>
            <a:endParaRPr lang="hr-HR" altLang="sl-SI" sz="2400" dirty="0">
              <a:latin typeface="Arial" panose="020B0604020202020204" pitchFamily="34" charset="0"/>
            </a:endParaRPr>
          </a:p>
          <a:p>
            <a:endParaRPr lang="sl-SI" sz="2400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0468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/>
              <a:t>Information</a:t>
            </a:r>
            <a:r>
              <a:rPr lang="sl-SI" dirty="0"/>
              <a:t> </a:t>
            </a:r>
            <a:r>
              <a:rPr lang="sl-SI" dirty="0" err="1"/>
              <a:t>behaviour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46111" y="1480457"/>
            <a:ext cx="11161575" cy="5013108"/>
          </a:xfrm>
        </p:spPr>
        <p:txBody>
          <a:bodyPr>
            <a:normAutofit lnSpcReduction="10000"/>
          </a:bodyPr>
          <a:lstStyle/>
          <a:p>
            <a:pPr marL="0" indent="0">
              <a:buNone/>
              <a:defRPr/>
            </a:pPr>
            <a:r>
              <a:rPr lang="sl-SI" sz="2600" dirty="0" err="1"/>
              <a:t>Individuals</a:t>
            </a:r>
            <a:r>
              <a:rPr lang="sl-SI" sz="2600" dirty="0"/>
              <a:t> are </a:t>
            </a:r>
            <a:r>
              <a:rPr lang="sl-SI" sz="2600" dirty="0" err="1"/>
              <a:t>motivated</a:t>
            </a:r>
            <a:r>
              <a:rPr lang="sl-SI" sz="2600" dirty="0"/>
              <a:t> to </a:t>
            </a:r>
            <a:r>
              <a:rPr lang="sl-SI" sz="2600" dirty="0" err="1"/>
              <a:t>find</a:t>
            </a:r>
            <a:r>
              <a:rPr lang="sl-SI" sz="2600" dirty="0"/>
              <a:t> </a:t>
            </a:r>
            <a:r>
              <a:rPr lang="sl-SI" sz="2600" dirty="0" err="1"/>
              <a:t>information</a:t>
            </a:r>
            <a:r>
              <a:rPr lang="sl-SI" sz="2600" dirty="0"/>
              <a:t> to </a:t>
            </a:r>
            <a:r>
              <a:rPr lang="sl-SI" sz="2600" dirty="0" err="1"/>
              <a:t>satisfy</a:t>
            </a:r>
            <a:r>
              <a:rPr lang="sl-SI" sz="2600" dirty="0"/>
              <a:t> </a:t>
            </a:r>
            <a:r>
              <a:rPr lang="sl-SI" sz="2600" dirty="0" err="1"/>
              <a:t>their</a:t>
            </a:r>
            <a:r>
              <a:rPr lang="sl-SI" sz="2600" dirty="0"/>
              <a:t> (</a:t>
            </a:r>
            <a:r>
              <a:rPr lang="sl-SI" sz="2600" dirty="0" err="1"/>
              <a:t>information</a:t>
            </a:r>
            <a:r>
              <a:rPr lang="sl-SI" sz="2600" dirty="0"/>
              <a:t>) </a:t>
            </a:r>
            <a:r>
              <a:rPr lang="sl-SI" sz="2600" dirty="0" err="1"/>
              <a:t>needs</a:t>
            </a:r>
            <a:r>
              <a:rPr lang="sl-SI" sz="2600" dirty="0"/>
              <a:t>. (Wilson, 2005</a:t>
            </a:r>
            <a:r>
              <a:rPr lang="sl-SI" sz="2600" dirty="0" smtClean="0"/>
              <a:t>)</a:t>
            </a:r>
            <a:endParaRPr lang="sl-SI" sz="2400" dirty="0"/>
          </a:p>
          <a:p>
            <a:pPr marL="0" indent="0">
              <a:buNone/>
              <a:defRPr/>
            </a:pPr>
            <a:r>
              <a:rPr lang="sl-SI" dirty="0">
                <a:solidFill>
                  <a:srgbClr val="FF9933"/>
                </a:solidFill>
              </a:rPr>
              <a:t>  	</a:t>
            </a:r>
            <a:r>
              <a:rPr lang="sl-SI" sz="2600" dirty="0">
                <a:solidFill>
                  <a:srgbClr val="FF9933"/>
                </a:solidFill>
              </a:rPr>
              <a:t> </a:t>
            </a:r>
            <a:r>
              <a:rPr lang="sl-SI" sz="2600" dirty="0" err="1">
                <a:solidFill>
                  <a:srgbClr val="FF9933"/>
                </a:solidFill>
              </a:rPr>
              <a:t>information</a:t>
            </a:r>
            <a:r>
              <a:rPr lang="sl-SI" sz="2600" dirty="0">
                <a:solidFill>
                  <a:srgbClr val="FF9933"/>
                </a:solidFill>
              </a:rPr>
              <a:t> </a:t>
            </a:r>
            <a:r>
              <a:rPr lang="sl-SI" sz="2600" dirty="0" err="1">
                <a:solidFill>
                  <a:srgbClr val="FF9933"/>
                </a:solidFill>
              </a:rPr>
              <a:t>needs</a:t>
            </a:r>
            <a:r>
              <a:rPr lang="sl-SI" sz="3000" dirty="0"/>
              <a:t>		             </a:t>
            </a:r>
            <a:r>
              <a:rPr lang="sl-SI" sz="2600" dirty="0" err="1">
                <a:solidFill>
                  <a:srgbClr val="00B050"/>
                </a:solidFill>
              </a:rPr>
              <a:t>information</a:t>
            </a:r>
            <a:r>
              <a:rPr lang="sl-SI" sz="2600" dirty="0">
                <a:solidFill>
                  <a:srgbClr val="00B050"/>
                </a:solidFill>
              </a:rPr>
              <a:t> </a:t>
            </a:r>
            <a:r>
              <a:rPr lang="sl-SI" sz="2600" dirty="0" err="1">
                <a:solidFill>
                  <a:srgbClr val="00B050"/>
                </a:solidFill>
              </a:rPr>
              <a:t>behaviour</a:t>
            </a:r>
            <a:endParaRPr lang="sl-SI" sz="2600" dirty="0"/>
          </a:p>
          <a:p>
            <a:pPr>
              <a:defRPr/>
            </a:pPr>
            <a:endParaRPr lang="sl-SI" altLang="sl-SI" b="1" i="1" dirty="0"/>
          </a:p>
          <a:p>
            <a:pPr>
              <a:defRPr/>
            </a:pPr>
            <a:r>
              <a:rPr lang="sl-SI" altLang="sl-SI" sz="2600" b="1" i="1" dirty="0" err="1"/>
              <a:t>Information</a:t>
            </a:r>
            <a:r>
              <a:rPr lang="sl-SI" altLang="sl-SI" sz="2600" b="1" i="1" dirty="0"/>
              <a:t> </a:t>
            </a:r>
            <a:r>
              <a:rPr lang="sl-SI" altLang="sl-SI" sz="2600" b="1" i="1" dirty="0" err="1" smtClean="0"/>
              <a:t>behaviour</a:t>
            </a:r>
            <a:r>
              <a:rPr lang="sl-SI" altLang="sl-SI" sz="2600" b="1" i="1" dirty="0" smtClean="0"/>
              <a:t> </a:t>
            </a:r>
            <a:r>
              <a:rPr lang="sl-SI" altLang="sl-SI" sz="2600" dirty="0" smtClean="0"/>
              <a:t>(</a:t>
            </a:r>
            <a:r>
              <a:rPr lang="sl-SI" altLang="sl-SI" sz="2600" dirty="0" err="1" smtClean="0"/>
              <a:t>Bates</a:t>
            </a:r>
            <a:r>
              <a:rPr lang="sl-SI" altLang="sl-SI" sz="2600" dirty="0" smtClean="0"/>
              <a:t>, 2010)</a:t>
            </a:r>
          </a:p>
          <a:p>
            <a:pPr lvl="1"/>
            <a:r>
              <a:rPr lang="en-GB" sz="2600" dirty="0" smtClean="0">
                <a:solidFill>
                  <a:schemeClr val="tx1"/>
                </a:solidFill>
              </a:rPr>
              <a:t>the </a:t>
            </a:r>
            <a:r>
              <a:rPr lang="en-GB" sz="2600" dirty="0">
                <a:solidFill>
                  <a:schemeClr val="tx1"/>
                </a:solidFill>
              </a:rPr>
              <a:t>many ways in which human beings </a:t>
            </a:r>
            <a:r>
              <a:rPr lang="en-GB" sz="2600" u="sng" dirty="0">
                <a:solidFill>
                  <a:schemeClr val="tx1"/>
                </a:solidFill>
              </a:rPr>
              <a:t>interact with information</a:t>
            </a:r>
            <a:r>
              <a:rPr lang="en-GB" sz="2600" dirty="0">
                <a:solidFill>
                  <a:schemeClr val="tx1"/>
                </a:solidFill>
              </a:rPr>
              <a:t>, in particular the ways in which people seek and utilize </a:t>
            </a:r>
            <a:r>
              <a:rPr lang="en-GB" sz="2600" dirty="0" smtClean="0">
                <a:solidFill>
                  <a:schemeClr val="tx1"/>
                </a:solidFill>
              </a:rPr>
              <a:t>information</a:t>
            </a:r>
            <a:endParaRPr lang="sl-SI" sz="2600" dirty="0" smtClean="0">
              <a:solidFill>
                <a:schemeClr val="tx1"/>
              </a:solidFill>
            </a:endParaRPr>
          </a:p>
          <a:p>
            <a:pPr lvl="1"/>
            <a:r>
              <a:rPr lang="en-GB" sz="2600" dirty="0" smtClean="0">
                <a:solidFill>
                  <a:schemeClr val="tx1"/>
                </a:solidFill>
              </a:rPr>
              <a:t>a </a:t>
            </a:r>
            <a:r>
              <a:rPr lang="en-GB" sz="2600" dirty="0" err="1">
                <a:solidFill>
                  <a:schemeClr val="tx1"/>
                </a:solidFill>
              </a:rPr>
              <a:t>subdiscipline</a:t>
            </a:r>
            <a:r>
              <a:rPr lang="en-GB" sz="2600" dirty="0">
                <a:solidFill>
                  <a:schemeClr val="tx1"/>
                </a:solidFill>
              </a:rPr>
              <a:t> [of library/information science] that engages in a wide range of types of research conducted in order to understand the human relationship to </a:t>
            </a:r>
            <a:r>
              <a:rPr lang="en-GB" sz="2600" dirty="0" smtClean="0">
                <a:solidFill>
                  <a:schemeClr val="tx1"/>
                </a:solidFill>
              </a:rPr>
              <a:t>information. </a:t>
            </a:r>
            <a:endParaRPr lang="sl-SI" sz="2600" dirty="0">
              <a:solidFill>
                <a:schemeClr val="tx1"/>
              </a:solidFill>
            </a:endParaRPr>
          </a:p>
          <a:p>
            <a:pPr lvl="1"/>
            <a:endParaRPr lang="sl-SI" dirty="0"/>
          </a:p>
        </p:txBody>
      </p:sp>
      <p:sp>
        <p:nvSpPr>
          <p:cNvPr id="7" name="Dvosmerna vodoravna puščica 6"/>
          <p:cNvSpPr/>
          <p:nvPr/>
        </p:nvSpPr>
        <p:spPr>
          <a:xfrm>
            <a:off x="4663914" y="2371889"/>
            <a:ext cx="1079500" cy="647700"/>
          </a:xfrm>
          <a:prstGeom prst="left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sl-SI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9118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altLang="sl-SI" sz="3200" dirty="0" err="1"/>
              <a:t>Nested</a:t>
            </a:r>
            <a:r>
              <a:rPr lang="sl-SI" altLang="sl-SI" sz="3200" dirty="0"/>
              <a:t> model (Wilson, 1999)</a:t>
            </a:r>
            <a:endParaRPr lang="sl-SI" sz="3200" dirty="0"/>
          </a:p>
        </p:txBody>
      </p:sp>
      <p:pic>
        <p:nvPicPr>
          <p:cNvPr id="6" name="Picture 13" descr="figure11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046" y="1288111"/>
            <a:ext cx="4303639" cy="4575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ravokotnik 2"/>
          <p:cNvSpPr/>
          <p:nvPr/>
        </p:nvSpPr>
        <p:spPr>
          <a:xfrm>
            <a:off x="5348472" y="1288111"/>
            <a:ext cx="5236149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sl-SI" altLang="sl-SI" sz="2400" dirty="0" err="1" smtClean="0"/>
              <a:t>All</a:t>
            </a:r>
            <a:r>
              <a:rPr lang="sl-SI" altLang="sl-SI" sz="2400" dirty="0" smtClean="0"/>
              <a:t> human </a:t>
            </a:r>
            <a:r>
              <a:rPr lang="sl-SI" altLang="sl-SI" sz="2400" dirty="0" err="1"/>
              <a:t>behaviour</a:t>
            </a:r>
            <a:r>
              <a:rPr lang="sl-SI" altLang="sl-SI" sz="2400" dirty="0"/>
              <a:t> in </a:t>
            </a:r>
            <a:r>
              <a:rPr lang="sl-SI" altLang="sl-SI" sz="2400" dirty="0" err="1"/>
              <a:t>relation</a:t>
            </a:r>
            <a:r>
              <a:rPr lang="sl-SI" altLang="sl-SI" sz="2400" dirty="0"/>
              <a:t> to </a:t>
            </a:r>
            <a:r>
              <a:rPr lang="sl-SI" altLang="sl-SI" sz="2400" dirty="0" err="1"/>
              <a:t>sources</a:t>
            </a:r>
            <a:r>
              <a:rPr lang="sl-SI" altLang="sl-SI" sz="2400" dirty="0"/>
              <a:t> </a:t>
            </a:r>
            <a:r>
              <a:rPr lang="sl-SI" altLang="sl-SI" sz="2400" dirty="0" err="1"/>
              <a:t>and</a:t>
            </a:r>
            <a:r>
              <a:rPr lang="sl-SI" altLang="sl-SI" sz="2400" dirty="0"/>
              <a:t> </a:t>
            </a:r>
            <a:r>
              <a:rPr lang="sl-SI" altLang="sl-SI" sz="2400" dirty="0" err="1"/>
              <a:t>channels</a:t>
            </a:r>
            <a:r>
              <a:rPr lang="sl-SI" altLang="sl-SI" sz="2400" dirty="0"/>
              <a:t> </a:t>
            </a:r>
            <a:r>
              <a:rPr lang="sl-SI" altLang="sl-SI" sz="2400" dirty="0" err="1"/>
              <a:t>of</a:t>
            </a:r>
            <a:r>
              <a:rPr lang="sl-SI" altLang="sl-SI" sz="2400" dirty="0"/>
              <a:t> </a:t>
            </a:r>
            <a:r>
              <a:rPr lang="sl-SI" altLang="sl-SI" sz="2400" dirty="0" err="1" smtClean="0"/>
              <a:t>information</a:t>
            </a:r>
            <a:r>
              <a:rPr lang="sl-SI" altLang="sl-SI" sz="2400" dirty="0" smtClean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sl-SI" altLang="sl-SI" sz="2400" dirty="0" smtClean="0"/>
              <a:t>active </a:t>
            </a:r>
            <a:r>
              <a:rPr lang="sl-SI" altLang="sl-SI" sz="2400" dirty="0"/>
              <a:t>and passive information </a:t>
            </a:r>
            <a:r>
              <a:rPr lang="sl-SI" altLang="sl-SI" sz="2400" dirty="0" smtClean="0"/>
              <a:t>seeking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sl-SI" altLang="sl-SI" sz="2400" dirty="0" err="1" smtClean="0"/>
              <a:t>other</a:t>
            </a:r>
            <a:r>
              <a:rPr lang="sl-SI" altLang="sl-SI" sz="2400" dirty="0" smtClean="0"/>
              <a:t> </a:t>
            </a:r>
            <a:r>
              <a:rPr lang="sl-SI" altLang="sl-SI" sz="2400" dirty="0" err="1"/>
              <a:t>forms</a:t>
            </a:r>
            <a:r>
              <a:rPr lang="sl-SI" altLang="sl-SI" sz="2400" dirty="0"/>
              <a:t> </a:t>
            </a:r>
            <a:r>
              <a:rPr lang="sl-SI" altLang="sl-SI" sz="2400" dirty="0" err="1"/>
              <a:t>of</a:t>
            </a:r>
            <a:r>
              <a:rPr lang="sl-SI" altLang="sl-SI" sz="2400" dirty="0"/>
              <a:t> </a:t>
            </a:r>
            <a:r>
              <a:rPr lang="sl-SI" altLang="sl-SI" sz="2400" dirty="0" err="1"/>
              <a:t>purposeful</a:t>
            </a:r>
            <a:r>
              <a:rPr lang="sl-SI" altLang="sl-SI" sz="2400" dirty="0"/>
              <a:t> </a:t>
            </a:r>
            <a:r>
              <a:rPr lang="sl-SI" altLang="sl-SI" sz="2400" dirty="0" err="1"/>
              <a:t>or</a:t>
            </a:r>
            <a:r>
              <a:rPr lang="sl-SI" altLang="sl-SI" sz="2400" dirty="0"/>
              <a:t> </a:t>
            </a:r>
            <a:r>
              <a:rPr lang="sl-SI" altLang="sl-SI" sz="2400" dirty="0" err="1"/>
              <a:t>nonpurposeful</a:t>
            </a:r>
            <a:r>
              <a:rPr lang="sl-SI" altLang="sl-SI" sz="2400" dirty="0"/>
              <a:t> </a:t>
            </a:r>
            <a:r>
              <a:rPr lang="sl-SI" altLang="sl-SI" sz="2400" dirty="0" err="1"/>
              <a:t>behaviour</a:t>
            </a:r>
            <a:r>
              <a:rPr lang="sl-SI" altLang="sl-SI" sz="2400" dirty="0"/>
              <a:t> (</a:t>
            </a:r>
            <a:r>
              <a:rPr lang="sl-SI" altLang="sl-SI" sz="2400" dirty="0" err="1"/>
              <a:t>such</a:t>
            </a:r>
            <a:r>
              <a:rPr lang="sl-SI" altLang="sl-SI" sz="2400" dirty="0"/>
              <a:t> as </a:t>
            </a:r>
            <a:r>
              <a:rPr lang="sl-SI" altLang="sl-SI" sz="2400" dirty="0" err="1"/>
              <a:t>scanning</a:t>
            </a:r>
            <a:r>
              <a:rPr lang="sl-SI" altLang="sl-SI" sz="2400" dirty="0"/>
              <a:t> </a:t>
            </a:r>
            <a:r>
              <a:rPr lang="sl-SI" altLang="sl-SI" sz="2400" dirty="0" err="1"/>
              <a:t>or</a:t>
            </a:r>
            <a:r>
              <a:rPr lang="sl-SI" altLang="sl-SI" sz="2400" dirty="0"/>
              <a:t> </a:t>
            </a:r>
            <a:r>
              <a:rPr lang="sl-SI" altLang="sl-SI" sz="2400" dirty="0" err="1"/>
              <a:t>serendipity</a:t>
            </a:r>
            <a:r>
              <a:rPr lang="sl-SI" altLang="sl-SI" sz="2400" dirty="0" smtClean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sl-SI" altLang="sl-SI" sz="2400" dirty="0" err="1" smtClean="0"/>
              <a:t>other</a:t>
            </a:r>
            <a:r>
              <a:rPr lang="sl-SI" altLang="sl-SI" sz="2400" dirty="0" smtClean="0"/>
              <a:t> </a:t>
            </a:r>
            <a:r>
              <a:rPr lang="sl-SI" altLang="sl-SI" sz="2400" dirty="0" err="1"/>
              <a:t>forms</a:t>
            </a:r>
            <a:r>
              <a:rPr lang="sl-SI" altLang="sl-SI" sz="2400" dirty="0"/>
              <a:t> </a:t>
            </a:r>
            <a:r>
              <a:rPr lang="sl-SI" altLang="sl-SI" sz="2400" dirty="0" err="1"/>
              <a:t>of</a:t>
            </a:r>
            <a:r>
              <a:rPr lang="sl-SI" altLang="sl-SI" sz="2400" dirty="0"/>
              <a:t> </a:t>
            </a:r>
            <a:r>
              <a:rPr lang="sl-SI" altLang="sl-SI" sz="2400" dirty="0" err="1"/>
              <a:t>conscious</a:t>
            </a:r>
            <a:r>
              <a:rPr lang="sl-SI" altLang="sl-SI" sz="2400" dirty="0"/>
              <a:t> </a:t>
            </a:r>
            <a:r>
              <a:rPr lang="sl-SI" altLang="sl-SI" sz="2400" dirty="0" err="1"/>
              <a:t>behaviour</a:t>
            </a:r>
            <a:r>
              <a:rPr lang="sl-SI" altLang="sl-SI" sz="2400" dirty="0"/>
              <a:t> </a:t>
            </a:r>
            <a:r>
              <a:rPr lang="sl-SI" altLang="sl-SI" sz="2400" dirty="0" err="1"/>
              <a:t>which</a:t>
            </a:r>
            <a:r>
              <a:rPr lang="sl-SI" altLang="sl-SI" sz="2400" dirty="0"/>
              <a:t> do not </a:t>
            </a:r>
            <a:r>
              <a:rPr lang="sl-SI" altLang="sl-SI" sz="2400" dirty="0" err="1"/>
              <a:t>include</a:t>
            </a:r>
            <a:r>
              <a:rPr lang="sl-SI" altLang="sl-SI" sz="2400" dirty="0"/>
              <a:t> </a:t>
            </a:r>
            <a:r>
              <a:rPr lang="sl-SI" altLang="sl-SI" sz="2400" dirty="0" err="1"/>
              <a:t>seeking</a:t>
            </a:r>
            <a:r>
              <a:rPr lang="sl-SI" altLang="sl-SI" sz="2400" dirty="0"/>
              <a:t> (</a:t>
            </a:r>
            <a:r>
              <a:rPr lang="sl-SI" altLang="sl-SI" sz="2400" dirty="0" err="1"/>
              <a:t>such</a:t>
            </a:r>
            <a:r>
              <a:rPr lang="sl-SI" altLang="sl-SI" sz="2400" dirty="0"/>
              <a:t> as </a:t>
            </a:r>
            <a:r>
              <a:rPr lang="sl-SI" altLang="sl-SI" sz="2400" dirty="0" err="1"/>
              <a:t>active</a:t>
            </a:r>
            <a:r>
              <a:rPr lang="sl-SI" altLang="sl-SI" sz="2400" dirty="0"/>
              <a:t> </a:t>
            </a:r>
            <a:r>
              <a:rPr lang="sl-SI" altLang="sl-SI" sz="2400" i="1" dirty="0" err="1"/>
              <a:t>avoiding</a:t>
            </a:r>
            <a:r>
              <a:rPr lang="sl-SI" altLang="sl-SI" sz="2400" dirty="0"/>
              <a:t> </a:t>
            </a:r>
            <a:r>
              <a:rPr lang="sl-SI" altLang="sl-SI" sz="2400" dirty="0" err="1"/>
              <a:t>of</a:t>
            </a:r>
            <a:r>
              <a:rPr lang="sl-SI" altLang="sl-SI" sz="2400" dirty="0"/>
              <a:t> </a:t>
            </a:r>
            <a:r>
              <a:rPr lang="sl-SI" altLang="sl-SI" sz="2400" dirty="0" err="1"/>
              <a:t>information</a:t>
            </a:r>
            <a:r>
              <a:rPr lang="sl-SI" altLang="sl-SI" sz="2400" dirty="0" smtClean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sl-SI" altLang="sl-SI" sz="2400" dirty="0" err="1" smtClean="0"/>
              <a:t>information</a:t>
            </a:r>
            <a:r>
              <a:rPr lang="sl-SI" altLang="sl-SI" sz="2400" dirty="0" smtClean="0"/>
              <a:t> </a:t>
            </a:r>
            <a:r>
              <a:rPr lang="sl-SI" altLang="sl-SI" sz="2400" dirty="0" err="1" smtClean="0"/>
              <a:t>use</a:t>
            </a:r>
            <a:endParaRPr lang="sl-SI" altLang="sl-SI" sz="2400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4704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altLang="sl-SI" dirty="0" err="1" smtClean="0"/>
              <a:t>Purposeful</a:t>
            </a:r>
            <a:r>
              <a:rPr lang="sl-SI" altLang="sl-SI" dirty="0" smtClean="0"/>
              <a:t>/</a:t>
            </a:r>
            <a:r>
              <a:rPr lang="sl-SI" altLang="sl-SI" dirty="0" err="1" smtClean="0"/>
              <a:t>unpurposeful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46111" y="1515791"/>
            <a:ext cx="10233800" cy="4667940"/>
          </a:xfrm>
        </p:spPr>
        <p:txBody>
          <a:bodyPr>
            <a:noAutofit/>
          </a:bodyPr>
          <a:lstStyle/>
          <a:p>
            <a:r>
              <a:rPr lang="sl-SI" altLang="sl-SI" sz="2400" dirty="0" err="1" smtClean="0"/>
              <a:t>Purposeful</a:t>
            </a:r>
            <a:r>
              <a:rPr lang="sl-SI" altLang="sl-SI" sz="2400" dirty="0" smtClean="0"/>
              <a:t> </a:t>
            </a:r>
            <a:r>
              <a:rPr lang="sl-SI" altLang="sl-SI" sz="2400" dirty="0" err="1" smtClean="0"/>
              <a:t>directed</a:t>
            </a:r>
            <a:r>
              <a:rPr lang="sl-SI" altLang="sl-SI" sz="2400" dirty="0" smtClean="0"/>
              <a:t> </a:t>
            </a:r>
            <a:r>
              <a:rPr lang="sl-SI" altLang="sl-SI" sz="2400" dirty="0" err="1" smtClean="0"/>
              <a:t>searching</a:t>
            </a:r>
            <a:r>
              <a:rPr lang="sl-SI" altLang="sl-SI" sz="2400" dirty="0" smtClean="0"/>
              <a:t> </a:t>
            </a:r>
          </a:p>
          <a:p>
            <a:pPr lvl="1"/>
            <a:r>
              <a:rPr lang="sl-SI" altLang="sl-SI" sz="2000" dirty="0" err="1" smtClean="0"/>
              <a:t>Consequence</a:t>
            </a:r>
            <a:r>
              <a:rPr lang="sl-SI" altLang="sl-SI" sz="2000" dirty="0" smtClean="0"/>
              <a:t> </a:t>
            </a:r>
            <a:r>
              <a:rPr lang="sl-SI" altLang="sl-SI" sz="2000" dirty="0" err="1" smtClean="0"/>
              <a:t>of</a:t>
            </a:r>
            <a:r>
              <a:rPr lang="sl-SI" altLang="sl-SI" sz="2000" dirty="0" smtClean="0"/>
              <a:t> a </a:t>
            </a:r>
            <a:r>
              <a:rPr lang="sl-SI" altLang="sl-SI" sz="2000" dirty="0" err="1" smtClean="0"/>
              <a:t>clear</a:t>
            </a:r>
            <a:r>
              <a:rPr lang="sl-SI" altLang="sl-SI" sz="2000" dirty="0" smtClean="0"/>
              <a:t> </a:t>
            </a:r>
            <a:r>
              <a:rPr lang="sl-SI" altLang="sl-SI" sz="2000" dirty="0" err="1" smtClean="0"/>
              <a:t>purpose</a:t>
            </a:r>
            <a:r>
              <a:rPr lang="sl-SI" altLang="sl-SI" sz="2000" dirty="0" smtClean="0"/>
              <a:t>, </a:t>
            </a:r>
            <a:r>
              <a:rPr lang="sl-SI" altLang="sl-SI" sz="2000" dirty="0" err="1" smtClean="0"/>
              <a:t>goal</a:t>
            </a:r>
            <a:endParaRPr lang="sl-SI" altLang="sl-SI" sz="2000" dirty="0" smtClean="0"/>
          </a:p>
          <a:p>
            <a:pPr lvl="1"/>
            <a:r>
              <a:rPr lang="sl-SI" altLang="sl-SI" sz="2000" dirty="0"/>
              <a:t>In </a:t>
            </a:r>
            <a:r>
              <a:rPr lang="sl-SI" altLang="sl-SI" sz="2000" dirty="0" err="1"/>
              <a:t>books</a:t>
            </a:r>
            <a:r>
              <a:rPr lang="sl-SI" altLang="sl-SI" sz="2000" dirty="0"/>
              <a:t>, </a:t>
            </a:r>
            <a:r>
              <a:rPr lang="sl-SI" altLang="sl-SI" sz="2000" dirty="0" err="1"/>
              <a:t>libraries</a:t>
            </a:r>
            <a:r>
              <a:rPr lang="sl-SI" altLang="sl-SI" sz="2000" dirty="0"/>
              <a:t>, inf. </a:t>
            </a:r>
            <a:r>
              <a:rPr lang="sl-SI" altLang="sl-SI" sz="2000" dirty="0" err="1"/>
              <a:t>systems</a:t>
            </a:r>
            <a:r>
              <a:rPr lang="sl-SI" altLang="sl-SI" sz="2000" dirty="0"/>
              <a:t>, on internet </a:t>
            </a:r>
            <a:r>
              <a:rPr lang="sl-SI" altLang="sl-SI" sz="2000" dirty="0" err="1"/>
              <a:t>etc</a:t>
            </a:r>
            <a:r>
              <a:rPr lang="sl-SI" altLang="sl-SI" sz="2000" dirty="0"/>
              <a:t>.</a:t>
            </a:r>
          </a:p>
          <a:p>
            <a:pPr lvl="1"/>
            <a:r>
              <a:rPr lang="sl-SI" altLang="sl-SI" sz="2000" dirty="0" smtClean="0"/>
              <a:t>Most </a:t>
            </a:r>
            <a:r>
              <a:rPr lang="sl-SI" altLang="sl-SI" sz="2000" dirty="0" err="1" smtClean="0"/>
              <a:t>researched</a:t>
            </a:r>
            <a:endParaRPr lang="sl-SI" altLang="sl-SI" sz="2000" dirty="0" smtClean="0"/>
          </a:p>
          <a:p>
            <a:r>
              <a:rPr lang="sl-SI" altLang="sl-SI" sz="2400" dirty="0" err="1" smtClean="0"/>
              <a:t>Browsing</a:t>
            </a:r>
            <a:r>
              <a:rPr lang="sl-SI" altLang="sl-SI" sz="2400" dirty="0"/>
              <a:t>, </a:t>
            </a:r>
            <a:r>
              <a:rPr lang="sl-SI" altLang="sl-SI" sz="2400" dirty="0" err="1" smtClean="0"/>
              <a:t>scanning</a:t>
            </a:r>
            <a:endParaRPr lang="sl-SI" altLang="sl-SI" sz="2400" dirty="0" smtClean="0"/>
          </a:p>
          <a:p>
            <a:pPr lvl="1"/>
            <a:r>
              <a:rPr lang="sl-SI" altLang="sl-SI" sz="2000" dirty="0" err="1"/>
              <a:t>Looking</a:t>
            </a:r>
            <a:r>
              <a:rPr lang="sl-SI" altLang="sl-SI" sz="2000" dirty="0"/>
              <a:t> </a:t>
            </a:r>
            <a:r>
              <a:rPr lang="sl-SI" altLang="sl-SI" sz="2000" dirty="0" err="1"/>
              <a:t>for</a:t>
            </a:r>
            <a:r>
              <a:rPr lang="sl-SI" altLang="sl-SI" sz="2000" dirty="0"/>
              <a:t> </a:t>
            </a:r>
            <a:r>
              <a:rPr lang="sl-SI" altLang="sl-SI" sz="2000" dirty="0" err="1"/>
              <a:t>information</a:t>
            </a:r>
            <a:r>
              <a:rPr lang="sl-SI" altLang="sl-SI" sz="2000" dirty="0"/>
              <a:t> </a:t>
            </a:r>
            <a:r>
              <a:rPr lang="sl-SI" altLang="sl-SI" sz="2000" dirty="0" err="1"/>
              <a:t>without</a:t>
            </a:r>
            <a:r>
              <a:rPr lang="sl-SI" altLang="sl-SI" sz="2000" dirty="0"/>
              <a:t> / </a:t>
            </a:r>
            <a:r>
              <a:rPr lang="sl-SI" altLang="sl-SI" sz="2000" dirty="0" err="1"/>
              <a:t>with</a:t>
            </a:r>
            <a:r>
              <a:rPr lang="sl-SI" altLang="sl-SI" sz="2000" dirty="0"/>
              <a:t> </a:t>
            </a:r>
            <a:r>
              <a:rPr lang="sl-SI" altLang="sl-SI" sz="2000" dirty="0" err="1"/>
              <a:t>little</a:t>
            </a:r>
            <a:r>
              <a:rPr lang="sl-SI" altLang="sl-SI" sz="2000" dirty="0"/>
              <a:t> </a:t>
            </a:r>
            <a:r>
              <a:rPr lang="sl-SI" altLang="sl-SI" sz="2000" dirty="0" err="1"/>
              <a:t>purpose</a:t>
            </a:r>
            <a:endParaRPr lang="sl-SI" altLang="sl-SI" sz="2000" dirty="0"/>
          </a:p>
          <a:p>
            <a:pPr lvl="1"/>
            <a:r>
              <a:rPr lang="sl-SI" altLang="sl-SI" sz="2000" dirty="0"/>
              <a:t>In </a:t>
            </a:r>
            <a:r>
              <a:rPr lang="sl-SI" altLang="sl-SI" sz="2000" dirty="0" err="1"/>
              <a:t>books</a:t>
            </a:r>
            <a:r>
              <a:rPr lang="sl-SI" altLang="sl-SI" sz="2000" dirty="0"/>
              <a:t>, </a:t>
            </a:r>
            <a:r>
              <a:rPr lang="sl-SI" altLang="sl-SI" sz="2000" dirty="0" err="1"/>
              <a:t>libraries</a:t>
            </a:r>
            <a:r>
              <a:rPr lang="sl-SI" altLang="sl-SI" sz="2000" dirty="0"/>
              <a:t>, inf. </a:t>
            </a:r>
            <a:r>
              <a:rPr lang="sl-SI" altLang="sl-SI" sz="2000" dirty="0" err="1"/>
              <a:t>systems</a:t>
            </a:r>
            <a:r>
              <a:rPr lang="sl-SI" altLang="sl-SI" sz="2000" dirty="0"/>
              <a:t>, on internet </a:t>
            </a:r>
            <a:r>
              <a:rPr lang="sl-SI" altLang="sl-SI" sz="2000" dirty="0" err="1"/>
              <a:t>etc</a:t>
            </a:r>
            <a:r>
              <a:rPr lang="sl-SI" altLang="sl-SI" sz="2000" dirty="0"/>
              <a:t>.</a:t>
            </a:r>
          </a:p>
          <a:p>
            <a:pPr lvl="1"/>
            <a:r>
              <a:rPr lang="sl-SI" altLang="sl-SI" sz="2000" dirty="0" err="1" smtClean="0"/>
              <a:t>Gaining</a:t>
            </a:r>
            <a:r>
              <a:rPr lang="sl-SI" altLang="sl-SI" sz="2000" dirty="0" smtClean="0"/>
              <a:t> </a:t>
            </a:r>
            <a:r>
              <a:rPr lang="sl-SI" altLang="sl-SI" sz="2000" dirty="0" err="1" smtClean="0"/>
              <a:t>research</a:t>
            </a:r>
            <a:r>
              <a:rPr lang="sl-SI" altLang="sl-SI" sz="2000" dirty="0" smtClean="0"/>
              <a:t> </a:t>
            </a:r>
            <a:r>
              <a:rPr lang="sl-SI" altLang="sl-SI" sz="2000" dirty="0" err="1" smtClean="0"/>
              <a:t>attention</a:t>
            </a:r>
            <a:r>
              <a:rPr lang="sl-SI" altLang="sl-SI" sz="2000" dirty="0" smtClean="0"/>
              <a:t> (no more </a:t>
            </a:r>
            <a:r>
              <a:rPr lang="sl-SI" altLang="sl-SI" sz="2000" dirty="0" err="1" smtClean="0"/>
              <a:t>only</a:t>
            </a:r>
            <a:r>
              <a:rPr lang="sl-SI" altLang="sl-SI" sz="2000" dirty="0" smtClean="0"/>
              <a:t> </a:t>
            </a:r>
            <a:r>
              <a:rPr lang="sl-SI" altLang="sl-SI" sz="2000" dirty="0" err="1" smtClean="0"/>
              <a:t>for</a:t>
            </a:r>
            <a:r>
              <a:rPr lang="sl-SI" altLang="sl-SI" sz="2000" dirty="0" smtClean="0"/>
              <a:t> ‚</a:t>
            </a:r>
            <a:r>
              <a:rPr lang="sl-SI" altLang="sl-SI" sz="2000" dirty="0" err="1" smtClean="0"/>
              <a:t>dummies</a:t>
            </a:r>
            <a:r>
              <a:rPr lang="sl-SI" altLang="sl-SI" sz="2000" i="1" dirty="0" smtClean="0"/>
              <a:t>‘</a:t>
            </a:r>
            <a:r>
              <a:rPr lang="sl-SI" altLang="sl-SI" sz="2000" dirty="0" smtClean="0"/>
              <a:t> )</a:t>
            </a:r>
          </a:p>
          <a:p>
            <a:pPr marL="0" indent="0">
              <a:buNone/>
            </a:pPr>
            <a:r>
              <a:rPr lang="sl-SI" altLang="sl-SI" sz="2400" dirty="0" smtClean="0">
                <a:sym typeface="Wingdings" panose="05000000000000000000" pitchFamily="2" charset="2"/>
              </a:rPr>
              <a:t> </a:t>
            </a:r>
            <a:r>
              <a:rPr lang="sl-SI" altLang="sl-SI" sz="2400" dirty="0" err="1" smtClean="0"/>
              <a:t>Serendipity</a:t>
            </a:r>
            <a:r>
              <a:rPr lang="sl-SI" altLang="sl-SI" sz="2400" dirty="0" smtClean="0"/>
              <a:t> </a:t>
            </a:r>
          </a:p>
          <a:p>
            <a:pPr lvl="1"/>
            <a:r>
              <a:rPr lang="sl-SI" altLang="sl-SI" sz="2000" dirty="0" err="1" smtClean="0"/>
              <a:t>when</a:t>
            </a:r>
            <a:r>
              <a:rPr lang="sl-SI" altLang="sl-SI" sz="2000" dirty="0" smtClean="0"/>
              <a:t> </a:t>
            </a:r>
            <a:r>
              <a:rPr lang="sl-SI" altLang="sl-SI" sz="2000" dirty="0" err="1" smtClean="0"/>
              <a:t>the</a:t>
            </a:r>
            <a:r>
              <a:rPr lang="sl-SI" altLang="sl-SI" sz="2000" dirty="0" smtClean="0"/>
              <a:t> </a:t>
            </a:r>
            <a:r>
              <a:rPr lang="sl-SI" altLang="sl-SI" sz="2000" dirty="0" err="1" smtClean="0"/>
              <a:t>user</a:t>
            </a:r>
            <a:r>
              <a:rPr lang="sl-SI" altLang="sl-SI" sz="2000" dirty="0" smtClean="0"/>
              <a:t> </a:t>
            </a:r>
            <a:r>
              <a:rPr lang="sl-SI" altLang="sl-SI" sz="2000" dirty="0" err="1" smtClean="0"/>
              <a:t>finds</a:t>
            </a:r>
            <a:r>
              <a:rPr lang="sl-SI" altLang="sl-SI" sz="2000" dirty="0" smtClean="0"/>
              <a:t> </a:t>
            </a:r>
            <a:r>
              <a:rPr lang="sl-SI" altLang="sl-SI" sz="2000" dirty="0" err="1" smtClean="0"/>
              <a:t>something</a:t>
            </a:r>
            <a:r>
              <a:rPr lang="sl-SI" altLang="sl-SI" sz="2000" dirty="0" smtClean="0"/>
              <a:t> </a:t>
            </a:r>
            <a:r>
              <a:rPr lang="sl-SI" altLang="sl-SI" sz="2000" dirty="0" err="1" smtClean="0"/>
              <a:t>without</a:t>
            </a:r>
            <a:r>
              <a:rPr lang="sl-SI" altLang="sl-SI" sz="2000" dirty="0" smtClean="0"/>
              <a:t> </a:t>
            </a:r>
            <a:r>
              <a:rPr lang="sl-SI" altLang="sl-SI" sz="2000" dirty="0" err="1" smtClean="0"/>
              <a:t>being</a:t>
            </a:r>
            <a:r>
              <a:rPr lang="sl-SI" altLang="sl-SI" sz="2000" dirty="0" smtClean="0"/>
              <a:t> </a:t>
            </a:r>
            <a:r>
              <a:rPr lang="sl-SI" altLang="sl-SI" sz="2000" dirty="0" err="1" smtClean="0"/>
              <a:t>aware</a:t>
            </a:r>
            <a:r>
              <a:rPr lang="sl-SI" altLang="sl-SI" sz="2000" dirty="0" smtClean="0"/>
              <a:t> he/</a:t>
            </a:r>
            <a:r>
              <a:rPr lang="sl-SI" altLang="sl-SI" sz="2000" dirty="0" err="1" smtClean="0"/>
              <a:t>she</a:t>
            </a:r>
            <a:r>
              <a:rPr lang="sl-SI" altLang="sl-SI" sz="2000" dirty="0" smtClean="0"/>
              <a:t> </a:t>
            </a:r>
            <a:r>
              <a:rPr lang="sl-SI" altLang="sl-SI" sz="2000" dirty="0" err="1" smtClean="0"/>
              <a:t>needed</a:t>
            </a:r>
            <a:r>
              <a:rPr lang="sl-SI" altLang="sl-SI" sz="2000" dirty="0" smtClean="0"/>
              <a:t> it</a:t>
            </a:r>
            <a:endParaRPr lang="sl-SI" altLang="sl-SI" sz="2000" dirty="0"/>
          </a:p>
          <a:p>
            <a:pPr lvl="1"/>
            <a:endParaRPr lang="sl-SI" altLang="sl-SI" sz="2000" dirty="0"/>
          </a:p>
          <a:p>
            <a:endParaRPr lang="sl-SI" sz="2400" dirty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Polona Vilar, 2018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8815070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altLang="sl-SI" dirty="0"/>
              <a:t>Relevance, pertinence, </a:t>
            </a:r>
            <a:r>
              <a:rPr lang="sl-SI" altLang="sl-SI" dirty="0" err="1" smtClean="0"/>
              <a:t>salience</a:t>
            </a:r>
            <a:r>
              <a:rPr lang="sl-SI" altLang="sl-SI" dirty="0" smtClean="0"/>
              <a:t> /1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43339" y="1183236"/>
            <a:ext cx="11436626" cy="5115338"/>
          </a:xfrm>
        </p:spPr>
        <p:txBody>
          <a:bodyPr>
            <a:noAutofit/>
          </a:bodyPr>
          <a:lstStyle/>
          <a:p>
            <a:r>
              <a:rPr lang="sl-SI" altLang="sl-SI" sz="2800" dirty="0" smtClean="0"/>
              <a:t>Relevance</a:t>
            </a:r>
            <a:endParaRPr lang="sl-SI" altLang="sl-SI" sz="2800" dirty="0"/>
          </a:p>
          <a:p>
            <a:pPr lvl="1"/>
            <a:r>
              <a:rPr lang="sl-SI" altLang="sl-SI" sz="2400" dirty="0" err="1" smtClean="0"/>
              <a:t>Aboutness</a:t>
            </a:r>
            <a:r>
              <a:rPr lang="sl-SI" sz="2400" dirty="0" smtClean="0"/>
              <a:t>, </a:t>
            </a:r>
            <a:r>
              <a:rPr lang="sl-SI" sz="2400" dirty="0" err="1" smtClean="0"/>
              <a:t>topicality</a:t>
            </a:r>
            <a:endParaRPr lang="sl-SI" sz="2400" dirty="0"/>
          </a:p>
          <a:p>
            <a:pPr lvl="1">
              <a:defRPr/>
            </a:pPr>
            <a:r>
              <a:rPr lang="sl-SI" sz="2400" dirty="0" err="1" smtClean="0"/>
              <a:t>relevant</a:t>
            </a:r>
            <a:r>
              <a:rPr lang="sl-SI" sz="2400" dirty="0" smtClean="0"/>
              <a:t> = on </a:t>
            </a:r>
            <a:r>
              <a:rPr lang="sl-SI" sz="2400" dirty="0" err="1" smtClean="0"/>
              <a:t>the</a:t>
            </a:r>
            <a:r>
              <a:rPr lang="sl-SI" sz="2400" dirty="0" smtClean="0"/>
              <a:t> </a:t>
            </a:r>
            <a:r>
              <a:rPr lang="sl-SI" sz="2400" dirty="0" err="1" smtClean="0"/>
              <a:t>right</a:t>
            </a:r>
            <a:r>
              <a:rPr lang="sl-SI" sz="2400" dirty="0" smtClean="0"/>
              <a:t> </a:t>
            </a:r>
            <a:r>
              <a:rPr lang="sl-SI" sz="2400" dirty="0" err="1" smtClean="0"/>
              <a:t>topic</a:t>
            </a:r>
            <a:r>
              <a:rPr lang="sl-SI" sz="2400" dirty="0" smtClean="0"/>
              <a:t>.</a:t>
            </a:r>
            <a:endParaRPr lang="sl-SI" sz="2400" dirty="0"/>
          </a:p>
          <a:p>
            <a:r>
              <a:rPr lang="sl-SI" altLang="sl-SI" sz="2800" dirty="0" smtClean="0"/>
              <a:t>Pertinence</a:t>
            </a:r>
          </a:p>
          <a:p>
            <a:pPr lvl="1">
              <a:defRPr/>
            </a:pPr>
            <a:r>
              <a:rPr lang="sl-SI" sz="2400" dirty="0" smtClean="0"/>
              <a:t>Relevance </a:t>
            </a:r>
            <a:r>
              <a:rPr lang="sl-SI" sz="2400" dirty="0" err="1" smtClean="0"/>
              <a:t>based</a:t>
            </a:r>
            <a:r>
              <a:rPr lang="sl-SI" sz="2400" dirty="0" smtClean="0"/>
              <a:t> on </a:t>
            </a:r>
            <a:r>
              <a:rPr lang="sl-SI" sz="2400" dirty="0" err="1" smtClean="0"/>
              <a:t>knowledge</a:t>
            </a:r>
            <a:r>
              <a:rPr lang="sl-SI" sz="2400" dirty="0" smtClean="0"/>
              <a:t> </a:t>
            </a:r>
            <a:r>
              <a:rPr lang="sl-SI" sz="2400" dirty="0" err="1" smtClean="0"/>
              <a:t>and</a:t>
            </a:r>
            <a:r>
              <a:rPr lang="sl-SI" sz="2400" dirty="0" smtClean="0"/>
              <a:t> </a:t>
            </a:r>
            <a:r>
              <a:rPr lang="sl-SI" sz="2400" dirty="0" err="1" smtClean="0"/>
              <a:t>goals</a:t>
            </a:r>
            <a:r>
              <a:rPr lang="sl-SI" sz="2400" dirty="0" smtClean="0"/>
              <a:t> </a:t>
            </a:r>
            <a:r>
              <a:rPr lang="sl-SI" sz="2400" dirty="0" err="1" smtClean="0"/>
              <a:t>of</a:t>
            </a:r>
            <a:r>
              <a:rPr lang="sl-SI" sz="2400" dirty="0" smtClean="0"/>
              <a:t> </a:t>
            </a:r>
            <a:r>
              <a:rPr lang="sl-SI" sz="2400" dirty="0" err="1" smtClean="0"/>
              <a:t>the</a:t>
            </a:r>
            <a:r>
              <a:rPr lang="sl-SI" sz="2400" dirty="0" smtClean="0"/>
              <a:t> </a:t>
            </a:r>
            <a:r>
              <a:rPr lang="sl-SI" sz="2400" dirty="0" err="1" smtClean="0"/>
              <a:t>user</a:t>
            </a:r>
            <a:r>
              <a:rPr lang="sl-SI" sz="2400" dirty="0" smtClean="0"/>
              <a:t>, not </a:t>
            </a:r>
            <a:r>
              <a:rPr lang="sl-SI" sz="2400" dirty="0" err="1" smtClean="0"/>
              <a:t>only</a:t>
            </a:r>
            <a:r>
              <a:rPr lang="sl-SI" sz="2400" dirty="0" smtClean="0"/>
              <a:t> on </a:t>
            </a:r>
            <a:r>
              <a:rPr lang="sl-SI" sz="2400" dirty="0" err="1" smtClean="0"/>
              <a:t>logical</a:t>
            </a:r>
            <a:r>
              <a:rPr lang="sl-SI" sz="2400" dirty="0" smtClean="0"/>
              <a:t> </a:t>
            </a:r>
            <a:r>
              <a:rPr lang="sl-SI" sz="2400" dirty="0" err="1" smtClean="0"/>
              <a:t>matching</a:t>
            </a:r>
            <a:r>
              <a:rPr lang="sl-SI" sz="2400" dirty="0" smtClean="0"/>
              <a:t> </a:t>
            </a:r>
            <a:r>
              <a:rPr lang="sl-SI" sz="2400" dirty="0" err="1" smtClean="0"/>
              <a:t>of</a:t>
            </a:r>
            <a:r>
              <a:rPr lang="sl-SI" sz="2400" dirty="0" smtClean="0"/>
              <a:t> </a:t>
            </a:r>
            <a:r>
              <a:rPr lang="sl-SI" sz="2400" dirty="0" err="1" smtClean="0"/>
              <a:t>terms</a:t>
            </a:r>
            <a:r>
              <a:rPr lang="sl-SI" sz="2400" dirty="0" smtClean="0"/>
              <a:t> – </a:t>
            </a:r>
            <a:r>
              <a:rPr lang="sl-SI" sz="2400" dirty="0" err="1" smtClean="0"/>
              <a:t>subjective</a:t>
            </a:r>
            <a:r>
              <a:rPr lang="sl-SI" sz="2400" dirty="0" smtClean="0"/>
              <a:t> </a:t>
            </a:r>
            <a:r>
              <a:rPr lang="sl-SI" sz="2400" dirty="0" err="1"/>
              <a:t>v</a:t>
            </a:r>
            <a:r>
              <a:rPr lang="sl-SI" sz="2400" dirty="0" err="1" smtClean="0"/>
              <a:t>iew</a:t>
            </a:r>
            <a:endParaRPr lang="sl-SI" sz="2400" dirty="0" smtClean="0"/>
          </a:p>
          <a:p>
            <a:pPr lvl="1">
              <a:defRPr/>
            </a:pPr>
            <a:r>
              <a:rPr lang="sl-SI" sz="2400" i="1" dirty="0" err="1" smtClean="0"/>
              <a:t>Situational</a:t>
            </a:r>
            <a:r>
              <a:rPr lang="sl-SI" sz="2400" i="1" dirty="0" smtClean="0"/>
              <a:t>, </a:t>
            </a:r>
            <a:r>
              <a:rPr lang="sl-SI" sz="2400" i="1" dirty="0" err="1" smtClean="0"/>
              <a:t>psychological</a:t>
            </a:r>
            <a:r>
              <a:rPr lang="sl-SI" sz="2400" i="1" dirty="0" smtClean="0"/>
              <a:t> relevance = </a:t>
            </a:r>
            <a:r>
              <a:rPr lang="sl-SI" sz="2400" i="1" dirty="0" err="1" smtClean="0"/>
              <a:t>usefulness</a:t>
            </a:r>
            <a:r>
              <a:rPr lang="sl-SI" sz="2400" i="1" dirty="0" smtClean="0"/>
              <a:t> in </a:t>
            </a:r>
            <a:r>
              <a:rPr lang="sl-SI" sz="2400" i="1" dirty="0" err="1" smtClean="0"/>
              <a:t>relation</a:t>
            </a:r>
            <a:r>
              <a:rPr lang="sl-SI" sz="2400" i="1" dirty="0" smtClean="0"/>
              <a:t> to </a:t>
            </a:r>
            <a:r>
              <a:rPr lang="sl-SI" sz="2400" i="1" dirty="0" err="1" smtClean="0"/>
              <a:t>the</a:t>
            </a:r>
            <a:r>
              <a:rPr lang="sl-SI" sz="2400" i="1" dirty="0" smtClean="0"/>
              <a:t> inf. </a:t>
            </a:r>
            <a:r>
              <a:rPr lang="sl-SI" sz="2400" i="1" dirty="0" err="1" smtClean="0"/>
              <a:t>need</a:t>
            </a:r>
            <a:endParaRPr lang="sl-SI" sz="2400" i="1" dirty="0"/>
          </a:p>
          <a:p>
            <a:pPr lvl="2">
              <a:defRPr/>
            </a:pPr>
            <a:r>
              <a:rPr lang="sl-SI" sz="2000" dirty="0"/>
              <a:t>Belkin, </a:t>
            </a:r>
            <a:r>
              <a:rPr lang="sl-SI" sz="2000" dirty="0" err="1"/>
              <a:t>Vickery</a:t>
            </a:r>
            <a:r>
              <a:rPr lang="sl-SI" sz="2000" dirty="0"/>
              <a:t> (1985): </a:t>
            </a:r>
            <a:r>
              <a:rPr lang="sl-SI" sz="2000" dirty="0" smtClean="0"/>
              <a:t>Relevance – </a:t>
            </a:r>
            <a:r>
              <a:rPr lang="sl-SI" sz="2000" dirty="0" err="1" smtClean="0"/>
              <a:t>answer</a:t>
            </a:r>
            <a:r>
              <a:rPr lang="sl-SI" sz="2000" dirty="0" smtClean="0"/>
              <a:t> to a </a:t>
            </a:r>
            <a:r>
              <a:rPr lang="sl-SI" sz="2000" dirty="0" err="1" smtClean="0"/>
              <a:t>question</a:t>
            </a:r>
            <a:r>
              <a:rPr lang="sl-SI" sz="2000" dirty="0" smtClean="0"/>
              <a:t>; pertinence – </a:t>
            </a:r>
            <a:r>
              <a:rPr lang="sl-SI" sz="2000" dirty="0" err="1" smtClean="0"/>
              <a:t>answer</a:t>
            </a:r>
            <a:r>
              <a:rPr lang="sl-SI" sz="2000" dirty="0" smtClean="0"/>
              <a:t> to </a:t>
            </a:r>
            <a:r>
              <a:rPr lang="sl-SI" sz="2000" dirty="0" err="1" smtClean="0"/>
              <a:t>the</a:t>
            </a:r>
            <a:r>
              <a:rPr lang="sl-SI" sz="2000" dirty="0" smtClean="0"/>
              <a:t> </a:t>
            </a:r>
            <a:r>
              <a:rPr lang="sl-SI" sz="2000" dirty="0" err="1" smtClean="0"/>
              <a:t>information</a:t>
            </a:r>
            <a:r>
              <a:rPr lang="sl-SI" sz="2000" dirty="0" smtClean="0"/>
              <a:t> </a:t>
            </a:r>
            <a:r>
              <a:rPr lang="sl-SI" sz="2000" dirty="0" err="1" smtClean="0"/>
              <a:t>need</a:t>
            </a:r>
            <a:r>
              <a:rPr lang="sl-SI" sz="2000" dirty="0" smtClean="0"/>
              <a:t>.</a:t>
            </a:r>
            <a:endParaRPr lang="sl-SI" sz="2000" dirty="0"/>
          </a:p>
          <a:p>
            <a:pPr lvl="1">
              <a:defRPr/>
            </a:pPr>
            <a:r>
              <a:rPr lang="sl-SI" sz="2400" dirty="0" smtClean="0"/>
              <a:t>Most </a:t>
            </a:r>
            <a:r>
              <a:rPr lang="sl-SI" sz="2400" dirty="0" err="1" smtClean="0"/>
              <a:t>users</a:t>
            </a:r>
            <a:r>
              <a:rPr lang="sl-SI" sz="2400" dirty="0" smtClean="0"/>
              <a:t> </a:t>
            </a:r>
            <a:r>
              <a:rPr lang="sl-SI" sz="2400" dirty="0" err="1" smtClean="0"/>
              <a:t>want</a:t>
            </a:r>
            <a:r>
              <a:rPr lang="sl-SI" sz="2400" dirty="0" smtClean="0"/>
              <a:t> </a:t>
            </a:r>
            <a:r>
              <a:rPr lang="sl-SI" sz="2400" dirty="0" err="1" smtClean="0"/>
              <a:t>this</a:t>
            </a:r>
            <a:r>
              <a:rPr lang="sl-SI" sz="2400" dirty="0" smtClean="0"/>
              <a:t>.</a:t>
            </a:r>
            <a:endParaRPr lang="sl-SI" sz="2400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5808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altLang="sl-SI" dirty="0"/>
              <a:t>Relevance, pertinence, </a:t>
            </a:r>
            <a:r>
              <a:rPr lang="sl-SI" altLang="sl-SI" dirty="0" err="1" smtClean="0"/>
              <a:t>salience</a:t>
            </a:r>
            <a:r>
              <a:rPr lang="sl-SI" altLang="sl-SI" dirty="0" smtClean="0"/>
              <a:t> /2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43339" y="1444488"/>
            <a:ext cx="11436626" cy="5115338"/>
          </a:xfrm>
        </p:spPr>
        <p:txBody>
          <a:bodyPr>
            <a:noAutofit/>
          </a:bodyPr>
          <a:lstStyle/>
          <a:p>
            <a:r>
              <a:rPr lang="sl-SI" altLang="sl-SI" sz="2800" dirty="0" err="1" smtClean="0"/>
              <a:t>Salience</a:t>
            </a:r>
            <a:endParaRPr lang="sl-SI" altLang="sl-SI" sz="2800" dirty="0" smtClean="0"/>
          </a:p>
          <a:p>
            <a:pPr lvl="1">
              <a:defRPr/>
            </a:pPr>
            <a:r>
              <a:rPr lang="sl-SI" sz="2400" dirty="0" smtClean="0"/>
              <a:t>Vivid, noticeable, obvious, unusual, etreme, intensive, </a:t>
            </a:r>
            <a:endParaRPr lang="sl-SI" sz="2400" dirty="0" smtClean="0"/>
          </a:p>
          <a:p>
            <a:pPr marL="457200" lvl="1" indent="0">
              <a:buNone/>
              <a:defRPr/>
            </a:pPr>
            <a:r>
              <a:rPr lang="sl-SI" sz="2400" dirty="0"/>
              <a:t>	</a:t>
            </a:r>
            <a:r>
              <a:rPr lang="sl-SI" sz="2400" dirty="0" smtClean="0"/>
              <a:t>colourful</a:t>
            </a:r>
            <a:r>
              <a:rPr lang="sl-SI" sz="2400" dirty="0" smtClean="0"/>
              <a:t>, vivid, sudden – </a:t>
            </a:r>
            <a:r>
              <a:rPr lang="sl-SI" sz="2400" b="1" dirty="0" smtClean="0"/>
              <a:t>stands out</a:t>
            </a:r>
            <a:endParaRPr lang="sl-SI" sz="2400" b="1" dirty="0"/>
          </a:p>
          <a:p>
            <a:pPr lvl="2">
              <a:defRPr/>
            </a:pPr>
            <a:r>
              <a:rPr lang="sl-SI" sz="2000" dirty="0" err="1" smtClean="0"/>
              <a:t>Affects</a:t>
            </a:r>
            <a:r>
              <a:rPr lang="sl-SI" sz="2000" dirty="0" smtClean="0"/>
              <a:t> </a:t>
            </a:r>
            <a:r>
              <a:rPr lang="sl-SI" sz="2000" dirty="0" err="1" smtClean="0"/>
              <a:t>attention</a:t>
            </a:r>
            <a:r>
              <a:rPr lang="sl-SI" sz="2000" dirty="0" smtClean="0"/>
              <a:t>, </a:t>
            </a:r>
            <a:r>
              <a:rPr lang="sl-SI" sz="2000" dirty="0" err="1" smtClean="0"/>
              <a:t>remembering</a:t>
            </a:r>
            <a:r>
              <a:rPr lang="sl-SI" sz="2000" dirty="0" smtClean="0"/>
              <a:t>, </a:t>
            </a:r>
            <a:r>
              <a:rPr lang="sl-SI" sz="2000" dirty="0" err="1" smtClean="0"/>
              <a:t>recall</a:t>
            </a:r>
            <a:endParaRPr lang="sl-SI" sz="2000" dirty="0"/>
          </a:p>
          <a:p>
            <a:pPr lvl="1">
              <a:defRPr/>
            </a:pPr>
            <a:endParaRPr lang="sl-SI" sz="2400" dirty="0" smtClean="0"/>
          </a:p>
          <a:p>
            <a:pPr>
              <a:defRPr/>
            </a:pPr>
            <a:r>
              <a:rPr lang="sl-SI" sz="2600" dirty="0" err="1" smtClean="0"/>
              <a:t>Problems</a:t>
            </a:r>
            <a:r>
              <a:rPr lang="sl-SI" sz="2600" dirty="0" smtClean="0"/>
              <a:t>:</a:t>
            </a:r>
            <a:endParaRPr lang="sl-SI" sz="2600" dirty="0"/>
          </a:p>
          <a:p>
            <a:pPr lvl="1">
              <a:defRPr/>
            </a:pPr>
            <a:r>
              <a:rPr lang="sl-SI" sz="2200" dirty="0" err="1" smtClean="0"/>
              <a:t>Salient</a:t>
            </a:r>
            <a:r>
              <a:rPr lang="sl-SI" sz="2200" dirty="0" smtClean="0"/>
              <a:t> is not </a:t>
            </a:r>
            <a:r>
              <a:rPr lang="sl-SI" sz="2200" dirty="0" err="1" smtClean="0"/>
              <a:t>necessarily</a:t>
            </a:r>
            <a:r>
              <a:rPr lang="sl-SI" sz="2200" dirty="0" smtClean="0"/>
              <a:t> </a:t>
            </a:r>
            <a:r>
              <a:rPr lang="sl-SI" sz="2200" dirty="0" err="1" smtClean="0"/>
              <a:t>relevant</a:t>
            </a:r>
            <a:r>
              <a:rPr lang="sl-SI" sz="2200" dirty="0" smtClean="0"/>
              <a:t> </a:t>
            </a:r>
            <a:r>
              <a:rPr lang="sl-SI" sz="2200" dirty="0" err="1" smtClean="0"/>
              <a:t>or</a:t>
            </a:r>
            <a:r>
              <a:rPr lang="sl-SI" sz="2200" dirty="0" smtClean="0"/>
              <a:t> </a:t>
            </a:r>
            <a:r>
              <a:rPr lang="sl-SI" sz="2200" dirty="0" err="1" smtClean="0"/>
              <a:t>pertinent</a:t>
            </a:r>
            <a:r>
              <a:rPr lang="sl-SI" sz="2200" dirty="0" smtClean="0"/>
              <a:t> </a:t>
            </a:r>
          </a:p>
          <a:p>
            <a:pPr lvl="1">
              <a:defRPr/>
            </a:pPr>
            <a:r>
              <a:rPr lang="sl-SI" sz="2200" dirty="0" err="1" smtClean="0"/>
              <a:t>Relevant</a:t>
            </a:r>
            <a:r>
              <a:rPr lang="sl-SI" sz="2200" dirty="0" smtClean="0"/>
              <a:t>/</a:t>
            </a:r>
            <a:r>
              <a:rPr lang="sl-SI" sz="2200" dirty="0" err="1" smtClean="0"/>
              <a:t>pertinent</a:t>
            </a:r>
            <a:r>
              <a:rPr lang="sl-SI" sz="2200" dirty="0" smtClean="0"/>
              <a:t> </a:t>
            </a:r>
            <a:r>
              <a:rPr lang="sl-SI" sz="2200" dirty="0" err="1" smtClean="0"/>
              <a:t>can</a:t>
            </a:r>
            <a:r>
              <a:rPr lang="sl-SI" sz="2200" dirty="0" smtClean="0"/>
              <a:t> go </a:t>
            </a:r>
            <a:r>
              <a:rPr lang="sl-SI" sz="2200" dirty="0" err="1" smtClean="0"/>
              <a:t>unnoticed</a:t>
            </a:r>
            <a:r>
              <a:rPr lang="sl-SI" sz="2200" dirty="0" smtClean="0"/>
              <a:t> </a:t>
            </a:r>
            <a:r>
              <a:rPr lang="sl-SI" sz="2200" dirty="0" err="1" smtClean="0"/>
              <a:t>if</a:t>
            </a:r>
            <a:r>
              <a:rPr lang="sl-SI" sz="2200" dirty="0" smtClean="0"/>
              <a:t> not </a:t>
            </a:r>
            <a:r>
              <a:rPr lang="sl-SI" sz="2200" dirty="0" err="1" smtClean="0"/>
              <a:t>salient</a:t>
            </a:r>
            <a:endParaRPr lang="sl-SI" sz="2200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5569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Personalizado 1">
      <a:dk1>
        <a:sysClr val="windowText" lastClr="000000"/>
      </a:dk1>
      <a:lt1>
        <a:sysClr val="window" lastClr="FFFFFF"/>
      </a:lt1>
      <a:dk2>
        <a:srgbClr val="CB0F0F"/>
      </a:dk2>
      <a:lt2>
        <a:srgbClr val="EBEBEB"/>
      </a:lt2>
      <a:accent1>
        <a:srgbClr val="CB0F0F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2D78CC"/>
      </a:hlink>
      <a:folHlink>
        <a:srgbClr val="2D78CC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847778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2012-07-18T23:36:00+00:00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1597963</Value>
    </PublishStatusLookup>
    <APAuthor xmlns="4873beb7-5857-4685-be1f-d57550cc96cc">
      <UserInfo>
        <DisplayName>REDMOND\v-alekha</DisplayName>
        <AccountId>2912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TP103039515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EAE737A-72D2-4F07-84A4-D46333E273A5}">
  <ds:schemaRefs>
    <ds:schemaRef ds:uri="http://purl.org/dc/dcmitype/"/>
    <ds:schemaRef ds:uri="http://schemas.openxmlformats.org/package/2006/metadata/core-properties"/>
    <ds:schemaRef ds:uri="http://schemas.microsoft.com/office/2006/metadata/properties"/>
    <ds:schemaRef ds:uri="http://purl.org/dc/elements/1.1/"/>
    <ds:schemaRef ds:uri="http://schemas.microsoft.com/office/2006/documentManagement/types"/>
    <ds:schemaRef ds:uri="http://www.w3.org/XML/1998/namespace"/>
    <ds:schemaRef ds:uri="http://purl.org/dc/terms/"/>
    <ds:schemaRef ds:uri="http://schemas.microsoft.com/office/infopath/2007/PartnerControls"/>
    <ds:schemaRef ds:uri="4873beb7-5857-4685-be1f-d57550cc96cc"/>
  </ds:schemaRefs>
</ds:datastoreItem>
</file>

<file path=customXml/itemProps2.xml><?xml version="1.0" encoding="utf-8"?>
<ds:datastoreItem xmlns:ds="http://schemas.openxmlformats.org/officeDocument/2006/customXml" ds:itemID="{4AE901BC-D190-49E6-8B33-2F32A0F2BF0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CEC0E97-8C84-410A-8286-2F18FF8966E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tf03039516</Template>
  <TotalTime>0</TotalTime>
  <Words>1402</Words>
  <Application>Microsoft Office PowerPoint</Application>
  <PresentationFormat>Široki zaslon</PresentationFormat>
  <Paragraphs>201</Paragraphs>
  <Slides>19</Slides>
  <Notes>12</Notes>
  <HiddenSlides>0</HiddenSlides>
  <MMClips>0</MMClips>
  <ScaleCrop>false</ScaleCrop>
  <HeadingPairs>
    <vt:vector size="6" baseType="variant">
      <vt:variant>
        <vt:lpstr>Korišteni fontovi</vt:lpstr>
      </vt:variant>
      <vt:variant>
        <vt:i4>8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19</vt:i4>
      </vt:variant>
    </vt:vector>
  </HeadingPairs>
  <TitlesOfParts>
    <vt:vector size="28" baseType="lpstr">
      <vt:lpstr>Wingdings 3</vt:lpstr>
      <vt:lpstr>Times New Roman</vt:lpstr>
      <vt:lpstr>Fjalla One</vt:lpstr>
      <vt:lpstr>Raleway</vt:lpstr>
      <vt:lpstr>Calibri</vt:lpstr>
      <vt:lpstr>Century Gothic</vt:lpstr>
      <vt:lpstr>Wingdings</vt:lpstr>
      <vt:lpstr>Arial</vt:lpstr>
      <vt:lpstr>Ion</vt:lpstr>
      <vt:lpstr>Users, information needs and information behaviour</vt:lpstr>
      <vt:lpstr>People need information</vt:lpstr>
      <vt:lpstr>Problems with information needs</vt:lpstr>
      <vt:lpstr>Information needs - wants - demands </vt:lpstr>
      <vt:lpstr>Information behaviour</vt:lpstr>
      <vt:lpstr>Nested model (Wilson, 1999)</vt:lpstr>
      <vt:lpstr>Purposeful/unpurposeful</vt:lpstr>
      <vt:lpstr>Relevance, pertinence, salience /1</vt:lpstr>
      <vt:lpstr>Relevance, pertinence, salience /2</vt:lpstr>
      <vt:lpstr>Other related concepts</vt:lpstr>
      <vt:lpstr>Collaborative information behaviour (Ford, 2015, ch. 5)</vt:lpstr>
      <vt:lpstr>Some relevant theories /1  (Case, 2016, pp. 174-192) </vt:lpstr>
      <vt:lpstr>Some relevant theories /2</vt:lpstr>
      <vt:lpstr>Who are users of library and information services, information systems, Internet, ICT?</vt:lpstr>
      <vt:lpstr>PowerPoint prezentacija</vt:lpstr>
      <vt:lpstr>Special needs</vt:lpstr>
      <vt:lpstr>Why do we need to know user types?</vt:lpstr>
      <vt:lpstr>Orientation questions</vt:lpstr>
      <vt:lpstr>Instructor Contact Information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2017-08-11T19:24:45Z</dcterms:created>
  <dcterms:modified xsi:type="dcterms:W3CDTF">2018-11-23T21:52:28Z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