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55"/>
  </p:notesMasterIdLst>
  <p:handoutMasterIdLst>
    <p:handoutMasterId r:id="rId56"/>
  </p:handoutMasterIdLst>
  <p:sldIdLst>
    <p:sldId id="256" r:id="rId5"/>
    <p:sldId id="277" r:id="rId6"/>
    <p:sldId id="278" r:id="rId7"/>
    <p:sldId id="279" r:id="rId8"/>
    <p:sldId id="280" r:id="rId9"/>
    <p:sldId id="282" r:id="rId10"/>
    <p:sldId id="283" r:id="rId11"/>
    <p:sldId id="285" r:id="rId12"/>
    <p:sldId id="334" r:id="rId13"/>
    <p:sldId id="335"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276" r:id="rId54"/>
  </p:sldIdLst>
  <p:sldSz cx="12192000" cy="6858000"/>
  <p:notesSz cx="7023100" cy="9309100"/>
  <p:embeddedFontLst>
    <p:embeddedFont>
      <p:font typeface="Wingdings 3" panose="05040102010807070707" pitchFamily="18" charset="2"/>
      <p:regular r:id="rId57"/>
    </p:embeddedFont>
    <p:embeddedFont>
      <p:font typeface="Raleway" panose="020B0604020202020204" charset="-18"/>
      <p:regular r:id="rId58"/>
      <p:bold r:id="rId59"/>
      <p:italic r:id="rId60"/>
      <p:boldItalic r:id="rId61"/>
    </p:embeddedFont>
    <p:embeddedFont>
      <p:font typeface="Fjalla One" panose="020B0604020202020204" charset="0"/>
      <p:regular r:id="rId62"/>
    </p:embeddedFont>
    <p:embeddedFont>
      <p:font typeface="Century Gothic" panose="020B0502020202020204" pitchFamily="3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5" d="100"/>
          <a:sy n="65" d="100"/>
        </p:scale>
        <p:origin x="68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it-IT" dirty="0" smtClean="0"/>
            <a:t>casarosa@isti.cnr.it</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it-IT" sz="5600" kern="1200" dirty="0" smtClean="0"/>
            <a:t>casarosa@isti.cnr.it</a:t>
          </a:r>
          <a:endParaRPr lang="en-US" sz="56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11/3/2018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11/3/2018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89013"/>
            <a:fld id="{D0C87434-DFC0-4069-9235-EFCD095DEA4A}" type="slidenum">
              <a:rPr lang="en-US" smtClean="0"/>
              <a:pPr defTabSz="989013"/>
              <a:t>2</a:t>
            </a:fld>
            <a:endParaRPr lang="en-US" smtClean="0"/>
          </a:p>
        </p:txBody>
      </p:sp>
      <p:sp>
        <p:nvSpPr>
          <p:cNvPr id="89091" name="Rectangle 2"/>
          <p:cNvSpPr>
            <a:spLocks noGrp="1" noRot="1" noChangeAspect="1" noChangeArrowheads="1" noTextEdit="1"/>
          </p:cNvSpPr>
          <p:nvPr>
            <p:ph type="sldImg"/>
          </p:nvPr>
        </p:nvSpPr>
        <p:spPr>
          <a:xfrm>
            <a:off x="139700" y="768350"/>
            <a:ext cx="6819900" cy="3836988"/>
          </a:xfrm>
          <a:solidFill>
            <a:srgbClr val="FFFFFF"/>
          </a:solidFill>
          <a:ln/>
        </p:spPr>
      </p:sp>
      <p:sp>
        <p:nvSpPr>
          <p:cNvPr id="89092" name="Rectangle 3"/>
          <p:cNvSpPr>
            <a:spLocks noGrp="1" noChangeArrowheads="1"/>
          </p:cNvSpPr>
          <p:nvPr>
            <p:ph type="body" idx="1"/>
          </p:nvPr>
        </p:nvSpPr>
        <p:spPr>
          <a:xfrm>
            <a:off x="947738" y="4860925"/>
            <a:ext cx="5203825" cy="4605338"/>
          </a:xfrm>
          <a:solidFill>
            <a:srgbClr val="FFFFFF"/>
          </a:solidFill>
          <a:ln>
            <a:solidFill>
              <a:srgbClr val="000000"/>
            </a:solidFill>
          </a:ln>
        </p:spPr>
        <p:txBody>
          <a:bodyPr lIns="91423" tIns="45711" rIns="91423" bIns="45711"/>
          <a:lstStyle/>
          <a:p>
            <a:pPr eaLnBrk="1" hangingPunct="1"/>
            <a:endParaRPr lang="en-US" dirty="0" smtClean="0"/>
          </a:p>
        </p:txBody>
      </p:sp>
    </p:spTree>
    <p:extLst>
      <p:ext uri="{BB962C8B-B14F-4D97-AF65-F5344CB8AC3E}">
        <p14:creationId xmlns:p14="http://schemas.microsoft.com/office/powerpoint/2010/main" val="141912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xfrm>
            <a:off x="139700" y="768350"/>
            <a:ext cx="6819900" cy="3836988"/>
          </a:xfrm>
          <a:ln/>
        </p:spPr>
      </p:sp>
      <p:sp>
        <p:nvSpPr>
          <p:cNvPr id="70659" name="Segnaposto note 2"/>
          <p:cNvSpPr>
            <a:spLocks noGrp="1"/>
          </p:cNvSpPr>
          <p:nvPr>
            <p:ph type="body" idx="1"/>
          </p:nvPr>
        </p:nvSpPr>
        <p:spPr>
          <a:noFill/>
          <a:ln/>
        </p:spPr>
        <p:txBody>
          <a:bodyPr/>
          <a:lstStyle/>
          <a:p>
            <a:endParaRPr lang="it-IT" smtClean="0"/>
          </a:p>
        </p:txBody>
      </p:sp>
      <p:sp>
        <p:nvSpPr>
          <p:cNvPr id="70660" name="Segnaposto numero diapositiva 3"/>
          <p:cNvSpPr>
            <a:spLocks noGrp="1"/>
          </p:cNvSpPr>
          <p:nvPr>
            <p:ph type="sldNum" sz="quarter" idx="5"/>
          </p:nvPr>
        </p:nvSpPr>
        <p:spPr>
          <a:noFill/>
        </p:spPr>
        <p:txBody>
          <a:bodyPr/>
          <a:lstStyle/>
          <a:p>
            <a:fld id="{475AB637-4BA2-49B6-9A82-CF34A1390829}" type="slidenum">
              <a:rPr lang="it-IT" smtClean="0"/>
              <a:pPr/>
              <a:t>16</a:t>
            </a:fld>
            <a:endParaRPr lang="it-IT" smtClean="0"/>
          </a:p>
        </p:txBody>
      </p:sp>
    </p:spTree>
    <p:extLst>
      <p:ext uri="{BB962C8B-B14F-4D97-AF65-F5344CB8AC3E}">
        <p14:creationId xmlns:p14="http://schemas.microsoft.com/office/powerpoint/2010/main" val="427943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03BE1382-9D1B-4696-8854-E78B23A05593}" type="slidenum">
              <a:rPr lang="en-US" smtClean="0"/>
              <a:pPr>
                <a:defRPr/>
              </a:pPr>
              <a:t>17</a:t>
            </a:fld>
            <a:endParaRPr lang="en-US"/>
          </a:p>
        </p:txBody>
      </p:sp>
    </p:spTree>
    <p:extLst>
      <p:ext uri="{BB962C8B-B14F-4D97-AF65-F5344CB8AC3E}">
        <p14:creationId xmlns:p14="http://schemas.microsoft.com/office/powerpoint/2010/main" val="377697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a:defRPr/>
            </a:pPr>
            <a:fld id="{75C84A14-6EAD-4666-94CB-DE3170FDCCC5}" type="slidenum">
              <a:rPr lang="en-US" smtClean="0"/>
              <a:pPr>
                <a:defRPr/>
              </a:pPr>
              <a:t>23</a:t>
            </a:fld>
            <a:endParaRPr lang="en-US"/>
          </a:p>
        </p:txBody>
      </p:sp>
    </p:spTree>
    <p:extLst>
      <p:ext uri="{BB962C8B-B14F-4D97-AF65-F5344CB8AC3E}">
        <p14:creationId xmlns:p14="http://schemas.microsoft.com/office/powerpoint/2010/main" val="319611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TextEdit="1"/>
          </p:cNvSpPr>
          <p:nvPr>
            <p:ph type="sldImg"/>
          </p:nvPr>
        </p:nvSpPr>
        <p:spPr>
          <a:xfrm>
            <a:off x="138113" y="768350"/>
            <a:ext cx="6823075" cy="3838575"/>
          </a:xfrm>
          <a:ln/>
        </p:spPr>
      </p:sp>
      <p:sp>
        <p:nvSpPr>
          <p:cNvPr id="146435" name="Segnaposto note 2"/>
          <p:cNvSpPr>
            <a:spLocks noGrp="1"/>
          </p:cNvSpPr>
          <p:nvPr>
            <p:ph type="body" idx="1"/>
          </p:nvPr>
        </p:nvSpPr>
        <p:spPr>
          <a:noFill/>
          <a:ln/>
        </p:spPr>
        <p:txBody>
          <a:bodyPr/>
          <a:lstStyle/>
          <a:p>
            <a:endParaRPr lang="it-IT" smtClean="0"/>
          </a:p>
        </p:txBody>
      </p:sp>
      <p:sp>
        <p:nvSpPr>
          <p:cNvPr id="146436" name="Segnaposto numero diapositiva 3"/>
          <p:cNvSpPr>
            <a:spLocks noGrp="1"/>
          </p:cNvSpPr>
          <p:nvPr>
            <p:ph type="sldNum" sz="quarter" idx="5"/>
          </p:nvPr>
        </p:nvSpPr>
        <p:spPr>
          <a:noFill/>
        </p:spPr>
        <p:txBody>
          <a:bodyPr/>
          <a:lstStyle/>
          <a:p>
            <a:pPr defTabSz="989013"/>
            <a:fld id="{70234118-2F88-4E6C-94DF-4AADF91967AA}" type="slidenum">
              <a:rPr lang="en-US" smtClean="0"/>
              <a:pPr defTabSz="989013"/>
              <a:t>24</a:t>
            </a:fld>
            <a:endParaRPr lang="en-US" smtClean="0"/>
          </a:p>
        </p:txBody>
      </p:sp>
    </p:spTree>
    <p:extLst>
      <p:ext uri="{BB962C8B-B14F-4D97-AF65-F5344CB8AC3E}">
        <p14:creationId xmlns:p14="http://schemas.microsoft.com/office/powerpoint/2010/main" val="174653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a:defRPr/>
            </a:pPr>
            <a:fld id="{75C84A14-6EAD-4666-94CB-DE3170FDCCC5}" type="slidenum">
              <a:rPr lang="en-US" smtClean="0"/>
              <a:pPr>
                <a:defRPr/>
              </a:pPr>
              <a:t>25</a:t>
            </a:fld>
            <a:endParaRPr lang="en-US"/>
          </a:p>
        </p:txBody>
      </p:sp>
    </p:spTree>
    <p:extLst>
      <p:ext uri="{BB962C8B-B14F-4D97-AF65-F5344CB8AC3E}">
        <p14:creationId xmlns:p14="http://schemas.microsoft.com/office/powerpoint/2010/main" val="150422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26</a:t>
            </a:fld>
            <a:endParaRPr lang="en-US"/>
          </a:p>
        </p:txBody>
      </p:sp>
    </p:spTree>
    <p:extLst>
      <p:ext uri="{BB962C8B-B14F-4D97-AF65-F5344CB8AC3E}">
        <p14:creationId xmlns:p14="http://schemas.microsoft.com/office/powerpoint/2010/main" val="133160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27</a:t>
            </a:fld>
            <a:endParaRPr lang="en-US"/>
          </a:p>
        </p:txBody>
      </p:sp>
    </p:spTree>
    <p:extLst>
      <p:ext uri="{BB962C8B-B14F-4D97-AF65-F5344CB8AC3E}">
        <p14:creationId xmlns:p14="http://schemas.microsoft.com/office/powerpoint/2010/main" val="33125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93A7ADF-AFF7-4EC8-8594-1E1D589709A8}" type="slidenum">
              <a:rPr lang="en-US" smtClean="0"/>
              <a:pPr/>
              <a:t>28</a:t>
            </a:fld>
            <a:endParaRPr lang="en-US"/>
          </a:p>
        </p:txBody>
      </p:sp>
    </p:spTree>
    <p:extLst>
      <p:ext uri="{BB962C8B-B14F-4D97-AF65-F5344CB8AC3E}">
        <p14:creationId xmlns:p14="http://schemas.microsoft.com/office/powerpoint/2010/main" val="155064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29</a:t>
            </a:fld>
            <a:endParaRPr lang="en-US"/>
          </a:p>
        </p:txBody>
      </p:sp>
    </p:spTree>
    <p:extLst>
      <p:ext uri="{BB962C8B-B14F-4D97-AF65-F5344CB8AC3E}">
        <p14:creationId xmlns:p14="http://schemas.microsoft.com/office/powerpoint/2010/main" val="215401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30</a:t>
            </a:fld>
            <a:endParaRPr lang="en-US"/>
          </a:p>
        </p:txBody>
      </p:sp>
    </p:spTree>
    <p:extLst>
      <p:ext uri="{BB962C8B-B14F-4D97-AF65-F5344CB8AC3E}">
        <p14:creationId xmlns:p14="http://schemas.microsoft.com/office/powerpoint/2010/main" val="87610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xfrm>
            <a:off x="139700" y="768350"/>
            <a:ext cx="6819900" cy="3836988"/>
          </a:xfrm>
          <a:ln/>
        </p:spPr>
      </p:sp>
      <p:sp>
        <p:nvSpPr>
          <p:cNvPr id="54275" name="Segnaposto note 2"/>
          <p:cNvSpPr>
            <a:spLocks noGrp="1"/>
          </p:cNvSpPr>
          <p:nvPr>
            <p:ph type="body" idx="1"/>
          </p:nvPr>
        </p:nvSpPr>
        <p:spPr>
          <a:noFill/>
          <a:ln/>
        </p:spPr>
        <p:txBody>
          <a:bodyPr/>
          <a:lstStyle/>
          <a:p>
            <a:endParaRPr lang="it-IT" smtClean="0"/>
          </a:p>
        </p:txBody>
      </p:sp>
      <p:sp>
        <p:nvSpPr>
          <p:cNvPr id="54276" name="Segnaposto numero diapositiva 3"/>
          <p:cNvSpPr>
            <a:spLocks noGrp="1"/>
          </p:cNvSpPr>
          <p:nvPr>
            <p:ph type="sldNum" sz="quarter" idx="5"/>
          </p:nvPr>
        </p:nvSpPr>
        <p:spPr>
          <a:noFill/>
        </p:spPr>
        <p:txBody>
          <a:bodyPr/>
          <a:lstStyle/>
          <a:p>
            <a:fld id="{1F65FB47-5FBE-44A9-B024-AF723F89E3BE}" type="slidenum">
              <a:rPr lang="it-IT" smtClean="0">
                <a:latin typeface="Times New Roman" pitchFamily="18" charset="0"/>
              </a:rPr>
              <a:pPr/>
              <a:t>4</a:t>
            </a:fld>
            <a:endParaRPr lang="it-IT" smtClean="0">
              <a:latin typeface="Times New Roman" pitchFamily="18" charset="0"/>
            </a:endParaRPr>
          </a:p>
        </p:txBody>
      </p:sp>
    </p:spTree>
    <p:extLst>
      <p:ext uri="{BB962C8B-B14F-4D97-AF65-F5344CB8AC3E}">
        <p14:creationId xmlns:p14="http://schemas.microsoft.com/office/powerpoint/2010/main" val="321557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31</a:t>
            </a:fld>
            <a:endParaRPr lang="en-US"/>
          </a:p>
        </p:txBody>
      </p:sp>
    </p:spTree>
    <p:extLst>
      <p:ext uri="{BB962C8B-B14F-4D97-AF65-F5344CB8AC3E}">
        <p14:creationId xmlns:p14="http://schemas.microsoft.com/office/powerpoint/2010/main" val="321408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32</a:t>
            </a:fld>
            <a:endParaRPr lang="en-US"/>
          </a:p>
        </p:txBody>
      </p:sp>
    </p:spTree>
    <p:extLst>
      <p:ext uri="{BB962C8B-B14F-4D97-AF65-F5344CB8AC3E}">
        <p14:creationId xmlns:p14="http://schemas.microsoft.com/office/powerpoint/2010/main" val="354536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33</a:t>
            </a:fld>
            <a:endParaRPr lang="en-US"/>
          </a:p>
        </p:txBody>
      </p:sp>
    </p:spTree>
    <p:extLst>
      <p:ext uri="{BB962C8B-B14F-4D97-AF65-F5344CB8AC3E}">
        <p14:creationId xmlns:p14="http://schemas.microsoft.com/office/powerpoint/2010/main" val="1427861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34</a:t>
            </a:fld>
            <a:endParaRPr lang="en-US"/>
          </a:p>
        </p:txBody>
      </p:sp>
    </p:spTree>
    <p:extLst>
      <p:ext uri="{BB962C8B-B14F-4D97-AF65-F5344CB8AC3E}">
        <p14:creationId xmlns:p14="http://schemas.microsoft.com/office/powerpoint/2010/main" val="2639094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35</a:t>
            </a:fld>
            <a:endParaRPr lang="en-US"/>
          </a:p>
        </p:txBody>
      </p:sp>
    </p:spTree>
    <p:extLst>
      <p:ext uri="{BB962C8B-B14F-4D97-AF65-F5344CB8AC3E}">
        <p14:creationId xmlns:p14="http://schemas.microsoft.com/office/powerpoint/2010/main" val="123598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36</a:t>
            </a:fld>
            <a:endParaRPr lang="en-US"/>
          </a:p>
        </p:txBody>
      </p:sp>
    </p:spTree>
    <p:extLst>
      <p:ext uri="{BB962C8B-B14F-4D97-AF65-F5344CB8AC3E}">
        <p14:creationId xmlns:p14="http://schemas.microsoft.com/office/powerpoint/2010/main" val="2095238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38</a:t>
            </a:fld>
            <a:endParaRPr lang="en-US" dirty="0"/>
          </a:p>
        </p:txBody>
      </p:sp>
    </p:spTree>
    <p:extLst>
      <p:ext uri="{BB962C8B-B14F-4D97-AF65-F5344CB8AC3E}">
        <p14:creationId xmlns:p14="http://schemas.microsoft.com/office/powerpoint/2010/main" val="3455622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39</a:t>
            </a:fld>
            <a:endParaRPr lang="en-US" dirty="0"/>
          </a:p>
        </p:txBody>
      </p:sp>
    </p:spTree>
    <p:extLst>
      <p:ext uri="{BB962C8B-B14F-4D97-AF65-F5344CB8AC3E}">
        <p14:creationId xmlns:p14="http://schemas.microsoft.com/office/powerpoint/2010/main" val="659672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a:defRPr/>
            </a:pPr>
            <a:fld id="{CADD72D0-8661-4CA0-8338-06C93322AC58}" type="slidenum">
              <a:rPr lang="en-US" smtClean="0"/>
              <a:pPr>
                <a:defRPr/>
              </a:pPr>
              <a:t>40</a:t>
            </a:fld>
            <a:endParaRPr lang="en-US"/>
          </a:p>
        </p:txBody>
      </p:sp>
    </p:spTree>
    <p:extLst>
      <p:ext uri="{BB962C8B-B14F-4D97-AF65-F5344CB8AC3E}">
        <p14:creationId xmlns:p14="http://schemas.microsoft.com/office/powerpoint/2010/main" val="1884866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41</a:t>
            </a:fld>
            <a:endParaRPr lang="en-US" dirty="0"/>
          </a:p>
        </p:txBody>
      </p:sp>
    </p:spTree>
    <p:extLst>
      <p:ext uri="{BB962C8B-B14F-4D97-AF65-F5344CB8AC3E}">
        <p14:creationId xmlns:p14="http://schemas.microsoft.com/office/powerpoint/2010/main" val="350026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xfrm>
            <a:off x="139700" y="768350"/>
            <a:ext cx="6819900" cy="3836988"/>
          </a:xfrm>
          <a:ln/>
        </p:spPr>
      </p:sp>
      <p:sp>
        <p:nvSpPr>
          <p:cNvPr id="56323" name="Segnaposto note 2"/>
          <p:cNvSpPr>
            <a:spLocks noGrp="1"/>
          </p:cNvSpPr>
          <p:nvPr>
            <p:ph type="body" idx="1"/>
          </p:nvPr>
        </p:nvSpPr>
        <p:spPr>
          <a:noFill/>
          <a:ln/>
        </p:spPr>
        <p:txBody>
          <a:bodyPr/>
          <a:lstStyle/>
          <a:p>
            <a:endParaRPr lang="it-IT" smtClean="0"/>
          </a:p>
        </p:txBody>
      </p:sp>
      <p:sp>
        <p:nvSpPr>
          <p:cNvPr id="56324" name="Segnaposto numero diapositiva 3"/>
          <p:cNvSpPr>
            <a:spLocks noGrp="1"/>
          </p:cNvSpPr>
          <p:nvPr>
            <p:ph type="sldNum" sz="quarter" idx="5"/>
          </p:nvPr>
        </p:nvSpPr>
        <p:spPr>
          <a:noFill/>
        </p:spPr>
        <p:txBody>
          <a:bodyPr/>
          <a:lstStyle/>
          <a:p>
            <a:fld id="{FC8E42DA-227A-474E-95EB-4DCEDE99BAF3}" type="slidenum">
              <a:rPr lang="en-US" smtClean="0"/>
              <a:pPr/>
              <a:t>8</a:t>
            </a:fld>
            <a:endParaRPr lang="en-US" smtClean="0"/>
          </a:p>
        </p:txBody>
      </p:sp>
    </p:spTree>
    <p:extLst>
      <p:ext uri="{BB962C8B-B14F-4D97-AF65-F5344CB8AC3E}">
        <p14:creationId xmlns:p14="http://schemas.microsoft.com/office/powerpoint/2010/main" val="426561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43</a:t>
            </a:fld>
            <a:endParaRPr lang="en-US" dirty="0"/>
          </a:p>
        </p:txBody>
      </p:sp>
    </p:spTree>
    <p:extLst>
      <p:ext uri="{BB962C8B-B14F-4D97-AF65-F5344CB8AC3E}">
        <p14:creationId xmlns:p14="http://schemas.microsoft.com/office/powerpoint/2010/main" val="3064125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65B03D18-CEAF-46E7-A3DE-F28D9D645BB7}" type="slidenum">
              <a:rPr lang="en-US" smtClean="0"/>
              <a:pPr>
                <a:defRPr/>
              </a:pPr>
              <a:t>44</a:t>
            </a:fld>
            <a:endParaRPr lang="en-US" dirty="0"/>
          </a:p>
        </p:txBody>
      </p:sp>
    </p:spTree>
    <p:extLst>
      <p:ext uri="{BB962C8B-B14F-4D97-AF65-F5344CB8AC3E}">
        <p14:creationId xmlns:p14="http://schemas.microsoft.com/office/powerpoint/2010/main" val="1664215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0C0DC7B-0724-4362-A2CF-7BCE52780A58}" type="slidenum">
              <a:rPr lang="en-US" smtClean="0"/>
              <a:pPr/>
              <a:t>45</a:t>
            </a:fld>
            <a:endParaRPr lang="en-US" smtClean="0"/>
          </a:p>
        </p:txBody>
      </p:sp>
      <p:sp>
        <p:nvSpPr>
          <p:cNvPr id="26627" name="Rectangle 2"/>
          <p:cNvSpPr>
            <a:spLocks noGrp="1" noRot="1" noChangeAspect="1" noChangeArrowheads="1" noTextEdit="1"/>
          </p:cNvSpPr>
          <p:nvPr>
            <p:ph type="sldImg"/>
          </p:nvPr>
        </p:nvSpPr>
        <p:spPr>
          <a:xfrm>
            <a:off x="138113" y="768350"/>
            <a:ext cx="6818312" cy="3835400"/>
          </a:xfrm>
          <a:solidFill>
            <a:srgbClr val="FFFFFF"/>
          </a:solidFill>
          <a:ln/>
        </p:spPr>
      </p:sp>
      <p:sp>
        <p:nvSpPr>
          <p:cNvPr id="26628" name="Rectangle 3"/>
          <p:cNvSpPr>
            <a:spLocks noGrp="1" noChangeArrowheads="1"/>
          </p:cNvSpPr>
          <p:nvPr>
            <p:ph type="body" idx="1"/>
          </p:nvPr>
        </p:nvSpPr>
        <p:spPr>
          <a:xfrm>
            <a:off x="946150" y="4860925"/>
            <a:ext cx="5202238" cy="4603750"/>
          </a:xfrm>
          <a:noFill/>
          <a:ln>
            <a:solidFill>
              <a:srgbClr val="000000"/>
            </a:solidFill>
          </a:ln>
        </p:spPr>
        <p:txBody>
          <a:bodyPr lIns="99048" tIns="49524" rIns="99048" bIns="49524"/>
          <a:lstStyle/>
          <a:p>
            <a:pPr marL="228600" indent="-228600" defTabSz="457200" eaLnBrk="1" hangingPunct="1">
              <a:buFontTx/>
              <a:buAutoNum type="arabicParenR"/>
            </a:pPr>
            <a:r>
              <a:rPr lang="pl-PL" smtClean="0"/>
              <a:t>The simplest ontology we can define is with RDF Schema</a:t>
            </a:r>
          </a:p>
          <a:p>
            <a:pPr marL="228600" indent="-228600" defTabSz="457200" eaLnBrk="1" hangingPunct="1">
              <a:buFontTx/>
              <a:buAutoNum type="arabicParenR"/>
            </a:pPr>
            <a:r>
              <a:rPr lang="pl-PL" smtClean="0"/>
              <a:t>RDFS defines a small vocabulary ...</a:t>
            </a:r>
          </a:p>
          <a:p>
            <a:pPr marL="228600" indent="-228600" defTabSz="457200" eaLnBrk="1" hangingPunct="1">
              <a:buFontTx/>
              <a:buAutoNum type="arabicParenR"/>
            </a:pPr>
            <a:r>
              <a:rPr lang="pl-PL" smtClean="0"/>
              <a:t>It can be easily used to define other vocabularies</a:t>
            </a:r>
          </a:p>
          <a:p>
            <a:pPr marL="228600" indent="-228600" defTabSz="457200" eaLnBrk="1" hangingPunct="1">
              <a:buFontTx/>
              <a:buAutoNum type="arabicParenR"/>
            </a:pPr>
            <a:r>
              <a:rPr lang="pl-PL" smtClean="0"/>
              <a:t>Like in our example ...</a:t>
            </a:r>
            <a:endParaRPr lang="en-US" smtClean="0"/>
          </a:p>
        </p:txBody>
      </p:sp>
    </p:spTree>
    <p:extLst>
      <p:ext uri="{BB962C8B-B14F-4D97-AF65-F5344CB8AC3E}">
        <p14:creationId xmlns:p14="http://schemas.microsoft.com/office/powerpoint/2010/main" val="2048463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pPr>
              <a:defRPr/>
            </a:pPr>
            <a:fld id="{75C84A14-6EAD-4666-94CB-DE3170FDCCC5}" type="slidenum">
              <a:rPr lang="en-US" smtClean="0"/>
              <a:pPr>
                <a:defRPr/>
              </a:pPr>
              <a:t>47</a:t>
            </a:fld>
            <a:endParaRPr lang="en-US"/>
          </a:p>
        </p:txBody>
      </p:sp>
    </p:spTree>
    <p:extLst>
      <p:ext uri="{BB962C8B-B14F-4D97-AF65-F5344CB8AC3E}">
        <p14:creationId xmlns:p14="http://schemas.microsoft.com/office/powerpoint/2010/main" val="4133811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6F12312-CCD9-4E42-9D7D-8CC91792F4BC}" type="slidenum">
              <a:rPr lang="sl-SI" smtClean="0"/>
              <a:t>48</a:t>
            </a:fld>
            <a:endParaRPr lang="sl-SI"/>
          </a:p>
        </p:txBody>
      </p:sp>
    </p:spTree>
    <p:extLst>
      <p:ext uri="{BB962C8B-B14F-4D97-AF65-F5344CB8AC3E}">
        <p14:creationId xmlns:p14="http://schemas.microsoft.com/office/powerpoint/2010/main" val="337872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03BE1382-9D1B-4696-8854-E78B23A05593}" type="slidenum">
              <a:rPr lang="en-US" smtClean="0"/>
              <a:pPr>
                <a:defRPr/>
              </a:pPr>
              <a:t>10</a:t>
            </a:fld>
            <a:endParaRPr lang="en-US"/>
          </a:p>
        </p:txBody>
      </p:sp>
    </p:spTree>
    <p:extLst>
      <p:ext uri="{BB962C8B-B14F-4D97-AF65-F5344CB8AC3E}">
        <p14:creationId xmlns:p14="http://schemas.microsoft.com/office/powerpoint/2010/main" val="62562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xfrm>
            <a:off x="139700" y="768350"/>
            <a:ext cx="6819900" cy="3836988"/>
          </a:xfrm>
          <a:ln/>
        </p:spPr>
      </p:sp>
      <p:sp>
        <p:nvSpPr>
          <p:cNvPr id="9830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9830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2000">
                <a:solidFill>
                  <a:schemeClr val="tx1"/>
                </a:solidFill>
                <a:latin typeface="Arial" charset="0"/>
              </a:defRPr>
            </a:lvl1pPr>
            <a:lvl2pPr marL="742950" indent="-285750" defTabSz="989013" eaLnBrk="0" hangingPunct="0">
              <a:defRPr kumimoji="1" sz="2000">
                <a:solidFill>
                  <a:schemeClr val="tx1"/>
                </a:solidFill>
                <a:latin typeface="Arial" charset="0"/>
              </a:defRPr>
            </a:lvl2pPr>
            <a:lvl3pPr marL="1143000" indent="-228600" defTabSz="989013" eaLnBrk="0" hangingPunct="0">
              <a:defRPr kumimoji="1" sz="2000">
                <a:solidFill>
                  <a:schemeClr val="tx1"/>
                </a:solidFill>
                <a:latin typeface="Arial" charset="0"/>
              </a:defRPr>
            </a:lvl3pPr>
            <a:lvl4pPr marL="1600200" indent="-228600" defTabSz="989013" eaLnBrk="0" hangingPunct="0">
              <a:defRPr kumimoji="1" sz="2000">
                <a:solidFill>
                  <a:schemeClr val="tx1"/>
                </a:solidFill>
                <a:latin typeface="Arial" charset="0"/>
              </a:defRPr>
            </a:lvl4pPr>
            <a:lvl5pPr marL="2057400" indent="-228600" defTabSz="989013" eaLnBrk="0" hangingPunct="0">
              <a:defRPr kumimoji="1" sz="2000">
                <a:solidFill>
                  <a:schemeClr val="tx1"/>
                </a:solidFill>
                <a:latin typeface="Arial" charset="0"/>
              </a:defRPr>
            </a:lvl5pPr>
            <a:lvl6pPr marL="2514600" indent="-228600" defTabSz="989013" eaLnBrk="0" fontAlgn="base" hangingPunct="0">
              <a:spcBef>
                <a:spcPct val="0"/>
              </a:spcBef>
              <a:spcAft>
                <a:spcPct val="0"/>
              </a:spcAft>
              <a:defRPr kumimoji="1" sz="2000">
                <a:solidFill>
                  <a:schemeClr val="tx1"/>
                </a:solidFill>
                <a:latin typeface="Arial" charset="0"/>
              </a:defRPr>
            </a:lvl6pPr>
            <a:lvl7pPr marL="2971800" indent="-228600" defTabSz="989013" eaLnBrk="0" fontAlgn="base" hangingPunct="0">
              <a:spcBef>
                <a:spcPct val="0"/>
              </a:spcBef>
              <a:spcAft>
                <a:spcPct val="0"/>
              </a:spcAft>
              <a:defRPr kumimoji="1" sz="2000">
                <a:solidFill>
                  <a:schemeClr val="tx1"/>
                </a:solidFill>
                <a:latin typeface="Arial" charset="0"/>
              </a:defRPr>
            </a:lvl7pPr>
            <a:lvl8pPr marL="3429000" indent="-228600" defTabSz="989013" eaLnBrk="0" fontAlgn="base" hangingPunct="0">
              <a:spcBef>
                <a:spcPct val="0"/>
              </a:spcBef>
              <a:spcAft>
                <a:spcPct val="0"/>
              </a:spcAft>
              <a:defRPr kumimoji="1" sz="2000">
                <a:solidFill>
                  <a:schemeClr val="tx1"/>
                </a:solidFill>
                <a:latin typeface="Arial" charset="0"/>
              </a:defRPr>
            </a:lvl8pPr>
            <a:lvl9pPr marL="3886200" indent="-228600" defTabSz="989013" eaLnBrk="0" fontAlgn="base" hangingPunct="0">
              <a:spcBef>
                <a:spcPct val="0"/>
              </a:spcBef>
              <a:spcAft>
                <a:spcPct val="0"/>
              </a:spcAft>
              <a:defRPr kumimoji="1" sz="2000">
                <a:solidFill>
                  <a:schemeClr val="tx1"/>
                </a:solidFill>
                <a:latin typeface="Arial" charset="0"/>
              </a:defRPr>
            </a:lvl9pPr>
          </a:lstStyle>
          <a:p>
            <a:fld id="{EABBF45E-2B90-4DE4-9B5F-77C2A1AF4BF7}" type="slidenum">
              <a:rPr lang="en-US" sz="1300" smtClean="0">
                <a:latin typeface="Times New Roman" pitchFamily="18" charset="0"/>
              </a:rPr>
              <a:pPr/>
              <a:t>11</a:t>
            </a:fld>
            <a:endParaRPr lang="en-US" sz="1300" smtClean="0">
              <a:latin typeface="Times New Roman" pitchFamily="18" charset="0"/>
            </a:endParaRPr>
          </a:p>
        </p:txBody>
      </p:sp>
    </p:spTree>
    <p:extLst>
      <p:ext uri="{BB962C8B-B14F-4D97-AF65-F5344CB8AC3E}">
        <p14:creationId xmlns:p14="http://schemas.microsoft.com/office/powerpoint/2010/main" val="311565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xfrm>
            <a:off x="139700" y="768350"/>
            <a:ext cx="6819900" cy="3836988"/>
          </a:xfrm>
          <a:ln/>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sz="2000">
                <a:solidFill>
                  <a:schemeClr val="tx1"/>
                </a:solidFill>
                <a:latin typeface="Arial" charset="0"/>
              </a:defRPr>
            </a:lvl1pPr>
            <a:lvl2pPr marL="742950" indent="-285750" defTabSz="990600" eaLnBrk="0" hangingPunct="0">
              <a:defRPr kumimoji="1" sz="2000">
                <a:solidFill>
                  <a:schemeClr val="tx1"/>
                </a:solidFill>
                <a:latin typeface="Arial" charset="0"/>
              </a:defRPr>
            </a:lvl2pPr>
            <a:lvl3pPr marL="1143000" indent="-228600" defTabSz="990600" eaLnBrk="0" hangingPunct="0">
              <a:defRPr kumimoji="1" sz="2000">
                <a:solidFill>
                  <a:schemeClr val="tx1"/>
                </a:solidFill>
                <a:latin typeface="Arial" charset="0"/>
              </a:defRPr>
            </a:lvl3pPr>
            <a:lvl4pPr marL="1600200" indent="-228600" defTabSz="990600" eaLnBrk="0" hangingPunct="0">
              <a:defRPr kumimoji="1" sz="2000">
                <a:solidFill>
                  <a:schemeClr val="tx1"/>
                </a:solidFill>
                <a:latin typeface="Arial" charset="0"/>
              </a:defRPr>
            </a:lvl4pPr>
            <a:lvl5pPr marL="2057400" indent="-228600" defTabSz="990600" eaLnBrk="0" hangingPunct="0">
              <a:defRPr kumimoji="1" sz="2000">
                <a:solidFill>
                  <a:schemeClr val="tx1"/>
                </a:solidFill>
                <a:latin typeface="Arial" charset="0"/>
              </a:defRPr>
            </a:lvl5pPr>
            <a:lvl6pPr marL="2514600" indent="-228600" defTabSz="990600" eaLnBrk="0" fontAlgn="base" hangingPunct="0">
              <a:spcBef>
                <a:spcPct val="0"/>
              </a:spcBef>
              <a:spcAft>
                <a:spcPct val="0"/>
              </a:spcAft>
              <a:defRPr kumimoji="1" sz="2000">
                <a:solidFill>
                  <a:schemeClr val="tx1"/>
                </a:solidFill>
                <a:latin typeface="Arial" charset="0"/>
              </a:defRPr>
            </a:lvl6pPr>
            <a:lvl7pPr marL="2971800" indent="-228600" defTabSz="990600" eaLnBrk="0" fontAlgn="base" hangingPunct="0">
              <a:spcBef>
                <a:spcPct val="0"/>
              </a:spcBef>
              <a:spcAft>
                <a:spcPct val="0"/>
              </a:spcAft>
              <a:defRPr kumimoji="1" sz="2000">
                <a:solidFill>
                  <a:schemeClr val="tx1"/>
                </a:solidFill>
                <a:latin typeface="Arial" charset="0"/>
              </a:defRPr>
            </a:lvl7pPr>
            <a:lvl8pPr marL="3429000" indent="-228600" defTabSz="990600" eaLnBrk="0" fontAlgn="base" hangingPunct="0">
              <a:spcBef>
                <a:spcPct val="0"/>
              </a:spcBef>
              <a:spcAft>
                <a:spcPct val="0"/>
              </a:spcAft>
              <a:defRPr kumimoji="1" sz="2000">
                <a:solidFill>
                  <a:schemeClr val="tx1"/>
                </a:solidFill>
                <a:latin typeface="Arial" charset="0"/>
              </a:defRPr>
            </a:lvl8pPr>
            <a:lvl9pPr marL="3886200" indent="-228600" defTabSz="990600" eaLnBrk="0" fontAlgn="base" hangingPunct="0">
              <a:spcBef>
                <a:spcPct val="0"/>
              </a:spcBef>
              <a:spcAft>
                <a:spcPct val="0"/>
              </a:spcAft>
              <a:defRPr kumimoji="1" sz="2000">
                <a:solidFill>
                  <a:schemeClr val="tx1"/>
                </a:solidFill>
                <a:latin typeface="Arial" charset="0"/>
              </a:defRPr>
            </a:lvl9pPr>
          </a:lstStyle>
          <a:p>
            <a:fld id="{117DDF49-147A-4D61-AFEE-C7EE880CD0AB}" type="slidenum">
              <a:rPr lang="it-IT" sz="1300" smtClean="0"/>
              <a:pPr/>
              <a:t>12</a:t>
            </a:fld>
            <a:endParaRPr lang="it-IT" sz="1300" smtClean="0"/>
          </a:p>
        </p:txBody>
      </p:sp>
    </p:spTree>
    <p:extLst>
      <p:ext uri="{BB962C8B-B14F-4D97-AF65-F5344CB8AC3E}">
        <p14:creationId xmlns:p14="http://schemas.microsoft.com/office/powerpoint/2010/main" val="11739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xfrm>
            <a:off x="139700" y="768350"/>
            <a:ext cx="6819900" cy="3836988"/>
          </a:xfrm>
          <a:ln/>
        </p:spPr>
      </p:sp>
      <p:sp>
        <p:nvSpPr>
          <p:cNvPr id="67587" name="Segnaposto note 2"/>
          <p:cNvSpPr>
            <a:spLocks noGrp="1"/>
          </p:cNvSpPr>
          <p:nvPr>
            <p:ph type="body" idx="1"/>
          </p:nvPr>
        </p:nvSpPr>
        <p:spPr>
          <a:noFill/>
          <a:ln/>
        </p:spPr>
        <p:txBody>
          <a:bodyPr/>
          <a:lstStyle/>
          <a:p>
            <a:endParaRPr lang="it-IT" smtClean="0"/>
          </a:p>
        </p:txBody>
      </p:sp>
      <p:sp>
        <p:nvSpPr>
          <p:cNvPr id="67588" name="Segnaposto numero diapositiva 3"/>
          <p:cNvSpPr>
            <a:spLocks noGrp="1"/>
          </p:cNvSpPr>
          <p:nvPr>
            <p:ph type="sldNum" sz="quarter" idx="5"/>
          </p:nvPr>
        </p:nvSpPr>
        <p:spPr>
          <a:noFill/>
        </p:spPr>
        <p:txBody>
          <a:bodyPr/>
          <a:lstStyle/>
          <a:p>
            <a:fld id="{6B328272-DDD0-4709-9CF0-4FA02BB58EBE}" type="slidenum">
              <a:rPr lang="it-IT" smtClean="0"/>
              <a:pPr/>
              <a:t>13</a:t>
            </a:fld>
            <a:endParaRPr lang="it-IT" smtClean="0"/>
          </a:p>
        </p:txBody>
      </p:sp>
    </p:spTree>
    <p:extLst>
      <p:ext uri="{BB962C8B-B14F-4D97-AF65-F5344CB8AC3E}">
        <p14:creationId xmlns:p14="http://schemas.microsoft.com/office/powerpoint/2010/main" val="253580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xfrm>
            <a:off x="139700" y="768350"/>
            <a:ext cx="6819900" cy="3836988"/>
          </a:xfrm>
          <a:ln/>
        </p:spPr>
      </p:sp>
      <p:sp>
        <p:nvSpPr>
          <p:cNvPr id="68611" name="Segnaposto note 2"/>
          <p:cNvSpPr>
            <a:spLocks noGrp="1"/>
          </p:cNvSpPr>
          <p:nvPr>
            <p:ph type="body" idx="1"/>
          </p:nvPr>
        </p:nvSpPr>
        <p:spPr>
          <a:noFill/>
          <a:ln/>
        </p:spPr>
        <p:txBody>
          <a:bodyPr/>
          <a:lstStyle/>
          <a:p>
            <a:endParaRPr lang="it-IT" smtClean="0"/>
          </a:p>
        </p:txBody>
      </p:sp>
      <p:sp>
        <p:nvSpPr>
          <p:cNvPr id="68612" name="Segnaposto numero diapositiva 3"/>
          <p:cNvSpPr>
            <a:spLocks noGrp="1"/>
          </p:cNvSpPr>
          <p:nvPr>
            <p:ph type="sldNum" sz="quarter" idx="5"/>
          </p:nvPr>
        </p:nvSpPr>
        <p:spPr>
          <a:noFill/>
        </p:spPr>
        <p:txBody>
          <a:bodyPr/>
          <a:lstStyle/>
          <a:p>
            <a:fld id="{1A1F6B1F-531B-4FA4-97A8-B8844EFAC1C5}" type="slidenum">
              <a:rPr lang="it-IT" smtClean="0"/>
              <a:pPr/>
              <a:t>14</a:t>
            </a:fld>
            <a:endParaRPr lang="it-IT" smtClean="0"/>
          </a:p>
        </p:txBody>
      </p:sp>
    </p:spTree>
    <p:extLst>
      <p:ext uri="{BB962C8B-B14F-4D97-AF65-F5344CB8AC3E}">
        <p14:creationId xmlns:p14="http://schemas.microsoft.com/office/powerpoint/2010/main" val="84065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xfrm>
            <a:off x="139700" y="768350"/>
            <a:ext cx="6819900" cy="3836988"/>
          </a:xfrm>
          <a:ln/>
        </p:spPr>
      </p:sp>
      <p:sp>
        <p:nvSpPr>
          <p:cNvPr id="69635" name="Segnaposto note 2"/>
          <p:cNvSpPr>
            <a:spLocks noGrp="1"/>
          </p:cNvSpPr>
          <p:nvPr>
            <p:ph type="body" idx="1"/>
          </p:nvPr>
        </p:nvSpPr>
        <p:spPr>
          <a:noFill/>
          <a:ln/>
        </p:spPr>
        <p:txBody>
          <a:bodyPr/>
          <a:lstStyle/>
          <a:p>
            <a:endParaRPr lang="it-IT" smtClean="0"/>
          </a:p>
        </p:txBody>
      </p:sp>
      <p:sp>
        <p:nvSpPr>
          <p:cNvPr id="69636" name="Segnaposto numero diapositiva 3"/>
          <p:cNvSpPr>
            <a:spLocks noGrp="1"/>
          </p:cNvSpPr>
          <p:nvPr>
            <p:ph type="sldNum" sz="quarter" idx="5"/>
          </p:nvPr>
        </p:nvSpPr>
        <p:spPr>
          <a:noFill/>
        </p:spPr>
        <p:txBody>
          <a:bodyPr/>
          <a:lstStyle/>
          <a:p>
            <a:fld id="{FCA09499-D135-4AD1-A598-0EDE8900BFE4}" type="slidenum">
              <a:rPr lang="it-IT" smtClean="0"/>
              <a:pPr/>
              <a:t>15</a:t>
            </a:fld>
            <a:endParaRPr lang="it-IT" smtClean="0"/>
          </a:p>
        </p:txBody>
      </p:sp>
    </p:spTree>
    <p:extLst>
      <p:ext uri="{BB962C8B-B14F-4D97-AF65-F5344CB8AC3E}">
        <p14:creationId xmlns:p14="http://schemas.microsoft.com/office/powerpoint/2010/main" val="190741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5239E52E-E8CE-4AFF-AEF2-ED6DEAE935BE}"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0FE134F-357C-4FF2-A565-4A49A6E184B7}" type="datetime1">
              <a:rPr lang="en-US" smtClean="0"/>
              <a:t>11/3/2018</a:t>
            </a:fld>
            <a:endParaRPr lang="en-US"/>
          </a:p>
        </p:txBody>
      </p:sp>
      <p:sp>
        <p:nvSpPr>
          <p:cNvPr id="6" name="Footer Placeholder 5"/>
          <p:cNvSpPr>
            <a:spLocks noGrp="1"/>
          </p:cNvSpPr>
          <p:nvPr>
            <p:ph type="ftr" sz="quarter" idx="11"/>
          </p:nvPr>
        </p:nvSpPr>
        <p:spPr/>
        <p:txBody>
          <a:bodyPr/>
          <a:lstStyle/>
          <a:p>
            <a:r>
              <a:rPr lang="en-US" smtClean="0"/>
              <a:t>Vittore Casarosa,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14C93D15-EEAC-415A-8534-D08950F3315B}"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E022E0F0-05D0-4B1A-841D-2FF140F0C9F5}"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A3EF490-A6F9-4D3D-ACF8-1F1934D54ECC}"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C3B81F1E-F95E-49D3-BB0C-EE4DB045CA37}"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DA6BE07E-08CB-41DB-94F3-447AB9D65A66}"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29CF1B2A-7E7C-4EAE-BEBF-B61DD404B0BB}" type="datetime1">
              <a:rPr lang="en-US" smtClean="0"/>
              <a:t>11/3/2018</a:t>
            </a:fld>
            <a:endParaRPr lang="en-US"/>
          </a:p>
        </p:txBody>
      </p:sp>
      <p:sp>
        <p:nvSpPr>
          <p:cNvPr id="4"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FEA9E0-F4A7-458B-971F-E65344E008D9}" type="datetime1">
              <a:rPr lang="en-US" smtClean="0"/>
              <a:t>11/3/2018</a:t>
            </a:fld>
            <a:endParaRPr lang="en-US"/>
          </a:p>
        </p:txBody>
      </p:sp>
      <p:sp>
        <p:nvSpPr>
          <p:cNvPr id="4"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E2EB423-68E4-428C-B720-74A5D80FF84D}"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6A75944-0E52-4E90-87C7-B409F99F2FC1}"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6583E0-E1D7-4FDB-ADCF-B609502DAC33}"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296593D-FA85-4DBB-99F9-7E6726BD4B74}" type="datetime1">
              <a:rPr lang="en-US" smtClean="0"/>
              <a:t>11/3/2018</a:t>
            </a:fld>
            <a:endParaRPr lang="en-US"/>
          </a:p>
        </p:txBody>
      </p:sp>
      <p:sp>
        <p:nvSpPr>
          <p:cNvPr id="5" name="Footer Placeholder 4"/>
          <p:cNvSpPr>
            <a:spLocks noGrp="1"/>
          </p:cNvSpPr>
          <p:nvPr>
            <p:ph type="ftr" sz="quarter" idx="11"/>
          </p:nvPr>
        </p:nvSpPr>
        <p:spPr/>
        <p:txBody>
          <a:bodyPr/>
          <a:lstStyle/>
          <a:p>
            <a:r>
              <a:rPr lang="en-US" smtClean="0"/>
              <a:t>Vittore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AF42D11C-4769-40A1-A37F-36126755BD9D}" type="datetime1">
              <a:rPr lang="en-US" smtClean="0"/>
              <a:t>11/3/2018</a:t>
            </a:fld>
            <a:endParaRPr lang="en-US"/>
          </a:p>
        </p:txBody>
      </p:sp>
      <p:sp>
        <p:nvSpPr>
          <p:cNvPr id="6" name="Footer Placeholder 5"/>
          <p:cNvSpPr>
            <a:spLocks noGrp="1"/>
          </p:cNvSpPr>
          <p:nvPr>
            <p:ph type="ftr" sz="quarter" idx="11"/>
          </p:nvPr>
        </p:nvSpPr>
        <p:spPr/>
        <p:txBody>
          <a:bodyPr/>
          <a:lstStyle/>
          <a:p>
            <a:r>
              <a:rPr lang="en-US" smtClean="0"/>
              <a:t>Vittore Casarosa,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47B88F3-B10A-4E1C-9DDF-710C492C3333}" type="datetime1">
              <a:rPr lang="en-US" smtClean="0"/>
              <a:t>11/3/2018</a:t>
            </a:fld>
            <a:endParaRPr lang="en-US"/>
          </a:p>
        </p:txBody>
      </p:sp>
      <p:sp>
        <p:nvSpPr>
          <p:cNvPr id="8" name="Footer Placeholder 7"/>
          <p:cNvSpPr>
            <a:spLocks noGrp="1"/>
          </p:cNvSpPr>
          <p:nvPr>
            <p:ph type="ftr" sz="quarter" idx="11"/>
          </p:nvPr>
        </p:nvSpPr>
        <p:spPr/>
        <p:txBody>
          <a:bodyPr/>
          <a:lstStyle/>
          <a:p>
            <a:r>
              <a:rPr lang="en-US" smtClean="0"/>
              <a:t>Vittore Casarosa,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F8B6C9CD-56C0-497E-B604-9779B95EEA0C}" type="datetime1">
              <a:rPr lang="en-US" smtClean="0"/>
              <a:t>11/3/2018</a:t>
            </a:fld>
            <a:endParaRPr lang="en-US"/>
          </a:p>
        </p:txBody>
      </p:sp>
      <p:sp>
        <p:nvSpPr>
          <p:cNvPr id="5" name="Footer Placeholder 3"/>
          <p:cNvSpPr>
            <a:spLocks noGrp="1"/>
          </p:cNvSpPr>
          <p:nvPr>
            <p:ph type="ftr" sz="quarter" idx="11"/>
          </p:nvPr>
        </p:nvSpPr>
        <p:spPr/>
        <p:txBody>
          <a:bodyPr/>
          <a:lstStyle/>
          <a:p>
            <a:r>
              <a:rPr lang="en-US" smtClean="0"/>
              <a:t>Vittore Casarosa,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EEF432-A61F-4D2C-8366-B1320F98249B}" type="datetime1">
              <a:rPr lang="en-US" smtClean="0"/>
              <a:t>11/3/2018</a:t>
            </a:fld>
            <a:endParaRPr lang="en-US"/>
          </a:p>
        </p:txBody>
      </p:sp>
      <p:sp>
        <p:nvSpPr>
          <p:cNvPr id="5" name="Footer Placeholder 2"/>
          <p:cNvSpPr>
            <a:spLocks noGrp="1"/>
          </p:cNvSpPr>
          <p:nvPr>
            <p:ph type="ftr" sz="quarter" idx="11"/>
          </p:nvPr>
        </p:nvSpPr>
        <p:spPr/>
        <p:txBody>
          <a:bodyPr/>
          <a:lstStyle/>
          <a:p>
            <a:r>
              <a:rPr lang="en-US" smtClean="0"/>
              <a:t>Vittore Casarosa,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E55CA082-E156-4527-82C9-2408C51471B9}" type="datetime1">
              <a:rPr lang="en-US" smtClean="0"/>
              <a:t>11/3/2018</a:t>
            </a:fld>
            <a:endParaRPr lang="en-US"/>
          </a:p>
        </p:txBody>
      </p:sp>
      <p:sp>
        <p:nvSpPr>
          <p:cNvPr id="5" name="Footer Placeholder 5"/>
          <p:cNvSpPr>
            <a:spLocks noGrp="1"/>
          </p:cNvSpPr>
          <p:nvPr>
            <p:ph type="ftr" sz="quarter" idx="11"/>
          </p:nvPr>
        </p:nvSpPr>
        <p:spPr/>
        <p:txBody>
          <a:bodyPr/>
          <a:lstStyle/>
          <a:p>
            <a:r>
              <a:rPr lang="en-US" smtClean="0"/>
              <a:t>Vittore Casarosa,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89DDDF4-B717-4778-8122-7EBE854150B0}" type="datetime1">
              <a:rPr lang="en-US" smtClean="0"/>
              <a:t>11/3/2018</a:t>
            </a:fld>
            <a:endParaRPr lang="en-US"/>
          </a:p>
        </p:txBody>
      </p:sp>
      <p:sp>
        <p:nvSpPr>
          <p:cNvPr id="6" name="Footer Placeholder 5"/>
          <p:cNvSpPr>
            <a:spLocks noGrp="1"/>
          </p:cNvSpPr>
          <p:nvPr>
            <p:ph type="ftr" sz="quarter" idx="11"/>
          </p:nvPr>
        </p:nvSpPr>
        <p:spPr/>
        <p:txBody>
          <a:bodyPr/>
          <a:lstStyle/>
          <a:p>
            <a:r>
              <a:rPr lang="en-US" smtClean="0"/>
              <a:t>Vittore Casarosa,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F7695B-5802-4B9C-89EA-CD6880394A36}" type="datetime1">
              <a:rPr lang="en-US" smtClean="0"/>
              <a:t>11/3/2018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Vittore Casarosa,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eonardo_da_Vinci" TargetMode="External"/><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hyperlink" Target="https://en.wikipedia.org/wiki/Mona_Lisa" TargetMode="External"/><Relationship Id="rId4" Type="http://schemas.openxmlformats.org/officeDocument/2006/relationships/hyperlink" Target="https://en.wikipedia.org/wiki/The_Last_Supper_(Leonardo_da_Vinc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hr-HR" dirty="0" err="1" smtClean="0"/>
              <a:t>Semantic</a:t>
            </a:r>
            <a:r>
              <a:rPr lang="hr-HR" dirty="0" smtClean="0"/>
              <a:t> Web </a:t>
            </a:r>
            <a:r>
              <a:rPr lang="hr-HR" dirty="0" err="1" smtClean="0"/>
              <a:t>and</a:t>
            </a:r>
            <a:r>
              <a:rPr lang="hr-HR" dirty="0" smtClean="0"/>
              <a:t> </a:t>
            </a:r>
            <a:r>
              <a:rPr lang="hr-HR" dirty="0" err="1" smtClean="0"/>
              <a:t>Linked</a:t>
            </a:r>
            <a:r>
              <a:rPr lang="hr-HR" dirty="0" smtClean="0"/>
              <a:t> Data</a:t>
            </a:r>
            <a:endParaRPr lang="en-US" dirty="0"/>
          </a:p>
        </p:txBody>
      </p:sp>
      <p:sp>
        <p:nvSpPr>
          <p:cNvPr id="3" name="Subtitle 2"/>
          <p:cNvSpPr>
            <a:spLocks noGrp="1"/>
          </p:cNvSpPr>
          <p:nvPr>
            <p:ph type="subTitle" idx="1"/>
          </p:nvPr>
        </p:nvSpPr>
        <p:spPr/>
        <p:txBody>
          <a:bodyPr/>
          <a:lstStyle/>
          <a:p>
            <a:r>
              <a:rPr lang="hr-HR" dirty="0" err="1" smtClean="0"/>
              <a:t>Vittore</a:t>
            </a:r>
            <a:r>
              <a:rPr lang="hr-HR" dirty="0" smtClean="0"/>
              <a:t> </a:t>
            </a:r>
            <a:r>
              <a:rPr lang="hr-HR" dirty="0" err="1" smtClean="0"/>
              <a:t>Casarosa</a:t>
            </a:r>
            <a:r>
              <a:rPr lang="en-US" dirty="0" smtClean="0"/>
              <a:t> </a:t>
            </a:r>
            <a:r>
              <a:rPr lang="en-US" dirty="0"/>
              <a:t>| </a:t>
            </a:r>
            <a:r>
              <a:rPr lang="hr-HR" smtClean="0"/>
              <a:t>AAIS</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hr-HR" dirty="0" smtClean="0"/>
              <a:t>Search</a:t>
            </a:r>
            <a:r>
              <a:rPr lang="en-US" dirty="0" smtClean="0"/>
              <a:t> = To google </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3737298" y="1340768"/>
            <a:ext cx="4806975" cy="4917656"/>
          </a:xfrm>
          <a:prstGeom prst="rect">
            <a:avLst/>
          </a:prstGeom>
          <a:noFill/>
          <a:ln w="9525">
            <a:noFill/>
            <a:miter lim="800000"/>
            <a:headEnd/>
            <a:tailEnd/>
          </a:ln>
          <a:effectLst/>
        </p:spPr>
      </p:pic>
      <p:sp>
        <p:nvSpPr>
          <p:cNvPr id="7" name="Segnaposto piè di pagina 6"/>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426221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Scale of digital information</a:t>
            </a:r>
          </a:p>
        </p:txBody>
      </p:sp>
      <p:pic>
        <p:nvPicPr>
          <p:cNvPr id="38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1" y="1357313"/>
            <a:ext cx="47863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82996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it-IT" dirty="0" err="1" smtClean="0"/>
              <a:t>Evolution</a:t>
            </a:r>
            <a:r>
              <a:rPr lang="it-IT" dirty="0" smtClean="0"/>
              <a:t> of computer </a:t>
            </a:r>
            <a:r>
              <a:rPr lang="it-IT" dirty="0" err="1" smtClean="0"/>
              <a:t>components</a:t>
            </a:r>
            <a:endParaRPr lang="en-US" dirty="0" smtClean="0"/>
          </a:p>
        </p:txBody>
      </p:sp>
      <p:sp>
        <p:nvSpPr>
          <p:cNvPr id="67587" name="Rectangle 3"/>
          <p:cNvSpPr>
            <a:spLocks noGrp="1" noChangeArrowheads="1"/>
          </p:cNvSpPr>
          <p:nvPr>
            <p:ph idx="1"/>
          </p:nvPr>
        </p:nvSpPr>
        <p:spPr>
          <a:xfrm>
            <a:off x="1905000" y="1341438"/>
            <a:ext cx="8382000" cy="5111898"/>
          </a:xfrm>
        </p:spPr>
        <p:txBody>
          <a:bodyPr>
            <a:normAutofit fontScale="92500" lnSpcReduction="20000"/>
          </a:bodyPr>
          <a:lstStyle/>
          <a:p>
            <a:pPr>
              <a:lnSpc>
                <a:spcPct val="90000"/>
              </a:lnSpc>
            </a:pPr>
            <a:r>
              <a:rPr lang="en-US" dirty="0">
                <a:solidFill>
                  <a:schemeClr val="bg1">
                    <a:lumMod val="65000"/>
                  </a:schemeClr>
                </a:solidFill>
              </a:rPr>
              <a:t>Computer technology</a:t>
            </a:r>
          </a:p>
          <a:p>
            <a:pPr lvl="1">
              <a:lnSpc>
                <a:spcPct val="90000"/>
              </a:lnSpc>
            </a:pPr>
            <a:r>
              <a:rPr lang="en-US" sz="2000" dirty="0">
                <a:solidFill>
                  <a:schemeClr val="bg1">
                    <a:lumMod val="65000"/>
                  </a:schemeClr>
                </a:solidFill>
              </a:rPr>
              <a:t>Processors</a:t>
            </a:r>
          </a:p>
          <a:p>
            <a:pPr lvl="2">
              <a:lnSpc>
                <a:spcPct val="90000"/>
              </a:lnSpc>
            </a:pPr>
            <a:r>
              <a:rPr lang="en-US" sz="1800" dirty="0">
                <a:solidFill>
                  <a:schemeClr val="bg1">
                    <a:lumMod val="65000"/>
                  </a:schemeClr>
                </a:solidFill>
              </a:rPr>
              <a:t>CPU - from </a:t>
            </a:r>
            <a:r>
              <a:rPr lang="en-US" sz="1800" dirty="0" err="1">
                <a:solidFill>
                  <a:schemeClr val="bg1">
                    <a:lumMod val="65000"/>
                  </a:schemeClr>
                </a:solidFill>
              </a:rPr>
              <a:t>KH</a:t>
            </a:r>
            <a:r>
              <a:rPr lang="en-US" sz="1800" dirty="0">
                <a:solidFill>
                  <a:schemeClr val="bg1">
                    <a:lumMod val="65000"/>
                  </a:schemeClr>
                </a:solidFill>
              </a:rPr>
              <a:t> to MH to GH</a:t>
            </a:r>
          </a:p>
          <a:p>
            <a:pPr lvl="1">
              <a:lnSpc>
                <a:spcPct val="90000"/>
              </a:lnSpc>
            </a:pPr>
            <a:r>
              <a:rPr lang="en-US" sz="2000" dirty="0">
                <a:solidFill>
                  <a:schemeClr val="bg1">
                    <a:lumMod val="65000"/>
                  </a:schemeClr>
                </a:solidFill>
              </a:rPr>
              <a:t>Random Access Memories </a:t>
            </a:r>
          </a:p>
          <a:p>
            <a:pPr lvl="2">
              <a:lnSpc>
                <a:spcPct val="90000"/>
              </a:lnSpc>
            </a:pPr>
            <a:r>
              <a:rPr lang="en-US" sz="1800" dirty="0">
                <a:solidFill>
                  <a:schemeClr val="bg1">
                    <a:lumMod val="65000"/>
                  </a:schemeClr>
                </a:solidFill>
              </a:rPr>
              <a:t>RAM – from KB to GB</a:t>
            </a:r>
          </a:p>
          <a:p>
            <a:pPr lvl="1">
              <a:lnSpc>
                <a:spcPct val="90000"/>
              </a:lnSpc>
            </a:pPr>
            <a:r>
              <a:rPr lang="en-US" sz="2000" dirty="0">
                <a:solidFill>
                  <a:schemeClr val="bg1">
                    <a:lumMod val="65000"/>
                  </a:schemeClr>
                </a:solidFill>
              </a:rPr>
              <a:t>External memories </a:t>
            </a:r>
          </a:p>
          <a:p>
            <a:pPr lvl="2">
              <a:lnSpc>
                <a:spcPct val="90000"/>
              </a:lnSpc>
            </a:pPr>
            <a:r>
              <a:rPr lang="en-US" sz="1800" dirty="0">
                <a:solidFill>
                  <a:schemeClr val="bg1">
                    <a:lumMod val="65000"/>
                  </a:schemeClr>
                </a:solidFill>
              </a:rPr>
              <a:t>Tapes, hard disks, floppy disks</a:t>
            </a:r>
          </a:p>
          <a:p>
            <a:pPr lvl="2">
              <a:lnSpc>
                <a:spcPct val="90000"/>
              </a:lnSpc>
            </a:pPr>
            <a:r>
              <a:rPr lang="en-US" sz="1800" dirty="0">
                <a:solidFill>
                  <a:schemeClr val="bg1">
                    <a:lumMod val="65000"/>
                  </a:schemeClr>
                </a:solidFill>
              </a:rPr>
              <a:t>Memory sticks</a:t>
            </a:r>
          </a:p>
          <a:p>
            <a:pPr lvl="2">
              <a:lnSpc>
                <a:spcPct val="90000"/>
              </a:lnSpc>
            </a:pPr>
            <a:r>
              <a:rPr lang="en-US" sz="1800" dirty="0">
                <a:solidFill>
                  <a:schemeClr val="bg1">
                    <a:lumMod val="65000"/>
                  </a:schemeClr>
                </a:solidFill>
              </a:rPr>
              <a:t>CDs</a:t>
            </a:r>
          </a:p>
          <a:p>
            <a:pPr lvl="2">
              <a:lnSpc>
                <a:spcPct val="90000"/>
              </a:lnSpc>
            </a:pPr>
            <a:r>
              <a:rPr lang="en-US" sz="1800" dirty="0">
                <a:solidFill>
                  <a:schemeClr val="bg1">
                    <a:lumMod val="65000"/>
                  </a:schemeClr>
                </a:solidFill>
              </a:rPr>
              <a:t>DVDs</a:t>
            </a:r>
          </a:p>
          <a:p>
            <a:pPr lvl="2">
              <a:lnSpc>
                <a:spcPct val="90000"/>
              </a:lnSpc>
            </a:pPr>
            <a:r>
              <a:rPr lang="en-US" sz="1800" dirty="0">
                <a:solidFill>
                  <a:schemeClr val="bg1">
                    <a:lumMod val="65000"/>
                  </a:schemeClr>
                </a:solidFill>
              </a:rPr>
              <a:t>from MB to GB to TB to </a:t>
            </a:r>
            <a:r>
              <a:rPr lang="en-US" sz="1800" dirty="0" err="1">
                <a:solidFill>
                  <a:schemeClr val="bg1">
                    <a:lumMod val="65000"/>
                  </a:schemeClr>
                </a:solidFill>
              </a:rPr>
              <a:t>PB</a:t>
            </a:r>
            <a:r>
              <a:rPr lang="en-US" sz="1800" dirty="0">
                <a:solidFill>
                  <a:schemeClr val="bg1">
                    <a:lumMod val="65000"/>
                  </a:schemeClr>
                </a:solidFill>
              </a:rPr>
              <a:t> to </a:t>
            </a:r>
            <a:r>
              <a:rPr lang="en-US" sz="1800" dirty="0" err="1">
                <a:solidFill>
                  <a:schemeClr val="bg1">
                    <a:lumMod val="65000"/>
                  </a:schemeClr>
                </a:solidFill>
              </a:rPr>
              <a:t>EB</a:t>
            </a:r>
            <a:endParaRPr lang="en-US" sz="1800" dirty="0">
              <a:solidFill>
                <a:schemeClr val="bg1">
                  <a:lumMod val="65000"/>
                </a:schemeClr>
              </a:solidFill>
            </a:endParaRPr>
          </a:p>
          <a:p>
            <a:pPr>
              <a:lnSpc>
                <a:spcPct val="90000"/>
              </a:lnSpc>
            </a:pPr>
            <a:r>
              <a:rPr lang="en-US" dirty="0"/>
              <a:t>Communication technology (networks)</a:t>
            </a:r>
          </a:p>
          <a:p>
            <a:pPr lvl="1">
              <a:lnSpc>
                <a:spcPct val="90000"/>
              </a:lnSpc>
            </a:pPr>
            <a:r>
              <a:rPr lang="en-US" sz="2000" dirty="0"/>
              <a:t>Point to point through (possibly leased) telephone lines</a:t>
            </a:r>
            <a:br>
              <a:rPr lang="en-US" sz="2000" dirty="0"/>
            </a:br>
            <a:r>
              <a:rPr lang="en-US" sz="2000" dirty="0"/>
              <a:t>(problems were speed and cost)</a:t>
            </a:r>
          </a:p>
          <a:p>
            <a:pPr lvl="1">
              <a:lnSpc>
                <a:spcPct val="90000"/>
              </a:lnSpc>
            </a:pPr>
            <a:r>
              <a:rPr lang="en-US" sz="2000" dirty="0"/>
              <a:t>Local Area Networks </a:t>
            </a:r>
          </a:p>
          <a:p>
            <a:pPr lvl="1">
              <a:lnSpc>
                <a:spcPct val="90000"/>
              </a:lnSpc>
            </a:pPr>
            <a:r>
              <a:rPr lang="en-US" sz="2000" dirty="0"/>
              <a:t>Inter-networking (TCP/IP)</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827002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p:txBody>
          <a:bodyPr/>
          <a:lstStyle/>
          <a:p>
            <a:r>
              <a:rPr lang="it-IT" smtClean="0"/>
              <a:t>The World Wide Web</a:t>
            </a:r>
            <a:endParaRPr lang="en-US" smtClean="0"/>
          </a:p>
        </p:txBody>
      </p:sp>
      <p:sp>
        <p:nvSpPr>
          <p:cNvPr id="30723" name="Rectangle 2051"/>
          <p:cNvSpPr>
            <a:spLocks noGrp="1" noChangeArrowheads="1"/>
          </p:cNvSpPr>
          <p:nvPr>
            <p:ph idx="1"/>
          </p:nvPr>
        </p:nvSpPr>
        <p:spPr/>
        <p:txBody>
          <a:bodyPr>
            <a:normAutofit fontScale="85000" lnSpcReduction="20000"/>
          </a:bodyPr>
          <a:lstStyle/>
          <a:p>
            <a:pPr>
              <a:lnSpc>
                <a:spcPct val="90000"/>
              </a:lnSpc>
            </a:pPr>
            <a:r>
              <a:rPr lang="en-US" sz="2400" dirty="0"/>
              <a:t>Combination of computer technology and communication technology</a:t>
            </a:r>
          </a:p>
          <a:p>
            <a:pPr>
              <a:lnSpc>
                <a:spcPct val="90000"/>
              </a:lnSpc>
            </a:pPr>
            <a:r>
              <a:rPr lang="en-US" sz="2400" dirty="0"/>
              <a:t>It all started with the “hyperlink” (late eighties)</a:t>
            </a:r>
          </a:p>
          <a:p>
            <a:pPr>
              <a:lnSpc>
                <a:spcPct val="90000"/>
              </a:lnSpc>
            </a:pPr>
            <a:r>
              <a:rPr lang="en-US" sz="2400" dirty="0"/>
              <a:t>Then came the “browser” (Mosaic) (early nineties)</a:t>
            </a:r>
          </a:p>
          <a:p>
            <a:pPr>
              <a:lnSpc>
                <a:spcPct val="90000"/>
              </a:lnSpc>
            </a:pPr>
            <a:r>
              <a:rPr lang="en-US" sz="2400" dirty="0"/>
              <a:t>Then came the “information explosion” (mid-nineties)</a:t>
            </a:r>
          </a:p>
          <a:p>
            <a:pPr>
              <a:lnSpc>
                <a:spcPct val="90000"/>
              </a:lnSpc>
            </a:pPr>
            <a:r>
              <a:rPr lang="en-US" sz="2400" dirty="0"/>
              <a:t>Then came the “dot come, dot gone”  (late nineties)</a:t>
            </a:r>
          </a:p>
          <a:p>
            <a:pPr>
              <a:lnSpc>
                <a:spcPct val="90000"/>
              </a:lnSpc>
            </a:pPr>
            <a:r>
              <a:rPr lang="en-US" sz="2400" dirty="0"/>
              <a:t>Then came the second wave (early 2000)</a:t>
            </a:r>
          </a:p>
          <a:p>
            <a:pPr>
              <a:lnSpc>
                <a:spcPct val="90000"/>
              </a:lnSpc>
            </a:pPr>
            <a:r>
              <a:rPr lang="en-US" sz="2400" dirty="0"/>
              <a:t>Then came the Web 2.0 (around 2004)</a:t>
            </a:r>
          </a:p>
          <a:p>
            <a:pPr>
              <a:lnSpc>
                <a:spcPct val="90000"/>
              </a:lnSpc>
            </a:pPr>
            <a:r>
              <a:rPr lang="en-US" sz="2400" dirty="0"/>
              <a:t>Then came the Web 3.0 (around 2010)</a:t>
            </a:r>
          </a:p>
          <a:p>
            <a:pPr>
              <a:lnSpc>
                <a:spcPct val="90000"/>
              </a:lnSpc>
            </a:pPr>
            <a:r>
              <a:rPr lang="en-US" sz="2400" dirty="0"/>
              <a:t>Today we have:</a:t>
            </a:r>
          </a:p>
          <a:p>
            <a:pPr lvl="1">
              <a:lnSpc>
                <a:spcPct val="90000"/>
              </a:lnSpc>
            </a:pPr>
            <a:r>
              <a:rPr lang="en-US" sz="2200" dirty="0"/>
              <a:t>An estimate of about 1500 million hosts</a:t>
            </a:r>
          </a:p>
          <a:p>
            <a:pPr lvl="1">
              <a:lnSpc>
                <a:spcPct val="90000"/>
              </a:lnSpc>
            </a:pPr>
            <a:r>
              <a:rPr lang="en-US" sz="2200" dirty="0"/>
              <a:t>An estimate of 45 to 50 billion pages on line</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86234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lstStyle/>
          <a:p>
            <a:r>
              <a:rPr lang="it-IT" smtClean="0"/>
              <a:t>The text editors</a:t>
            </a:r>
            <a:endParaRPr lang="it-IT" dirty="0" smtClean="0"/>
          </a:p>
        </p:txBody>
      </p:sp>
      <p:sp>
        <p:nvSpPr>
          <p:cNvPr id="31747" name="Segnaposto contenuto 2"/>
          <p:cNvSpPr>
            <a:spLocks noGrp="1"/>
          </p:cNvSpPr>
          <p:nvPr>
            <p:ph idx="1"/>
          </p:nvPr>
        </p:nvSpPr>
        <p:spPr/>
        <p:txBody>
          <a:bodyPr>
            <a:normAutofit fontScale="92500"/>
          </a:bodyPr>
          <a:lstStyle/>
          <a:p>
            <a:r>
              <a:rPr lang="it-IT" sz="2200" dirty="0"/>
              <a:t>Text processing </a:t>
            </a:r>
            <a:r>
              <a:rPr lang="it-IT" sz="2200" dirty="0" err="1"/>
              <a:t>applications</a:t>
            </a:r>
            <a:r>
              <a:rPr lang="it-IT" sz="2200" dirty="0"/>
              <a:t> </a:t>
            </a:r>
            <a:r>
              <a:rPr lang="it-IT" sz="2200" dirty="0" err="1"/>
              <a:t>started</a:t>
            </a:r>
            <a:r>
              <a:rPr lang="it-IT" sz="2200" dirty="0"/>
              <a:t> </a:t>
            </a:r>
            <a:r>
              <a:rPr lang="it-IT" sz="2200" dirty="0" err="1"/>
              <a:t>already</a:t>
            </a:r>
            <a:r>
              <a:rPr lang="it-IT" sz="2200" dirty="0"/>
              <a:t> in the </a:t>
            </a:r>
            <a:r>
              <a:rPr lang="it-IT" sz="2200" dirty="0" err="1"/>
              <a:t>early</a:t>
            </a:r>
            <a:r>
              <a:rPr lang="it-IT" sz="2200" dirty="0"/>
              <a:t> </a:t>
            </a:r>
            <a:r>
              <a:rPr lang="it-IT" sz="2200" dirty="0" err="1"/>
              <a:t>days</a:t>
            </a:r>
            <a:r>
              <a:rPr lang="it-IT" sz="2200" dirty="0"/>
              <a:t> of the </a:t>
            </a:r>
            <a:r>
              <a:rPr lang="it-IT" sz="2200" dirty="0" err="1"/>
              <a:t>computers</a:t>
            </a:r>
            <a:r>
              <a:rPr lang="it-IT" sz="2200" dirty="0"/>
              <a:t> (</a:t>
            </a:r>
            <a:r>
              <a:rPr lang="it-IT" sz="2200" dirty="0" err="1"/>
              <a:t>sixties</a:t>
            </a:r>
            <a:r>
              <a:rPr lang="it-IT" sz="2200" dirty="0"/>
              <a:t>)</a:t>
            </a:r>
          </a:p>
          <a:p>
            <a:r>
              <a:rPr lang="it-IT" sz="2200" dirty="0"/>
              <a:t>A “text processor” (or editor) </a:t>
            </a:r>
            <a:r>
              <a:rPr lang="it-IT" sz="2200" dirty="0" err="1"/>
              <a:t>has</a:t>
            </a:r>
            <a:r>
              <a:rPr lang="it-IT" sz="2200" dirty="0"/>
              <a:t> </a:t>
            </a:r>
            <a:r>
              <a:rPr lang="it-IT" sz="2200" dirty="0" err="1"/>
              <a:t>two</a:t>
            </a:r>
            <a:r>
              <a:rPr lang="it-IT" sz="2200" dirty="0"/>
              <a:t> </a:t>
            </a:r>
            <a:r>
              <a:rPr lang="it-IT" sz="2200" dirty="0" err="1"/>
              <a:t>main</a:t>
            </a:r>
            <a:r>
              <a:rPr lang="it-IT" sz="2200" dirty="0"/>
              <a:t> </a:t>
            </a:r>
            <a:r>
              <a:rPr lang="it-IT" sz="2200" dirty="0" err="1"/>
              <a:t>functions</a:t>
            </a:r>
            <a:r>
              <a:rPr lang="it-IT" sz="2200" dirty="0"/>
              <a:t>: </a:t>
            </a:r>
          </a:p>
          <a:p>
            <a:pPr lvl="1"/>
            <a:r>
              <a:rPr lang="it-IT" sz="2200" dirty="0"/>
              <a:t>processing the text (delete, </a:t>
            </a:r>
            <a:r>
              <a:rPr lang="it-IT" sz="2200" dirty="0" err="1"/>
              <a:t>replace</a:t>
            </a:r>
            <a:r>
              <a:rPr lang="it-IT" sz="2200" dirty="0"/>
              <a:t>, </a:t>
            </a:r>
            <a:r>
              <a:rPr lang="it-IT" sz="2200" dirty="0" err="1"/>
              <a:t>insert</a:t>
            </a:r>
            <a:r>
              <a:rPr lang="it-IT" sz="2200" dirty="0"/>
              <a:t>, etc.)</a:t>
            </a:r>
          </a:p>
          <a:p>
            <a:pPr lvl="1"/>
            <a:r>
              <a:rPr lang="it-IT" sz="2200" dirty="0" err="1"/>
              <a:t>specifying</a:t>
            </a:r>
            <a:r>
              <a:rPr lang="it-IT" sz="2200" dirty="0"/>
              <a:t> the format (</a:t>
            </a:r>
            <a:r>
              <a:rPr lang="it-IT" sz="2200" dirty="0" err="1"/>
              <a:t>bold</a:t>
            </a:r>
            <a:r>
              <a:rPr lang="it-IT" sz="2200" dirty="0"/>
              <a:t>, center, new line, etc.)</a:t>
            </a:r>
          </a:p>
          <a:p>
            <a:r>
              <a:rPr lang="it-IT" sz="2200" dirty="0"/>
              <a:t>The first </a:t>
            </a:r>
            <a:r>
              <a:rPr lang="it-IT" sz="2200" dirty="0" err="1"/>
              <a:t>editors</a:t>
            </a:r>
            <a:r>
              <a:rPr lang="it-IT" sz="2200" dirty="0"/>
              <a:t> </a:t>
            </a:r>
            <a:r>
              <a:rPr lang="it-IT" sz="2200" dirty="0" err="1"/>
              <a:t>were</a:t>
            </a:r>
            <a:r>
              <a:rPr lang="it-IT" sz="2200" dirty="0"/>
              <a:t> </a:t>
            </a:r>
            <a:r>
              <a:rPr lang="it-IT" sz="2200" dirty="0" err="1"/>
              <a:t>using</a:t>
            </a:r>
            <a:r>
              <a:rPr lang="it-IT" sz="2200" dirty="0"/>
              <a:t> a “</a:t>
            </a:r>
            <a:r>
              <a:rPr lang="it-IT" sz="2200" dirty="0" err="1"/>
              <a:t>mark</a:t>
            </a:r>
            <a:r>
              <a:rPr lang="it-IT" sz="2200" dirty="0"/>
              <a:t> up” </a:t>
            </a:r>
            <a:r>
              <a:rPr lang="it-IT" sz="2200" dirty="0" err="1"/>
              <a:t>language</a:t>
            </a:r>
            <a:r>
              <a:rPr lang="it-IT" sz="2200" dirty="0"/>
              <a:t> (i.e. </a:t>
            </a:r>
            <a:r>
              <a:rPr lang="it-IT" sz="2200" dirty="0" err="1"/>
              <a:t>commands</a:t>
            </a:r>
            <a:r>
              <a:rPr lang="it-IT" sz="2200" dirty="0"/>
              <a:t> </a:t>
            </a:r>
            <a:r>
              <a:rPr lang="it-IT" sz="2200" dirty="0" err="1"/>
              <a:t>intermixed</a:t>
            </a:r>
            <a:r>
              <a:rPr lang="it-IT" sz="2200" dirty="0"/>
              <a:t> with the text) to </a:t>
            </a:r>
            <a:r>
              <a:rPr lang="it-IT" sz="2200" dirty="0" err="1"/>
              <a:t>provide</a:t>
            </a:r>
            <a:r>
              <a:rPr lang="it-IT" sz="2200" dirty="0"/>
              <a:t> </a:t>
            </a:r>
            <a:r>
              <a:rPr lang="it-IT" sz="2200" dirty="0" err="1"/>
              <a:t>formatting</a:t>
            </a:r>
            <a:r>
              <a:rPr lang="it-IT" sz="2200" dirty="0"/>
              <a:t> </a:t>
            </a:r>
            <a:r>
              <a:rPr lang="it-IT" sz="2200" dirty="0" err="1"/>
              <a:t>instructions</a:t>
            </a:r>
            <a:r>
              <a:rPr lang="it-IT" sz="2200" dirty="0"/>
              <a:t> (</a:t>
            </a:r>
            <a:r>
              <a:rPr lang="it-IT" sz="2200" dirty="0" err="1"/>
              <a:t>only</a:t>
            </a:r>
            <a:r>
              <a:rPr lang="it-IT" sz="2200" dirty="0"/>
              <a:t> </a:t>
            </a:r>
            <a:r>
              <a:rPr lang="it-IT" sz="2200" dirty="0" err="1"/>
              <a:t>limited</a:t>
            </a:r>
            <a:r>
              <a:rPr lang="it-IT" sz="2200" dirty="0"/>
              <a:t> </a:t>
            </a:r>
            <a:r>
              <a:rPr lang="it-IT" sz="2200" dirty="0" err="1"/>
              <a:t>interactivity</a:t>
            </a:r>
            <a:r>
              <a:rPr lang="it-IT" sz="2200" dirty="0"/>
              <a:t> </a:t>
            </a:r>
            <a:r>
              <a:rPr lang="it-IT" sz="2200" dirty="0" err="1"/>
              <a:t>available</a:t>
            </a:r>
            <a:r>
              <a:rPr lang="it-IT" sz="2200" dirty="0"/>
              <a:t> </a:t>
            </a:r>
            <a:r>
              <a:rPr lang="it-IT" sz="2200" dirty="0" err="1"/>
              <a:t>through</a:t>
            </a:r>
            <a:r>
              <a:rPr lang="it-IT" sz="2200" dirty="0"/>
              <a:t> </a:t>
            </a:r>
            <a:r>
              <a:rPr lang="it-IT" sz="2200" dirty="0" err="1"/>
              <a:t>typewriter-like</a:t>
            </a:r>
            <a:r>
              <a:rPr lang="it-IT" sz="2200" dirty="0"/>
              <a:t> </a:t>
            </a:r>
            <a:r>
              <a:rPr lang="it-IT" sz="2200" dirty="0" err="1"/>
              <a:t>terminals</a:t>
            </a:r>
            <a:r>
              <a:rPr lang="it-IT" sz="2200" dirty="0"/>
              <a:t>)</a:t>
            </a:r>
          </a:p>
          <a:p>
            <a:r>
              <a:rPr lang="it-IT" sz="2200" dirty="0"/>
              <a:t>The “</a:t>
            </a:r>
            <a:r>
              <a:rPr lang="it-IT" sz="2200" dirty="0" err="1"/>
              <a:t>second</a:t>
            </a:r>
            <a:r>
              <a:rPr lang="it-IT" sz="2200" dirty="0"/>
              <a:t> generation” </a:t>
            </a:r>
            <a:r>
              <a:rPr lang="it-IT" sz="2200" dirty="0" err="1"/>
              <a:t>editors</a:t>
            </a:r>
            <a:r>
              <a:rPr lang="it-IT" sz="2200" dirty="0"/>
              <a:t> </a:t>
            </a:r>
            <a:r>
              <a:rPr lang="it-IT" sz="2200" dirty="0" err="1"/>
              <a:t>were</a:t>
            </a:r>
            <a:r>
              <a:rPr lang="it-IT" sz="2200" dirty="0"/>
              <a:t> </a:t>
            </a:r>
            <a:r>
              <a:rPr lang="it-IT" sz="2200" dirty="0" err="1"/>
              <a:t>using</a:t>
            </a:r>
            <a:r>
              <a:rPr lang="it-IT" sz="2200" dirty="0"/>
              <a:t> the WYSIWYG </a:t>
            </a:r>
            <a:r>
              <a:rPr lang="it-IT" sz="2200" dirty="0" err="1"/>
              <a:t>paradigm</a:t>
            </a:r>
            <a:r>
              <a:rPr lang="it-IT" sz="2200" dirty="0"/>
              <a:t>: </a:t>
            </a:r>
            <a:r>
              <a:rPr lang="it-IT" sz="2200" dirty="0" err="1"/>
              <a:t>What</a:t>
            </a:r>
            <a:r>
              <a:rPr lang="it-IT" sz="2200" dirty="0"/>
              <a:t> </a:t>
            </a:r>
            <a:r>
              <a:rPr lang="it-IT" sz="2200" dirty="0" err="1"/>
              <a:t>You</a:t>
            </a:r>
            <a:r>
              <a:rPr lang="it-IT" sz="2200" dirty="0"/>
              <a:t> </a:t>
            </a:r>
            <a:r>
              <a:rPr lang="it-IT" sz="2200" dirty="0" err="1"/>
              <a:t>See</a:t>
            </a:r>
            <a:r>
              <a:rPr lang="it-IT" sz="2200" dirty="0"/>
              <a:t> </a:t>
            </a:r>
            <a:r>
              <a:rPr lang="it-IT" sz="2200" dirty="0" err="1"/>
              <a:t>Is</a:t>
            </a:r>
            <a:r>
              <a:rPr lang="it-IT" sz="2200" dirty="0"/>
              <a:t> </a:t>
            </a:r>
            <a:r>
              <a:rPr lang="it-IT" sz="2200" dirty="0" err="1"/>
              <a:t>What</a:t>
            </a:r>
            <a:r>
              <a:rPr lang="it-IT" sz="2200" dirty="0"/>
              <a:t> </a:t>
            </a:r>
            <a:r>
              <a:rPr lang="it-IT" sz="2200" dirty="0" err="1"/>
              <a:t>You</a:t>
            </a:r>
            <a:r>
              <a:rPr lang="it-IT" sz="2200" dirty="0"/>
              <a:t> </a:t>
            </a:r>
            <a:r>
              <a:rPr lang="it-IT" sz="2200" dirty="0" err="1"/>
              <a:t>Get</a:t>
            </a:r>
            <a:r>
              <a:rPr lang="it-IT" sz="2200" dirty="0"/>
              <a:t> (</a:t>
            </a:r>
            <a:r>
              <a:rPr lang="it-IT" sz="2200" dirty="0" err="1"/>
              <a:t>much</a:t>
            </a:r>
            <a:r>
              <a:rPr lang="it-IT" sz="2200" dirty="0"/>
              <a:t> </a:t>
            </a:r>
            <a:r>
              <a:rPr lang="it-IT" sz="2200" dirty="0" err="1"/>
              <a:t>better</a:t>
            </a:r>
            <a:r>
              <a:rPr lang="it-IT" sz="2200" dirty="0"/>
              <a:t> </a:t>
            </a:r>
            <a:r>
              <a:rPr lang="it-IT" sz="2200" dirty="0" err="1"/>
              <a:t>interactivity</a:t>
            </a:r>
            <a:r>
              <a:rPr lang="it-IT" sz="2200" dirty="0"/>
              <a:t> </a:t>
            </a:r>
            <a:r>
              <a:rPr lang="it-IT" sz="2200" dirty="0" err="1"/>
              <a:t>available</a:t>
            </a:r>
            <a:r>
              <a:rPr lang="it-IT" sz="2200" dirty="0"/>
              <a:t> with display and mouse) </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32082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p:txBody>
          <a:bodyPr/>
          <a:lstStyle/>
          <a:p>
            <a:r>
              <a:rPr lang="it-IT" smtClean="0"/>
              <a:t>The hyperlink</a:t>
            </a:r>
          </a:p>
        </p:txBody>
      </p:sp>
      <p:sp>
        <p:nvSpPr>
          <p:cNvPr id="32771" name="Segnaposto contenuto 2"/>
          <p:cNvSpPr>
            <a:spLocks noGrp="1"/>
          </p:cNvSpPr>
          <p:nvPr>
            <p:ph idx="1"/>
          </p:nvPr>
        </p:nvSpPr>
        <p:spPr>
          <a:xfrm>
            <a:off x="1905000" y="1341439"/>
            <a:ext cx="8382000" cy="4992687"/>
          </a:xfrm>
        </p:spPr>
        <p:txBody>
          <a:bodyPr>
            <a:normAutofit fontScale="92500" lnSpcReduction="10000"/>
          </a:bodyPr>
          <a:lstStyle/>
          <a:p>
            <a:r>
              <a:rPr lang="en-US" dirty="0"/>
              <a:t>The idea of the “hyperlink” was (experimentally) proposed in the sixties, as a feature of a “smart editor”</a:t>
            </a:r>
          </a:p>
          <a:p>
            <a:pPr lvl="1"/>
            <a:r>
              <a:rPr lang="en-US" sz="2000" dirty="0"/>
              <a:t>selecting a portion of the text, it was possible to open a second document (specified “behind” the selected text) in addition to the one being edited (very awkward to use on a typewriter-like terminal)</a:t>
            </a:r>
          </a:p>
          <a:p>
            <a:r>
              <a:rPr lang="en-US" dirty="0"/>
              <a:t>With the arrival of display screens and the mouse (eighties) the hyperlink came back in “3D documents”</a:t>
            </a:r>
          </a:p>
          <a:p>
            <a:pPr lvl="1"/>
            <a:r>
              <a:rPr lang="en-US" sz="2000" dirty="0"/>
              <a:t>clicking on a portion of the text it was possible to open a second document, which was maintained as a second (virtual) screen behind the first one </a:t>
            </a:r>
          </a:p>
          <a:p>
            <a:r>
              <a:rPr lang="en-US" dirty="0"/>
              <a:t>With the arrival of the (fast) internet, it became the “</a:t>
            </a:r>
            <a:r>
              <a:rPr lang="en-US" dirty="0">
                <a:solidFill>
                  <a:srgbClr val="0070C0"/>
                </a:solidFill>
              </a:rPr>
              <a:t>web hyperlink</a:t>
            </a:r>
            <a:r>
              <a:rPr lang="en-US" dirty="0"/>
              <a:t>”</a:t>
            </a:r>
          </a:p>
          <a:p>
            <a:pPr lvl="1"/>
            <a:r>
              <a:rPr lang="en-US" sz="2000" dirty="0"/>
              <a:t>clicking on a portion of the text it was possible to open a second document, coming from a different computer</a:t>
            </a:r>
          </a:p>
          <a:p>
            <a:pPr lvl="1"/>
            <a:r>
              <a:rPr lang="en-US" sz="2000" dirty="0"/>
              <a:t>Tim Berners Lee was the first one to implement this idea</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804078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r>
              <a:rPr lang="it-IT" smtClean="0"/>
              <a:t>The browser</a:t>
            </a:r>
          </a:p>
        </p:txBody>
      </p:sp>
      <p:sp>
        <p:nvSpPr>
          <p:cNvPr id="33795" name="Segnaposto contenuto 2"/>
          <p:cNvSpPr>
            <a:spLocks noGrp="1"/>
          </p:cNvSpPr>
          <p:nvPr>
            <p:ph idx="1"/>
          </p:nvPr>
        </p:nvSpPr>
        <p:spPr>
          <a:xfrm>
            <a:off x="1905000" y="1341439"/>
            <a:ext cx="8382000" cy="4992687"/>
          </a:xfrm>
        </p:spPr>
        <p:txBody>
          <a:bodyPr/>
          <a:lstStyle/>
          <a:p>
            <a:r>
              <a:rPr lang="en-US" sz="2200" dirty="0"/>
              <a:t>With the arrival of the (web) hyperlink, the problem was then how to properly display a (web) page that had been generated on a different computer, possibly with a different (</a:t>
            </a:r>
            <a:r>
              <a:rPr lang="en-US" sz="2200" dirty="0" err="1"/>
              <a:t>wysiwyg</a:t>
            </a:r>
            <a:r>
              <a:rPr lang="en-US" sz="2200" dirty="0"/>
              <a:t>) editor</a:t>
            </a:r>
          </a:p>
          <a:p>
            <a:r>
              <a:rPr lang="en-US" sz="2200" dirty="0"/>
              <a:t>The solution was the definition of HTML (Hyper Text Markup Language), i.e. a standard mark up language,  and the implementation of smart editors (the browser) capable of correctly displaying pages formatted with HTML, regardless of where they were coming from</a:t>
            </a:r>
          </a:p>
          <a:p>
            <a:r>
              <a:rPr lang="en-US" sz="2200" dirty="0"/>
              <a:t>Together with that, there was the definition of HTTP (Hyper Text Transfer Protocol) for the communication between the “browser” requesting the page and the server providing that page</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513772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Web </a:t>
            </a:r>
            <a:r>
              <a:rPr lang="it-IT" dirty="0" err="1" smtClean="0"/>
              <a:t>architecture</a:t>
            </a:r>
            <a:endParaRPr lang="it-IT" dirty="0"/>
          </a:p>
        </p:txBody>
      </p:sp>
      <p:pic>
        <p:nvPicPr>
          <p:cNvPr id="359425" name="Picture 1"/>
          <p:cNvPicPr>
            <a:picLocks noChangeAspect="1" noChangeArrowheads="1"/>
          </p:cNvPicPr>
          <p:nvPr/>
        </p:nvPicPr>
        <p:blipFill>
          <a:blip r:embed="rId3" cstate="print"/>
          <a:srcRect/>
          <a:stretch>
            <a:fillRect/>
          </a:stretch>
        </p:blipFill>
        <p:spPr bwMode="auto">
          <a:xfrm>
            <a:off x="2272024" y="1484785"/>
            <a:ext cx="8364537" cy="4492625"/>
          </a:xfrm>
          <a:prstGeom prst="rect">
            <a:avLst/>
          </a:prstGeom>
          <a:noFill/>
          <a:ln w="9525">
            <a:noFill/>
            <a:miter lim="800000"/>
            <a:headEnd/>
            <a:tailEnd/>
          </a:ln>
          <a:effectLst/>
        </p:spPr>
      </p:pic>
      <p:grpSp>
        <p:nvGrpSpPr>
          <p:cNvPr id="13" name="Group 12"/>
          <p:cNvGrpSpPr/>
          <p:nvPr/>
        </p:nvGrpSpPr>
        <p:grpSpPr>
          <a:xfrm>
            <a:off x="1847529" y="4509121"/>
            <a:ext cx="1392685" cy="1762161"/>
            <a:chOff x="226987" y="4293096"/>
            <a:chExt cx="1392685" cy="1762161"/>
          </a:xfrm>
        </p:grpSpPr>
        <p:sp>
          <p:nvSpPr>
            <p:cNvPr id="8" name="Vertical Scroll 7"/>
            <p:cNvSpPr/>
            <p:nvPr/>
          </p:nvSpPr>
          <p:spPr bwMode="auto">
            <a:xfrm>
              <a:off x="226987" y="4293096"/>
              <a:ext cx="1392685" cy="462201"/>
            </a:xfrm>
            <a:prstGeom prst="verticalScroll">
              <a:avLst>
                <a:gd name="adj" fmla="val 13602"/>
              </a:avLst>
            </a:prstGeom>
            <a:solidFill>
              <a:schemeClr val="accent1">
                <a:lumMod val="20000"/>
                <a:lumOff val="8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kumimoji="1" lang="it-IT" u="sng">
                <a:latin typeface="Arial" charset="0"/>
              </a:endParaRPr>
            </a:p>
          </p:txBody>
        </p:sp>
        <p:sp>
          <p:nvSpPr>
            <p:cNvPr id="7" name="TextBox 6"/>
            <p:cNvSpPr txBox="1"/>
            <p:nvPr/>
          </p:nvSpPr>
          <p:spPr>
            <a:xfrm>
              <a:off x="416546" y="4454819"/>
              <a:ext cx="1102542" cy="1600438"/>
            </a:xfrm>
            <a:prstGeom prst="rect">
              <a:avLst/>
            </a:prstGeom>
            <a:noFill/>
          </p:spPr>
          <p:txBody>
            <a:bodyPr wrap="square" rtlCol="0">
              <a:spAutoFit/>
            </a:bodyPr>
            <a:lstStyle/>
            <a:p>
              <a:r>
                <a:rPr lang="it-IT" sz="1400" dirty="0"/>
                <a:t>HTML page </a:t>
              </a:r>
              <a:r>
                <a:rPr lang="it-IT" sz="1400" dirty="0" err="1"/>
                <a:t>being</a:t>
              </a:r>
              <a:r>
                <a:rPr lang="it-IT" sz="1400" dirty="0"/>
                <a:t> </a:t>
              </a:r>
              <a:r>
                <a:rPr lang="it-IT" sz="1400" dirty="0" err="1"/>
                <a:t>transferred</a:t>
              </a:r>
              <a:r>
                <a:rPr lang="it-IT" sz="1400" dirty="0"/>
                <a:t> from server to browser</a:t>
              </a:r>
            </a:p>
          </p:txBody>
        </p:sp>
      </p:grpSp>
      <p:cxnSp>
        <p:nvCxnSpPr>
          <p:cNvPr id="15" name="Straight Arrow Connector 14"/>
          <p:cNvCxnSpPr/>
          <p:nvPr/>
        </p:nvCxnSpPr>
        <p:spPr bwMode="auto">
          <a:xfrm flipV="1">
            <a:off x="3083647" y="4509120"/>
            <a:ext cx="1300187" cy="504056"/>
          </a:xfrm>
          <a:prstGeom prst="straightConnector1">
            <a:avLst/>
          </a:prstGeom>
          <a:solidFill>
            <a:schemeClr val="accent1"/>
          </a:solidFill>
          <a:ln w="12700" cap="sq" cmpd="sng" algn="ctr">
            <a:solidFill>
              <a:schemeClr val="tx1"/>
            </a:solidFill>
            <a:prstDash val="solid"/>
            <a:round/>
            <a:headEnd type="none" w="sm" len="sm"/>
            <a:tailEnd type="stealth" w="lg" len="lg"/>
          </a:ln>
          <a:effectLst/>
        </p:spPr>
      </p:cxnSp>
      <p:sp>
        <p:nvSpPr>
          <p:cNvPr id="9" name="Rounded Rectangular Callout 8"/>
          <p:cNvSpPr/>
          <p:nvPr/>
        </p:nvSpPr>
        <p:spPr bwMode="auto">
          <a:xfrm>
            <a:off x="2997258" y="5990733"/>
            <a:ext cx="1162262" cy="404661"/>
          </a:xfrm>
          <a:prstGeom prst="wedgeRoundRectCallout">
            <a:avLst>
              <a:gd name="adj1" fmla="val 69386"/>
              <a:gd name="adj2" fmla="val -336151"/>
              <a:gd name="adj3" fmla="val 16667"/>
            </a:avLst>
          </a:prstGeom>
          <a:noFill/>
          <a:ln w="12700" cap="sq"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US" sz="1400" dirty="0">
                <a:latin typeface="Arial" charset="0"/>
              </a:rPr>
              <a:t>Physical</a:t>
            </a:r>
            <a:br>
              <a:rPr lang="en-US" sz="1400" dirty="0">
                <a:latin typeface="Arial" charset="0"/>
              </a:rPr>
            </a:br>
            <a:r>
              <a:rPr lang="en-US" sz="1400" dirty="0">
                <a:latin typeface="Arial" charset="0"/>
              </a:rPr>
              <a:t>connection</a:t>
            </a:r>
            <a:endParaRPr kumimoji="1" lang="en-US" sz="1400" dirty="0">
              <a:latin typeface="Arial" charset="0"/>
            </a:endParaRPr>
          </a:p>
        </p:txBody>
      </p:sp>
      <p:sp>
        <p:nvSpPr>
          <p:cNvPr id="14" name="Rounded Rectangular Callout 13"/>
          <p:cNvSpPr/>
          <p:nvPr/>
        </p:nvSpPr>
        <p:spPr bwMode="auto">
          <a:xfrm>
            <a:off x="8219863" y="5948675"/>
            <a:ext cx="1162262" cy="404661"/>
          </a:xfrm>
          <a:prstGeom prst="wedgeRoundRectCallout">
            <a:avLst>
              <a:gd name="adj1" fmla="val -126260"/>
              <a:gd name="adj2" fmla="val -392208"/>
              <a:gd name="adj3" fmla="val 16667"/>
            </a:avLst>
          </a:prstGeom>
          <a:noFill/>
          <a:ln w="12700" cap="sq"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noAutofit/>
          </a:bodyPr>
          <a:lstStyle/>
          <a:p>
            <a:pPr eaLnBrk="0" fontAlgn="base" hangingPunct="0">
              <a:spcBef>
                <a:spcPct val="0"/>
              </a:spcBef>
              <a:spcAft>
                <a:spcPct val="0"/>
              </a:spcAft>
            </a:pPr>
            <a:r>
              <a:rPr lang="en-US" sz="1400" dirty="0">
                <a:latin typeface="Arial" charset="0"/>
              </a:rPr>
              <a:t>Logical</a:t>
            </a:r>
            <a:br>
              <a:rPr lang="en-US" sz="1400" dirty="0">
                <a:latin typeface="Arial" charset="0"/>
              </a:rPr>
            </a:br>
            <a:r>
              <a:rPr lang="en-US" sz="1400" dirty="0">
                <a:latin typeface="Arial" charset="0"/>
              </a:rPr>
              <a:t>connection</a:t>
            </a:r>
            <a:endParaRPr kumimoji="1" lang="en-US" sz="1400" dirty="0">
              <a:latin typeface="Arial" charset="0"/>
            </a:endParaRPr>
          </a:p>
        </p:txBody>
      </p:sp>
      <p:sp>
        <p:nvSpPr>
          <p:cNvPr id="10" name="Segnaposto piè di pagina 9"/>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38960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Web</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Web 1.0 (1993-2003/4)</a:t>
            </a:r>
          </a:p>
          <a:p>
            <a:pPr lvl="1"/>
            <a:r>
              <a:rPr lang="en-US" sz="2200" dirty="0"/>
              <a:t>Web is a “publishing medium”</a:t>
            </a:r>
          </a:p>
          <a:p>
            <a:pPr lvl="1"/>
            <a:r>
              <a:rPr lang="en-US" sz="2200" dirty="0"/>
              <a:t>Users (humans) can only read</a:t>
            </a:r>
          </a:p>
          <a:p>
            <a:r>
              <a:rPr lang="en-US" sz="2400" dirty="0"/>
              <a:t>Web 2.0 (2003/4-today)</a:t>
            </a:r>
          </a:p>
          <a:p>
            <a:pPr lvl="1"/>
            <a:r>
              <a:rPr lang="en-US" sz="2200" dirty="0"/>
              <a:t>Web is a “social medium”</a:t>
            </a:r>
          </a:p>
          <a:p>
            <a:pPr lvl="1"/>
            <a:r>
              <a:rPr lang="en-US" sz="2200" dirty="0"/>
              <a:t>Users (humans) can publish and interact</a:t>
            </a:r>
            <a:br>
              <a:rPr lang="en-US" sz="2200" dirty="0"/>
            </a:br>
            <a:r>
              <a:rPr lang="en-US" sz="2200" dirty="0"/>
              <a:t>(e.g. </a:t>
            </a:r>
            <a:r>
              <a:rPr lang="en-US" sz="2200" dirty="0" err="1"/>
              <a:t>Youtube</a:t>
            </a:r>
            <a:r>
              <a:rPr lang="en-US" sz="2200" dirty="0"/>
              <a:t>, Wiki, Flickr, Facebook, etc.)</a:t>
            </a:r>
          </a:p>
          <a:p>
            <a:r>
              <a:rPr lang="en-US" sz="2400" dirty="0"/>
              <a:t>Web 3.0 (2010/1-today, often called </a:t>
            </a:r>
            <a:r>
              <a:rPr lang="en-US" sz="2400" dirty="0" err="1" smtClean="0"/>
              <a:t>IoT</a:t>
            </a:r>
            <a:r>
              <a:rPr lang="en-US" sz="2400" dirty="0" smtClean="0"/>
              <a:t> </a:t>
            </a:r>
            <a:r>
              <a:rPr lang="en-US" sz="2400" dirty="0"/>
              <a:t>- Internet of Things)</a:t>
            </a:r>
          </a:p>
          <a:p>
            <a:pPr lvl="1"/>
            <a:r>
              <a:rPr lang="en-US" sz="2200" dirty="0"/>
              <a:t>Users of the Web are “programs” that can interact</a:t>
            </a:r>
          </a:p>
          <a:p>
            <a:pPr lvl="1"/>
            <a:r>
              <a:rPr lang="en-US" sz="2200" dirty="0"/>
              <a:t>Users of the Web are “things”, whose programs interact with other things</a:t>
            </a:r>
          </a:p>
          <a:p>
            <a:endParaRPr lang="en-US" dirty="0"/>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23552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t>
            </a:r>
            <a:r>
              <a:rPr lang="en-US" dirty="0" smtClean="0">
                <a:solidFill>
                  <a:schemeClr val="accent1">
                    <a:lumMod val="50000"/>
                  </a:schemeClr>
                </a:solidFill>
              </a:rPr>
              <a:t>information</a:t>
            </a:r>
            <a:r>
              <a:rPr lang="en-US" dirty="0" smtClean="0"/>
              <a:t> on the </a:t>
            </a:r>
            <a:r>
              <a:rPr lang="en-US" dirty="0"/>
              <a:t>Web</a:t>
            </a:r>
            <a:endParaRPr lang="it-IT" dirty="0"/>
          </a:p>
        </p:txBody>
      </p:sp>
      <p:sp>
        <p:nvSpPr>
          <p:cNvPr id="3" name="Content Placeholder 2"/>
          <p:cNvSpPr>
            <a:spLocks noGrp="1"/>
          </p:cNvSpPr>
          <p:nvPr>
            <p:ph idx="1"/>
          </p:nvPr>
        </p:nvSpPr>
        <p:spPr/>
        <p:txBody>
          <a:bodyPr>
            <a:normAutofit lnSpcReduction="10000"/>
          </a:bodyPr>
          <a:lstStyle/>
          <a:p>
            <a:r>
              <a:rPr lang="en-US" sz="2400" dirty="0"/>
              <a:t>The World Wide Web is called “web” as the information can be seen as a graph of web pages interconnected by hyperlinks</a:t>
            </a:r>
          </a:p>
          <a:p>
            <a:r>
              <a:rPr lang="en-US" sz="2400" dirty="0"/>
              <a:t>The hyperlinks are “anonymous”, i.e. they do not say what is at the other end. The human, reading the words associated with the hyperlink, can figure out what could be at the other end of the hyperlink </a:t>
            </a:r>
          </a:p>
          <a:p>
            <a:r>
              <a:rPr lang="en-US" sz="2400" dirty="0"/>
              <a:t>In the Web of Linked (Open) Data the hyperlinks have a “type”, which (in a given vocabulary) provide an indication (to a human or to a program) on what should be expected at the other end of the link</a:t>
            </a:r>
            <a:endParaRPr lang="en-US" dirty="0" smtClean="0"/>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26675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hr-HR" dirty="0" err="1" smtClean="0"/>
              <a:t>Content</a:t>
            </a:r>
            <a:endParaRPr lang="en-US" dirty="0" smtClean="0"/>
          </a:p>
        </p:txBody>
      </p:sp>
      <p:sp>
        <p:nvSpPr>
          <p:cNvPr id="7171" name="Rectangle 3"/>
          <p:cNvSpPr>
            <a:spLocks noGrp="1" noChangeArrowheads="1"/>
          </p:cNvSpPr>
          <p:nvPr>
            <p:ph type="body" idx="1"/>
          </p:nvPr>
        </p:nvSpPr>
        <p:spPr>
          <a:xfrm>
            <a:off x="646111" y="1720645"/>
            <a:ext cx="9640889" cy="3586950"/>
          </a:xfrm>
        </p:spPr>
        <p:txBody>
          <a:bodyPr/>
          <a:lstStyle/>
          <a:p>
            <a:endParaRPr lang="en-US" sz="1400" dirty="0"/>
          </a:p>
          <a:p>
            <a:r>
              <a:rPr lang="en-US" dirty="0" smtClean="0"/>
              <a:t>Internet and the Web</a:t>
            </a:r>
          </a:p>
          <a:p>
            <a:r>
              <a:rPr lang="en-US" dirty="0" smtClean="0"/>
              <a:t>The Semantic Web</a:t>
            </a:r>
          </a:p>
          <a:p>
            <a:r>
              <a:rPr lang="en-US" dirty="0" smtClean="0"/>
              <a:t>RDF – Resource Description Framework </a:t>
            </a:r>
          </a:p>
          <a:p>
            <a:r>
              <a:rPr lang="en-US" dirty="0" smtClean="0"/>
              <a:t>RDF Schema</a:t>
            </a:r>
          </a:p>
          <a:p>
            <a:r>
              <a:rPr lang="en-US" dirty="0" err="1" smtClean="0"/>
              <a:t>LOD</a:t>
            </a:r>
            <a:r>
              <a:rPr lang="en-US" dirty="0" smtClean="0"/>
              <a:t> – Linked Open Data</a:t>
            </a:r>
          </a:p>
          <a:p>
            <a:r>
              <a:rPr lang="en-US" dirty="0" smtClean="0"/>
              <a:t>How to publish library </a:t>
            </a:r>
            <a:r>
              <a:rPr lang="en-US" dirty="0" err="1" smtClean="0"/>
              <a:t>LOD</a:t>
            </a:r>
            <a:endParaRPr lang="en-US" dirty="0" smtClean="0"/>
          </a:p>
        </p:txBody>
      </p:sp>
      <p:sp>
        <p:nvSpPr>
          <p:cNvPr id="7" name="Segnaposto piè di pagina 6"/>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25856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World Wide Web</a:t>
            </a:r>
            <a:endParaRPr lang="it-I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1307048"/>
            <a:ext cx="5016748" cy="4610982"/>
          </a:xfrm>
          <a:prstGeom prst="rect">
            <a:avLst/>
          </a:prstGeom>
        </p:spPr>
      </p:pic>
      <p:sp>
        <p:nvSpPr>
          <p:cNvPr id="10" name="TextBox 9"/>
          <p:cNvSpPr txBox="1"/>
          <p:nvPr/>
        </p:nvSpPr>
        <p:spPr>
          <a:xfrm>
            <a:off x="2464595" y="5939989"/>
            <a:ext cx="7477125" cy="646331"/>
          </a:xfrm>
          <a:prstGeom prst="rect">
            <a:avLst/>
          </a:prstGeom>
          <a:noFill/>
        </p:spPr>
        <p:txBody>
          <a:bodyPr wrap="square" rtlCol="0">
            <a:spAutoFit/>
          </a:bodyPr>
          <a:lstStyle/>
          <a:p>
            <a:pPr algn="ctr"/>
            <a:r>
              <a:rPr lang="en-US" dirty="0">
                <a:solidFill>
                  <a:srgbClr val="FF0000"/>
                </a:solidFill>
                <a:hlinkClick r:id="rId3"/>
              </a:rPr>
              <a:t>Leonardo da Vinci</a:t>
            </a:r>
            <a:r>
              <a:rPr lang="en-US" dirty="0">
                <a:hlinkClick r:id="rId3"/>
              </a:rPr>
              <a:t> </a:t>
            </a:r>
            <a:r>
              <a:rPr lang="en-US" dirty="0"/>
              <a:t>painted “</a:t>
            </a:r>
            <a:r>
              <a:rPr lang="en-US" dirty="0">
                <a:hlinkClick r:id="rId4"/>
              </a:rPr>
              <a:t>Monna Lisa</a:t>
            </a:r>
            <a:r>
              <a:rPr lang="en-US" dirty="0"/>
              <a:t>”, in Italian called “</a:t>
            </a:r>
            <a:r>
              <a:rPr lang="en-US" dirty="0">
                <a:hlinkClick r:id="rId5"/>
              </a:rPr>
              <a:t>La </a:t>
            </a:r>
            <a:r>
              <a:rPr lang="en-US" dirty="0" err="1">
                <a:hlinkClick r:id="rId5"/>
              </a:rPr>
              <a:t>Gioconda</a:t>
            </a:r>
            <a:r>
              <a:rPr lang="en-US" dirty="0"/>
              <a:t>”</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49123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a:t>
            </a:r>
            <a:r>
              <a:rPr lang="it-IT" dirty="0" err="1" smtClean="0"/>
              <a:t>hyperlinks</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00" y="1290784"/>
            <a:ext cx="5688632" cy="5147557"/>
          </a:xfrm>
          <a:prstGeom prst="rect">
            <a:avLst/>
          </a:prstGeom>
        </p:spPr>
      </p:pic>
      <p:sp>
        <p:nvSpPr>
          <p:cNvPr id="13" name="TextBox 12"/>
          <p:cNvSpPr txBox="1"/>
          <p:nvPr/>
        </p:nvSpPr>
        <p:spPr>
          <a:xfrm>
            <a:off x="1896468" y="2695077"/>
            <a:ext cx="2088232" cy="2862322"/>
          </a:xfrm>
          <a:prstGeom prst="rect">
            <a:avLst/>
          </a:prstGeom>
          <a:noFill/>
        </p:spPr>
        <p:txBody>
          <a:bodyPr wrap="square" rtlCol="0">
            <a:spAutoFit/>
          </a:bodyPr>
          <a:lstStyle/>
          <a:p>
            <a:r>
              <a:rPr lang="en-US" dirty="0"/>
              <a:t>A link is made of two parts: </a:t>
            </a:r>
          </a:p>
          <a:p>
            <a:r>
              <a:rPr lang="en-US" dirty="0"/>
              <a:t>the visible text and the link to the resource (typically a web page) to be looked for when clicking on the visible text</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98871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Web of </a:t>
            </a:r>
            <a:r>
              <a:rPr lang="it-IT" dirty="0" err="1" smtClean="0"/>
              <a:t>Linked</a:t>
            </a:r>
            <a:r>
              <a:rPr lang="it-IT" dirty="0" smtClean="0"/>
              <a:t> Data</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662" y="1340768"/>
            <a:ext cx="7985787" cy="5040560"/>
          </a:xfrm>
          <a:prstGeom prst="rect">
            <a:avLst/>
          </a:prstGeom>
        </p:spPr>
      </p:pic>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2349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Semantic</a:t>
            </a:r>
            <a:r>
              <a:rPr lang="it-IT" dirty="0" smtClean="0"/>
              <a:t> Web</a:t>
            </a:r>
            <a:endParaRPr lang="it-IT" dirty="0"/>
          </a:p>
        </p:txBody>
      </p:sp>
      <p:sp>
        <p:nvSpPr>
          <p:cNvPr id="3" name="Segnaposto contenuto 2"/>
          <p:cNvSpPr>
            <a:spLocks noGrp="1"/>
          </p:cNvSpPr>
          <p:nvPr>
            <p:ph idx="1"/>
          </p:nvPr>
        </p:nvSpPr>
        <p:spPr>
          <a:xfrm>
            <a:off x="1703512" y="1412875"/>
            <a:ext cx="8856984" cy="4895850"/>
          </a:xfrm>
        </p:spPr>
        <p:txBody>
          <a:bodyPr>
            <a:normAutofit fontScale="92500"/>
          </a:bodyPr>
          <a:lstStyle/>
          <a:p>
            <a:r>
              <a:rPr lang="en-US" sz="2400" dirty="0"/>
              <a:t>The whole idea of the Semantic Web is to make available (for use in the Web) resources (or resource descriptions) whose “meaning” is understandable by a computer</a:t>
            </a:r>
          </a:p>
          <a:p>
            <a:r>
              <a:rPr lang="en-US" sz="2400" dirty="0"/>
              <a:t>This is accomplished by providing descriptions of resources in a “formal way”, so that these descriptions can be “understood” by a computer (i.e. a program running in a computer)</a:t>
            </a:r>
          </a:p>
          <a:p>
            <a:r>
              <a:rPr lang="en-US" sz="2400" dirty="0"/>
              <a:t>The first step in approaching this formal description is to define exactly the “portion of the universe” that we want to describe, and then define a “conceptual model” of it </a:t>
            </a:r>
          </a:p>
          <a:p>
            <a:r>
              <a:rPr lang="en-US" sz="2400" dirty="0"/>
              <a:t>We can then describe this conceptual model in a formal way that can be provided to (and understood by) a computer </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277461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it-IT" dirty="0" err="1" smtClean="0"/>
              <a:t>What</a:t>
            </a:r>
            <a:r>
              <a:rPr lang="it-IT" dirty="0" smtClean="0"/>
              <a:t> </a:t>
            </a:r>
            <a:r>
              <a:rPr lang="it-IT" dirty="0" err="1" smtClean="0"/>
              <a:t>is</a:t>
            </a:r>
            <a:r>
              <a:rPr lang="it-IT" dirty="0" smtClean="0"/>
              <a:t> a</a:t>
            </a:r>
            <a:r>
              <a:rPr lang="en-US" dirty="0" smtClean="0"/>
              <a:t> Conceptual Model</a:t>
            </a:r>
          </a:p>
        </p:txBody>
      </p:sp>
      <p:sp>
        <p:nvSpPr>
          <p:cNvPr id="71683" name="Rectangle 3"/>
          <p:cNvSpPr>
            <a:spLocks noGrp="1" noChangeArrowheads="1"/>
          </p:cNvSpPr>
          <p:nvPr>
            <p:ph type="body" idx="1"/>
          </p:nvPr>
        </p:nvSpPr>
        <p:spPr>
          <a:xfrm>
            <a:off x="1985082" y="1340768"/>
            <a:ext cx="8229600" cy="4983832"/>
          </a:xfrm>
        </p:spPr>
        <p:txBody>
          <a:bodyPr>
            <a:normAutofit fontScale="92500"/>
          </a:bodyPr>
          <a:lstStyle/>
          <a:p>
            <a:r>
              <a:rPr lang="en-US" sz="2400" dirty="0"/>
              <a:t>A conceptual model is an </a:t>
            </a:r>
            <a:r>
              <a:rPr lang="en-US" sz="2400" b="1" dirty="0"/>
              <a:t>abstract framework</a:t>
            </a:r>
            <a:r>
              <a:rPr lang="en-US" sz="2400" dirty="0"/>
              <a:t> for understanding significant relationships among the entities of some environment, and for the development of consistent standards or specifications supporting that environment</a:t>
            </a:r>
            <a:endParaRPr lang="it-IT" sz="2400" dirty="0"/>
          </a:p>
          <a:p>
            <a:r>
              <a:rPr lang="en-US" sz="2400" dirty="0"/>
              <a:t>A reference model is based on </a:t>
            </a:r>
            <a:r>
              <a:rPr lang="en-US" sz="2400" b="1" dirty="0"/>
              <a:t>a small number of unifying concepts</a:t>
            </a:r>
            <a:r>
              <a:rPr lang="en-US" sz="2400" dirty="0"/>
              <a:t> and may be used as a basis for education and explaining standards to a non-specialist</a:t>
            </a:r>
            <a:endParaRPr lang="it-IT" sz="2400" dirty="0"/>
          </a:p>
          <a:p>
            <a:r>
              <a:rPr lang="en-US" sz="2400" dirty="0"/>
              <a:t>A reference model </a:t>
            </a:r>
            <a:r>
              <a:rPr lang="en-US" sz="2400" b="1" dirty="0"/>
              <a:t>is not directly tied to any standards, technologies or other concrete implementation details</a:t>
            </a:r>
            <a:r>
              <a:rPr lang="en-US" sz="2400" dirty="0"/>
              <a:t>, but it does seek to provide a common semantics that can be used unambiguously across and between different implementations</a:t>
            </a:r>
          </a:p>
        </p:txBody>
      </p:sp>
      <p:sp>
        <p:nvSpPr>
          <p:cNvPr id="7" name="Segnaposto piè di pagina 6"/>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7532713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Semantic</a:t>
            </a:r>
            <a:r>
              <a:rPr lang="it-IT" dirty="0" smtClean="0"/>
              <a:t> Web</a:t>
            </a:r>
            <a:endParaRPr lang="it-IT" dirty="0"/>
          </a:p>
        </p:txBody>
      </p:sp>
      <p:sp>
        <p:nvSpPr>
          <p:cNvPr id="3" name="Segnaposto contenuto 2"/>
          <p:cNvSpPr>
            <a:spLocks noGrp="1"/>
          </p:cNvSpPr>
          <p:nvPr>
            <p:ph idx="1"/>
          </p:nvPr>
        </p:nvSpPr>
        <p:spPr>
          <a:xfrm>
            <a:off x="1703512" y="1412875"/>
            <a:ext cx="8856984" cy="4895850"/>
          </a:xfrm>
        </p:spPr>
        <p:txBody>
          <a:bodyPr>
            <a:normAutofit lnSpcReduction="10000"/>
          </a:bodyPr>
          <a:lstStyle/>
          <a:p>
            <a:r>
              <a:rPr lang="en-US" dirty="0">
                <a:solidFill>
                  <a:schemeClr val="bg1">
                    <a:lumMod val="65000"/>
                  </a:schemeClr>
                </a:solidFill>
              </a:rPr>
              <a:t>The whole idea of the Semantic Web is to provide resources (or resource descriptions) whose meaning is understandable by a computer (i.e. a program running in a computer) </a:t>
            </a:r>
          </a:p>
          <a:p>
            <a:r>
              <a:rPr lang="en-US" dirty="0">
                <a:solidFill>
                  <a:schemeClr val="bg1">
                    <a:lumMod val="65000"/>
                  </a:schemeClr>
                </a:solidFill>
              </a:rPr>
              <a:t>This is accomplished by providing descriptions of resources in a “formal way”, so that these descriptions can be “understood” by a computer (i.e. a program running in a computer). </a:t>
            </a:r>
          </a:p>
          <a:p>
            <a:r>
              <a:rPr lang="en-US" dirty="0"/>
              <a:t>The main formalism used for describing resources is RDF – Resource Description Framework</a:t>
            </a:r>
          </a:p>
          <a:p>
            <a:r>
              <a:rPr lang="en-US" dirty="0"/>
              <a:t>The RDF descriptions are based on RDF schemas (often called  vocabularies or </a:t>
            </a:r>
            <a:r>
              <a:rPr lang="en-US" b="1" dirty="0">
                <a:solidFill>
                  <a:srgbClr val="0070C0"/>
                </a:solidFill>
              </a:rPr>
              <a:t>ontologies</a:t>
            </a:r>
            <a:r>
              <a:rPr lang="en-US" dirty="0"/>
              <a:t>) also described in RDF </a:t>
            </a:r>
          </a:p>
          <a:p>
            <a:r>
              <a:rPr lang="en-US" dirty="0"/>
              <a:t>One of the main initiatives in the Semantic Web is </a:t>
            </a:r>
            <a:r>
              <a:rPr lang="en-US" dirty="0">
                <a:solidFill>
                  <a:srgbClr val="0070C0"/>
                </a:solidFill>
              </a:rPr>
              <a:t>“Linked Open Data” (</a:t>
            </a:r>
            <a:r>
              <a:rPr lang="en-US" dirty="0" err="1">
                <a:solidFill>
                  <a:srgbClr val="0070C0"/>
                </a:solidFill>
              </a:rPr>
              <a:t>LOD</a:t>
            </a:r>
            <a:r>
              <a:rPr lang="en-US" dirty="0">
                <a:solidFill>
                  <a:srgbClr val="0070C0"/>
                </a:solidFill>
              </a:rPr>
              <a:t>)</a:t>
            </a:r>
            <a:r>
              <a:rPr lang="en-US" dirty="0"/>
              <a:t>, where the resources (or their descriptions) to be made (freely) available on the Web have to be represented in RDF and have to be linked one to another with “typed links” (i.e. RDF predicates)</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779268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it-IT" sz="2800"/>
              <a:t>RDF – Resource Description Framework</a:t>
            </a:r>
            <a:endParaRPr lang="en-US" sz="2800" dirty="0"/>
          </a:p>
        </p:txBody>
      </p:sp>
      <p:sp>
        <p:nvSpPr>
          <p:cNvPr id="7174" name="Rectangle 3"/>
          <p:cNvSpPr>
            <a:spLocks noGrp="1" noChangeArrowheads="1"/>
          </p:cNvSpPr>
          <p:nvPr>
            <p:ph type="body" idx="1"/>
          </p:nvPr>
        </p:nvSpPr>
        <p:spPr>
          <a:xfrm>
            <a:off x="1666876" y="1447800"/>
            <a:ext cx="8786813" cy="4724400"/>
          </a:xfrm>
        </p:spPr>
        <p:txBody>
          <a:bodyPr>
            <a:normAutofit fontScale="92500" lnSpcReduction="20000"/>
          </a:bodyPr>
          <a:lstStyle/>
          <a:p>
            <a:r>
              <a:rPr lang="en-US" dirty="0"/>
              <a:t>Resource Description Framework (RDF) is a way to represent  information about </a:t>
            </a:r>
            <a:r>
              <a:rPr lang="en-US" b="1" dirty="0">
                <a:solidFill>
                  <a:srgbClr val="0070C0"/>
                </a:solidFill>
              </a:rPr>
              <a:t>resources</a:t>
            </a:r>
            <a:r>
              <a:rPr lang="en-US" dirty="0"/>
              <a:t> in the Web</a:t>
            </a:r>
          </a:p>
          <a:p>
            <a:r>
              <a:rPr lang="en-US" dirty="0"/>
              <a:t>A resource is anything that has identity. For example, a resource may be an electronic document, an image, a service (e.g., "today's weather report for Toronto"), and a collection of other resources. Not all resources are network "retrievable"; e.g., human beings, corporations, and bound books in a library can also be considered resources</a:t>
            </a:r>
          </a:p>
          <a:p>
            <a:r>
              <a:rPr lang="en-US" dirty="0"/>
              <a:t>All resources</a:t>
            </a:r>
            <a:r>
              <a:rPr lang="en-US" i="1" dirty="0"/>
              <a:t> </a:t>
            </a:r>
            <a:r>
              <a:rPr lang="en-US" dirty="0"/>
              <a:t>are identified by a </a:t>
            </a:r>
            <a:r>
              <a:rPr lang="en-US" dirty="0">
                <a:solidFill>
                  <a:srgbClr val="0070C0"/>
                </a:solidFill>
              </a:rPr>
              <a:t>URI (Uniform Resource Identifier)</a:t>
            </a:r>
          </a:p>
          <a:p>
            <a:r>
              <a:rPr lang="en-US" dirty="0"/>
              <a:t>Resources are described in terms of simple statements specifying properties and property values of resource</a:t>
            </a:r>
          </a:p>
          <a:p>
            <a:r>
              <a:rPr lang="en-US" dirty="0"/>
              <a:t>A statements is composed of three parts</a:t>
            </a:r>
          </a:p>
          <a:p>
            <a:pPr lvl="1"/>
            <a:r>
              <a:rPr lang="en-US" sz="2000" dirty="0"/>
              <a:t>A subject (usually indicated by a URI)</a:t>
            </a:r>
          </a:p>
          <a:p>
            <a:pPr lvl="1"/>
            <a:r>
              <a:rPr lang="en-US" sz="2000" dirty="0"/>
              <a:t>A predicate (about the subject)</a:t>
            </a:r>
          </a:p>
          <a:p>
            <a:pPr lvl="1"/>
            <a:r>
              <a:rPr lang="en-US" sz="2000" dirty="0"/>
              <a:t>An object (the value of the predicate)</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200398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it-IT" smtClean="0"/>
              <a:t>Simple RDF statement</a:t>
            </a:r>
            <a:endParaRPr lang="en-US" smtClean="0"/>
          </a:p>
        </p:txBody>
      </p:sp>
      <p:sp>
        <p:nvSpPr>
          <p:cNvPr id="8198" name="Rectangle 3"/>
          <p:cNvSpPr>
            <a:spLocks noGrp="1" noChangeArrowheads="1"/>
          </p:cNvSpPr>
          <p:nvPr>
            <p:ph type="body" idx="1"/>
          </p:nvPr>
        </p:nvSpPr>
        <p:spPr>
          <a:xfrm>
            <a:off x="1905000" y="1341438"/>
            <a:ext cx="8382000" cy="5039890"/>
          </a:xfrm>
        </p:spPr>
        <p:txBody>
          <a:bodyPr>
            <a:normAutofit fontScale="92500" lnSpcReduction="10000"/>
          </a:bodyPr>
          <a:lstStyle/>
          <a:p>
            <a:pPr>
              <a:lnSpc>
                <a:spcPct val="90000"/>
              </a:lnSpc>
              <a:defRPr/>
            </a:pPr>
            <a:r>
              <a:rPr lang="en-US" sz="2400" dirty="0">
                <a:solidFill>
                  <a:srgbClr val="C00000"/>
                </a:solidFill>
              </a:rPr>
              <a:t>http://</a:t>
            </a:r>
            <a:r>
              <a:rPr lang="en-US" sz="2400" dirty="0" err="1">
                <a:solidFill>
                  <a:srgbClr val="C00000"/>
                </a:solidFill>
              </a:rPr>
              <a:t>www.example.org</a:t>
            </a:r>
            <a:r>
              <a:rPr lang="en-US" sz="2400" dirty="0">
                <a:solidFill>
                  <a:srgbClr val="C00000"/>
                </a:solidFill>
              </a:rPr>
              <a:t>/</a:t>
            </a:r>
            <a:r>
              <a:rPr lang="en-US" sz="2400" dirty="0" err="1">
                <a:solidFill>
                  <a:srgbClr val="C00000"/>
                </a:solidFill>
              </a:rPr>
              <a:t>index.html</a:t>
            </a:r>
            <a:r>
              <a:rPr lang="it-IT" sz="2400" dirty="0">
                <a:solidFill>
                  <a:srgbClr val="C00000"/>
                </a:solidFill>
              </a:rPr>
              <a:t> </a:t>
            </a:r>
            <a:r>
              <a:rPr lang="en-US" sz="2400" dirty="0">
                <a:solidFill>
                  <a:srgbClr val="C00000"/>
                </a:solidFill>
              </a:rPr>
              <a:t> </a:t>
            </a:r>
            <a:r>
              <a:rPr lang="en-US" sz="2400" dirty="0">
                <a:solidFill>
                  <a:schemeClr val="accent1">
                    <a:lumMod val="75000"/>
                  </a:schemeClr>
                </a:solidFill>
              </a:rPr>
              <a:t>has a creator</a:t>
            </a:r>
            <a:r>
              <a:rPr lang="en-US" sz="2400" dirty="0"/>
              <a:t>  whose value is </a:t>
            </a:r>
            <a:r>
              <a:rPr lang="en-US" sz="2400" dirty="0">
                <a:solidFill>
                  <a:srgbClr val="7030A0"/>
                </a:solidFill>
              </a:rPr>
              <a:t>John Smith</a:t>
            </a:r>
            <a:endParaRPr lang="it-IT" sz="2400" dirty="0">
              <a:solidFill>
                <a:srgbClr val="7030A0"/>
              </a:solidFill>
            </a:endParaRPr>
          </a:p>
          <a:p>
            <a:pPr>
              <a:lnSpc>
                <a:spcPct val="90000"/>
              </a:lnSpc>
              <a:defRPr/>
            </a:pPr>
            <a:endParaRPr lang="it-IT" sz="2400" dirty="0"/>
          </a:p>
          <a:p>
            <a:pPr>
              <a:lnSpc>
                <a:spcPct val="90000"/>
              </a:lnSpc>
              <a:defRPr/>
            </a:pPr>
            <a:r>
              <a:rPr lang="en-US" sz="2400" dirty="0"/>
              <a:t>the subject is the </a:t>
            </a:r>
            <a:r>
              <a:rPr lang="it-IT" sz="2400" dirty="0" err="1"/>
              <a:t>following</a:t>
            </a:r>
            <a:r>
              <a:rPr lang="it-IT" sz="2400" dirty="0"/>
              <a:t> </a:t>
            </a:r>
            <a:r>
              <a:rPr lang="en-US" sz="2400" dirty="0"/>
              <a:t>UR</a:t>
            </a:r>
            <a:r>
              <a:rPr lang="it-IT" sz="2400" dirty="0"/>
              <a:t>I</a:t>
            </a:r>
            <a:r>
              <a:rPr lang="en-US" sz="2400" dirty="0"/>
              <a:t> </a:t>
            </a:r>
            <a:r>
              <a:rPr lang="en-US" sz="2400" b="1" dirty="0">
                <a:latin typeface="Courier New" pitchFamily="49" charset="0"/>
              </a:rPr>
              <a:t>http://www.example.org/index.html</a:t>
            </a:r>
          </a:p>
          <a:p>
            <a:pPr>
              <a:lnSpc>
                <a:spcPct val="90000"/>
              </a:lnSpc>
              <a:defRPr/>
            </a:pPr>
            <a:r>
              <a:rPr lang="en-US" sz="2400" dirty="0"/>
              <a:t>the predicate is the phrase “has a creator"</a:t>
            </a:r>
          </a:p>
          <a:p>
            <a:pPr>
              <a:lnSpc>
                <a:spcPct val="90000"/>
              </a:lnSpc>
              <a:defRPr/>
            </a:pPr>
            <a:r>
              <a:rPr lang="en-US" sz="2400" dirty="0"/>
              <a:t>the object is the phrase "John Smith“</a:t>
            </a:r>
            <a:endParaRPr lang="it-IT" sz="2400" dirty="0"/>
          </a:p>
          <a:p>
            <a:pPr>
              <a:lnSpc>
                <a:spcPct val="90000"/>
              </a:lnSpc>
              <a:defRPr/>
            </a:pPr>
            <a:endParaRPr lang="it-IT" sz="800" dirty="0"/>
          </a:p>
          <a:p>
            <a:pPr>
              <a:lnSpc>
                <a:spcPct val="90000"/>
              </a:lnSpc>
              <a:defRPr/>
            </a:pPr>
            <a:r>
              <a:rPr lang="en-US" sz="2400" dirty="0"/>
              <a:t>To avoid “misunderstandings”, the Subject and the Predicate of a RDF statement are always indicated by </a:t>
            </a:r>
            <a:r>
              <a:rPr lang="en-US" sz="2400" dirty="0" err="1"/>
              <a:t>URIs</a:t>
            </a:r>
            <a:endParaRPr lang="en-US" sz="2400" dirty="0"/>
          </a:p>
          <a:p>
            <a:pPr lvl="1">
              <a:lnSpc>
                <a:spcPct val="90000"/>
              </a:lnSpc>
              <a:defRPr/>
            </a:pPr>
            <a:r>
              <a:rPr lang="en-US" sz="2200" dirty="0"/>
              <a:t>Subject</a:t>
            </a:r>
            <a:r>
              <a:rPr lang="it-IT" sz="2200" dirty="0"/>
              <a:t>		</a:t>
            </a:r>
            <a:r>
              <a:rPr lang="en-US" sz="2200" dirty="0"/>
              <a:t>http://www.example.org/index.html</a:t>
            </a:r>
          </a:p>
          <a:p>
            <a:pPr lvl="1">
              <a:lnSpc>
                <a:spcPct val="90000"/>
              </a:lnSpc>
              <a:defRPr/>
            </a:pPr>
            <a:r>
              <a:rPr lang="en-US" sz="2200" dirty="0"/>
              <a:t>Predicate</a:t>
            </a:r>
            <a:r>
              <a:rPr lang="it-IT" sz="2200" dirty="0"/>
              <a:t>	</a:t>
            </a:r>
            <a:r>
              <a:rPr lang="en-US" sz="2200" dirty="0"/>
              <a:t>http://purl.org/dc/elements/1.1/creator</a:t>
            </a:r>
          </a:p>
          <a:p>
            <a:pPr lvl="1">
              <a:lnSpc>
                <a:spcPct val="90000"/>
              </a:lnSpc>
              <a:defRPr/>
            </a:pPr>
            <a:r>
              <a:rPr lang="en-US" sz="2200" dirty="0"/>
              <a:t>Object</a:t>
            </a:r>
            <a:r>
              <a:rPr lang="it-IT" sz="2200" dirty="0"/>
              <a:t>		</a:t>
            </a:r>
            <a:r>
              <a:rPr lang="en-US" sz="2200" dirty="0"/>
              <a:t>http://www.example.org/staffid/85740</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462795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URI </a:t>
            </a:r>
            <a:r>
              <a:rPr lang="it-IT" dirty="0" err="1" smtClean="0"/>
              <a:t>Syntax</a:t>
            </a:r>
            <a:endParaRPr lang="it-IT" dirty="0"/>
          </a:p>
        </p:txBody>
      </p:sp>
      <p:sp>
        <p:nvSpPr>
          <p:cNvPr id="3" name="Segnaposto contenuto 2"/>
          <p:cNvSpPr>
            <a:spLocks noGrp="1"/>
          </p:cNvSpPr>
          <p:nvPr>
            <p:ph idx="1"/>
          </p:nvPr>
        </p:nvSpPr>
        <p:spPr>
          <a:xfrm>
            <a:off x="2135560" y="3068960"/>
            <a:ext cx="8532440" cy="3205336"/>
          </a:xfrm>
        </p:spPr>
        <p:txBody>
          <a:bodyPr>
            <a:normAutofit fontScale="92500" lnSpcReduction="10000"/>
          </a:bodyPr>
          <a:lstStyle/>
          <a:p>
            <a:r>
              <a:rPr lang="it-IT" dirty="0"/>
              <a:t>ftp://ftp.is.co.za/rfc/rfc1808.txt</a:t>
            </a:r>
          </a:p>
          <a:p>
            <a:r>
              <a:rPr lang="it-IT" b="1" dirty="0">
                <a:solidFill>
                  <a:srgbClr val="0070C0"/>
                </a:solidFill>
              </a:rPr>
              <a:t>http://www.ietf.org/</a:t>
            </a:r>
            <a:r>
              <a:rPr lang="it-IT" b="1" dirty="0" err="1">
                <a:solidFill>
                  <a:srgbClr val="0070C0"/>
                </a:solidFill>
              </a:rPr>
              <a:t>rfc</a:t>
            </a:r>
            <a:r>
              <a:rPr lang="it-IT" b="1" dirty="0">
                <a:solidFill>
                  <a:srgbClr val="0070C0"/>
                </a:solidFill>
              </a:rPr>
              <a:t>/</a:t>
            </a:r>
            <a:r>
              <a:rPr lang="it-IT" b="1" dirty="0" err="1">
                <a:solidFill>
                  <a:srgbClr val="0070C0"/>
                </a:solidFill>
              </a:rPr>
              <a:t>rfc2396.txt</a:t>
            </a:r>
            <a:endParaRPr lang="it-IT" b="1" dirty="0">
              <a:solidFill>
                <a:srgbClr val="0070C0"/>
              </a:solidFill>
            </a:endParaRPr>
          </a:p>
          <a:p>
            <a:r>
              <a:rPr lang="it-IT" dirty="0" err="1"/>
              <a:t>ldap</a:t>
            </a:r>
            <a:r>
              <a:rPr lang="it-IT" dirty="0"/>
              <a:t>://[2001:</a:t>
            </a:r>
            <a:r>
              <a:rPr lang="it-IT" dirty="0" err="1"/>
              <a:t>db8</a:t>
            </a:r>
            <a:r>
              <a:rPr lang="it-IT" dirty="0"/>
              <a:t>::7]/</a:t>
            </a:r>
            <a:r>
              <a:rPr lang="it-IT" dirty="0" err="1"/>
              <a:t>c=GB</a:t>
            </a:r>
            <a:r>
              <a:rPr lang="it-IT" dirty="0"/>
              <a:t>?</a:t>
            </a:r>
            <a:r>
              <a:rPr lang="it-IT" dirty="0" err="1"/>
              <a:t>objectClass</a:t>
            </a:r>
            <a:r>
              <a:rPr lang="it-IT" dirty="0"/>
              <a:t>?</a:t>
            </a:r>
            <a:r>
              <a:rPr lang="it-IT" dirty="0" err="1"/>
              <a:t>one</a:t>
            </a:r>
            <a:endParaRPr lang="it-IT" dirty="0"/>
          </a:p>
          <a:p>
            <a:r>
              <a:rPr lang="it-IT" dirty="0"/>
              <a:t>mailto:John.Doe@example.com</a:t>
            </a:r>
          </a:p>
          <a:p>
            <a:r>
              <a:rPr lang="it-IT" dirty="0"/>
              <a:t>news:comp.infosystems.www.servers.unix</a:t>
            </a:r>
          </a:p>
          <a:p>
            <a:r>
              <a:rPr lang="it-IT" dirty="0" err="1"/>
              <a:t>tel</a:t>
            </a:r>
            <a:r>
              <a:rPr lang="it-IT" dirty="0"/>
              <a:t>:+1-816-555-1212</a:t>
            </a:r>
          </a:p>
          <a:p>
            <a:r>
              <a:rPr lang="it-IT" dirty="0"/>
              <a:t>telnet://192.0.2.16:80/</a:t>
            </a:r>
          </a:p>
          <a:p>
            <a:r>
              <a:rPr lang="it-IT" dirty="0" err="1"/>
              <a:t>urn</a:t>
            </a:r>
            <a:r>
              <a:rPr lang="it-IT" dirty="0"/>
              <a:t>:</a:t>
            </a:r>
            <a:r>
              <a:rPr lang="it-IT" dirty="0" err="1"/>
              <a:t>oasis</a:t>
            </a:r>
            <a:r>
              <a:rPr lang="it-IT" dirty="0"/>
              <a:t>:</a:t>
            </a:r>
            <a:r>
              <a:rPr lang="it-IT" dirty="0" err="1"/>
              <a:t>names</a:t>
            </a:r>
            <a:r>
              <a:rPr lang="it-IT" dirty="0"/>
              <a:t>:</a:t>
            </a:r>
            <a:r>
              <a:rPr lang="it-IT" dirty="0" err="1"/>
              <a:t>specification</a:t>
            </a:r>
            <a:r>
              <a:rPr lang="it-IT" dirty="0"/>
              <a:t>:</a:t>
            </a:r>
            <a:r>
              <a:rPr lang="it-IT" dirty="0" err="1"/>
              <a:t>docbook</a:t>
            </a:r>
            <a:r>
              <a:rPr lang="it-IT" dirty="0"/>
              <a:t>:</a:t>
            </a:r>
            <a:r>
              <a:rPr lang="it-IT" dirty="0" err="1"/>
              <a:t>dtd</a:t>
            </a:r>
            <a:r>
              <a:rPr lang="it-IT" dirty="0"/>
              <a:t>:xml:</a:t>
            </a:r>
            <a:r>
              <a:rPr lang="it-IT" dirty="0" err="1"/>
              <a:t>4.1.2bb</a:t>
            </a:r>
            <a:endParaRPr lang="it-IT" dirty="0"/>
          </a:p>
        </p:txBody>
      </p:sp>
      <p:sp>
        <p:nvSpPr>
          <p:cNvPr id="8" name="CasellaDiTesto 7"/>
          <p:cNvSpPr txBox="1"/>
          <p:nvPr/>
        </p:nvSpPr>
        <p:spPr>
          <a:xfrm>
            <a:off x="1991544" y="1412777"/>
            <a:ext cx="7848872" cy="1754326"/>
          </a:xfrm>
          <a:prstGeom prst="rect">
            <a:avLst/>
          </a:prstGeom>
          <a:noFill/>
        </p:spPr>
        <p:txBody>
          <a:bodyPr wrap="square" rtlCol="0">
            <a:spAutoFit/>
          </a:bodyPr>
          <a:lstStyle/>
          <a:p>
            <a:r>
              <a:rPr lang="en-US" sz="2000" dirty="0"/>
              <a:t>&lt;scheme name&gt; : &lt;hierarchical part&gt; [ ? &lt;query&gt; ] [ # &lt;fragment&gt; ]</a:t>
            </a:r>
          </a:p>
          <a:p>
            <a:endParaRPr lang="it-IT" sz="800" dirty="0"/>
          </a:p>
          <a:p>
            <a:r>
              <a:rPr lang="it-IT" sz="2000" dirty="0" err="1"/>
              <a:t>any</a:t>
            </a:r>
            <a:r>
              <a:rPr lang="it-IT" sz="2000" dirty="0"/>
              <a:t>:  //example.com:8042/over/</a:t>
            </a:r>
            <a:r>
              <a:rPr lang="it-IT" sz="2000" dirty="0" err="1"/>
              <a:t>there</a:t>
            </a:r>
            <a:r>
              <a:rPr lang="it-IT" sz="2000" dirty="0"/>
              <a:t>   ?name=ferret#nose </a:t>
            </a:r>
          </a:p>
          <a:p>
            <a:r>
              <a:rPr lang="it-IT" sz="2000" dirty="0"/>
              <a:t>\_/      \______________/   \________/ \_________/  \__/ </a:t>
            </a:r>
          </a:p>
          <a:p>
            <a:r>
              <a:rPr lang="it-IT" sz="2000" dirty="0" err="1"/>
              <a:t>scheme</a:t>
            </a:r>
            <a:r>
              <a:rPr lang="it-IT" sz="2000" dirty="0"/>
              <a:t>     authority               </a:t>
            </a:r>
            <a:r>
              <a:rPr lang="it-IT" sz="2000" dirty="0" err="1"/>
              <a:t>path</a:t>
            </a:r>
            <a:r>
              <a:rPr lang="it-IT" sz="2000" dirty="0"/>
              <a:t>             </a:t>
            </a:r>
            <a:r>
              <a:rPr lang="it-IT" sz="2000" dirty="0" err="1"/>
              <a:t>query</a:t>
            </a:r>
            <a:r>
              <a:rPr lang="it-IT" sz="2000" dirty="0"/>
              <a:t>      </a:t>
            </a:r>
            <a:r>
              <a:rPr lang="it-IT" sz="2000" dirty="0" err="1"/>
              <a:t>fragment</a:t>
            </a:r>
            <a:endParaRPr lang="it-IT" sz="2000" dirty="0"/>
          </a:p>
        </p:txBody>
      </p:sp>
      <p:sp>
        <p:nvSpPr>
          <p:cNvPr id="9" name="Segnaposto piè di pagina 8"/>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518811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914401" y="442451"/>
            <a:ext cx="9271818" cy="1091381"/>
          </a:xfrm>
        </p:spPr>
        <p:txBody>
          <a:bodyPr/>
          <a:lstStyle/>
          <a:p>
            <a:r>
              <a:rPr lang="en-US" dirty="0" smtClean="0"/>
              <a:t>Additional properties of a </a:t>
            </a:r>
            <a:r>
              <a:rPr lang="hr-HR" dirty="0" smtClean="0"/>
              <a:t>r</a:t>
            </a:r>
            <a:r>
              <a:rPr lang="en-US" dirty="0" err="1" smtClean="0"/>
              <a:t>esource</a:t>
            </a:r>
            <a:endParaRPr lang="en-US" dirty="0" smtClean="0"/>
          </a:p>
        </p:txBody>
      </p:sp>
      <p:sp>
        <p:nvSpPr>
          <p:cNvPr id="9222" name="Rectangle 3"/>
          <p:cNvSpPr>
            <a:spLocks noGrp="1" noChangeArrowheads="1"/>
          </p:cNvSpPr>
          <p:nvPr>
            <p:ph type="body" idx="1"/>
          </p:nvPr>
        </p:nvSpPr>
        <p:spPr>
          <a:xfrm>
            <a:off x="1103312" y="1809136"/>
            <a:ext cx="8946541" cy="4257367"/>
          </a:xfrm>
        </p:spPr>
        <p:txBody>
          <a:bodyPr>
            <a:normAutofit fontScale="92500" lnSpcReduction="10000"/>
          </a:bodyPr>
          <a:lstStyle/>
          <a:p>
            <a:r>
              <a:rPr lang="it-IT" sz="2400" dirty="0"/>
              <a:t>http://www.example.org/index.html  </a:t>
            </a:r>
            <a:br>
              <a:rPr lang="it-IT" sz="2400" dirty="0"/>
            </a:br>
            <a:r>
              <a:rPr lang="it-IT" sz="2400" dirty="0" err="1"/>
              <a:t>has</a:t>
            </a:r>
            <a:r>
              <a:rPr lang="it-IT" sz="2400" dirty="0"/>
              <a:t> a creator </a:t>
            </a:r>
            <a:br>
              <a:rPr lang="it-IT" sz="2400" dirty="0"/>
            </a:br>
            <a:r>
              <a:rPr lang="it-IT" sz="2400" dirty="0" err="1"/>
              <a:t>whose</a:t>
            </a:r>
            <a:r>
              <a:rPr lang="it-IT" sz="2400" dirty="0"/>
              <a:t> </a:t>
            </a:r>
            <a:r>
              <a:rPr lang="it-IT" sz="2400" dirty="0" err="1"/>
              <a:t>value</a:t>
            </a:r>
            <a:r>
              <a:rPr lang="it-IT" sz="2400" dirty="0"/>
              <a:t> </a:t>
            </a:r>
            <a:r>
              <a:rPr lang="it-IT" sz="2400" dirty="0" err="1"/>
              <a:t>is</a:t>
            </a:r>
            <a:r>
              <a:rPr lang="it-IT" sz="2400" dirty="0"/>
              <a:t> John Smith</a:t>
            </a:r>
          </a:p>
          <a:p>
            <a:endParaRPr lang="it-IT" sz="2400" dirty="0"/>
          </a:p>
          <a:p>
            <a:r>
              <a:rPr lang="en-US" sz="2400" dirty="0"/>
              <a:t>http://www.example.org/index.html  </a:t>
            </a:r>
            <a:r>
              <a:rPr lang="it-IT" sz="2400" dirty="0"/>
              <a:t/>
            </a:r>
            <a:br>
              <a:rPr lang="it-IT" sz="2400" dirty="0"/>
            </a:br>
            <a:r>
              <a:rPr lang="en-US" sz="2400" dirty="0"/>
              <a:t>has a creation-date </a:t>
            </a:r>
            <a:r>
              <a:rPr lang="it-IT" sz="2400" dirty="0"/>
              <a:t/>
            </a:r>
            <a:br>
              <a:rPr lang="it-IT" sz="2400" dirty="0"/>
            </a:br>
            <a:r>
              <a:rPr lang="en-US" sz="2400" dirty="0"/>
              <a:t>whose value is August 16, 1999</a:t>
            </a:r>
            <a:endParaRPr lang="it-IT" sz="2400" dirty="0"/>
          </a:p>
          <a:p>
            <a:endParaRPr lang="en-US" sz="2400" dirty="0"/>
          </a:p>
          <a:p>
            <a:r>
              <a:rPr lang="en-US" sz="2400" dirty="0"/>
              <a:t>http://www.example.org/index.html </a:t>
            </a:r>
            <a:r>
              <a:rPr lang="it-IT" sz="2400" dirty="0"/>
              <a:t/>
            </a:r>
            <a:br>
              <a:rPr lang="it-IT" sz="2400" dirty="0"/>
            </a:br>
            <a:r>
              <a:rPr lang="en-US" sz="2400" dirty="0"/>
              <a:t>has a language </a:t>
            </a:r>
            <a:r>
              <a:rPr lang="it-IT" sz="2400" dirty="0"/>
              <a:t/>
            </a:r>
            <a:br>
              <a:rPr lang="it-IT" sz="2400" dirty="0"/>
            </a:br>
            <a:r>
              <a:rPr lang="en-US" sz="2400" dirty="0"/>
              <a:t>whose value is English</a:t>
            </a:r>
            <a:endParaRPr lang="it-IT" sz="2400" dirty="0"/>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7058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The Internet and the Web</a:t>
            </a:r>
            <a:endParaRPr lang="it-IT" dirty="0"/>
          </a:p>
        </p:txBody>
      </p:sp>
      <p:sp>
        <p:nvSpPr>
          <p:cNvPr id="3" name="Content Placeholder 2"/>
          <p:cNvSpPr>
            <a:spLocks noGrp="1"/>
          </p:cNvSpPr>
          <p:nvPr>
            <p:ph idx="1"/>
          </p:nvPr>
        </p:nvSpPr>
        <p:spPr/>
        <p:txBody>
          <a:bodyPr>
            <a:normAutofit fontScale="70000" lnSpcReduction="20000"/>
          </a:bodyPr>
          <a:lstStyle/>
          <a:p>
            <a:pPr>
              <a:defRPr/>
            </a:pPr>
            <a:r>
              <a:rPr lang="en-US" sz="2400" dirty="0"/>
              <a:t>Internet is a worldwide </a:t>
            </a:r>
            <a:r>
              <a:rPr lang="en-US" sz="2400" dirty="0">
                <a:solidFill>
                  <a:srgbClr val="0070C0"/>
                </a:solidFill>
              </a:rPr>
              <a:t>network</a:t>
            </a:r>
            <a:r>
              <a:rPr lang="en-US" sz="2400" dirty="0"/>
              <a:t> of computers</a:t>
            </a:r>
          </a:p>
          <a:p>
            <a:pPr lvl="1">
              <a:defRPr/>
            </a:pPr>
            <a:r>
              <a:rPr lang="en-US" sz="2100" dirty="0"/>
              <a:t>It started in 1969 as a university research network (funded by </a:t>
            </a:r>
            <a:r>
              <a:rPr lang="en-US" sz="2100" dirty="0" err="1"/>
              <a:t>DARPA</a:t>
            </a:r>
            <a:r>
              <a:rPr lang="en-US" sz="2100" dirty="0"/>
              <a:t>) with 4 computers</a:t>
            </a:r>
          </a:p>
          <a:p>
            <a:pPr lvl="1">
              <a:defRPr/>
            </a:pPr>
            <a:r>
              <a:rPr lang="en-US" sz="2100" dirty="0"/>
              <a:t>By the end of the 80’s, when it was opened to “the world”, it had more than 20000 hosts </a:t>
            </a:r>
          </a:p>
          <a:p>
            <a:pPr lvl="1">
              <a:defRPr/>
            </a:pPr>
            <a:r>
              <a:rPr lang="en-US" sz="2100" dirty="0"/>
              <a:t>As of June 2018, the total number of computers (hosts) is estimated to be between 1.2 and 1.7 billions</a:t>
            </a:r>
          </a:p>
          <a:p>
            <a:pPr lvl="1">
              <a:defRPr/>
            </a:pPr>
            <a:r>
              <a:rPr lang="en-US" sz="2100" dirty="0"/>
              <a:t>As of December 2017, the total number of Internet users is estimated to be 4.16 billions users</a:t>
            </a:r>
          </a:p>
          <a:p>
            <a:pPr>
              <a:defRPr/>
            </a:pPr>
            <a:r>
              <a:rPr lang="en-US" sz="2400" dirty="0"/>
              <a:t>The Web is the </a:t>
            </a:r>
            <a:r>
              <a:rPr lang="en-US" sz="2400" dirty="0">
                <a:solidFill>
                  <a:srgbClr val="0070C0"/>
                </a:solidFill>
              </a:rPr>
              <a:t>information space</a:t>
            </a:r>
            <a:r>
              <a:rPr lang="en-US" sz="2400" dirty="0"/>
              <a:t> accessible through the Internet</a:t>
            </a:r>
          </a:p>
          <a:p>
            <a:pPr lvl="1">
              <a:defRPr/>
            </a:pPr>
            <a:r>
              <a:rPr lang="en-US" sz="2100" dirty="0"/>
              <a:t>As of June 2018, the number of “visible” Web pages (indexed by Google) is estimated to be between 45 and 50 billions pages</a:t>
            </a:r>
          </a:p>
          <a:p>
            <a:pPr lvl="1">
              <a:defRPr/>
            </a:pPr>
            <a:r>
              <a:rPr lang="en-US" sz="2100" dirty="0"/>
              <a:t>There is also a Deep Web, whose content is not indexed by any search engine, and whose size is completely unknown</a:t>
            </a:r>
          </a:p>
          <a:p>
            <a:pPr marL="457200" lvl="1" indent="0">
              <a:buNone/>
              <a:defRPr/>
            </a:pPr>
            <a:endParaRPr lang="en-US" sz="1900" dirty="0"/>
          </a:p>
          <a:p>
            <a:pPr>
              <a:defRPr/>
            </a:pPr>
            <a:r>
              <a:rPr lang="en-US" sz="2400" dirty="0"/>
              <a:t>The Web has been made possible by a combination of computer technology and communication technology</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34800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r>
              <a:rPr lang="it-IT" smtClean="0"/>
              <a:t>RDF statements as triples</a:t>
            </a:r>
            <a:endParaRPr lang="en-US" smtClean="0"/>
          </a:p>
        </p:txBody>
      </p:sp>
      <p:sp>
        <p:nvSpPr>
          <p:cNvPr id="11270" name="Rectangle 3"/>
          <p:cNvSpPr>
            <a:spLocks noGrp="1" noChangeArrowheads="1"/>
          </p:cNvSpPr>
          <p:nvPr>
            <p:ph type="body" idx="1"/>
          </p:nvPr>
        </p:nvSpPr>
        <p:spPr>
          <a:xfrm>
            <a:off x="1905000" y="1295400"/>
            <a:ext cx="8382000" cy="5105400"/>
          </a:xfrm>
        </p:spPr>
        <p:txBody>
          <a:bodyPr>
            <a:normAutofit fontScale="92500" lnSpcReduction="10000"/>
          </a:bodyPr>
          <a:lstStyle/>
          <a:p>
            <a:pPr>
              <a:lnSpc>
                <a:spcPct val="90000"/>
              </a:lnSpc>
              <a:buNone/>
            </a:pPr>
            <a:r>
              <a:rPr lang="it-IT" dirty="0" smtClean="0"/>
              <a:t>Each statement corresponds to a </a:t>
            </a:r>
            <a:r>
              <a:rPr lang="en-US" dirty="0" smtClean="0"/>
              <a:t>“triple“</a:t>
            </a:r>
            <a:br>
              <a:rPr lang="en-US" dirty="0" smtClean="0"/>
            </a:br>
            <a:endParaRPr lang="en-US" sz="800" dirty="0"/>
          </a:p>
          <a:p>
            <a:pPr>
              <a:lnSpc>
                <a:spcPct val="90000"/>
              </a:lnSpc>
            </a:pPr>
            <a:r>
              <a:rPr lang="it-IT" sz="2400" dirty="0"/>
              <a:t>&lt;</a:t>
            </a:r>
            <a:r>
              <a:rPr lang="en-US" sz="2400" dirty="0"/>
              <a:t>http://www.example.org/index.html</a:t>
            </a:r>
            <a:r>
              <a:rPr lang="it-IT" sz="2400" dirty="0"/>
              <a:t>&gt;</a:t>
            </a:r>
            <a:endParaRPr lang="en-US" sz="2400" dirty="0"/>
          </a:p>
          <a:p>
            <a:pPr>
              <a:lnSpc>
                <a:spcPct val="90000"/>
              </a:lnSpc>
            </a:pPr>
            <a:r>
              <a:rPr lang="it-IT" sz="2400" dirty="0"/>
              <a:t>&lt;</a:t>
            </a:r>
            <a:r>
              <a:rPr lang="en-US" sz="2400" dirty="0"/>
              <a:t>http://purl.org/dc/elements/1.1/creator</a:t>
            </a:r>
            <a:r>
              <a:rPr lang="it-IT" sz="2400" dirty="0"/>
              <a:t>&gt;</a:t>
            </a:r>
            <a:endParaRPr lang="en-US" sz="2400" dirty="0"/>
          </a:p>
          <a:p>
            <a:pPr>
              <a:lnSpc>
                <a:spcPct val="90000"/>
              </a:lnSpc>
            </a:pPr>
            <a:r>
              <a:rPr lang="en-US" sz="2400" dirty="0"/>
              <a:t>&lt;http://www.example.org/staffid/85740&gt; .</a:t>
            </a:r>
          </a:p>
          <a:p>
            <a:pPr>
              <a:lnSpc>
                <a:spcPct val="90000"/>
              </a:lnSpc>
            </a:pPr>
            <a:endParaRPr lang="en-US" sz="2400" dirty="0"/>
          </a:p>
          <a:p>
            <a:pPr>
              <a:lnSpc>
                <a:spcPct val="90000"/>
              </a:lnSpc>
            </a:pPr>
            <a:r>
              <a:rPr lang="it-IT" sz="2400" dirty="0"/>
              <a:t>&lt;</a:t>
            </a:r>
            <a:r>
              <a:rPr lang="en-US" sz="2400" dirty="0"/>
              <a:t>http://www.example.org/index.html</a:t>
            </a:r>
            <a:r>
              <a:rPr lang="it-IT" sz="2400" dirty="0"/>
              <a:t>&gt;</a:t>
            </a:r>
            <a:endParaRPr lang="en-US" sz="2400" dirty="0"/>
          </a:p>
          <a:p>
            <a:pPr>
              <a:lnSpc>
                <a:spcPct val="90000"/>
              </a:lnSpc>
            </a:pPr>
            <a:r>
              <a:rPr lang="it-IT" sz="2400" dirty="0"/>
              <a:t>&lt;</a:t>
            </a:r>
            <a:r>
              <a:rPr lang="en-US" sz="2400" dirty="0"/>
              <a:t>http://www.example.org/terms/creation-date</a:t>
            </a:r>
            <a:r>
              <a:rPr lang="it-IT" sz="2400" dirty="0"/>
              <a:t>&gt;</a:t>
            </a:r>
            <a:endParaRPr lang="en-US" sz="2400" dirty="0"/>
          </a:p>
          <a:p>
            <a:pPr>
              <a:lnSpc>
                <a:spcPct val="90000"/>
              </a:lnSpc>
            </a:pPr>
            <a:r>
              <a:rPr lang="en-US" sz="2400" dirty="0"/>
              <a:t>"August 16, 1999" .</a:t>
            </a:r>
          </a:p>
          <a:p>
            <a:pPr>
              <a:lnSpc>
                <a:spcPct val="90000"/>
              </a:lnSpc>
            </a:pPr>
            <a:endParaRPr lang="en-US" sz="2400" dirty="0"/>
          </a:p>
          <a:p>
            <a:pPr>
              <a:lnSpc>
                <a:spcPct val="90000"/>
              </a:lnSpc>
            </a:pPr>
            <a:r>
              <a:rPr lang="it-IT" sz="2400" dirty="0"/>
              <a:t>&lt;</a:t>
            </a:r>
            <a:r>
              <a:rPr lang="en-US" sz="2400" dirty="0"/>
              <a:t>http://www.example.org/index.html</a:t>
            </a:r>
            <a:r>
              <a:rPr lang="it-IT" sz="2400" dirty="0"/>
              <a:t>&gt;</a:t>
            </a:r>
            <a:endParaRPr lang="en-US" sz="2400" dirty="0"/>
          </a:p>
          <a:p>
            <a:pPr>
              <a:lnSpc>
                <a:spcPct val="90000"/>
              </a:lnSpc>
            </a:pPr>
            <a:r>
              <a:rPr lang="it-IT" sz="2400" dirty="0"/>
              <a:t>&lt;</a:t>
            </a:r>
            <a:r>
              <a:rPr lang="en-US" sz="2400" dirty="0"/>
              <a:t>http://purl.org/dc/elements/1.1/language</a:t>
            </a:r>
            <a:r>
              <a:rPr lang="it-IT" sz="2400" dirty="0"/>
              <a:t>&gt;</a:t>
            </a:r>
            <a:endParaRPr lang="en-US" sz="2400" dirty="0"/>
          </a:p>
          <a:p>
            <a:pPr>
              <a:lnSpc>
                <a:spcPct val="90000"/>
              </a:lnSpc>
            </a:pPr>
            <a:r>
              <a:rPr lang="en-US" sz="2400" dirty="0"/>
              <a:t>"en" .</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97349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it-IT" smtClean="0"/>
              <a:t>Abbreviation of URIs</a:t>
            </a:r>
            <a:endParaRPr lang="en-US" smtClean="0"/>
          </a:p>
        </p:txBody>
      </p:sp>
      <p:sp>
        <p:nvSpPr>
          <p:cNvPr id="12294" name="Rectangle 3"/>
          <p:cNvSpPr>
            <a:spLocks noGrp="1" noChangeArrowheads="1"/>
          </p:cNvSpPr>
          <p:nvPr>
            <p:ph type="body" idx="1"/>
          </p:nvPr>
        </p:nvSpPr>
        <p:spPr/>
        <p:txBody>
          <a:bodyPr>
            <a:normAutofit fontScale="92500" lnSpcReduction="20000"/>
          </a:bodyPr>
          <a:lstStyle/>
          <a:p>
            <a:pPr>
              <a:lnSpc>
                <a:spcPct val="90000"/>
              </a:lnSpc>
            </a:pPr>
            <a:r>
              <a:rPr lang="en-US"/>
              <a:t>prefix rdf:, namespace URI: </a:t>
            </a:r>
            <a:r>
              <a:rPr lang="it-IT"/>
              <a:t/>
            </a:r>
            <a:br>
              <a:rPr lang="it-IT"/>
            </a:br>
            <a:r>
              <a:rPr lang="en-US"/>
              <a:t>http://www.w3.org/1999/02/22-rdf-syntax-ns#</a:t>
            </a:r>
          </a:p>
          <a:p>
            <a:pPr>
              <a:lnSpc>
                <a:spcPct val="90000"/>
              </a:lnSpc>
            </a:pPr>
            <a:r>
              <a:rPr lang="en-US"/>
              <a:t>prefix rdfs:, namespace URI: </a:t>
            </a:r>
            <a:r>
              <a:rPr lang="it-IT"/>
              <a:t/>
            </a:r>
            <a:br>
              <a:rPr lang="it-IT"/>
            </a:br>
            <a:r>
              <a:rPr lang="en-US"/>
              <a:t>http://www.w3.org/2000/01/rdf-schema#</a:t>
            </a:r>
          </a:p>
          <a:p>
            <a:pPr>
              <a:lnSpc>
                <a:spcPct val="90000"/>
              </a:lnSpc>
            </a:pPr>
            <a:r>
              <a:rPr lang="en-US"/>
              <a:t>prefix dc:, namespace URI: </a:t>
            </a:r>
            <a:r>
              <a:rPr lang="it-IT"/>
              <a:t/>
            </a:r>
            <a:br>
              <a:rPr lang="it-IT"/>
            </a:br>
            <a:r>
              <a:rPr lang="en-US"/>
              <a:t>http://purl.org/dc/elements/1.1/</a:t>
            </a:r>
          </a:p>
          <a:p>
            <a:pPr>
              <a:lnSpc>
                <a:spcPct val="90000"/>
              </a:lnSpc>
            </a:pPr>
            <a:r>
              <a:rPr lang="en-US"/>
              <a:t>prefix xsd:, namespace URI: </a:t>
            </a:r>
            <a:r>
              <a:rPr lang="it-IT"/>
              <a:t/>
            </a:r>
            <a:br>
              <a:rPr lang="it-IT"/>
            </a:br>
            <a:r>
              <a:rPr lang="en-US"/>
              <a:t>http://www.w3.org/2001/XMLSchema#</a:t>
            </a:r>
          </a:p>
          <a:p>
            <a:pPr>
              <a:lnSpc>
                <a:spcPct val="90000"/>
              </a:lnSpc>
            </a:pPr>
            <a:endParaRPr lang="en-US"/>
          </a:p>
          <a:p>
            <a:pPr>
              <a:lnSpc>
                <a:spcPct val="90000"/>
              </a:lnSpc>
            </a:pPr>
            <a:r>
              <a:rPr lang="en-US"/>
              <a:t>prefix ex:, namespace URI: </a:t>
            </a:r>
            <a:r>
              <a:rPr lang="it-IT"/>
              <a:t/>
            </a:r>
            <a:br>
              <a:rPr lang="it-IT"/>
            </a:br>
            <a:r>
              <a:rPr lang="en-US"/>
              <a:t>http://www.example.org/</a:t>
            </a:r>
            <a:r>
              <a:rPr lang="it-IT"/>
              <a:t>  (or </a:t>
            </a:r>
            <a:r>
              <a:rPr lang="en-US"/>
              <a:t>http://www.example.</a:t>
            </a:r>
            <a:r>
              <a:rPr lang="it-IT"/>
              <a:t>com</a:t>
            </a:r>
            <a:r>
              <a:rPr lang="en-US"/>
              <a:t>/</a:t>
            </a:r>
            <a:r>
              <a:rPr lang="it-IT"/>
              <a:t>) </a:t>
            </a:r>
          </a:p>
          <a:p>
            <a:pPr>
              <a:lnSpc>
                <a:spcPct val="90000"/>
              </a:lnSpc>
            </a:pPr>
            <a:r>
              <a:rPr lang="en-US"/>
              <a:t>prefix exterms:, namespace URI: </a:t>
            </a:r>
            <a:r>
              <a:rPr lang="it-IT"/>
              <a:t/>
            </a:r>
            <a:br>
              <a:rPr lang="it-IT"/>
            </a:br>
            <a:r>
              <a:rPr lang="en-US"/>
              <a:t>http://www.example.org/terms/</a:t>
            </a:r>
          </a:p>
          <a:p>
            <a:pPr>
              <a:lnSpc>
                <a:spcPct val="90000"/>
              </a:lnSpc>
            </a:pPr>
            <a:r>
              <a:rPr lang="en-US"/>
              <a:t>prefix exstaff:, namespace URI: </a:t>
            </a:r>
            <a:r>
              <a:rPr lang="it-IT"/>
              <a:t/>
            </a:r>
            <a:br>
              <a:rPr lang="it-IT"/>
            </a:br>
            <a:r>
              <a:rPr lang="en-US"/>
              <a:t>http://www.example.org/staffid/</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12623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it-IT" smtClean="0"/>
              <a:t>Abbreviated triples</a:t>
            </a:r>
            <a:endParaRPr lang="en-US" smtClean="0"/>
          </a:p>
        </p:txBody>
      </p:sp>
      <p:sp>
        <p:nvSpPr>
          <p:cNvPr id="13318" name="Rectangle 3"/>
          <p:cNvSpPr>
            <a:spLocks noGrp="1" noChangeArrowheads="1"/>
          </p:cNvSpPr>
          <p:nvPr>
            <p:ph type="body" idx="1"/>
          </p:nvPr>
        </p:nvSpPr>
        <p:spPr/>
        <p:txBody>
          <a:bodyPr/>
          <a:lstStyle/>
          <a:p>
            <a:pPr>
              <a:lnSpc>
                <a:spcPct val="90000"/>
              </a:lnSpc>
            </a:pPr>
            <a:r>
              <a:rPr lang="en-US" smtClean="0"/>
              <a:t>ex:index.html  </a:t>
            </a:r>
            <a:r>
              <a:rPr lang="it-IT" smtClean="0"/>
              <a:t/>
            </a:r>
            <a:br>
              <a:rPr lang="it-IT" smtClean="0"/>
            </a:br>
            <a:r>
              <a:rPr lang="en-US" smtClean="0"/>
              <a:t>dc:creator             </a:t>
            </a:r>
            <a:r>
              <a:rPr lang="it-IT" smtClean="0"/>
              <a:t/>
            </a:r>
            <a:br>
              <a:rPr lang="it-IT" smtClean="0"/>
            </a:br>
            <a:r>
              <a:rPr lang="en-US" smtClean="0"/>
              <a:t>exstaff:85740 .</a:t>
            </a:r>
          </a:p>
          <a:p>
            <a:pPr>
              <a:lnSpc>
                <a:spcPct val="90000"/>
              </a:lnSpc>
            </a:pPr>
            <a:endParaRPr lang="en-US" smtClean="0"/>
          </a:p>
          <a:p>
            <a:pPr>
              <a:lnSpc>
                <a:spcPct val="90000"/>
              </a:lnSpc>
            </a:pPr>
            <a:r>
              <a:rPr lang="en-US" smtClean="0"/>
              <a:t>ex:index.html  </a:t>
            </a:r>
            <a:r>
              <a:rPr lang="it-IT" smtClean="0"/>
              <a:t/>
            </a:r>
            <a:br>
              <a:rPr lang="it-IT" smtClean="0"/>
            </a:br>
            <a:r>
              <a:rPr lang="en-US" smtClean="0"/>
              <a:t>exterms:creation-date  </a:t>
            </a:r>
            <a:r>
              <a:rPr lang="it-IT" smtClean="0"/>
              <a:t/>
            </a:r>
            <a:br>
              <a:rPr lang="it-IT" smtClean="0"/>
            </a:br>
            <a:r>
              <a:rPr lang="en-US" smtClean="0"/>
              <a:t>"August 16, 1999" .</a:t>
            </a:r>
          </a:p>
          <a:p>
            <a:pPr>
              <a:lnSpc>
                <a:spcPct val="90000"/>
              </a:lnSpc>
            </a:pPr>
            <a:endParaRPr lang="en-US" smtClean="0"/>
          </a:p>
          <a:p>
            <a:pPr>
              <a:lnSpc>
                <a:spcPct val="90000"/>
              </a:lnSpc>
            </a:pPr>
            <a:r>
              <a:rPr lang="en-US" smtClean="0"/>
              <a:t>ex:index.html  </a:t>
            </a:r>
            <a:r>
              <a:rPr lang="it-IT" smtClean="0"/>
              <a:t/>
            </a:r>
            <a:br>
              <a:rPr lang="it-IT" smtClean="0"/>
            </a:br>
            <a:r>
              <a:rPr lang="en-US" smtClean="0"/>
              <a:t>dc:language            </a:t>
            </a:r>
            <a:r>
              <a:rPr lang="it-IT" smtClean="0"/>
              <a:t/>
            </a:r>
            <a:br>
              <a:rPr lang="it-IT" smtClean="0"/>
            </a:br>
            <a:r>
              <a:rPr lang="en-US" smtClean="0"/>
              <a:t>"en" .</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70489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it-IT" dirty="0" smtClean="0"/>
              <a:t>RDF statements as a graph</a:t>
            </a:r>
            <a:endParaRPr lang="en-US" dirty="0" smtClean="0"/>
          </a:p>
        </p:txBody>
      </p:sp>
      <p:sp>
        <p:nvSpPr>
          <p:cNvPr id="10246" name="Rectangle 3"/>
          <p:cNvSpPr>
            <a:spLocks noChangeArrowheads="1"/>
          </p:cNvSpPr>
          <p:nvPr/>
        </p:nvSpPr>
        <p:spPr bwMode="auto">
          <a:xfrm>
            <a:off x="2747963" y="2057400"/>
            <a:ext cx="9144000" cy="369332"/>
          </a:xfrm>
          <a:prstGeom prst="rect">
            <a:avLst/>
          </a:prstGeom>
          <a:noFill/>
          <a:ln w="12700" cap="sq">
            <a:noFill/>
            <a:miter lim="800000"/>
            <a:headEnd/>
            <a:tailEnd/>
          </a:ln>
        </p:spPr>
        <p:txBody>
          <a:bodyPr>
            <a:spAutoFit/>
          </a:bodyPr>
          <a:lstStyle/>
          <a:p>
            <a:endParaRPr lang="it-IT"/>
          </a:p>
        </p:txBody>
      </p:sp>
      <p:pic>
        <p:nvPicPr>
          <p:cNvPr id="10247" name="Picture 4" descr="Several Statements About the Same Resource"/>
          <p:cNvPicPr>
            <a:picLocks noChangeAspect="1" noChangeArrowheads="1"/>
          </p:cNvPicPr>
          <p:nvPr/>
        </p:nvPicPr>
        <p:blipFill>
          <a:blip r:embed="rId3" cstate="print"/>
          <a:srcRect/>
          <a:stretch>
            <a:fillRect/>
          </a:stretch>
        </p:blipFill>
        <p:spPr bwMode="auto">
          <a:xfrm>
            <a:off x="2133601" y="2132857"/>
            <a:ext cx="7921625" cy="3965575"/>
          </a:xfrm>
          <a:prstGeom prst="rect">
            <a:avLst/>
          </a:prstGeom>
          <a:noFill/>
          <a:ln w="9525">
            <a:noFill/>
            <a:miter lim="800000"/>
            <a:headEnd/>
            <a:tailEnd/>
          </a:ln>
        </p:spPr>
      </p:pic>
      <p:sp>
        <p:nvSpPr>
          <p:cNvPr id="8" name="CasellaDiTesto 7"/>
          <p:cNvSpPr txBox="1"/>
          <p:nvPr/>
        </p:nvSpPr>
        <p:spPr>
          <a:xfrm>
            <a:off x="2711624" y="1484785"/>
            <a:ext cx="6408712" cy="830997"/>
          </a:xfrm>
          <a:prstGeom prst="rect">
            <a:avLst/>
          </a:prstGeom>
          <a:noFill/>
        </p:spPr>
        <p:txBody>
          <a:bodyPr wrap="square" rtlCol="0">
            <a:spAutoFit/>
          </a:bodyPr>
          <a:lstStyle/>
          <a:p>
            <a:pPr algn="ctr"/>
            <a:r>
              <a:rPr lang="en-US" sz="2400" dirty="0"/>
              <a:t>Each triple corresponds to an arc in a graph</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799951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dirty="0" smtClean="0"/>
              <a:t>Predicate values can be </a:t>
            </a:r>
            <a:r>
              <a:rPr lang="en-US" dirty="0" err="1" smtClean="0"/>
              <a:t>URIs</a:t>
            </a:r>
            <a:r>
              <a:rPr lang="en-US" dirty="0" smtClean="0"/>
              <a:t>...</a:t>
            </a:r>
          </a:p>
        </p:txBody>
      </p:sp>
      <p:sp>
        <p:nvSpPr>
          <p:cNvPr id="14342" name="Rectangle 3"/>
          <p:cNvSpPr>
            <a:spLocks noChangeArrowheads="1"/>
          </p:cNvSpPr>
          <p:nvPr/>
        </p:nvSpPr>
        <p:spPr bwMode="auto">
          <a:xfrm>
            <a:off x="2747963" y="2057400"/>
            <a:ext cx="9144000" cy="369332"/>
          </a:xfrm>
          <a:prstGeom prst="rect">
            <a:avLst/>
          </a:prstGeom>
          <a:noFill/>
          <a:ln w="12700" cap="sq">
            <a:noFill/>
            <a:miter lim="800000"/>
            <a:headEnd/>
            <a:tailEnd/>
          </a:ln>
        </p:spPr>
        <p:txBody>
          <a:bodyPr>
            <a:spAutoFit/>
          </a:bodyPr>
          <a:lstStyle/>
          <a:p>
            <a:endParaRPr lang="it-IT"/>
          </a:p>
        </p:txBody>
      </p:sp>
      <p:pic>
        <p:nvPicPr>
          <p:cNvPr id="14343" name="Picture 4" descr="More Information About John Smith"/>
          <p:cNvPicPr>
            <a:picLocks noChangeAspect="1" noChangeArrowheads="1"/>
          </p:cNvPicPr>
          <p:nvPr/>
        </p:nvPicPr>
        <p:blipFill>
          <a:blip r:embed="rId3" cstate="print"/>
          <a:srcRect/>
          <a:stretch>
            <a:fillRect/>
          </a:stretch>
        </p:blipFill>
        <p:spPr bwMode="auto">
          <a:xfrm>
            <a:off x="2747963" y="2057400"/>
            <a:ext cx="6697662" cy="3505200"/>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86754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it-IT" dirty="0" smtClean="0"/>
              <a:t>... to </a:t>
            </a:r>
            <a:r>
              <a:rPr lang="it-IT" dirty="0" err="1" smtClean="0"/>
              <a:t>any</a:t>
            </a:r>
            <a:r>
              <a:rPr lang="it-IT" dirty="0" smtClean="0"/>
              <a:t> </a:t>
            </a:r>
            <a:r>
              <a:rPr lang="it-IT" dirty="0" err="1" smtClean="0"/>
              <a:t>depth</a:t>
            </a:r>
            <a:endParaRPr lang="en-US" dirty="0" smtClean="0"/>
          </a:p>
        </p:txBody>
      </p:sp>
      <p:sp>
        <p:nvSpPr>
          <p:cNvPr id="15366" name="Rectangle 3"/>
          <p:cNvSpPr>
            <a:spLocks noChangeArrowheads="1"/>
          </p:cNvSpPr>
          <p:nvPr/>
        </p:nvSpPr>
        <p:spPr bwMode="auto">
          <a:xfrm>
            <a:off x="2667000" y="1714500"/>
            <a:ext cx="9144000" cy="369332"/>
          </a:xfrm>
          <a:prstGeom prst="rect">
            <a:avLst/>
          </a:prstGeom>
          <a:noFill/>
          <a:ln w="12700" cap="sq">
            <a:noFill/>
            <a:miter lim="800000"/>
            <a:headEnd/>
            <a:tailEnd/>
          </a:ln>
        </p:spPr>
        <p:txBody>
          <a:bodyPr>
            <a:spAutoFit/>
          </a:bodyPr>
          <a:lstStyle/>
          <a:p>
            <a:endParaRPr lang="it-IT"/>
          </a:p>
        </p:txBody>
      </p:sp>
      <p:pic>
        <p:nvPicPr>
          <p:cNvPr id="15367" name="Picture 4" descr="Breaking Up John's Address"/>
          <p:cNvPicPr>
            <a:picLocks noChangeAspect="1" noChangeArrowheads="1"/>
          </p:cNvPicPr>
          <p:nvPr/>
        </p:nvPicPr>
        <p:blipFill>
          <a:blip r:embed="rId3" cstate="print"/>
          <a:srcRect/>
          <a:stretch>
            <a:fillRect/>
          </a:stretch>
        </p:blipFill>
        <p:spPr bwMode="auto">
          <a:xfrm>
            <a:off x="2667000" y="1714500"/>
            <a:ext cx="6858000" cy="4000500"/>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759031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r>
              <a:rPr lang="it-IT" smtClean="0"/>
              <a:t>RDF summary</a:t>
            </a:r>
            <a:endParaRPr lang="en-US" smtClean="0"/>
          </a:p>
        </p:txBody>
      </p:sp>
      <p:sp>
        <p:nvSpPr>
          <p:cNvPr id="16390" name="Rectangle 3"/>
          <p:cNvSpPr>
            <a:spLocks noGrp="1" noChangeArrowheads="1"/>
          </p:cNvSpPr>
          <p:nvPr>
            <p:ph idx="1"/>
          </p:nvPr>
        </p:nvSpPr>
        <p:spPr/>
        <p:txBody>
          <a:bodyPr>
            <a:normAutofit fontScale="92500" lnSpcReduction="10000"/>
          </a:bodyPr>
          <a:lstStyle/>
          <a:p>
            <a:pPr>
              <a:lnSpc>
                <a:spcPct val="90000"/>
              </a:lnSpc>
            </a:pPr>
            <a:r>
              <a:rPr lang="en-US" dirty="0"/>
              <a:t>An </a:t>
            </a:r>
            <a:r>
              <a:rPr lang="en-US" dirty="0" err="1"/>
              <a:t>RDF</a:t>
            </a:r>
            <a:r>
              <a:rPr lang="en-US" dirty="0"/>
              <a:t> graph is a set of </a:t>
            </a:r>
            <a:r>
              <a:rPr lang="en-US" dirty="0" err="1"/>
              <a:t>RDF</a:t>
            </a:r>
            <a:r>
              <a:rPr lang="en-US" dirty="0"/>
              <a:t> triples</a:t>
            </a:r>
            <a:endParaRPr lang="it-IT" dirty="0"/>
          </a:p>
          <a:p>
            <a:pPr>
              <a:lnSpc>
                <a:spcPct val="90000"/>
              </a:lnSpc>
            </a:pPr>
            <a:r>
              <a:rPr lang="en-US" dirty="0"/>
              <a:t>An </a:t>
            </a:r>
            <a:r>
              <a:rPr lang="en-US" dirty="0" err="1"/>
              <a:t>RDF</a:t>
            </a:r>
            <a:r>
              <a:rPr lang="en-US" dirty="0"/>
              <a:t> triple has three components</a:t>
            </a:r>
            <a:endParaRPr lang="it-IT" dirty="0"/>
          </a:p>
          <a:p>
            <a:pPr lvl="1">
              <a:lnSpc>
                <a:spcPct val="90000"/>
              </a:lnSpc>
            </a:pPr>
            <a:r>
              <a:rPr lang="en-US" sz="2000" dirty="0"/>
              <a:t>a subject, which is an </a:t>
            </a:r>
            <a:r>
              <a:rPr lang="en-US" sz="2000" dirty="0" err="1"/>
              <a:t>RDF</a:t>
            </a:r>
            <a:r>
              <a:rPr lang="en-US" sz="2000" dirty="0"/>
              <a:t> URI reference or a blank </a:t>
            </a:r>
            <a:r>
              <a:rPr lang="en-US" sz="2000" dirty="0" err="1"/>
              <a:t>RDF</a:t>
            </a:r>
            <a:r>
              <a:rPr lang="en-US" sz="2000" dirty="0"/>
              <a:t> node</a:t>
            </a:r>
            <a:endParaRPr lang="it-IT" sz="2000" dirty="0"/>
          </a:p>
          <a:p>
            <a:pPr lvl="1">
              <a:lnSpc>
                <a:spcPct val="90000"/>
              </a:lnSpc>
            </a:pPr>
            <a:r>
              <a:rPr lang="en-US" sz="2000" dirty="0"/>
              <a:t>a predicate, which is an </a:t>
            </a:r>
            <a:r>
              <a:rPr lang="en-US" sz="2000" dirty="0" err="1"/>
              <a:t>RDF</a:t>
            </a:r>
            <a:r>
              <a:rPr lang="en-US" sz="2000" dirty="0"/>
              <a:t> URI reference</a:t>
            </a:r>
            <a:endParaRPr lang="it-IT" sz="2000" dirty="0"/>
          </a:p>
          <a:p>
            <a:pPr lvl="1">
              <a:lnSpc>
                <a:spcPct val="90000"/>
              </a:lnSpc>
            </a:pPr>
            <a:r>
              <a:rPr lang="en-US" sz="2000" dirty="0"/>
              <a:t>an object, which is an RDF URI reference, an RDF literal, or a blank RDF node</a:t>
            </a:r>
            <a:endParaRPr lang="it-IT" sz="2000" dirty="0"/>
          </a:p>
          <a:p>
            <a:pPr>
              <a:lnSpc>
                <a:spcPct val="90000"/>
              </a:lnSpc>
            </a:pPr>
            <a:r>
              <a:rPr lang="en-US" dirty="0"/>
              <a:t>An RDF literal can be of two kinds</a:t>
            </a:r>
            <a:endParaRPr lang="it-IT" dirty="0"/>
          </a:p>
          <a:p>
            <a:pPr lvl="1">
              <a:lnSpc>
                <a:spcPct val="90000"/>
              </a:lnSpc>
            </a:pPr>
            <a:r>
              <a:rPr lang="en-US" sz="2000" dirty="0"/>
              <a:t>an RDF </a:t>
            </a:r>
            <a:r>
              <a:rPr lang="en-US" sz="2000" dirty="0">
                <a:solidFill>
                  <a:srgbClr val="0000FF"/>
                </a:solidFill>
              </a:rPr>
              <a:t>plain literal</a:t>
            </a:r>
            <a:r>
              <a:rPr lang="en-US" sz="2000" dirty="0"/>
              <a:t> is a character string with an optional associated language tag describing the language of the character string</a:t>
            </a:r>
            <a:endParaRPr lang="it-IT" sz="2000" dirty="0"/>
          </a:p>
          <a:p>
            <a:pPr lvl="1">
              <a:lnSpc>
                <a:spcPct val="90000"/>
              </a:lnSpc>
            </a:pPr>
            <a:r>
              <a:rPr lang="en-US" sz="2000" dirty="0"/>
              <a:t>an </a:t>
            </a:r>
            <a:r>
              <a:rPr lang="en-US" sz="2000" dirty="0" err="1"/>
              <a:t>RDF</a:t>
            </a:r>
            <a:r>
              <a:rPr lang="en-US" sz="2000" dirty="0"/>
              <a:t> </a:t>
            </a:r>
            <a:r>
              <a:rPr lang="en-US" sz="2000" dirty="0">
                <a:solidFill>
                  <a:srgbClr val="0000FF"/>
                </a:solidFill>
              </a:rPr>
              <a:t>typed literal</a:t>
            </a:r>
            <a:r>
              <a:rPr lang="en-US" sz="2000" dirty="0"/>
              <a:t> is a character string with an associated </a:t>
            </a:r>
            <a:r>
              <a:rPr lang="en-US" sz="2000" dirty="0" err="1"/>
              <a:t>RDF</a:t>
            </a:r>
            <a:r>
              <a:rPr lang="en-US" sz="2000" dirty="0"/>
              <a:t> </a:t>
            </a:r>
            <a:r>
              <a:rPr lang="en-US" sz="2000" dirty="0" err="1"/>
              <a:t>datatype</a:t>
            </a:r>
            <a:r>
              <a:rPr lang="en-US" sz="2000" dirty="0"/>
              <a:t> URI. An </a:t>
            </a:r>
            <a:r>
              <a:rPr lang="en-US" sz="2000" dirty="0" err="1"/>
              <a:t>RDF</a:t>
            </a:r>
            <a:r>
              <a:rPr lang="en-US" sz="2000" dirty="0"/>
              <a:t> </a:t>
            </a:r>
            <a:r>
              <a:rPr lang="en-US" sz="2000" dirty="0" err="1"/>
              <a:t>datatype</a:t>
            </a:r>
            <a:r>
              <a:rPr lang="en-US" sz="2000" dirty="0"/>
              <a:t> defines the syntax and semantics of a set of character strings that represent data such as </a:t>
            </a:r>
            <a:r>
              <a:rPr lang="en-US" sz="2000" dirty="0" err="1"/>
              <a:t>booleans</a:t>
            </a:r>
            <a:r>
              <a:rPr lang="en-US" sz="2000" dirty="0"/>
              <a:t>, integers, dates, etc.</a:t>
            </a: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993426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RDF</a:t>
            </a:r>
            <a:r>
              <a:rPr lang="it-IT" dirty="0" smtClean="0"/>
              <a:t> Schema</a:t>
            </a:r>
            <a:endParaRPr lang="it-IT" dirty="0"/>
          </a:p>
        </p:txBody>
      </p:sp>
      <p:sp>
        <p:nvSpPr>
          <p:cNvPr id="3" name="Segnaposto contenuto 2"/>
          <p:cNvSpPr>
            <a:spLocks noGrp="1"/>
          </p:cNvSpPr>
          <p:nvPr>
            <p:ph idx="1"/>
          </p:nvPr>
        </p:nvSpPr>
        <p:spPr/>
        <p:txBody>
          <a:bodyPr/>
          <a:lstStyle/>
          <a:p>
            <a:r>
              <a:rPr lang="en-US" dirty="0" err="1"/>
              <a:t>RDF</a:t>
            </a:r>
            <a:r>
              <a:rPr lang="en-US" dirty="0"/>
              <a:t> provides a way to express simple statements about resources, using “named” properties and values</a:t>
            </a:r>
          </a:p>
          <a:p>
            <a:r>
              <a:rPr lang="en-US" dirty="0"/>
              <a:t>It is convenient to define the </a:t>
            </a:r>
            <a:r>
              <a:rPr lang="en-US" b="1" dirty="0">
                <a:solidFill>
                  <a:schemeClr val="accent1">
                    <a:lumMod val="50000"/>
                  </a:schemeClr>
                </a:solidFill>
              </a:rPr>
              <a:t>vocabularies (terms)</a:t>
            </a:r>
            <a:r>
              <a:rPr lang="en-US" dirty="0"/>
              <a:t> that are going to be used in those statements, to indicate that they are describing specific kinds or classes of resources, and will use specific properties in describing those resources</a:t>
            </a:r>
          </a:p>
          <a:p>
            <a:r>
              <a:rPr lang="en-US" dirty="0"/>
              <a:t>For example, to describe bibliographic resources we could define  classes such as “Book” or “Journal Article”, and use properties such as “author”, “title” and “subject”  to describe them</a:t>
            </a:r>
          </a:p>
          <a:p>
            <a:r>
              <a:rPr lang="en-US" dirty="0"/>
              <a:t>The RDF schema provides a way to represent a “conceptual model” of a (small) part of the world, by defining its main “concepts” (classes), their properties and their relationships (predicates)</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70188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it-IT" dirty="0" err="1" smtClean="0"/>
              <a:t>Main</a:t>
            </a:r>
            <a:r>
              <a:rPr lang="it-IT" dirty="0" smtClean="0"/>
              <a:t> </a:t>
            </a:r>
            <a:r>
              <a:rPr lang="it-IT" dirty="0" err="1" smtClean="0"/>
              <a:t>notions</a:t>
            </a:r>
            <a:r>
              <a:rPr lang="it-IT" dirty="0" smtClean="0"/>
              <a:t> </a:t>
            </a:r>
            <a:r>
              <a:rPr lang="it-IT" dirty="0" err="1" smtClean="0"/>
              <a:t>of</a:t>
            </a:r>
            <a:r>
              <a:rPr lang="it-IT" dirty="0" smtClean="0"/>
              <a:t> </a:t>
            </a:r>
            <a:r>
              <a:rPr lang="it-IT" dirty="0" err="1" smtClean="0"/>
              <a:t>RDF</a:t>
            </a:r>
            <a:r>
              <a:rPr lang="it-IT" dirty="0" smtClean="0"/>
              <a:t> Schema</a:t>
            </a:r>
            <a:endParaRPr lang="en-US" dirty="0" smtClean="0"/>
          </a:p>
        </p:txBody>
      </p:sp>
      <p:sp>
        <p:nvSpPr>
          <p:cNvPr id="21510" name="Rectangle 3"/>
          <p:cNvSpPr>
            <a:spLocks noGrp="1" noChangeArrowheads="1"/>
          </p:cNvSpPr>
          <p:nvPr>
            <p:ph type="body" idx="1"/>
          </p:nvPr>
        </p:nvSpPr>
        <p:spPr/>
        <p:txBody>
          <a:bodyPr/>
          <a:lstStyle/>
          <a:p>
            <a:r>
              <a:rPr lang="en-US" sz="2400" dirty="0"/>
              <a:t>The main notions of the </a:t>
            </a:r>
            <a:r>
              <a:rPr lang="en-US" sz="2400" dirty="0" err="1"/>
              <a:t>RDF</a:t>
            </a:r>
            <a:r>
              <a:rPr lang="en-US" sz="2400" dirty="0"/>
              <a:t> schema are:</a:t>
            </a:r>
          </a:p>
          <a:p>
            <a:pPr lvl="1"/>
            <a:r>
              <a:rPr lang="en-US" sz="2200" dirty="0"/>
              <a:t>Classes, which can be organized in sub-classes, to any level (defining a taxonomy)</a:t>
            </a:r>
          </a:p>
          <a:p>
            <a:pPr lvl="1"/>
            <a:r>
              <a:rPr lang="en-US" sz="2200" dirty="0"/>
              <a:t>Properties, which also can be organized in sub-classes, to any level (defining another taxonomy) </a:t>
            </a:r>
            <a:endParaRPr lang="it-IT" sz="2200" dirty="0"/>
          </a:p>
          <a:p>
            <a:r>
              <a:rPr lang="en-US" sz="2400" dirty="0"/>
              <a:t>Vocabulary descriptions (schemas) written in the RDF Schema language are valid RDF graphs</a:t>
            </a:r>
            <a:endParaRPr lang="it-IT" sz="2400" dirty="0"/>
          </a:p>
          <a:p>
            <a:r>
              <a:rPr lang="it-IT" sz="2400" dirty="0" err="1"/>
              <a:t>There</a:t>
            </a:r>
            <a:r>
              <a:rPr lang="it-IT" sz="2400" dirty="0"/>
              <a:t> </a:t>
            </a:r>
            <a:r>
              <a:rPr lang="it-IT" sz="2400" dirty="0" err="1"/>
              <a:t>is</a:t>
            </a:r>
            <a:r>
              <a:rPr lang="it-IT" sz="2400" dirty="0"/>
              <a:t> a </a:t>
            </a:r>
            <a:r>
              <a:rPr lang="it-IT" sz="2400" dirty="0" err="1"/>
              <a:t>close</a:t>
            </a:r>
            <a:r>
              <a:rPr lang="it-IT" sz="2400" dirty="0"/>
              <a:t> </a:t>
            </a:r>
            <a:r>
              <a:rPr lang="it-IT" sz="2400" dirty="0" err="1"/>
              <a:t>analogy</a:t>
            </a:r>
            <a:r>
              <a:rPr lang="it-IT" sz="2400" dirty="0"/>
              <a:t> </a:t>
            </a:r>
            <a:r>
              <a:rPr lang="it-IT" sz="2400" dirty="0" err="1"/>
              <a:t>with</a:t>
            </a:r>
            <a:r>
              <a:rPr lang="it-IT" sz="2400" dirty="0"/>
              <a:t> XML </a:t>
            </a:r>
            <a:r>
              <a:rPr lang="it-IT" sz="2400" dirty="0" err="1"/>
              <a:t>douments</a:t>
            </a:r>
            <a:r>
              <a:rPr lang="it-IT" sz="2400" dirty="0"/>
              <a:t> and XML </a:t>
            </a:r>
            <a:r>
              <a:rPr lang="it-IT" sz="2400" dirty="0" err="1"/>
              <a:t>schemas</a:t>
            </a:r>
            <a:r>
              <a:rPr lang="it-IT" sz="2400" dirty="0"/>
              <a:t> </a:t>
            </a:r>
            <a:endParaRPr lang="en-US" sz="2400" dirty="0"/>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22536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r>
              <a:rPr lang="it-IT" smtClean="0"/>
              <a:t>Classes and subclasses</a:t>
            </a:r>
            <a:endParaRPr lang="en-US" dirty="0" smtClean="0"/>
          </a:p>
        </p:txBody>
      </p:sp>
      <p:sp>
        <p:nvSpPr>
          <p:cNvPr id="22534" name="Rectangle 3"/>
          <p:cNvSpPr>
            <a:spLocks noChangeArrowheads="1"/>
          </p:cNvSpPr>
          <p:nvPr/>
        </p:nvSpPr>
        <p:spPr bwMode="auto">
          <a:xfrm>
            <a:off x="2524125" y="1285875"/>
            <a:ext cx="9144000" cy="369332"/>
          </a:xfrm>
          <a:prstGeom prst="rect">
            <a:avLst/>
          </a:prstGeom>
          <a:noFill/>
          <a:ln w="12700" cap="sq">
            <a:noFill/>
            <a:miter lim="800000"/>
            <a:headEnd/>
            <a:tailEnd/>
          </a:ln>
        </p:spPr>
        <p:txBody>
          <a:bodyPr>
            <a:spAutoFit/>
          </a:bodyPr>
          <a:lstStyle/>
          <a:p>
            <a:endParaRPr lang="it-IT"/>
          </a:p>
        </p:txBody>
      </p:sp>
      <p:pic>
        <p:nvPicPr>
          <p:cNvPr id="22535" name="Picture 4" descr="A Vehicle Class Hierarchy"/>
          <p:cNvPicPr>
            <a:picLocks noChangeAspect="1" noChangeArrowheads="1"/>
          </p:cNvPicPr>
          <p:nvPr/>
        </p:nvPicPr>
        <p:blipFill>
          <a:blip r:embed="rId3" cstate="print"/>
          <a:srcRect/>
          <a:stretch>
            <a:fillRect/>
          </a:stretch>
        </p:blipFill>
        <p:spPr bwMode="auto">
          <a:xfrm>
            <a:off x="2514600" y="1676400"/>
            <a:ext cx="7143750" cy="4286250"/>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608032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smtClean="0"/>
              <a:t>Internet evolution</a:t>
            </a:r>
            <a:endParaRPr lang="en-US" smtClean="0"/>
          </a:p>
        </p:txBody>
      </p:sp>
      <p:pic>
        <p:nvPicPr>
          <p:cNvPr id="18437" name="Picture 3"/>
          <p:cNvPicPr>
            <a:picLocks noChangeAspect="1" noChangeArrowheads="1"/>
          </p:cNvPicPr>
          <p:nvPr/>
        </p:nvPicPr>
        <p:blipFill>
          <a:blip r:embed="rId3" cstate="print"/>
          <a:srcRect/>
          <a:stretch>
            <a:fillRect/>
          </a:stretch>
        </p:blipFill>
        <p:spPr bwMode="auto">
          <a:xfrm>
            <a:off x="1981200" y="1752601"/>
            <a:ext cx="2209800" cy="2043113"/>
          </a:xfrm>
          <a:prstGeom prst="rect">
            <a:avLst/>
          </a:prstGeom>
          <a:noFill/>
          <a:ln w="12700" cap="sq">
            <a:noFill/>
            <a:miter lim="800000"/>
            <a:headEnd type="none" w="sm" len="sm"/>
            <a:tailEnd type="none" w="sm" len="sm"/>
          </a:ln>
        </p:spPr>
      </p:pic>
      <p:pic>
        <p:nvPicPr>
          <p:cNvPr id="18438" name="Picture 4"/>
          <p:cNvPicPr>
            <a:picLocks noChangeAspect="1" noChangeArrowheads="1"/>
          </p:cNvPicPr>
          <p:nvPr/>
        </p:nvPicPr>
        <p:blipFill>
          <a:blip r:embed="rId4" cstate="print"/>
          <a:srcRect/>
          <a:stretch>
            <a:fillRect/>
          </a:stretch>
        </p:blipFill>
        <p:spPr bwMode="auto">
          <a:xfrm>
            <a:off x="4633914" y="3481388"/>
            <a:ext cx="2376487" cy="2767012"/>
          </a:xfrm>
          <a:prstGeom prst="rect">
            <a:avLst/>
          </a:prstGeom>
          <a:noFill/>
          <a:ln w="12700" cap="sq">
            <a:noFill/>
            <a:miter lim="800000"/>
            <a:headEnd type="none" w="sm" len="sm"/>
            <a:tailEnd type="none" w="sm" len="sm"/>
          </a:ln>
        </p:spPr>
      </p:pic>
      <p:pic>
        <p:nvPicPr>
          <p:cNvPr id="18439" name="Picture 5"/>
          <p:cNvPicPr>
            <a:picLocks noChangeAspect="1" noChangeArrowheads="1"/>
          </p:cNvPicPr>
          <p:nvPr/>
        </p:nvPicPr>
        <p:blipFill>
          <a:blip r:embed="rId5" cstate="print"/>
          <a:srcRect/>
          <a:stretch>
            <a:fillRect/>
          </a:stretch>
        </p:blipFill>
        <p:spPr bwMode="auto">
          <a:xfrm>
            <a:off x="7086601" y="1600200"/>
            <a:ext cx="2886075" cy="2133600"/>
          </a:xfrm>
          <a:prstGeom prst="rect">
            <a:avLst/>
          </a:prstGeom>
          <a:noFill/>
          <a:ln w="12700" cap="sq">
            <a:noFill/>
            <a:miter lim="800000"/>
            <a:headEnd type="none" w="sm" len="sm"/>
            <a:tailEnd type="none" w="sm" len="sm"/>
          </a:ln>
        </p:spPr>
      </p:pic>
      <p:sp>
        <p:nvSpPr>
          <p:cNvPr id="18440" name="Text Box 6"/>
          <p:cNvSpPr txBox="1">
            <a:spLocks noChangeArrowheads="1"/>
          </p:cNvSpPr>
          <p:nvPr/>
        </p:nvSpPr>
        <p:spPr bwMode="auto">
          <a:xfrm>
            <a:off x="1981200" y="4267200"/>
            <a:ext cx="2057400" cy="1631216"/>
          </a:xfrm>
          <a:prstGeom prst="rect">
            <a:avLst/>
          </a:prstGeom>
          <a:noFill/>
          <a:ln w="12700" cap="sq">
            <a:solidFill>
              <a:schemeClr val="tx1"/>
            </a:solidFill>
            <a:miter lim="800000"/>
            <a:headEnd type="none" w="sm" len="sm"/>
            <a:tailEnd type="none" w="sm" len="sm"/>
          </a:ln>
        </p:spPr>
        <p:txBody>
          <a:bodyPr>
            <a:spAutoFit/>
          </a:bodyPr>
          <a:lstStyle/>
          <a:p>
            <a:pPr algn="ctr"/>
            <a:r>
              <a:rPr lang="it-IT" sz="2000" dirty="0" err="1"/>
              <a:t>Experimental</a:t>
            </a:r>
            <a:r>
              <a:rPr lang="it-IT" sz="2000" dirty="0"/>
              <a:t> Network</a:t>
            </a:r>
          </a:p>
          <a:p>
            <a:pPr algn="ctr"/>
            <a:r>
              <a:rPr lang="it-IT" sz="2000" dirty="0" err="1"/>
              <a:t>DARPA</a:t>
            </a:r>
            <a:endParaRPr lang="it-IT" sz="2000" dirty="0"/>
          </a:p>
          <a:p>
            <a:pPr algn="ctr"/>
            <a:r>
              <a:rPr lang="it-IT" sz="2000" dirty="0" err="1"/>
              <a:t>Arpanet</a:t>
            </a:r>
            <a:endParaRPr lang="it-IT" sz="2000" dirty="0"/>
          </a:p>
          <a:p>
            <a:pPr algn="ctr"/>
            <a:r>
              <a:rPr lang="it-IT" sz="2000" dirty="0" err="1"/>
              <a:t>70’s</a:t>
            </a:r>
            <a:endParaRPr lang="en-US" sz="2000" dirty="0"/>
          </a:p>
        </p:txBody>
      </p:sp>
      <p:sp>
        <p:nvSpPr>
          <p:cNvPr id="18441" name="Text Box 7"/>
          <p:cNvSpPr txBox="1">
            <a:spLocks noChangeArrowheads="1"/>
          </p:cNvSpPr>
          <p:nvPr/>
        </p:nvSpPr>
        <p:spPr bwMode="auto">
          <a:xfrm>
            <a:off x="4953000" y="1447800"/>
            <a:ext cx="1600200" cy="1631216"/>
          </a:xfrm>
          <a:prstGeom prst="rect">
            <a:avLst/>
          </a:prstGeom>
          <a:noFill/>
          <a:ln w="12700" cap="sq">
            <a:solidFill>
              <a:schemeClr val="tx1"/>
            </a:solidFill>
            <a:miter lim="800000"/>
            <a:headEnd type="none" w="sm" len="sm"/>
            <a:tailEnd type="none" w="sm" len="sm"/>
          </a:ln>
        </p:spPr>
        <p:txBody>
          <a:bodyPr>
            <a:spAutoFit/>
          </a:bodyPr>
          <a:lstStyle/>
          <a:p>
            <a:pPr algn="ctr"/>
            <a:r>
              <a:rPr lang="it-IT" sz="2000" dirty="0" err="1"/>
              <a:t>Reserach</a:t>
            </a:r>
            <a:r>
              <a:rPr lang="it-IT" sz="2000" dirty="0"/>
              <a:t/>
            </a:r>
            <a:br>
              <a:rPr lang="it-IT" sz="2000" dirty="0"/>
            </a:br>
            <a:r>
              <a:rPr lang="it-IT" sz="2000" dirty="0"/>
              <a:t>Network</a:t>
            </a:r>
          </a:p>
          <a:p>
            <a:pPr algn="ctr"/>
            <a:r>
              <a:rPr lang="it-IT" sz="2000" dirty="0" err="1"/>
              <a:t>NSF</a:t>
            </a:r>
            <a:endParaRPr lang="it-IT" sz="2000" dirty="0"/>
          </a:p>
          <a:p>
            <a:pPr algn="ctr"/>
            <a:r>
              <a:rPr lang="it-IT" sz="2000" dirty="0"/>
              <a:t>Internet</a:t>
            </a:r>
          </a:p>
          <a:p>
            <a:pPr algn="ctr"/>
            <a:r>
              <a:rPr lang="it-IT" sz="2000" dirty="0" err="1"/>
              <a:t>80’s</a:t>
            </a:r>
            <a:endParaRPr lang="en-US" sz="2000" dirty="0"/>
          </a:p>
        </p:txBody>
      </p:sp>
      <p:sp>
        <p:nvSpPr>
          <p:cNvPr id="18442" name="Text Box 8"/>
          <p:cNvSpPr txBox="1">
            <a:spLocks noChangeArrowheads="1"/>
          </p:cNvSpPr>
          <p:nvPr/>
        </p:nvSpPr>
        <p:spPr bwMode="auto">
          <a:xfrm>
            <a:off x="7924800" y="3886200"/>
            <a:ext cx="2438400" cy="1938992"/>
          </a:xfrm>
          <a:prstGeom prst="rect">
            <a:avLst/>
          </a:prstGeom>
          <a:noFill/>
          <a:ln w="12700" cap="sq">
            <a:solidFill>
              <a:schemeClr val="tx1"/>
            </a:solidFill>
            <a:miter lim="800000"/>
            <a:headEnd type="none" w="sm" len="sm"/>
            <a:tailEnd type="none" w="sm" len="sm"/>
          </a:ln>
        </p:spPr>
        <p:txBody>
          <a:bodyPr>
            <a:spAutoFit/>
          </a:bodyPr>
          <a:lstStyle/>
          <a:p>
            <a:pPr algn="ctr"/>
            <a:r>
              <a:rPr lang="it-IT" sz="2000" dirty="0" err="1"/>
              <a:t>Communication</a:t>
            </a:r>
            <a:r>
              <a:rPr lang="it-IT" sz="2000" dirty="0"/>
              <a:t/>
            </a:r>
            <a:br>
              <a:rPr lang="it-IT" sz="2000" dirty="0"/>
            </a:br>
            <a:r>
              <a:rPr lang="it-IT" sz="2000" dirty="0" err="1"/>
              <a:t>Infrastructure</a:t>
            </a:r>
            <a:endParaRPr lang="it-IT" sz="2000" dirty="0"/>
          </a:p>
          <a:p>
            <a:pPr algn="ctr"/>
            <a:r>
              <a:rPr lang="it-IT" sz="2000" dirty="0"/>
              <a:t>Private and public </a:t>
            </a:r>
            <a:r>
              <a:rPr lang="it-IT" sz="2000" dirty="0" err="1"/>
              <a:t>sectors</a:t>
            </a:r>
            <a:endParaRPr lang="it-IT" sz="2000" dirty="0"/>
          </a:p>
          <a:p>
            <a:pPr algn="ctr"/>
            <a:r>
              <a:rPr lang="it-IT" sz="2000" dirty="0"/>
              <a:t>The Web</a:t>
            </a:r>
          </a:p>
          <a:p>
            <a:pPr algn="ctr"/>
            <a:r>
              <a:rPr lang="it-IT" sz="2000" dirty="0" err="1"/>
              <a:t>90’s</a:t>
            </a:r>
            <a:r>
              <a:rPr lang="it-IT" sz="2000" dirty="0"/>
              <a:t> and on</a:t>
            </a:r>
            <a:endParaRPr lang="en-US" sz="2000" dirty="0"/>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12764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Example of MotorVehicle</a:t>
            </a:r>
          </a:p>
        </p:txBody>
      </p:sp>
      <p:sp>
        <p:nvSpPr>
          <p:cNvPr id="6" name="TextBox 5"/>
          <p:cNvSpPr txBox="1"/>
          <p:nvPr/>
        </p:nvSpPr>
        <p:spPr>
          <a:xfrm>
            <a:off x="1919536" y="1444710"/>
            <a:ext cx="8640960" cy="4524315"/>
          </a:xfrm>
          <a:prstGeom prst="rect">
            <a:avLst/>
          </a:prstGeom>
          <a:noFill/>
        </p:spPr>
        <p:txBody>
          <a:bodyPr wrap="square" rtlCol="0">
            <a:spAutoFit/>
          </a:bodyPr>
          <a:lstStyle/>
          <a:p>
            <a:r>
              <a:rPr lang="it-IT" b="1" dirty="0">
                <a:latin typeface="Courier New" pitchFamily="49" charset="0"/>
                <a:cs typeface="Courier New" pitchFamily="49" charset="0"/>
              </a:rPr>
              <a:t>ex:MotorVehicle        rdf:type          rdfs:Class</a:t>
            </a:r>
          </a:p>
          <a:p>
            <a:r>
              <a:rPr lang="it-IT" b="1" dirty="0">
                <a:latin typeface="Courier New" pitchFamily="49" charset="0"/>
                <a:cs typeface="Courier New" pitchFamily="49" charset="0"/>
              </a:rPr>
              <a:t>ex:PassengerVehicle    rdf:type          rdfs:Class</a:t>
            </a:r>
          </a:p>
          <a:p>
            <a:r>
              <a:rPr lang="it-IT" b="1" dirty="0">
                <a:latin typeface="Courier New" pitchFamily="49" charset="0"/>
                <a:cs typeface="Courier New" pitchFamily="49" charset="0"/>
              </a:rPr>
              <a:t>ex:Van                 rdf:type          rdfs:Class</a:t>
            </a:r>
          </a:p>
          <a:p>
            <a:r>
              <a:rPr lang="it-IT" b="1" dirty="0">
                <a:latin typeface="Courier New" pitchFamily="49" charset="0"/>
                <a:cs typeface="Courier New" pitchFamily="49" charset="0"/>
              </a:rPr>
              <a:t>ex:Truck               rdf:type          rdfs:Class</a:t>
            </a:r>
          </a:p>
          <a:p>
            <a:r>
              <a:rPr lang="it-IT" b="1" dirty="0">
                <a:latin typeface="Courier New" pitchFamily="49" charset="0"/>
                <a:cs typeface="Courier New" pitchFamily="49" charset="0"/>
              </a:rPr>
              <a:t>ex:MiniVan             rdf:type          rdfs:Class</a:t>
            </a:r>
          </a:p>
          <a:p>
            <a:endParaRPr lang="it-IT" b="1" dirty="0">
              <a:latin typeface="Courier New" pitchFamily="49" charset="0"/>
              <a:cs typeface="Courier New" pitchFamily="49" charset="0"/>
            </a:endParaRPr>
          </a:p>
          <a:p>
            <a:r>
              <a:rPr lang="it-IT" b="1" dirty="0">
                <a:latin typeface="Courier New" pitchFamily="49" charset="0"/>
                <a:cs typeface="Courier New" pitchFamily="49" charset="0"/>
              </a:rPr>
              <a:t>ex:PassengerVehicle    rdfs:subClassOf   ex:MotorVehicle</a:t>
            </a:r>
          </a:p>
          <a:p>
            <a:r>
              <a:rPr lang="it-IT" b="1" dirty="0">
                <a:latin typeface="Courier New" pitchFamily="49" charset="0"/>
                <a:cs typeface="Courier New" pitchFamily="49" charset="0"/>
              </a:rPr>
              <a:t>ex:Van                 rdfs:subClassOf   ex:MotorVehicle</a:t>
            </a:r>
          </a:p>
          <a:p>
            <a:r>
              <a:rPr lang="it-IT" b="1" dirty="0">
                <a:latin typeface="Courier New" pitchFamily="49" charset="0"/>
                <a:cs typeface="Courier New" pitchFamily="49" charset="0"/>
              </a:rPr>
              <a:t>ex:Truck               rdfs:subClassOf   ex:MotorVehicle</a:t>
            </a:r>
          </a:p>
          <a:p>
            <a:endParaRPr lang="it-IT" b="1" dirty="0">
              <a:latin typeface="Courier New" pitchFamily="49" charset="0"/>
              <a:cs typeface="Courier New" pitchFamily="49" charset="0"/>
            </a:endParaRPr>
          </a:p>
          <a:p>
            <a:r>
              <a:rPr lang="it-IT" b="1" dirty="0">
                <a:latin typeface="Courier New" pitchFamily="49" charset="0"/>
                <a:cs typeface="Courier New" pitchFamily="49" charset="0"/>
              </a:rPr>
              <a:t>ex:MiniVan             rdfs:subClassOf   ex:Van</a:t>
            </a:r>
          </a:p>
          <a:p>
            <a:r>
              <a:rPr lang="it-IT" b="1" dirty="0">
                <a:latin typeface="Courier New" pitchFamily="49" charset="0"/>
                <a:cs typeface="Courier New" pitchFamily="49" charset="0"/>
              </a:rPr>
              <a:t>ex:MiniVan             rdfs:subClassOf   ex:PassengerVehicle</a:t>
            </a:r>
          </a:p>
          <a:p>
            <a:endParaRPr lang="it-IT" b="1" dirty="0">
              <a:latin typeface="Courier New" pitchFamily="49" charset="0"/>
              <a:cs typeface="Courier New" pitchFamily="49" charset="0"/>
            </a:endParaRPr>
          </a:p>
          <a:p>
            <a:endParaRPr lang="it-IT" b="1" dirty="0">
              <a:latin typeface="Courier New" pitchFamily="49" charset="0"/>
              <a:cs typeface="Courier New" pitchFamily="49" charset="0"/>
            </a:endParaRPr>
          </a:p>
          <a:p>
            <a:r>
              <a:rPr lang="it-IT" b="1" dirty="0">
                <a:latin typeface="Courier New" pitchFamily="49" charset="0"/>
                <a:cs typeface="Courier New" pitchFamily="49" charset="0"/>
              </a:rPr>
              <a:t>Instance of a motor vehicle</a:t>
            </a:r>
          </a:p>
          <a:p>
            <a:r>
              <a:rPr lang="it-IT" b="1" dirty="0">
                <a:solidFill>
                  <a:srgbClr val="0070C0"/>
                </a:solidFill>
                <a:latin typeface="Courier New" pitchFamily="49" charset="0"/>
                <a:cs typeface="Courier New" pitchFamily="49" charset="0"/>
              </a:rPr>
              <a:t>exthings:jhonSmithsCar</a:t>
            </a:r>
            <a:r>
              <a:rPr lang="it-IT" b="1" dirty="0">
                <a:latin typeface="Courier New" pitchFamily="49" charset="0"/>
                <a:cs typeface="Courier New" pitchFamily="49" charset="0"/>
              </a:rPr>
              <a:t> rdf:type          ex:PassengerVehicle</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565159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it-IT" smtClean="0"/>
              <a:t>Properties, domains and ranges</a:t>
            </a:r>
            <a:endParaRPr lang="en-US" dirty="0" smtClean="0"/>
          </a:p>
        </p:txBody>
      </p:sp>
      <p:sp>
        <p:nvSpPr>
          <p:cNvPr id="23558" name="Rectangle 3"/>
          <p:cNvSpPr>
            <a:spLocks noGrp="1" noChangeArrowheads="1"/>
          </p:cNvSpPr>
          <p:nvPr>
            <p:ph type="body" idx="1"/>
          </p:nvPr>
        </p:nvSpPr>
        <p:spPr/>
        <p:txBody>
          <a:bodyPr>
            <a:normAutofit lnSpcReduction="10000"/>
          </a:bodyPr>
          <a:lstStyle/>
          <a:p>
            <a:r>
              <a:rPr lang="it-IT" sz="2400" dirty="0"/>
              <a:t>In the RDF schema properties are defined to better characterize classes</a:t>
            </a:r>
          </a:p>
          <a:p>
            <a:r>
              <a:rPr lang="it-IT" sz="2400" dirty="0"/>
              <a:t>Properties can be arranged in a taxonomy by defining subProperties</a:t>
            </a:r>
          </a:p>
          <a:p>
            <a:r>
              <a:rPr lang="it-IT" sz="2400" dirty="0"/>
              <a:t>For a property it is possible also to define its domain and its range</a:t>
            </a:r>
          </a:p>
          <a:p>
            <a:pPr lvl="1"/>
            <a:r>
              <a:rPr lang="it-IT" sz="2200" b="1" dirty="0">
                <a:solidFill>
                  <a:schemeClr val="accent1">
                    <a:lumMod val="50000"/>
                  </a:schemeClr>
                </a:solidFill>
              </a:rPr>
              <a:t>Domain</a:t>
            </a:r>
            <a:r>
              <a:rPr lang="it-IT" sz="2200" dirty="0"/>
              <a:t> is the class of entities that can be the subject of an RDF statement where the property is used as the predicate </a:t>
            </a:r>
          </a:p>
          <a:p>
            <a:pPr lvl="1"/>
            <a:r>
              <a:rPr lang="it-IT" sz="2200" b="1" dirty="0">
                <a:solidFill>
                  <a:schemeClr val="accent1">
                    <a:lumMod val="50000"/>
                  </a:schemeClr>
                </a:solidFill>
              </a:rPr>
              <a:t>Range</a:t>
            </a:r>
            <a:r>
              <a:rPr lang="it-IT" sz="2200" dirty="0"/>
              <a:t> is the class of entities that can be the object of an RDF statement where the property is used as the predicate</a:t>
            </a:r>
            <a:endParaRPr lang="en-US" sz="2200" dirty="0"/>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652266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E</a:t>
            </a:r>
            <a:r>
              <a:rPr lang="it-IT" dirty="0" err="1" smtClean="0"/>
              <a:t>xample</a:t>
            </a:r>
            <a:r>
              <a:rPr lang="it-IT" dirty="0" smtClean="0"/>
              <a:t> of properties</a:t>
            </a:r>
            <a:endParaRPr lang="it-IT" dirty="0"/>
          </a:p>
        </p:txBody>
      </p:sp>
      <p:sp>
        <p:nvSpPr>
          <p:cNvPr id="6" name="TextBox 5"/>
          <p:cNvSpPr txBox="1"/>
          <p:nvPr/>
        </p:nvSpPr>
        <p:spPr>
          <a:xfrm>
            <a:off x="1703512" y="1478369"/>
            <a:ext cx="8856984" cy="4524315"/>
          </a:xfrm>
          <a:prstGeom prst="rect">
            <a:avLst/>
          </a:prstGeom>
          <a:noFill/>
        </p:spPr>
        <p:txBody>
          <a:bodyPr wrap="square" rtlCol="0">
            <a:spAutoFit/>
          </a:bodyPr>
          <a:lstStyle/>
          <a:p>
            <a:r>
              <a:rPr lang="en-US" b="1" dirty="0" err="1">
                <a:latin typeface="Courier New" pitchFamily="49" charset="0"/>
                <a:cs typeface="Courier New" pitchFamily="49" charset="0"/>
              </a:rPr>
              <a:t>ex:registeredTo</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rdf:type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rdfs:Property</a:t>
            </a:r>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ex:rearSeatLegRoom</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rdf:type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rdfs:Property</a:t>
            </a:r>
            <a:endParaRPr lang="en-US" b="1" dirty="0">
              <a:latin typeface="Courier New" pitchFamily="49" charset="0"/>
              <a:cs typeface="Courier New" pitchFamily="49" charset="0"/>
            </a:endParaRPr>
          </a:p>
          <a:p>
            <a:r>
              <a:rPr lang="en-US" b="1" dirty="0" err="1">
                <a:solidFill>
                  <a:schemeClr val="accent1">
                    <a:lumMod val="50000"/>
                  </a:schemeClr>
                </a:solidFill>
                <a:latin typeface="Courier New" pitchFamily="49" charset="0"/>
                <a:cs typeface="Courier New" pitchFamily="49" charset="0"/>
              </a:rPr>
              <a:t>ex:rearSeatLegRoom</a:t>
            </a:r>
            <a:r>
              <a:rPr lang="en-US" b="1" dirty="0">
                <a:solidFill>
                  <a:schemeClr val="accent1">
                    <a:lumMod val="50000"/>
                  </a:schemeClr>
                </a:solidFill>
                <a:latin typeface="Courier New" pitchFamily="49" charset="0"/>
                <a:cs typeface="Courier New" pitchFamily="49" charset="0"/>
              </a:rPr>
              <a:t>    </a:t>
            </a:r>
            <a:r>
              <a:rPr lang="en-US" b="1" dirty="0" err="1">
                <a:solidFill>
                  <a:schemeClr val="accent1">
                    <a:lumMod val="50000"/>
                  </a:schemeClr>
                </a:solidFill>
                <a:latin typeface="Courier New" pitchFamily="49" charset="0"/>
                <a:cs typeface="Courier New" pitchFamily="49" charset="0"/>
              </a:rPr>
              <a:t>rdfs:domain</a:t>
            </a:r>
            <a:r>
              <a:rPr lang="en-US" b="1" dirty="0">
                <a:solidFill>
                  <a:schemeClr val="accent1">
                    <a:lumMod val="50000"/>
                  </a:schemeClr>
                </a:solidFill>
                <a:latin typeface="Courier New" pitchFamily="49" charset="0"/>
                <a:cs typeface="Courier New" pitchFamily="49" charset="0"/>
              </a:rPr>
              <a:t>       </a:t>
            </a:r>
            <a:r>
              <a:rPr lang="en-US" b="1" dirty="0" err="1">
                <a:solidFill>
                  <a:schemeClr val="accent1">
                    <a:lumMod val="50000"/>
                  </a:schemeClr>
                </a:solidFill>
                <a:latin typeface="Courier New" pitchFamily="49" charset="0"/>
                <a:cs typeface="Courier New" pitchFamily="49" charset="0"/>
              </a:rPr>
              <a:t>ex:PassengerVehicle</a:t>
            </a:r>
            <a:r>
              <a:rPr lang="en-US" b="1" dirty="0">
                <a:solidFill>
                  <a:schemeClr val="accent1">
                    <a:lumMod val="50000"/>
                  </a:schemeClr>
                </a:solidFill>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ex:weight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rdf:type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rdfs:Property</a:t>
            </a:r>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ex:primaryDriver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rdf:type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rdfs:Property</a:t>
            </a:r>
            <a:endParaRPr lang="en-US" b="1" dirty="0">
              <a:latin typeface="Courier New" pitchFamily="49" charset="0"/>
              <a:cs typeface="Courier New" pitchFamily="49" charset="0"/>
            </a:endParaRPr>
          </a:p>
          <a:p>
            <a:r>
              <a:rPr lang="en-US" b="1" dirty="0" err="1">
                <a:solidFill>
                  <a:schemeClr val="accent1">
                    <a:lumMod val="50000"/>
                  </a:schemeClr>
                </a:solidFill>
                <a:latin typeface="Courier New" pitchFamily="49" charset="0"/>
                <a:cs typeface="Courier New" pitchFamily="49" charset="0"/>
              </a:rPr>
              <a:t>ex:primaryDriver</a:t>
            </a:r>
            <a:r>
              <a:rPr lang="en-US" b="1" dirty="0">
                <a:solidFill>
                  <a:schemeClr val="accent1">
                    <a:lumMod val="50000"/>
                  </a:schemeClr>
                </a:solidFill>
                <a:latin typeface="Courier New" pitchFamily="49" charset="0"/>
                <a:cs typeface="Courier New" pitchFamily="49" charset="0"/>
              </a:rPr>
              <a:t>      </a:t>
            </a:r>
            <a:r>
              <a:rPr lang="en-US" b="1" dirty="0" err="1">
                <a:solidFill>
                  <a:schemeClr val="accent1">
                    <a:lumMod val="50000"/>
                  </a:schemeClr>
                </a:solidFill>
                <a:latin typeface="Courier New" pitchFamily="49" charset="0"/>
                <a:cs typeface="Courier New" pitchFamily="49" charset="0"/>
              </a:rPr>
              <a:t>rdfs:range</a:t>
            </a:r>
            <a:r>
              <a:rPr lang="en-US" b="1" dirty="0">
                <a:solidFill>
                  <a:schemeClr val="accent1">
                    <a:lumMod val="50000"/>
                  </a:schemeClr>
                </a:solidFill>
                <a:latin typeface="Courier New" pitchFamily="49" charset="0"/>
                <a:cs typeface="Courier New" pitchFamily="49" charset="0"/>
              </a:rPr>
              <a:t>        </a:t>
            </a:r>
            <a:r>
              <a:rPr lang="en-US" b="1" dirty="0" err="1">
                <a:solidFill>
                  <a:schemeClr val="accent1">
                    <a:lumMod val="50000"/>
                  </a:schemeClr>
                </a:solidFill>
                <a:latin typeface="Courier New" pitchFamily="49" charset="0"/>
                <a:cs typeface="Courier New" pitchFamily="49" charset="0"/>
              </a:rPr>
              <a:t>ex:Person</a:t>
            </a:r>
            <a:endParaRPr lang="en-US" b="1" dirty="0">
              <a:solidFill>
                <a:schemeClr val="accent1">
                  <a:lumMod val="50000"/>
                </a:schemeClr>
              </a:solidFill>
              <a:latin typeface="Courier New" pitchFamily="49" charset="0"/>
              <a:cs typeface="Courier New" pitchFamily="49" charset="0"/>
            </a:endParaRP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exthings:jhonSmithsCar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rdf:type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ex:PassengerVehicle</a:t>
            </a:r>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exthings:jhonSmithsCar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ex:registeredTo</a:t>
            </a:r>
            <a:r>
              <a:rPr lang="en-US" b="1" dirty="0">
                <a:latin typeface="Courier New" pitchFamily="49" charset="0"/>
                <a:cs typeface="Courier New" pitchFamily="49" charset="0"/>
              </a:rPr>
              <a:t>     exstaff:85740</a:t>
            </a:r>
          </a:p>
          <a:p>
            <a:r>
              <a:rPr lang="en-US" b="1" dirty="0" err="1">
                <a:latin typeface="Courier New" pitchFamily="49" charset="0"/>
                <a:cs typeface="Courier New" pitchFamily="49" charset="0"/>
              </a:rPr>
              <a:t>exthings:jhonSmithsCar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ex:rearSeatLegRoom</a:t>
            </a:r>
            <a:r>
              <a:rPr lang="en-US" b="1" dirty="0">
                <a:latin typeface="Courier New" pitchFamily="49" charset="0"/>
                <a:cs typeface="Courier New" pitchFamily="49" charset="0"/>
              </a:rPr>
              <a:t>  “127”^^</a:t>
            </a:r>
            <a:r>
              <a:rPr lang="en-US" b="1" dirty="0" err="1">
                <a:latin typeface="Courier New" pitchFamily="49" charset="0"/>
                <a:cs typeface="Courier New" pitchFamily="49" charset="0"/>
              </a:rPr>
              <a:t>xsd:integer</a:t>
            </a:r>
            <a:r>
              <a:rPr lang="en-US" b="1" dirty="0">
                <a:latin typeface="Courier New" pitchFamily="49" charset="0"/>
                <a:cs typeface="Courier New" pitchFamily="49" charset="0"/>
              </a:rPr>
              <a:t> </a:t>
            </a:r>
          </a:p>
          <a:p>
            <a:r>
              <a:rPr lang="en-US" b="1" dirty="0" err="1">
                <a:latin typeface="Courier New" pitchFamily="49" charset="0"/>
                <a:cs typeface="Courier New" pitchFamily="49" charset="0"/>
              </a:rPr>
              <a:t>exthings:jhonSmithsCar</a:t>
            </a:r>
            <a:r>
              <a:rPr lang="en-US" b="1" dirty="0">
                <a:latin typeface="Courier New" pitchFamily="49" charset="0"/>
                <a:cs typeface="Courier New" pitchFamily="49" charset="0"/>
              </a:rPr>
              <a:t> </a:t>
            </a:r>
            <a:r>
              <a:rPr lang="it-IT" b="1" dirty="0">
                <a:latin typeface="Courier New" pitchFamily="49" charset="0"/>
                <a:cs typeface="Courier New" pitchFamily="49" charset="0"/>
              </a:rPr>
              <a:t>ex:weight           "2500"^^xsd:integer</a:t>
            </a:r>
            <a:endParaRPr lang="en-US" b="1" dirty="0">
              <a:latin typeface="Courier New" pitchFamily="49" charset="0"/>
              <a:cs typeface="Courier New" pitchFamily="49" charset="0"/>
            </a:endParaRPr>
          </a:p>
          <a:p>
            <a:r>
              <a:rPr lang="en-US" b="1" dirty="0" err="1">
                <a:latin typeface="Courier New" pitchFamily="49" charset="0"/>
                <a:cs typeface="Courier New" pitchFamily="49" charset="0"/>
              </a:rPr>
              <a:t>exthings:jhonSmithsCar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ex:primaryDriver</a:t>
            </a:r>
            <a:r>
              <a:rPr lang="en-US" b="1" dirty="0">
                <a:latin typeface="Courier New" pitchFamily="49" charset="0"/>
                <a:cs typeface="Courier New" pitchFamily="49" charset="0"/>
              </a:rPr>
              <a:t>    exstaff:85740</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020855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olo 1"/>
          <p:cNvSpPr>
            <a:spLocks noGrp="1"/>
          </p:cNvSpPr>
          <p:nvPr>
            <p:ph type="title"/>
          </p:nvPr>
        </p:nvSpPr>
        <p:spPr/>
        <p:txBody>
          <a:bodyPr/>
          <a:lstStyle/>
          <a:p>
            <a:r>
              <a:rPr lang="it-IT" dirty="0" err="1" smtClean="0"/>
              <a:t>Other</a:t>
            </a:r>
            <a:r>
              <a:rPr lang="it-IT" dirty="0" smtClean="0"/>
              <a:t> </a:t>
            </a:r>
            <a:r>
              <a:rPr lang="it-IT" dirty="0" err="1" smtClean="0"/>
              <a:t>examples</a:t>
            </a:r>
            <a:r>
              <a:rPr lang="it-IT" dirty="0" smtClean="0"/>
              <a:t> of </a:t>
            </a:r>
            <a:r>
              <a:rPr lang="it-IT" dirty="0" err="1" smtClean="0"/>
              <a:t>Properties</a:t>
            </a:r>
            <a:endParaRPr lang="en-US" dirty="0" smtClean="0"/>
          </a:p>
        </p:txBody>
      </p:sp>
      <p:sp>
        <p:nvSpPr>
          <p:cNvPr id="2056" name="CasellaDiTesto 7"/>
          <p:cNvSpPr txBox="1">
            <a:spLocks noChangeArrowheads="1"/>
          </p:cNvSpPr>
          <p:nvPr/>
        </p:nvSpPr>
        <p:spPr bwMode="auto">
          <a:xfrm>
            <a:off x="1881189" y="1500188"/>
            <a:ext cx="8358187" cy="2308324"/>
          </a:xfrm>
          <a:prstGeom prst="rect">
            <a:avLst/>
          </a:prstGeom>
          <a:noFill/>
          <a:ln w="9525">
            <a:noFill/>
            <a:miter lim="800000"/>
            <a:headEnd/>
            <a:tailEnd/>
          </a:ln>
        </p:spPr>
        <p:txBody>
          <a:bodyPr>
            <a:spAutoFit/>
          </a:bodyPr>
          <a:lstStyle/>
          <a:p>
            <a:r>
              <a:rPr lang="it-IT" sz="2400" b="1" dirty="0" err="1">
                <a:latin typeface="Courier New" pitchFamily="49" charset="0"/>
                <a:cs typeface="Courier New" pitchFamily="49" charset="0"/>
              </a:rPr>
              <a:t>ex:Person</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rdf:type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rdfs:Class</a:t>
            </a:r>
            <a:r>
              <a:rPr lang="it-IT" sz="2400" b="1" dirty="0">
                <a:latin typeface="Courier New" pitchFamily="49" charset="0"/>
                <a:cs typeface="Courier New" pitchFamily="49" charset="0"/>
              </a:rPr>
              <a:t/>
            </a:r>
            <a:br>
              <a:rPr lang="it-IT" sz="2400" b="1" dirty="0">
                <a:latin typeface="Courier New" pitchFamily="49" charset="0"/>
                <a:cs typeface="Courier New" pitchFamily="49" charset="0"/>
              </a:rPr>
            </a:br>
            <a:r>
              <a:rPr lang="it-IT" sz="2400" b="1" dirty="0">
                <a:latin typeface="Courier New" pitchFamily="49" charset="0"/>
                <a:cs typeface="Courier New" pitchFamily="49" charset="0"/>
              </a:rPr>
              <a:t>ex:Book      </a:t>
            </a:r>
            <a:r>
              <a:rPr lang="it-IT" sz="2400" b="1" dirty="0" err="1">
                <a:latin typeface="Courier New" pitchFamily="49" charset="0"/>
                <a:cs typeface="Courier New" pitchFamily="49" charset="0"/>
              </a:rPr>
              <a:t>rdf:type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rdfs:Class</a:t>
            </a:r>
            <a:endParaRPr lang="it-IT" sz="2400" b="1" dirty="0">
              <a:latin typeface="Courier New" pitchFamily="49" charset="0"/>
              <a:cs typeface="Courier New" pitchFamily="49" charset="0"/>
            </a:endParaRPr>
          </a:p>
          <a:p>
            <a:r>
              <a:rPr lang="it-IT" sz="2400" b="1" dirty="0">
                <a:latin typeface="Courier New" pitchFamily="49" charset="0"/>
                <a:cs typeface="Courier New" pitchFamily="49" charset="0"/>
              </a:rPr>
              <a:t/>
            </a:r>
            <a:br>
              <a:rPr lang="it-IT" sz="2400" b="1" dirty="0">
                <a:latin typeface="Courier New" pitchFamily="49" charset="0"/>
                <a:cs typeface="Courier New" pitchFamily="49" charset="0"/>
              </a:rPr>
            </a:br>
            <a:r>
              <a:rPr lang="it-IT" sz="2400" b="1" dirty="0">
                <a:latin typeface="Courier New" pitchFamily="49" charset="0"/>
                <a:cs typeface="Courier New" pitchFamily="49" charset="0"/>
              </a:rPr>
              <a:t>ex:</a:t>
            </a:r>
            <a:r>
              <a:rPr lang="it-IT" sz="2400" b="1" dirty="0" err="1">
                <a:latin typeface="Courier New" pitchFamily="49" charset="0"/>
                <a:cs typeface="Courier New" pitchFamily="49" charset="0"/>
              </a:rPr>
              <a:t>hasauthor</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a:t>
            </a:r>
            <a:r>
              <a:rPr lang="it-IT" sz="2400" b="1" dirty="0">
                <a:latin typeface="Courier New" pitchFamily="49" charset="0"/>
                <a:cs typeface="Courier New" pitchFamily="49" charset="0"/>
              </a:rPr>
              <a:t>:</a:t>
            </a:r>
            <a:r>
              <a:rPr lang="it-IT" sz="2400" b="1" dirty="0" err="1">
                <a:latin typeface="Courier New" pitchFamily="49" charset="0"/>
                <a:cs typeface="Courier New" pitchFamily="49" charset="0"/>
              </a:rPr>
              <a:t>type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a:t>
            </a:r>
            <a:r>
              <a:rPr lang="it-IT" sz="2400" b="1" dirty="0">
                <a:latin typeface="Courier New" pitchFamily="49" charset="0"/>
                <a:cs typeface="Courier New" pitchFamily="49" charset="0"/>
              </a:rPr>
              <a:t>:</a:t>
            </a:r>
            <a:r>
              <a:rPr lang="it-IT" sz="2400" b="1" dirty="0" err="1">
                <a:latin typeface="Courier New" pitchFamily="49" charset="0"/>
                <a:cs typeface="Courier New" pitchFamily="49" charset="0"/>
              </a:rPr>
              <a:t>Property</a:t>
            </a:r>
            <a:r>
              <a:rPr lang="it-IT" sz="2400" b="1" dirty="0">
                <a:latin typeface="Courier New" pitchFamily="49" charset="0"/>
                <a:cs typeface="Courier New" pitchFamily="49" charset="0"/>
              </a:rPr>
              <a:t/>
            </a:r>
            <a:br>
              <a:rPr lang="it-IT" sz="2400" b="1" dirty="0">
                <a:latin typeface="Courier New" pitchFamily="49" charset="0"/>
                <a:cs typeface="Courier New" pitchFamily="49" charset="0"/>
              </a:rPr>
            </a:br>
            <a:r>
              <a:rPr lang="it-IT" sz="2400" b="1" dirty="0">
                <a:latin typeface="Courier New" pitchFamily="49" charset="0"/>
                <a:cs typeface="Courier New" pitchFamily="49" charset="0"/>
              </a:rPr>
              <a:t>ex:</a:t>
            </a:r>
            <a:r>
              <a:rPr lang="it-IT" sz="2400" b="1" dirty="0" err="1">
                <a:latin typeface="Courier New" pitchFamily="49" charset="0"/>
                <a:cs typeface="Courier New" pitchFamily="49" charset="0"/>
              </a:rPr>
              <a:t>hasauthor</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a:t>
            </a:r>
            <a:r>
              <a:rPr lang="it-IT" sz="2400" b="1" dirty="0">
                <a:latin typeface="Courier New" pitchFamily="49" charset="0"/>
                <a:cs typeface="Courier New" pitchFamily="49" charset="0"/>
              </a:rPr>
              <a:t>:domain </a:t>
            </a:r>
            <a:r>
              <a:rPr lang="it-IT" sz="2400" b="1" dirty="0" err="1">
                <a:latin typeface="Courier New" pitchFamily="49" charset="0"/>
                <a:cs typeface="Courier New" pitchFamily="49" charset="0"/>
              </a:rPr>
              <a:t>rdfs</a:t>
            </a:r>
            <a:r>
              <a:rPr lang="it-IT" sz="2400" b="1" dirty="0">
                <a:latin typeface="Courier New" pitchFamily="49" charset="0"/>
                <a:cs typeface="Courier New" pitchFamily="49" charset="0"/>
              </a:rPr>
              <a:t>:Book</a:t>
            </a:r>
            <a:br>
              <a:rPr lang="it-IT" sz="2400" b="1" dirty="0">
                <a:latin typeface="Courier New" pitchFamily="49" charset="0"/>
                <a:cs typeface="Courier New" pitchFamily="49" charset="0"/>
              </a:rPr>
            </a:br>
            <a:r>
              <a:rPr lang="it-IT" sz="2400" b="1" dirty="0">
                <a:latin typeface="Courier New" pitchFamily="49" charset="0"/>
                <a:cs typeface="Courier New" pitchFamily="49" charset="0"/>
              </a:rPr>
              <a:t>ex:</a:t>
            </a:r>
            <a:r>
              <a:rPr lang="it-IT" sz="2400" b="1" dirty="0" err="1">
                <a:latin typeface="Courier New" pitchFamily="49" charset="0"/>
                <a:cs typeface="Courier New" pitchFamily="49" charset="0"/>
              </a:rPr>
              <a:t>hasauthor</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a:t>
            </a:r>
            <a:r>
              <a:rPr lang="it-IT" sz="2400" b="1" dirty="0">
                <a:latin typeface="Courier New" pitchFamily="49" charset="0"/>
                <a:cs typeface="Courier New" pitchFamily="49" charset="0"/>
              </a:rPr>
              <a:t>:</a:t>
            </a:r>
            <a:r>
              <a:rPr lang="it-IT" sz="2400" b="1" dirty="0" err="1">
                <a:latin typeface="Courier New" pitchFamily="49" charset="0"/>
                <a:cs typeface="Courier New" pitchFamily="49" charset="0"/>
              </a:rPr>
              <a:t>range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a:t>
            </a:r>
            <a:r>
              <a:rPr lang="it-IT" sz="2400" b="1" dirty="0">
                <a:latin typeface="Courier New" pitchFamily="49" charset="0"/>
                <a:cs typeface="Courier New" pitchFamily="49" charset="0"/>
              </a:rPr>
              <a:t>:</a:t>
            </a:r>
            <a:r>
              <a:rPr lang="it-IT" sz="2400" b="1" dirty="0" err="1">
                <a:latin typeface="Courier New" pitchFamily="49" charset="0"/>
                <a:cs typeface="Courier New" pitchFamily="49" charset="0"/>
              </a:rPr>
              <a:t>Person</a:t>
            </a:r>
            <a:endParaRPr lang="en-US" sz="2400" b="1" dirty="0">
              <a:latin typeface="Courier New" pitchFamily="49" charset="0"/>
              <a:cs typeface="Courier New" pitchFamily="49" charset="0"/>
            </a:endParaRPr>
          </a:p>
        </p:txBody>
      </p:sp>
      <p:sp>
        <p:nvSpPr>
          <p:cNvPr id="10" name="CasellaDiTesto 9"/>
          <p:cNvSpPr txBox="1"/>
          <p:nvPr/>
        </p:nvSpPr>
        <p:spPr>
          <a:xfrm>
            <a:off x="1863378" y="4135954"/>
            <a:ext cx="8604448" cy="1938992"/>
          </a:xfrm>
          <a:prstGeom prst="rect">
            <a:avLst/>
          </a:prstGeom>
          <a:noFill/>
        </p:spPr>
        <p:txBody>
          <a:bodyPr wrap="square" rtlCol="0">
            <a:spAutoFit/>
          </a:bodyPr>
          <a:lstStyle/>
          <a:p>
            <a:r>
              <a:rPr lang="it-IT" sz="2400" b="1" dirty="0" err="1">
                <a:latin typeface="Courier New" pitchFamily="49" charset="0"/>
                <a:cs typeface="Courier New" pitchFamily="49" charset="0"/>
              </a:rPr>
              <a:t>ex:IsMotherOf</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rdf:type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rdfs:Property</a:t>
            </a:r>
            <a:endParaRPr lang="it-IT" sz="2400" b="1" dirty="0">
              <a:latin typeface="Courier New" pitchFamily="49" charset="0"/>
              <a:cs typeface="Courier New" pitchFamily="49" charset="0"/>
            </a:endParaRPr>
          </a:p>
          <a:p>
            <a:r>
              <a:rPr lang="it-IT" sz="2400" b="1" dirty="0" err="1">
                <a:latin typeface="Courier New" pitchFamily="49" charset="0"/>
                <a:cs typeface="Courier New" pitchFamily="49" charset="0"/>
              </a:rPr>
              <a:t>ex:IsMotherOf</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rdfs:domain</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ex:Female</a:t>
            </a:r>
            <a:endParaRPr lang="it-IT" sz="2400" b="1" dirty="0">
              <a:latin typeface="Courier New" pitchFamily="49" charset="0"/>
              <a:cs typeface="Courier New" pitchFamily="49" charset="0"/>
            </a:endParaRPr>
          </a:p>
          <a:p>
            <a:r>
              <a:rPr lang="it-IT" sz="2400" b="1" dirty="0" err="1">
                <a:latin typeface="Courier New" pitchFamily="49" charset="0"/>
                <a:cs typeface="Courier New" pitchFamily="49" charset="0"/>
              </a:rPr>
              <a:t>ex:IsMotherOf</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rdfs:domain</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ex:Person</a:t>
            </a:r>
            <a:endParaRPr lang="it-IT" sz="2400" b="1" dirty="0">
              <a:latin typeface="Courier New" pitchFamily="49" charset="0"/>
              <a:cs typeface="Courier New" pitchFamily="49" charset="0"/>
            </a:endParaRPr>
          </a:p>
          <a:p>
            <a:r>
              <a:rPr lang="it-IT" sz="2400" b="1" dirty="0" err="1">
                <a:latin typeface="Courier New" pitchFamily="49" charset="0"/>
                <a:cs typeface="Courier New" pitchFamily="49" charset="0"/>
              </a:rPr>
              <a:t>ex:IsMotherOf</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rdfs:range</a:t>
            </a:r>
            <a:r>
              <a:rPr lang="it-IT" sz="2400" b="1" dirty="0">
                <a:latin typeface="Courier New" pitchFamily="49" charset="0"/>
                <a:cs typeface="Courier New" pitchFamily="49" charset="0"/>
              </a:rPr>
              <a:t>   </a:t>
            </a:r>
            <a:r>
              <a:rPr lang="it-IT" sz="2400" b="1" dirty="0" err="1">
                <a:latin typeface="Courier New" pitchFamily="49" charset="0"/>
                <a:cs typeface="Courier New" pitchFamily="49" charset="0"/>
              </a:rPr>
              <a:t>ex:Person</a:t>
            </a:r>
            <a:endParaRPr lang="it-IT" sz="2400" b="1" dirty="0">
              <a:latin typeface="Courier New" pitchFamily="49" charset="0"/>
              <a:cs typeface="Courier New" pitchFamily="49" charset="0"/>
            </a:endParaRPr>
          </a:p>
          <a:p>
            <a:endParaRPr lang="it-IT" sz="2400" b="1" dirty="0">
              <a:latin typeface="Courier New" pitchFamily="49" charset="0"/>
              <a:cs typeface="Courier New" pitchFamily="49" charset="0"/>
            </a:endParaRP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490291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olo 1"/>
          <p:cNvSpPr>
            <a:spLocks noGrp="1"/>
          </p:cNvSpPr>
          <p:nvPr>
            <p:ph type="title"/>
          </p:nvPr>
        </p:nvSpPr>
        <p:spPr/>
        <p:txBody>
          <a:bodyPr/>
          <a:lstStyle/>
          <a:p>
            <a:r>
              <a:rPr lang="it-IT" dirty="0" smtClean="0"/>
              <a:t>Inference of Properties</a:t>
            </a:r>
            <a:endParaRPr lang="en-US" dirty="0" smtClean="0"/>
          </a:p>
        </p:txBody>
      </p:sp>
      <p:sp>
        <p:nvSpPr>
          <p:cNvPr id="2057" name="Text Box 7"/>
          <p:cNvSpPr txBox="1">
            <a:spLocks noChangeArrowheads="1"/>
          </p:cNvSpPr>
          <p:nvPr/>
        </p:nvSpPr>
        <p:spPr bwMode="auto">
          <a:xfrm>
            <a:off x="1993570" y="2924944"/>
            <a:ext cx="8143875" cy="1600438"/>
          </a:xfrm>
          <a:prstGeom prst="rect">
            <a:avLst/>
          </a:prstGeom>
          <a:noFill/>
          <a:ln w="12700" cap="sq">
            <a:noFill/>
            <a:miter lim="800000"/>
            <a:headEnd/>
            <a:tailEnd/>
          </a:ln>
        </p:spPr>
        <p:txBody>
          <a:bodyPr>
            <a:spAutoFit/>
          </a:bodyPr>
          <a:lstStyle/>
          <a:p>
            <a:r>
              <a:rPr lang="en-US" sz="2400" b="1" dirty="0" err="1">
                <a:solidFill>
                  <a:srgbClr val="0070C0"/>
                </a:solidFill>
                <a:latin typeface="Courier New" pitchFamily="49" charset="0"/>
                <a:cs typeface="Courier New" pitchFamily="49" charset="0"/>
              </a:rPr>
              <a:t>expers:jane</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ex:IsMotherOf</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expers:john</a:t>
            </a:r>
            <a:endParaRPr lang="en-US" sz="2400" b="1" dirty="0">
              <a:solidFill>
                <a:srgbClr val="0070C0"/>
              </a:solidFill>
              <a:latin typeface="Courier New" pitchFamily="49" charset="0"/>
              <a:cs typeface="Courier New" pitchFamily="49" charset="0"/>
            </a:endParaRPr>
          </a:p>
          <a:p>
            <a:endParaRPr lang="en-US" sz="800" b="1" dirty="0">
              <a:latin typeface="Courier New" pitchFamily="49" charset="0"/>
            </a:endParaRPr>
          </a:p>
          <a:p>
            <a:r>
              <a:rPr lang="en-US" sz="2200" b="1" dirty="0">
                <a:latin typeface="Courier New" pitchFamily="49" charset="0"/>
              </a:rPr>
              <a:t>Jane (the mother of John) must be at the same time a female and a person and John must be a person</a:t>
            </a:r>
          </a:p>
        </p:txBody>
      </p:sp>
      <p:sp>
        <p:nvSpPr>
          <p:cNvPr id="9" name="Text Box 7"/>
          <p:cNvSpPr txBox="1">
            <a:spLocks noChangeArrowheads="1"/>
          </p:cNvSpPr>
          <p:nvPr/>
        </p:nvSpPr>
        <p:spPr bwMode="auto">
          <a:xfrm>
            <a:off x="1952626" y="4581128"/>
            <a:ext cx="8319839" cy="1785104"/>
          </a:xfrm>
          <a:prstGeom prst="rect">
            <a:avLst/>
          </a:prstGeom>
          <a:noFill/>
          <a:ln w="12700" cap="sq">
            <a:noFill/>
            <a:miter lim="800000"/>
            <a:headEnd/>
            <a:tailEnd/>
          </a:ln>
        </p:spPr>
        <p:txBody>
          <a:bodyPr wrap="square">
            <a:spAutoFit/>
          </a:bodyPr>
          <a:lstStyle/>
          <a:p>
            <a:r>
              <a:rPr lang="en-US" sz="2200" b="1" dirty="0">
                <a:latin typeface="Courier New" pitchFamily="49" charset="0"/>
              </a:rPr>
              <a:t>It is therefore possible to answer queries like: </a:t>
            </a:r>
          </a:p>
          <a:p>
            <a:r>
              <a:rPr lang="en-US" sz="2200" b="1" dirty="0">
                <a:latin typeface="Courier New" pitchFamily="49" charset="0"/>
              </a:rPr>
              <a:t>“List the names of all the females”</a:t>
            </a:r>
          </a:p>
          <a:p>
            <a:r>
              <a:rPr lang="en-US" sz="2200" b="1" dirty="0">
                <a:latin typeface="Courier New" pitchFamily="49" charset="0"/>
              </a:rPr>
              <a:t>and Jane will be in the list, without having ever provided the information that Jane is a female  </a:t>
            </a:r>
          </a:p>
        </p:txBody>
      </p:sp>
      <p:sp>
        <p:nvSpPr>
          <p:cNvPr id="11" name="CasellaDiTesto 9"/>
          <p:cNvSpPr txBox="1"/>
          <p:nvPr/>
        </p:nvSpPr>
        <p:spPr>
          <a:xfrm>
            <a:off x="1991544" y="1268760"/>
            <a:ext cx="8604448" cy="1569660"/>
          </a:xfrm>
          <a:prstGeom prst="rect">
            <a:avLst/>
          </a:prstGeom>
          <a:noFill/>
        </p:spPr>
        <p:txBody>
          <a:bodyPr wrap="square" rtlCol="0">
            <a:spAutoFit/>
          </a:bodyPr>
          <a:lstStyle/>
          <a:p>
            <a:r>
              <a:rPr lang="en-US" sz="2400" b="1" dirty="0" err="1">
                <a:latin typeface="Courier New" pitchFamily="49" charset="0"/>
                <a:cs typeface="Courier New" pitchFamily="49" charset="0"/>
              </a:rPr>
              <a:t>ex:IsMotherOf</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rdf:type</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rdfs:Property</a:t>
            </a:r>
            <a:endParaRPr lang="en-US" sz="2400" b="1" dirty="0">
              <a:latin typeface="Courier New" pitchFamily="49" charset="0"/>
              <a:cs typeface="Courier New" pitchFamily="49" charset="0"/>
            </a:endParaRPr>
          </a:p>
          <a:p>
            <a:r>
              <a:rPr lang="en-US" sz="2400" b="1" dirty="0" err="1">
                <a:latin typeface="Courier New" pitchFamily="49" charset="0"/>
                <a:cs typeface="Courier New" pitchFamily="49" charset="0"/>
              </a:rPr>
              <a:t>ex:IsMotherOf</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rdfs:domain</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ex:Female</a:t>
            </a:r>
            <a:endParaRPr lang="en-US" sz="2400" b="1" dirty="0">
              <a:latin typeface="Courier New" pitchFamily="49" charset="0"/>
              <a:cs typeface="Courier New" pitchFamily="49" charset="0"/>
            </a:endParaRPr>
          </a:p>
          <a:p>
            <a:r>
              <a:rPr lang="en-US" sz="2400" b="1" dirty="0" err="1">
                <a:latin typeface="Courier New" pitchFamily="49" charset="0"/>
                <a:cs typeface="Courier New" pitchFamily="49" charset="0"/>
              </a:rPr>
              <a:t>ex:IsMotherOf</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rdfs:domain</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ex:Person</a:t>
            </a:r>
            <a:endParaRPr lang="en-US" sz="2400" b="1" dirty="0">
              <a:latin typeface="Courier New" pitchFamily="49" charset="0"/>
              <a:cs typeface="Courier New" pitchFamily="49" charset="0"/>
            </a:endParaRPr>
          </a:p>
          <a:p>
            <a:r>
              <a:rPr lang="en-US" sz="2400" b="1" dirty="0" err="1">
                <a:latin typeface="Courier New" pitchFamily="49" charset="0"/>
                <a:cs typeface="Courier New" pitchFamily="49" charset="0"/>
              </a:rPr>
              <a:t>ex:IsMotherOf</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rdfs:range</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ex:Person</a:t>
            </a:r>
            <a:endParaRPr lang="en-US" sz="2400" b="1" dirty="0">
              <a:latin typeface="Courier New" pitchFamily="49" charset="0"/>
              <a:cs typeface="Courier New" pitchFamily="49" charset="0"/>
            </a:endParaRPr>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857429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3"/>
          <p:cNvSpPr>
            <a:spLocks noGrp="1" noChangeArrowheads="1"/>
          </p:cNvSpPr>
          <p:nvPr>
            <p:ph type="title"/>
          </p:nvPr>
        </p:nvSpPr>
        <p:spPr>
          <a:xfrm>
            <a:off x="1032388" y="452719"/>
            <a:ext cx="10542448" cy="740845"/>
          </a:xfrm>
          <a:noFill/>
        </p:spPr>
        <p:txBody>
          <a:bodyPr vert="horz" wrap="square" lIns="90000" tIns="46800" rIns="90000" bIns="46800" rtlCol="0" anchor="t">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dirty="0" err="1" smtClean="0"/>
              <a:t>Summarizing</a:t>
            </a:r>
            <a:r>
              <a:rPr lang="it-IT" dirty="0" smtClean="0"/>
              <a:t> the </a:t>
            </a:r>
            <a:r>
              <a:rPr lang="pl-PL" dirty="0" smtClean="0"/>
              <a:t>RDF Schema</a:t>
            </a:r>
            <a:endParaRPr lang="en-GB" dirty="0" smtClean="0"/>
          </a:p>
        </p:txBody>
      </p:sp>
      <p:sp>
        <p:nvSpPr>
          <p:cNvPr id="24581" name="Rectangle 2"/>
          <p:cNvSpPr>
            <a:spLocks noGrp="1" noChangeArrowheads="1"/>
          </p:cNvSpPr>
          <p:nvPr>
            <p:ph idx="1"/>
          </p:nvPr>
        </p:nvSpPr>
        <p:spPr>
          <a:xfrm>
            <a:off x="1032388" y="1671484"/>
            <a:ext cx="9384092" cy="4395942"/>
          </a:xfrm>
        </p:spPr>
        <p:txBody>
          <a:bodyPr vert="horz" lIns="91440" tIns="45720" rIns="91440" bIns="45720" rtlCol="0">
            <a:normAutofit lnSpcReduction="10000"/>
          </a:bodyPr>
          <a:lstStyle/>
          <a:p>
            <a:pPr marL="338138" indent="-338138">
              <a:lnSpc>
                <a:spcPct val="110000"/>
              </a:lnSpc>
            </a:pPr>
            <a:r>
              <a:rPr lang="it-IT" sz="2400" dirty="0"/>
              <a:t>An </a:t>
            </a:r>
            <a:r>
              <a:rPr lang="en-US" sz="2400" dirty="0"/>
              <a:t>RDF Schema is a simple “meta” vocabulary used to describe ontologies</a:t>
            </a:r>
          </a:p>
          <a:p>
            <a:pPr marL="738188" lvl="1" indent="-280988">
              <a:lnSpc>
                <a:spcPct val="110000"/>
              </a:lnSpc>
            </a:pPr>
            <a:r>
              <a:rPr lang="en-US" sz="2200" dirty="0"/>
              <a:t>Class, </a:t>
            </a:r>
            <a:r>
              <a:rPr lang="en-US" sz="2200" dirty="0" err="1"/>
              <a:t>subClassOf</a:t>
            </a:r>
            <a:r>
              <a:rPr lang="en-US" sz="2200" dirty="0"/>
              <a:t>, type</a:t>
            </a:r>
          </a:p>
          <a:p>
            <a:pPr marL="1138238" lvl="2" indent="-280988">
              <a:lnSpc>
                <a:spcPct val="110000"/>
              </a:lnSpc>
            </a:pPr>
            <a:r>
              <a:rPr lang="en-US" sz="1800" dirty="0"/>
              <a:t>e.g., Person</a:t>
            </a:r>
            <a:r>
              <a:rPr lang="en-US" sz="1800" b="1" dirty="0">
                <a:solidFill>
                  <a:srgbClr val="2D2DB9"/>
                </a:solidFill>
              </a:rPr>
              <a:t>, </a:t>
            </a:r>
            <a:r>
              <a:rPr lang="en-US" sz="1800" dirty="0"/>
              <a:t>Team</a:t>
            </a:r>
          </a:p>
          <a:p>
            <a:pPr marL="738188" lvl="1" indent="-280988">
              <a:lnSpc>
                <a:spcPct val="110000"/>
              </a:lnSpc>
            </a:pPr>
            <a:r>
              <a:rPr lang="en-US" sz="2200" dirty="0"/>
              <a:t>Property, </a:t>
            </a:r>
            <a:r>
              <a:rPr lang="en-US" sz="2200" dirty="0" err="1"/>
              <a:t>subPropertyOf</a:t>
            </a:r>
            <a:endParaRPr lang="en-US" sz="2200" dirty="0"/>
          </a:p>
          <a:p>
            <a:pPr marL="1138238" lvl="2" indent="-280988">
              <a:lnSpc>
                <a:spcPct val="110000"/>
              </a:lnSpc>
            </a:pPr>
            <a:r>
              <a:rPr lang="en-US" sz="1800" dirty="0"/>
              <a:t>e.g., </a:t>
            </a:r>
            <a:r>
              <a:rPr lang="en-US" sz="1800" dirty="0" err="1"/>
              <a:t>playsFor</a:t>
            </a:r>
            <a:endParaRPr lang="en-US" sz="1800" dirty="0"/>
          </a:p>
          <a:p>
            <a:pPr marL="738188" lvl="1" indent="-280988">
              <a:lnSpc>
                <a:spcPct val="110000"/>
              </a:lnSpc>
            </a:pPr>
            <a:r>
              <a:rPr lang="en-US" sz="2200" dirty="0"/>
              <a:t>Domain  (the </a:t>
            </a:r>
            <a:r>
              <a:rPr lang="en-US" sz="2200" b="1" dirty="0">
                <a:solidFill>
                  <a:srgbClr val="2D2DB9"/>
                </a:solidFill>
              </a:rPr>
              <a:t>class for the subjects</a:t>
            </a:r>
            <a:r>
              <a:rPr lang="en-US" sz="2200" dirty="0"/>
              <a:t> of a particular </a:t>
            </a:r>
            <a:r>
              <a:rPr lang="en-US" sz="2200" i="1" dirty="0"/>
              <a:t>property</a:t>
            </a:r>
            <a:r>
              <a:rPr lang="en-US" sz="2200" dirty="0"/>
              <a:t> )</a:t>
            </a:r>
          </a:p>
          <a:p>
            <a:pPr marL="1138238" lvl="2" indent="-280988">
              <a:lnSpc>
                <a:spcPct val="110000"/>
              </a:lnSpc>
            </a:pPr>
            <a:r>
              <a:rPr lang="en-US" sz="1800" b="1" dirty="0">
                <a:solidFill>
                  <a:srgbClr val="2D2DB9"/>
                </a:solidFill>
              </a:rPr>
              <a:t>Person</a:t>
            </a:r>
            <a:r>
              <a:rPr lang="en-US" sz="1800" dirty="0"/>
              <a:t>  </a:t>
            </a:r>
            <a:r>
              <a:rPr lang="en-US" sz="1800" i="1" dirty="0" err="1"/>
              <a:t>playsFor</a:t>
            </a:r>
            <a:r>
              <a:rPr lang="en-US" sz="1800" dirty="0"/>
              <a:t> Team</a:t>
            </a:r>
          </a:p>
          <a:p>
            <a:pPr marL="738188" lvl="1" indent="-280988">
              <a:lnSpc>
                <a:spcPct val="110000"/>
              </a:lnSpc>
            </a:pPr>
            <a:r>
              <a:rPr lang="en-US" sz="2200" dirty="0"/>
              <a:t>Range  (the </a:t>
            </a:r>
            <a:r>
              <a:rPr lang="en-US" sz="2200" b="1" dirty="0">
                <a:solidFill>
                  <a:srgbClr val="00B050"/>
                </a:solidFill>
              </a:rPr>
              <a:t>class for the values</a:t>
            </a:r>
            <a:r>
              <a:rPr lang="en-US" sz="2200" dirty="0"/>
              <a:t> of a particular </a:t>
            </a:r>
            <a:r>
              <a:rPr lang="en-US" sz="2200" i="1" dirty="0"/>
              <a:t>property</a:t>
            </a:r>
            <a:r>
              <a:rPr lang="en-US" sz="2200" dirty="0"/>
              <a:t> )</a:t>
            </a:r>
          </a:p>
          <a:p>
            <a:pPr marL="1138238" lvl="2" indent="-280988">
              <a:lnSpc>
                <a:spcPct val="110000"/>
              </a:lnSpc>
            </a:pPr>
            <a:r>
              <a:rPr lang="en-US" sz="1800" dirty="0">
                <a:solidFill>
                  <a:srgbClr val="000000"/>
                </a:solidFill>
              </a:rPr>
              <a:t>Person</a:t>
            </a:r>
            <a:r>
              <a:rPr lang="en-US" sz="1800" dirty="0"/>
              <a:t>  </a:t>
            </a:r>
            <a:r>
              <a:rPr lang="en-US" sz="1800" i="1" dirty="0" err="1"/>
              <a:t>playsFor</a:t>
            </a:r>
            <a:r>
              <a:rPr lang="en-US" sz="1800" dirty="0"/>
              <a:t> </a:t>
            </a:r>
            <a:r>
              <a:rPr lang="en-US" sz="1800" b="1" dirty="0">
                <a:solidFill>
                  <a:srgbClr val="00B050"/>
                </a:solidFill>
              </a:rPr>
              <a:t>Tea</a:t>
            </a:r>
            <a:r>
              <a:rPr lang="it-IT" sz="1800" b="1" dirty="0">
                <a:solidFill>
                  <a:srgbClr val="00B050"/>
                </a:solidFill>
              </a:rPr>
              <a:t>m</a:t>
            </a:r>
            <a:endParaRPr lang="en-US" sz="2000" dirty="0"/>
          </a:p>
        </p:txBody>
      </p:sp>
      <p:sp>
        <p:nvSpPr>
          <p:cNvPr id="6" name="Segnaposto piè di pagina 5"/>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60909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descriptions</a:t>
            </a:r>
            <a:endParaRPr lang="en-US" dirty="0"/>
          </a:p>
        </p:txBody>
      </p:sp>
      <p:sp>
        <p:nvSpPr>
          <p:cNvPr id="3" name="Content Placeholder 2"/>
          <p:cNvSpPr>
            <a:spLocks noGrp="1"/>
          </p:cNvSpPr>
          <p:nvPr>
            <p:ph idx="1"/>
          </p:nvPr>
        </p:nvSpPr>
        <p:spPr>
          <a:xfrm>
            <a:off x="1905000" y="1341438"/>
            <a:ext cx="8382000" cy="5111898"/>
          </a:xfrm>
        </p:spPr>
        <p:txBody>
          <a:bodyPr>
            <a:normAutofit fontScale="92500" lnSpcReduction="10000"/>
          </a:bodyPr>
          <a:lstStyle/>
          <a:p>
            <a:pPr marL="0" indent="0">
              <a:buNone/>
            </a:pPr>
            <a:r>
              <a:rPr lang="en-US" sz="1800" dirty="0"/>
              <a:t>An ontology is an explicit and formal specification of the conceptual model representing the part of the “universe” of interest to us.</a:t>
            </a:r>
            <a:br>
              <a:rPr lang="en-US" sz="1800" dirty="0"/>
            </a:br>
            <a:r>
              <a:rPr lang="en-US" sz="1800" dirty="0"/>
              <a:t>At present, the most important ontology languages for the Web are the following</a:t>
            </a:r>
          </a:p>
          <a:p>
            <a:pPr lvl="0"/>
            <a:r>
              <a:rPr lang="en-US" sz="1800" dirty="0"/>
              <a:t>XML provides a surface syntax for structured documents but imposes no semantic constraints on the meaning of these documents.</a:t>
            </a:r>
          </a:p>
          <a:p>
            <a:pPr lvl="0"/>
            <a:r>
              <a:rPr lang="en-US" sz="1800" dirty="0"/>
              <a:t>XML Schema is a language for defining the structure and the type of contents of XML documents.</a:t>
            </a:r>
          </a:p>
          <a:p>
            <a:pPr lvl="0"/>
            <a:r>
              <a:rPr lang="en-US" sz="1800" dirty="0"/>
              <a:t>RDF is a data model for objects (“resources”) and relations between them; it provides a simple semantics for this data model; and these data models can be represented in an XML syntax.</a:t>
            </a:r>
          </a:p>
          <a:p>
            <a:pPr lvl="0"/>
            <a:r>
              <a:rPr lang="en-US" sz="1800" dirty="0"/>
              <a:t>RDF Schema is a vocabulary description language for describing properties and classes of RDF resources, with a semantics for generalization hierarchies of such properties and classes.</a:t>
            </a:r>
          </a:p>
          <a:p>
            <a:r>
              <a:rPr lang="en-US" sz="1800" dirty="0"/>
              <a:t>OWL is a richer vocabulary description language for describing properties and classes, such as relations between classes (e.g., </a:t>
            </a:r>
            <a:r>
              <a:rPr lang="en-US" sz="1800" dirty="0" err="1"/>
              <a:t>disjointness</a:t>
            </a:r>
            <a:r>
              <a:rPr lang="en-US" sz="1800" dirty="0"/>
              <a:t>), cardinality (e.g. “exactly one”), equality, richer typing of properties, characteristics of properties (e.g., symmetry), and enumerated classes.</a:t>
            </a:r>
          </a:p>
        </p:txBody>
      </p:sp>
      <p:sp>
        <p:nvSpPr>
          <p:cNvPr id="5" name="Segnaposto piè di pagina 4"/>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04312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Exercise</a:t>
            </a:r>
            <a:r>
              <a:rPr lang="it-IT" dirty="0" smtClean="0"/>
              <a:t> on </a:t>
            </a:r>
            <a:r>
              <a:rPr lang="it-IT" dirty="0" err="1" smtClean="0"/>
              <a:t>Ontology</a:t>
            </a:r>
            <a:endParaRPr lang="it-IT" dirty="0"/>
          </a:p>
        </p:txBody>
      </p:sp>
      <p:sp>
        <p:nvSpPr>
          <p:cNvPr id="3" name="Segnaposto contenuto 2"/>
          <p:cNvSpPr>
            <a:spLocks noGrp="1"/>
          </p:cNvSpPr>
          <p:nvPr>
            <p:ph idx="1"/>
          </p:nvPr>
        </p:nvSpPr>
        <p:spPr>
          <a:xfrm>
            <a:off x="1703512" y="1412875"/>
            <a:ext cx="8856984" cy="4895850"/>
          </a:xfrm>
        </p:spPr>
        <p:txBody>
          <a:bodyPr>
            <a:normAutofit fontScale="92500"/>
          </a:bodyPr>
          <a:lstStyle/>
          <a:p>
            <a:r>
              <a:rPr lang="en-US" sz="2400" dirty="0"/>
              <a:t>The whole idea of the Semantic Web is to make available (for use in the Web) resources (or resource descriptions) whose “meaning” is understandable by a computer</a:t>
            </a:r>
          </a:p>
          <a:p>
            <a:r>
              <a:rPr lang="en-US" sz="2400" dirty="0"/>
              <a:t>This is accomplished by providing descriptions of resources in a “formal way”, so that these descriptions can be “understood” by a computer (i.e. a program running in a computer)</a:t>
            </a:r>
          </a:p>
          <a:p>
            <a:r>
              <a:rPr lang="en-US" sz="2400" dirty="0"/>
              <a:t>The first step in approaching this formal description is to define exactly the “portion of the universe” that we want to describe, and then define a “conceptual model” of it </a:t>
            </a:r>
          </a:p>
          <a:p>
            <a:r>
              <a:rPr lang="en-US" sz="2400" dirty="0"/>
              <a:t>We can then describe this conceptual model in a formal way that can be provided to (and understood by) a computer </a:t>
            </a:r>
          </a:p>
        </p:txBody>
      </p:sp>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8797995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smtClean="0"/>
              <a:t>Bookmark </a:t>
            </a:r>
            <a:r>
              <a:rPr lang="it-IT" dirty="0" err="1" smtClean="0"/>
              <a:t>Organizations</a:t>
            </a:r>
            <a:endParaRPr lang="sl-SI" dirty="0"/>
          </a:p>
        </p:txBody>
      </p:sp>
      <p:sp>
        <p:nvSpPr>
          <p:cNvPr id="3" name="Označba mesta vsebine 2"/>
          <p:cNvSpPr>
            <a:spLocks noGrp="1"/>
          </p:cNvSpPr>
          <p:nvPr>
            <p:ph idx="1"/>
          </p:nvPr>
        </p:nvSpPr>
        <p:spPr/>
        <p:txBody>
          <a:bodyPr/>
          <a:lstStyle/>
          <a:p>
            <a:endParaRPr lang="it-IT" dirty="0" smtClean="0"/>
          </a:p>
          <a:p>
            <a:r>
              <a:rPr lang="sl-SI" dirty="0" smtClean="0"/>
              <a:t>Bookmark producer</a:t>
            </a:r>
          </a:p>
          <a:p>
            <a:r>
              <a:rPr lang="sl-SI" dirty="0" err="1" smtClean="0"/>
              <a:t>Bookmark</a:t>
            </a:r>
            <a:r>
              <a:rPr lang="sl-SI" dirty="0" smtClean="0"/>
              <a:t> </a:t>
            </a:r>
            <a:r>
              <a:rPr lang="sl-SI" dirty="0" err="1" smtClean="0"/>
              <a:t>collector</a:t>
            </a:r>
            <a:endParaRPr lang="sl-SI" dirty="0" smtClean="0"/>
          </a:p>
          <a:p>
            <a:r>
              <a:rPr lang="sl-SI" dirty="0" err="1" smtClean="0"/>
              <a:t>Museum</a:t>
            </a:r>
            <a:r>
              <a:rPr lang="sl-SI" dirty="0" smtClean="0"/>
              <a:t> (</a:t>
            </a:r>
            <a:r>
              <a:rPr lang="sl-SI" dirty="0" err="1" smtClean="0"/>
              <a:t>having</a:t>
            </a:r>
            <a:r>
              <a:rPr lang="sl-SI" dirty="0" smtClean="0"/>
              <a:t> a </a:t>
            </a:r>
            <a:r>
              <a:rPr lang="sl-SI" dirty="0" err="1" smtClean="0"/>
              <a:t>collection</a:t>
            </a:r>
            <a:r>
              <a:rPr lang="sl-SI" dirty="0" smtClean="0"/>
              <a:t> </a:t>
            </a:r>
            <a:r>
              <a:rPr lang="sl-SI" dirty="0" err="1" smtClean="0"/>
              <a:t>of</a:t>
            </a:r>
            <a:r>
              <a:rPr lang="sl-SI" dirty="0" smtClean="0"/>
              <a:t> </a:t>
            </a:r>
            <a:r>
              <a:rPr lang="sl-SI" dirty="0" err="1" smtClean="0"/>
              <a:t>bookmarks</a:t>
            </a:r>
            <a:r>
              <a:rPr lang="sl-SI" dirty="0" smtClean="0"/>
              <a:t>)</a:t>
            </a:r>
          </a:p>
          <a:p>
            <a:r>
              <a:rPr lang="sl-SI" dirty="0" err="1" smtClean="0"/>
              <a:t>Library</a:t>
            </a:r>
            <a:r>
              <a:rPr lang="sl-SI" dirty="0" smtClean="0"/>
              <a:t> (</a:t>
            </a:r>
            <a:r>
              <a:rPr lang="sl-SI" dirty="0" err="1"/>
              <a:t>having</a:t>
            </a:r>
            <a:r>
              <a:rPr lang="sl-SI" dirty="0"/>
              <a:t> a </a:t>
            </a:r>
            <a:r>
              <a:rPr lang="sl-SI" dirty="0" err="1"/>
              <a:t>collection</a:t>
            </a:r>
            <a:r>
              <a:rPr lang="sl-SI" dirty="0"/>
              <a:t> </a:t>
            </a:r>
            <a:r>
              <a:rPr lang="sl-SI" dirty="0" err="1"/>
              <a:t>of</a:t>
            </a:r>
            <a:r>
              <a:rPr lang="sl-SI" dirty="0"/>
              <a:t> </a:t>
            </a:r>
            <a:r>
              <a:rPr lang="sl-SI" dirty="0" err="1" smtClean="0"/>
              <a:t>bookmarks</a:t>
            </a:r>
            <a:r>
              <a:rPr lang="sl-SI" dirty="0" smtClean="0"/>
              <a:t>, </a:t>
            </a:r>
            <a:r>
              <a:rPr lang="sl-SI" dirty="0" err="1" smtClean="0"/>
              <a:t>but</a:t>
            </a:r>
            <a:r>
              <a:rPr lang="sl-SI" dirty="0" smtClean="0"/>
              <a:t> </a:t>
            </a:r>
            <a:r>
              <a:rPr lang="sl-SI" dirty="0" err="1" smtClean="0"/>
              <a:t>with</a:t>
            </a:r>
            <a:r>
              <a:rPr lang="sl-SI" dirty="0" smtClean="0"/>
              <a:t> a </a:t>
            </a:r>
            <a:r>
              <a:rPr lang="sl-SI" dirty="0" err="1" smtClean="0"/>
              <a:t>specific</a:t>
            </a:r>
            <a:r>
              <a:rPr lang="sl-SI" dirty="0" smtClean="0"/>
              <a:t> </a:t>
            </a:r>
            <a:r>
              <a:rPr lang="sl-SI" dirty="0" err="1" smtClean="0"/>
              <a:t>aim</a:t>
            </a:r>
            <a:r>
              <a:rPr lang="sl-SI" dirty="0" smtClean="0"/>
              <a:t>: to </a:t>
            </a:r>
            <a:r>
              <a:rPr lang="sl-SI" dirty="0" err="1" smtClean="0"/>
              <a:t>add</a:t>
            </a:r>
            <a:r>
              <a:rPr lang="sl-SI" dirty="0" smtClean="0"/>
              <a:t> </a:t>
            </a:r>
            <a:r>
              <a:rPr lang="sl-SI" dirty="0" err="1" smtClean="0"/>
              <a:t>an</a:t>
            </a:r>
            <a:r>
              <a:rPr lang="sl-SI" dirty="0" smtClean="0"/>
              <a:t> </a:t>
            </a:r>
            <a:r>
              <a:rPr lang="sl-SI" dirty="0" err="1" smtClean="0"/>
              <a:t>appropriate</a:t>
            </a:r>
            <a:r>
              <a:rPr lang="sl-SI" dirty="0" smtClean="0"/>
              <a:t> </a:t>
            </a:r>
            <a:r>
              <a:rPr lang="sl-SI" dirty="0" err="1" smtClean="0"/>
              <a:t>bookmark</a:t>
            </a:r>
            <a:r>
              <a:rPr lang="sl-SI" dirty="0"/>
              <a:t> to a </a:t>
            </a:r>
            <a:r>
              <a:rPr lang="sl-SI" dirty="0" err="1"/>
              <a:t>borrowed</a:t>
            </a:r>
            <a:r>
              <a:rPr lang="sl-SI" dirty="0"/>
              <a:t> </a:t>
            </a:r>
            <a:r>
              <a:rPr lang="sl-SI" dirty="0" err="1" smtClean="0"/>
              <a:t>book</a:t>
            </a:r>
            <a:r>
              <a:rPr lang="sl-SI" dirty="0" smtClean="0"/>
              <a:t>)</a:t>
            </a:r>
            <a:endParaRPr lang="sl-SI" dirty="0"/>
          </a:p>
        </p:txBody>
      </p:sp>
      <p:sp>
        <p:nvSpPr>
          <p:cNvPr id="4" name="Označba mesta noge 3"/>
          <p:cNvSpPr>
            <a:spLocks noGrp="1"/>
          </p:cNvSpPr>
          <p:nvPr>
            <p:ph type="ftr" sz="quarter" idx="11"/>
          </p:nvPr>
        </p:nvSpPr>
        <p:spPr/>
        <p:txBody>
          <a:bodyPr/>
          <a:lstStyle/>
          <a:p>
            <a:r>
              <a:rPr lang="sl-SI" smtClean="0"/>
              <a:t>Vittore Casarosa, 2018</a:t>
            </a:r>
            <a:endParaRPr lang="sl-SI" dirty="0"/>
          </a:p>
        </p:txBody>
      </p:sp>
    </p:spTree>
    <p:extLst>
      <p:ext uri="{BB962C8B-B14F-4D97-AF65-F5344CB8AC3E}">
        <p14:creationId xmlns:p14="http://schemas.microsoft.com/office/powerpoint/2010/main" val="1323070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dirty="0" err="1" smtClean="0"/>
              <a:t>Exercise</a:t>
            </a:r>
            <a:endParaRPr lang="sl-SI" dirty="0"/>
          </a:p>
        </p:txBody>
      </p:sp>
      <p:sp>
        <p:nvSpPr>
          <p:cNvPr id="3" name="Označba mesta vsebine 2"/>
          <p:cNvSpPr>
            <a:spLocks noGrp="1"/>
          </p:cNvSpPr>
          <p:nvPr>
            <p:ph idx="1"/>
          </p:nvPr>
        </p:nvSpPr>
        <p:spPr/>
        <p:txBody>
          <a:bodyPr/>
          <a:lstStyle/>
          <a:p>
            <a:pPr marL="0" indent="0">
              <a:buNone/>
            </a:pPr>
            <a:r>
              <a:rPr lang="it-IT" b="1" dirty="0" err="1" smtClean="0"/>
              <a:t>Define</a:t>
            </a:r>
            <a:r>
              <a:rPr lang="it-IT" b="1" dirty="0" smtClean="0"/>
              <a:t> an </a:t>
            </a:r>
            <a:r>
              <a:rPr lang="it-IT" b="1" dirty="0" err="1" smtClean="0"/>
              <a:t>ontology</a:t>
            </a:r>
            <a:r>
              <a:rPr lang="it-IT" b="1" dirty="0" smtClean="0"/>
              <a:t> for </a:t>
            </a:r>
            <a:r>
              <a:rPr lang="it-IT" b="1" dirty="0" err="1" smtClean="0"/>
              <a:t>describing</a:t>
            </a:r>
            <a:r>
              <a:rPr lang="it-IT" b="1" dirty="0" smtClean="0"/>
              <a:t> </a:t>
            </a:r>
            <a:r>
              <a:rPr lang="it-IT" b="1" dirty="0" err="1" smtClean="0"/>
              <a:t>bookmars</a:t>
            </a:r>
            <a:r>
              <a:rPr lang="it-IT" b="1" dirty="0" smtClean="0"/>
              <a:t> in the </a:t>
            </a:r>
            <a:r>
              <a:rPr lang="it-IT" b="1" dirty="0" err="1" smtClean="0"/>
              <a:t>context</a:t>
            </a:r>
            <a:r>
              <a:rPr lang="it-IT" b="1" dirty="0" smtClean="0"/>
              <a:t> of </a:t>
            </a:r>
            <a:r>
              <a:rPr lang="it-IT" b="1" dirty="0" err="1" smtClean="0"/>
              <a:t>your</a:t>
            </a:r>
            <a:r>
              <a:rPr lang="it-IT" b="1" dirty="0" smtClean="0"/>
              <a:t> </a:t>
            </a:r>
            <a:r>
              <a:rPr lang="it-IT" b="1" dirty="0" err="1" smtClean="0"/>
              <a:t>organization</a:t>
            </a:r>
            <a:endParaRPr lang="it-IT" b="1" dirty="0" smtClean="0"/>
          </a:p>
          <a:p>
            <a:pPr marL="0" indent="0">
              <a:buNone/>
            </a:pPr>
            <a:endParaRPr lang="it-IT" dirty="0" smtClean="0"/>
          </a:p>
          <a:p>
            <a:pPr marL="0" indent="0">
              <a:buNone/>
            </a:pPr>
            <a:r>
              <a:rPr lang="sl-SI" dirty="0" smtClean="0"/>
              <a:t>What </a:t>
            </a:r>
            <a:r>
              <a:rPr lang="sl-SI" dirty="0"/>
              <a:t>would you want/need to know about the </a:t>
            </a:r>
            <a:r>
              <a:rPr lang="sl-SI" dirty="0" smtClean="0"/>
              <a:t>bookmarks to describe them, </a:t>
            </a:r>
            <a:r>
              <a:rPr lang="sl-SI" dirty="0"/>
              <a:t>in order to successfully fulfil the working tasks that are typical for your organization</a:t>
            </a:r>
            <a:r>
              <a:rPr lang="sl-SI" dirty="0" smtClean="0"/>
              <a:t>?</a:t>
            </a:r>
          </a:p>
          <a:p>
            <a:pPr marL="0" indent="0">
              <a:buNone/>
            </a:pPr>
            <a:r>
              <a:rPr lang="sl-SI" dirty="0"/>
              <a:t/>
            </a:r>
            <a:br>
              <a:rPr lang="sl-SI" dirty="0"/>
            </a:br>
            <a:r>
              <a:rPr lang="sl-SI" dirty="0"/>
              <a:t>Make </a:t>
            </a:r>
            <a:r>
              <a:rPr lang="sl-SI" dirty="0" smtClean="0"/>
              <a:t>a</a:t>
            </a:r>
            <a:r>
              <a:rPr lang="it-IT" dirty="0" smtClean="0"/>
              <a:t>n </a:t>
            </a:r>
            <a:r>
              <a:rPr lang="it-IT" dirty="0" err="1" smtClean="0"/>
              <a:t>informal</a:t>
            </a:r>
            <a:r>
              <a:rPr lang="it-IT" dirty="0" smtClean="0"/>
              <a:t> </a:t>
            </a:r>
            <a:r>
              <a:rPr lang="it-IT" dirty="0" err="1" smtClean="0"/>
              <a:t>description</a:t>
            </a:r>
            <a:r>
              <a:rPr lang="it-IT" dirty="0" smtClean="0"/>
              <a:t> of the </a:t>
            </a:r>
            <a:r>
              <a:rPr lang="it-IT" dirty="0" err="1" smtClean="0"/>
              <a:t>ontology</a:t>
            </a:r>
            <a:r>
              <a:rPr lang="it-IT" dirty="0" smtClean="0"/>
              <a:t> </a:t>
            </a:r>
            <a:r>
              <a:rPr lang="it-IT" dirty="0" err="1" smtClean="0"/>
              <a:t>based</a:t>
            </a:r>
            <a:r>
              <a:rPr lang="it-IT" dirty="0" smtClean="0"/>
              <a:t> on the </a:t>
            </a:r>
            <a:r>
              <a:rPr lang="sl-SI" dirty="0" smtClean="0"/>
              <a:t>characteristics </a:t>
            </a:r>
            <a:r>
              <a:rPr lang="sl-SI" dirty="0"/>
              <a:t>that you think of</a:t>
            </a:r>
            <a:r>
              <a:rPr lang="sl-SI" dirty="0" smtClean="0"/>
              <a:t>.</a:t>
            </a:r>
          </a:p>
        </p:txBody>
      </p:sp>
      <p:sp>
        <p:nvSpPr>
          <p:cNvPr id="4" name="Označba mesta noge 3"/>
          <p:cNvSpPr>
            <a:spLocks noGrp="1"/>
          </p:cNvSpPr>
          <p:nvPr>
            <p:ph type="ftr" sz="quarter" idx="11"/>
          </p:nvPr>
        </p:nvSpPr>
        <p:spPr/>
        <p:txBody>
          <a:bodyPr/>
          <a:lstStyle/>
          <a:p>
            <a:r>
              <a:rPr lang="sl-SI" smtClean="0"/>
              <a:t>Vittore Casarosa, 2018</a:t>
            </a:r>
            <a:endParaRPr lang="sl-SI"/>
          </a:p>
        </p:txBody>
      </p:sp>
    </p:spTree>
    <p:extLst>
      <p:ext uri="{BB962C8B-B14F-4D97-AF65-F5344CB8AC3E}">
        <p14:creationId xmlns:p14="http://schemas.microsoft.com/office/powerpoint/2010/main" val="11041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Internet </a:t>
            </a:r>
            <a:r>
              <a:rPr lang="it-IT" dirty="0" err="1"/>
              <a:t>host</a:t>
            </a:r>
            <a:r>
              <a:rPr lang="it-IT" dirty="0"/>
              <a:t> </a:t>
            </a:r>
            <a:r>
              <a:rPr lang="it-IT" dirty="0" err="1"/>
              <a:t>count</a:t>
            </a:r>
            <a:endParaRPr lang="it-IT" dirty="0"/>
          </a:p>
        </p:txBody>
      </p:sp>
      <p:pic>
        <p:nvPicPr>
          <p:cNvPr id="6" name="Immagine 5"/>
          <p:cNvPicPr/>
          <p:nvPr/>
        </p:nvPicPr>
        <p:blipFill rotWithShape="1">
          <a:blip r:embed="rId2">
            <a:extLst>
              <a:ext uri="{28A0092B-C50C-407E-A947-70E740481C1C}">
                <a14:useLocalDpi xmlns:a14="http://schemas.microsoft.com/office/drawing/2010/main" val="0"/>
              </a:ext>
            </a:extLst>
          </a:blip>
          <a:srcRect l="20962" t="38307" r="28595" b="16004"/>
          <a:stretch/>
        </p:blipFill>
        <p:spPr bwMode="auto">
          <a:xfrm>
            <a:off x="2135560" y="1556792"/>
            <a:ext cx="7992888" cy="4176464"/>
          </a:xfrm>
          <a:prstGeom prst="rect">
            <a:avLst/>
          </a:prstGeom>
          <a:ln>
            <a:noFill/>
          </a:ln>
          <a:extLst>
            <a:ext uri="{53640926-AAD7-44D8-BBD7-CCE9431645EC}">
              <a14:shadowObscured xmlns:a14="http://schemas.microsoft.com/office/drawing/2010/main"/>
            </a:ext>
          </a:extLst>
        </p:spPr>
      </p:pic>
      <p:sp>
        <p:nvSpPr>
          <p:cNvPr id="7" name="TextBox 7"/>
          <p:cNvSpPr txBox="1"/>
          <p:nvPr/>
        </p:nvSpPr>
        <p:spPr>
          <a:xfrm>
            <a:off x="3415508" y="5935216"/>
            <a:ext cx="5368749" cy="523220"/>
          </a:xfrm>
          <a:prstGeom prst="rect">
            <a:avLst/>
          </a:prstGeom>
          <a:noFill/>
        </p:spPr>
        <p:txBody>
          <a:bodyPr wrap="square" rtlCol="0">
            <a:spAutoFit/>
          </a:bodyPr>
          <a:lstStyle/>
          <a:p>
            <a:pPr algn="ctr"/>
            <a:r>
              <a:rPr lang="it-IT" sz="1400" dirty="0" err="1">
                <a:solidFill>
                  <a:srgbClr val="0070C0"/>
                </a:solidFill>
              </a:rPr>
              <a:t>https</a:t>
            </a:r>
            <a:r>
              <a:rPr lang="it-IT" sz="1400" dirty="0">
                <a:solidFill>
                  <a:srgbClr val="0070C0"/>
                </a:solidFill>
              </a:rPr>
              <a:t>://</a:t>
            </a:r>
            <a:r>
              <a:rPr lang="it-IT" sz="1400" dirty="0" err="1">
                <a:solidFill>
                  <a:srgbClr val="0070C0"/>
                </a:solidFill>
              </a:rPr>
              <a:t>news.netcraft.com</a:t>
            </a:r>
            <a:r>
              <a:rPr lang="it-IT" sz="1400" dirty="0">
                <a:solidFill>
                  <a:srgbClr val="0070C0"/>
                </a:solidFill>
              </a:rPr>
              <a:t>/</a:t>
            </a:r>
            <a:r>
              <a:rPr lang="it-IT" sz="1400" dirty="0" err="1">
                <a:solidFill>
                  <a:srgbClr val="0070C0"/>
                </a:solidFill>
              </a:rPr>
              <a:t>archives</a:t>
            </a:r>
            <a:r>
              <a:rPr lang="it-IT" sz="1400" dirty="0">
                <a:solidFill>
                  <a:srgbClr val="0070C0"/>
                </a:solidFill>
              </a:rPr>
              <a:t>/</a:t>
            </a:r>
            <a:r>
              <a:rPr lang="it-IT" sz="1400" dirty="0" err="1">
                <a:solidFill>
                  <a:srgbClr val="0070C0"/>
                </a:solidFill>
              </a:rPr>
              <a:t>category</a:t>
            </a:r>
            <a:r>
              <a:rPr lang="it-IT" sz="1400" dirty="0">
                <a:solidFill>
                  <a:srgbClr val="0070C0"/>
                </a:solidFill>
              </a:rPr>
              <a:t>/web-server-</a:t>
            </a:r>
            <a:r>
              <a:rPr lang="it-IT" sz="1400" dirty="0" err="1">
                <a:solidFill>
                  <a:srgbClr val="0070C0"/>
                </a:solidFill>
              </a:rPr>
              <a:t>survey</a:t>
            </a:r>
            <a:r>
              <a:rPr lang="it-IT" sz="1400" dirty="0">
                <a:solidFill>
                  <a:srgbClr val="0070C0"/>
                </a:solidFill>
              </a:rPr>
              <a:t>/</a:t>
            </a:r>
          </a:p>
        </p:txBody>
      </p:sp>
      <p:sp>
        <p:nvSpPr>
          <p:cNvPr id="9" name="Segnaposto piè di pagina 8"/>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995561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2044795005"/>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Vittore Casarosa, 2018</a:t>
            </a:r>
            <a:endParaRPr lang="en-US"/>
          </a:p>
        </p:txBody>
      </p:sp>
    </p:spTree>
    <p:extLst>
      <p:ext uri="{BB962C8B-B14F-4D97-AF65-F5344CB8AC3E}">
        <p14:creationId xmlns:p14="http://schemas.microsoft.com/office/powerpoint/2010/main" val="155739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t>
            </a:r>
            <a:r>
              <a:rPr lang="it-IT" dirty="0" err="1" smtClean="0"/>
              <a:t>users</a:t>
            </a:r>
            <a:r>
              <a:rPr lang="it-IT" dirty="0" smtClean="0"/>
              <a:t> in the World</a:t>
            </a:r>
            <a:endParaRPr lang="it-IT" dirty="0"/>
          </a:p>
        </p:txBody>
      </p:sp>
      <p:pic>
        <p:nvPicPr>
          <p:cNvPr id="7" name="Immagine 6"/>
          <p:cNvPicPr/>
          <p:nvPr/>
        </p:nvPicPr>
        <p:blipFill rotWithShape="1">
          <a:blip r:embed="rId2">
            <a:extLst>
              <a:ext uri="{28A0092B-C50C-407E-A947-70E740481C1C}">
                <a14:useLocalDpi xmlns:a14="http://schemas.microsoft.com/office/drawing/2010/main" val="0"/>
              </a:ext>
            </a:extLst>
          </a:blip>
          <a:srcRect l="33775" t="37971" r="18105" b="14069"/>
          <a:stretch/>
        </p:blipFill>
        <p:spPr bwMode="auto">
          <a:xfrm>
            <a:off x="2351584" y="1484784"/>
            <a:ext cx="7416824" cy="4680520"/>
          </a:xfrm>
          <a:prstGeom prst="rect">
            <a:avLst/>
          </a:prstGeom>
          <a:ln>
            <a:noFill/>
          </a:ln>
          <a:extLst>
            <a:ext uri="{53640926-AAD7-44D8-BBD7-CCE9431645EC}">
              <a14:shadowObscured xmlns:a14="http://schemas.microsoft.com/office/drawing/2010/main"/>
            </a:ext>
          </a:extLst>
        </p:spPr>
      </p:pic>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24070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World </a:t>
            </a:r>
            <a:r>
              <a:rPr lang="it-IT" dirty="0" err="1" smtClean="0"/>
              <a:t>penetration</a:t>
            </a:r>
            <a:r>
              <a:rPr lang="it-IT" dirty="0" smtClean="0"/>
              <a:t> </a:t>
            </a:r>
            <a:r>
              <a:rPr lang="it-IT" dirty="0" err="1" smtClean="0"/>
              <a:t>rates</a:t>
            </a:r>
            <a:endParaRPr lang="it-IT" dirty="0"/>
          </a:p>
        </p:txBody>
      </p:sp>
      <p:pic>
        <p:nvPicPr>
          <p:cNvPr id="7" name="Immagine 6"/>
          <p:cNvPicPr/>
          <p:nvPr/>
        </p:nvPicPr>
        <p:blipFill rotWithShape="1">
          <a:blip r:embed="rId2">
            <a:extLst>
              <a:ext uri="{28A0092B-C50C-407E-A947-70E740481C1C}">
                <a14:useLocalDpi xmlns:a14="http://schemas.microsoft.com/office/drawing/2010/main" val="0"/>
              </a:ext>
            </a:extLst>
          </a:blip>
          <a:srcRect l="25816" t="16220" r="11519" b="8861"/>
          <a:stretch/>
        </p:blipFill>
        <p:spPr bwMode="auto">
          <a:xfrm>
            <a:off x="2351585" y="1340768"/>
            <a:ext cx="7390581" cy="5256584"/>
          </a:xfrm>
          <a:prstGeom prst="rect">
            <a:avLst/>
          </a:prstGeom>
          <a:ln>
            <a:noFill/>
          </a:ln>
          <a:extLst>
            <a:ext uri="{53640926-AAD7-44D8-BBD7-CCE9431645EC}">
              <a14:shadowObscured xmlns:a14="http://schemas.microsoft.com/office/drawing/2010/main"/>
            </a:ext>
          </a:extLst>
        </p:spPr>
      </p:pic>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2635121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dirty="0" err="1" smtClean="0"/>
              <a:t>Evolution</a:t>
            </a:r>
            <a:r>
              <a:rPr lang="it-IT" dirty="0" smtClean="0"/>
              <a:t> of </a:t>
            </a:r>
            <a:r>
              <a:rPr lang="it-IT" dirty="0" err="1" smtClean="0"/>
              <a:t>computers</a:t>
            </a:r>
            <a:endParaRPr lang="en-US" dirty="0" smtClean="0"/>
          </a:p>
        </p:txBody>
      </p:sp>
      <p:sp>
        <p:nvSpPr>
          <p:cNvPr id="32771" name="Rectangle 3"/>
          <p:cNvSpPr>
            <a:spLocks noGrp="1" noChangeArrowheads="1"/>
          </p:cNvSpPr>
          <p:nvPr>
            <p:ph idx="1"/>
          </p:nvPr>
        </p:nvSpPr>
        <p:spPr/>
        <p:txBody>
          <a:bodyPr>
            <a:normAutofit fontScale="92500" lnSpcReduction="20000"/>
          </a:bodyPr>
          <a:lstStyle/>
          <a:p>
            <a:pPr>
              <a:lnSpc>
                <a:spcPct val="90000"/>
              </a:lnSpc>
            </a:pPr>
            <a:r>
              <a:rPr lang="en-US" sz="2400" dirty="0"/>
              <a:t>Military applications in early </a:t>
            </a:r>
            <a:r>
              <a:rPr lang="en-US" sz="2400" dirty="0" err="1"/>
              <a:t>40s</a:t>
            </a:r>
            <a:r>
              <a:rPr lang="en-US" sz="2400" dirty="0"/>
              <a:t> </a:t>
            </a:r>
          </a:p>
          <a:p>
            <a:pPr>
              <a:lnSpc>
                <a:spcPct val="90000"/>
              </a:lnSpc>
            </a:pPr>
            <a:r>
              <a:rPr lang="en-US" sz="2400" dirty="0"/>
              <a:t>Scientific/research applications in late </a:t>
            </a:r>
            <a:r>
              <a:rPr lang="en-US" sz="2400" dirty="0" err="1"/>
              <a:t>40s</a:t>
            </a:r>
            <a:endParaRPr lang="en-US" sz="2400" dirty="0"/>
          </a:p>
          <a:p>
            <a:pPr>
              <a:lnSpc>
                <a:spcPct val="90000"/>
              </a:lnSpc>
            </a:pPr>
            <a:r>
              <a:rPr lang="en-US" sz="2400" dirty="0"/>
              <a:t>Commercial applications appear in early </a:t>
            </a:r>
            <a:r>
              <a:rPr lang="en-US" sz="2400" dirty="0" err="1"/>
              <a:t>50s</a:t>
            </a:r>
            <a:endParaRPr lang="en-US" sz="2400" dirty="0"/>
          </a:p>
          <a:p>
            <a:pPr>
              <a:lnSpc>
                <a:spcPct val="90000"/>
              </a:lnSpc>
            </a:pPr>
            <a:r>
              <a:rPr lang="en-US" sz="2400" dirty="0"/>
              <a:t>Monopoly of IBM starts in the early </a:t>
            </a:r>
            <a:r>
              <a:rPr lang="en-US" sz="2400" dirty="0" err="1"/>
              <a:t>50s</a:t>
            </a:r>
            <a:r>
              <a:rPr lang="en-US" sz="2400" dirty="0"/>
              <a:t> with the computer series 650, 701, 702</a:t>
            </a:r>
          </a:p>
          <a:p>
            <a:pPr>
              <a:lnSpc>
                <a:spcPct val="90000"/>
              </a:lnSpc>
            </a:pPr>
            <a:r>
              <a:rPr lang="en-US" sz="2400" dirty="0"/>
              <a:t>Monopoly of IBM continues in the </a:t>
            </a:r>
            <a:r>
              <a:rPr lang="en-US" sz="2400" dirty="0" err="1"/>
              <a:t>60s</a:t>
            </a:r>
            <a:r>
              <a:rPr lang="en-US" sz="2400" dirty="0"/>
              <a:t> with the 7070-7090 series and the 360 series (which introduced the “byte”), starting the “mainframe era”</a:t>
            </a:r>
          </a:p>
          <a:p>
            <a:pPr>
              <a:lnSpc>
                <a:spcPct val="90000"/>
              </a:lnSpc>
            </a:pPr>
            <a:r>
              <a:rPr lang="en-US" sz="2400" dirty="0"/>
              <a:t>Arrival of the “minicomputers” in the </a:t>
            </a:r>
            <a:r>
              <a:rPr lang="en-US" sz="2400" dirty="0" err="1"/>
              <a:t>70s</a:t>
            </a:r>
            <a:endParaRPr lang="en-US" sz="2400" dirty="0"/>
          </a:p>
          <a:p>
            <a:pPr>
              <a:lnSpc>
                <a:spcPct val="90000"/>
              </a:lnSpc>
            </a:pPr>
            <a:r>
              <a:rPr lang="en-US" sz="2400" dirty="0"/>
              <a:t>Arrival of the PC in the </a:t>
            </a:r>
            <a:r>
              <a:rPr lang="en-US" sz="2400" dirty="0" err="1"/>
              <a:t>80s</a:t>
            </a:r>
            <a:endParaRPr lang="en-US" sz="2400" dirty="0"/>
          </a:p>
          <a:p>
            <a:pPr>
              <a:lnSpc>
                <a:spcPct val="90000"/>
              </a:lnSpc>
            </a:pPr>
            <a:r>
              <a:rPr lang="en-US" sz="2400" dirty="0"/>
              <a:t>Arrival of the (public) Internet in the </a:t>
            </a:r>
            <a:r>
              <a:rPr lang="en-US" sz="2400" dirty="0" err="1"/>
              <a:t>90s</a:t>
            </a:r>
            <a:endParaRPr lang="en-US" sz="2400" dirty="0"/>
          </a:p>
          <a:p>
            <a:pPr>
              <a:lnSpc>
                <a:spcPct val="90000"/>
              </a:lnSpc>
            </a:pPr>
            <a:r>
              <a:rPr lang="en-US" sz="2400" dirty="0"/>
              <a:t>Arrival of the Web in the </a:t>
            </a:r>
            <a:r>
              <a:rPr lang="en-US" sz="2400" dirty="0" err="1"/>
              <a:t>90s</a:t>
            </a:r>
            <a:endParaRPr lang="en-US" sz="2400" dirty="0"/>
          </a:p>
        </p:txBody>
      </p:sp>
      <p:sp>
        <p:nvSpPr>
          <p:cNvPr id="5" name="Segnaposto piè di pagina 4"/>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113398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5082"/>
          </a:xfrm>
        </p:spPr>
        <p:txBody>
          <a:bodyPr/>
          <a:lstStyle/>
          <a:p>
            <a:r>
              <a:rPr lang="en-US" dirty="0" smtClean="0"/>
              <a:t>Nu</a:t>
            </a:r>
            <a:r>
              <a:rPr lang="hr-HR" dirty="0" err="1" smtClean="0"/>
              <a:t>mber</a:t>
            </a:r>
            <a:r>
              <a:rPr lang="hr-HR" dirty="0" smtClean="0"/>
              <a:t> </a:t>
            </a:r>
            <a:r>
              <a:rPr lang="hr-HR" dirty="0" err="1" smtClean="0"/>
              <a:t>of</a:t>
            </a:r>
            <a:r>
              <a:rPr lang="hr-HR" dirty="0" smtClean="0"/>
              <a:t> </a:t>
            </a:r>
            <a:r>
              <a:rPr lang="en-US" dirty="0" smtClean="0"/>
              <a:t>Google</a:t>
            </a:r>
            <a:r>
              <a:rPr lang="hr-HR" dirty="0" smtClean="0"/>
              <a:t> </a:t>
            </a:r>
            <a:r>
              <a:rPr lang="hr-HR" dirty="0" err="1" smtClean="0"/>
              <a:t>searches</a:t>
            </a:r>
            <a:endParaRPr lang="it-I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445" y="1681316"/>
            <a:ext cx="7575755" cy="4532672"/>
          </a:xfrm>
          <a:prstGeom prst="rect">
            <a:avLst/>
          </a:prstGeom>
        </p:spPr>
      </p:pic>
      <p:sp>
        <p:nvSpPr>
          <p:cNvPr id="8" name="Segnaposto piè di pagina 7"/>
          <p:cNvSpPr>
            <a:spLocks noGrp="1"/>
          </p:cNvSpPr>
          <p:nvPr>
            <p:ph type="ftr" sz="quarter" idx="11"/>
          </p:nvPr>
        </p:nvSpPr>
        <p:spPr/>
        <p:txBody>
          <a:bodyPr/>
          <a:lstStyle/>
          <a:p>
            <a:pPr>
              <a:defRPr/>
            </a:pPr>
            <a:r>
              <a:rPr lang="it-IT" altLang="en-US" smtClean="0"/>
              <a:t>Vittore Casarosa, 2018</a:t>
            </a:r>
            <a:endParaRPr lang="it-IT" altLang="en-US" dirty="0"/>
          </a:p>
        </p:txBody>
      </p:sp>
    </p:spTree>
    <p:extLst>
      <p:ext uri="{BB962C8B-B14F-4D97-AF65-F5344CB8AC3E}">
        <p14:creationId xmlns:p14="http://schemas.microsoft.com/office/powerpoint/2010/main" val="309943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2.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E737A-72D2-4F07-84A4-D46333E273A5}">
  <ds:schemaRefs>
    <ds:schemaRef ds:uri="http://purl.org/dc/term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3041</Words>
  <Application>Microsoft Office PowerPoint</Application>
  <PresentationFormat>Široki zaslon</PresentationFormat>
  <Paragraphs>412</Paragraphs>
  <Slides>50</Slides>
  <Notes>34</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50</vt:i4>
      </vt:variant>
    </vt:vector>
  </HeadingPairs>
  <TitlesOfParts>
    <vt:vector size="59" baseType="lpstr">
      <vt:lpstr>Wingdings 3</vt:lpstr>
      <vt:lpstr>Times New Roman</vt:lpstr>
      <vt:lpstr>Raleway</vt:lpstr>
      <vt:lpstr>Fjalla One</vt:lpstr>
      <vt:lpstr>Century Gothic</vt:lpstr>
      <vt:lpstr>Calibri</vt:lpstr>
      <vt:lpstr>Arial</vt:lpstr>
      <vt:lpstr>Courier New</vt:lpstr>
      <vt:lpstr>Ion</vt:lpstr>
      <vt:lpstr>Semantic Web and Linked Data</vt:lpstr>
      <vt:lpstr>Content</vt:lpstr>
      <vt:lpstr>The Internet and the Web</vt:lpstr>
      <vt:lpstr>Internet evolution</vt:lpstr>
      <vt:lpstr>Internet host count</vt:lpstr>
      <vt:lpstr>Internet users in the World</vt:lpstr>
      <vt:lpstr>Internet World penetration rates</vt:lpstr>
      <vt:lpstr>Evolution of computers</vt:lpstr>
      <vt:lpstr>Number of Google searches</vt:lpstr>
      <vt:lpstr>Search = To google </vt:lpstr>
      <vt:lpstr>Scale of digital information</vt:lpstr>
      <vt:lpstr>Evolution of computer components</vt:lpstr>
      <vt:lpstr>The World Wide Web</vt:lpstr>
      <vt:lpstr>The text editors</vt:lpstr>
      <vt:lpstr>The hyperlink</vt:lpstr>
      <vt:lpstr>The browser</vt:lpstr>
      <vt:lpstr>The Web architecture</vt:lpstr>
      <vt:lpstr>Evolution of the Web</vt:lpstr>
      <vt:lpstr>Evolution of information on the Web</vt:lpstr>
      <vt:lpstr>The World Wide Web</vt:lpstr>
      <vt:lpstr>The hyperlinks</vt:lpstr>
      <vt:lpstr>The Web of Linked Data</vt:lpstr>
      <vt:lpstr>The Semantic Web</vt:lpstr>
      <vt:lpstr>What is a Conceptual Model</vt:lpstr>
      <vt:lpstr>The Semantic Web</vt:lpstr>
      <vt:lpstr>RDF – Resource Description Framework</vt:lpstr>
      <vt:lpstr>Simple RDF statement</vt:lpstr>
      <vt:lpstr>URI Syntax</vt:lpstr>
      <vt:lpstr>Additional properties of a resource</vt:lpstr>
      <vt:lpstr>RDF statements as triples</vt:lpstr>
      <vt:lpstr>Abbreviation of URIs</vt:lpstr>
      <vt:lpstr>Abbreviated triples</vt:lpstr>
      <vt:lpstr>RDF statements as a graph</vt:lpstr>
      <vt:lpstr>Predicate values can be URIs...</vt:lpstr>
      <vt:lpstr>... to any depth</vt:lpstr>
      <vt:lpstr>RDF summary</vt:lpstr>
      <vt:lpstr>RDF Schema</vt:lpstr>
      <vt:lpstr>Main notions of RDF Schema</vt:lpstr>
      <vt:lpstr>Classes and subclasses</vt:lpstr>
      <vt:lpstr>Example of MotorVehicle</vt:lpstr>
      <vt:lpstr>Properties, domains and ranges</vt:lpstr>
      <vt:lpstr>Example of properties</vt:lpstr>
      <vt:lpstr>Other examples of Properties</vt:lpstr>
      <vt:lpstr>Inference of Properties</vt:lpstr>
      <vt:lpstr>Summarizing the RDF Schema</vt:lpstr>
      <vt:lpstr>Ontology descriptions</vt:lpstr>
      <vt:lpstr>Exercise on Ontology</vt:lpstr>
      <vt:lpstr>Bookmark Organizations</vt:lpstr>
      <vt:lpstr>Exercise</vt:lpstr>
      <vt:lpstr>Instructor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2018-11-03T07:10:59Z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