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embedTrueTypeFonts="1" autoCompressPictures="0">
  <p:sldMasterIdLst>
    <p:sldMasterId id="2147483680" r:id="rId4"/>
  </p:sldMasterIdLst>
  <p:notesMasterIdLst>
    <p:notesMasterId r:id="rId45"/>
  </p:notesMasterIdLst>
  <p:handoutMasterIdLst>
    <p:handoutMasterId r:id="rId46"/>
  </p:handoutMasterIdLst>
  <p:sldIdLst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90" r:id="rId18"/>
    <p:sldId id="291" r:id="rId19"/>
    <p:sldId id="292" r:id="rId20"/>
    <p:sldId id="293" r:id="rId21"/>
    <p:sldId id="294" r:id="rId22"/>
    <p:sldId id="295" r:id="rId23"/>
    <p:sldId id="296" r:id="rId24"/>
    <p:sldId id="297" r:id="rId25"/>
    <p:sldId id="298" r:id="rId26"/>
    <p:sldId id="299" r:id="rId27"/>
    <p:sldId id="300" r:id="rId28"/>
    <p:sldId id="301" r:id="rId29"/>
    <p:sldId id="302" r:id="rId30"/>
    <p:sldId id="303" r:id="rId31"/>
    <p:sldId id="304" r:id="rId32"/>
    <p:sldId id="305" r:id="rId33"/>
    <p:sldId id="306" r:id="rId34"/>
    <p:sldId id="307" r:id="rId35"/>
    <p:sldId id="308" r:id="rId36"/>
    <p:sldId id="309" r:id="rId37"/>
    <p:sldId id="310" r:id="rId38"/>
    <p:sldId id="311" r:id="rId39"/>
    <p:sldId id="312" r:id="rId40"/>
    <p:sldId id="313" r:id="rId41"/>
    <p:sldId id="314" r:id="rId42"/>
    <p:sldId id="315" r:id="rId43"/>
    <p:sldId id="276" r:id="rId44"/>
  </p:sldIdLst>
  <p:sldSz cx="12192000" cy="6858000"/>
  <p:notesSz cx="7023100" cy="9309100"/>
  <p:embeddedFontLst>
    <p:embeddedFont>
      <p:font typeface="ＭＳ Ｐゴシック" panose="020B0600070205080204" pitchFamily="34" charset="-128"/>
      <p:regular r:id="rId47"/>
    </p:embeddedFont>
    <p:embeddedFont>
      <p:font typeface="Garamond" panose="02020404030301010803" pitchFamily="18" charset="0"/>
      <p:regular r:id="rId48"/>
      <p:bold r:id="rId49"/>
      <p:italic r:id="rId50"/>
    </p:embeddedFont>
    <p:embeddedFont>
      <p:font typeface="Century Gothic" panose="020B0502020202020204" pitchFamily="34" charset="0"/>
      <p:regular r:id="rId51"/>
      <p:bold r:id="rId52"/>
      <p:italic r:id="rId53"/>
      <p:boldItalic r:id="rId54"/>
    </p:embeddedFont>
    <p:embeddedFont>
      <p:font typeface="Wingdings 3" panose="05040102010807070707" pitchFamily="18" charset="2"/>
      <p:regular r:id="rId55"/>
    </p:embeddedFont>
    <p:embeddedFont>
      <p:font typeface="Calibri" panose="020F0502020204030204" pitchFamily="34" charset="0"/>
      <p:regular r:id="rId56"/>
      <p:bold r:id="rId57"/>
      <p:italic r:id="rId58"/>
      <p:boldItalic r:id="rId5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0F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9" autoAdjust="0"/>
    <p:restoredTop sz="94660"/>
  </p:normalViewPr>
  <p:slideViewPr>
    <p:cSldViewPr snapToGrid="0" showGuides="1">
      <p:cViewPr varScale="1">
        <p:scale>
          <a:sx n="65" d="100"/>
          <a:sy n="65" d="100"/>
        </p:scale>
        <p:origin x="68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280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font" Target="fonts/font1.fntdata"/><Relationship Id="rId50" Type="http://schemas.openxmlformats.org/officeDocument/2006/relationships/font" Target="fonts/font4.fntdata"/><Relationship Id="rId55" Type="http://schemas.openxmlformats.org/officeDocument/2006/relationships/font" Target="fonts/font9.fntdata"/><Relationship Id="rId63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7.fntdata"/><Relationship Id="rId58" Type="http://schemas.openxmlformats.org/officeDocument/2006/relationships/font" Target="fonts/font12.fntdata"/><Relationship Id="rId5" Type="http://schemas.openxmlformats.org/officeDocument/2006/relationships/slide" Target="slides/slide1.xml"/><Relationship Id="rId61" Type="http://schemas.openxmlformats.org/officeDocument/2006/relationships/viewProps" Target="viewProp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font" Target="fonts/font2.fntdata"/><Relationship Id="rId56" Type="http://schemas.openxmlformats.org/officeDocument/2006/relationships/font" Target="fonts/font10.fntdata"/><Relationship Id="rId64" Type="http://schemas.microsoft.com/office/2015/10/relationships/revisionInfo" Target="revisionInfo.xml"/><Relationship Id="rId8" Type="http://schemas.openxmlformats.org/officeDocument/2006/relationships/slide" Target="slides/slide4.xml"/><Relationship Id="rId51" Type="http://schemas.openxmlformats.org/officeDocument/2006/relationships/font" Target="fonts/font5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handoutMaster" Target="handoutMasters/handoutMaster1.xml"/><Relationship Id="rId59" Type="http://schemas.openxmlformats.org/officeDocument/2006/relationships/font" Target="fonts/font13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font" Target="fonts/font8.fntdata"/><Relationship Id="rId62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3.fntdata"/><Relationship Id="rId57" Type="http://schemas.openxmlformats.org/officeDocument/2006/relationships/font" Target="fonts/font11.fntdata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font" Target="fonts/font6.fntdata"/><Relationship Id="rId6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87E9D6-2A90-4BCA-9917-059667D4BDB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1E1409-B4D1-4074-90A1-337E7AFD5784}">
      <dgm:prSet phldrT="[Text]"/>
      <dgm:spPr/>
      <dgm:t>
        <a:bodyPr/>
        <a:lstStyle/>
        <a:p>
          <a:r>
            <a:rPr lang="hr-HR" dirty="0" smtClean="0"/>
            <a:t>Elena.Maceviciute@hb.se</a:t>
          </a:r>
          <a:endParaRPr lang="en-US" dirty="0"/>
        </a:p>
      </dgm:t>
    </dgm:pt>
    <dgm:pt modelId="{3A22935D-9DC8-463F-B9FD-A51FA2726A84}" type="parTrans" cxnId="{7D8B7E75-4507-4B72-AA00-67CAF20DBBA1}">
      <dgm:prSet/>
      <dgm:spPr/>
      <dgm:t>
        <a:bodyPr/>
        <a:lstStyle/>
        <a:p>
          <a:endParaRPr lang="en-US"/>
        </a:p>
      </dgm:t>
    </dgm:pt>
    <dgm:pt modelId="{BD917192-454C-479E-9824-7CFC05C66C75}" type="sibTrans" cxnId="{7D8B7E75-4507-4B72-AA00-67CAF20DBBA1}">
      <dgm:prSet/>
      <dgm:spPr/>
      <dgm:t>
        <a:bodyPr/>
        <a:lstStyle/>
        <a:p>
          <a:endParaRPr lang="en-US"/>
        </a:p>
      </dgm:t>
    </dgm:pt>
    <dgm:pt modelId="{D822D75A-238A-426D-A9D3-A664472FE3B0}" type="pres">
      <dgm:prSet presAssocID="{6787E9D6-2A90-4BCA-9917-059667D4BDB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2395514-DBA0-4CED-89BE-7504CBC7A432}" type="pres">
      <dgm:prSet presAssocID="{7D1E1409-B4D1-4074-90A1-337E7AFD5784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9EC5D75-B37E-4BA8-9052-2E0CEBAD8A2A}" type="presOf" srcId="{6787E9D6-2A90-4BCA-9917-059667D4BDBC}" destId="{D822D75A-238A-426D-A9D3-A664472FE3B0}" srcOrd="0" destOrd="0" presId="urn:microsoft.com/office/officeart/2005/8/layout/default"/>
    <dgm:cxn modelId="{7D8B7E75-4507-4B72-AA00-67CAF20DBBA1}" srcId="{6787E9D6-2A90-4BCA-9917-059667D4BDBC}" destId="{7D1E1409-B4D1-4074-90A1-337E7AFD5784}" srcOrd="0" destOrd="0" parTransId="{3A22935D-9DC8-463F-B9FD-A51FA2726A84}" sibTransId="{BD917192-454C-479E-9824-7CFC05C66C75}"/>
    <dgm:cxn modelId="{FFC89062-5E62-495C-8D02-15A93A33AD9B}" type="presOf" srcId="{7D1E1409-B4D1-4074-90A1-337E7AFD5784}" destId="{12395514-DBA0-4CED-89BE-7504CBC7A432}" srcOrd="0" destOrd="0" presId="urn:microsoft.com/office/officeart/2005/8/layout/default"/>
    <dgm:cxn modelId="{E08EED04-F774-4F97-861B-B6DA61ED375B}" type="presParOf" srcId="{D822D75A-238A-426D-A9D3-A664472FE3B0}" destId="{12395514-DBA0-4CED-89BE-7504CBC7A432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395514-DBA0-4CED-89BE-7504CBC7A432}">
      <dsp:nvSpPr>
        <dsp:cNvPr id="0" name=""/>
        <dsp:cNvSpPr/>
      </dsp:nvSpPr>
      <dsp:spPr>
        <a:xfrm>
          <a:off x="978594" y="892"/>
          <a:ext cx="6989960" cy="41939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4100" kern="1200" dirty="0" smtClean="0"/>
            <a:t>Elena.Maceviciute@hb.se</a:t>
          </a:r>
          <a:endParaRPr lang="en-US" sz="4100" kern="1200" dirty="0"/>
        </a:p>
      </dsp:txBody>
      <dsp:txXfrm>
        <a:off x="978594" y="892"/>
        <a:ext cx="6989960" cy="41939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4AC39-44E6-425E-AF49-CF7D189F346F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0F472-929B-459B-8D82-2FABCC5B32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2641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DF2775BC-6312-42C7-B7C5-EA6783C2D9CA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67F715A1-4ADC-44E0-9587-804FF39D6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4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lv-LV"/>
          </a:p>
        </p:txBody>
      </p:sp>
      <p:sp>
        <p:nvSpPr>
          <p:cNvPr id="747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01FF008-E130-3647-A7F7-EDD363284C58}" type="slidenum">
              <a:rPr lang="lv-LV"/>
              <a:pPr/>
              <a:t>19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11057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81CA5-9AB4-4C42-8523-C08735ADF6CD}" type="datetime1">
              <a:rPr lang="en-US" smtClean="0"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892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226F5-2767-4603-A6AB-C8A8B2DD8667}" type="datetime1">
              <a:rPr lang="en-US" smtClean="0"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391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F2A14-E944-4ECB-A310-66140ED828A3}" type="datetime1">
              <a:rPr lang="en-US" smtClean="0"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640915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7E90D-8864-4A90-87B5-1AC8A9534E67}" type="datetime1">
              <a:rPr lang="en-US" smtClean="0"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7621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E6813-A029-429B-9E3D-DDCFD256C577}" type="datetime1">
              <a:rPr lang="en-US" smtClean="0"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460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3163026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2A26B-4394-4DB5-A5F9-89C7F7C08456}" type="datetime1">
              <a:rPr lang="en-US" smtClean="0"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74801" y="4953000"/>
            <a:ext cx="7999315" cy="1074057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0" i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4033" y="331651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664584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ED3D1-8626-4DD1-8A26-7B73F1EDCEBB}" type="datetime1">
              <a:rPr lang="en-US" smtClean="0"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54953" y="3848610"/>
            <a:ext cx="8825659" cy="588517"/>
          </a:xfrm>
        </p:spPr>
        <p:txBody>
          <a:bodyPr anchor="b">
            <a:normAutofit/>
          </a:bodyPr>
          <a:lstStyle>
            <a:lvl1pPr marL="0" indent="0" algn="l" defTabSz="457200" rtl="0" eaLnBrk="1" latinLnBrk="0" hangingPunct="1">
              <a:buNone/>
              <a:defRPr lang="en-US" sz="3600" b="0" i="0" kern="1200" cap="none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922269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14E54-E864-46D7-A9D8-37CC413F4C55}" type="datetime1">
              <a:rPr lang="en-US" smtClean="0"/>
              <a:t>11/30/2018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947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9" name="Picture Placeholder 2"/>
          <p:cNvSpPr>
            <a:spLocks noGrp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30" name="Picture Placeholder 2"/>
          <p:cNvSpPr>
            <a:spLocks noGrp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31" name="Picture Placeholder 2"/>
          <p:cNvSpPr>
            <a:spLocks noGrp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78BC0-B438-48E0-B88F-7F3A4310FBBF}" type="datetime1">
              <a:rPr lang="en-US" smtClean="0"/>
              <a:t>11/30/2018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526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b" anchorCtr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D3CA2-0DCC-4848-8516-6B201906D607}" type="datetime1">
              <a:rPr lang="en-US" smtClean="0"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9830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64151" y="1447799"/>
            <a:ext cx="1409965" cy="4413251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447799"/>
            <a:ext cx="6776630" cy="4413251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7A541-5986-4296-8BBF-4096D89F9DE7}" type="datetime1">
              <a:rPr lang="en-US" smtClean="0"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0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48184-6D91-4B46-B9C7-444B97D25C84}" type="datetime1">
              <a:rPr lang="en-US" smtClean="0"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446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628D8-2148-4A3A-ACF6-84EA53E96759}" type="datetime1">
              <a:rPr lang="en-US" smtClean="0"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998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67EDF-4926-41AE-AFB8-48F2B0AF5B0A}" type="datetime1">
              <a:rPr lang="en-US" smtClean="0"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208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431F-A377-413B-ADD7-56FB912CA6B2}" type="datetime1">
              <a:rPr lang="en-US" smtClean="0"/>
              <a:t>11/30/2018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202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97A87-816A-4285-8580-9CA68A7F32EB}" type="datetime1">
              <a:rPr lang="en-US" smtClean="0"/>
              <a:t>11/30/2018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123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329C3-46D8-4AAF-ADEA-485BE6A2BBF2}" type="datetime1">
              <a:rPr lang="en-US" smtClean="0"/>
              <a:t>11/30/2018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31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1777C-0EB2-4285-AB1B-07A3A2C3BC68}" type="datetime1">
              <a:rPr lang="en-US" smtClean="0"/>
              <a:t>11/30/2018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989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DD4FA-D987-4145-A6A3-A2EB6F43AF9F}" type="datetime1">
              <a:rPr lang="en-US" smtClean="0"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085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400" y="6201344"/>
            <a:ext cx="2075547" cy="5753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640" y="6096001"/>
            <a:ext cx="1583069" cy="762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96" y="6218956"/>
            <a:ext cx="2237218" cy="639043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1000"/>
                </a:schemeClr>
              </a:gs>
              <a:gs pos="75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8000"/>
                </a:schemeClr>
              </a:gs>
              <a:gs pos="71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99941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4000"/>
                </a:schemeClr>
              </a:gs>
              <a:gs pos="73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860901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0000"/>
                </a:schemeClr>
              </a:gs>
              <a:gs pos="66000">
                <a:schemeClr val="accent1">
                  <a:lumMod val="60000"/>
                  <a:lumOff val="40000"/>
                  <a:alpha val="0"/>
                </a:schemeClr>
              </a:gs>
              <a:gs pos="31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40EE750-CDCA-42AC-8903-11B93C359685}" type="datetime1">
              <a:rPr lang="en-US" smtClean="0"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en-US" smtClean="0"/>
              <a:t>Maceviciute and Holma,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67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upload.wikimedia.org/wikipedia/commons/a/a8/PDCA_Process.png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Dijital kütüphaneler ve koleksiyonların niteliğinin ölçülmesi 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Elena Maceviciute </a:t>
            </a:r>
            <a:r>
              <a:rPr lang="tr-TR" dirty="0" smtClean="0"/>
              <a:t>ve</a:t>
            </a:r>
            <a:r>
              <a:rPr lang="sv-SE" dirty="0" smtClean="0"/>
              <a:t> Baiba Holma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9550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sz="4000" dirty="0" smtClean="0">
                <a:latin typeface="+mn-lt"/>
              </a:rPr>
              <a:t>Değerlendirmenin amacı</a:t>
            </a:r>
            <a:endParaRPr lang="en-US" sz="4000" dirty="0">
              <a:latin typeface="+mn-lt"/>
            </a:endParaRPr>
          </a:p>
        </p:txBody>
      </p:sp>
      <p:sp>
        <p:nvSpPr>
          <p:cNvPr id="9219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Maceviciute and Holma, 2018</a:t>
            </a:r>
            <a:endParaRPr lang="lv-LV">
              <a:solidFill>
                <a:schemeClr val="bg1"/>
              </a:solidFill>
            </a:endParaRPr>
          </a:p>
        </p:txBody>
      </p:sp>
      <p:pic>
        <p:nvPicPr>
          <p:cNvPr id="9221" name="Content Placeholder 5" descr="File:PDCA Process.pn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11450" y="1806854"/>
            <a:ext cx="7194550" cy="4003976"/>
          </a:xfrm>
        </p:spPr>
      </p:pic>
    </p:spTree>
    <p:extLst>
      <p:ext uri="{BB962C8B-B14F-4D97-AF65-F5344CB8AC3E}">
        <p14:creationId xmlns:p14="http://schemas.microsoft.com/office/powerpoint/2010/main" val="3949492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Değerlendirme türleri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8906" y="1340769"/>
            <a:ext cx="9272238" cy="4525963"/>
          </a:xfrm>
        </p:spPr>
        <p:txBody>
          <a:bodyPr>
            <a:normAutofit/>
          </a:bodyPr>
          <a:lstStyle/>
          <a:p>
            <a:r>
              <a:rPr lang="en-US" dirty="0" err="1" smtClean="0"/>
              <a:t>Formati</a:t>
            </a:r>
            <a:r>
              <a:rPr lang="tr-TR" dirty="0" smtClean="0"/>
              <a:t>f</a:t>
            </a:r>
            <a:r>
              <a:rPr lang="en-US" dirty="0" smtClean="0"/>
              <a:t> – </a:t>
            </a:r>
            <a:r>
              <a:rPr lang="tr-TR" dirty="0" smtClean="0"/>
              <a:t>bir proje uygulamasından önce veya uygulama sırasında projenin tasarımını ve performası iyileştirmek amacıyla yapılan değerlendirme </a:t>
            </a:r>
            <a:endParaRPr lang="en-US" dirty="0" smtClean="0"/>
          </a:p>
          <a:p>
            <a:pPr lvl="1"/>
            <a:r>
              <a:rPr lang="en-US" dirty="0" err="1" smtClean="0"/>
              <a:t>Proa</a:t>
            </a:r>
            <a:r>
              <a:rPr lang="tr-TR" dirty="0" smtClean="0"/>
              <a:t>ktif</a:t>
            </a:r>
            <a:r>
              <a:rPr lang="en-US" dirty="0" smtClean="0"/>
              <a:t> (p</a:t>
            </a:r>
            <a:r>
              <a:rPr lang="tr-TR" dirty="0" smtClean="0"/>
              <a:t>roje öncesi</a:t>
            </a:r>
            <a:r>
              <a:rPr lang="en-US" dirty="0" smtClean="0"/>
              <a:t>)</a:t>
            </a:r>
          </a:p>
          <a:p>
            <a:pPr lvl="1"/>
            <a:r>
              <a:rPr lang="tr-TR" dirty="0" smtClean="0"/>
              <a:t>Açıklayıcı</a:t>
            </a:r>
            <a:r>
              <a:rPr lang="en-US" dirty="0" smtClean="0"/>
              <a:t> (</a:t>
            </a:r>
            <a:r>
              <a:rPr lang="tr-TR" dirty="0" smtClean="0"/>
              <a:t>gelişme</a:t>
            </a:r>
            <a:r>
              <a:rPr lang="en-US" dirty="0" smtClean="0"/>
              <a:t>)</a:t>
            </a:r>
          </a:p>
          <a:p>
            <a:pPr lvl="1"/>
            <a:r>
              <a:rPr lang="tr-TR" dirty="0" smtClean="0"/>
              <a:t>Etkileşimli</a:t>
            </a:r>
            <a:r>
              <a:rPr lang="en-US" dirty="0" smtClean="0"/>
              <a:t> (</a:t>
            </a:r>
            <a:r>
              <a:rPr lang="tr-TR" dirty="0" smtClean="0"/>
              <a:t>uygulama</a:t>
            </a:r>
            <a:r>
              <a:rPr lang="en-US" dirty="0" smtClean="0"/>
              <a:t>)</a:t>
            </a:r>
          </a:p>
          <a:p>
            <a:pPr lvl="1"/>
            <a:r>
              <a:rPr lang="tr-TR" dirty="0" smtClean="0"/>
              <a:t>İzleme</a:t>
            </a:r>
            <a:r>
              <a:rPr lang="en-US" dirty="0" smtClean="0"/>
              <a:t> (</a:t>
            </a:r>
            <a:r>
              <a:rPr lang="tr-TR" dirty="0" smtClean="0"/>
              <a:t>uygulama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 err="1" smtClean="0"/>
              <a:t>Summati</a:t>
            </a:r>
            <a:r>
              <a:rPr lang="tr-TR" dirty="0" smtClean="0"/>
              <a:t>f</a:t>
            </a:r>
            <a:r>
              <a:rPr lang="en-US" dirty="0" smtClean="0"/>
              <a:t> – </a:t>
            </a:r>
            <a:r>
              <a:rPr lang="tr-TR" dirty="0" smtClean="0"/>
              <a:t>programın net etkisinin genel değerlendirmesi. </a:t>
            </a:r>
            <a:endParaRPr lang="en-US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7060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91544" y="2204864"/>
            <a:ext cx="8229600" cy="1143000"/>
          </a:xfrm>
        </p:spPr>
        <p:txBody>
          <a:bodyPr/>
          <a:lstStyle/>
          <a:p>
            <a:r>
              <a:rPr lang="tr-TR" dirty="0" smtClean="0"/>
              <a:t>Kalite nedir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0862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3600" dirty="0" smtClean="0">
                <a:latin typeface="+mn-lt"/>
              </a:rPr>
              <a:t>Kalite kavramı</a:t>
            </a:r>
            <a:endParaRPr lang="en-US" sz="36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1" y="1199108"/>
            <a:ext cx="9771064" cy="4927512"/>
          </a:xfrm>
        </p:spPr>
        <p:txBody>
          <a:bodyPr>
            <a:normAutofit fontScale="92500"/>
          </a:bodyPr>
          <a:lstStyle/>
          <a:p>
            <a:pPr lvl="1" eaLnBrk="1" hangingPunct="1">
              <a:buFontTx/>
              <a:buAutoNum type="arabicParenR"/>
            </a:pPr>
            <a:r>
              <a:rPr lang="tr-TR" dirty="0" smtClean="0">
                <a:solidFill>
                  <a:srgbClr val="C00000"/>
                </a:solidFill>
                <a:latin typeface="Arial" charset="0"/>
              </a:rPr>
              <a:t>Üstün görüş</a:t>
            </a:r>
            <a:r>
              <a:rPr lang="en-US" dirty="0" smtClean="0">
                <a:solidFill>
                  <a:srgbClr val="C00000"/>
                </a:solidFill>
                <a:latin typeface="Arial" charset="0"/>
              </a:rPr>
              <a:t>  </a:t>
            </a:r>
            <a:r>
              <a:rPr lang="en-US" dirty="0">
                <a:solidFill>
                  <a:srgbClr val="0C1C1D"/>
                </a:solidFill>
                <a:latin typeface="Arial" charset="0"/>
              </a:rPr>
              <a:t>– </a:t>
            </a:r>
            <a:r>
              <a:rPr lang="tr-TR" dirty="0" smtClean="0">
                <a:solidFill>
                  <a:srgbClr val="0C1C1D"/>
                </a:solidFill>
                <a:latin typeface="Arial" charset="0"/>
              </a:rPr>
              <a:t>kalite bir hizmet veya ürünün özünde olan mükemmelliktir</a:t>
            </a:r>
            <a:r>
              <a:rPr lang="en-US" dirty="0" smtClean="0">
                <a:solidFill>
                  <a:srgbClr val="0C1C1D"/>
                </a:solidFill>
                <a:latin typeface="Arial" charset="0"/>
              </a:rPr>
              <a:t> (</a:t>
            </a:r>
            <a:r>
              <a:rPr lang="tr-TR" dirty="0" smtClean="0">
                <a:solidFill>
                  <a:srgbClr val="0C1C1D"/>
                </a:solidFill>
                <a:latin typeface="Arial" charset="0"/>
              </a:rPr>
              <a:t>tanımlanamaz</a:t>
            </a:r>
            <a:r>
              <a:rPr lang="en-US" dirty="0" smtClean="0">
                <a:solidFill>
                  <a:srgbClr val="0C1C1D"/>
                </a:solidFill>
                <a:latin typeface="Arial" charset="0"/>
              </a:rPr>
              <a:t>)</a:t>
            </a:r>
            <a:endParaRPr lang="lv-LV" dirty="0">
              <a:solidFill>
                <a:srgbClr val="0C1C1D"/>
              </a:solidFill>
              <a:latin typeface="Arial" charset="0"/>
            </a:endParaRPr>
          </a:p>
          <a:p>
            <a:pPr lvl="1" eaLnBrk="1" hangingPunct="1">
              <a:buFontTx/>
              <a:buAutoNum type="arabicParenR"/>
            </a:pPr>
            <a:endParaRPr lang="en-US" dirty="0">
              <a:solidFill>
                <a:srgbClr val="0C1C1D"/>
              </a:solidFill>
              <a:latin typeface="Arial" charset="0"/>
            </a:endParaRPr>
          </a:p>
          <a:p>
            <a:pPr lvl="1" eaLnBrk="1" hangingPunct="1">
              <a:buFontTx/>
              <a:buAutoNum type="arabicParenR"/>
            </a:pPr>
            <a:r>
              <a:rPr lang="en-US" dirty="0">
                <a:solidFill>
                  <a:srgbClr val="C00000"/>
                </a:solidFill>
                <a:latin typeface="Arial" charset="0"/>
              </a:rPr>
              <a:t> </a:t>
            </a:r>
            <a:r>
              <a:rPr lang="tr-TR" dirty="0" smtClean="0">
                <a:solidFill>
                  <a:srgbClr val="C00000"/>
                </a:solidFill>
                <a:latin typeface="Arial" charset="0"/>
              </a:rPr>
              <a:t>Ürün-tabanlı görüş</a:t>
            </a:r>
            <a:r>
              <a:rPr lang="en-US" dirty="0" smtClean="0">
                <a:solidFill>
                  <a:srgbClr val="C00000"/>
                </a:solidFill>
                <a:latin typeface="Arial" charset="0"/>
              </a:rPr>
              <a:t> </a:t>
            </a:r>
            <a:r>
              <a:rPr lang="en-US" dirty="0">
                <a:solidFill>
                  <a:srgbClr val="0C1C1D"/>
                </a:solidFill>
                <a:latin typeface="Arial" charset="0"/>
              </a:rPr>
              <a:t>– </a:t>
            </a:r>
            <a:r>
              <a:rPr lang="tr-TR" dirty="0" smtClean="0">
                <a:solidFill>
                  <a:srgbClr val="0C1C1D"/>
                </a:solidFill>
                <a:latin typeface="Arial" charset="0"/>
              </a:rPr>
              <a:t>Kalite kesin ve ölçülebilir bir değişkendir</a:t>
            </a:r>
            <a:r>
              <a:rPr lang="en-US" dirty="0" smtClean="0">
                <a:solidFill>
                  <a:srgbClr val="0C1C1D"/>
                </a:solidFill>
                <a:latin typeface="Arial" charset="0"/>
              </a:rPr>
              <a:t> (</a:t>
            </a:r>
            <a:r>
              <a:rPr lang="tr-TR" dirty="0" smtClean="0">
                <a:solidFill>
                  <a:srgbClr val="0C1C1D"/>
                </a:solidFill>
                <a:latin typeface="Arial" charset="0"/>
              </a:rPr>
              <a:t>ürün benzer ürünlerde olmayan bir özelliğe sahiptir</a:t>
            </a:r>
            <a:r>
              <a:rPr lang="en-US" dirty="0" smtClean="0">
                <a:solidFill>
                  <a:srgbClr val="0C1C1D"/>
                </a:solidFill>
                <a:latin typeface="Arial" charset="0"/>
              </a:rPr>
              <a:t>)</a:t>
            </a:r>
            <a:endParaRPr lang="lv-LV" dirty="0">
              <a:solidFill>
                <a:srgbClr val="0C1C1D"/>
              </a:solidFill>
              <a:latin typeface="Arial" charset="0"/>
            </a:endParaRPr>
          </a:p>
          <a:p>
            <a:pPr lvl="1" eaLnBrk="1" hangingPunct="1">
              <a:buFontTx/>
              <a:buAutoNum type="arabicParenR"/>
            </a:pPr>
            <a:endParaRPr lang="en-US" dirty="0">
              <a:solidFill>
                <a:srgbClr val="0C1C1D"/>
              </a:solidFill>
              <a:latin typeface="Arial" charset="0"/>
            </a:endParaRPr>
          </a:p>
          <a:p>
            <a:pPr lvl="1" eaLnBrk="1" hangingPunct="1">
              <a:buFontTx/>
              <a:buAutoNum type="arabicParenR"/>
            </a:pPr>
            <a:r>
              <a:rPr lang="en-US" dirty="0">
                <a:solidFill>
                  <a:srgbClr val="C00000"/>
                </a:solidFill>
                <a:latin typeface="Arial" charset="0"/>
              </a:rPr>
              <a:t> </a:t>
            </a:r>
            <a:r>
              <a:rPr lang="tr-TR" dirty="0" smtClean="0">
                <a:solidFill>
                  <a:srgbClr val="C00000"/>
                </a:solidFill>
                <a:latin typeface="Arial" charset="0"/>
              </a:rPr>
              <a:t>Üretim-tabanlı görüş</a:t>
            </a:r>
            <a:r>
              <a:rPr lang="en-US" dirty="0" smtClean="0">
                <a:solidFill>
                  <a:srgbClr val="C00000"/>
                </a:solidFill>
                <a:latin typeface="Arial" charset="0"/>
              </a:rPr>
              <a:t> </a:t>
            </a:r>
            <a:r>
              <a:rPr lang="en-US" dirty="0">
                <a:solidFill>
                  <a:srgbClr val="0C1C1D"/>
                </a:solidFill>
                <a:latin typeface="Arial" charset="0"/>
              </a:rPr>
              <a:t>– </a:t>
            </a:r>
            <a:r>
              <a:rPr lang="tr-TR" dirty="0" smtClean="0">
                <a:solidFill>
                  <a:srgbClr val="0C1C1D"/>
                </a:solidFill>
                <a:latin typeface="Arial" charset="0"/>
              </a:rPr>
              <a:t>Kalite beklentilere uygunluktur</a:t>
            </a:r>
            <a:r>
              <a:rPr lang="en-US" dirty="0" smtClean="0">
                <a:solidFill>
                  <a:srgbClr val="0C1C1D"/>
                </a:solidFill>
                <a:latin typeface="Arial" charset="0"/>
              </a:rPr>
              <a:t> (</a:t>
            </a:r>
            <a:r>
              <a:rPr lang="tr-TR" dirty="0" smtClean="0">
                <a:solidFill>
                  <a:srgbClr val="0C1C1D"/>
                </a:solidFill>
                <a:latin typeface="Arial" charset="0"/>
              </a:rPr>
              <a:t>net bir şekilde tanımlanmış endüstriyel özellikler, kusursuz) </a:t>
            </a:r>
            <a:endParaRPr lang="lv-LV" dirty="0">
              <a:solidFill>
                <a:srgbClr val="0C1C1D"/>
              </a:solidFill>
              <a:latin typeface="Arial" charset="0"/>
            </a:endParaRPr>
          </a:p>
          <a:p>
            <a:pPr lvl="1" eaLnBrk="1" hangingPunct="1">
              <a:buFontTx/>
              <a:buAutoNum type="arabicParenR"/>
            </a:pPr>
            <a:endParaRPr lang="en-US" dirty="0">
              <a:solidFill>
                <a:srgbClr val="0C1C1D"/>
              </a:solidFill>
              <a:latin typeface="Arial" charset="0"/>
            </a:endParaRPr>
          </a:p>
          <a:p>
            <a:pPr lvl="1" eaLnBrk="1" hangingPunct="1">
              <a:buFontTx/>
              <a:buAutoNum type="arabicParenR"/>
            </a:pPr>
            <a:r>
              <a:rPr lang="en-US" dirty="0">
                <a:solidFill>
                  <a:srgbClr val="C00000"/>
                </a:solidFill>
                <a:latin typeface="Arial" charset="0"/>
              </a:rPr>
              <a:t> </a:t>
            </a:r>
            <a:r>
              <a:rPr lang="tr-TR" dirty="0" smtClean="0">
                <a:solidFill>
                  <a:srgbClr val="C00000"/>
                </a:solidFill>
                <a:latin typeface="Arial" charset="0"/>
              </a:rPr>
              <a:t>Değer tabanlı-görüş</a:t>
            </a:r>
            <a:r>
              <a:rPr lang="en-US" dirty="0" smtClean="0">
                <a:solidFill>
                  <a:srgbClr val="C00000"/>
                </a:solidFill>
                <a:latin typeface="Arial" charset="0"/>
              </a:rPr>
              <a:t> </a:t>
            </a:r>
            <a:r>
              <a:rPr lang="en-US" dirty="0">
                <a:solidFill>
                  <a:srgbClr val="0C1C1D"/>
                </a:solidFill>
                <a:latin typeface="Arial" charset="0"/>
              </a:rPr>
              <a:t>– </a:t>
            </a:r>
            <a:r>
              <a:rPr lang="tr-TR" dirty="0" smtClean="0">
                <a:solidFill>
                  <a:srgbClr val="0C1C1D"/>
                </a:solidFill>
                <a:latin typeface="Arial" charset="0"/>
              </a:rPr>
              <a:t>maliyet ve fiyat açısından ele alınır </a:t>
            </a:r>
            <a:r>
              <a:rPr lang="en-US" dirty="0" smtClean="0">
                <a:solidFill>
                  <a:srgbClr val="0C1C1D"/>
                </a:solidFill>
                <a:latin typeface="Arial" charset="0"/>
              </a:rPr>
              <a:t>(</a:t>
            </a:r>
            <a:r>
              <a:rPr lang="tr-TR" dirty="0" smtClean="0">
                <a:solidFill>
                  <a:srgbClr val="0C1C1D"/>
                </a:solidFill>
                <a:latin typeface="Arial" charset="0"/>
              </a:rPr>
              <a:t>mükemmelliğin ve değerin subjektif yargısı) </a:t>
            </a:r>
            <a:endParaRPr lang="lv-LV" dirty="0">
              <a:solidFill>
                <a:srgbClr val="0C1C1D"/>
              </a:solidFill>
              <a:latin typeface="Arial" charset="0"/>
            </a:endParaRPr>
          </a:p>
          <a:p>
            <a:pPr lvl="1" eaLnBrk="1" hangingPunct="1">
              <a:buFontTx/>
              <a:buAutoNum type="arabicParenR"/>
            </a:pPr>
            <a:endParaRPr lang="en-US" dirty="0">
              <a:solidFill>
                <a:srgbClr val="0C1C1D"/>
              </a:solidFill>
              <a:latin typeface="Arial" charset="0"/>
            </a:endParaRPr>
          </a:p>
          <a:p>
            <a:pPr lvl="1" eaLnBrk="1" hangingPunct="1">
              <a:buFontTx/>
              <a:buAutoNum type="arabicParenR"/>
            </a:pPr>
            <a:r>
              <a:rPr lang="en-US" dirty="0">
                <a:solidFill>
                  <a:srgbClr val="C00000"/>
                </a:solidFill>
                <a:latin typeface="Arial" charset="0"/>
              </a:rPr>
              <a:t> </a:t>
            </a:r>
            <a:r>
              <a:rPr lang="tr-TR" dirty="0" smtClean="0">
                <a:solidFill>
                  <a:srgbClr val="C00000"/>
                </a:solidFill>
                <a:latin typeface="Arial" charset="0"/>
              </a:rPr>
              <a:t>Kullanıcı-tabanlı görüş</a:t>
            </a:r>
            <a:r>
              <a:rPr lang="en-US" dirty="0" smtClean="0">
                <a:solidFill>
                  <a:srgbClr val="0C1C1D"/>
                </a:solidFill>
                <a:latin typeface="Arial" charset="0"/>
              </a:rPr>
              <a:t>  </a:t>
            </a:r>
            <a:r>
              <a:rPr lang="en-US" dirty="0">
                <a:solidFill>
                  <a:srgbClr val="0C1C1D"/>
                </a:solidFill>
                <a:latin typeface="Arial" charset="0"/>
              </a:rPr>
              <a:t>- </a:t>
            </a:r>
            <a:r>
              <a:rPr lang="tr-TR" dirty="0" smtClean="0">
                <a:solidFill>
                  <a:srgbClr val="0C1C1D"/>
                </a:solidFill>
                <a:latin typeface="Arial" charset="0"/>
              </a:rPr>
              <a:t>kullanıcı deneyimi olarak kalite</a:t>
            </a:r>
            <a:r>
              <a:rPr lang="en-US" dirty="0" smtClean="0">
                <a:solidFill>
                  <a:srgbClr val="0C1C1D"/>
                </a:solidFill>
                <a:latin typeface="Arial" charset="0"/>
              </a:rPr>
              <a:t> (</a:t>
            </a:r>
            <a:r>
              <a:rPr lang="tr-TR" dirty="0" smtClean="0">
                <a:solidFill>
                  <a:srgbClr val="0C1C1D"/>
                </a:solidFill>
                <a:latin typeface="Arial" charset="0"/>
              </a:rPr>
              <a:t>tercih</a:t>
            </a:r>
            <a:r>
              <a:rPr lang="en-US" dirty="0" smtClean="0">
                <a:solidFill>
                  <a:srgbClr val="0C1C1D"/>
                </a:solidFill>
                <a:latin typeface="Arial" charset="0"/>
              </a:rPr>
              <a:t>) (</a:t>
            </a:r>
            <a:r>
              <a:rPr lang="tr-TR" dirty="0" smtClean="0">
                <a:solidFill>
                  <a:srgbClr val="0C1C1D"/>
                </a:solidFill>
                <a:latin typeface="Arial" charset="0"/>
              </a:rPr>
              <a:t>kullanıma uygunluk, müşteri beklentilerini karşılama</a:t>
            </a:r>
            <a:r>
              <a:rPr lang="en-US" dirty="0" smtClean="0">
                <a:solidFill>
                  <a:srgbClr val="0C1C1D"/>
                </a:solidFill>
                <a:latin typeface="Arial" charset="0"/>
              </a:rPr>
              <a:t>)</a:t>
            </a:r>
            <a:endParaRPr lang="en-US" sz="1600" dirty="0">
              <a:solidFill>
                <a:srgbClr val="0C1C1D"/>
              </a:solidFill>
              <a:latin typeface="Arial" charset="0"/>
            </a:endParaRPr>
          </a:p>
          <a:p>
            <a:r>
              <a:rPr lang="tr-TR" sz="1800" i="1" dirty="0" smtClean="0">
                <a:latin typeface="Arial" charset="0"/>
              </a:rPr>
              <a:t>Kaynak</a:t>
            </a:r>
            <a:r>
              <a:rPr lang="lv-LV" sz="1800" i="1" dirty="0" smtClean="0">
                <a:latin typeface="Arial" charset="0"/>
              </a:rPr>
              <a:t>: </a:t>
            </a:r>
            <a:r>
              <a:rPr lang="lv-LV" sz="1800" i="1" dirty="0">
                <a:latin typeface="Arial" charset="0"/>
              </a:rPr>
              <a:t>Garvin David (1987)</a:t>
            </a:r>
            <a:endParaRPr lang="en-US" sz="1800" i="1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5364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dirty="0" smtClean="0">
                <a:solidFill>
                  <a:schemeClr val="bg1"/>
                </a:solidFill>
              </a:rPr>
              <a:t>Maceviciute and Holma, 2018</a:t>
            </a:r>
            <a:endParaRPr lang="lv-LV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040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1362974" y="274638"/>
            <a:ext cx="8847826" cy="1426170"/>
          </a:xfrm>
        </p:spPr>
        <p:txBody>
          <a:bodyPr>
            <a:normAutofit fontScale="90000"/>
          </a:bodyPr>
          <a:lstStyle/>
          <a:p>
            <a:r>
              <a:rPr lang="tr-TR" sz="3600" dirty="0" smtClean="0">
                <a:solidFill>
                  <a:srgbClr val="262626"/>
                </a:solidFill>
                <a:latin typeface="Arial" charset="0"/>
              </a:rPr>
              <a:t>Kalite ve dijital koleksiyonların gelişme aşamaları </a:t>
            </a:r>
            <a:r>
              <a:rPr lang="lv-LV" sz="3600" i="1" dirty="0" smtClean="0">
                <a:solidFill>
                  <a:srgbClr val="0C1C1D"/>
                </a:solidFill>
                <a:latin typeface="Arial" charset="0"/>
              </a:rPr>
              <a:t> </a:t>
            </a:r>
            <a:r>
              <a:rPr lang="lv-LV" sz="3600" i="1" dirty="0">
                <a:solidFill>
                  <a:srgbClr val="0C1C1D"/>
                </a:solidFill>
                <a:latin typeface="Arial" charset="0"/>
              </a:rPr>
              <a:t/>
            </a:r>
            <a:br>
              <a:rPr lang="lv-LV" sz="3600" i="1" dirty="0">
                <a:solidFill>
                  <a:srgbClr val="0C1C1D"/>
                </a:solidFill>
                <a:latin typeface="Arial" charset="0"/>
              </a:rPr>
            </a:br>
            <a:r>
              <a:rPr lang="lv-LV" sz="2700" i="1" dirty="0" smtClean="0">
                <a:solidFill>
                  <a:srgbClr val="0C1C1D"/>
                </a:solidFill>
                <a:latin typeface="Arial" charset="0"/>
              </a:rPr>
              <a:t>(</a:t>
            </a:r>
            <a:r>
              <a:rPr lang="tr-TR" sz="2700" i="1" dirty="0" smtClean="0">
                <a:solidFill>
                  <a:srgbClr val="0C1C1D"/>
                </a:solidFill>
                <a:latin typeface="Arial" charset="0"/>
              </a:rPr>
              <a:t>Üretim tabanlı görüş açısından kalite</a:t>
            </a:r>
            <a:r>
              <a:rPr lang="lv-LV" sz="2700" i="1" dirty="0" smtClean="0">
                <a:solidFill>
                  <a:srgbClr val="0C1C1D"/>
                </a:solidFill>
                <a:latin typeface="Arial" charset="0"/>
              </a:rPr>
              <a:t>)</a:t>
            </a:r>
            <a:endParaRPr lang="lv-LV" sz="2700" i="1" dirty="0">
              <a:solidFill>
                <a:srgbClr val="0C1C1D"/>
              </a:solidFill>
              <a:latin typeface="Arial" charset="0"/>
            </a:endParaRP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lv-LV" dirty="0">
              <a:solidFill>
                <a:srgbClr val="262626"/>
              </a:solidFill>
              <a:latin typeface="Arial" charset="0"/>
            </a:endParaRPr>
          </a:p>
          <a:p>
            <a:pPr marL="457200" lvl="1" indent="0">
              <a:buNone/>
            </a:pPr>
            <a:r>
              <a:rPr lang="en-US" sz="2000" dirty="0" smtClean="0">
                <a:solidFill>
                  <a:srgbClr val="262626"/>
                </a:solidFill>
                <a:latin typeface="Arial" charset="0"/>
              </a:rPr>
              <a:t>1.</a:t>
            </a:r>
            <a:r>
              <a:rPr lang="tr-TR" sz="2000" dirty="0" smtClean="0">
                <a:solidFill>
                  <a:srgbClr val="262626"/>
                </a:solidFill>
                <a:latin typeface="Arial" charset="0"/>
              </a:rPr>
              <a:t>Koleksiyon</a:t>
            </a:r>
            <a:r>
              <a:rPr lang="en-US" sz="2000" dirty="0" smtClean="0">
                <a:solidFill>
                  <a:srgbClr val="262626"/>
                </a:solidFill>
                <a:latin typeface="Arial" charset="0"/>
              </a:rPr>
              <a:t> (</a:t>
            </a:r>
            <a:r>
              <a:rPr lang="tr-TR" sz="2000" dirty="0" smtClean="0">
                <a:solidFill>
                  <a:srgbClr val="262626"/>
                </a:solidFill>
                <a:latin typeface="Arial" charset="0"/>
              </a:rPr>
              <a:t>kullanıcılar için </a:t>
            </a:r>
            <a:r>
              <a:rPr lang="en-US" sz="2000" dirty="0" smtClean="0">
                <a:solidFill>
                  <a:srgbClr val="262626"/>
                </a:solidFill>
                <a:latin typeface="Arial" charset="0"/>
              </a:rPr>
              <a:t>minimal </a:t>
            </a:r>
            <a:r>
              <a:rPr lang="tr-TR" sz="2000" dirty="0" smtClean="0">
                <a:solidFill>
                  <a:srgbClr val="262626"/>
                </a:solidFill>
                <a:latin typeface="Arial" charset="0"/>
              </a:rPr>
              <a:t>fayda</a:t>
            </a:r>
            <a:r>
              <a:rPr lang="en-US" sz="2000" dirty="0" smtClean="0">
                <a:solidFill>
                  <a:srgbClr val="262626"/>
                </a:solidFill>
                <a:latin typeface="Arial" charset="0"/>
              </a:rPr>
              <a:t>)</a:t>
            </a:r>
            <a:r>
              <a:rPr lang="lv-LV" sz="2000" dirty="0" smtClean="0">
                <a:solidFill>
                  <a:srgbClr val="262626"/>
                </a:solidFill>
                <a:latin typeface="Arial" charset="0"/>
              </a:rPr>
              <a:t> </a:t>
            </a:r>
            <a:r>
              <a:rPr lang="en-US" sz="2000" dirty="0">
                <a:solidFill>
                  <a:srgbClr val="262626"/>
                </a:solidFill>
                <a:latin typeface="Arial" charset="0"/>
              </a:rPr>
              <a:t>(</a:t>
            </a:r>
            <a:r>
              <a:rPr lang="ja-JP" altLang="en-US" sz="2000" dirty="0" smtClean="0">
                <a:solidFill>
                  <a:srgbClr val="262626"/>
                </a:solidFill>
                <a:latin typeface="Arial" charset="0"/>
              </a:rPr>
              <a:t>“</a:t>
            </a:r>
            <a:r>
              <a:rPr lang="tr-TR" altLang="ja-JP" sz="2000" dirty="0" smtClean="0">
                <a:solidFill>
                  <a:srgbClr val="262626"/>
                </a:solidFill>
                <a:latin typeface="Arial" charset="0"/>
              </a:rPr>
              <a:t>birinci nesil</a:t>
            </a:r>
            <a:r>
              <a:rPr lang="lv-LV" sz="2000" dirty="0" smtClean="0">
                <a:solidFill>
                  <a:srgbClr val="262626"/>
                </a:solidFill>
                <a:latin typeface="Arial" charset="0"/>
              </a:rPr>
              <a:t>”)</a:t>
            </a:r>
            <a:endParaRPr lang="en-US" sz="2000" dirty="0">
              <a:solidFill>
                <a:srgbClr val="262626"/>
              </a:solidFill>
              <a:latin typeface="Arial" charset="0"/>
            </a:endParaRPr>
          </a:p>
          <a:p>
            <a:pPr lvl="1" eaLnBrk="1" hangingPunct="1"/>
            <a:endParaRPr lang="en-US" sz="2000" dirty="0">
              <a:solidFill>
                <a:srgbClr val="262626"/>
              </a:solidFill>
              <a:latin typeface="Arial" charset="0"/>
            </a:endParaRPr>
          </a:p>
          <a:p>
            <a:pPr marL="457200" lvl="1" indent="0">
              <a:buNone/>
            </a:pPr>
            <a:r>
              <a:rPr lang="en-US" sz="2000" dirty="0">
                <a:solidFill>
                  <a:srgbClr val="262626"/>
                </a:solidFill>
                <a:latin typeface="Arial" charset="0"/>
              </a:rPr>
              <a:t>2. </a:t>
            </a:r>
            <a:r>
              <a:rPr lang="tr-TR" sz="2000" dirty="0" smtClean="0">
                <a:solidFill>
                  <a:srgbClr val="262626"/>
                </a:solidFill>
                <a:latin typeface="Arial" charset="0"/>
              </a:rPr>
              <a:t>Koleksiyon ve </a:t>
            </a:r>
            <a:r>
              <a:rPr lang="tr-TR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kullanabilirlik, erişilebilirlik, ve ilgili kullanıcı gruplarının kullanımına uygunluk</a:t>
            </a:r>
            <a:r>
              <a:rPr lang="lv-LV" sz="2000" dirty="0" smtClean="0">
                <a:solidFill>
                  <a:srgbClr val="262626"/>
                </a:solidFill>
                <a:latin typeface="Arial" charset="0"/>
              </a:rPr>
              <a:t> </a:t>
            </a:r>
            <a:r>
              <a:rPr lang="en-US" sz="2000" dirty="0">
                <a:solidFill>
                  <a:srgbClr val="262626"/>
                </a:solidFill>
                <a:latin typeface="Arial" charset="0"/>
              </a:rPr>
              <a:t>(</a:t>
            </a:r>
            <a:r>
              <a:rPr lang="ja-JP" altLang="en-US" sz="2000" dirty="0" smtClean="0">
                <a:solidFill>
                  <a:srgbClr val="262626"/>
                </a:solidFill>
                <a:latin typeface="Arial" charset="0"/>
              </a:rPr>
              <a:t>“</a:t>
            </a:r>
            <a:r>
              <a:rPr lang="tr-TR" altLang="ja-JP" sz="2000" dirty="0" smtClean="0">
                <a:solidFill>
                  <a:srgbClr val="262626"/>
                </a:solidFill>
                <a:latin typeface="Arial" charset="0"/>
              </a:rPr>
              <a:t>ikinci nesil</a:t>
            </a:r>
            <a:r>
              <a:rPr lang="ja-JP" altLang="en-US" sz="2000" dirty="0" smtClean="0">
                <a:solidFill>
                  <a:srgbClr val="262626"/>
                </a:solidFill>
                <a:latin typeface="Arial" charset="0"/>
              </a:rPr>
              <a:t>”</a:t>
            </a:r>
            <a:r>
              <a:rPr lang="en-US" sz="2000" dirty="0" smtClean="0">
                <a:solidFill>
                  <a:srgbClr val="262626"/>
                </a:solidFill>
                <a:latin typeface="Arial" charset="0"/>
              </a:rPr>
              <a:t> </a:t>
            </a:r>
            <a:r>
              <a:rPr lang="tr-TR" sz="2000" dirty="0" smtClean="0">
                <a:solidFill>
                  <a:srgbClr val="262626"/>
                </a:solidFill>
                <a:latin typeface="Arial" charset="0"/>
              </a:rPr>
              <a:t>koleksiyonlar</a:t>
            </a:r>
            <a:r>
              <a:rPr lang="lv-LV" sz="2000" dirty="0" smtClean="0">
                <a:solidFill>
                  <a:srgbClr val="262626"/>
                </a:solidFill>
                <a:latin typeface="Arial" charset="0"/>
              </a:rPr>
              <a:t>)</a:t>
            </a:r>
            <a:endParaRPr lang="en-US" sz="2000" dirty="0">
              <a:solidFill>
                <a:srgbClr val="262626"/>
              </a:solidFill>
              <a:latin typeface="Arial" charset="0"/>
            </a:endParaRPr>
          </a:p>
          <a:p>
            <a:pPr lvl="1" eaLnBrk="1" hangingPunct="1"/>
            <a:endParaRPr lang="en-US" sz="2000" dirty="0">
              <a:solidFill>
                <a:srgbClr val="262626"/>
              </a:solidFill>
              <a:latin typeface="Arial" charset="0"/>
            </a:endParaRPr>
          </a:p>
          <a:p>
            <a:pPr marL="457200" lvl="1" indent="0">
              <a:buNone/>
            </a:pPr>
            <a:r>
              <a:rPr lang="en-US" sz="2000" dirty="0">
                <a:solidFill>
                  <a:srgbClr val="262626"/>
                </a:solidFill>
                <a:latin typeface="Arial" charset="0"/>
              </a:rPr>
              <a:t>3. </a:t>
            </a:r>
            <a:r>
              <a:rPr lang="tr-TR" sz="2000" dirty="0" smtClean="0">
                <a:solidFill>
                  <a:srgbClr val="262626"/>
                </a:solidFill>
                <a:latin typeface="Arial" charset="0"/>
              </a:rPr>
              <a:t>Nesneler, üstveri ve koleksiyonlar</a:t>
            </a:r>
            <a:r>
              <a:rPr lang="en-US" sz="2000" dirty="0" smtClean="0">
                <a:solidFill>
                  <a:srgbClr val="262626"/>
                </a:solidFill>
                <a:latin typeface="Arial" charset="0"/>
              </a:rPr>
              <a:t> </a:t>
            </a:r>
            <a:r>
              <a:rPr lang="en-US" sz="2000" dirty="0">
                <a:solidFill>
                  <a:srgbClr val="262626"/>
                </a:solidFill>
                <a:latin typeface="Arial" charset="0"/>
              </a:rPr>
              <a:t>– </a:t>
            </a:r>
            <a:r>
              <a:rPr lang="tr-TR" sz="2000" dirty="0" smtClean="0">
                <a:solidFill>
                  <a:srgbClr val="262626"/>
                </a:solidFill>
                <a:latin typeface="Arial" charset="0"/>
              </a:rPr>
              <a:t>başkalarının farklı şekillerde paketleyerek yeniden kullanabileceği yapı taşları olarak. </a:t>
            </a:r>
            <a:r>
              <a:rPr lang="tr-TR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Birlikte çalışabilirlik</a:t>
            </a:r>
            <a:r>
              <a:rPr lang="en-US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</a:t>
            </a:r>
            <a:r>
              <a:rPr lang="tr-TR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yeniden kullanılabilirlik, sürdürülebilme, doğrulama, belgeleme, ve fikri mülkiyet haklarına destek </a:t>
            </a:r>
            <a:r>
              <a:rPr lang="lv-LV" sz="2000" dirty="0" smtClean="0">
                <a:solidFill>
                  <a:srgbClr val="0C1C1D"/>
                </a:solidFill>
                <a:latin typeface="Arial" charset="0"/>
              </a:rPr>
              <a:t>(“</a:t>
            </a:r>
            <a:r>
              <a:rPr lang="tr-TR" sz="2000" dirty="0" smtClean="0">
                <a:solidFill>
                  <a:srgbClr val="0C1C1D"/>
                </a:solidFill>
                <a:latin typeface="Arial" charset="0"/>
              </a:rPr>
              <a:t>üçüncü nesil</a:t>
            </a:r>
            <a:r>
              <a:rPr lang="lv-LV" sz="2000" dirty="0" smtClean="0">
                <a:solidFill>
                  <a:srgbClr val="0C1C1D"/>
                </a:solidFill>
                <a:latin typeface="Arial" charset="0"/>
              </a:rPr>
              <a:t>”)</a:t>
            </a:r>
            <a:endParaRPr lang="en-US" sz="2000" dirty="0">
              <a:solidFill>
                <a:srgbClr val="0C1C1D"/>
              </a:solidFill>
              <a:latin typeface="Arial" charset="0"/>
            </a:endParaRPr>
          </a:p>
          <a:p>
            <a:pPr lvl="1" eaLnBrk="1" hangingPunct="1"/>
            <a:endParaRPr lang="en-US" sz="2000" dirty="0">
              <a:solidFill>
                <a:srgbClr val="262626"/>
              </a:solidFill>
              <a:latin typeface="Arial" charset="0"/>
            </a:endParaRPr>
          </a:p>
          <a:p>
            <a:pPr eaLnBrk="1" hangingPunct="1"/>
            <a:r>
              <a:rPr lang="tr-TR" sz="1800" i="1" dirty="0" smtClean="0">
                <a:solidFill>
                  <a:srgbClr val="262626"/>
                </a:solidFill>
                <a:latin typeface="Arial" charset="0"/>
              </a:rPr>
              <a:t>Kaynak</a:t>
            </a:r>
            <a:r>
              <a:rPr lang="en-US" sz="1800" i="1" dirty="0" smtClean="0">
                <a:solidFill>
                  <a:srgbClr val="262626"/>
                </a:solidFill>
                <a:latin typeface="Arial" charset="0"/>
              </a:rPr>
              <a:t>: </a:t>
            </a:r>
            <a:r>
              <a:rPr lang="en-US" sz="1800" i="1" dirty="0">
                <a:solidFill>
                  <a:srgbClr val="262626"/>
                </a:solidFill>
                <a:latin typeface="Arial" charset="0"/>
              </a:rPr>
              <a:t>A Framework of Guidance for Building Good Digital Collection</a:t>
            </a:r>
          </a:p>
          <a:p>
            <a:pPr eaLnBrk="1" hangingPunct="1"/>
            <a:endParaRPr lang="lv-LV" dirty="0">
              <a:solidFill>
                <a:srgbClr val="FF0000"/>
              </a:solidFill>
              <a:latin typeface="Arial" charset="0"/>
            </a:endParaRPr>
          </a:p>
          <a:p>
            <a:pPr eaLnBrk="1" hangingPunct="1"/>
            <a:endParaRPr lang="lv-LV" dirty="0">
              <a:solidFill>
                <a:srgbClr val="FF0000"/>
              </a:solidFill>
              <a:latin typeface="Arial" charset="0"/>
            </a:endParaRPr>
          </a:p>
          <a:p>
            <a:pPr eaLnBrk="1" hangingPunct="1"/>
            <a:endParaRPr lang="lv-LV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6388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Maceviciute and Holma, 2018</a:t>
            </a:r>
            <a:endParaRPr lang="lv-LV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380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dirty="0" smtClean="0">
                <a:latin typeface="Arial" charset="0"/>
              </a:rPr>
              <a:t>Kaliteyi anlamak</a:t>
            </a:r>
            <a:endParaRPr lang="en-US" sz="3600" dirty="0">
              <a:latin typeface="Arial" charset="0"/>
            </a:endParaRP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1703388" y="1334660"/>
            <a:ext cx="8642350" cy="4858991"/>
          </a:xfrm>
        </p:spPr>
        <p:txBody>
          <a:bodyPr/>
          <a:lstStyle/>
          <a:p>
            <a:pPr marL="0" indent="0">
              <a:buNone/>
            </a:pPr>
            <a:endParaRPr lang="en-US" sz="2400" dirty="0">
              <a:latin typeface="Arial" charset="0"/>
            </a:endParaRPr>
          </a:p>
        </p:txBody>
      </p:sp>
      <p:sp>
        <p:nvSpPr>
          <p:cNvPr id="17412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dirty="0" smtClean="0">
                <a:solidFill>
                  <a:schemeClr val="bg1"/>
                </a:solidFill>
              </a:rPr>
              <a:t>Maceviciute and Holma, 2018</a:t>
            </a:r>
            <a:endParaRPr lang="lv-LV" dirty="0">
              <a:solidFill>
                <a:schemeClr val="bg1"/>
              </a:solidFill>
            </a:endParaRPr>
          </a:p>
        </p:txBody>
      </p:sp>
      <p:cxnSp>
        <p:nvCxnSpPr>
          <p:cNvPr id="17414" name="Straight Connector 6"/>
          <p:cNvCxnSpPr>
            <a:cxnSpLocks noChangeShapeType="1"/>
          </p:cNvCxnSpPr>
          <p:nvPr/>
        </p:nvCxnSpPr>
        <p:spPr bwMode="auto">
          <a:xfrm>
            <a:off x="6096000" y="2009437"/>
            <a:ext cx="0" cy="378500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7415" name="Straight Connector 8"/>
          <p:cNvCxnSpPr>
            <a:cxnSpLocks noChangeShapeType="1"/>
          </p:cNvCxnSpPr>
          <p:nvPr/>
        </p:nvCxnSpPr>
        <p:spPr bwMode="auto">
          <a:xfrm>
            <a:off x="2135188" y="3698613"/>
            <a:ext cx="806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7416" name="Rounded Rectangle 9"/>
          <p:cNvSpPr>
            <a:spLocks noChangeArrowheads="1"/>
          </p:cNvSpPr>
          <p:nvPr/>
        </p:nvSpPr>
        <p:spPr bwMode="auto">
          <a:xfrm>
            <a:off x="1919290" y="3226418"/>
            <a:ext cx="1800225" cy="646842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lv-LV" dirty="0" smtClean="0"/>
              <a:t>Ra</a:t>
            </a:r>
            <a:r>
              <a:rPr lang="tr-TR" dirty="0" smtClean="0"/>
              <a:t>syonel görüş</a:t>
            </a:r>
            <a:endParaRPr lang="en-US" dirty="0"/>
          </a:p>
        </p:txBody>
      </p:sp>
      <p:sp>
        <p:nvSpPr>
          <p:cNvPr id="17417" name="Rounded Rectangle 10"/>
          <p:cNvSpPr>
            <a:spLocks noChangeArrowheads="1"/>
          </p:cNvSpPr>
          <p:nvPr/>
        </p:nvSpPr>
        <p:spPr bwMode="auto">
          <a:xfrm>
            <a:off x="8616950" y="3159388"/>
            <a:ext cx="1727200" cy="713872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tr-TR" dirty="0" smtClean="0"/>
              <a:t>Deneysel görüş</a:t>
            </a:r>
            <a:r>
              <a:rPr lang="lv-LV" dirty="0" smtClean="0"/>
              <a:t> </a:t>
            </a:r>
            <a:endParaRPr lang="en-US" dirty="0"/>
          </a:p>
        </p:txBody>
      </p:sp>
      <p:sp>
        <p:nvSpPr>
          <p:cNvPr id="17418" name="Rounded Rectangle 11"/>
          <p:cNvSpPr>
            <a:spLocks noChangeArrowheads="1"/>
          </p:cNvSpPr>
          <p:nvPr/>
        </p:nvSpPr>
        <p:spPr bwMode="auto">
          <a:xfrm>
            <a:off x="4367215" y="5523342"/>
            <a:ext cx="1584325" cy="405164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tr-TR" dirty="0" smtClean="0"/>
              <a:t>Mutlak</a:t>
            </a:r>
            <a:endParaRPr lang="en-US" dirty="0"/>
          </a:p>
        </p:txBody>
      </p:sp>
      <p:sp>
        <p:nvSpPr>
          <p:cNvPr id="17419" name="Rounded Rectangle 12"/>
          <p:cNvSpPr>
            <a:spLocks noChangeArrowheads="1"/>
          </p:cNvSpPr>
          <p:nvPr/>
        </p:nvSpPr>
        <p:spPr bwMode="auto">
          <a:xfrm>
            <a:off x="6167440" y="5523342"/>
            <a:ext cx="1584325" cy="405164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lv-LV" dirty="0" smtClean="0"/>
              <a:t>Obje</a:t>
            </a:r>
            <a:r>
              <a:rPr lang="tr-TR" dirty="0" smtClean="0"/>
              <a:t>ktif</a:t>
            </a:r>
            <a:r>
              <a:rPr lang="lv-LV" dirty="0" smtClean="0"/>
              <a:t> </a:t>
            </a:r>
            <a:endParaRPr lang="en-US" dirty="0"/>
          </a:p>
        </p:txBody>
      </p:sp>
      <p:sp>
        <p:nvSpPr>
          <p:cNvPr id="17420" name="Rounded Rectangle 13"/>
          <p:cNvSpPr>
            <a:spLocks noChangeArrowheads="1"/>
          </p:cNvSpPr>
          <p:nvPr/>
        </p:nvSpPr>
        <p:spPr bwMode="auto">
          <a:xfrm>
            <a:off x="6240465" y="1875375"/>
            <a:ext cx="1584325" cy="405164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lv-LV" dirty="0" smtClean="0"/>
              <a:t>Subje</a:t>
            </a:r>
            <a:r>
              <a:rPr lang="tr-TR" dirty="0" smtClean="0"/>
              <a:t>ktif</a:t>
            </a:r>
            <a:endParaRPr lang="en-US" dirty="0"/>
          </a:p>
        </p:txBody>
      </p:sp>
      <p:sp>
        <p:nvSpPr>
          <p:cNvPr id="17421" name="Rounded Rectangle 14"/>
          <p:cNvSpPr>
            <a:spLocks noChangeArrowheads="1"/>
          </p:cNvSpPr>
          <p:nvPr/>
        </p:nvSpPr>
        <p:spPr bwMode="auto">
          <a:xfrm>
            <a:off x="4367215" y="1875375"/>
            <a:ext cx="1584325" cy="405164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tr-TR" dirty="0" smtClean="0"/>
              <a:t>Göreceli</a:t>
            </a:r>
            <a:endParaRPr lang="en-US" dirty="0"/>
          </a:p>
        </p:txBody>
      </p:sp>
      <p:sp>
        <p:nvSpPr>
          <p:cNvPr id="17422" name="Oval 15"/>
          <p:cNvSpPr>
            <a:spLocks noChangeArrowheads="1"/>
          </p:cNvSpPr>
          <p:nvPr/>
        </p:nvSpPr>
        <p:spPr bwMode="auto">
          <a:xfrm>
            <a:off x="3503613" y="4374881"/>
            <a:ext cx="2087562" cy="54071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sz="1200">
                <a:solidFill>
                  <a:srgbClr val="C00000"/>
                </a:solidFill>
              </a:rPr>
              <a:t>Manufacturing-based view</a:t>
            </a:r>
            <a:endParaRPr lang="en-US" sz="1200"/>
          </a:p>
        </p:txBody>
      </p:sp>
      <p:sp>
        <p:nvSpPr>
          <p:cNvPr id="17423" name="Oval 16"/>
          <p:cNvSpPr>
            <a:spLocks noChangeArrowheads="1"/>
          </p:cNvSpPr>
          <p:nvPr/>
        </p:nvSpPr>
        <p:spPr bwMode="auto">
          <a:xfrm>
            <a:off x="6383338" y="4374881"/>
            <a:ext cx="2089150" cy="54071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sz="1200">
                <a:solidFill>
                  <a:srgbClr val="C00000"/>
                </a:solidFill>
              </a:rPr>
              <a:t>Product-based view </a:t>
            </a:r>
            <a:endParaRPr lang="en-US" sz="1200"/>
          </a:p>
        </p:txBody>
      </p:sp>
      <p:sp>
        <p:nvSpPr>
          <p:cNvPr id="17424" name="Oval 17"/>
          <p:cNvSpPr>
            <a:spLocks noChangeArrowheads="1"/>
          </p:cNvSpPr>
          <p:nvPr/>
        </p:nvSpPr>
        <p:spPr bwMode="auto">
          <a:xfrm>
            <a:off x="6311902" y="2685704"/>
            <a:ext cx="2087563" cy="54071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sz="1200">
                <a:solidFill>
                  <a:srgbClr val="C00000"/>
                </a:solidFill>
              </a:rPr>
              <a:t>User-based view</a:t>
            </a:r>
            <a:endParaRPr lang="en-US" sz="1200"/>
          </a:p>
        </p:txBody>
      </p:sp>
      <p:sp>
        <p:nvSpPr>
          <p:cNvPr id="17425" name="Oval 18"/>
          <p:cNvSpPr>
            <a:spLocks noChangeArrowheads="1"/>
          </p:cNvSpPr>
          <p:nvPr/>
        </p:nvSpPr>
        <p:spPr bwMode="auto">
          <a:xfrm>
            <a:off x="7896227" y="2280540"/>
            <a:ext cx="2087563" cy="54071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sz="1200">
                <a:solidFill>
                  <a:srgbClr val="C00000"/>
                </a:solidFill>
              </a:rPr>
              <a:t>Value-based view</a:t>
            </a:r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042902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91544" y="1772816"/>
            <a:ext cx="8229600" cy="1143000"/>
          </a:xfrm>
        </p:spPr>
        <p:txBody>
          <a:bodyPr/>
          <a:lstStyle/>
          <a:p>
            <a:r>
              <a:rPr lang="tr-TR" dirty="0" smtClean="0"/>
              <a:t>Değerlendirilecek olan nedir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4030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sz="3600" dirty="0">
                <a:latin typeface="Arial" charset="0"/>
              </a:rPr>
              <a:t/>
            </a:r>
            <a:br>
              <a:rPr lang="en-US" sz="3600" dirty="0">
                <a:latin typeface="Arial" charset="0"/>
              </a:rPr>
            </a:br>
            <a:r>
              <a:rPr lang="tr-TR" sz="3600" dirty="0" smtClean="0">
                <a:latin typeface="Arial" charset="0"/>
              </a:rPr>
              <a:t>Kompleks sistemler olarak dijital kütüphaneler</a:t>
            </a:r>
            <a:r>
              <a:rPr lang="lv-LV" sz="3600" dirty="0">
                <a:latin typeface="Arial" charset="0"/>
              </a:rPr>
              <a:t/>
            </a:r>
            <a:br>
              <a:rPr lang="lv-LV" sz="3600" dirty="0">
                <a:latin typeface="Arial" charset="0"/>
              </a:rPr>
            </a:br>
            <a:endParaRPr lang="lv-LV" sz="3600" dirty="0">
              <a:latin typeface="+mn-lt"/>
            </a:endParaRP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tr-TR" dirty="0" smtClean="0">
                <a:latin typeface="Arial" charset="0"/>
              </a:rPr>
              <a:t>Değerlendirme (yöntem ve ölçümler) dijital kütüphane görüşüne bağlıdır</a:t>
            </a:r>
            <a:endParaRPr lang="en-US" dirty="0">
              <a:latin typeface="Arial" charset="0"/>
            </a:endParaRPr>
          </a:p>
          <a:p>
            <a:pPr lvl="2">
              <a:buFontTx/>
              <a:buChar char="-"/>
            </a:pPr>
            <a:r>
              <a:rPr lang="tr-TR" dirty="0" smtClean="0">
                <a:latin typeface="Arial" charset="0"/>
              </a:rPr>
              <a:t>Kurumlar</a:t>
            </a:r>
            <a:r>
              <a:rPr lang="en-US" dirty="0" smtClean="0">
                <a:latin typeface="Arial" charset="0"/>
              </a:rPr>
              <a:t> </a:t>
            </a:r>
            <a:endParaRPr lang="en-US" dirty="0">
              <a:latin typeface="Arial" charset="0"/>
            </a:endParaRPr>
          </a:p>
          <a:p>
            <a:pPr lvl="2">
              <a:buFontTx/>
              <a:buChar char="-"/>
            </a:pPr>
            <a:r>
              <a:rPr lang="tr-TR" dirty="0" smtClean="0">
                <a:latin typeface="Arial" charset="0"/>
              </a:rPr>
              <a:t>Bilgi sistemleri </a:t>
            </a:r>
            <a:endParaRPr lang="en-US" dirty="0">
              <a:latin typeface="Arial" charset="0"/>
            </a:endParaRPr>
          </a:p>
          <a:p>
            <a:pPr lvl="2">
              <a:buFontTx/>
              <a:buChar char="-"/>
            </a:pPr>
            <a:r>
              <a:rPr lang="tr-TR" dirty="0" smtClean="0">
                <a:latin typeface="Arial" charset="0"/>
              </a:rPr>
              <a:t>Yeni teknolojiler </a:t>
            </a:r>
            <a:endParaRPr lang="en-US" dirty="0">
              <a:latin typeface="Arial" charset="0"/>
            </a:endParaRPr>
          </a:p>
          <a:p>
            <a:pPr lvl="2">
              <a:buFontTx/>
              <a:buChar char="-"/>
            </a:pPr>
            <a:r>
              <a:rPr lang="tr-TR" dirty="0" smtClean="0">
                <a:latin typeface="Arial" charset="0"/>
              </a:rPr>
              <a:t>Koleksiyonlar </a:t>
            </a:r>
            <a:endParaRPr lang="en-US" dirty="0">
              <a:latin typeface="Arial" charset="0"/>
            </a:endParaRPr>
          </a:p>
          <a:p>
            <a:pPr lvl="2">
              <a:buFontTx/>
              <a:buChar char="-"/>
            </a:pPr>
            <a:r>
              <a:rPr lang="tr-TR" dirty="0" smtClean="0">
                <a:latin typeface="Arial" charset="0"/>
              </a:rPr>
              <a:t>Yeni hizmetler </a:t>
            </a:r>
            <a:endParaRPr lang="en-US" dirty="0">
              <a:latin typeface="Arial" charset="0"/>
            </a:endParaRPr>
          </a:p>
          <a:p>
            <a:pPr marL="0" indent="0">
              <a:buNone/>
            </a:pPr>
            <a:r>
              <a:rPr lang="en-US" dirty="0">
                <a:latin typeface="Arial" charset="0"/>
              </a:rPr>
              <a:t>	</a:t>
            </a:r>
          </a:p>
        </p:txBody>
      </p:sp>
      <p:sp>
        <p:nvSpPr>
          <p:cNvPr id="23556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Maceviciute and Holma, 2018</a:t>
            </a:r>
            <a:endParaRPr lang="lv-LV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4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Garamond" charset="0"/>
              </a:rPr>
              <a:t>Unsurların kalitesi</a:t>
            </a:r>
            <a:endParaRPr lang="lv-LV" dirty="0">
              <a:latin typeface="Garamond" charset="0"/>
            </a:endParaRPr>
          </a:p>
        </p:txBody>
      </p:sp>
      <p:sp>
        <p:nvSpPr>
          <p:cNvPr id="39939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Maceviciute and Holma, 2018</a:t>
            </a:r>
            <a:endParaRPr lang="lv-LV">
              <a:solidFill>
                <a:schemeClr val="bg1"/>
              </a:solidFill>
            </a:endParaRPr>
          </a:p>
        </p:txBody>
      </p:sp>
      <p:pic>
        <p:nvPicPr>
          <p:cNvPr id="3994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8" t="22234" r="7240" b="9630"/>
          <a:stretch>
            <a:fillRect/>
          </a:stretch>
        </p:blipFill>
        <p:spPr>
          <a:xfrm>
            <a:off x="1774825" y="1267628"/>
            <a:ext cx="8624888" cy="4777064"/>
          </a:xfrm>
          <a:noFill/>
        </p:spPr>
      </p:pic>
    </p:spTree>
    <p:extLst>
      <p:ext uri="{BB962C8B-B14F-4D97-AF65-F5344CB8AC3E}">
        <p14:creationId xmlns:p14="http://schemas.microsoft.com/office/powerpoint/2010/main" val="716049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600" dirty="0" smtClean="0">
                <a:latin typeface="+mn-lt"/>
              </a:rPr>
              <a:t>Dijital kütüphanelere yaklaşımlar</a:t>
            </a:r>
            <a:endParaRPr lang="en-US" sz="3600" dirty="0">
              <a:latin typeface="+mn-lt"/>
            </a:endParaRP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646111" y="1267630"/>
            <a:ext cx="9844089" cy="4858991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lv-LV" sz="2400" dirty="0">
              <a:latin typeface="Arial" charset="0"/>
            </a:endParaRPr>
          </a:p>
          <a:p>
            <a:pPr lvl="1" eaLnBrk="1" hangingPunct="1">
              <a:buFont typeface="Garamond" charset="0"/>
              <a:buAutoNum type="arabicPeriod"/>
            </a:pPr>
            <a:r>
              <a:rPr lang="tr-TR" sz="2400" b="1" dirty="0" smtClean="0">
                <a:latin typeface="Arial" charset="0"/>
              </a:rPr>
              <a:t>İçerik-tabanlı yaklaşım</a:t>
            </a:r>
            <a:r>
              <a:rPr lang="lv-LV" sz="2400" b="1" dirty="0" smtClean="0">
                <a:latin typeface="Arial" charset="0"/>
              </a:rPr>
              <a:t> </a:t>
            </a:r>
            <a:r>
              <a:rPr lang="lv-LV" sz="2400" dirty="0" smtClean="0">
                <a:latin typeface="Arial" charset="0"/>
              </a:rPr>
              <a:t>(</a:t>
            </a:r>
            <a:r>
              <a:rPr lang="tr-TR" sz="2400" dirty="0" smtClean="0">
                <a:latin typeface="Arial" charset="0"/>
              </a:rPr>
              <a:t>veri ve üst veri koelsiyonları olarak dijital kütüphane</a:t>
            </a:r>
            <a:r>
              <a:rPr lang="lv-LV" sz="2400" dirty="0" smtClean="0">
                <a:latin typeface="Arial" charset="0"/>
              </a:rPr>
              <a:t>);</a:t>
            </a:r>
            <a:endParaRPr lang="lv-LV" sz="2400" dirty="0">
              <a:latin typeface="Arial" charset="0"/>
            </a:endParaRPr>
          </a:p>
          <a:p>
            <a:pPr lvl="1" eaLnBrk="1" hangingPunct="1">
              <a:buFont typeface="Garamond" charset="0"/>
              <a:buAutoNum type="arabicPeriod"/>
            </a:pPr>
            <a:r>
              <a:rPr lang="lv-LV" sz="2400" b="1" dirty="0" smtClean="0">
                <a:latin typeface="Arial" charset="0"/>
              </a:rPr>
              <a:t>Te</a:t>
            </a:r>
            <a:r>
              <a:rPr lang="tr-TR" sz="2400" b="1" dirty="0" smtClean="0">
                <a:latin typeface="Arial" charset="0"/>
              </a:rPr>
              <a:t>knik-tabanlı yaklaşım</a:t>
            </a:r>
            <a:r>
              <a:rPr lang="lv-LV" sz="2400" dirty="0" smtClean="0">
                <a:latin typeface="Arial" charset="0"/>
              </a:rPr>
              <a:t> (</a:t>
            </a:r>
            <a:r>
              <a:rPr lang="tr-TR" sz="2400" dirty="0" smtClean="0">
                <a:latin typeface="Arial" charset="0"/>
              </a:rPr>
              <a:t>yazılım sistemleri olarak dijital kütüphane)</a:t>
            </a:r>
            <a:endParaRPr lang="lv-LV" sz="2400" dirty="0">
              <a:latin typeface="Arial" charset="0"/>
            </a:endParaRPr>
          </a:p>
          <a:p>
            <a:pPr lvl="1" eaLnBrk="1" hangingPunct="1">
              <a:buFont typeface="Garamond" charset="0"/>
              <a:buAutoNum type="arabicPeriod"/>
            </a:pPr>
            <a:r>
              <a:rPr lang="tr-TR" sz="2400" b="1" dirty="0" smtClean="0">
                <a:latin typeface="Arial" charset="0"/>
              </a:rPr>
              <a:t>Hizmet-tabanlı yaklaşım</a:t>
            </a:r>
            <a:r>
              <a:rPr lang="lv-LV" sz="2400" b="1" dirty="0" smtClean="0">
                <a:latin typeface="Arial" charset="0"/>
              </a:rPr>
              <a:t> </a:t>
            </a:r>
            <a:r>
              <a:rPr lang="lv-LV" sz="2400" dirty="0" smtClean="0">
                <a:latin typeface="Arial" charset="0"/>
              </a:rPr>
              <a:t>(</a:t>
            </a:r>
            <a:r>
              <a:rPr lang="tr-TR" sz="2400" dirty="0" smtClean="0">
                <a:latin typeface="Arial" charset="0"/>
              </a:rPr>
              <a:t>soyut nesneler sağlayan kurum olarak dijital kütüphane</a:t>
            </a:r>
            <a:r>
              <a:rPr lang="lv-LV" sz="2400" dirty="0" smtClean="0">
                <a:latin typeface="Arial" charset="0"/>
              </a:rPr>
              <a:t>)</a:t>
            </a:r>
            <a:endParaRPr lang="lv-LV" sz="2400" dirty="0">
              <a:latin typeface="Arial" charset="0"/>
            </a:endParaRPr>
          </a:p>
          <a:p>
            <a:pPr lvl="1" eaLnBrk="1" hangingPunct="1">
              <a:buFont typeface="Garamond" charset="0"/>
              <a:buAutoNum type="arabicPeriod"/>
            </a:pPr>
            <a:r>
              <a:rPr lang="tr-TR" sz="2400" b="1" dirty="0" smtClean="0">
                <a:latin typeface="Arial" charset="0"/>
              </a:rPr>
              <a:t>Kullanıcı-tabanlı yaklaşım</a:t>
            </a:r>
            <a:r>
              <a:rPr lang="lv-LV" sz="2400" b="1" dirty="0" smtClean="0">
                <a:latin typeface="Arial" charset="0"/>
              </a:rPr>
              <a:t> </a:t>
            </a:r>
            <a:r>
              <a:rPr lang="lv-LV" sz="2400" dirty="0" smtClean="0">
                <a:latin typeface="Arial" charset="0"/>
              </a:rPr>
              <a:t>(</a:t>
            </a:r>
            <a:r>
              <a:rPr lang="tr-TR" sz="2400" dirty="0" smtClean="0">
                <a:latin typeface="Arial" charset="0"/>
              </a:rPr>
              <a:t>kişisel ve sosyal çevre olarak dijital kütüphane</a:t>
            </a:r>
            <a:r>
              <a:rPr lang="lv-LV" sz="2400" dirty="0" smtClean="0">
                <a:latin typeface="Arial" charset="0"/>
              </a:rPr>
              <a:t>).</a:t>
            </a:r>
            <a:endParaRPr lang="en-US" sz="2400" dirty="0">
              <a:latin typeface="Arial" charset="0"/>
            </a:endParaRPr>
          </a:p>
        </p:txBody>
      </p:sp>
      <p:sp>
        <p:nvSpPr>
          <p:cNvPr id="24580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Maceviciute and Holma, 2018</a:t>
            </a:r>
            <a:endParaRPr lang="lv-LV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35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İçindekiler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Dijital kütüphane nedir</a:t>
            </a:r>
            <a:r>
              <a:rPr lang="sv-SE" dirty="0" smtClean="0"/>
              <a:t>?</a:t>
            </a:r>
          </a:p>
          <a:p>
            <a:r>
              <a:rPr lang="tr-TR" dirty="0" smtClean="0"/>
              <a:t>Değerlendirme nedir</a:t>
            </a:r>
            <a:r>
              <a:rPr lang="sv-SE" dirty="0" smtClean="0"/>
              <a:t>?</a:t>
            </a:r>
          </a:p>
          <a:p>
            <a:r>
              <a:rPr lang="tr-TR" dirty="0" smtClean="0"/>
              <a:t>Kalite/nitelik nedir</a:t>
            </a:r>
            <a:r>
              <a:rPr lang="sv-SE" dirty="0" smtClean="0"/>
              <a:t>?</a:t>
            </a:r>
          </a:p>
          <a:p>
            <a:r>
              <a:rPr lang="tr-TR" dirty="0" smtClean="0"/>
              <a:t>Yönetimin parçası olarak değerlendirme </a:t>
            </a:r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6503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sz="4000" dirty="0" smtClean="0">
                <a:latin typeface="+mn-lt"/>
              </a:rPr>
              <a:t>Değerlendirme unsurları</a:t>
            </a:r>
            <a:r>
              <a:rPr lang="lv-LV" sz="4000" dirty="0" smtClean="0">
                <a:latin typeface="+mn-lt"/>
              </a:rPr>
              <a:t> </a:t>
            </a:r>
            <a:endParaRPr lang="en-US" sz="4000" dirty="0">
              <a:latin typeface="+mn-lt"/>
            </a:endParaRP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>
              <a:latin typeface="Arial" charset="0"/>
            </a:endParaRPr>
          </a:p>
        </p:txBody>
      </p:sp>
      <p:sp>
        <p:nvSpPr>
          <p:cNvPr id="31748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Maceviciute and Holma, 2018</a:t>
            </a:r>
            <a:endParaRPr lang="lv-LV">
              <a:solidFill>
                <a:schemeClr val="bg1"/>
              </a:solidFill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6600825" y="3226419"/>
            <a:ext cx="1582738" cy="676267"/>
          </a:xfrm>
          <a:prstGeom prst="ellipse">
            <a:avLst/>
          </a:prstGeom>
          <a:solidFill>
            <a:srgbClr val="76B53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tr-TR" dirty="0" smtClean="0">
                <a:solidFill>
                  <a:schemeClr val="accent1">
                    <a:lumMod val="10000"/>
                  </a:schemeClr>
                </a:solidFill>
              </a:rPr>
              <a:t>kullanıcı</a:t>
            </a:r>
            <a:endParaRPr lang="en-US" dirty="0">
              <a:solidFill>
                <a:schemeClr val="accent1">
                  <a:lumMod val="10000"/>
                </a:schemeClr>
              </a:solidFill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4511677" y="4780046"/>
            <a:ext cx="1584325" cy="676267"/>
          </a:xfrm>
          <a:prstGeom prst="ellipse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tr-TR" dirty="0" smtClean="0">
                <a:solidFill>
                  <a:schemeClr val="accent1">
                    <a:lumMod val="10000"/>
                  </a:schemeClr>
                </a:solidFill>
              </a:rPr>
              <a:t>kullanılabilirlik</a:t>
            </a:r>
            <a:endParaRPr lang="en-US" dirty="0">
              <a:solidFill>
                <a:schemeClr val="accent1">
                  <a:lumMod val="10000"/>
                </a:schemeClr>
              </a:solidFill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2495552" y="1875376"/>
            <a:ext cx="1584325" cy="674777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lv-LV" dirty="0" smtClean="0">
                <a:solidFill>
                  <a:schemeClr val="accent1">
                    <a:lumMod val="10000"/>
                  </a:schemeClr>
                </a:solidFill>
              </a:rPr>
              <a:t>s</a:t>
            </a:r>
            <a:r>
              <a:rPr lang="tr-TR" dirty="0" smtClean="0">
                <a:solidFill>
                  <a:schemeClr val="accent1">
                    <a:lumMod val="10000"/>
                  </a:schemeClr>
                </a:solidFill>
              </a:rPr>
              <a:t>i</a:t>
            </a:r>
            <a:r>
              <a:rPr lang="lv-LV" dirty="0" smtClean="0">
                <a:solidFill>
                  <a:schemeClr val="accent1">
                    <a:lumMod val="10000"/>
                  </a:schemeClr>
                </a:solidFill>
              </a:rPr>
              <a:t>stem</a:t>
            </a:r>
            <a:endParaRPr lang="en-US" dirty="0">
              <a:solidFill>
                <a:schemeClr val="accent1">
                  <a:lumMod val="10000"/>
                </a:schemeClr>
              </a:solidFill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6600827" y="4374881"/>
            <a:ext cx="2447925" cy="540715"/>
          </a:xfrm>
          <a:prstGeom prst="ellipse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lv-LV" dirty="0" smtClean="0">
                <a:solidFill>
                  <a:schemeClr val="accent1">
                    <a:lumMod val="10000"/>
                  </a:schemeClr>
                </a:solidFill>
              </a:rPr>
              <a:t>organiza</a:t>
            </a:r>
            <a:r>
              <a:rPr lang="tr-TR" dirty="0" smtClean="0">
                <a:solidFill>
                  <a:schemeClr val="accent1">
                    <a:lumMod val="10000"/>
                  </a:schemeClr>
                </a:solidFill>
              </a:rPr>
              <a:t>syon</a:t>
            </a:r>
            <a:endParaRPr lang="en-US" dirty="0">
              <a:solidFill>
                <a:schemeClr val="accent1">
                  <a:lumMod val="10000"/>
                </a:schemeClr>
              </a:solidFill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4511677" y="2416089"/>
            <a:ext cx="1584325" cy="674778"/>
          </a:xfrm>
          <a:prstGeom prst="ellipse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tr-TR" dirty="0" smtClean="0">
                <a:solidFill>
                  <a:schemeClr val="accent1">
                    <a:lumMod val="10000"/>
                  </a:schemeClr>
                </a:solidFill>
              </a:rPr>
              <a:t>içerik</a:t>
            </a:r>
            <a:endParaRPr lang="en-US" dirty="0">
              <a:solidFill>
                <a:schemeClr val="accent1">
                  <a:lumMod val="10000"/>
                </a:schemeClr>
              </a:solidFill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6311902" y="1672794"/>
            <a:ext cx="1871663" cy="674777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tr-TR" dirty="0" smtClean="0">
                <a:solidFill>
                  <a:schemeClr val="accent1">
                    <a:lumMod val="10000"/>
                  </a:schemeClr>
                </a:solidFill>
              </a:rPr>
              <a:t>faydalılık</a:t>
            </a:r>
            <a:endParaRPr lang="en-US" dirty="0">
              <a:solidFill>
                <a:schemeClr val="accent1">
                  <a:lumMod val="10000"/>
                </a:schemeClr>
              </a:solidFill>
            </a:endParaRPr>
          </a:p>
        </p:txBody>
      </p:sp>
      <p:sp>
        <p:nvSpPr>
          <p:cNvPr id="13" name="Oval 12"/>
          <p:cNvSpPr/>
          <p:nvPr/>
        </p:nvSpPr>
        <p:spPr bwMode="auto">
          <a:xfrm>
            <a:off x="3648076" y="3631583"/>
            <a:ext cx="1584325" cy="676267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tr-TR" dirty="0" smtClean="0">
                <a:solidFill>
                  <a:schemeClr val="accent1">
                    <a:lumMod val="10000"/>
                  </a:schemeClr>
                </a:solidFill>
              </a:rPr>
              <a:t>bağlam</a:t>
            </a:r>
            <a:endParaRPr lang="en-US" dirty="0">
              <a:solidFill>
                <a:schemeClr val="accent1">
                  <a:lumMod val="10000"/>
                </a:schemeClr>
              </a:solidFill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2208215" y="4441912"/>
            <a:ext cx="1584325" cy="676267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tr-TR" dirty="0" smtClean="0">
                <a:solidFill>
                  <a:schemeClr val="accent1">
                    <a:lumMod val="10000"/>
                  </a:schemeClr>
                </a:solidFill>
              </a:rPr>
              <a:t>etki</a:t>
            </a:r>
            <a:endParaRPr lang="en-US" dirty="0">
              <a:solidFill>
                <a:schemeClr val="accent1">
                  <a:lumMod val="10000"/>
                </a:schemeClr>
              </a:solidFill>
            </a:endParaRPr>
          </a:p>
        </p:txBody>
      </p:sp>
      <p:sp>
        <p:nvSpPr>
          <p:cNvPr id="16" name="Oval 15"/>
          <p:cNvSpPr/>
          <p:nvPr/>
        </p:nvSpPr>
        <p:spPr bwMode="auto">
          <a:xfrm>
            <a:off x="8183565" y="2416089"/>
            <a:ext cx="2160587" cy="674778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lv-LV" dirty="0" smtClean="0">
                <a:solidFill>
                  <a:schemeClr val="accent1">
                    <a:lumMod val="10000"/>
                  </a:schemeClr>
                </a:solidFill>
              </a:rPr>
              <a:t>performan</a:t>
            </a:r>
            <a:r>
              <a:rPr lang="tr-TR" dirty="0" smtClean="0">
                <a:solidFill>
                  <a:schemeClr val="accent1">
                    <a:lumMod val="10000"/>
                  </a:schemeClr>
                </a:solidFill>
              </a:rPr>
              <a:t>s</a:t>
            </a:r>
            <a:endParaRPr lang="en-US" dirty="0">
              <a:solidFill>
                <a:schemeClr val="accent1">
                  <a:lumMod val="10000"/>
                </a:schemeClr>
              </a:solidFill>
            </a:endParaRPr>
          </a:p>
        </p:txBody>
      </p:sp>
      <p:sp>
        <p:nvSpPr>
          <p:cNvPr id="18" name="Oval 17"/>
          <p:cNvSpPr/>
          <p:nvPr/>
        </p:nvSpPr>
        <p:spPr bwMode="auto">
          <a:xfrm>
            <a:off x="8040690" y="5253730"/>
            <a:ext cx="1584325" cy="674777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tr-TR" dirty="0" smtClean="0">
                <a:solidFill>
                  <a:schemeClr val="accent1">
                    <a:lumMod val="10000"/>
                  </a:schemeClr>
                </a:solidFill>
              </a:rPr>
              <a:t>kullanım</a:t>
            </a:r>
            <a:endParaRPr lang="en-US" dirty="0">
              <a:solidFill>
                <a:schemeClr val="accent1">
                  <a:lumMod val="10000"/>
                </a:schemeClr>
              </a:solidFill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2135190" y="2888286"/>
            <a:ext cx="2447925" cy="540715"/>
          </a:xfrm>
          <a:prstGeom prst="ellipse">
            <a:avLst/>
          </a:prstGeom>
          <a:solidFill>
            <a:srgbClr val="FF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lv-LV" dirty="0" smtClean="0">
                <a:solidFill>
                  <a:schemeClr val="accent1">
                    <a:lumMod val="10000"/>
                  </a:schemeClr>
                </a:solidFill>
              </a:rPr>
              <a:t>f</a:t>
            </a:r>
            <a:r>
              <a:rPr lang="tr-TR" dirty="0" smtClean="0">
                <a:solidFill>
                  <a:schemeClr val="accent1">
                    <a:lumMod val="10000"/>
                  </a:schemeClr>
                </a:solidFill>
              </a:rPr>
              <a:t>onksiyonellik</a:t>
            </a:r>
            <a:endParaRPr lang="en-US" dirty="0">
              <a:solidFill>
                <a:schemeClr val="accent1">
                  <a:lumMod val="10000"/>
                </a:schemeClr>
              </a:solidFill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8543927" y="3631583"/>
            <a:ext cx="1584325" cy="676267"/>
          </a:xfrm>
          <a:prstGeom prst="ellipse">
            <a:avLst/>
          </a:prstGeom>
          <a:solidFill>
            <a:srgbClr val="CCFF3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tr-TR" dirty="0" smtClean="0">
                <a:solidFill>
                  <a:schemeClr val="accent1">
                    <a:lumMod val="10000"/>
                  </a:schemeClr>
                </a:solidFill>
              </a:rPr>
              <a:t>hizmet</a:t>
            </a:r>
            <a:endParaRPr lang="en-US" dirty="0">
              <a:solidFill>
                <a:schemeClr val="accent1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531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dirty="0" smtClean="0">
                <a:latin typeface="Arial" charset="0"/>
              </a:rPr>
              <a:t>Temel kavramlar</a:t>
            </a:r>
            <a:r>
              <a:rPr lang="lv-LV" sz="3600" dirty="0" smtClean="0">
                <a:latin typeface="Arial" charset="0"/>
              </a:rPr>
              <a:t>: </a:t>
            </a:r>
            <a:r>
              <a:rPr lang="tr-TR" sz="3600" dirty="0" smtClean="0">
                <a:latin typeface="Arial" charset="0"/>
              </a:rPr>
              <a:t>Eğilimler, Yapılar, Mekanlar, Senaryolar, Toplumlar </a:t>
            </a:r>
            <a:r>
              <a:rPr lang="lv-LV" sz="3600" dirty="0">
                <a:latin typeface="Arial" charset="0"/>
              </a:rPr>
              <a:t/>
            </a:r>
            <a:br>
              <a:rPr lang="lv-LV" sz="3600" dirty="0">
                <a:latin typeface="Arial" charset="0"/>
              </a:rPr>
            </a:br>
            <a:endParaRPr lang="lv-LV" sz="3600" dirty="0">
              <a:latin typeface="Garamond" charset="0"/>
            </a:endParaRPr>
          </a:p>
        </p:txBody>
      </p:sp>
      <p:sp>
        <p:nvSpPr>
          <p:cNvPr id="36867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Maceviciute and Holma, 2018</a:t>
            </a:r>
            <a:endParaRPr lang="lv-LV">
              <a:solidFill>
                <a:schemeClr val="bg1"/>
              </a:solidFill>
            </a:endParaRPr>
          </a:p>
        </p:txBody>
      </p:sp>
      <p:sp>
        <p:nvSpPr>
          <p:cNvPr id="36869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lv-LV" sz="2400" dirty="0">
              <a:latin typeface="Arial" charset="0"/>
            </a:endParaRPr>
          </a:p>
          <a:p>
            <a:r>
              <a:rPr lang="tr-TR" dirty="0" smtClean="0">
                <a:latin typeface="Arial" charset="0"/>
              </a:rPr>
              <a:t>Dijital kütüphaneler kompleks sistemlerdir ve şunları yaparlar</a:t>
            </a:r>
            <a:endParaRPr lang="lv-LV" dirty="0">
              <a:latin typeface="Arial" charset="0"/>
            </a:endParaRPr>
          </a:p>
          <a:p>
            <a:pPr lvl="1" eaLnBrk="1" hangingPunct="1"/>
            <a:r>
              <a:rPr lang="tr-TR" dirty="0" smtClean="0">
                <a:latin typeface="Arial" charset="0"/>
              </a:rPr>
              <a:t>Kullanıcıların bilgi gereksinimlerini karşılamaya yardım ederler</a:t>
            </a:r>
            <a:r>
              <a:rPr lang="en-US" dirty="0" smtClean="0">
                <a:latin typeface="Arial" charset="0"/>
              </a:rPr>
              <a:t> (</a:t>
            </a:r>
            <a:r>
              <a:rPr lang="tr-TR" b="1" dirty="0" smtClean="0">
                <a:latin typeface="Arial" charset="0"/>
              </a:rPr>
              <a:t>toplumlar</a:t>
            </a:r>
            <a:r>
              <a:rPr lang="en-US" dirty="0" smtClean="0">
                <a:latin typeface="Arial" charset="0"/>
              </a:rPr>
              <a:t>)</a:t>
            </a:r>
            <a:endParaRPr lang="en-US" dirty="0">
              <a:latin typeface="Arial" charset="0"/>
            </a:endParaRPr>
          </a:p>
          <a:p>
            <a:pPr lvl="1" eaLnBrk="1" hangingPunct="1"/>
            <a:r>
              <a:rPr lang="tr-TR" dirty="0" smtClean="0">
                <a:latin typeface="Arial" charset="0"/>
              </a:rPr>
              <a:t>Bilgi hizmetleri sağlarlar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>
                <a:latin typeface="Arial" charset="0"/>
              </a:rPr>
              <a:t>(</a:t>
            </a:r>
            <a:r>
              <a:rPr lang="en-US" b="1" dirty="0" err="1" smtClean="0">
                <a:latin typeface="Arial" charset="0"/>
              </a:rPr>
              <a:t>senar</a:t>
            </a:r>
            <a:r>
              <a:rPr lang="tr-TR" b="1" dirty="0" smtClean="0">
                <a:latin typeface="Arial" charset="0"/>
              </a:rPr>
              <a:t>yolar</a:t>
            </a:r>
            <a:r>
              <a:rPr lang="en-US" dirty="0" smtClean="0">
                <a:latin typeface="Arial" charset="0"/>
              </a:rPr>
              <a:t>)</a:t>
            </a:r>
            <a:endParaRPr lang="en-US" dirty="0">
              <a:latin typeface="Arial" charset="0"/>
            </a:endParaRPr>
          </a:p>
          <a:p>
            <a:pPr lvl="1" eaLnBrk="1" hangingPunct="1"/>
            <a:r>
              <a:rPr lang="tr-TR" dirty="0" smtClean="0">
                <a:latin typeface="Arial" charset="0"/>
              </a:rPr>
              <a:t>Bilgiyi kullanılabilecek şekilde düzenlenler</a:t>
            </a:r>
            <a:r>
              <a:rPr lang="en-US" dirty="0" smtClean="0">
                <a:latin typeface="Arial" charset="0"/>
              </a:rPr>
              <a:t> (</a:t>
            </a:r>
            <a:r>
              <a:rPr lang="tr-TR" b="1" dirty="0" smtClean="0">
                <a:latin typeface="Arial" charset="0"/>
              </a:rPr>
              <a:t>yapılar</a:t>
            </a:r>
            <a:r>
              <a:rPr lang="en-US" dirty="0" smtClean="0">
                <a:latin typeface="Arial" charset="0"/>
              </a:rPr>
              <a:t>)</a:t>
            </a:r>
            <a:endParaRPr lang="en-US" dirty="0">
              <a:latin typeface="Arial" charset="0"/>
            </a:endParaRPr>
          </a:p>
          <a:p>
            <a:pPr lvl="1" eaLnBrk="1" hangingPunct="1"/>
            <a:r>
              <a:rPr lang="tr-TR" dirty="0" smtClean="0">
                <a:latin typeface="Arial" charset="0"/>
              </a:rPr>
              <a:t>Bilgiyi faydalı şekilde sunarlar</a:t>
            </a:r>
            <a:r>
              <a:rPr lang="en-US" dirty="0" smtClean="0">
                <a:latin typeface="Arial" charset="0"/>
              </a:rPr>
              <a:t> (</a:t>
            </a:r>
            <a:r>
              <a:rPr lang="tr-TR" b="1" dirty="0" smtClean="0">
                <a:latin typeface="Arial" charset="0"/>
              </a:rPr>
              <a:t>mekanlar</a:t>
            </a:r>
            <a:r>
              <a:rPr lang="en-US" dirty="0" smtClean="0">
                <a:latin typeface="Arial" charset="0"/>
              </a:rPr>
              <a:t>)</a:t>
            </a:r>
            <a:endParaRPr lang="en-US" dirty="0">
              <a:latin typeface="Arial" charset="0"/>
            </a:endParaRPr>
          </a:p>
          <a:p>
            <a:pPr lvl="1" eaLnBrk="1" hangingPunct="1"/>
            <a:r>
              <a:rPr lang="tr-TR" dirty="0" smtClean="0">
                <a:latin typeface="Arial" charset="0"/>
              </a:rPr>
              <a:t>Kullanıcılarla iletişim kurarlar</a:t>
            </a:r>
            <a:r>
              <a:rPr lang="en-US" dirty="0" smtClean="0">
                <a:latin typeface="Arial" charset="0"/>
              </a:rPr>
              <a:t> (</a:t>
            </a:r>
            <a:r>
              <a:rPr lang="tr-TR" b="1" dirty="0" smtClean="0">
                <a:latin typeface="Arial" charset="0"/>
              </a:rPr>
              <a:t>eğilimler</a:t>
            </a:r>
            <a:r>
              <a:rPr lang="en-US" dirty="0" smtClean="0">
                <a:latin typeface="Arial" charset="0"/>
              </a:rPr>
              <a:t>)</a:t>
            </a:r>
            <a:endParaRPr 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87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Garamond" charset="0"/>
              </a:rPr>
              <a:t>Boyutlar ve bakış açıları </a:t>
            </a:r>
            <a:endParaRPr lang="lv-LV" dirty="0">
              <a:latin typeface="Garamond" charset="0"/>
            </a:endParaRPr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-342900"/>
            <a:r>
              <a:rPr lang="tr-TR" sz="2400" dirty="0" smtClean="0">
                <a:latin typeface="Arial" charset="0"/>
              </a:rPr>
              <a:t>Altı boyut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>
                <a:latin typeface="Arial" charset="0"/>
              </a:rPr>
              <a:t>(</a:t>
            </a:r>
            <a:r>
              <a:rPr lang="en-US" sz="2400" dirty="0" err="1">
                <a:latin typeface="Arial" charset="0"/>
              </a:rPr>
              <a:t>Saracevic</a:t>
            </a:r>
            <a:r>
              <a:rPr lang="en-US" sz="2400" dirty="0">
                <a:latin typeface="Arial" charset="0"/>
              </a:rPr>
              <a:t>):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n-US" sz="2400" dirty="0">
              <a:latin typeface="Arial" charset="0"/>
            </a:endParaRPr>
          </a:p>
          <a:p>
            <a:pPr marL="0" lvl="1" indent="0">
              <a:buNone/>
            </a:pPr>
            <a:r>
              <a:rPr lang="en-US" sz="2400" dirty="0">
                <a:latin typeface="Arial" charset="0"/>
              </a:rPr>
              <a:t>	</a:t>
            </a:r>
            <a:r>
              <a:rPr lang="tr-TR" sz="2400" dirty="0" smtClean="0">
                <a:latin typeface="Arial" charset="0"/>
              </a:rPr>
              <a:t>içerik</a:t>
            </a:r>
            <a:r>
              <a:rPr lang="en-US" sz="2400" dirty="0" smtClean="0">
                <a:latin typeface="Arial" charset="0"/>
              </a:rPr>
              <a:t>; </a:t>
            </a:r>
            <a:r>
              <a:rPr lang="en-US" sz="2400" dirty="0" err="1" smtClean="0">
                <a:latin typeface="Arial" charset="0"/>
              </a:rPr>
              <a:t>te</a:t>
            </a:r>
            <a:r>
              <a:rPr lang="tr-TR" sz="2400" dirty="0" smtClean="0">
                <a:latin typeface="Arial" charset="0"/>
              </a:rPr>
              <a:t>knoloji</a:t>
            </a:r>
            <a:r>
              <a:rPr lang="en-US" sz="2400" dirty="0" smtClean="0">
                <a:latin typeface="Arial" charset="0"/>
              </a:rPr>
              <a:t>; </a:t>
            </a:r>
            <a:r>
              <a:rPr lang="tr-TR" sz="2400" dirty="0" smtClean="0">
                <a:latin typeface="Arial" charset="0"/>
              </a:rPr>
              <a:t>arayüz</a:t>
            </a:r>
            <a:r>
              <a:rPr lang="en-US" sz="2400" dirty="0" smtClean="0">
                <a:latin typeface="Arial" charset="0"/>
              </a:rPr>
              <a:t>; </a:t>
            </a:r>
            <a:r>
              <a:rPr lang="tr-TR" sz="2400" dirty="0" smtClean="0">
                <a:latin typeface="Arial" charset="0"/>
              </a:rPr>
              <a:t>hizmet</a:t>
            </a:r>
            <a:r>
              <a:rPr lang="en-US" sz="2400" dirty="0" smtClean="0">
                <a:latin typeface="Arial" charset="0"/>
              </a:rPr>
              <a:t>; </a:t>
            </a:r>
            <a:r>
              <a:rPr lang="tr-TR" sz="2400" dirty="0" smtClean="0">
                <a:latin typeface="Arial" charset="0"/>
              </a:rPr>
              <a:t>kullanıcı</a:t>
            </a:r>
            <a:r>
              <a:rPr lang="en-US" sz="2400" dirty="0" smtClean="0">
                <a:latin typeface="Arial" charset="0"/>
              </a:rPr>
              <a:t>, </a:t>
            </a:r>
            <a:r>
              <a:rPr lang="tr-TR" sz="2400" dirty="0" smtClean="0">
                <a:latin typeface="Arial" charset="0"/>
              </a:rPr>
              <a:t>bağlam</a:t>
            </a:r>
            <a:r>
              <a:rPr lang="en-US" sz="2400" dirty="0" smtClean="0">
                <a:latin typeface="Arial" charset="0"/>
              </a:rPr>
              <a:t>;  </a:t>
            </a:r>
            <a:endParaRPr lang="en-US" sz="2400" dirty="0">
              <a:latin typeface="Arial" charset="0"/>
            </a:endParaRPr>
          </a:p>
          <a:p>
            <a:pPr marL="0" lvl="1" indent="0">
              <a:buNone/>
            </a:pPr>
            <a:endParaRPr lang="en-US" sz="2400" dirty="0">
              <a:latin typeface="Arial" charset="0"/>
            </a:endParaRPr>
          </a:p>
          <a:p>
            <a:pPr marL="342900" lvl="1" indent="-342900"/>
            <a:r>
              <a:rPr lang="tr-TR" sz="2400" dirty="0" smtClean="0">
                <a:latin typeface="Arial" charset="0"/>
              </a:rPr>
              <a:t>Beş grup insan tarafından değerlendirilir</a:t>
            </a:r>
            <a:r>
              <a:rPr lang="en-US" sz="2400" dirty="0" smtClean="0">
                <a:latin typeface="Arial" charset="0"/>
              </a:rPr>
              <a:t>: </a:t>
            </a:r>
            <a:endParaRPr lang="en-US" sz="2400" dirty="0">
              <a:latin typeface="Arial" charset="0"/>
            </a:endParaRPr>
          </a:p>
          <a:p>
            <a:pPr marL="0" lvl="1" indent="0">
              <a:buNone/>
            </a:pPr>
            <a:endParaRPr lang="en-US" sz="2400" dirty="0">
              <a:latin typeface="Arial" charset="0"/>
            </a:endParaRPr>
          </a:p>
          <a:p>
            <a:pPr marL="0" lvl="1" indent="0">
              <a:buNone/>
            </a:pPr>
            <a:r>
              <a:rPr lang="en-US" sz="2400" dirty="0">
                <a:latin typeface="Arial" charset="0"/>
              </a:rPr>
              <a:t>	</a:t>
            </a:r>
            <a:r>
              <a:rPr lang="tr-TR" sz="2400" dirty="0" smtClean="0">
                <a:latin typeface="Arial" charset="0"/>
              </a:rPr>
              <a:t>yöneticiler</a:t>
            </a:r>
            <a:r>
              <a:rPr lang="tr-TR" sz="2400" dirty="0">
                <a:latin typeface="Arial" charset="0"/>
              </a:rPr>
              <a:t>;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tr-TR" sz="2400" dirty="0" smtClean="0">
                <a:latin typeface="Arial" charset="0"/>
              </a:rPr>
              <a:t>geliştiriciler</a:t>
            </a:r>
            <a:r>
              <a:rPr lang="en-US" sz="2400" dirty="0" smtClean="0">
                <a:latin typeface="Arial" charset="0"/>
              </a:rPr>
              <a:t>; </a:t>
            </a:r>
            <a:r>
              <a:rPr lang="tr-TR" sz="2400" dirty="0" smtClean="0">
                <a:latin typeface="Arial" charset="0"/>
              </a:rPr>
              <a:t>kütüphaneciler</a:t>
            </a:r>
            <a:r>
              <a:rPr lang="en-US" sz="2400" dirty="0" smtClean="0">
                <a:latin typeface="Arial" charset="0"/>
              </a:rPr>
              <a:t>; </a:t>
            </a:r>
            <a:r>
              <a:rPr lang="tr-TR" sz="2400" dirty="0" smtClean="0">
                <a:latin typeface="Arial" charset="0"/>
              </a:rPr>
              <a:t>araştırmacılar</a:t>
            </a:r>
            <a:r>
              <a:rPr lang="lv-LV" sz="2400" dirty="0" smtClean="0">
                <a:latin typeface="Arial" charset="0"/>
              </a:rPr>
              <a:t>;</a:t>
            </a:r>
            <a:r>
              <a:rPr lang="tr-TR" sz="2400" dirty="0" smtClean="0">
                <a:latin typeface="Arial" charset="0"/>
              </a:rPr>
              <a:t> kullanıcılar</a:t>
            </a:r>
            <a:r>
              <a:rPr lang="lv-LV" sz="2400" dirty="0" smtClean="0">
                <a:latin typeface="Arial" charset="0"/>
              </a:rPr>
              <a:t>.</a:t>
            </a:r>
            <a:endParaRPr lang="en-US" dirty="0">
              <a:latin typeface="Arial" charset="0"/>
            </a:endParaRPr>
          </a:p>
          <a:p>
            <a:pPr eaLnBrk="1" hangingPunct="1"/>
            <a:endParaRPr lang="lv-LV" dirty="0">
              <a:latin typeface="Arial" charset="0"/>
            </a:endParaRPr>
          </a:p>
          <a:p>
            <a:pPr lvl="1"/>
            <a:endParaRPr lang="lv-LV" sz="2000" dirty="0">
              <a:latin typeface="Arial" charset="0"/>
            </a:endParaRPr>
          </a:p>
          <a:p>
            <a:pPr lvl="1"/>
            <a:endParaRPr lang="lv-LV" sz="2000" dirty="0">
              <a:latin typeface="Arial" charset="0"/>
            </a:endParaRPr>
          </a:p>
        </p:txBody>
      </p:sp>
      <p:sp>
        <p:nvSpPr>
          <p:cNvPr id="37892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Maceviciute and Holma, 2018</a:t>
            </a:r>
            <a:endParaRPr lang="lv-LV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466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>
              <a:latin typeface="Garamond" charset="0"/>
            </a:endParaRPr>
          </a:p>
        </p:txBody>
      </p:sp>
      <p:sp>
        <p:nvSpPr>
          <p:cNvPr id="46083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Maceviciute and Holma, 2018</a:t>
            </a:r>
            <a:endParaRPr lang="lv-LV">
              <a:solidFill>
                <a:schemeClr val="bg1"/>
              </a:solidFill>
            </a:endParaRPr>
          </a:p>
        </p:txBody>
      </p:sp>
      <p:pic>
        <p:nvPicPr>
          <p:cNvPr id="4608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4" t="15282" r="3069" b="5460"/>
          <a:stretch>
            <a:fillRect/>
          </a:stretch>
        </p:blipFill>
        <p:spPr>
          <a:xfrm>
            <a:off x="2279650" y="1132078"/>
            <a:ext cx="7874000" cy="5055615"/>
          </a:xfrm>
          <a:noFill/>
        </p:spPr>
      </p:pic>
    </p:spTree>
    <p:extLst>
      <p:ext uri="{BB962C8B-B14F-4D97-AF65-F5344CB8AC3E}">
        <p14:creationId xmlns:p14="http://schemas.microsoft.com/office/powerpoint/2010/main" val="2890749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24951" y="2204864"/>
            <a:ext cx="8924185" cy="1143000"/>
          </a:xfrm>
        </p:spPr>
        <p:txBody>
          <a:bodyPr/>
          <a:lstStyle/>
          <a:p>
            <a:r>
              <a:rPr lang="tr-TR" dirty="0" smtClean="0"/>
              <a:t>Ölçümler, göstergeler, yöntemler </a:t>
            </a:r>
            <a:endParaRPr lang="en-US" dirty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Maceviciute</a:t>
            </a:r>
            <a:r>
              <a:rPr lang="en-US" dirty="0" smtClean="0"/>
              <a:t> and </a:t>
            </a:r>
            <a:r>
              <a:rPr lang="en-US" dirty="0" err="1" smtClean="0"/>
              <a:t>Holma</a:t>
            </a:r>
            <a:r>
              <a:rPr lang="en-US" dirty="0" smtClean="0"/>
              <a:t>,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96840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200" dirty="0" smtClean="0">
                <a:latin typeface="Arial" charset="0"/>
                <a:cs typeface="Arial" charset="0"/>
              </a:rPr>
              <a:t>Üç parçalı Etkileşim Modeli </a:t>
            </a:r>
            <a:endParaRPr lang="en-US" sz="3200" dirty="0">
              <a:latin typeface="Arial" charset="0"/>
              <a:cs typeface="Arial" charset="0"/>
            </a:endParaRPr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>
          <a:xfrm>
            <a:off x="1981200" y="1639342"/>
            <a:ext cx="8229600" cy="4525963"/>
          </a:xfrm>
        </p:spPr>
        <p:txBody>
          <a:bodyPr/>
          <a:lstStyle/>
          <a:p>
            <a:pPr eaLnBrk="1" hangingPunct="1"/>
            <a:endParaRPr lang="lv-LV">
              <a:latin typeface="Arial" charset="0"/>
            </a:endParaRPr>
          </a:p>
        </p:txBody>
      </p:sp>
      <p:sp>
        <p:nvSpPr>
          <p:cNvPr id="40964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Maceviciute and Holma, 2018</a:t>
            </a:r>
            <a:endParaRPr lang="lv-LV">
              <a:solidFill>
                <a:schemeClr val="bg1"/>
              </a:solidFill>
            </a:endParaRPr>
          </a:p>
        </p:txBody>
      </p:sp>
      <p:grpSp>
        <p:nvGrpSpPr>
          <p:cNvPr id="40966" name="Group 17"/>
          <p:cNvGrpSpPr>
            <a:grpSpLocks/>
          </p:cNvGrpSpPr>
          <p:nvPr/>
        </p:nvGrpSpPr>
        <p:grpSpPr bwMode="auto">
          <a:xfrm>
            <a:off x="2424115" y="2077957"/>
            <a:ext cx="7559675" cy="2904670"/>
            <a:chOff x="899592" y="2214265"/>
            <a:chExt cx="7560840" cy="3096344"/>
          </a:xfrm>
        </p:grpSpPr>
        <p:sp>
          <p:nvSpPr>
            <p:cNvPr id="6" name="Rounded Rectangle 5"/>
            <p:cNvSpPr/>
            <p:nvPr/>
          </p:nvSpPr>
          <p:spPr bwMode="auto">
            <a:xfrm>
              <a:off x="899592" y="2286273"/>
              <a:ext cx="2232248" cy="576064"/>
            </a:xfrm>
            <a:prstGeom prst="round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algn="ctr">
                <a:defRPr/>
              </a:pPr>
              <a:r>
                <a:rPr lang="lv-LV" sz="2400" b="1" dirty="0" smtClean="0">
                  <a:solidFill>
                    <a:srgbClr val="3B3B3B"/>
                  </a:solidFill>
                </a:rPr>
                <a:t>S</a:t>
              </a:r>
              <a:r>
                <a:rPr lang="tr-TR" sz="2400" b="1" dirty="0" smtClean="0">
                  <a:solidFill>
                    <a:srgbClr val="3B3B3B"/>
                  </a:solidFill>
                </a:rPr>
                <a:t>i</a:t>
              </a:r>
              <a:r>
                <a:rPr lang="lv-LV" sz="2400" b="1" dirty="0" smtClean="0">
                  <a:solidFill>
                    <a:srgbClr val="3B3B3B"/>
                  </a:solidFill>
                </a:rPr>
                <a:t>stem</a:t>
              </a:r>
              <a:endParaRPr lang="en-US" sz="2400" b="1" dirty="0">
                <a:solidFill>
                  <a:srgbClr val="3B3B3B"/>
                </a:solidFill>
              </a:endParaRPr>
            </a:p>
            <a:p>
              <a:pPr algn="ctr">
                <a:defRPr/>
              </a:pPr>
              <a:endParaRPr lang="lv-LV" sz="2400" b="1" dirty="0"/>
            </a:p>
          </p:txBody>
        </p:sp>
        <p:sp>
          <p:nvSpPr>
            <p:cNvPr id="7" name="Rounded Rectangle 6"/>
            <p:cNvSpPr/>
            <p:nvPr/>
          </p:nvSpPr>
          <p:spPr bwMode="auto">
            <a:xfrm>
              <a:off x="6228184" y="2214265"/>
              <a:ext cx="2232248" cy="648072"/>
            </a:xfrm>
            <a:prstGeom prst="round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algn="ctr">
                <a:defRPr/>
              </a:pPr>
              <a:r>
                <a:rPr lang="tr-TR" sz="2400" b="1" dirty="0" smtClean="0">
                  <a:solidFill>
                    <a:srgbClr val="3B3B3B"/>
                  </a:solidFill>
                </a:rPr>
                <a:t>İçerik</a:t>
              </a:r>
              <a:endParaRPr lang="en-US" sz="2400" b="1" dirty="0">
                <a:solidFill>
                  <a:srgbClr val="3B3B3B"/>
                </a:solidFill>
              </a:endParaRPr>
            </a:p>
          </p:txBody>
        </p:sp>
        <p:sp>
          <p:nvSpPr>
            <p:cNvPr id="9" name="Rounded Rectangle 8"/>
            <p:cNvSpPr/>
            <p:nvPr/>
          </p:nvSpPr>
          <p:spPr bwMode="auto">
            <a:xfrm>
              <a:off x="3563888" y="4734545"/>
              <a:ext cx="2232248" cy="576064"/>
            </a:xfrm>
            <a:prstGeom prst="round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algn="ctr">
                <a:defRPr/>
              </a:pPr>
              <a:r>
                <a:rPr lang="tr-TR" sz="2400" b="1" dirty="0" smtClean="0">
                  <a:solidFill>
                    <a:srgbClr val="3B3B3B"/>
                  </a:solidFill>
                </a:rPr>
                <a:t>Kullanıcı</a:t>
              </a:r>
              <a:endParaRPr lang="en-US" sz="2400" b="1" dirty="0">
                <a:solidFill>
                  <a:srgbClr val="3B3B3B"/>
                </a:solidFill>
              </a:endParaRPr>
            </a:p>
          </p:txBody>
        </p:sp>
        <p:sp>
          <p:nvSpPr>
            <p:cNvPr id="10" name="Oval 9"/>
            <p:cNvSpPr/>
            <p:nvPr/>
          </p:nvSpPr>
          <p:spPr bwMode="auto">
            <a:xfrm>
              <a:off x="1116012" y="3510409"/>
              <a:ext cx="2591892" cy="648072"/>
            </a:xfrm>
            <a:prstGeom prst="ellipse">
              <a:avLst/>
            </a:prstGeom>
            <a:solidFill>
              <a:schemeClr val="tx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algn="ctr">
                <a:defRPr/>
              </a:pPr>
              <a:r>
                <a:rPr lang="tr-TR" b="1" dirty="0" smtClean="0">
                  <a:solidFill>
                    <a:srgbClr val="F2F2F2"/>
                  </a:solidFill>
                </a:rPr>
                <a:t>kullanılabilirlik</a:t>
              </a:r>
              <a:endParaRPr lang="en-US" b="1" dirty="0">
                <a:solidFill>
                  <a:srgbClr val="F2F2F2"/>
                </a:solidFill>
              </a:endParaRPr>
            </a:p>
          </p:txBody>
        </p:sp>
        <p:sp>
          <p:nvSpPr>
            <p:cNvPr id="11" name="Oval 10"/>
            <p:cNvSpPr/>
            <p:nvPr/>
          </p:nvSpPr>
          <p:spPr bwMode="auto">
            <a:xfrm>
              <a:off x="3563888" y="2214265"/>
              <a:ext cx="2232248" cy="648072"/>
            </a:xfrm>
            <a:prstGeom prst="ellipse">
              <a:avLst/>
            </a:prstGeom>
            <a:solidFill>
              <a:schemeClr val="tx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>
                <a:defRPr/>
              </a:pPr>
              <a:r>
                <a:rPr lang="lv-LV" b="1" dirty="0" smtClean="0">
                  <a:solidFill>
                    <a:schemeClr val="bg1">
                      <a:lumMod val="95000"/>
                    </a:schemeClr>
                  </a:solidFill>
                </a:rPr>
                <a:t>performan</a:t>
              </a:r>
              <a:r>
                <a:rPr lang="tr-TR" b="1" dirty="0" smtClean="0">
                  <a:solidFill>
                    <a:schemeClr val="bg1">
                      <a:lumMod val="95000"/>
                    </a:schemeClr>
                  </a:solidFill>
                </a:rPr>
                <a:t>s</a:t>
              </a:r>
              <a:endParaRPr lang="en-US" b="1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2" name="Oval 11"/>
            <p:cNvSpPr/>
            <p:nvPr/>
          </p:nvSpPr>
          <p:spPr bwMode="auto">
            <a:xfrm>
              <a:off x="5364088" y="3510409"/>
              <a:ext cx="2160240" cy="648072"/>
            </a:xfrm>
            <a:prstGeom prst="ellipse">
              <a:avLst/>
            </a:prstGeom>
            <a:solidFill>
              <a:schemeClr val="tx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>
                <a:defRPr/>
              </a:pPr>
              <a:r>
                <a:rPr lang="tr-TR" b="1" dirty="0" smtClean="0">
                  <a:solidFill>
                    <a:srgbClr val="F2F2F2"/>
                  </a:solidFill>
                </a:rPr>
                <a:t>faydalılık</a:t>
              </a:r>
              <a:endParaRPr lang="en-US" b="1" dirty="0">
                <a:solidFill>
                  <a:srgbClr val="F2F2F2"/>
                </a:solidFill>
              </a:endParaRPr>
            </a:p>
          </p:txBody>
        </p:sp>
        <p:cxnSp>
          <p:nvCxnSpPr>
            <p:cNvPr id="40985" name="Straight Arrow Connector 20"/>
            <p:cNvCxnSpPr>
              <a:cxnSpLocks noChangeShapeType="1"/>
            </p:cNvCxnSpPr>
            <p:nvPr/>
          </p:nvCxnSpPr>
          <p:spPr bwMode="auto">
            <a:xfrm>
              <a:off x="3132138" y="2574925"/>
              <a:ext cx="360362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40986" name="Straight Arrow Connector 22"/>
            <p:cNvCxnSpPr>
              <a:cxnSpLocks noChangeShapeType="1"/>
            </p:cNvCxnSpPr>
            <p:nvPr/>
          </p:nvCxnSpPr>
          <p:spPr bwMode="auto">
            <a:xfrm>
              <a:off x="5795963" y="2574925"/>
              <a:ext cx="360362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40987" name="Straight Arrow Connector 24"/>
            <p:cNvCxnSpPr>
              <a:cxnSpLocks noChangeShapeType="1"/>
            </p:cNvCxnSpPr>
            <p:nvPr/>
          </p:nvCxnSpPr>
          <p:spPr bwMode="auto">
            <a:xfrm>
              <a:off x="1908175" y="2862263"/>
              <a:ext cx="647700" cy="6477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40988" name="Straight Arrow Connector 28"/>
            <p:cNvCxnSpPr>
              <a:cxnSpLocks noChangeShapeType="1"/>
            </p:cNvCxnSpPr>
            <p:nvPr/>
          </p:nvCxnSpPr>
          <p:spPr bwMode="auto">
            <a:xfrm>
              <a:off x="3059113" y="4086225"/>
              <a:ext cx="649287" cy="6477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40989" name="Straight Arrow Connector 29"/>
            <p:cNvCxnSpPr>
              <a:cxnSpLocks noChangeShapeType="1"/>
            </p:cNvCxnSpPr>
            <p:nvPr/>
          </p:nvCxnSpPr>
          <p:spPr bwMode="auto">
            <a:xfrm flipH="1">
              <a:off x="6804025" y="2790825"/>
              <a:ext cx="576263" cy="71913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40990" name="Straight Arrow Connector 31"/>
            <p:cNvCxnSpPr>
              <a:cxnSpLocks noChangeShapeType="1"/>
            </p:cNvCxnSpPr>
            <p:nvPr/>
          </p:nvCxnSpPr>
          <p:spPr bwMode="auto">
            <a:xfrm flipH="1">
              <a:off x="5651500" y="4086225"/>
              <a:ext cx="576263" cy="72072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50332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50106"/>
          </a:xfrm>
        </p:spPr>
        <p:txBody>
          <a:bodyPr/>
          <a:lstStyle/>
          <a:p>
            <a:r>
              <a:rPr lang="tr-TR" dirty="0">
                <a:latin typeface="Garamond" charset="0"/>
              </a:rPr>
              <a:t>K</a:t>
            </a:r>
            <a:r>
              <a:rPr lang="lv-LV" dirty="0" smtClean="0">
                <a:latin typeface="Garamond" charset="0"/>
              </a:rPr>
              <a:t>riter</a:t>
            </a:r>
            <a:r>
              <a:rPr lang="tr-TR" dirty="0" smtClean="0">
                <a:latin typeface="Garamond" charset="0"/>
              </a:rPr>
              <a:t>ya/Ölçüt</a:t>
            </a:r>
            <a:endParaRPr lang="lv-LV" dirty="0">
              <a:latin typeface="Garamond" charset="0"/>
            </a:endParaRPr>
          </a:p>
        </p:txBody>
      </p:sp>
      <p:sp>
        <p:nvSpPr>
          <p:cNvPr id="41987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Maceviciute and Holma, 2018</a:t>
            </a:r>
            <a:endParaRPr lang="lv-LV">
              <a:solidFill>
                <a:schemeClr val="bg1"/>
              </a:solidFill>
            </a:endParaRPr>
          </a:p>
        </p:txBody>
      </p:sp>
      <p:pic>
        <p:nvPicPr>
          <p:cNvPr id="4198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43673" y="1412777"/>
            <a:ext cx="5781675" cy="4858991"/>
          </a:xfrm>
          <a:noFill/>
        </p:spPr>
      </p:pic>
    </p:spTree>
    <p:extLst>
      <p:ext uri="{BB962C8B-B14F-4D97-AF65-F5344CB8AC3E}">
        <p14:creationId xmlns:p14="http://schemas.microsoft.com/office/powerpoint/2010/main" val="30005756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xfrm>
            <a:off x="6672064" y="274638"/>
            <a:ext cx="3538736" cy="1066130"/>
          </a:xfrm>
        </p:spPr>
        <p:txBody>
          <a:bodyPr/>
          <a:lstStyle/>
          <a:p>
            <a:pPr eaLnBrk="1" hangingPunct="1"/>
            <a:r>
              <a:rPr lang="lv-LV" dirty="0" smtClean="0">
                <a:latin typeface="Garamond" charset="0"/>
              </a:rPr>
              <a:t>Holisti</a:t>
            </a:r>
            <a:r>
              <a:rPr lang="tr-TR" dirty="0" smtClean="0">
                <a:latin typeface="Garamond" charset="0"/>
              </a:rPr>
              <a:t>k</a:t>
            </a:r>
            <a:r>
              <a:rPr lang="lv-LV" dirty="0" smtClean="0">
                <a:latin typeface="Garamond" charset="0"/>
              </a:rPr>
              <a:t> </a:t>
            </a:r>
            <a:r>
              <a:rPr lang="lv-LV" dirty="0">
                <a:latin typeface="Garamond" charset="0"/>
              </a:rPr>
              <a:t>model</a:t>
            </a:r>
            <a:endParaRPr lang="en-US" dirty="0">
              <a:latin typeface="Garamond" charset="0"/>
            </a:endParaRPr>
          </a:p>
        </p:txBody>
      </p:sp>
      <p:sp>
        <p:nvSpPr>
          <p:cNvPr id="44035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Maceviciute and Holma, 2018</a:t>
            </a:r>
            <a:endParaRPr lang="lv-LV">
              <a:solidFill>
                <a:schemeClr val="bg1"/>
              </a:solidFill>
            </a:endParaRPr>
          </a:p>
        </p:txBody>
      </p:sp>
      <p:pic>
        <p:nvPicPr>
          <p:cNvPr id="4403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52" t="17108" r="25957" b="9157"/>
          <a:stretch>
            <a:fillRect/>
          </a:stretch>
        </p:blipFill>
        <p:spPr bwMode="auto">
          <a:xfrm>
            <a:off x="1703390" y="186199"/>
            <a:ext cx="4897437" cy="6098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8" name="Content Placeholder 6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30" r="66446" b="50816"/>
          <a:stretch>
            <a:fillRect/>
          </a:stretch>
        </p:blipFill>
        <p:spPr>
          <a:xfrm>
            <a:off x="6743702" y="1470211"/>
            <a:ext cx="3406775" cy="3665842"/>
          </a:xfrm>
        </p:spPr>
      </p:pic>
    </p:spTree>
    <p:extLst>
      <p:ext uri="{BB962C8B-B14F-4D97-AF65-F5344CB8AC3E}">
        <p14:creationId xmlns:p14="http://schemas.microsoft.com/office/powerpoint/2010/main" val="414745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Garamond" charset="0"/>
              </a:rPr>
              <a:t>Özellikler ve yöntemler </a:t>
            </a:r>
            <a:endParaRPr lang="lv-LV" dirty="0">
              <a:latin typeface="Garamond" charset="0"/>
            </a:endParaRPr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lv-LV" sz="2400" dirty="0">
              <a:latin typeface="Arial" charset="0"/>
            </a:endParaRPr>
          </a:p>
          <a:p>
            <a:pPr lvl="1"/>
            <a:r>
              <a:rPr lang="en-US" b="1" dirty="0" smtClean="0">
                <a:latin typeface="Arial" charset="0"/>
              </a:rPr>
              <a:t>S</a:t>
            </a:r>
            <a:r>
              <a:rPr lang="tr-TR" b="1" dirty="0" smtClean="0">
                <a:latin typeface="Arial" charset="0"/>
              </a:rPr>
              <a:t>i</a:t>
            </a:r>
            <a:r>
              <a:rPr lang="en-US" b="1" dirty="0" smtClean="0">
                <a:latin typeface="Arial" charset="0"/>
              </a:rPr>
              <a:t>stem </a:t>
            </a:r>
            <a:r>
              <a:rPr lang="tr-TR" b="1" dirty="0" smtClean="0">
                <a:latin typeface="Arial" charset="0"/>
              </a:rPr>
              <a:t>kalitesi</a:t>
            </a:r>
            <a:r>
              <a:rPr lang="en-US" b="1" dirty="0" smtClean="0">
                <a:latin typeface="Arial" charset="0"/>
              </a:rPr>
              <a:t> </a:t>
            </a:r>
            <a:r>
              <a:rPr lang="en-US" dirty="0">
                <a:latin typeface="Arial" charset="0"/>
              </a:rPr>
              <a:t>– </a:t>
            </a:r>
            <a:r>
              <a:rPr lang="tr-TR" dirty="0" smtClean="0">
                <a:latin typeface="Arial" charset="0"/>
              </a:rPr>
              <a:t>Bir bilgi sisteminden beklenen özellikler. Örneğin: </a:t>
            </a:r>
            <a:r>
              <a:rPr lang="tr-TR" i="1" dirty="0" smtClean="0">
                <a:latin typeface="Arial" charset="0"/>
              </a:rPr>
              <a:t>kullanım kolaylığı, esneklik, güvenirlik, öğrenme kolaylığı, ayrıca sezgisellik, karmaşıklık düzeyi, yanıt süreci gibi sistem özellikleri.</a:t>
            </a:r>
            <a:endParaRPr lang="en-US" sz="1400" i="1" dirty="0">
              <a:latin typeface="Arial" charset="0"/>
            </a:endParaRPr>
          </a:p>
          <a:p>
            <a:pPr lvl="1"/>
            <a:r>
              <a:rPr lang="tr-TR" b="1" dirty="0">
                <a:latin typeface="Arial" charset="0"/>
              </a:rPr>
              <a:t>B</a:t>
            </a:r>
            <a:r>
              <a:rPr lang="tr-TR" b="1" dirty="0" smtClean="0">
                <a:latin typeface="Arial" charset="0"/>
              </a:rPr>
              <a:t>ilgi kalitesi</a:t>
            </a:r>
            <a:r>
              <a:rPr lang="en-US" b="1" dirty="0" smtClean="0">
                <a:latin typeface="Arial" charset="0"/>
              </a:rPr>
              <a:t> </a:t>
            </a:r>
            <a:r>
              <a:rPr lang="en-US" dirty="0">
                <a:latin typeface="Arial" charset="0"/>
              </a:rPr>
              <a:t>– </a:t>
            </a:r>
            <a:r>
              <a:rPr lang="tr-TR" dirty="0" smtClean="0">
                <a:latin typeface="Arial" charset="0"/>
              </a:rPr>
              <a:t>sistem çıktılarından beklenen kalite (yönetim raporları ve web sayfaları). </a:t>
            </a:r>
            <a:r>
              <a:rPr lang="tr-TR" i="1" dirty="0" smtClean="0">
                <a:latin typeface="Arial" charset="0"/>
              </a:rPr>
              <a:t>Örneğin: İlgililik, anlaşılabilirlik, doğruluk, tamlık, güncellik, zamanlılık, ve kullanılabilirlik. </a:t>
            </a:r>
            <a:endParaRPr lang="en-US" sz="1600" i="1" dirty="0">
              <a:latin typeface="Arial" charset="0"/>
            </a:endParaRPr>
          </a:p>
          <a:p>
            <a:pPr lvl="1"/>
            <a:r>
              <a:rPr lang="tr-TR" b="1" dirty="0" smtClean="0">
                <a:latin typeface="Arial" charset="0"/>
              </a:rPr>
              <a:t>Hizmet kalitesi</a:t>
            </a:r>
            <a:r>
              <a:rPr lang="en-US" b="1" dirty="0" smtClean="0">
                <a:latin typeface="Arial" charset="0"/>
              </a:rPr>
              <a:t> </a:t>
            </a:r>
            <a:r>
              <a:rPr lang="en-US" dirty="0">
                <a:latin typeface="Arial" charset="0"/>
              </a:rPr>
              <a:t>– </a:t>
            </a:r>
            <a:r>
              <a:rPr lang="tr-TR" dirty="0" smtClean="0">
                <a:latin typeface="Arial" charset="0"/>
              </a:rPr>
              <a:t>sistem kullanıcılarının bilgi sistemleri ve bilgi teknolojileri departmanlarından aldıkları destek hizmetlerinin kalitesi. </a:t>
            </a:r>
            <a:r>
              <a:rPr lang="tr-TR" i="1" dirty="0" smtClean="0">
                <a:latin typeface="Arial" charset="0"/>
              </a:rPr>
              <a:t>Örneğin: çabuk yanıt verme, güvenirlik, teknik yeterlik, personelin empati yeteneği. Pazarlama alanından adapte edilmiş olan </a:t>
            </a:r>
            <a:r>
              <a:rPr lang="en-US" sz="1600" i="1" dirty="0" smtClean="0">
                <a:latin typeface="Arial" charset="0"/>
              </a:rPr>
              <a:t>SERVQUAL</a:t>
            </a:r>
            <a:r>
              <a:rPr lang="en-US" sz="1600" i="1" dirty="0">
                <a:latin typeface="Arial" charset="0"/>
              </a:rPr>
              <a:t>, </a:t>
            </a:r>
            <a:r>
              <a:rPr lang="tr-TR" sz="1600" i="1" dirty="0" smtClean="0">
                <a:latin typeface="Arial" charset="0"/>
              </a:rPr>
              <a:t>bilgi sistemleri hizmet kalitesini ölçmek için popüler bir araçtır </a:t>
            </a:r>
            <a:r>
              <a:rPr lang="fr-FR" sz="1600" i="1" dirty="0" smtClean="0">
                <a:latin typeface="Arial" charset="0"/>
              </a:rPr>
              <a:t>(</a:t>
            </a:r>
            <a:r>
              <a:rPr lang="fr-FR" sz="1600" i="1" dirty="0">
                <a:latin typeface="Arial" charset="0"/>
              </a:rPr>
              <a:t>Pitt et al., 1995).</a:t>
            </a:r>
          </a:p>
          <a:p>
            <a:endParaRPr lang="lv-LV" sz="1200" dirty="0">
              <a:latin typeface="Arial" charset="0"/>
            </a:endParaRPr>
          </a:p>
          <a:p>
            <a:r>
              <a:rPr lang="en-US" sz="1200" dirty="0">
                <a:latin typeface="Arial" charset="0"/>
              </a:rPr>
              <a:t> </a:t>
            </a:r>
            <a:r>
              <a:rPr lang="tr-TR" sz="1200" dirty="0" smtClean="0">
                <a:latin typeface="Arial" charset="0"/>
              </a:rPr>
              <a:t>Yazarlar</a:t>
            </a:r>
            <a:r>
              <a:rPr lang="lv-LV" sz="1200" dirty="0" smtClean="0">
                <a:latin typeface="Arial" charset="0"/>
              </a:rPr>
              <a:t>: </a:t>
            </a:r>
            <a:r>
              <a:rPr lang="lv-LV" sz="1200" dirty="0">
                <a:latin typeface="Arial" charset="0"/>
              </a:rPr>
              <a:t>DeLone, McLean (1992; 2003)</a:t>
            </a:r>
          </a:p>
          <a:p>
            <a:endParaRPr lang="en-US" sz="1200" dirty="0">
              <a:latin typeface="Arial" charset="0"/>
            </a:endParaRPr>
          </a:p>
        </p:txBody>
      </p:sp>
      <p:sp>
        <p:nvSpPr>
          <p:cNvPr id="50180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Maceviciute and Holma, 2018</a:t>
            </a:r>
            <a:endParaRPr lang="lv-LV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24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Garamond" charset="0"/>
              </a:rPr>
              <a:t>Özellikler ve yöntemler</a:t>
            </a:r>
            <a:endParaRPr lang="lv-LV" dirty="0">
              <a:latin typeface="Garamond" charset="0"/>
            </a:endParaRPr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b="1" dirty="0" smtClean="0">
                <a:latin typeface="Arial" charset="0"/>
              </a:rPr>
              <a:t>S</a:t>
            </a:r>
            <a:r>
              <a:rPr lang="tr-TR" b="1" dirty="0" smtClean="0">
                <a:latin typeface="Arial" charset="0"/>
              </a:rPr>
              <a:t>istem kullanımı</a:t>
            </a:r>
            <a:r>
              <a:rPr lang="en-US" b="1" dirty="0" smtClean="0">
                <a:latin typeface="Arial" charset="0"/>
              </a:rPr>
              <a:t> </a:t>
            </a:r>
            <a:r>
              <a:rPr lang="en-US" dirty="0">
                <a:latin typeface="Arial" charset="0"/>
              </a:rPr>
              <a:t>– </a:t>
            </a:r>
            <a:r>
              <a:rPr lang="tr-TR" dirty="0" smtClean="0">
                <a:latin typeface="Arial" charset="0"/>
              </a:rPr>
              <a:t>Personel ve kullanıcıların bir bilgi sistemini kullanma kapasitesi/derecesi. Örneğin: kullanım miktarı, kullanım sıklığı, kullanım türü, kullanımın uygunluğu, kullanım amacı.</a:t>
            </a:r>
            <a:endParaRPr lang="en-US" dirty="0">
              <a:latin typeface="Arial" charset="0"/>
            </a:endParaRPr>
          </a:p>
          <a:p>
            <a:pPr lvl="1"/>
            <a:r>
              <a:rPr lang="tr-TR" b="1" dirty="0" smtClean="0">
                <a:latin typeface="Arial" charset="0"/>
              </a:rPr>
              <a:t>Kullanıcı memnuniyeti</a:t>
            </a:r>
            <a:r>
              <a:rPr lang="en-US" b="1" dirty="0" smtClean="0">
                <a:latin typeface="Arial" charset="0"/>
              </a:rPr>
              <a:t> </a:t>
            </a:r>
            <a:r>
              <a:rPr lang="en-US" dirty="0">
                <a:latin typeface="Arial" charset="0"/>
              </a:rPr>
              <a:t>– </a:t>
            </a:r>
            <a:r>
              <a:rPr lang="tr-TR" dirty="0" smtClean="0">
                <a:latin typeface="Arial" charset="0"/>
              </a:rPr>
              <a:t>kullanıcıların raporlar, web siteleri ve destek hizmetlerinden memnuniyet derecesi.</a:t>
            </a:r>
            <a:endParaRPr lang="en-US" dirty="0">
              <a:latin typeface="Arial" charset="0"/>
            </a:endParaRPr>
          </a:p>
          <a:p>
            <a:pPr lvl="1"/>
            <a:r>
              <a:rPr lang="en-US" b="1" dirty="0" smtClean="0">
                <a:latin typeface="Arial" charset="0"/>
              </a:rPr>
              <a:t>Net </a:t>
            </a:r>
            <a:r>
              <a:rPr lang="tr-TR" b="1" dirty="0" smtClean="0">
                <a:latin typeface="Arial" charset="0"/>
              </a:rPr>
              <a:t>fayda</a:t>
            </a:r>
            <a:r>
              <a:rPr lang="en-US" b="1" dirty="0" smtClean="0">
                <a:latin typeface="Arial" charset="0"/>
              </a:rPr>
              <a:t> </a:t>
            </a:r>
            <a:r>
              <a:rPr lang="en-US" dirty="0">
                <a:latin typeface="Arial" charset="0"/>
              </a:rPr>
              <a:t>– </a:t>
            </a:r>
            <a:r>
              <a:rPr lang="tr-TR" dirty="0" smtClean="0">
                <a:latin typeface="Arial" charset="0"/>
              </a:rPr>
              <a:t>Bilgi sisteminin breylerin, grupların, kurumların ve milletlerin başarısına katkı derecesi. Örneğin: iyileştirilmiş karar verme, geliştirilmiş verimlilik, artan satışlar, azalan maliyetler, artan kar, yeni iş olanakları yaratılması, ekonomik gelişme </a:t>
            </a:r>
            <a:r>
              <a:rPr lang="lv-LV" sz="1600" i="1" dirty="0" smtClean="0">
                <a:latin typeface="Arial" charset="0"/>
              </a:rPr>
              <a:t>(</a:t>
            </a:r>
            <a:r>
              <a:rPr lang="tr-TR" sz="1600" i="1" dirty="0" smtClean="0">
                <a:latin typeface="Arial" charset="0"/>
              </a:rPr>
              <a:t>etki ölçümü</a:t>
            </a:r>
            <a:r>
              <a:rPr lang="lv-LV" sz="1600" i="1" dirty="0" smtClean="0">
                <a:latin typeface="Arial" charset="0"/>
              </a:rPr>
              <a:t>).</a:t>
            </a:r>
            <a:endParaRPr lang="en-US" dirty="0">
              <a:latin typeface="Arial" charset="0"/>
            </a:endParaRPr>
          </a:p>
          <a:p>
            <a:endParaRPr lang="en-US" sz="1400" dirty="0">
              <a:latin typeface="Arial" charset="0"/>
            </a:endParaRPr>
          </a:p>
        </p:txBody>
      </p:sp>
      <p:sp>
        <p:nvSpPr>
          <p:cNvPr id="51204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Maceviciute and Holma, 2018</a:t>
            </a:r>
            <a:endParaRPr lang="lv-LV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50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063552" y="2348880"/>
            <a:ext cx="8229600" cy="1143000"/>
          </a:xfrm>
        </p:spPr>
        <p:txBody>
          <a:bodyPr/>
          <a:lstStyle/>
          <a:p>
            <a:r>
              <a:rPr lang="tr-TR" dirty="0" smtClean="0"/>
              <a:t>Dijital kütüphane nedir</a:t>
            </a:r>
            <a:r>
              <a:rPr lang="sv-SE" dirty="0" smtClean="0"/>
              <a:t>?</a:t>
            </a:r>
            <a:endParaRPr lang="en-GB" dirty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145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400" dirty="0" smtClean="0">
                <a:latin typeface="+mn-lt"/>
              </a:rPr>
              <a:t>Kurumsal perspektiften digital kütüphane değerlendirme modeli </a:t>
            </a:r>
            <a:endParaRPr lang="en-US" sz="2400" dirty="0">
              <a:latin typeface="+mn-lt"/>
            </a:endParaRPr>
          </a:p>
        </p:txBody>
      </p:sp>
      <p:sp>
        <p:nvSpPr>
          <p:cNvPr id="52227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Maceviciute and Holma, 2018</a:t>
            </a:r>
            <a:endParaRPr lang="lv-LV">
              <a:solidFill>
                <a:schemeClr val="bg1"/>
              </a:solidFill>
            </a:endParaRPr>
          </a:p>
        </p:txBody>
      </p:sp>
      <p:pic>
        <p:nvPicPr>
          <p:cNvPr id="52229" name="Content Placeholder 5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00377" y="1334659"/>
            <a:ext cx="6169025" cy="4255714"/>
          </a:xfrm>
        </p:spPr>
      </p:pic>
      <p:sp>
        <p:nvSpPr>
          <p:cNvPr id="52230" name="Rectangle 7"/>
          <p:cNvSpPr>
            <a:spLocks noChangeArrowheads="1"/>
          </p:cNvSpPr>
          <p:nvPr/>
        </p:nvSpPr>
        <p:spPr bwMode="auto">
          <a:xfrm>
            <a:off x="2711452" y="5658894"/>
            <a:ext cx="73453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tr-TR" b="1" i="1" dirty="0" smtClean="0"/>
              <a:t>Kaynak</a:t>
            </a:r>
            <a:r>
              <a:rPr lang="lv-LV" b="1" i="1" dirty="0" smtClean="0"/>
              <a:t>: </a:t>
            </a:r>
            <a:r>
              <a:rPr lang="lv-LV" i="1" dirty="0"/>
              <a:t>M.Khoo, C.MacDonald, 2011</a:t>
            </a:r>
          </a:p>
          <a:p>
            <a:r>
              <a:rPr lang="lv-LV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8820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1544" y="2132856"/>
            <a:ext cx="8229600" cy="1143000"/>
          </a:xfrm>
        </p:spPr>
        <p:txBody>
          <a:bodyPr/>
          <a:lstStyle/>
          <a:p>
            <a:r>
              <a:rPr lang="tr-TR" dirty="0" smtClean="0"/>
              <a:t>Değerlendirme yöntemleri</a:t>
            </a:r>
            <a:endParaRPr lang="en-US" dirty="0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6795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3200" dirty="0" smtClean="0">
                <a:latin typeface="+mn-lt"/>
              </a:rPr>
              <a:t>Değerlendirme ölçütü</a:t>
            </a:r>
            <a:r>
              <a:rPr lang="lv-LV" sz="3200" dirty="0" smtClean="0">
                <a:latin typeface="+mn-lt"/>
              </a:rPr>
              <a:t> </a:t>
            </a:r>
            <a:endParaRPr lang="en-US" sz="3200" dirty="0">
              <a:latin typeface="+mn-lt"/>
            </a:endParaRPr>
          </a:p>
        </p:txBody>
      </p:sp>
      <p:sp>
        <p:nvSpPr>
          <p:cNvPr id="57347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lvl="1">
              <a:buFont typeface="Arial" charset="0"/>
              <a:buChar char="•"/>
            </a:pPr>
            <a:r>
              <a:rPr lang="tr-TR" dirty="0" smtClean="0">
                <a:latin typeface="Arial" charset="0"/>
              </a:rPr>
              <a:t>Geleneksel kütüphane değerlendirmesi</a:t>
            </a:r>
            <a:endParaRPr lang="lv-LV" i="1" dirty="0">
              <a:latin typeface="Arial" charset="0"/>
            </a:endParaRPr>
          </a:p>
          <a:p>
            <a:pPr lvl="1">
              <a:buFont typeface="Arial" charset="0"/>
              <a:buChar char="•"/>
            </a:pPr>
            <a:endParaRPr lang="lv-LV" dirty="0" smtClean="0">
              <a:latin typeface="Arial" charset="0"/>
            </a:endParaRPr>
          </a:p>
          <a:p>
            <a:pPr lvl="1">
              <a:buFont typeface="Arial" charset="0"/>
              <a:buChar char="•"/>
            </a:pPr>
            <a:endParaRPr lang="lv-LV" dirty="0">
              <a:latin typeface="Arial" charset="0"/>
            </a:endParaRPr>
          </a:p>
          <a:p>
            <a:pPr lvl="1">
              <a:buFont typeface="Arial" charset="0"/>
              <a:buChar char="•"/>
            </a:pPr>
            <a:r>
              <a:rPr lang="tr-TR" dirty="0" smtClean="0">
                <a:latin typeface="Arial" charset="0"/>
              </a:rPr>
              <a:t>Bilgi erişim sistemleri performansı </a:t>
            </a:r>
            <a:endParaRPr lang="tr-TR" dirty="0">
              <a:latin typeface="Arial" charset="0"/>
            </a:endParaRPr>
          </a:p>
          <a:p>
            <a:pPr lvl="1">
              <a:buFont typeface="Arial" charset="0"/>
              <a:buChar char="•"/>
            </a:pPr>
            <a:endParaRPr lang="lv-LV" sz="2400" i="1" dirty="0">
              <a:latin typeface="Arial" charset="0"/>
            </a:endParaRPr>
          </a:p>
          <a:p>
            <a:pPr lvl="1">
              <a:buFont typeface="Arial" charset="0"/>
              <a:buChar char="•"/>
            </a:pPr>
            <a:endParaRPr lang="lv-LV" i="1" dirty="0">
              <a:latin typeface="Arial" charset="0"/>
            </a:endParaRPr>
          </a:p>
          <a:p>
            <a:pPr lvl="1">
              <a:buFont typeface="Arial" charset="0"/>
              <a:buChar char="•"/>
            </a:pPr>
            <a:r>
              <a:rPr lang="tr-TR" dirty="0" smtClean="0">
                <a:latin typeface="Arial" charset="0"/>
              </a:rPr>
              <a:t>İnsan-makina etkileşimi </a:t>
            </a:r>
            <a:endParaRPr lang="lv-LV" sz="2400" i="1" dirty="0">
              <a:latin typeface="Arial" charset="0"/>
            </a:endParaRPr>
          </a:p>
          <a:p>
            <a:pPr lvl="1">
              <a:buFont typeface="Arial" charset="0"/>
              <a:buChar char="•"/>
            </a:pPr>
            <a:endParaRPr lang="lv-LV" sz="1800" b="1" dirty="0">
              <a:latin typeface="Arial" charset="0"/>
            </a:endParaRPr>
          </a:p>
          <a:p>
            <a:endParaRPr lang="en-US" dirty="0">
              <a:latin typeface="Arial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6168008" y="1412777"/>
            <a:ext cx="4038600" cy="4525963"/>
          </a:xfrm>
        </p:spPr>
        <p:txBody>
          <a:bodyPr>
            <a:normAutofit/>
          </a:bodyPr>
          <a:lstStyle/>
          <a:p>
            <a:pPr marL="0" lvl="1" indent="0">
              <a:buNone/>
            </a:pPr>
            <a:r>
              <a:rPr lang="tr-TR" i="1" dirty="0" smtClean="0">
                <a:latin typeface="Arial" charset="0"/>
              </a:rPr>
              <a:t>Ödünç verme, koleksiyon miktarı, büyüme oranı, kullanıcı ziyaretleri, memnuniyet, finansal istikrar, vb. </a:t>
            </a:r>
          </a:p>
          <a:p>
            <a:pPr marL="0" lvl="1" indent="0">
              <a:buNone/>
            </a:pPr>
            <a:endParaRPr lang="tr-TR" sz="2400" i="1" dirty="0">
              <a:latin typeface="Arial" charset="0"/>
            </a:endParaRPr>
          </a:p>
          <a:p>
            <a:pPr marL="0" lvl="1" indent="0">
              <a:buNone/>
            </a:pPr>
            <a:endParaRPr lang="lv-LV" sz="2400" i="1" dirty="0">
              <a:latin typeface="Arial" charset="0"/>
            </a:endParaRPr>
          </a:p>
          <a:p>
            <a:pPr marL="0" indent="0">
              <a:buNone/>
            </a:pPr>
            <a:r>
              <a:rPr lang="tr-TR" sz="2400" i="1" dirty="0" smtClean="0">
                <a:latin typeface="Arial" charset="0"/>
              </a:rPr>
              <a:t>ilgililik</a:t>
            </a:r>
            <a:r>
              <a:rPr lang="lv-LV" sz="2400" i="1" dirty="0" smtClean="0">
                <a:latin typeface="Arial" charset="0"/>
              </a:rPr>
              <a:t> </a:t>
            </a:r>
            <a:r>
              <a:rPr lang="lv-LV" sz="2400" i="1" dirty="0">
                <a:latin typeface="Arial" charset="0"/>
              </a:rPr>
              <a:t>; </a:t>
            </a:r>
            <a:r>
              <a:rPr lang="tr-TR" sz="2400" i="1" dirty="0" smtClean="0">
                <a:latin typeface="Arial" charset="0"/>
              </a:rPr>
              <a:t>anma ve duyarlılık </a:t>
            </a:r>
            <a:r>
              <a:rPr lang="lv-LV" sz="2400" i="1" dirty="0" smtClean="0">
                <a:latin typeface="Arial" charset="0"/>
              </a:rPr>
              <a:t> </a:t>
            </a:r>
            <a:endParaRPr lang="en-US" sz="2400" dirty="0"/>
          </a:p>
          <a:p>
            <a:pPr marL="0" indent="0">
              <a:buNone/>
            </a:pPr>
            <a:endParaRPr lang="lv-LV" sz="2200" i="1" dirty="0">
              <a:latin typeface="Arial" charset="0"/>
            </a:endParaRPr>
          </a:p>
          <a:p>
            <a:pPr marL="0" indent="0">
              <a:buNone/>
            </a:pPr>
            <a:r>
              <a:rPr lang="tr-TR" sz="2400" i="1" dirty="0">
                <a:latin typeface="Arial" charset="0"/>
              </a:rPr>
              <a:t>k</a:t>
            </a:r>
            <a:r>
              <a:rPr lang="tr-TR" sz="2400" i="1" dirty="0" smtClean="0">
                <a:latin typeface="Arial" charset="0"/>
              </a:rPr>
              <a:t>ullanılabilirlik, fnksiyonellik, gayretler, görevler</a:t>
            </a:r>
            <a:endParaRPr lang="lv-LV" sz="2400" i="1" dirty="0">
              <a:latin typeface="Arial" charset="0"/>
            </a:endParaRPr>
          </a:p>
          <a:p>
            <a:pPr marL="0" lvl="1" indent="0">
              <a:buNone/>
            </a:pPr>
            <a:endParaRPr lang="en-US" sz="1400" b="1" dirty="0">
              <a:latin typeface="Arial" charset="0"/>
            </a:endParaRP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57348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dirty="0" smtClean="0">
                <a:solidFill>
                  <a:schemeClr val="bg1"/>
                </a:solidFill>
              </a:rPr>
              <a:t>Maceviciute and Holma, 2018</a:t>
            </a:r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57350" name="Right Arrow 5"/>
          <p:cNvSpPr>
            <a:spLocks noChangeArrowheads="1"/>
          </p:cNvSpPr>
          <p:nvPr/>
        </p:nvSpPr>
        <p:spPr bwMode="auto">
          <a:xfrm>
            <a:off x="5231904" y="1700809"/>
            <a:ext cx="649288" cy="251739"/>
          </a:xfrm>
          <a:prstGeom prst="rightArrow">
            <a:avLst>
              <a:gd name="adj1" fmla="val 50000"/>
              <a:gd name="adj2" fmla="val 50150"/>
            </a:avLst>
          </a:prstGeom>
          <a:solidFill>
            <a:srgbClr val="C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lv-LV"/>
          </a:p>
        </p:txBody>
      </p:sp>
      <p:sp>
        <p:nvSpPr>
          <p:cNvPr id="57351" name="Right Arrow 6"/>
          <p:cNvSpPr>
            <a:spLocks noChangeArrowheads="1"/>
          </p:cNvSpPr>
          <p:nvPr/>
        </p:nvSpPr>
        <p:spPr bwMode="auto">
          <a:xfrm>
            <a:off x="5197132" y="2996953"/>
            <a:ext cx="647700" cy="251739"/>
          </a:xfrm>
          <a:prstGeom prst="rightArrow">
            <a:avLst>
              <a:gd name="adj1" fmla="val 50000"/>
              <a:gd name="adj2" fmla="val 50028"/>
            </a:avLst>
          </a:prstGeom>
          <a:solidFill>
            <a:srgbClr val="C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lv-LV"/>
          </a:p>
        </p:txBody>
      </p:sp>
      <p:sp>
        <p:nvSpPr>
          <p:cNvPr id="57352" name="Right Arrow 7"/>
          <p:cNvSpPr>
            <a:spLocks noChangeArrowheads="1"/>
          </p:cNvSpPr>
          <p:nvPr/>
        </p:nvSpPr>
        <p:spPr bwMode="auto">
          <a:xfrm>
            <a:off x="5303912" y="4509120"/>
            <a:ext cx="647700" cy="253228"/>
          </a:xfrm>
          <a:prstGeom prst="rightArrow">
            <a:avLst>
              <a:gd name="adj1" fmla="val 50000"/>
              <a:gd name="adj2" fmla="val 49733"/>
            </a:avLst>
          </a:prstGeom>
          <a:solidFill>
            <a:srgbClr val="C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79022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200" dirty="0" smtClean="0">
                <a:latin typeface="+mn-lt"/>
              </a:rPr>
              <a:t>Değerlendirme Ölçütü</a:t>
            </a:r>
            <a:r>
              <a:rPr lang="lv-LV" sz="3200" dirty="0" smtClean="0">
                <a:latin typeface="+mn-lt"/>
              </a:rPr>
              <a:t> </a:t>
            </a:r>
            <a:r>
              <a:rPr lang="lv-LV" sz="3200" dirty="0">
                <a:latin typeface="+mn-lt"/>
              </a:rPr>
              <a:t>(2)</a:t>
            </a:r>
            <a:r>
              <a:rPr lang="lv-LV" sz="3600" dirty="0">
                <a:latin typeface="+mn-lt"/>
              </a:rPr>
              <a:t/>
            </a:r>
            <a:br>
              <a:rPr lang="lv-LV" sz="3600" dirty="0">
                <a:latin typeface="+mn-lt"/>
              </a:rPr>
            </a:br>
            <a:r>
              <a:rPr lang="lv-LV" sz="1800" i="1" dirty="0">
                <a:latin typeface="+mn-lt"/>
              </a:rPr>
              <a:t>(Source: Zhang, 2007)</a:t>
            </a:r>
            <a:endParaRPr lang="en-US" sz="1800" i="1" dirty="0">
              <a:latin typeface="+mn-lt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4673351"/>
              </p:ext>
            </p:extLst>
          </p:nvPr>
        </p:nvGraphicFramePr>
        <p:xfrm>
          <a:off x="2351088" y="1267628"/>
          <a:ext cx="7704136" cy="55581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0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960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080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7977">
                <a:tc>
                  <a:txBody>
                    <a:bodyPr/>
                    <a:lstStyle/>
                    <a:p>
                      <a:r>
                        <a:rPr lang="tr-TR" sz="1700" dirty="0" smtClean="0">
                          <a:solidFill>
                            <a:schemeClr val="tx1"/>
                          </a:solidFill>
                        </a:rPr>
                        <a:t>Düzeyler</a:t>
                      </a:r>
                      <a:endParaRPr lang="en-US" sz="1700" dirty="0">
                        <a:solidFill>
                          <a:schemeClr val="tx1"/>
                        </a:solidFill>
                      </a:endParaRPr>
                    </a:p>
                  </a:txBody>
                  <a:tcPr marL="91431" marR="91431" marT="42902" marB="42902"/>
                </a:tc>
                <a:tc>
                  <a:txBody>
                    <a:bodyPr/>
                    <a:lstStyle/>
                    <a:p>
                      <a:r>
                        <a:rPr lang="tr-TR" sz="1700" dirty="0" smtClean="0">
                          <a:solidFill>
                            <a:schemeClr val="tx1"/>
                          </a:solidFill>
                        </a:rPr>
                        <a:t>Geleneksel</a:t>
                      </a:r>
                      <a:r>
                        <a:rPr lang="tr-TR" sz="1700" baseline="0" dirty="0" smtClean="0">
                          <a:solidFill>
                            <a:schemeClr val="tx1"/>
                          </a:solidFill>
                        </a:rPr>
                        <a:t> ölçütler</a:t>
                      </a:r>
                      <a:endParaRPr lang="en-US" sz="1700" dirty="0">
                        <a:solidFill>
                          <a:schemeClr val="tx1"/>
                        </a:solidFill>
                      </a:endParaRPr>
                    </a:p>
                  </a:txBody>
                  <a:tcPr marL="91431" marR="91431" marT="42902" marB="42902"/>
                </a:tc>
                <a:tc>
                  <a:txBody>
                    <a:bodyPr/>
                    <a:lstStyle/>
                    <a:p>
                      <a:r>
                        <a:rPr lang="tr-TR" sz="1700" dirty="0" smtClean="0">
                          <a:solidFill>
                            <a:schemeClr val="tx1"/>
                          </a:solidFill>
                        </a:rPr>
                        <a:t>Digital Kütüphanelere özel ölçütler </a:t>
                      </a:r>
                      <a:endParaRPr lang="en-US" sz="1700" dirty="0">
                        <a:solidFill>
                          <a:schemeClr val="tx1"/>
                        </a:solidFill>
                      </a:endParaRPr>
                    </a:p>
                  </a:txBody>
                  <a:tcPr marL="91431" marR="91431" marT="42902" marB="4290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0946">
                <a:tc>
                  <a:txBody>
                    <a:bodyPr/>
                    <a:lstStyle/>
                    <a:p>
                      <a:r>
                        <a:rPr lang="tr-TR" sz="17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İçerik</a:t>
                      </a:r>
                      <a:endParaRPr lang="lv-LV" sz="1700" b="1" dirty="0" smtClean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endParaRPr lang="en-US" sz="17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 marL="91431" marR="91431" marT="42902" marB="42902">
                    <a:solidFill>
                      <a:srgbClr val="FFFF99">
                        <a:alpha val="3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 b="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Doğruluk,</a:t>
                      </a:r>
                      <a:r>
                        <a:rPr lang="tr-TR" sz="1300" b="0" baseline="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 güvenirlilik, netlik, maliyet, anlama kolaylığı, okunabilirlik, zamnlılık, faydalılık</a:t>
                      </a:r>
                      <a:endParaRPr lang="lv-LV" sz="13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solidFill>
                      <a:srgbClr val="FFFF99">
                        <a:alpha val="3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 b="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Aslına uygunluk, kullanıcılar için ölçeklenebilirlik</a:t>
                      </a:r>
                      <a:endParaRPr lang="lv-LV" sz="13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solidFill>
                      <a:srgbClr val="FFFF99">
                        <a:alpha val="3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0710">
                <a:tc>
                  <a:txBody>
                    <a:bodyPr/>
                    <a:lstStyle/>
                    <a:p>
                      <a:r>
                        <a:rPr lang="lv-LV" sz="17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Te</a:t>
                      </a:r>
                      <a:r>
                        <a:rPr lang="tr-TR" sz="17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knoloji</a:t>
                      </a:r>
                      <a:endParaRPr lang="lv-LV" sz="1700" b="1" dirty="0" smtClean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endParaRPr lang="en-US" sz="17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 marL="91431" marR="91431" marT="42902" marB="42902">
                    <a:solidFill>
                      <a:srgbClr val="92D050">
                        <a:alpha val="3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 b="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Etkililik, gösterim kalitesi, uygunluk,</a:t>
                      </a:r>
                      <a:r>
                        <a:rPr lang="tr-TR" sz="1300" b="0" baseline="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 güvenilirlik, maliyet, yanıt süresi </a:t>
                      </a:r>
                      <a:endParaRPr lang="tr-TR" sz="1300" b="0" dirty="0" smtClean="0">
                        <a:solidFill>
                          <a:schemeClr val="accent4">
                            <a:lumMod val="50000"/>
                          </a:schemeClr>
                        </a:solidFill>
                        <a:latin typeface="CenturySchL-Roma"/>
                        <a:ea typeface="Calibri"/>
                        <a:cs typeface="CenturySchL-Roma"/>
                      </a:endParaRPr>
                    </a:p>
                  </a:txBody>
                  <a:tcPr marL="68574" marR="68574" marT="0" marB="0">
                    <a:solidFill>
                      <a:srgbClr val="92D050">
                        <a:alpha val="3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 b="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Birlikte</a:t>
                      </a:r>
                      <a:r>
                        <a:rPr lang="tr-TR" sz="1300" b="0" baseline="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 çalışılabilirlik, uyumluluk</a:t>
                      </a:r>
                      <a:endParaRPr lang="lv-LV" sz="13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solidFill>
                      <a:srgbClr val="92D050">
                        <a:alpha val="3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0617">
                <a:tc>
                  <a:txBody>
                    <a:bodyPr/>
                    <a:lstStyle/>
                    <a:p>
                      <a:r>
                        <a:rPr lang="tr-TR" sz="17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Arayüz</a:t>
                      </a:r>
                      <a:endParaRPr lang="lv-LV" sz="1700" b="1" dirty="0" smtClean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endParaRPr lang="en-US" sz="17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 marL="91431" marR="91431" marT="42902" marB="42902">
                    <a:solidFill>
                      <a:srgbClr val="FFFF99">
                        <a:alpha val="3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 b="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Öğrenebilirlik, etkililik, hatırlanabilirlik,</a:t>
                      </a:r>
                      <a:r>
                        <a:rPr lang="tr-TR" sz="1300" b="0" baseline="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 hatalar, memnuniyet</a:t>
                      </a:r>
                      <a:endParaRPr lang="lv-LV" sz="13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solidFill>
                      <a:srgbClr val="FFFF99">
                        <a:alpha val="3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lv-LV" sz="13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solidFill>
                      <a:srgbClr val="FFFF99">
                        <a:alpha val="3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51183">
                <a:tc>
                  <a:txBody>
                    <a:bodyPr/>
                    <a:lstStyle/>
                    <a:p>
                      <a:r>
                        <a:rPr lang="tr-TR" sz="17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Hizmet</a:t>
                      </a:r>
                      <a:endParaRPr lang="lv-LV" sz="1700" b="1" dirty="0" smtClean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endParaRPr lang="en-US" sz="17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 marL="91431" marR="91431" marT="42902" marB="42902">
                    <a:solidFill>
                      <a:srgbClr val="92D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 b="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Erişilebilirlik, nezaket, empati, hizmet öncesi ve sonrası fark,</a:t>
                      </a:r>
                      <a:r>
                        <a:rPr lang="tr-TR" sz="1300" b="0" baseline="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 beklentiler ve algı arasındaki uçurum (boşluk), algı</a:t>
                      </a:r>
                      <a:endParaRPr lang="lv-LV" sz="13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solidFill>
                      <a:srgbClr val="92D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 b="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Nezaket, doğruluk, memnuniyet, tekrar kullanımlar, farkındalık, maliyet, cevap süresi, kullanıcı kontrolü</a:t>
                      </a:r>
                      <a:endParaRPr lang="lv-LV" sz="13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solidFill>
                      <a:srgbClr val="92D050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0710">
                <a:tc>
                  <a:txBody>
                    <a:bodyPr/>
                    <a:lstStyle/>
                    <a:p>
                      <a:r>
                        <a:rPr lang="tr-TR" sz="17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Kullanıcı</a:t>
                      </a:r>
                      <a:endParaRPr lang="lv-LV" sz="1700" b="1" dirty="0" smtClean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endParaRPr lang="en-US" sz="17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 marL="91431" marR="91431" marT="42902" marB="42902">
                    <a:solidFill>
                      <a:srgbClr val="FFFF99">
                        <a:alpha val="3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 b="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Oturum süresi, görev tamamlamada doğruluk, kabullenme, kulanma/kullanmaya niyet etme, memnuniyet</a:t>
                      </a:r>
                      <a:endParaRPr lang="lv-LV" sz="13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solidFill>
                      <a:srgbClr val="FFFF99">
                        <a:alpha val="3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lv-LV" sz="13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solidFill>
                      <a:srgbClr val="FFFF99">
                        <a:alpha val="3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0710">
                <a:tc>
                  <a:txBody>
                    <a:bodyPr/>
                    <a:lstStyle/>
                    <a:p>
                      <a:r>
                        <a:rPr lang="tr-TR" sz="17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Bağlam</a:t>
                      </a:r>
                      <a:endParaRPr lang="lv-LV" sz="1700" b="1" dirty="0" smtClean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endParaRPr lang="en-US" sz="17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 marL="91431" marR="91431" marT="42902" marB="42902">
                    <a:solidFill>
                      <a:srgbClr val="92D050">
                        <a:alpha val="3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 b="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Telif</a:t>
                      </a:r>
                      <a:r>
                        <a:rPr lang="tr-TR" sz="1300" b="0" baseline="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 haklarına uyum, koruma, kültürrün yayılması, sürdürülebilirlik</a:t>
                      </a:r>
                      <a:endParaRPr lang="lv-LV" sz="13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solidFill>
                      <a:srgbClr val="92D050">
                        <a:alpha val="3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lv-LV" sz="13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solidFill>
                      <a:srgbClr val="92D050">
                        <a:alpha val="3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8405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Maceviciute and Holma, 2018</a:t>
            </a:r>
            <a:endParaRPr lang="lv-LV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3634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3200" dirty="0" smtClean="0">
                <a:latin typeface="+mn-lt"/>
              </a:rPr>
              <a:t>Değerlendirme ölçütü</a:t>
            </a:r>
            <a:r>
              <a:rPr lang="lv-LV" sz="3200" dirty="0" smtClean="0">
                <a:latin typeface="+mn-lt"/>
              </a:rPr>
              <a:t> </a:t>
            </a:r>
            <a:r>
              <a:rPr lang="lv-LV" sz="3200" dirty="0">
                <a:latin typeface="+mn-lt"/>
              </a:rPr>
              <a:t>(3) </a:t>
            </a:r>
            <a:br>
              <a:rPr lang="lv-LV" sz="3200" dirty="0">
                <a:latin typeface="+mn-lt"/>
              </a:rPr>
            </a:br>
            <a:r>
              <a:rPr lang="lv-LV" sz="3200" dirty="0" smtClean="0">
                <a:latin typeface="+mn-lt"/>
              </a:rPr>
              <a:t>(</a:t>
            </a:r>
            <a:r>
              <a:rPr lang="tr-TR" sz="1800" i="1" dirty="0" smtClean="0">
                <a:latin typeface="+mn-lt"/>
              </a:rPr>
              <a:t>Kaynak</a:t>
            </a:r>
            <a:r>
              <a:rPr lang="lv-LV" sz="1800" i="1" dirty="0" smtClean="0">
                <a:latin typeface="+mn-lt"/>
              </a:rPr>
              <a:t>: </a:t>
            </a:r>
            <a:r>
              <a:rPr lang="lv-LV" sz="1800" i="1" dirty="0">
                <a:latin typeface="+mn-lt"/>
              </a:rPr>
              <a:t>Xie I)</a:t>
            </a:r>
            <a:endParaRPr lang="en-US" sz="1800" i="1" dirty="0">
              <a:latin typeface="+mn-lt"/>
            </a:endParaRPr>
          </a:p>
        </p:txBody>
      </p:sp>
      <p:sp>
        <p:nvSpPr>
          <p:cNvPr id="59395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Maceviciute and Holma, 2018</a:t>
            </a:r>
            <a:endParaRPr lang="lv-LV">
              <a:solidFill>
                <a:schemeClr val="bg1"/>
              </a:solidFill>
            </a:endParaRPr>
          </a:p>
        </p:txBody>
      </p:sp>
      <p:pic>
        <p:nvPicPr>
          <p:cNvPr id="59397" name="Content Placeholder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51088" y="1063556"/>
            <a:ext cx="7632700" cy="5188188"/>
          </a:xfrm>
          <a:noFill/>
        </p:spPr>
      </p:pic>
    </p:spTree>
    <p:extLst>
      <p:ext uri="{BB962C8B-B14F-4D97-AF65-F5344CB8AC3E}">
        <p14:creationId xmlns:p14="http://schemas.microsoft.com/office/powerpoint/2010/main" val="2096031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3200" dirty="0" smtClean="0">
                <a:latin typeface="+mn-lt"/>
              </a:rPr>
              <a:t>Değerlendirme ölçütü</a:t>
            </a:r>
            <a:r>
              <a:rPr lang="lv-LV" sz="3200" dirty="0" smtClean="0">
                <a:latin typeface="+mn-lt"/>
              </a:rPr>
              <a:t> </a:t>
            </a:r>
            <a:r>
              <a:rPr lang="lv-LV" sz="3200" dirty="0">
                <a:latin typeface="+mn-lt"/>
              </a:rPr>
              <a:t>(4)</a:t>
            </a:r>
            <a:endParaRPr lang="en-US" sz="3200" dirty="0">
              <a:latin typeface="+mn-lt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2725405"/>
              </p:ext>
            </p:extLst>
          </p:nvPr>
        </p:nvGraphicFramePr>
        <p:xfrm>
          <a:off x="1774827" y="1267629"/>
          <a:ext cx="8642349" cy="353141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807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07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07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7970">
                <a:tc rowSpan="2">
                  <a:txBody>
                    <a:bodyPr/>
                    <a:lstStyle/>
                    <a:p>
                      <a:pPr algn="ctr"/>
                      <a:r>
                        <a:rPr lang="lv-LV" sz="1700" dirty="0" smtClean="0"/>
                        <a:t>Perspe</a:t>
                      </a:r>
                      <a:r>
                        <a:rPr lang="tr-TR" sz="1700" dirty="0" smtClean="0"/>
                        <a:t>ktif</a:t>
                      </a:r>
                      <a:endParaRPr lang="en-US" sz="17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marT="42901" marB="42901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r-TR" sz="1700" dirty="0" smtClean="0">
                          <a:solidFill>
                            <a:schemeClr val="lt1"/>
                          </a:solidFill>
                        </a:rPr>
                        <a:t>Konu</a:t>
                      </a:r>
                      <a:endParaRPr lang="en-US" sz="17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marT="42901" marB="42901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797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700" b="1" dirty="0" smtClean="0">
                          <a:solidFill>
                            <a:schemeClr val="accent1">
                              <a:lumMod val="10000"/>
                            </a:schemeClr>
                          </a:solidFill>
                        </a:rPr>
                        <a:t>S</a:t>
                      </a:r>
                      <a:r>
                        <a:rPr lang="tr-TR" sz="1700" b="1" dirty="0" smtClean="0">
                          <a:solidFill>
                            <a:schemeClr val="accent1">
                              <a:lumMod val="10000"/>
                            </a:schemeClr>
                          </a:solidFill>
                        </a:rPr>
                        <a:t>i</a:t>
                      </a:r>
                      <a:r>
                        <a:rPr lang="lv-LV" sz="1700" b="1" dirty="0" smtClean="0">
                          <a:solidFill>
                            <a:schemeClr val="accent1">
                              <a:lumMod val="10000"/>
                            </a:schemeClr>
                          </a:solidFill>
                        </a:rPr>
                        <a:t>stem</a:t>
                      </a:r>
                      <a:endParaRPr lang="en-US" sz="1700" b="1" dirty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</a:txBody>
                  <a:tcPr marT="42901" marB="429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700" b="1" dirty="0" smtClean="0">
                          <a:solidFill>
                            <a:schemeClr val="accent1">
                              <a:lumMod val="10000"/>
                            </a:schemeClr>
                          </a:solidFill>
                        </a:rPr>
                        <a:t>Kullanım</a:t>
                      </a:r>
                      <a:endParaRPr lang="en-US" sz="1700" b="1" dirty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</a:txBody>
                  <a:tcPr marT="42901" marB="4290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5197">
                <a:tc>
                  <a:txBody>
                    <a:bodyPr/>
                    <a:lstStyle/>
                    <a:p>
                      <a:pPr algn="ctr"/>
                      <a:r>
                        <a:rPr lang="lv-LV" sz="1700" b="1" dirty="0" smtClean="0">
                          <a:solidFill>
                            <a:schemeClr val="accent1">
                              <a:lumMod val="10000"/>
                            </a:schemeClr>
                          </a:solidFill>
                        </a:rPr>
                        <a:t>S</a:t>
                      </a:r>
                      <a:r>
                        <a:rPr lang="tr-TR" sz="1700" b="1" dirty="0" smtClean="0">
                          <a:solidFill>
                            <a:schemeClr val="accent1">
                              <a:lumMod val="10000"/>
                            </a:schemeClr>
                          </a:solidFill>
                        </a:rPr>
                        <a:t>i</a:t>
                      </a:r>
                      <a:r>
                        <a:rPr lang="lv-LV" sz="1700" b="1" dirty="0" smtClean="0">
                          <a:solidFill>
                            <a:schemeClr val="accent1">
                              <a:lumMod val="10000"/>
                            </a:schemeClr>
                          </a:solidFill>
                        </a:rPr>
                        <a:t>stem</a:t>
                      </a:r>
                      <a:endParaRPr lang="en-US" sz="1700" b="1" dirty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</a:txBody>
                  <a:tcPr marT="42901" marB="42901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lv-LV" sz="1700" dirty="0" smtClean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lv-LV" sz="1700" dirty="0" smtClean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lv-LV" sz="1700" dirty="0" smtClean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en-US" sz="1700" dirty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</a:txBody>
                  <a:tcPr marT="42901" marB="42901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en-US" sz="1700" dirty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</a:txBody>
                  <a:tcPr marT="42901" marB="4290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30216">
                <a:tc>
                  <a:txBody>
                    <a:bodyPr/>
                    <a:lstStyle/>
                    <a:p>
                      <a:pPr algn="ctr"/>
                      <a:r>
                        <a:rPr lang="tr-TR" sz="1700" b="1" dirty="0" smtClean="0">
                          <a:solidFill>
                            <a:schemeClr val="accent1">
                              <a:lumMod val="10000"/>
                            </a:schemeClr>
                          </a:solidFill>
                        </a:rPr>
                        <a:t>Kullanıcı</a:t>
                      </a:r>
                      <a:endParaRPr lang="en-US" sz="1700" b="1" dirty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</a:txBody>
                  <a:tcPr marT="42901" marB="42901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lv-LV" sz="1700" dirty="0" smtClean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lv-LV" sz="1700" dirty="0" smtClean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lv-LV" sz="1700" dirty="0" smtClean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lv-LV" sz="1700" dirty="0" smtClean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lv-LV" sz="1700" dirty="0" smtClean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en-US" sz="1700" dirty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</a:txBody>
                  <a:tcPr marT="42901" marB="42901"/>
                </a:tc>
                <a:tc>
                  <a:txBody>
                    <a:bodyPr/>
                    <a:lstStyle/>
                    <a:p>
                      <a:endParaRPr lang="en-US" sz="1700" dirty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</a:txBody>
                  <a:tcPr marT="42901" marB="4290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0442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Maceviciute and Holma, 2018</a:t>
            </a:r>
            <a:endParaRPr lang="lv-LV">
              <a:solidFill>
                <a:schemeClr val="bg1"/>
              </a:solidFill>
            </a:endParaRPr>
          </a:p>
        </p:txBody>
      </p:sp>
      <p:sp>
        <p:nvSpPr>
          <p:cNvPr id="50204" name="Rectangle 6"/>
          <p:cNvSpPr>
            <a:spLocks noChangeArrowheads="1"/>
          </p:cNvSpPr>
          <p:nvPr/>
        </p:nvSpPr>
        <p:spPr bwMode="auto">
          <a:xfrm>
            <a:off x="2279650" y="5456311"/>
            <a:ext cx="7704138" cy="607746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tr-TR" b="1" dirty="0" smtClean="0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Kaynak</a:t>
            </a:r>
            <a:r>
              <a:rPr lang="lv-LV" b="1" dirty="0" smtClean="0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: </a:t>
            </a:r>
            <a:r>
              <a:rPr lang="lv-LV" dirty="0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Nicholson S. A. </a:t>
            </a:r>
            <a:r>
              <a:rPr lang="lv-LV" i="1" dirty="0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A </a:t>
            </a:r>
            <a:r>
              <a:rPr lang="lv-LV" i="1" dirty="0" err="1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Theoretical</a:t>
            </a:r>
            <a:r>
              <a:rPr lang="lv-LV" i="1" dirty="0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 </a:t>
            </a:r>
            <a:r>
              <a:rPr lang="lv-LV" i="1" dirty="0" err="1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Framework</a:t>
            </a:r>
            <a:r>
              <a:rPr lang="lv-LV" i="1" dirty="0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 </a:t>
            </a:r>
            <a:r>
              <a:rPr lang="lv-LV" i="1" dirty="0" err="1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for</a:t>
            </a:r>
            <a:r>
              <a:rPr lang="lv-LV" i="1" dirty="0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 </a:t>
            </a:r>
            <a:r>
              <a:rPr lang="lv-LV" i="1" dirty="0" err="1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the</a:t>
            </a:r>
            <a:r>
              <a:rPr lang="lv-LV" i="1" dirty="0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 </a:t>
            </a:r>
            <a:r>
              <a:rPr lang="lv-LV" i="1" dirty="0" err="1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Holistic</a:t>
            </a:r>
            <a:r>
              <a:rPr lang="lv-LV" i="1" dirty="0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 </a:t>
            </a:r>
            <a:r>
              <a:rPr lang="lv-LV" i="1" dirty="0" err="1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Evaluation</a:t>
            </a:r>
            <a:r>
              <a:rPr lang="lv-LV" i="1" dirty="0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 </a:t>
            </a:r>
            <a:r>
              <a:rPr lang="lv-LV" i="1" dirty="0" err="1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of</a:t>
            </a:r>
            <a:r>
              <a:rPr lang="lv-LV" i="1" dirty="0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 </a:t>
            </a:r>
            <a:r>
              <a:rPr lang="lv-LV" i="1" dirty="0" err="1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Library</a:t>
            </a:r>
            <a:r>
              <a:rPr lang="lv-LV" i="1" dirty="0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 </a:t>
            </a:r>
            <a:r>
              <a:rPr lang="lv-LV" i="1" dirty="0" err="1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Service</a:t>
            </a:r>
            <a:endParaRPr lang="en-US" i="1" dirty="0">
              <a:solidFill>
                <a:schemeClr val="accent1">
                  <a:lumMod val="10000"/>
                </a:schemeClr>
              </a:solidFill>
              <a:latin typeface="Arial" pitchFamily="34" charset="0"/>
            </a:endParaRPr>
          </a:p>
        </p:txBody>
      </p:sp>
      <p:sp>
        <p:nvSpPr>
          <p:cNvPr id="60445" name="Rectangle 7"/>
          <p:cNvSpPr>
            <a:spLocks noChangeArrowheads="1"/>
          </p:cNvSpPr>
          <p:nvPr/>
        </p:nvSpPr>
        <p:spPr bwMode="auto">
          <a:xfrm>
            <a:off x="5232402" y="2077957"/>
            <a:ext cx="1439863" cy="40516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tr-TR" dirty="0" smtClean="0"/>
              <a:t>Yeterlik</a:t>
            </a:r>
            <a:endParaRPr lang="en-US" dirty="0"/>
          </a:p>
        </p:txBody>
      </p:sp>
      <p:sp>
        <p:nvSpPr>
          <p:cNvPr id="60446" name="Rectangle 8"/>
          <p:cNvSpPr>
            <a:spLocks noChangeArrowheads="1"/>
          </p:cNvSpPr>
          <p:nvPr/>
        </p:nvSpPr>
        <p:spPr bwMode="auto">
          <a:xfrm>
            <a:off x="5087940" y="3429000"/>
            <a:ext cx="1728787" cy="40516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tr-TR" dirty="0" smtClean="0"/>
              <a:t>Etkililik</a:t>
            </a:r>
            <a:endParaRPr lang="en-US" dirty="0"/>
          </a:p>
        </p:txBody>
      </p:sp>
      <p:sp>
        <p:nvSpPr>
          <p:cNvPr id="60447" name="Rectangle 9"/>
          <p:cNvSpPr>
            <a:spLocks noChangeArrowheads="1"/>
          </p:cNvSpPr>
          <p:nvPr/>
        </p:nvSpPr>
        <p:spPr bwMode="auto">
          <a:xfrm>
            <a:off x="9120188" y="2416090"/>
            <a:ext cx="1223962" cy="40516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tr-TR" dirty="0" smtClean="0"/>
              <a:t>Fayda</a:t>
            </a:r>
            <a:endParaRPr lang="lv-LV" dirty="0"/>
          </a:p>
          <a:p>
            <a:endParaRPr lang="en-US" dirty="0"/>
          </a:p>
        </p:txBody>
      </p:sp>
      <p:sp>
        <p:nvSpPr>
          <p:cNvPr id="60448" name="Rectangle 10"/>
          <p:cNvSpPr>
            <a:spLocks noChangeArrowheads="1"/>
          </p:cNvSpPr>
          <p:nvPr/>
        </p:nvSpPr>
        <p:spPr bwMode="auto">
          <a:xfrm>
            <a:off x="7248527" y="2009438"/>
            <a:ext cx="1800225" cy="40665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tr-TR" dirty="0" smtClean="0"/>
              <a:t>Maliyet-Fayda</a:t>
            </a:r>
            <a:endParaRPr lang="lv-LV" dirty="0"/>
          </a:p>
          <a:p>
            <a:endParaRPr lang="en-US" dirty="0"/>
          </a:p>
        </p:txBody>
      </p:sp>
      <p:sp>
        <p:nvSpPr>
          <p:cNvPr id="60449" name="Rectangle 11"/>
          <p:cNvSpPr>
            <a:spLocks noChangeArrowheads="1"/>
          </p:cNvSpPr>
          <p:nvPr/>
        </p:nvSpPr>
        <p:spPr bwMode="auto">
          <a:xfrm>
            <a:off x="8904288" y="3361970"/>
            <a:ext cx="1223962" cy="40516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tr-TR" dirty="0" smtClean="0"/>
              <a:t>Kalite</a:t>
            </a:r>
            <a:endParaRPr lang="en-US" dirty="0"/>
          </a:p>
          <a:p>
            <a:endParaRPr lang="en-US" dirty="0"/>
          </a:p>
        </p:txBody>
      </p:sp>
      <p:sp>
        <p:nvSpPr>
          <p:cNvPr id="60450" name="Rectangle 12"/>
          <p:cNvSpPr>
            <a:spLocks noChangeArrowheads="1"/>
          </p:cNvSpPr>
          <p:nvPr/>
        </p:nvSpPr>
        <p:spPr bwMode="auto">
          <a:xfrm>
            <a:off x="6959600" y="3698615"/>
            <a:ext cx="1657350" cy="40665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tr-TR" dirty="0" smtClean="0"/>
              <a:t>İlgililik</a:t>
            </a:r>
            <a:endParaRPr lang="lv-LV" dirty="0"/>
          </a:p>
          <a:p>
            <a:endParaRPr lang="en-US" dirty="0"/>
          </a:p>
        </p:txBody>
      </p:sp>
      <p:sp>
        <p:nvSpPr>
          <p:cNvPr id="60451" name="Rectangle 13"/>
          <p:cNvSpPr>
            <a:spLocks noChangeArrowheads="1"/>
          </p:cNvSpPr>
          <p:nvPr/>
        </p:nvSpPr>
        <p:spPr bwMode="auto">
          <a:xfrm>
            <a:off x="6672263" y="2888285"/>
            <a:ext cx="2087562" cy="40516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tr-TR" dirty="0" smtClean="0"/>
              <a:t>Maliyet-Etkililik </a:t>
            </a:r>
            <a:endParaRPr lang="en-US" dirty="0"/>
          </a:p>
        </p:txBody>
      </p:sp>
      <p:cxnSp>
        <p:nvCxnSpPr>
          <p:cNvPr id="60452" name="Straight Arrow Connector 15"/>
          <p:cNvCxnSpPr>
            <a:cxnSpLocks noChangeShapeType="1"/>
          </p:cNvCxnSpPr>
          <p:nvPr/>
        </p:nvCxnSpPr>
        <p:spPr bwMode="auto">
          <a:xfrm>
            <a:off x="5016500" y="2888286"/>
            <a:ext cx="719138" cy="54071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60453" name="Straight Arrow Connector 17"/>
          <p:cNvCxnSpPr>
            <a:cxnSpLocks noChangeShapeType="1"/>
          </p:cNvCxnSpPr>
          <p:nvPr/>
        </p:nvCxnSpPr>
        <p:spPr bwMode="auto">
          <a:xfrm flipV="1">
            <a:off x="5016502" y="2550152"/>
            <a:ext cx="792163" cy="338134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60454" name="Straight Arrow Connector 21"/>
          <p:cNvCxnSpPr>
            <a:cxnSpLocks noChangeShapeType="1"/>
            <a:endCxn id="60449" idx="1"/>
          </p:cNvCxnSpPr>
          <p:nvPr/>
        </p:nvCxnSpPr>
        <p:spPr bwMode="auto">
          <a:xfrm flipV="1">
            <a:off x="7608888" y="3564552"/>
            <a:ext cx="1295400" cy="1340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60455" name="Straight Arrow Connector 24"/>
          <p:cNvCxnSpPr>
            <a:cxnSpLocks noChangeShapeType="1"/>
          </p:cNvCxnSpPr>
          <p:nvPr/>
        </p:nvCxnSpPr>
        <p:spPr bwMode="auto">
          <a:xfrm flipV="1">
            <a:off x="7032625" y="2416090"/>
            <a:ext cx="431800" cy="20258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60456" name="Straight Arrow Connector 26"/>
          <p:cNvCxnSpPr>
            <a:cxnSpLocks noChangeShapeType="1"/>
          </p:cNvCxnSpPr>
          <p:nvPr/>
        </p:nvCxnSpPr>
        <p:spPr bwMode="auto">
          <a:xfrm>
            <a:off x="7032627" y="2618672"/>
            <a:ext cx="576263" cy="20258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60457" name="Straight Arrow Connector 29"/>
          <p:cNvCxnSpPr>
            <a:cxnSpLocks noChangeShapeType="1"/>
            <a:stCxn id="60451" idx="3"/>
          </p:cNvCxnSpPr>
          <p:nvPr/>
        </p:nvCxnSpPr>
        <p:spPr bwMode="auto">
          <a:xfrm flipV="1">
            <a:off x="8759827" y="2821255"/>
            <a:ext cx="792163" cy="26961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60458" name="Straight Arrow Connector 32"/>
          <p:cNvCxnSpPr>
            <a:cxnSpLocks noChangeShapeType="1"/>
            <a:stCxn id="60447" idx="1"/>
          </p:cNvCxnSpPr>
          <p:nvPr/>
        </p:nvCxnSpPr>
        <p:spPr bwMode="auto">
          <a:xfrm flipH="1" flipV="1">
            <a:off x="8975727" y="2416090"/>
            <a:ext cx="144463" cy="20258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60459" name="Straight Arrow Connector 35"/>
          <p:cNvCxnSpPr>
            <a:cxnSpLocks noChangeShapeType="1"/>
            <a:stCxn id="60449" idx="0"/>
          </p:cNvCxnSpPr>
          <p:nvPr/>
        </p:nvCxnSpPr>
        <p:spPr bwMode="auto">
          <a:xfrm flipV="1">
            <a:off x="9517065" y="2821254"/>
            <a:ext cx="34925" cy="54071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718465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3200" dirty="0" smtClean="0">
                <a:latin typeface="+mn-lt"/>
              </a:rPr>
              <a:t>Kalite ölçüm yöntemleri</a:t>
            </a:r>
            <a:r>
              <a:rPr lang="lv-LV" sz="3200" dirty="0" smtClean="0">
                <a:latin typeface="+mn-lt"/>
              </a:rPr>
              <a:t> </a:t>
            </a:r>
            <a:endParaRPr lang="en-US" sz="3200" dirty="0">
              <a:latin typeface="+mn-lt"/>
            </a:endParaRPr>
          </a:p>
        </p:txBody>
      </p:sp>
      <p:sp>
        <p:nvSpPr>
          <p:cNvPr id="63491" name="Content Placeholder 2"/>
          <p:cNvSpPr>
            <a:spLocks noGrp="1"/>
          </p:cNvSpPr>
          <p:nvPr>
            <p:ph idx="1"/>
          </p:nvPr>
        </p:nvSpPr>
        <p:spPr>
          <a:xfrm>
            <a:off x="1703388" y="1401691"/>
            <a:ext cx="8642350" cy="4858991"/>
          </a:xfrm>
        </p:spPr>
        <p:txBody>
          <a:bodyPr/>
          <a:lstStyle/>
          <a:p>
            <a:pPr marL="0" indent="0">
              <a:buNone/>
            </a:pPr>
            <a:endParaRPr lang="lv-LV" sz="2400" dirty="0">
              <a:latin typeface="Arial" charset="0"/>
            </a:endParaRPr>
          </a:p>
        </p:txBody>
      </p:sp>
      <p:sp>
        <p:nvSpPr>
          <p:cNvPr id="63492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Maceviciute and Holma, 2018</a:t>
            </a:r>
            <a:endParaRPr lang="lv-LV">
              <a:solidFill>
                <a:schemeClr val="bg1"/>
              </a:solidFill>
            </a:endParaRPr>
          </a:p>
        </p:txBody>
      </p:sp>
      <p:cxnSp>
        <p:nvCxnSpPr>
          <p:cNvPr id="63494" name="Straight Connector 6"/>
          <p:cNvCxnSpPr>
            <a:cxnSpLocks noChangeShapeType="1"/>
          </p:cNvCxnSpPr>
          <p:nvPr/>
        </p:nvCxnSpPr>
        <p:spPr bwMode="auto">
          <a:xfrm>
            <a:off x="6096000" y="2009437"/>
            <a:ext cx="0" cy="378500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63495" name="Straight Connector 8"/>
          <p:cNvCxnSpPr>
            <a:cxnSpLocks noChangeShapeType="1"/>
          </p:cNvCxnSpPr>
          <p:nvPr/>
        </p:nvCxnSpPr>
        <p:spPr bwMode="auto">
          <a:xfrm>
            <a:off x="2135188" y="3698613"/>
            <a:ext cx="806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63496" name="Rounded Rectangle 9"/>
          <p:cNvSpPr>
            <a:spLocks noChangeArrowheads="1"/>
          </p:cNvSpPr>
          <p:nvPr/>
        </p:nvSpPr>
        <p:spPr bwMode="auto">
          <a:xfrm>
            <a:off x="1919290" y="3226418"/>
            <a:ext cx="2087560" cy="540716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lv-LV" dirty="0" smtClean="0"/>
              <a:t>Ra</a:t>
            </a:r>
            <a:r>
              <a:rPr lang="tr-TR" dirty="0" smtClean="0"/>
              <a:t>syonel görüş</a:t>
            </a:r>
            <a:endParaRPr lang="en-US" dirty="0"/>
          </a:p>
        </p:txBody>
      </p:sp>
      <p:sp>
        <p:nvSpPr>
          <p:cNvPr id="63497" name="Rounded Rectangle 10"/>
          <p:cNvSpPr>
            <a:spLocks noChangeArrowheads="1"/>
          </p:cNvSpPr>
          <p:nvPr/>
        </p:nvSpPr>
        <p:spPr bwMode="auto">
          <a:xfrm>
            <a:off x="8321040" y="3429000"/>
            <a:ext cx="2094548" cy="405164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tr-TR" dirty="0" smtClean="0"/>
              <a:t>Deneysel görüş</a:t>
            </a:r>
            <a:endParaRPr lang="en-US" dirty="0"/>
          </a:p>
        </p:txBody>
      </p:sp>
      <p:sp>
        <p:nvSpPr>
          <p:cNvPr id="63498" name="Rounded Rectangle 11"/>
          <p:cNvSpPr>
            <a:spLocks noChangeArrowheads="1"/>
          </p:cNvSpPr>
          <p:nvPr/>
        </p:nvSpPr>
        <p:spPr bwMode="auto">
          <a:xfrm>
            <a:off x="4367215" y="5523342"/>
            <a:ext cx="1584325" cy="405164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tr-TR" dirty="0" smtClean="0"/>
              <a:t>Mutlak</a:t>
            </a:r>
            <a:endParaRPr lang="en-US" dirty="0"/>
          </a:p>
        </p:txBody>
      </p:sp>
      <p:sp>
        <p:nvSpPr>
          <p:cNvPr id="63499" name="Rounded Rectangle 12"/>
          <p:cNvSpPr>
            <a:spLocks noChangeArrowheads="1"/>
          </p:cNvSpPr>
          <p:nvPr/>
        </p:nvSpPr>
        <p:spPr bwMode="auto">
          <a:xfrm>
            <a:off x="6167440" y="5523342"/>
            <a:ext cx="1584325" cy="405164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lv-LV" dirty="0" smtClean="0"/>
              <a:t>Obje</a:t>
            </a:r>
            <a:r>
              <a:rPr lang="tr-TR" dirty="0" smtClean="0"/>
              <a:t>ktif</a:t>
            </a:r>
            <a:r>
              <a:rPr lang="lv-LV" dirty="0" smtClean="0"/>
              <a:t> </a:t>
            </a:r>
            <a:endParaRPr lang="en-US" dirty="0"/>
          </a:p>
        </p:txBody>
      </p:sp>
      <p:sp>
        <p:nvSpPr>
          <p:cNvPr id="63500" name="Rounded Rectangle 13"/>
          <p:cNvSpPr>
            <a:spLocks noChangeArrowheads="1"/>
          </p:cNvSpPr>
          <p:nvPr/>
        </p:nvSpPr>
        <p:spPr bwMode="auto">
          <a:xfrm>
            <a:off x="6240465" y="1875375"/>
            <a:ext cx="1584325" cy="405164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lv-LV" dirty="0" smtClean="0"/>
              <a:t>Subj</a:t>
            </a:r>
            <a:r>
              <a:rPr lang="tr-TR" dirty="0" smtClean="0"/>
              <a:t>ktif</a:t>
            </a:r>
            <a:endParaRPr lang="en-US" dirty="0"/>
          </a:p>
        </p:txBody>
      </p:sp>
      <p:sp>
        <p:nvSpPr>
          <p:cNvPr id="63501" name="Rounded Rectangle 14"/>
          <p:cNvSpPr>
            <a:spLocks noChangeArrowheads="1"/>
          </p:cNvSpPr>
          <p:nvPr/>
        </p:nvSpPr>
        <p:spPr bwMode="auto">
          <a:xfrm>
            <a:off x="4367215" y="1875375"/>
            <a:ext cx="1584325" cy="405164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tr-TR" dirty="0" smtClean="0"/>
              <a:t>Göreceli</a:t>
            </a:r>
            <a:endParaRPr lang="en-US" dirty="0"/>
          </a:p>
        </p:txBody>
      </p:sp>
      <p:sp>
        <p:nvSpPr>
          <p:cNvPr id="14352" name="Oval 17"/>
          <p:cNvSpPr>
            <a:spLocks noChangeArrowheads="1"/>
          </p:cNvSpPr>
          <p:nvPr/>
        </p:nvSpPr>
        <p:spPr bwMode="auto">
          <a:xfrm>
            <a:off x="6311900" y="2821254"/>
            <a:ext cx="1728788" cy="405164"/>
          </a:xfrm>
          <a:prstGeom prst="ellipse">
            <a:avLst/>
          </a:prstGeom>
          <a:noFill/>
          <a:ln w="19050" algn="ctr">
            <a:solidFill>
              <a:schemeClr val="accent6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lv-LV" sz="1200" b="1" dirty="0" err="1">
                <a:solidFill>
                  <a:schemeClr val="tx1">
                    <a:lumMod val="50000"/>
                  </a:schemeClr>
                </a:solidFill>
              </a:rPr>
              <a:t>Interviews</a:t>
            </a:r>
            <a:endParaRPr lang="en-US" sz="12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0" name="Oval 17"/>
          <p:cNvSpPr>
            <a:spLocks noChangeArrowheads="1"/>
          </p:cNvSpPr>
          <p:nvPr/>
        </p:nvSpPr>
        <p:spPr bwMode="auto">
          <a:xfrm>
            <a:off x="7391400" y="2416090"/>
            <a:ext cx="1728788" cy="405164"/>
          </a:xfrm>
          <a:prstGeom prst="ellipse">
            <a:avLst/>
          </a:prstGeom>
          <a:noFill/>
          <a:ln w="19050" algn="ctr">
            <a:solidFill>
              <a:schemeClr val="accent6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tr-TR" sz="1200" b="1" dirty="0" smtClean="0">
                <a:solidFill>
                  <a:schemeClr val="tx1">
                    <a:lumMod val="50000"/>
                  </a:schemeClr>
                </a:solidFill>
              </a:rPr>
              <a:t>Odak grupları</a:t>
            </a:r>
            <a:endParaRPr lang="en-US" sz="12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1" name="Oval 17"/>
          <p:cNvSpPr>
            <a:spLocks noChangeArrowheads="1"/>
          </p:cNvSpPr>
          <p:nvPr/>
        </p:nvSpPr>
        <p:spPr bwMode="auto">
          <a:xfrm>
            <a:off x="6600825" y="4374881"/>
            <a:ext cx="1798638" cy="540715"/>
          </a:xfrm>
          <a:prstGeom prst="ellipse">
            <a:avLst/>
          </a:prstGeom>
          <a:noFill/>
          <a:ln w="19050" algn="ctr">
            <a:solidFill>
              <a:schemeClr val="accent6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tr-TR" sz="1200" b="1" dirty="0" smtClean="0">
                <a:solidFill>
                  <a:schemeClr val="tx1">
                    <a:lumMod val="50000"/>
                  </a:schemeClr>
                </a:solidFill>
              </a:rPr>
              <a:t>İçerik analizi</a:t>
            </a:r>
            <a:endParaRPr lang="en-US" sz="12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2" name="Oval 17"/>
          <p:cNvSpPr>
            <a:spLocks noChangeArrowheads="1"/>
          </p:cNvSpPr>
          <p:nvPr/>
        </p:nvSpPr>
        <p:spPr bwMode="auto">
          <a:xfrm>
            <a:off x="3216275" y="4105267"/>
            <a:ext cx="1727200" cy="405164"/>
          </a:xfrm>
          <a:prstGeom prst="ellipse">
            <a:avLst/>
          </a:prstGeom>
          <a:noFill/>
          <a:ln w="19050" algn="ctr">
            <a:solidFill>
              <a:schemeClr val="accent6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lv-LV" sz="1200" b="1" dirty="0">
                <a:solidFill>
                  <a:schemeClr val="tx1">
                    <a:lumMod val="50000"/>
                  </a:schemeClr>
                </a:solidFill>
              </a:rPr>
              <a:t>Log </a:t>
            </a:r>
            <a:r>
              <a:rPr lang="tr-TR" sz="1200" b="1" dirty="0" smtClean="0">
                <a:solidFill>
                  <a:schemeClr val="tx1">
                    <a:lumMod val="50000"/>
                  </a:schemeClr>
                </a:solidFill>
              </a:rPr>
              <a:t>analizleri</a:t>
            </a:r>
            <a:endParaRPr lang="en-US" sz="12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3" name="Oval 17"/>
          <p:cNvSpPr>
            <a:spLocks noChangeArrowheads="1"/>
          </p:cNvSpPr>
          <p:nvPr/>
        </p:nvSpPr>
        <p:spPr bwMode="auto">
          <a:xfrm>
            <a:off x="4151313" y="4780046"/>
            <a:ext cx="1873250" cy="473685"/>
          </a:xfrm>
          <a:prstGeom prst="ellipse">
            <a:avLst/>
          </a:prstGeom>
          <a:noFill/>
          <a:ln w="19050" algn="ctr">
            <a:solidFill>
              <a:schemeClr val="accent6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tr-TR" sz="1200" b="1" dirty="0" smtClean="0">
                <a:solidFill>
                  <a:schemeClr val="tx1">
                    <a:lumMod val="50000"/>
                  </a:schemeClr>
                </a:solidFill>
              </a:rPr>
              <a:t>İs</a:t>
            </a:r>
            <a:r>
              <a:rPr lang="lv-LV" sz="1200" b="1" dirty="0" smtClean="0">
                <a:solidFill>
                  <a:schemeClr val="tx1">
                    <a:lumMod val="50000"/>
                  </a:schemeClr>
                </a:solidFill>
              </a:rPr>
              <a:t>tatisti</a:t>
            </a:r>
            <a:r>
              <a:rPr lang="tr-TR" sz="1200" b="1" dirty="0" smtClean="0">
                <a:solidFill>
                  <a:schemeClr val="tx1">
                    <a:lumMod val="50000"/>
                  </a:schemeClr>
                </a:solidFill>
              </a:rPr>
              <a:t>ksel veri </a:t>
            </a:r>
            <a:endParaRPr lang="en-US" sz="1200" b="1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82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3200" dirty="0" smtClean="0">
                <a:latin typeface="+mn-lt"/>
              </a:rPr>
              <a:t>NASIL? Veri toplama yöntemleri</a:t>
            </a:r>
            <a:endParaRPr lang="en-US" sz="3200" dirty="0">
              <a:latin typeface="+mn-lt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914257"/>
              </p:ext>
            </p:extLst>
          </p:nvPr>
        </p:nvGraphicFramePr>
        <p:xfrm>
          <a:off x="1774825" y="1267629"/>
          <a:ext cx="8642350" cy="4214910"/>
        </p:xfrm>
        <a:graphic>
          <a:graphicData uri="http://schemas.openxmlformats.org/drawingml/2006/table">
            <a:tbl>
              <a:tblPr/>
              <a:tblGrid>
                <a:gridCol w="2881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79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13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856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Perspe</a:t>
                      </a:r>
                      <a:r>
                        <a:rPr kumimoji="0" lang="tr-TR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ktif</a:t>
                      </a: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262673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42903" marB="4290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Konu</a:t>
                      </a: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262673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42903" marB="4290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85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0303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s</a:t>
                      </a:r>
                      <a:r>
                        <a:rPr kumimoji="0" lang="tr-TR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0303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i</a:t>
                      </a:r>
                      <a:r>
                        <a:rPr kumimoji="0" lang="lv-LV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0303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stem</a:t>
                      </a: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30303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42903" marB="42903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0303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kullanım</a:t>
                      </a: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30303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42903" marB="4290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301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0303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Dahili</a:t>
                      </a:r>
                      <a:r>
                        <a:rPr kumimoji="0" lang="lv-LV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0303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 (</a:t>
                      </a:r>
                      <a:r>
                        <a:rPr kumimoji="0" lang="tr-TR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0303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kütüphane sistemi</a:t>
                      </a:r>
                      <a:r>
                        <a:rPr kumimoji="0" lang="lv-LV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0303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)</a:t>
                      </a: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30303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42903" marB="4290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tr-T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0303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Personel anketleri ve görüşmeler</a:t>
                      </a: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30303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30303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tr-T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0303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Koleksiyon, personel ve sistem denetimleri</a:t>
                      </a: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30303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42903" marB="4290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0303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web </a:t>
                      </a: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0303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log </a:t>
                      </a:r>
                      <a:r>
                        <a:rPr kumimoji="0" 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0303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anal</a:t>
                      </a:r>
                      <a:r>
                        <a:rPr kumimoji="0" lang="tr-T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0303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izleri</a:t>
                      </a: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30303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30303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tr-T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0303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Kullanıcı davranışlarının gözlemlenmesi</a:t>
                      </a: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30303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42903" marB="4290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875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0303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Harici</a:t>
                      </a:r>
                      <a:r>
                        <a:rPr kumimoji="0" lang="lv-LV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0303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 (</a:t>
                      </a:r>
                      <a:r>
                        <a:rPr kumimoji="0" lang="tr-TR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0303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kullanıcı</a:t>
                      </a:r>
                      <a:r>
                        <a:rPr kumimoji="0" lang="lv-LV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0303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)</a:t>
                      </a: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30303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42903" marB="4290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tr-T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C1C1D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Anketler ve görüşmeler</a:t>
                      </a: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C1C1D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C1C1D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tr-T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C1C1D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Sesli düşünme ve süreçte geri bilidirm mekanizmaları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C1C1D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tr-T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C1C1D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Odak</a:t>
                      </a:r>
                      <a:r>
                        <a:rPr kumimoji="0" 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C1C1D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 gr</a:t>
                      </a:r>
                      <a:r>
                        <a:rPr kumimoji="0" lang="tr-T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C1C1D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upları</a:t>
                      </a: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C1C1D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42903" marB="4290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tr-T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C1C1D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Anketler ve görüşmeler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C1C1D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tr-T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C1C1D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Odak grupları</a:t>
                      </a: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C1C1D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C1C1D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C1C1D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42903" marB="4290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4538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Maceviciute and Holma, 2018</a:t>
            </a:r>
            <a:endParaRPr lang="lv-LV">
              <a:solidFill>
                <a:schemeClr val="bg1"/>
              </a:solidFill>
            </a:endParaRPr>
          </a:p>
        </p:txBody>
      </p:sp>
      <p:sp>
        <p:nvSpPr>
          <p:cNvPr id="49180" name="Rectangle 6"/>
          <p:cNvSpPr>
            <a:spLocks noChangeArrowheads="1"/>
          </p:cNvSpPr>
          <p:nvPr/>
        </p:nvSpPr>
        <p:spPr bwMode="auto">
          <a:xfrm>
            <a:off x="2351088" y="5725924"/>
            <a:ext cx="7345362" cy="607746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tr-TR" i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Kaynak</a:t>
            </a:r>
            <a:r>
              <a:rPr lang="lv-LV" i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: </a:t>
            </a:r>
            <a:r>
              <a:rPr lang="lv-LV" i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Nicholson S.A. A </a:t>
            </a:r>
            <a:r>
              <a:rPr lang="lv-LV" i="1" dirty="0" err="1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Theoretical</a:t>
            </a:r>
            <a:r>
              <a:rPr lang="lv-LV" i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 </a:t>
            </a:r>
            <a:r>
              <a:rPr lang="lv-LV" i="1" dirty="0" err="1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Framework</a:t>
            </a:r>
            <a:r>
              <a:rPr lang="lv-LV" i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 </a:t>
            </a:r>
            <a:r>
              <a:rPr lang="lv-LV" i="1" dirty="0" err="1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for</a:t>
            </a:r>
            <a:r>
              <a:rPr lang="lv-LV" i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 </a:t>
            </a:r>
            <a:r>
              <a:rPr lang="lv-LV" i="1" dirty="0" err="1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the</a:t>
            </a:r>
            <a:r>
              <a:rPr lang="lv-LV" i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 </a:t>
            </a:r>
            <a:r>
              <a:rPr lang="lv-LV" i="1" dirty="0" err="1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Holistic</a:t>
            </a:r>
            <a:r>
              <a:rPr lang="lv-LV" i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 </a:t>
            </a:r>
            <a:r>
              <a:rPr lang="lv-LV" i="1" dirty="0" err="1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Evaluation</a:t>
            </a:r>
            <a:r>
              <a:rPr lang="lv-LV" i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 </a:t>
            </a:r>
            <a:r>
              <a:rPr lang="lv-LV" i="1" dirty="0" err="1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of</a:t>
            </a:r>
            <a:r>
              <a:rPr lang="lv-LV" i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 </a:t>
            </a:r>
            <a:r>
              <a:rPr lang="lv-LV" i="1" dirty="0" err="1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Library</a:t>
            </a:r>
            <a:r>
              <a:rPr lang="lv-LV" i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 </a:t>
            </a:r>
            <a:r>
              <a:rPr lang="lv-LV" i="1" dirty="0" err="1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Service</a:t>
            </a:r>
            <a:endParaRPr lang="en-US" i="1" dirty="0">
              <a:solidFill>
                <a:schemeClr val="accent4">
                  <a:lumMod val="75000"/>
                </a:schemeClr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65118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600" dirty="0" smtClean="0">
                <a:latin typeface="+mn-lt"/>
              </a:rPr>
              <a:t>NASIL?</a:t>
            </a:r>
            <a:endParaRPr lang="en-US" sz="3600" dirty="0">
              <a:latin typeface="+mn-lt"/>
            </a:endParaRP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 eaLnBrk="1" hangingPunct="1">
              <a:buFontTx/>
              <a:buChar char="-"/>
            </a:pPr>
            <a:r>
              <a:rPr lang="tr-TR" i="1" dirty="0" smtClean="0">
                <a:latin typeface="Arial" charset="0"/>
              </a:rPr>
              <a:t>Kullanılabilirlik</a:t>
            </a:r>
            <a:r>
              <a:rPr lang="tr-TR" dirty="0" smtClean="0">
                <a:latin typeface="Arial" charset="0"/>
              </a:rPr>
              <a:t> değerlendirmeleri için </a:t>
            </a:r>
            <a:endParaRPr lang="en-US" i="1" dirty="0">
              <a:latin typeface="Arial" charset="0"/>
            </a:endParaRPr>
          </a:p>
          <a:p>
            <a:pPr lvl="2" eaLnBrk="1" hangingPunct="1"/>
            <a:r>
              <a:rPr lang="tr-TR" sz="2000" dirty="0" smtClean="0">
                <a:latin typeface="Arial" charset="0"/>
              </a:rPr>
              <a:t>Ölçüt</a:t>
            </a:r>
            <a:r>
              <a:rPr lang="en-US" sz="2000" dirty="0" smtClean="0">
                <a:latin typeface="Arial" charset="0"/>
              </a:rPr>
              <a:t> </a:t>
            </a:r>
            <a:r>
              <a:rPr lang="en-US" sz="2000" dirty="0">
                <a:latin typeface="Arial" charset="0"/>
              </a:rPr>
              <a:t>– </a:t>
            </a:r>
            <a:r>
              <a:rPr lang="tr-TR" sz="2000" dirty="0" smtClean="0">
                <a:latin typeface="Arial" charset="0"/>
              </a:rPr>
              <a:t>öğrenebilirlik, navigasyon, kullanım kolaylığı</a:t>
            </a:r>
            <a:r>
              <a:rPr lang="lv-LV" sz="2000" dirty="0" smtClean="0">
                <a:latin typeface="Arial" charset="0"/>
              </a:rPr>
              <a:t>...</a:t>
            </a:r>
            <a:endParaRPr lang="en-US" sz="2000" dirty="0">
              <a:latin typeface="Arial" charset="0"/>
            </a:endParaRPr>
          </a:p>
          <a:p>
            <a:pPr lvl="2" eaLnBrk="1" hangingPunct="1"/>
            <a:r>
              <a:rPr lang="tr-TR" sz="2000" dirty="0" smtClean="0">
                <a:latin typeface="Arial" charset="0"/>
              </a:rPr>
              <a:t>Yöntemler – </a:t>
            </a:r>
            <a:r>
              <a:rPr lang="en-US" sz="2000" dirty="0" smtClean="0">
                <a:latin typeface="Arial" charset="0"/>
              </a:rPr>
              <a:t>test</a:t>
            </a:r>
            <a:r>
              <a:rPr lang="tr-TR" sz="2000" dirty="0" smtClean="0">
                <a:latin typeface="Arial" charset="0"/>
              </a:rPr>
              <a:t> etme</a:t>
            </a:r>
            <a:r>
              <a:rPr lang="en-US" sz="2000" dirty="0" smtClean="0">
                <a:latin typeface="Arial" charset="0"/>
              </a:rPr>
              <a:t>, </a:t>
            </a:r>
            <a:r>
              <a:rPr lang="tr-TR" sz="2000" dirty="0" smtClean="0">
                <a:latin typeface="Arial" charset="0"/>
              </a:rPr>
              <a:t>gözlem</a:t>
            </a:r>
            <a:r>
              <a:rPr lang="en-US" sz="2000" dirty="0" smtClean="0">
                <a:latin typeface="Arial" charset="0"/>
              </a:rPr>
              <a:t>, </a:t>
            </a:r>
            <a:r>
              <a:rPr lang="tr-TR" sz="2000" dirty="0" smtClean="0">
                <a:latin typeface="Arial" charset="0"/>
              </a:rPr>
              <a:t>sesli düşünme, anket, görüşme</a:t>
            </a:r>
            <a:r>
              <a:rPr lang="lv-LV" sz="2000" dirty="0" smtClean="0">
                <a:latin typeface="Arial" charset="0"/>
              </a:rPr>
              <a:t> (</a:t>
            </a:r>
            <a:r>
              <a:rPr lang="tr-TR" sz="2000" dirty="0" smtClean="0">
                <a:latin typeface="Arial" charset="0"/>
              </a:rPr>
              <a:t>nitel yöntemler</a:t>
            </a:r>
            <a:r>
              <a:rPr lang="lv-LV" sz="2000" dirty="0" smtClean="0">
                <a:latin typeface="Arial" charset="0"/>
              </a:rPr>
              <a:t>)</a:t>
            </a:r>
            <a:endParaRPr lang="lv-LV" sz="2000" dirty="0">
              <a:latin typeface="Arial" charset="0"/>
            </a:endParaRPr>
          </a:p>
          <a:p>
            <a:pPr lvl="2" eaLnBrk="1" hangingPunct="1"/>
            <a:endParaRPr lang="lv-LV" sz="1000" dirty="0">
              <a:latin typeface="Arial" charset="0"/>
            </a:endParaRPr>
          </a:p>
          <a:p>
            <a:pPr lvl="1" eaLnBrk="1" hangingPunct="1"/>
            <a:r>
              <a:rPr lang="tr-TR" i="1" dirty="0" smtClean="0">
                <a:latin typeface="Arial" charset="0"/>
              </a:rPr>
              <a:t>İçeriğin</a:t>
            </a:r>
            <a:r>
              <a:rPr lang="tr-TR" dirty="0" smtClean="0">
                <a:latin typeface="Arial" charset="0"/>
              </a:rPr>
              <a:t> değerlendirilmesi için </a:t>
            </a:r>
            <a:endParaRPr lang="en-US" i="1" dirty="0">
              <a:latin typeface="Arial" charset="0"/>
            </a:endParaRPr>
          </a:p>
          <a:p>
            <a:pPr lvl="2" eaLnBrk="1" hangingPunct="1"/>
            <a:r>
              <a:rPr lang="tr-TR" sz="2000" dirty="0" smtClean="0">
                <a:latin typeface="Arial" charset="0"/>
              </a:rPr>
              <a:t>Ölçüt</a:t>
            </a:r>
            <a:r>
              <a:rPr lang="en-US" sz="2000" dirty="0" smtClean="0">
                <a:latin typeface="Arial" charset="0"/>
              </a:rPr>
              <a:t> </a:t>
            </a:r>
            <a:r>
              <a:rPr lang="en-US" sz="2000" dirty="0">
                <a:latin typeface="Arial" charset="0"/>
              </a:rPr>
              <a:t>– </a:t>
            </a:r>
            <a:r>
              <a:rPr lang="tr-TR" sz="2000" dirty="0" smtClean="0">
                <a:latin typeface="Arial" charset="0"/>
              </a:rPr>
              <a:t>kapsam, güvenirlilik, tamlık, format </a:t>
            </a:r>
            <a:endParaRPr lang="en-US" sz="2000" dirty="0">
              <a:latin typeface="Arial" charset="0"/>
            </a:endParaRPr>
          </a:p>
          <a:p>
            <a:pPr lvl="2" eaLnBrk="1" hangingPunct="1"/>
            <a:r>
              <a:rPr lang="tr-TR" sz="2000" dirty="0" smtClean="0">
                <a:latin typeface="Arial" charset="0"/>
              </a:rPr>
              <a:t>Yöntemler</a:t>
            </a:r>
            <a:r>
              <a:rPr lang="lv-LV" sz="2000" dirty="0" smtClean="0">
                <a:latin typeface="Arial" charset="0"/>
              </a:rPr>
              <a:t> </a:t>
            </a:r>
            <a:r>
              <a:rPr lang="lv-LV" sz="2000" dirty="0">
                <a:latin typeface="Arial" charset="0"/>
              </a:rPr>
              <a:t>– </a:t>
            </a:r>
            <a:r>
              <a:rPr lang="tr-TR" sz="2000" dirty="0" smtClean="0">
                <a:latin typeface="Arial" charset="0"/>
              </a:rPr>
              <a:t>içerik analizi, anket, test etme (hem nitel hem nicel yöntemler)</a:t>
            </a:r>
            <a:endParaRPr lang="lv-LV" sz="1000" dirty="0">
              <a:latin typeface="Arial" charset="0"/>
            </a:endParaRPr>
          </a:p>
          <a:p>
            <a:pPr lvl="1" eaLnBrk="1" hangingPunct="1"/>
            <a:r>
              <a:rPr lang="tr-TR" i="1" dirty="0" smtClean="0">
                <a:latin typeface="Arial" charset="0"/>
              </a:rPr>
              <a:t>Hizmet kalitesinin </a:t>
            </a:r>
            <a:r>
              <a:rPr lang="tr-TR" dirty="0" smtClean="0">
                <a:latin typeface="Arial" charset="0"/>
              </a:rPr>
              <a:t>değerlendirilmesi için </a:t>
            </a:r>
          </a:p>
          <a:p>
            <a:pPr lvl="2"/>
            <a:r>
              <a:rPr lang="tr-TR" sz="1800" dirty="0" smtClean="0">
                <a:latin typeface="Arial" charset="0"/>
              </a:rPr>
              <a:t>Ölçüt</a:t>
            </a:r>
            <a:r>
              <a:rPr lang="en-US" sz="1800" dirty="0" smtClean="0">
                <a:latin typeface="Arial" charset="0"/>
              </a:rPr>
              <a:t> </a:t>
            </a:r>
            <a:r>
              <a:rPr lang="en-US" sz="1800" dirty="0">
                <a:latin typeface="Arial" charset="0"/>
              </a:rPr>
              <a:t>– </a:t>
            </a:r>
            <a:r>
              <a:rPr lang="tr-TR" sz="1800" dirty="0" smtClean="0">
                <a:latin typeface="Arial" charset="0"/>
              </a:rPr>
              <a:t>memnuniyet, erişebilirlik, nezaket, empati, güvenirlilik </a:t>
            </a:r>
          </a:p>
          <a:p>
            <a:pPr lvl="2"/>
            <a:r>
              <a:rPr lang="tr-TR" sz="2000" dirty="0" smtClean="0">
                <a:latin typeface="Arial" charset="0"/>
              </a:rPr>
              <a:t>Yöntemler</a:t>
            </a:r>
            <a:r>
              <a:rPr lang="lv-LV" sz="2000" dirty="0" smtClean="0">
                <a:latin typeface="Arial" charset="0"/>
              </a:rPr>
              <a:t> </a:t>
            </a:r>
            <a:r>
              <a:rPr lang="lv-LV" sz="2000" dirty="0">
                <a:latin typeface="Arial" charset="0"/>
              </a:rPr>
              <a:t>– </a:t>
            </a:r>
            <a:r>
              <a:rPr lang="tr-TR" sz="2000" dirty="0" smtClean="0">
                <a:latin typeface="Arial" charset="0"/>
              </a:rPr>
              <a:t>görüşme, anket</a:t>
            </a:r>
            <a:r>
              <a:rPr lang="lv-LV" sz="2000" dirty="0" smtClean="0">
                <a:latin typeface="Arial" charset="0"/>
              </a:rPr>
              <a:t> (</a:t>
            </a:r>
            <a:r>
              <a:rPr lang="tr-TR" sz="2000" dirty="0" smtClean="0">
                <a:latin typeface="Arial" charset="0"/>
              </a:rPr>
              <a:t>nitel yöntemler</a:t>
            </a:r>
            <a:r>
              <a:rPr lang="lv-LV" sz="2000" dirty="0" smtClean="0">
                <a:latin typeface="Arial" charset="0"/>
              </a:rPr>
              <a:t>)</a:t>
            </a:r>
            <a:endParaRPr lang="lv-LV" sz="2000" dirty="0">
              <a:latin typeface="Arial" charset="0"/>
            </a:endParaRPr>
          </a:p>
          <a:p>
            <a:pPr lvl="2" eaLnBrk="1" hangingPunct="1"/>
            <a:endParaRPr lang="lv-LV" dirty="0">
              <a:latin typeface="Arial" charset="0"/>
            </a:endParaRPr>
          </a:p>
          <a:p>
            <a:pPr eaLnBrk="1" hangingPunct="1"/>
            <a:endParaRPr lang="lv-LV" dirty="0">
              <a:latin typeface="Arial" charset="0"/>
            </a:endParaRPr>
          </a:p>
        </p:txBody>
      </p:sp>
      <p:sp>
        <p:nvSpPr>
          <p:cNvPr id="65540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Maceviciute and Holma, 2018</a:t>
            </a:r>
            <a:endParaRPr lang="lv-LV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581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95082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 smtClean="0">
                <a:latin typeface="+mn-lt"/>
              </a:rPr>
              <a:t>Değerlendirme planı için model</a:t>
            </a:r>
            <a:r>
              <a:rPr lang="lv-LV" sz="2800" dirty="0">
                <a:latin typeface="+mn-lt"/>
              </a:rPr>
              <a:t/>
            </a:r>
            <a:br>
              <a:rPr lang="lv-LV" sz="2800" dirty="0">
                <a:latin typeface="+mn-lt"/>
              </a:rPr>
            </a:br>
            <a:r>
              <a:rPr lang="lv-LV" sz="1800" i="1" dirty="0" smtClean="0">
                <a:latin typeface="+mn-lt"/>
              </a:rPr>
              <a:t>(</a:t>
            </a:r>
            <a:r>
              <a:rPr lang="tr-TR" sz="1800" i="1" dirty="0" smtClean="0">
                <a:latin typeface="+mn-lt"/>
              </a:rPr>
              <a:t>Kaynak</a:t>
            </a:r>
            <a:r>
              <a:rPr lang="lv-LV" sz="1800" i="1" dirty="0" smtClean="0">
                <a:latin typeface="+mn-lt"/>
              </a:rPr>
              <a:t>:Kovac </a:t>
            </a:r>
            <a:r>
              <a:rPr lang="lv-LV" sz="1800" i="1" dirty="0">
                <a:latin typeface="+mn-lt"/>
              </a:rPr>
              <a:t>L., Micsik A., 2004) </a:t>
            </a:r>
          </a:p>
        </p:txBody>
      </p:sp>
      <p:sp>
        <p:nvSpPr>
          <p:cNvPr id="66563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Maceviciute and Holma, 2018</a:t>
            </a:r>
            <a:endParaRPr lang="lv-LV">
              <a:solidFill>
                <a:schemeClr val="bg1"/>
              </a:solidFill>
            </a:endParaRPr>
          </a:p>
        </p:txBody>
      </p:sp>
      <p:pic>
        <p:nvPicPr>
          <p:cNvPr id="66565" name="Content Placeholder 5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91521" y="1599836"/>
            <a:ext cx="8642350" cy="4729399"/>
          </a:xfrm>
        </p:spPr>
      </p:pic>
    </p:spTree>
    <p:extLst>
      <p:ext uri="{BB962C8B-B14F-4D97-AF65-F5344CB8AC3E}">
        <p14:creationId xmlns:p14="http://schemas.microsoft.com/office/powerpoint/2010/main" val="4203833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dirty="0" smtClean="0"/>
              <a:t>Melez veya sanal (virtual) </a:t>
            </a:r>
            <a:endParaRPr lang="sv-SE" altLang="en-US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altLang="en-US" sz="2400" dirty="0" smtClean="0"/>
              <a:t>Kütüphane</a:t>
            </a:r>
            <a:endParaRPr lang="sv-SE" altLang="en-US" sz="2400" dirty="0"/>
          </a:p>
          <a:p>
            <a:pPr lvl="1">
              <a:lnSpc>
                <a:spcPct val="90000"/>
              </a:lnSpc>
            </a:pPr>
            <a:r>
              <a:rPr lang="tr-TR" altLang="en-US" sz="2000" dirty="0" smtClean="0"/>
              <a:t>Melez kütüphane terimi hem basılı hem elektronik kaynaklar içeren kütüphaneler için kullanılır </a:t>
            </a:r>
            <a:endParaRPr lang="sv-SE" altLang="en-US" sz="2000" dirty="0"/>
          </a:p>
          <a:p>
            <a:pPr lvl="1">
              <a:lnSpc>
                <a:spcPct val="90000"/>
              </a:lnSpc>
            </a:pPr>
            <a:r>
              <a:rPr lang="tr-TR" altLang="en-US" sz="2000" dirty="0" smtClean="0"/>
              <a:t>Sanal (D</a:t>
            </a:r>
            <a:r>
              <a:rPr lang="sv-SE" altLang="en-US" sz="2000" dirty="0" smtClean="0"/>
              <a:t>i</a:t>
            </a:r>
            <a:r>
              <a:rPr lang="tr-TR" altLang="en-US" sz="2000" dirty="0" smtClean="0"/>
              <a:t>j</a:t>
            </a:r>
            <a:r>
              <a:rPr lang="sv-SE" altLang="en-US" sz="2000" dirty="0" smtClean="0"/>
              <a:t>ital</a:t>
            </a:r>
            <a:r>
              <a:rPr lang="tr-TR" altLang="en-US" sz="2000" dirty="0" smtClean="0"/>
              <a:t>)</a:t>
            </a:r>
            <a:r>
              <a:rPr lang="sv-SE" altLang="en-US" sz="2000" dirty="0" smtClean="0"/>
              <a:t> </a:t>
            </a:r>
            <a:r>
              <a:rPr lang="tr-TR" altLang="en-US" sz="2000" dirty="0" smtClean="0"/>
              <a:t>kütüphane</a:t>
            </a:r>
            <a:r>
              <a:rPr lang="tr-TR" altLang="en-US" sz="2000" dirty="0"/>
              <a:t> </a:t>
            </a:r>
            <a:r>
              <a:rPr lang="tr-TR" altLang="en-US" sz="2000" dirty="0" smtClean="0"/>
              <a:t>ise</a:t>
            </a:r>
            <a:r>
              <a:rPr lang="sv-SE" altLang="en-US" sz="2000" dirty="0" smtClean="0"/>
              <a:t> </a:t>
            </a:r>
            <a:r>
              <a:rPr lang="tr-TR" altLang="en-US" sz="2000" dirty="0" smtClean="0"/>
              <a:t>bilgi kaynakları ve hizmetleri Internet üzerinden erişilebilen kütüphanedir </a:t>
            </a:r>
            <a:endParaRPr lang="sv-SE" altLang="en-US" sz="2000" dirty="0" smtClean="0"/>
          </a:p>
          <a:p>
            <a:pPr>
              <a:lnSpc>
                <a:spcPct val="90000"/>
              </a:lnSpc>
            </a:pPr>
            <a:r>
              <a:rPr lang="sv-SE" altLang="en-US" sz="2400" dirty="0" smtClean="0"/>
              <a:t>Organi</a:t>
            </a:r>
            <a:r>
              <a:rPr lang="tr-TR" altLang="en-US" sz="2400" dirty="0" smtClean="0"/>
              <a:t>zasyon</a:t>
            </a:r>
            <a:endParaRPr lang="sv-SE" altLang="en-US" sz="2400" dirty="0" smtClean="0"/>
          </a:p>
          <a:p>
            <a:pPr lvl="1">
              <a:lnSpc>
                <a:spcPct val="90000"/>
              </a:lnSpc>
            </a:pPr>
            <a:r>
              <a:rPr lang="tr-TR" altLang="en-US" sz="2000" dirty="0" smtClean="0"/>
              <a:t>Melez</a:t>
            </a:r>
            <a:r>
              <a:rPr lang="sv-SE" altLang="en-US" sz="2000" dirty="0" smtClean="0"/>
              <a:t> organiza</a:t>
            </a:r>
            <a:r>
              <a:rPr lang="tr-TR" altLang="en-US" sz="2000" dirty="0" smtClean="0"/>
              <a:t>syon</a:t>
            </a:r>
            <a:r>
              <a:rPr lang="sv-SE" altLang="en-US" sz="2000" dirty="0" smtClean="0"/>
              <a:t> – </a:t>
            </a:r>
            <a:r>
              <a:rPr lang="tr-TR" altLang="en-US" sz="2000" dirty="0" smtClean="0"/>
              <a:t>hem kamu hem özel sektörde faaliyet gösteren, hem kamu hizmetleri veren hem de ticari aktivitelerde bulunan kurum </a:t>
            </a:r>
            <a:endParaRPr lang="sv-SE" altLang="en-US" sz="2000" dirty="0"/>
          </a:p>
          <a:p>
            <a:pPr lvl="1">
              <a:lnSpc>
                <a:spcPct val="90000"/>
              </a:lnSpc>
            </a:pPr>
            <a:r>
              <a:rPr lang="tr-TR" altLang="en-US" sz="2000" dirty="0" smtClean="0"/>
              <a:t>Sanal</a:t>
            </a:r>
            <a:r>
              <a:rPr lang="sv-SE" altLang="en-US" sz="2000" dirty="0" smtClean="0"/>
              <a:t> organiza</a:t>
            </a:r>
            <a:r>
              <a:rPr lang="tr-TR" altLang="en-US" sz="2000" dirty="0" smtClean="0"/>
              <a:t>syon</a:t>
            </a:r>
            <a:r>
              <a:rPr lang="sv-SE" altLang="en-US" sz="2000" dirty="0" smtClean="0"/>
              <a:t> </a:t>
            </a:r>
            <a:r>
              <a:rPr lang="sv-SE" altLang="en-US" sz="2000" dirty="0"/>
              <a:t>– </a:t>
            </a:r>
            <a:r>
              <a:rPr lang="tr-TR" altLang="en-US" sz="2000" dirty="0" smtClean="0"/>
              <a:t>ortak bir amaç için BİT kanalıyla erişilebilen dağıtık beceriler ağı</a:t>
            </a:r>
            <a:endParaRPr lang="sv-SE" altLang="en-US" sz="2400" dirty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433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Eğitmen iletişim adresi</a:t>
            </a:r>
            <a:endParaRPr lang="en-US" dirty="0"/>
          </a:p>
        </p:txBody>
      </p:sp>
      <p:graphicFrame>
        <p:nvGraphicFramePr>
          <p:cNvPr id="4" name="Content Placeholder 3" descr="Instructor Contact Information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8442126"/>
              </p:ext>
            </p:extLst>
          </p:nvPr>
        </p:nvGraphicFramePr>
        <p:xfrm>
          <a:off x="1103313" y="1998046"/>
          <a:ext cx="8947150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394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03312" y="765176"/>
            <a:ext cx="9401176" cy="792163"/>
          </a:xfrm>
        </p:spPr>
        <p:txBody>
          <a:bodyPr/>
          <a:lstStyle/>
          <a:p>
            <a:r>
              <a:rPr lang="sv-SE" altLang="en-US" sz="4000" dirty="0" smtClean="0"/>
              <a:t>Di</a:t>
            </a:r>
            <a:r>
              <a:rPr lang="tr-TR" altLang="en-US" sz="4000" dirty="0" smtClean="0"/>
              <a:t>j</a:t>
            </a:r>
            <a:r>
              <a:rPr lang="sv-SE" altLang="en-US" sz="4000" dirty="0" smtClean="0"/>
              <a:t>ital </a:t>
            </a:r>
            <a:r>
              <a:rPr lang="tr-TR" altLang="en-US" sz="4000" dirty="0" smtClean="0"/>
              <a:t>kütüphane</a:t>
            </a:r>
            <a:r>
              <a:rPr lang="sv-SE" altLang="en-US" sz="4000" dirty="0" smtClean="0"/>
              <a:t> </a:t>
            </a:r>
            <a:r>
              <a:rPr lang="sv-SE" altLang="en-US" sz="4000" dirty="0"/>
              <a:t>– </a:t>
            </a:r>
            <a:r>
              <a:rPr lang="tr-TR" altLang="en-US" sz="4000" dirty="0" smtClean="0"/>
              <a:t>organizasyonel bakış</a:t>
            </a:r>
            <a:endParaRPr lang="sv-SE" altLang="en-US" sz="4000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endParaRPr lang="tr-TR" altLang="en-US" sz="2800" dirty="0" smtClean="0"/>
          </a:p>
          <a:p>
            <a:pPr>
              <a:lnSpc>
                <a:spcPct val="90000"/>
              </a:lnSpc>
            </a:pPr>
            <a:r>
              <a:rPr lang="tr-TR" altLang="en-US" sz="2800" dirty="0" smtClean="0"/>
              <a:t>Uzun süreli koruma amaçlı dijital koleksiyon oluşturan ve yöneten ve bu koleksiyona dayalı hizmetler sunan bir kurumdur</a:t>
            </a:r>
            <a:r>
              <a:rPr lang="sv-SE" altLang="en-US" sz="2800" dirty="0" smtClean="0"/>
              <a:t>. </a:t>
            </a:r>
            <a:endParaRPr lang="sv-SE" altLang="en-US" sz="2800" dirty="0"/>
          </a:p>
          <a:p>
            <a:pPr>
              <a:lnSpc>
                <a:spcPct val="90000"/>
              </a:lnSpc>
            </a:pPr>
            <a:r>
              <a:rPr lang="tr-TR" altLang="en-US" sz="2800" dirty="0" smtClean="0"/>
              <a:t>Dijital kütüphaneler üreticiler, kullanıcılar, belgeler ve teknoloji arasındaki ilişkilerden oluşur.</a:t>
            </a:r>
          </a:p>
          <a:p>
            <a:pPr>
              <a:lnSpc>
                <a:spcPct val="90000"/>
              </a:lnSpc>
            </a:pPr>
            <a:r>
              <a:rPr lang="tr-TR" altLang="en-US" sz="2800" dirty="0" smtClean="0"/>
              <a:t>Dijital kütüphaneler kompleks ve dinamik sosyal ve teknolojik çevreler içinde varlık gösterir</a:t>
            </a:r>
            <a:endParaRPr lang="sv-SE" altLang="en-US" sz="2800" dirty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122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n-US" sz="4000" dirty="0">
                <a:solidFill>
                  <a:schemeClr val="accent6"/>
                </a:solidFill>
              </a:rPr>
              <a:t/>
            </a:r>
            <a:br>
              <a:rPr lang="en-US" sz="4000" dirty="0">
                <a:solidFill>
                  <a:schemeClr val="accent6"/>
                </a:solidFill>
              </a:rPr>
            </a:br>
            <a:r>
              <a:rPr lang="en-US" sz="4000" dirty="0" smtClean="0"/>
              <a:t>Di</a:t>
            </a:r>
            <a:r>
              <a:rPr lang="tr-TR" sz="4000" dirty="0" smtClean="0"/>
              <a:t>j</a:t>
            </a:r>
            <a:r>
              <a:rPr lang="en-US" sz="4000" dirty="0" err="1" smtClean="0"/>
              <a:t>ital</a:t>
            </a:r>
            <a:r>
              <a:rPr lang="en-US" sz="4000" dirty="0" smtClean="0"/>
              <a:t> </a:t>
            </a:r>
            <a:r>
              <a:rPr lang="tr-TR" sz="4000" dirty="0" smtClean="0"/>
              <a:t>koleksiyon</a:t>
            </a:r>
            <a:r>
              <a:rPr lang="lv-LV" sz="4000" dirty="0" smtClean="0"/>
              <a:t> </a:t>
            </a:r>
            <a:r>
              <a:rPr lang="lv-LV" sz="4000" dirty="0"/>
              <a:t/>
            </a:r>
            <a:br>
              <a:rPr lang="lv-LV" sz="4000" dirty="0"/>
            </a:br>
            <a:endParaRPr lang="en-US" sz="40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 algn="just">
              <a:buNone/>
              <a:defRPr/>
            </a:pPr>
            <a:r>
              <a:rPr lang="tr-TR" sz="2400" b="1" dirty="0" smtClean="0"/>
              <a:t>Keşiflerini, erişimlerini ve kullanımlarını </a:t>
            </a:r>
            <a:r>
              <a:rPr lang="tr-TR" sz="2400" dirty="0" smtClean="0"/>
              <a:t>sağlamak üzere düzenlenmiş, seçilmiş </a:t>
            </a:r>
            <a:r>
              <a:rPr lang="tr-TR" sz="2400" b="1" dirty="0" smtClean="0"/>
              <a:t>dijital nesnelerden </a:t>
            </a:r>
            <a:r>
              <a:rPr lang="tr-TR" sz="2400" dirty="0" smtClean="0"/>
              <a:t>oluşur. </a:t>
            </a:r>
            <a:r>
              <a:rPr lang="tr-TR" sz="2400" b="1" dirty="0" smtClean="0"/>
              <a:t>Nesneler, üstveri </a:t>
            </a:r>
            <a:r>
              <a:rPr lang="tr-TR" sz="2400" dirty="0" smtClean="0"/>
              <a:t>ve kullanıcı arayüzü birlikte bu tip bir koleksiyon için kullanıcı tecrübesini oluşturur. </a:t>
            </a:r>
            <a:endParaRPr lang="lv-LV" sz="2400" dirty="0" smtClean="0"/>
          </a:p>
          <a:p>
            <a:pPr>
              <a:defRPr/>
            </a:pPr>
            <a:r>
              <a:rPr lang="lv-LV" sz="1400" i="1" dirty="0" smtClean="0"/>
              <a:t>(</a:t>
            </a:r>
            <a:r>
              <a:rPr lang="tr-TR" sz="1400" i="1" dirty="0" smtClean="0"/>
              <a:t>çevrimiçi; çevrimdışı erişim</a:t>
            </a:r>
            <a:r>
              <a:rPr lang="lv-LV" sz="1400" i="1" dirty="0" smtClean="0"/>
              <a:t>).</a:t>
            </a:r>
          </a:p>
          <a:p>
            <a:pPr>
              <a:defRPr/>
            </a:pPr>
            <a:endParaRPr lang="lv-LV" sz="2400" i="1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defRPr/>
            </a:pPr>
            <a:endParaRPr lang="lv-LV" sz="2400" i="1" dirty="0">
              <a:solidFill>
                <a:schemeClr val="tx1">
                  <a:lumMod val="50000"/>
                </a:schemeClr>
              </a:solidFill>
            </a:endParaRPr>
          </a:p>
          <a:p>
            <a:pPr algn="r">
              <a:defRPr/>
            </a:pPr>
            <a:r>
              <a:rPr lang="tr-TR" sz="1800" i="1" dirty="0" smtClean="0">
                <a:solidFill>
                  <a:schemeClr val="tx1">
                    <a:lumMod val="50000"/>
                  </a:schemeClr>
                </a:solidFill>
              </a:rPr>
              <a:t>Kaynak</a:t>
            </a:r>
            <a:r>
              <a:rPr lang="en-US" sz="1800" i="1" dirty="0" smtClean="0">
                <a:solidFill>
                  <a:schemeClr val="tx1">
                    <a:lumMod val="50000"/>
                  </a:schemeClr>
                </a:solidFill>
              </a:rPr>
              <a:t>: </a:t>
            </a:r>
            <a:r>
              <a:rPr lang="en-US" sz="1800" i="1" dirty="0">
                <a:solidFill>
                  <a:schemeClr val="tx1">
                    <a:lumMod val="50000"/>
                  </a:schemeClr>
                </a:solidFill>
              </a:rPr>
              <a:t>A Framework of Guidance for Building Good Digital Collection</a:t>
            </a:r>
            <a:endParaRPr lang="en-US" sz="1800" dirty="0"/>
          </a:p>
        </p:txBody>
      </p:sp>
      <p:sp>
        <p:nvSpPr>
          <p:cNvPr id="6148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lv-LV" altLang="sv-SE" dirty="0" smtClean="0">
                <a:solidFill>
                  <a:schemeClr val="bg1"/>
                </a:solidFill>
                <a:cs typeface="Arial" pitchFamily="34" charset="0"/>
              </a:rPr>
              <a:t>Maceviciute and Holma, 201</a:t>
            </a:r>
          </a:p>
        </p:txBody>
      </p:sp>
    </p:spTree>
    <p:extLst>
      <p:ext uri="{BB962C8B-B14F-4D97-AF65-F5344CB8AC3E}">
        <p14:creationId xmlns:p14="http://schemas.microsoft.com/office/powerpoint/2010/main" val="870630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dirty="0" smtClean="0"/>
              <a:t>Dijital kütüphaneleri başarıya ulaştıran unsurlar</a:t>
            </a:r>
            <a:r>
              <a:rPr lang="sv-SE" altLang="en-US" dirty="0" smtClean="0"/>
              <a:t> </a:t>
            </a:r>
            <a:endParaRPr lang="sv-SE" altLang="en-US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tr-TR" altLang="en-US" sz="3200" i="1" dirty="0"/>
              <a:t>e</a:t>
            </a:r>
            <a:r>
              <a:rPr lang="tr-TR" altLang="en-US" sz="3200" i="1" dirty="0" smtClean="0"/>
              <a:t>tkin bir önderlik/liderlik,</a:t>
            </a:r>
            <a:r>
              <a:rPr lang="sv-SE" altLang="en-US" sz="3200" i="1" dirty="0" smtClean="0"/>
              <a:t> </a:t>
            </a:r>
            <a:endParaRPr lang="sv-SE" altLang="en-US" sz="3200" i="1" dirty="0"/>
          </a:p>
          <a:p>
            <a:pPr lvl="1"/>
            <a:r>
              <a:rPr lang="tr-TR" altLang="en-US" sz="3200" i="1" dirty="0" smtClean="0"/>
              <a:t>İyi tanımlanmış amaçlar,</a:t>
            </a:r>
            <a:r>
              <a:rPr lang="sv-SE" altLang="en-US" sz="3200" i="1" dirty="0" smtClean="0"/>
              <a:t> </a:t>
            </a:r>
            <a:endParaRPr lang="sv-SE" altLang="en-US" sz="3200" i="1" dirty="0"/>
          </a:p>
          <a:p>
            <a:pPr lvl="1"/>
            <a:r>
              <a:rPr lang="tr-TR" altLang="en-US" sz="3200" i="1" dirty="0"/>
              <a:t>t</a:t>
            </a:r>
            <a:r>
              <a:rPr lang="tr-TR" altLang="en-US" sz="3200" i="1" dirty="0" smtClean="0"/>
              <a:t>eknolojinin etkin yönetimi</a:t>
            </a:r>
            <a:r>
              <a:rPr lang="sv-SE" altLang="en-US" sz="3200" i="1" dirty="0" smtClean="0"/>
              <a:t>, </a:t>
            </a:r>
            <a:endParaRPr lang="sv-SE" altLang="en-US" sz="3200" i="1" dirty="0"/>
          </a:p>
          <a:p>
            <a:pPr lvl="1"/>
            <a:r>
              <a:rPr lang="tr-TR" altLang="en-US" sz="3200" b="1" i="1" dirty="0"/>
              <a:t>k</a:t>
            </a:r>
            <a:r>
              <a:rPr lang="tr-TR" altLang="en-US" sz="3200" b="1" i="1" dirty="0" smtClean="0"/>
              <a:t>ullanıcıdan gelen değerlendirme ve geri bildirimi göz önüne alma</a:t>
            </a:r>
            <a:r>
              <a:rPr lang="sv-SE" altLang="en-US" sz="3200" i="1" dirty="0" smtClean="0"/>
              <a:t>,</a:t>
            </a:r>
            <a:endParaRPr lang="sv-SE" altLang="en-US" sz="3200" i="1" dirty="0"/>
          </a:p>
          <a:p>
            <a:pPr lvl="1"/>
            <a:r>
              <a:rPr lang="tr-TR" altLang="en-US" sz="3200" i="1" dirty="0"/>
              <a:t>a</a:t>
            </a:r>
            <a:r>
              <a:rPr lang="tr-TR" altLang="en-US" sz="3200" i="1" dirty="0" smtClean="0"/>
              <a:t>danmışlığın ödüllendirilmesi ve personelin motivasyonu</a:t>
            </a:r>
            <a:endParaRPr lang="sv-SE" altLang="en-US" dirty="0"/>
          </a:p>
          <a:p>
            <a:pPr>
              <a:buFont typeface="Wingdings" pitchFamily="2" charset="2"/>
              <a:buNone/>
            </a:pPr>
            <a:endParaRPr lang="sv-SE" altLang="en-US" dirty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Maceviciute and Holma,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2612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1991544" y="24208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latin typeface="Arial" charset="0"/>
                <a:cs typeface="Arial" charset="0"/>
              </a:rPr>
              <a:t>Yönetimin bir parçası olarak değerlendirme</a:t>
            </a:r>
            <a:r>
              <a:rPr lang="en-US" dirty="0">
                <a:latin typeface="Arial" charset="0"/>
                <a:cs typeface="Arial" charset="0"/>
              </a:rPr>
              <a:t/>
            </a:r>
            <a:br>
              <a:rPr lang="en-US" dirty="0">
                <a:latin typeface="Arial" charset="0"/>
                <a:cs typeface="Arial" charset="0"/>
              </a:rPr>
            </a:br>
            <a:endParaRPr lang="lv-LV" dirty="0">
              <a:latin typeface="Garamond" charset="0"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-61254" y="2992388"/>
            <a:ext cx="8946541" cy="4195481"/>
          </a:xfrm>
        </p:spPr>
        <p:txBody>
          <a:bodyPr/>
          <a:lstStyle/>
          <a:p>
            <a:pPr eaLnBrk="1" hangingPunct="1"/>
            <a:endParaRPr lang="lv-LV" dirty="0">
              <a:latin typeface="Arial" charset="0"/>
            </a:endParaRPr>
          </a:p>
          <a:p>
            <a:pPr marL="0" indent="0" eaLnBrk="1" hangingPunct="1">
              <a:buNone/>
            </a:pPr>
            <a:endParaRPr lang="lv-LV" dirty="0">
              <a:latin typeface="Arial" charset="0"/>
            </a:endParaRPr>
          </a:p>
          <a:p>
            <a:pPr algn="ctr" eaLnBrk="1" hangingPunct="1"/>
            <a:endParaRPr lang="lv-LV" dirty="0">
              <a:latin typeface="Arial" charset="0"/>
              <a:cs typeface="Arial" charset="0"/>
            </a:endParaRPr>
          </a:p>
          <a:p>
            <a:pPr eaLnBrk="1" hangingPunct="1"/>
            <a:endParaRPr lang="en-US" dirty="0">
              <a:latin typeface="Arial" charset="0"/>
            </a:endParaRPr>
          </a:p>
        </p:txBody>
      </p:sp>
      <p:sp>
        <p:nvSpPr>
          <p:cNvPr id="7172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Maceviciute and Holma, 2018</a:t>
            </a:r>
            <a:endParaRPr lang="lv-LV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4149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4000" dirty="0"/>
              <a:t>Deming </a:t>
            </a:r>
            <a:r>
              <a:rPr lang="tr-TR" sz="4000" dirty="0" smtClean="0"/>
              <a:t>döngüsü</a:t>
            </a:r>
            <a:endParaRPr lang="en-US" sz="4000" dirty="0"/>
          </a:p>
        </p:txBody>
      </p:sp>
      <p:sp>
        <p:nvSpPr>
          <p:cNvPr id="8195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Maceviciute and Holma, 2018</a:t>
            </a:r>
            <a:endParaRPr lang="lv-LV">
              <a:solidFill>
                <a:schemeClr val="bg1"/>
              </a:solidFill>
            </a:endParaRPr>
          </a:p>
        </p:txBody>
      </p:sp>
      <p:pic>
        <p:nvPicPr>
          <p:cNvPr id="8197" name="Content Placeholder 5" descr="http://static-c.frankwatching.com/wp-content/uploads/2010/11/deming.gif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43672" y="1772816"/>
            <a:ext cx="5472608" cy="3384376"/>
          </a:xfrm>
        </p:spPr>
      </p:pic>
      <p:sp>
        <p:nvSpPr>
          <p:cNvPr id="8199" name="Rectangle 1"/>
          <p:cNvSpPr>
            <a:spLocks noChangeArrowheads="1"/>
          </p:cNvSpPr>
          <p:nvPr/>
        </p:nvSpPr>
        <p:spPr bwMode="auto">
          <a:xfrm>
            <a:off x="1847852" y="5571806"/>
            <a:ext cx="79930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1" hangingPunct="1"/>
            <a:r>
              <a:rPr lang="tr-TR" sz="1200" b="1" i="1" dirty="0" smtClean="0">
                <a:ea typeface="Calibri" charset="0"/>
                <a:cs typeface="Times New Roman" charset="0"/>
                <a:hlinkClick r:id=""/>
              </a:rPr>
              <a:t>Kaynak</a:t>
            </a:r>
            <a:r>
              <a:rPr lang="lv-LV" sz="1200" b="1" i="1" dirty="0" smtClean="0">
                <a:ea typeface="Calibri" charset="0"/>
                <a:cs typeface="Times New Roman" charset="0"/>
                <a:hlinkClick r:id=""/>
              </a:rPr>
              <a:t>: </a:t>
            </a:r>
            <a:endParaRPr lang="lv-LV" sz="1200" b="1" i="1" dirty="0">
              <a:ea typeface="Calibri" charset="0"/>
              <a:cs typeface="Times New Roman" charset="0"/>
              <a:hlinkClick r:id=""/>
            </a:endParaRPr>
          </a:p>
          <a:p>
            <a:pPr eaLnBrk="1" hangingPunct="1"/>
            <a:r>
              <a:rPr lang="lv-LV" sz="1200" b="1" i="1" dirty="0">
                <a:ea typeface="Calibri" charset="0"/>
                <a:cs typeface="Times New Roman" charset="0"/>
                <a:hlinkClick r:id=""/>
              </a:rPr>
              <a:t> http://www.frankwatching.com/archive/2010/11/15/beperkt-budget-maak-de-juiste-contentkeuzes/</a:t>
            </a:r>
            <a:endParaRPr lang="lv-LV" sz="1200" i="1" dirty="0">
              <a:ea typeface="Calibri" charset="0"/>
              <a:cs typeface="Times New Roman" charset="0"/>
            </a:endParaRPr>
          </a:p>
        </p:txBody>
      </p:sp>
      <p:sp>
        <p:nvSpPr>
          <p:cNvPr id="10" name="Up Arrow 9"/>
          <p:cNvSpPr>
            <a:spLocks noChangeArrowheads="1"/>
          </p:cNvSpPr>
          <p:nvPr/>
        </p:nvSpPr>
        <p:spPr bwMode="auto">
          <a:xfrm rot="-3293349">
            <a:off x="6322495" y="4416045"/>
            <a:ext cx="939922" cy="1570037"/>
          </a:xfrm>
          <a:prstGeom prst="upArrow">
            <a:avLst>
              <a:gd name="adj1" fmla="val 40694"/>
              <a:gd name="adj2" fmla="val 34605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97563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Personalizado 1">
      <a:dk1>
        <a:sysClr val="windowText" lastClr="000000"/>
      </a:dk1>
      <a:lt1>
        <a:sysClr val="window" lastClr="FFFFFF"/>
      </a:lt1>
      <a:dk2>
        <a:srgbClr val="CB0F0F"/>
      </a:dk2>
      <a:lt2>
        <a:srgbClr val="EBEBEB"/>
      </a:lt2>
      <a:accent1>
        <a:srgbClr val="CB0F0F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2D78CC"/>
      </a:hlink>
      <a:folHlink>
        <a:srgbClr val="2D78CC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847778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2012-07-18T23:36:00+00:00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1597963</Value>
    </PublishStatusLookup>
    <APAuthor xmlns="4873beb7-5857-4685-be1f-d57550cc96cc">
      <UserInfo>
        <DisplayName>REDMOND\v-alekha</DisplayName>
        <AccountId>2912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TP103039515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4AE901BC-D190-49E6-8B33-2F32A0F2BF0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CEC0E97-8C84-410A-8286-2F18FF8966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EAE737A-72D2-4F07-84A4-D46333E273A5}">
  <ds:schemaRefs>
    <ds:schemaRef ds:uri="http://schemas.microsoft.com/office/infopath/2007/PartnerControls"/>
    <ds:schemaRef ds:uri="http://purl.org/dc/elements/1.1/"/>
    <ds:schemaRef ds:uri="http://www.w3.org/XML/1998/namespace"/>
    <ds:schemaRef ds:uri="http://purl.org/dc/terms/"/>
    <ds:schemaRef ds:uri="4873beb7-5857-4685-be1f-d57550cc96cc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tf03039516</Template>
  <TotalTime>0</TotalTime>
  <Words>1526</Words>
  <Application>Microsoft Office PowerPoint</Application>
  <PresentationFormat>Široki zaslon</PresentationFormat>
  <Paragraphs>293</Paragraphs>
  <Slides>40</Slides>
  <Notes>1</Notes>
  <HiddenSlides>0</HiddenSlides>
  <MMClips>0</MMClips>
  <ScaleCrop>false</ScaleCrop>
  <HeadingPairs>
    <vt:vector size="6" baseType="variant">
      <vt:variant>
        <vt:lpstr>Korišteni fontovi</vt:lpstr>
      </vt:variant>
      <vt:variant>
        <vt:i4>10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40</vt:i4>
      </vt:variant>
    </vt:vector>
  </HeadingPairs>
  <TitlesOfParts>
    <vt:vector size="51" baseType="lpstr">
      <vt:lpstr>ＭＳ Ｐゴシック</vt:lpstr>
      <vt:lpstr>Wingdings</vt:lpstr>
      <vt:lpstr>Arial</vt:lpstr>
      <vt:lpstr>CenturySchL-Roma</vt:lpstr>
      <vt:lpstr>Garamond</vt:lpstr>
      <vt:lpstr>Century Gothic</vt:lpstr>
      <vt:lpstr>Wingdings 3</vt:lpstr>
      <vt:lpstr>Calibri</vt:lpstr>
      <vt:lpstr>メイリオ</vt:lpstr>
      <vt:lpstr>Times New Roman</vt:lpstr>
      <vt:lpstr>Ion</vt:lpstr>
      <vt:lpstr>Dijital kütüphaneler ve koleksiyonların niteliğinin ölçülmesi </vt:lpstr>
      <vt:lpstr>İçindekiler</vt:lpstr>
      <vt:lpstr>Dijital kütüphane nedir?</vt:lpstr>
      <vt:lpstr>Melez veya sanal (virtual) </vt:lpstr>
      <vt:lpstr>Dijital kütüphane – organizasyonel bakış</vt:lpstr>
      <vt:lpstr> Dijital koleksiyon  </vt:lpstr>
      <vt:lpstr>Dijital kütüphaneleri başarıya ulaştıran unsurlar </vt:lpstr>
      <vt:lpstr>Yönetimin bir parçası olarak değerlendirme </vt:lpstr>
      <vt:lpstr>Deming döngüsü</vt:lpstr>
      <vt:lpstr>Değerlendirmenin amacı</vt:lpstr>
      <vt:lpstr>Değerlendirme türleri</vt:lpstr>
      <vt:lpstr>Kalite nedir?</vt:lpstr>
      <vt:lpstr>Kalite kavramı</vt:lpstr>
      <vt:lpstr>Kalite ve dijital koleksiyonların gelişme aşamaları   (Üretim tabanlı görüş açısından kalite)</vt:lpstr>
      <vt:lpstr>Kaliteyi anlamak</vt:lpstr>
      <vt:lpstr>Değerlendirilecek olan nedir?</vt:lpstr>
      <vt:lpstr> Kompleks sistemler olarak dijital kütüphaneler </vt:lpstr>
      <vt:lpstr>Unsurların kalitesi</vt:lpstr>
      <vt:lpstr>Dijital kütüphanelere yaklaşımlar</vt:lpstr>
      <vt:lpstr>Değerlendirme unsurları </vt:lpstr>
      <vt:lpstr>Temel kavramlar: Eğilimler, Yapılar, Mekanlar, Senaryolar, Toplumlar  </vt:lpstr>
      <vt:lpstr>Boyutlar ve bakış açıları </vt:lpstr>
      <vt:lpstr>PowerPoint prezentacija</vt:lpstr>
      <vt:lpstr>Ölçümler, göstergeler, yöntemler </vt:lpstr>
      <vt:lpstr>Üç parçalı Etkileşim Modeli </vt:lpstr>
      <vt:lpstr>Kriterya/Ölçüt</vt:lpstr>
      <vt:lpstr>Holistik model</vt:lpstr>
      <vt:lpstr>Özellikler ve yöntemler </vt:lpstr>
      <vt:lpstr>Özellikler ve yöntemler</vt:lpstr>
      <vt:lpstr>Kurumsal perspektiften digital kütüphane değerlendirme modeli </vt:lpstr>
      <vt:lpstr>Değerlendirme yöntemleri</vt:lpstr>
      <vt:lpstr>Değerlendirme ölçütü </vt:lpstr>
      <vt:lpstr>Değerlendirme Ölçütü (2) (Source: Zhang, 2007)</vt:lpstr>
      <vt:lpstr>Değerlendirme ölçütü (3)  (Kaynak: Xie I)</vt:lpstr>
      <vt:lpstr>Değerlendirme ölçütü (4)</vt:lpstr>
      <vt:lpstr>Kalite ölçüm yöntemleri </vt:lpstr>
      <vt:lpstr>NASIL? Veri toplama yöntemleri</vt:lpstr>
      <vt:lpstr>NASIL?</vt:lpstr>
      <vt:lpstr>Değerlendirme planı için model (Kaynak:Kovac L., Micsik A., 2004) </vt:lpstr>
      <vt:lpstr>Eğitmen iletişim adresi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2017-08-11T19:24:45Z</dcterms:created>
  <dcterms:modified xsi:type="dcterms:W3CDTF">2018-11-30T09:37:57Z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