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45"/>
  </p:notesMasterIdLst>
  <p:handoutMasterIdLst>
    <p:handoutMasterId r:id="rId46"/>
  </p:handout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276" r:id="rId44"/>
  </p:sldIdLst>
  <p:sldSz cx="12192000" cy="6858000"/>
  <p:notesSz cx="7023100" cy="9309100"/>
  <p:embeddedFontLst>
    <p:embeddedFont>
      <p:font typeface="ＭＳ Ｐゴシック" panose="020B0600070205080204" pitchFamily="34" charset="-128"/>
      <p:regular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Wingdings 3" panose="05040102010807070707" pitchFamily="18" charset="2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/>
      <dgm:spPr/>
      <dgm:t>
        <a:bodyPr/>
        <a:lstStyle/>
        <a:p>
          <a:r>
            <a:rPr lang="hr-HR" dirty="0" smtClean="0"/>
            <a:t>Elena.Maceviciute@hb.se</a:t>
          </a:r>
          <a:endParaRPr lang="en-US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95514-DBA0-4CED-89BE-7504CBC7A432}" type="pres">
      <dgm:prSet presAssocID="{7D1E1409-B4D1-4074-90A1-337E7AFD578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978594" y="892"/>
          <a:ext cx="6989960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 dirty="0" smtClean="0"/>
            <a:t>Elena.Maceviciute@hb.se</a:t>
          </a:r>
          <a:endParaRPr lang="en-US" sz="4100" kern="1200" dirty="0"/>
        </a:p>
      </dsp:txBody>
      <dsp:txXfrm>
        <a:off x="978594" y="892"/>
        <a:ext cx="6989960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lv-LV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1FF008-E130-3647-A7F7-EDD363284C58}" type="slidenum">
              <a:rPr lang="lv-LV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105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81CA5-9AB4-4C42-8523-C08735ADF6CD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26F5-2767-4603-A6AB-C8A8B2DD8667}" type="datetime1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2A14-E944-4ECB-A310-66140ED828A3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E90D-8864-4A90-87B5-1AC8A9534E67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6813-A029-429B-9E3D-DDCFD256C577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A26B-4394-4DB5-A5F9-89C7F7C08456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D3D1-8626-4DD1-8A26-7B73F1EDCEBB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4E54-E864-46D7-A9D8-37CC413F4C55}" type="datetime1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8BC0-B438-48E0-B88F-7F3A4310FBBF}" type="datetime1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CA2-0DCC-4848-8516-6B201906D607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4151" y="1447799"/>
            <a:ext cx="1409965" cy="4413251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447799"/>
            <a:ext cx="6776630" cy="44132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A541-5986-4296-8BBF-4096D89F9DE7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8184-6D91-4B46-B9C7-444B97D25C84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28D8-2148-4A3A-ACF6-84EA53E96759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7EDF-4926-41AE-AFB8-48F2B0AF5B0A}" type="datetime1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431F-A377-413B-ADD7-56FB912CA6B2}" type="datetime1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A87-816A-4285-8580-9CA68A7F32EB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29C3-46D8-4AAF-ADEA-485BE6A2BBF2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777C-0EB2-4285-AB1B-07A3A2C3BC68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DD4FA-D987-4145-A6A3-A2EB6F43AF9F}" type="datetime1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0EE750-CDCA-42AC-8903-11B93C359685}" type="datetime1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pload.wikimedia.org/wikipedia/commons/a/a8/PDCA_Process.pn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Dijital kütüphaneler ve koleksiyonların niteliğinin ölçülmesi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Elena Maceviciute </a:t>
            </a:r>
            <a:r>
              <a:rPr lang="tr-TR" dirty="0" smtClean="0"/>
              <a:t>ve</a:t>
            </a:r>
            <a:r>
              <a:rPr lang="sv-SE" dirty="0" smtClean="0"/>
              <a:t> Baiba Holma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55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4000" dirty="0" smtClean="0">
                <a:latin typeface="+mn-lt"/>
              </a:rPr>
              <a:t>Değerlendirmenin amacı</a:t>
            </a:r>
            <a:endParaRPr lang="en-US" sz="4000" dirty="0">
              <a:latin typeface="+mn-lt"/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9221" name="Content Placeholder 5" descr="File:PDCA Process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806854"/>
            <a:ext cx="7194550" cy="4003976"/>
          </a:xfrm>
        </p:spPr>
      </p:pic>
    </p:spTree>
    <p:extLst>
      <p:ext uri="{BB962C8B-B14F-4D97-AF65-F5344CB8AC3E}">
        <p14:creationId xmlns:p14="http://schemas.microsoft.com/office/powerpoint/2010/main" val="39494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Değerlendirme türleri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906" y="1340769"/>
            <a:ext cx="9272238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Formati</a:t>
            </a:r>
            <a:r>
              <a:rPr lang="tr-TR" dirty="0" smtClean="0"/>
              <a:t>f</a:t>
            </a:r>
            <a:r>
              <a:rPr lang="en-US" dirty="0" smtClean="0"/>
              <a:t> – </a:t>
            </a:r>
            <a:r>
              <a:rPr lang="tr-TR" dirty="0" smtClean="0"/>
              <a:t>bir proje uygulamasından önce veya uygulama sırasında projenin tasarımını ve performası iyileştirmek amacıyla yapılan değerlendirme </a:t>
            </a:r>
            <a:endParaRPr lang="en-US" dirty="0" smtClean="0"/>
          </a:p>
          <a:p>
            <a:pPr lvl="1"/>
            <a:r>
              <a:rPr lang="en-US" dirty="0" err="1" smtClean="0"/>
              <a:t>Proa</a:t>
            </a:r>
            <a:r>
              <a:rPr lang="tr-TR" dirty="0" smtClean="0"/>
              <a:t>ktif</a:t>
            </a:r>
            <a:r>
              <a:rPr lang="en-US" dirty="0" smtClean="0"/>
              <a:t> (p</a:t>
            </a:r>
            <a:r>
              <a:rPr lang="tr-TR" dirty="0" smtClean="0"/>
              <a:t>roje öncesi</a:t>
            </a:r>
            <a:r>
              <a:rPr lang="en-US" dirty="0" smtClean="0"/>
              <a:t>)</a:t>
            </a:r>
          </a:p>
          <a:p>
            <a:pPr lvl="1"/>
            <a:r>
              <a:rPr lang="tr-TR" dirty="0" smtClean="0"/>
              <a:t>Açıklayıcı</a:t>
            </a:r>
            <a:r>
              <a:rPr lang="en-US" dirty="0" smtClean="0"/>
              <a:t> (</a:t>
            </a:r>
            <a:r>
              <a:rPr lang="tr-TR" dirty="0" smtClean="0"/>
              <a:t>gelişme</a:t>
            </a:r>
            <a:r>
              <a:rPr lang="en-US" dirty="0" smtClean="0"/>
              <a:t>)</a:t>
            </a:r>
          </a:p>
          <a:p>
            <a:pPr lvl="1"/>
            <a:r>
              <a:rPr lang="tr-TR" dirty="0" smtClean="0"/>
              <a:t>Etkileşimli</a:t>
            </a:r>
            <a:r>
              <a:rPr lang="en-US" dirty="0" smtClean="0"/>
              <a:t> (</a:t>
            </a:r>
            <a:r>
              <a:rPr lang="tr-TR" dirty="0" smtClean="0"/>
              <a:t>uygulama</a:t>
            </a:r>
            <a:r>
              <a:rPr lang="en-US" dirty="0" smtClean="0"/>
              <a:t>)</a:t>
            </a:r>
          </a:p>
          <a:p>
            <a:pPr lvl="1"/>
            <a:r>
              <a:rPr lang="tr-TR" dirty="0" smtClean="0"/>
              <a:t>İzleme</a:t>
            </a:r>
            <a:r>
              <a:rPr lang="en-US" dirty="0" smtClean="0"/>
              <a:t> (</a:t>
            </a:r>
            <a:r>
              <a:rPr lang="tr-TR" dirty="0" smtClean="0"/>
              <a:t>uygulama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Summati</a:t>
            </a:r>
            <a:r>
              <a:rPr lang="tr-TR" dirty="0" smtClean="0"/>
              <a:t>f</a:t>
            </a:r>
            <a:r>
              <a:rPr lang="en-US" dirty="0" smtClean="0"/>
              <a:t> – </a:t>
            </a:r>
            <a:r>
              <a:rPr lang="tr-TR" dirty="0" smtClean="0"/>
              <a:t>programın net etkisinin genel değerlendirmesi. </a:t>
            </a:r>
            <a:endParaRPr lang="en-US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0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2204864"/>
            <a:ext cx="8229600" cy="1143000"/>
          </a:xfrm>
        </p:spPr>
        <p:txBody>
          <a:bodyPr/>
          <a:lstStyle/>
          <a:p>
            <a:r>
              <a:rPr lang="tr-TR" dirty="0" smtClean="0"/>
              <a:t>Kalite nedir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600" dirty="0" smtClean="0">
                <a:latin typeface="+mn-lt"/>
              </a:rPr>
              <a:t>Kalite kavramı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199108"/>
            <a:ext cx="9771064" cy="4927512"/>
          </a:xfrm>
        </p:spPr>
        <p:txBody>
          <a:bodyPr>
            <a:normAutofit fontScale="92500"/>
          </a:bodyPr>
          <a:lstStyle/>
          <a:p>
            <a:pPr lvl="1" eaLnBrk="1" hangingPunct="1">
              <a:buFontTx/>
              <a:buAutoNum type="arabicParenR"/>
            </a:pPr>
            <a:r>
              <a:rPr lang="tr-TR" dirty="0" smtClean="0">
                <a:solidFill>
                  <a:srgbClr val="C00000"/>
                </a:solidFill>
                <a:latin typeface="Arial" charset="0"/>
              </a:rPr>
              <a:t>Üstün görüş</a:t>
            </a: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kalite bir hizmet veya ürünün özünde olan mükemmelliktir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 (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tanımlanamaz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dirty="0" smtClean="0">
                <a:solidFill>
                  <a:srgbClr val="C00000"/>
                </a:solidFill>
                <a:latin typeface="Arial" charset="0"/>
              </a:rPr>
              <a:t>Ürün-tabanlı görüş</a:t>
            </a: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Kalite kesin ve ölçülebilir bir değişkendir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 (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ürün benzer ürünlerde olmayan bir özelliğe sahiptir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dirty="0" smtClean="0">
                <a:solidFill>
                  <a:srgbClr val="C00000"/>
                </a:solidFill>
                <a:latin typeface="Arial" charset="0"/>
              </a:rPr>
              <a:t>Üretim-tabanlı görüş</a:t>
            </a: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Kalite beklentilere uygunluktur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 (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net bir şekilde tanımlanmış endüstriyel özellikler, kusursuz) 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dirty="0" smtClean="0">
                <a:solidFill>
                  <a:srgbClr val="C00000"/>
                </a:solidFill>
                <a:latin typeface="Arial" charset="0"/>
              </a:rPr>
              <a:t>Değer tabanlı-görüş</a:t>
            </a:r>
            <a:r>
              <a:rPr lang="en-US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maliyet ve fiyat açısından ele alınır 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(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mükemmelliğin ve değerin subjektif yargısı) 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tr-TR" dirty="0" smtClean="0">
                <a:solidFill>
                  <a:srgbClr val="C00000"/>
                </a:solidFill>
                <a:latin typeface="Arial" charset="0"/>
              </a:rPr>
              <a:t>Kullanıcı-tabanlı görüş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- 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kullanıcı deneyimi olarak kalite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 (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tercih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) (</a:t>
            </a:r>
            <a:r>
              <a:rPr lang="tr-TR" dirty="0" smtClean="0">
                <a:solidFill>
                  <a:srgbClr val="0C1C1D"/>
                </a:solidFill>
                <a:latin typeface="Arial" charset="0"/>
              </a:rPr>
              <a:t>kullanıma uygunluk, müşteri beklentilerini karşılama</a:t>
            </a:r>
            <a:r>
              <a:rPr lang="en-US" dirty="0" smtClean="0">
                <a:solidFill>
                  <a:srgbClr val="0C1C1D"/>
                </a:solidFill>
                <a:latin typeface="Arial" charset="0"/>
              </a:rPr>
              <a:t>)</a:t>
            </a:r>
            <a:endParaRPr lang="en-US" sz="1600" dirty="0">
              <a:solidFill>
                <a:srgbClr val="0C1C1D"/>
              </a:solidFill>
              <a:latin typeface="Arial" charset="0"/>
            </a:endParaRPr>
          </a:p>
          <a:p>
            <a:r>
              <a:rPr lang="tr-TR" sz="1800" i="1" dirty="0" smtClean="0">
                <a:latin typeface="Arial" charset="0"/>
              </a:rPr>
              <a:t>Kaynak</a:t>
            </a:r>
            <a:r>
              <a:rPr lang="lv-LV" sz="1800" i="1" dirty="0" smtClean="0">
                <a:latin typeface="Arial" charset="0"/>
              </a:rPr>
              <a:t>: </a:t>
            </a:r>
            <a:r>
              <a:rPr lang="lv-LV" sz="1800" i="1" dirty="0">
                <a:latin typeface="Arial" charset="0"/>
              </a:rPr>
              <a:t>Garvin David (1987)</a:t>
            </a:r>
            <a:endParaRPr lang="en-US" sz="18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dirty="0" smtClean="0">
                <a:solidFill>
                  <a:schemeClr val="bg1"/>
                </a:solidFill>
              </a:rPr>
              <a:t>Maceviciute and Holma, 2018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362974" y="274638"/>
            <a:ext cx="8847826" cy="1426170"/>
          </a:xfrm>
        </p:spPr>
        <p:txBody>
          <a:bodyPr>
            <a:normAutofit fontScale="90000"/>
          </a:bodyPr>
          <a:lstStyle/>
          <a:p>
            <a:r>
              <a:rPr lang="tr-TR" sz="3600" dirty="0" smtClean="0">
                <a:solidFill>
                  <a:srgbClr val="262626"/>
                </a:solidFill>
                <a:latin typeface="Arial" charset="0"/>
              </a:rPr>
              <a:t>Kalite ve dijital koleksiyonların gelişme aşamaları </a:t>
            </a:r>
            <a:r>
              <a:rPr lang="lv-LV" sz="3600" i="1" dirty="0" smtClean="0">
                <a:solidFill>
                  <a:srgbClr val="0C1C1D"/>
                </a:solidFill>
                <a:latin typeface="Arial" charset="0"/>
              </a:rPr>
              <a:t> </a:t>
            </a:r>
            <a:r>
              <a:rPr lang="lv-LV" sz="3600" i="1" dirty="0">
                <a:solidFill>
                  <a:srgbClr val="0C1C1D"/>
                </a:solidFill>
                <a:latin typeface="Arial" charset="0"/>
              </a:rPr>
              <a:t/>
            </a:r>
            <a:br>
              <a:rPr lang="lv-LV" sz="3600" i="1" dirty="0">
                <a:solidFill>
                  <a:srgbClr val="0C1C1D"/>
                </a:solidFill>
                <a:latin typeface="Arial" charset="0"/>
              </a:rPr>
            </a:br>
            <a:r>
              <a:rPr lang="lv-LV" sz="2700" i="1" dirty="0" smtClean="0">
                <a:solidFill>
                  <a:srgbClr val="0C1C1D"/>
                </a:solidFill>
                <a:latin typeface="Arial" charset="0"/>
              </a:rPr>
              <a:t>(</a:t>
            </a:r>
            <a:r>
              <a:rPr lang="tr-TR" sz="2700" i="1" dirty="0" smtClean="0">
                <a:solidFill>
                  <a:srgbClr val="0C1C1D"/>
                </a:solidFill>
                <a:latin typeface="Arial" charset="0"/>
              </a:rPr>
              <a:t>Üretim tabanlı görüş açısından kalite</a:t>
            </a:r>
            <a:r>
              <a:rPr lang="lv-LV" sz="2700" i="1" dirty="0" smtClean="0">
                <a:solidFill>
                  <a:srgbClr val="0C1C1D"/>
                </a:solidFill>
                <a:latin typeface="Arial" charset="0"/>
              </a:rPr>
              <a:t>)</a:t>
            </a:r>
            <a:endParaRPr lang="lv-LV" sz="2700" i="1" dirty="0">
              <a:solidFill>
                <a:srgbClr val="0C1C1D"/>
              </a:solidFill>
              <a:latin typeface="Arial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v-LV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262626"/>
                </a:solidFill>
                <a:latin typeface="Arial" charset="0"/>
              </a:rPr>
              <a:t>1.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Koleksiyon</a:t>
            </a:r>
            <a:r>
              <a:rPr lang="en-US" sz="2000" dirty="0" smtClean="0">
                <a:solidFill>
                  <a:srgbClr val="262626"/>
                </a:solidFill>
                <a:latin typeface="Arial" charset="0"/>
              </a:rPr>
              <a:t> (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kullanıcılar için </a:t>
            </a:r>
            <a:r>
              <a:rPr lang="en-US" sz="2000" dirty="0" smtClean="0">
                <a:solidFill>
                  <a:srgbClr val="262626"/>
                </a:solidFill>
                <a:latin typeface="Arial" charset="0"/>
              </a:rPr>
              <a:t>minimal 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fayda</a:t>
            </a:r>
            <a:r>
              <a:rPr lang="en-US" sz="2000" dirty="0" smtClean="0">
                <a:solidFill>
                  <a:srgbClr val="262626"/>
                </a:solidFill>
                <a:latin typeface="Arial" charset="0"/>
              </a:rPr>
              <a:t>)</a:t>
            </a:r>
            <a:r>
              <a:rPr lang="lv-LV" sz="2000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(</a:t>
            </a:r>
            <a:r>
              <a:rPr lang="ja-JP" altLang="en-US" sz="2000" dirty="0" smtClean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tr-TR" altLang="ja-JP" sz="2000" dirty="0" smtClean="0">
                <a:solidFill>
                  <a:srgbClr val="262626"/>
                </a:solidFill>
                <a:latin typeface="Arial" charset="0"/>
              </a:rPr>
              <a:t>birinci nesil</a:t>
            </a:r>
            <a:r>
              <a:rPr lang="lv-LV" sz="2000" dirty="0" smtClean="0">
                <a:solidFill>
                  <a:srgbClr val="262626"/>
                </a:solidFill>
                <a:latin typeface="Arial" charset="0"/>
              </a:rPr>
              <a:t>”)</a:t>
            </a:r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2. 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Koleksiyon ve </a:t>
            </a:r>
            <a:r>
              <a:rPr lang="tr-T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kullanabilirlik, erişilebilirlik, ve ilgili kullanıcı gruplarının kullanımına uygunluk</a:t>
            </a:r>
            <a:r>
              <a:rPr lang="lv-LV" sz="2000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(</a:t>
            </a:r>
            <a:r>
              <a:rPr lang="ja-JP" altLang="en-US" sz="2000" dirty="0" smtClean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tr-TR" altLang="ja-JP" sz="2000" dirty="0" smtClean="0">
                <a:solidFill>
                  <a:srgbClr val="262626"/>
                </a:solidFill>
                <a:latin typeface="Arial" charset="0"/>
              </a:rPr>
              <a:t>ikinci nesil</a:t>
            </a:r>
            <a:r>
              <a:rPr lang="ja-JP" altLang="en-US" sz="2000" dirty="0" smtClean="0">
                <a:solidFill>
                  <a:srgbClr val="262626"/>
                </a:solidFill>
                <a:latin typeface="Arial" charset="0"/>
              </a:rPr>
              <a:t>”</a:t>
            </a:r>
            <a:r>
              <a:rPr lang="en-US" sz="2000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koleksiyonlar</a:t>
            </a:r>
            <a:r>
              <a:rPr lang="lv-LV" sz="2000" dirty="0" smtClean="0">
                <a:solidFill>
                  <a:srgbClr val="262626"/>
                </a:solidFill>
                <a:latin typeface="Arial" charset="0"/>
              </a:rPr>
              <a:t>)</a:t>
            </a:r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3. 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Nesneler, üstveri ve koleksiyonlar</a:t>
            </a:r>
            <a:r>
              <a:rPr lang="en-US" sz="2000" dirty="0" smtClean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– </a:t>
            </a:r>
            <a:r>
              <a:rPr lang="tr-TR" sz="2000" dirty="0" smtClean="0">
                <a:solidFill>
                  <a:srgbClr val="262626"/>
                </a:solidFill>
                <a:latin typeface="Arial" charset="0"/>
              </a:rPr>
              <a:t>başkalarının farklı şekillerde paketleyerek yeniden kullanabileceği yapı taşları olarak. </a:t>
            </a:r>
            <a:r>
              <a:rPr lang="tr-T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Birlikte çalışabilirlik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tr-T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yeniden kullanılabilirlik, sürdürülebilme, doğrulama, belgeleme, ve fikri mülkiyet haklarına destek </a:t>
            </a:r>
            <a:r>
              <a:rPr lang="lv-LV" sz="2000" dirty="0" smtClean="0">
                <a:solidFill>
                  <a:srgbClr val="0C1C1D"/>
                </a:solidFill>
                <a:latin typeface="Arial" charset="0"/>
              </a:rPr>
              <a:t>(“</a:t>
            </a:r>
            <a:r>
              <a:rPr lang="tr-TR" sz="2000" dirty="0" smtClean="0">
                <a:solidFill>
                  <a:srgbClr val="0C1C1D"/>
                </a:solidFill>
                <a:latin typeface="Arial" charset="0"/>
              </a:rPr>
              <a:t>üçüncü nesil</a:t>
            </a:r>
            <a:r>
              <a:rPr lang="lv-LV" sz="2000" dirty="0" smtClean="0">
                <a:solidFill>
                  <a:srgbClr val="0C1C1D"/>
                </a:solidFill>
                <a:latin typeface="Arial" charset="0"/>
              </a:rPr>
              <a:t>”)</a:t>
            </a:r>
            <a:endParaRPr lang="en-US" sz="2000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eaLnBrk="1" hangingPunct="1"/>
            <a:r>
              <a:rPr lang="tr-TR" sz="1800" i="1" dirty="0" smtClean="0">
                <a:solidFill>
                  <a:srgbClr val="262626"/>
                </a:solidFill>
                <a:latin typeface="Arial" charset="0"/>
              </a:rPr>
              <a:t>Kaynak</a:t>
            </a:r>
            <a:r>
              <a:rPr lang="en-US" sz="1800" i="1" dirty="0" smtClean="0">
                <a:solidFill>
                  <a:srgbClr val="262626"/>
                </a:solidFill>
                <a:latin typeface="Arial" charset="0"/>
              </a:rPr>
              <a:t>: </a:t>
            </a:r>
            <a:r>
              <a:rPr lang="en-US" sz="1800" i="1" dirty="0">
                <a:solidFill>
                  <a:srgbClr val="262626"/>
                </a:solidFill>
                <a:latin typeface="Arial" charset="0"/>
              </a:rPr>
              <a:t>A Framework of Guidance for Building Good Digital Collection</a:t>
            </a: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smtClean="0">
                <a:latin typeface="Arial" charset="0"/>
              </a:rPr>
              <a:t>Kaliteyi anlamak</a:t>
            </a:r>
            <a:endParaRPr lang="en-US" sz="3600" dirty="0">
              <a:latin typeface="Arial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703388" y="1334660"/>
            <a:ext cx="8642350" cy="4858991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dirty="0" smtClean="0">
                <a:solidFill>
                  <a:schemeClr val="bg1"/>
                </a:solidFill>
              </a:rPr>
              <a:t>Maceviciute and Holma, 2018</a:t>
            </a:r>
            <a:endParaRPr lang="lv-LV" dirty="0">
              <a:solidFill>
                <a:schemeClr val="bg1"/>
              </a:solidFill>
            </a:endParaRPr>
          </a:p>
        </p:txBody>
      </p:sp>
      <p:cxnSp>
        <p:nvCxnSpPr>
          <p:cNvPr id="17414" name="Straight Connector 6"/>
          <p:cNvCxnSpPr>
            <a:cxnSpLocks noChangeShapeType="1"/>
          </p:cNvCxnSpPr>
          <p:nvPr/>
        </p:nvCxnSpPr>
        <p:spPr bwMode="auto">
          <a:xfrm>
            <a:off x="6096000" y="2009437"/>
            <a:ext cx="0" cy="3785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5" name="Straight Connector 8"/>
          <p:cNvCxnSpPr>
            <a:cxnSpLocks noChangeShapeType="1"/>
          </p:cNvCxnSpPr>
          <p:nvPr/>
        </p:nvCxnSpPr>
        <p:spPr bwMode="auto">
          <a:xfrm>
            <a:off x="2135188" y="36986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6" name="Rounded Rectangle 9"/>
          <p:cNvSpPr>
            <a:spLocks noChangeArrowheads="1"/>
          </p:cNvSpPr>
          <p:nvPr/>
        </p:nvSpPr>
        <p:spPr bwMode="auto">
          <a:xfrm>
            <a:off x="1919290" y="3226418"/>
            <a:ext cx="1800225" cy="64684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 dirty="0" smtClean="0"/>
              <a:t>Ra</a:t>
            </a:r>
            <a:r>
              <a:rPr lang="tr-TR" dirty="0" smtClean="0"/>
              <a:t>syonel görüş</a:t>
            </a:r>
            <a:endParaRPr lang="en-US" dirty="0"/>
          </a:p>
        </p:txBody>
      </p:sp>
      <p:sp>
        <p:nvSpPr>
          <p:cNvPr id="17417" name="Rounded Rectangle 10"/>
          <p:cNvSpPr>
            <a:spLocks noChangeArrowheads="1"/>
          </p:cNvSpPr>
          <p:nvPr/>
        </p:nvSpPr>
        <p:spPr bwMode="auto">
          <a:xfrm>
            <a:off x="8616950" y="3159388"/>
            <a:ext cx="1727200" cy="71387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tr-TR" dirty="0" smtClean="0"/>
              <a:t>Deneysel görüş</a:t>
            </a:r>
            <a:r>
              <a:rPr lang="lv-LV" dirty="0" smtClean="0"/>
              <a:t> </a:t>
            </a:r>
            <a:endParaRPr lang="en-US" dirty="0"/>
          </a:p>
        </p:txBody>
      </p:sp>
      <p:sp>
        <p:nvSpPr>
          <p:cNvPr id="17418" name="Rounded Rectangle 11"/>
          <p:cNvSpPr>
            <a:spLocks noChangeArrowheads="1"/>
          </p:cNvSpPr>
          <p:nvPr/>
        </p:nvSpPr>
        <p:spPr bwMode="auto">
          <a:xfrm>
            <a:off x="4367215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tr-TR" dirty="0" smtClean="0"/>
              <a:t>Mutlak</a:t>
            </a:r>
            <a:endParaRPr lang="en-US" dirty="0"/>
          </a:p>
        </p:txBody>
      </p:sp>
      <p:sp>
        <p:nvSpPr>
          <p:cNvPr id="17419" name="Rounded Rectangle 12"/>
          <p:cNvSpPr>
            <a:spLocks noChangeArrowheads="1"/>
          </p:cNvSpPr>
          <p:nvPr/>
        </p:nvSpPr>
        <p:spPr bwMode="auto">
          <a:xfrm>
            <a:off x="6167440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 dirty="0" smtClean="0"/>
              <a:t>Obje</a:t>
            </a:r>
            <a:r>
              <a:rPr lang="tr-TR" dirty="0" smtClean="0"/>
              <a:t>ktif</a:t>
            </a:r>
            <a:r>
              <a:rPr lang="lv-LV" dirty="0" smtClean="0"/>
              <a:t> </a:t>
            </a:r>
            <a:endParaRPr lang="en-US" dirty="0"/>
          </a:p>
        </p:txBody>
      </p:sp>
      <p:sp>
        <p:nvSpPr>
          <p:cNvPr id="17420" name="Rounded Rectangle 13"/>
          <p:cNvSpPr>
            <a:spLocks noChangeArrowheads="1"/>
          </p:cNvSpPr>
          <p:nvPr/>
        </p:nvSpPr>
        <p:spPr bwMode="auto">
          <a:xfrm>
            <a:off x="624046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 dirty="0" smtClean="0"/>
              <a:t>Subje</a:t>
            </a:r>
            <a:r>
              <a:rPr lang="tr-TR" dirty="0" smtClean="0"/>
              <a:t>ktif</a:t>
            </a:r>
            <a:endParaRPr lang="en-US" dirty="0"/>
          </a:p>
        </p:txBody>
      </p:sp>
      <p:sp>
        <p:nvSpPr>
          <p:cNvPr id="17421" name="Rounded Rectangle 14"/>
          <p:cNvSpPr>
            <a:spLocks noChangeArrowheads="1"/>
          </p:cNvSpPr>
          <p:nvPr/>
        </p:nvSpPr>
        <p:spPr bwMode="auto">
          <a:xfrm>
            <a:off x="436721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tr-TR" dirty="0" smtClean="0"/>
              <a:t>Göreceli</a:t>
            </a:r>
            <a:endParaRPr lang="en-US" dirty="0"/>
          </a:p>
        </p:txBody>
      </p:sp>
      <p:sp>
        <p:nvSpPr>
          <p:cNvPr id="17422" name="Oval 15"/>
          <p:cNvSpPr>
            <a:spLocks noChangeArrowheads="1"/>
          </p:cNvSpPr>
          <p:nvPr/>
        </p:nvSpPr>
        <p:spPr bwMode="auto">
          <a:xfrm>
            <a:off x="3503613" y="4374881"/>
            <a:ext cx="2087562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Manufacturing-based view</a:t>
            </a:r>
            <a:endParaRPr lang="en-US" sz="1200"/>
          </a:p>
        </p:txBody>
      </p:sp>
      <p:sp>
        <p:nvSpPr>
          <p:cNvPr id="17423" name="Oval 16"/>
          <p:cNvSpPr>
            <a:spLocks noChangeArrowheads="1"/>
          </p:cNvSpPr>
          <p:nvPr/>
        </p:nvSpPr>
        <p:spPr bwMode="auto">
          <a:xfrm>
            <a:off x="6383338" y="4374881"/>
            <a:ext cx="2089150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Product-based view </a:t>
            </a:r>
            <a:endParaRPr lang="en-US" sz="120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6311902" y="2685704"/>
            <a:ext cx="2087563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User-based view</a:t>
            </a:r>
            <a:endParaRPr lang="en-US" sz="1200"/>
          </a:p>
        </p:txBody>
      </p:sp>
      <p:sp>
        <p:nvSpPr>
          <p:cNvPr id="17425" name="Oval 18"/>
          <p:cNvSpPr>
            <a:spLocks noChangeArrowheads="1"/>
          </p:cNvSpPr>
          <p:nvPr/>
        </p:nvSpPr>
        <p:spPr bwMode="auto">
          <a:xfrm>
            <a:off x="7896227" y="2280540"/>
            <a:ext cx="2087563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Value-based view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429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1772816"/>
            <a:ext cx="8229600" cy="1143000"/>
          </a:xfrm>
        </p:spPr>
        <p:txBody>
          <a:bodyPr/>
          <a:lstStyle/>
          <a:p>
            <a:r>
              <a:rPr lang="tr-TR" dirty="0" smtClean="0"/>
              <a:t>Değerlendirilecek olan nedir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0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tr-TR" sz="3600" dirty="0" smtClean="0">
                <a:latin typeface="Arial" charset="0"/>
              </a:rPr>
              <a:t>Kompleks sistemler olarak dijital kütüphaneler</a:t>
            </a:r>
            <a:r>
              <a:rPr lang="lv-LV" sz="3600" dirty="0">
                <a:latin typeface="Arial" charset="0"/>
              </a:rPr>
              <a:t/>
            </a:r>
            <a:br>
              <a:rPr lang="lv-LV" sz="3600" dirty="0">
                <a:latin typeface="Arial" charset="0"/>
              </a:rPr>
            </a:br>
            <a:endParaRPr lang="lv-LV" sz="3600" dirty="0">
              <a:latin typeface="+mn-lt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tr-TR" dirty="0" smtClean="0">
                <a:latin typeface="Arial" charset="0"/>
              </a:rPr>
              <a:t>Değerlendirme (yöntem ve ölçümler) dijital kütüphane görüşüne bağlıdır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tr-TR" dirty="0" smtClean="0">
                <a:latin typeface="Arial" charset="0"/>
              </a:rPr>
              <a:t>Kurumlar</a:t>
            </a:r>
            <a:r>
              <a:rPr lang="en-US" dirty="0" smtClean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tr-TR" dirty="0" smtClean="0">
                <a:latin typeface="Arial" charset="0"/>
              </a:rPr>
              <a:t>Bilgi sistemleri 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tr-TR" dirty="0" smtClean="0">
                <a:latin typeface="Arial" charset="0"/>
              </a:rPr>
              <a:t>Yeni teknolojiler 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tr-TR" dirty="0" smtClean="0">
                <a:latin typeface="Arial" charset="0"/>
              </a:rPr>
              <a:t>Koleksiyonlar 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tr-TR" dirty="0" smtClean="0">
                <a:latin typeface="Arial" charset="0"/>
              </a:rPr>
              <a:t>Yeni hizmetler </a:t>
            </a:r>
            <a:endParaRPr lang="en-US" dirty="0">
              <a:latin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	</a:t>
            </a: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Garamond" charset="0"/>
              </a:rPr>
              <a:t>Unsurların kalitesi</a:t>
            </a:r>
            <a:endParaRPr lang="lv-LV" dirty="0">
              <a:latin typeface="Garamond" charset="0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399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22234" r="7240" b="9630"/>
          <a:stretch>
            <a:fillRect/>
          </a:stretch>
        </p:blipFill>
        <p:spPr>
          <a:xfrm>
            <a:off x="1774825" y="1267628"/>
            <a:ext cx="8624888" cy="4777064"/>
          </a:xfrm>
          <a:noFill/>
        </p:spPr>
      </p:pic>
    </p:spTree>
    <p:extLst>
      <p:ext uri="{BB962C8B-B14F-4D97-AF65-F5344CB8AC3E}">
        <p14:creationId xmlns:p14="http://schemas.microsoft.com/office/powerpoint/2010/main" val="7160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 dirty="0" smtClean="0">
                <a:latin typeface="+mn-lt"/>
              </a:rPr>
              <a:t>Dijital kütüphanelere yaklaşımlar</a:t>
            </a:r>
            <a:endParaRPr lang="en-US" sz="3600" dirty="0"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46111" y="1267630"/>
            <a:ext cx="9844089" cy="485899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tr-TR" sz="2400" b="1" dirty="0" smtClean="0">
                <a:latin typeface="Arial" charset="0"/>
              </a:rPr>
              <a:t>İçerik-tabanlı yaklaşım</a:t>
            </a:r>
            <a:r>
              <a:rPr lang="lv-LV" sz="2400" b="1" dirty="0" smtClean="0">
                <a:latin typeface="Arial" charset="0"/>
              </a:rPr>
              <a:t> </a:t>
            </a:r>
            <a:r>
              <a:rPr lang="lv-LV" sz="2400" dirty="0" smtClean="0">
                <a:latin typeface="Arial" charset="0"/>
              </a:rPr>
              <a:t>(</a:t>
            </a:r>
            <a:r>
              <a:rPr lang="tr-TR" sz="2400" dirty="0" smtClean="0">
                <a:latin typeface="Arial" charset="0"/>
              </a:rPr>
              <a:t>veri ve üst veri koelsiyonları olarak dijital kütüphane</a:t>
            </a:r>
            <a:r>
              <a:rPr lang="lv-LV" sz="2400" dirty="0" smtClean="0">
                <a:latin typeface="Arial" charset="0"/>
              </a:rPr>
              <a:t>);</a:t>
            </a: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lv-LV" sz="2400" b="1" dirty="0" smtClean="0">
                <a:latin typeface="Arial" charset="0"/>
              </a:rPr>
              <a:t>Te</a:t>
            </a:r>
            <a:r>
              <a:rPr lang="tr-TR" sz="2400" b="1" dirty="0" smtClean="0">
                <a:latin typeface="Arial" charset="0"/>
              </a:rPr>
              <a:t>knik-tabanlı yaklaşım</a:t>
            </a:r>
            <a:r>
              <a:rPr lang="lv-LV" sz="2400" dirty="0" smtClean="0">
                <a:latin typeface="Arial" charset="0"/>
              </a:rPr>
              <a:t> (</a:t>
            </a:r>
            <a:r>
              <a:rPr lang="tr-TR" sz="2400" dirty="0" smtClean="0">
                <a:latin typeface="Arial" charset="0"/>
              </a:rPr>
              <a:t>yazılım sistemleri olarak dijital kütüphane)</a:t>
            </a: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tr-TR" sz="2400" b="1" dirty="0" smtClean="0">
                <a:latin typeface="Arial" charset="0"/>
              </a:rPr>
              <a:t>Hizmet-tabanlı yaklaşım</a:t>
            </a:r>
            <a:r>
              <a:rPr lang="lv-LV" sz="2400" b="1" dirty="0" smtClean="0">
                <a:latin typeface="Arial" charset="0"/>
              </a:rPr>
              <a:t> </a:t>
            </a:r>
            <a:r>
              <a:rPr lang="lv-LV" sz="2400" dirty="0" smtClean="0">
                <a:latin typeface="Arial" charset="0"/>
              </a:rPr>
              <a:t>(</a:t>
            </a:r>
            <a:r>
              <a:rPr lang="tr-TR" sz="2400" dirty="0" smtClean="0">
                <a:latin typeface="Arial" charset="0"/>
              </a:rPr>
              <a:t>soyut nesneler sağlayan kurum olarak dijital kütüphane</a:t>
            </a:r>
            <a:r>
              <a:rPr lang="lv-LV" sz="2400" dirty="0" smtClean="0">
                <a:latin typeface="Arial" charset="0"/>
              </a:rPr>
              <a:t>)</a:t>
            </a: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tr-TR" sz="2400" b="1" dirty="0" smtClean="0">
                <a:latin typeface="Arial" charset="0"/>
              </a:rPr>
              <a:t>Kullanıcı-tabanlı yaklaşım</a:t>
            </a:r>
            <a:r>
              <a:rPr lang="lv-LV" sz="2400" b="1" dirty="0" smtClean="0">
                <a:latin typeface="Arial" charset="0"/>
              </a:rPr>
              <a:t> </a:t>
            </a:r>
            <a:r>
              <a:rPr lang="lv-LV" sz="2400" dirty="0" smtClean="0">
                <a:latin typeface="Arial" charset="0"/>
              </a:rPr>
              <a:t>(</a:t>
            </a:r>
            <a:r>
              <a:rPr lang="tr-TR" sz="2400" dirty="0" smtClean="0">
                <a:latin typeface="Arial" charset="0"/>
              </a:rPr>
              <a:t>kişisel ve sosyal çevre olarak dijital kütüphane</a:t>
            </a:r>
            <a:r>
              <a:rPr lang="lv-LV" sz="2400" dirty="0" smtClean="0">
                <a:latin typeface="Arial" charset="0"/>
              </a:rPr>
              <a:t>).</a:t>
            </a:r>
            <a:endParaRPr lang="en-US" sz="2400" dirty="0">
              <a:latin typeface="Arial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İçindekiler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Dijital kütüphane nedir</a:t>
            </a:r>
            <a:r>
              <a:rPr lang="sv-SE" dirty="0" smtClean="0"/>
              <a:t>?</a:t>
            </a:r>
          </a:p>
          <a:p>
            <a:r>
              <a:rPr lang="tr-TR" dirty="0" smtClean="0"/>
              <a:t>Değerlendirme nedir</a:t>
            </a:r>
            <a:r>
              <a:rPr lang="sv-SE" dirty="0" smtClean="0"/>
              <a:t>?</a:t>
            </a:r>
          </a:p>
          <a:p>
            <a:r>
              <a:rPr lang="tr-TR" dirty="0" smtClean="0"/>
              <a:t>Kalite/nitelik nedir</a:t>
            </a:r>
            <a:r>
              <a:rPr lang="sv-SE" dirty="0" smtClean="0"/>
              <a:t>?</a:t>
            </a:r>
          </a:p>
          <a:p>
            <a:r>
              <a:rPr lang="tr-TR" dirty="0" smtClean="0"/>
              <a:t>Yönetimin parçası olarak değerlendirme </a:t>
            </a:r>
            <a:endParaRPr lang="en-GB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4000" dirty="0" smtClean="0">
                <a:latin typeface="+mn-lt"/>
              </a:rPr>
              <a:t>Değerlendirme unsurları</a:t>
            </a:r>
            <a:r>
              <a:rPr lang="lv-LV" sz="4000" dirty="0" smtClean="0">
                <a:latin typeface="+mn-lt"/>
              </a:rPr>
              <a:t> </a:t>
            </a:r>
            <a:endParaRPr lang="en-US" sz="4000" dirty="0">
              <a:latin typeface="+mn-lt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>
              <a:latin typeface="Arial" charset="0"/>
            </a:endParaRPr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00825" y="3226419"/>
            <a:ext cx="1582738" cy="676267"/>
          </a:xfrm>
          <a:prstGeom prst="ellipse">
            <a:avLst/>
          </a:prstGeom>
          <a:solidFill>
            <a:srgbClr val="76B53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kullanıcı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511677" y="4780046"/>
            <a:ext cx="1584325" cy="67626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kullanılabilirlik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495552" y="1875376"/>
            <a:ext cx="1584325" cy="67477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smtClean="0">
                <a:solidFill>
                  <a:schemeClr val="accent1">
                    <a:lumMod val="10000"/>
                  </a:schemeClr>
                </a:solidFill>
              </a:rPr>
              <a:t>s</a:t>
            </a: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i</a:t>
            </a:r>
            <a:r>
              <a:rPr lang="lv-LV" dirty="0" smtClean="0">
                <a:solidFill>
                  <a:schemeClr val="accent1">
                    <a:lumMod val="10000"/>
                  </a:schemeClr>
                </a:solidFill>
              </a:rPr>
              <a:t>stem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600827" y="4374881"/>
            <a:ext cx="2447925" cy="540715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smtClean="0">
                <a:solidFill>
                  <a:schemeClr val="accent1">
                    <a:lumMod val="10000"/>
                  </a:schemeClr>
                </a:solidFill>
              </a:rPr>
              <a:t>organiza</a:t>
            </a: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syon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11677" y="2416089"/>
            <a:ext cx="1584325" cy="674778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içerik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11902" y="1672794"/>
            <a:ext cx="1871663" cy="6747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faydalılık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48076" y="3631583"/>
            <a:ext cx="1584325" cy="67626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bağlam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208215" y="4441912"/>
            <a:ext cx="1584325" cy="67626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etki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183565" y="2416089"/>
            <a:ext cx="2160587" cy="67477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smtClean="0">
                <a:solidFill>
                  <a:schemeClr val="accent1">
                    <a:lumMod val="10000"/>
                  </a:schemeClr>
                </a:solidFill>
              </a:rPr>
              <a:t>performan</a:t>
            </a: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s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040690" y="5253730"/>
            <a:ext cx="1584325" cy="674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kullanım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135190" y="2888286"/>
            <a:ext cx="2447925" cy="54071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smtClean="0">
                <a:solidFill>
                  <a:schemeClr val="accent1">
                    <a:lumMod val="10000"/>
                  </a:schemeClr>
                </a:solidFill>
              </a:rPr>
              <a:t>f</a:t>
            </a: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onksiyonellik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543927" y="3631583"/>
            <a:ext cx="1584325" cy="676267"/>
          </a:xfrm>
          <a:prstGeom prst="ellipse">
            <a:avLst/>
          </a:prstGeom>
          <a:solidFill>
            <a:srgbClr val="CC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lumMod val="10000"/>
                  </a:schemeClr>
                </a:solidFill>
              </a:rPr>
              <a:t>hizmet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dirty="0" smtClean="0">
                <a:latin typeface="Arial" charset="0"/>
              </a:rPr>
              <a:t>Temel kavramlar</a:t>
            </a:r>
            <a:r>
              <a:rPr lang="lv-LV" sz="3600" dirty="0" smtClean="0">
                <a:latin typeface="Arial" charset="0"/>
              </a:rPr>
              <a:t>: </a:t>
            </a:r>
            <a:r>
              <a:rPr lang="tr-TR" sz="3600" dirty="0" smtClean="0">
                <a:latin typeface="Arial" charset="0"/>
              </a:rPr>
              <a:t>Eğilimler, Yapılar, Mekanlar, Senaryolar, Toplumlar </a:t>
            </a:r>
            <a:r>
              <a:rPr lang="lv-LV" sz="3600" dirty="0">
                <a:latin typeface="Arial" charset="0"/>
              </a:rPr>
              <a:t/>
            </a:r>
            <a:br>
              <a:rPr lang="lv-LV" sz="3600" dirty="0">
                <a:latin typeface="Arial" charset="0"/>
              </a:rPr>
            </a:br>
            <a:endParaRPr lang="lv-LV" sz="3600" dirty="0">
              <a:latin typeface="Garamond" charset="0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36869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  <a:p>
            <a:r>
              <a:rPr lang="tr-TR" dirty="0" smtClean="0">
                <a:latin typeface="Arial" charset="0"/>
              </a:rPr>
              <a:t>Dijital kütüphaneler kompleks sistemlerdir ve şunları yaparlar</a:t>
            </a:r>
            <a:endParaRPr lang="lv-LV" dirty="0">
              <a:latin typeface="Arial" charset="0"/>
            </a:endParaRPr>
          </a:p>
          <a:p>
            <a:pPr lvl="1" eaLnBrk="1" hangingPunct="1"/>
            <a:r>
              <a:rPr lang="tr-TR" dirty="0" smtClean="0">
                <a:latin typeface="Arial" charset="0"/>
              </a:rPr>
              <a:t>Kullanıcıların bilgi gereksinimlerini karşılamaya yardım ederler</a:t>
            </a:r>
            <a:r>
              <a:rPr lang="en-US" dirty="0" smtClean="0">
                <a:latin typeface="Arial" charset="0"/>
              </a:rPr>
              <a:t> (</a:t>
            </a:r>
            <a:r>
              <a:rPr lang="tr-TR" b="1" dirty="0" smtClean="0">
                <a:latin typeface="Arial" charset="0"/>
              </a:rPr>
              <a:t>toplumlar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tr-TR" dirty="0" smtClean="0">
                <a:latin typeface="Arial" charset="0"/>
              </a:rPr>
              <a:t>Bilgi hizmetleri sağlarlar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(</a:t>
            </a:r>
            <a:r>
              <a:rPr lang="en-US" b="1" dirty="0" err="1" smtClean="0">
                <a:latin typeface="Arial" charset="0"/>
              </a:rPr>
              <a:t>senar</a:t>
            </a:r>
            <a:r>
              <a:rPr lang="tr-TR" b="1" dirty="0" smtClean="0">
                <a:latin typeface="Arial" charset="0"/>
              </a:rPr>
              <a:t>yolar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tr-TR" dirty="0" smtClean="0">
                <a:latin typeface="Arial" charset="0"/>
              </a:rPr>
              <a:t>Bilgiyi kullanılabilecek şekilde düzenlenler</a:t>
            </a:r>
            <a:r>
              <a:rPr lang="en-US" dirty="0" smtClean="0">
                <a:latin typeface="Arial" charset="0"/>
              </a:rPr>
              <a:t> (</a:t>
            </a:r>
            <a:r>
              <a:rPr lang="tr-TR" b="1" dirty="0" smtClean="0">
                <a:latin typeface="Arial" charset="0"/>
              </a:rPr>
              <a:t>yapılar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tr-TR" dirty="0" smtClean="0">
                <a:latin typeface="Arial" charset="0"/>
              </a:rPr>
              <a:t>Bilgiyi faydalı şekilde sunarlar</a:t>
            </a:r>
            <a:r>
              <a:rPr lang="en-US" dirty="0" smtClean="0">
                <a:latin typeface="Arial" charset="0"/>
              </a:rPr>
              <a:t> (</a:t>
            </a:r>
            <a:r>
              <a:rPr lang="tr-TR" b="1" dirty="0" smtClean="0">
                <a:latin typeface="Arial" charset="0"/>
              </a:rPr>
              <a:t>mekanlar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tr-TR" dirty="0" smtClean="0">
                <a:latin typeface="Arial" charset="0"/>
              </a:rPr>
              <a:t>Kullanıcılarla iletişim kurarlar</a:t>
            </a:r>
            <a:r>
              <a:rPr lang="en-US" dirty="0" smtClean="0">
                <a:latin typeface="Arial" charset="0"/>
              </a:rPr>
              <a:t> (</a:t>
            </a:r>
            <a:r>
              <a:rPr lang="tr-TR" b="1" dirty="0" smtClean="0">
                <a:latin typeface="Arial" charset="0"/>
              </a:rPr>
              <a:t>eğilimler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Garamond" charset="0"/>
              </a:rPr>
              <a:t>Boyutlar ve bakış açıları </a:t>
            </a:r>
            <a:endParaRPr lang="lv-LV" dirty="0">
              <a:latin typeface="Garamond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tr-TR" sz="2400" dirty="0" smtClean="0">
                <a:latin typeface="Arial" charset="0"/>
              </a:rPr>
              <a:t>Altı boyut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dirty="0" err="1">
                <a:latin typeface="Arial" charset="0"/>
              </a:rPr>
              <a:t>Saracevic</a:t>
            </a:r>
            <a:r>
              <a:rPr lang="en-US" sz="2400" dirty="0">
                <a:latin typeface="Arial" charset="0"/>
              </a:rPr>
              <a:t>):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tr-TR" sz="2400" dirty="0" smtClean="0">
                <a:latin typeface="Arial" charset="0"/>
              </a:rPr>
              <a:t>içerik</a:t>
            </a:r>
            <a:r>
              <a:rPr lang="en-US" sz="2400" dirty="0" smtClean="0">
                <a:latin typeface="Arial" charset="0"/>
              </a:rPr>
              <a:t>; </a:t>
            </a:r>
            <a:r>
              <a:rPr lang="en-US" sz="2400" dirty="0" err="1" smtClean="0">
                <a:latin typeface="Arial" charset="0"/>
              </a:rPr>
              <a:t>te</a:t>
            </a:r>
            <a:r>
              <a:rPr lang="tr-TR" sz="2400" dirty="0" smtClean="0">
                <a:latin typeface="Arial" charset="0"/>
              </a:rPr>
              <a:t>knoloji</a:t>
            </a:r>
            <a:r>
              <a:rPr lang="en-US" sz="2400" dirty="0" smtClean="0">
                <a:latin typeface="Arial" charset="0"/>
              </a:rPr>
              <a:t>; </a:t>
            </a:r>
            <a:r>
              <a:rPr lang="tr-TR" sz="2400" dirty="0" smtClean="0">
                <a:latin typeface="Arial" charset="0"/>
              </a:rPr>
              <a:t>arayüz</a:t>
            </a:r>
            <a:r>
              <a:rPr lang="en-US" sz="2400" dirty="0" smtClean="0">
                <a:latin typeface="Arial" charset="0"/>
              </a:rPr>
              <a:t>; </a:t>
            </a:r>
            <a:r>
              <a:rPr lang="tr-TR" sz="2400" dirty="0" smtClean="0">
                <a:latin typeface="Arial" charset="0"/>
              </a:rPr>
              <a:t>hizmet</a:t>
            </a:r>
            <a:r>
              <a:rPr lang="en-US" sz="2400" dirty="0" smtClean="0">
                <a:latin typeface="Arial" charset="0"/>
              </a:rPr>
              <a:t>; </a:t>
            </a:r>
            <a:r>
              <a:rPr lang="tr-TR" sz="2400" dirty="0" smtClean="0">
                <a:latin typeface="Arial" charset="0"/>
              </a:rPr>
              <a:t>kullanıcı</a:t>
            </a:r>
            <a:r>
              <a:rPr lang="en-US" sz="2400" dirty="0" smtClean="0">
                <a:latin typeface="Arial" charset="0"/>
              </a:rPr>
              <a:t>, </a:t>
            </a:r>
            <a:r>
              <a:rPr lang="tr-TR" sz="2400" dirty="0" smtClean="0">
                <a:latin typeface="Arial" charset="0"/>
              </a:rPr>
              <a:t>bağlam</a:t>
            </a:r>
            <a:r>
              <a:rPr lang="en-US" sz="2400" dirty="0" smtClean="0">
                <a:latin typeface="Arial" charset="0"/>
              </a:rPr>
              <a:t>;  </a:t>
            </a: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endParaRPr lang="en-US" sz="2400" dirty="0">
              <a:latin typeface="Arial" charset="0"/>
            </a:endParaRPr>
          </a:p>
          <a:p>
            <a:pPr marL="342900" lvl="1" indent="-342900"/>
            <a:r>
              <a:rPr lang="tr-TR" sz="2400" dirty="0" smtClean="0">
                <a:latin typeface="Arial" charset="0"/>
              </a:rPr>
              <a:t>Beş grup insan tarafından değerlendirilir</a:t>
            </a:r>
            <a:r>
              <a:rPr lang="en-US" sz="2400" dirty="0" smtClean="0">
                <a:latin typeface="Arial" charset="0"/>
              </a:rPr>
              <a:t>: </a:t>
            </a: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tr-TR" sz="2400" dirty="0" smtClean="0">
                <a:latin typeface="Arial" charset="0"/>
              </a:rPr>
              <a:t>yöneticiler</a:t>
            </a:r>
            <a:r>
              <a:rPr lang="tr-TR" sz="2400" dirty="0">
                <a:latin typeface="Arial" charset="0"/>
              </a:rPr>
              <a:t>;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tr-TR" sz="2400" dirty="0" smtClean="0">
                <a:latin typeface="Arial" charset="0"/>
              </a:rPr>
              <a:t>geliştiriciler</a:t>
            </a:r>
            <a:r>
              <a:rPr lang="en-US" sz="2400" dirty="0" smtClean="0">
                <a:latin typeface="Arial" charset="0"/>
              </a:rPr>
              <a:t>; </a:t>
            </a:r>
            <a:r>
              <a:rPr lang="tr-TR" sz="2400" dirty="0" smtClean="0">
                <a:latin typeface="Arial" charset="0"/>
              </a:rPr>
              <a:t>kütüphaneciler</a:t>
            </a:r>
            <a:r>
              <a:rPr lang="en-US" sz="2400" dirty="0" smtClean="0">
                <a:latin typeface="Arial" charset="0"/>
              </a:rPr>
              <a:t>; </a:t>
            </a:r>
            <a:r>
              <a:rPr lang="tr-TR" sz="2400" dirty="0" smtClean="0">
                <a:latin typeface="Arial" charset="0"/>
              </a:rPr>
              <a:t>araştırmacılar</a:t>
            </a:r>
            <a:r>
              <a:rPr lang="lv-LV" sz="2400" dirty="0" smtClean="0">
                <a:latin typeface="Arial" charset="0"/>
              </a:rPr>
              <a:t>;</a:t>
            </a:r>
            <a:r>
              <a:rPr lang="tr-TR" sz="2400" dirty="0" smtClean="0">
                <a:latin typeface="Arial" charset="0"/>
              </a:rPr>
              <a:t> kullanıcılar</a:t>
            </a:r>
            <a:r>
              <a:rPr lang="lv-LV" sz="2400" dirty="0" smtClean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  <a:p>
            <a:pPr eaLnBrk="1" hangingPunct="1"/>
            <a:endParaRPr lang="lv-LV" dirty="0">
              <a:latin typeface="Arial" charset="0"/>
            </a:endParaRPr>
          </a:p>
          <a:p>
            <a:pPr lvl="1"/>
            <a:endParaRPr lang="lv-LV" sz="2000" dirty="0">
              <a:latin typeface="Arial" charset="0"/>
            </a:endParaRPr>
          </a:p>
          <a:p>
            <a:pPr lvl="1"/>
            <a:endParaRPr lang="lv-LV" sz="2000" dirty="0">
              <a:latin typeface="Arial" charset="0"/>
            </a:endParaRP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>
              <a:latin typeface="Garamond" charset="0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60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5282" r="3069" b="5460"/>
          <a:stretch>
            <a:fillRect/>
          </a:stretch>
        </p:blipFill>
        <p:spPr>
          <a:xfrm>
            <a:off x="2279650" y="1132078"/>
            <a:ext cx="7874000" cy="5055615"/>
          </a:xfrm>
          <a:noFill/>
        </p:spPr>
      </p:pic>
    </p:spTree>
    <p:extLst>
      <p:ext uri="{BB962C8B-B14F-4D97-AF65-F5344CB8AC3E}">
        <p14:creationId xmlns:p14="http://schemas.microsoft.com/office/powerpoint/2010/main" val="28907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4951" y="2204864"/>
            <a:ext cx="8924185" cy="1143000"/>
          </a:xfrm>
        </p:spPr>
        <p:txBody>
          <a:bodyPr/>
          <a:lstStyle/>
          <a:p>
            <a:r>
              <a:rPr lang="tr-TR" dirty="0" smtClean="0"/>
              <a:t>Ölçümler, göstergeler, yöntemler 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Maceviciute</a:t>
            </a:r>
            <a:r>
              <a:rPr lang="en-US" dirty="0" smtClean="0"/>
              <a:t> and </a:t>
            </a:r>
            <a:r>
              <a:rPr lang="en-US" dirty="0" err="1" smtClean="0"/>
              <a:t>Holma</a:t>
            </a:r>
            <a:r>
              <a:rPr lang="en-US" dirty="0" smtClean="0"/>
              <a:t>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8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200" dirty="0" smtClean="0">
                <a:latin typeface="Arial" charset="0"/>
                <a:cs typeface="Arial" charset="0"/>
              </a:rPr>
              <a:t>Üç parçalı Etkileşim Modeli 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639342"/>
            <a:ext cx="8229600" cy="4525963"/>
          </a:xfrm>
        </p:spPr>
        <p:txBody>
          <a:bodyPr/>
          <a:lstStyle/>
          <a:p>
            <a:pPr eaLnBrk="1" hangingPunct="1"/>
            <a:endParaRPr lang="lv-LV">
              <a:latin typeface="Arial" charset="0"/>
            </a:endParaRPr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grpSp>
        <p:nvGrpSpPr>
          <p:cNvPr id="40966" name="Group 17"/>
          <p:cNvGrpSpPr>
            <a:grpSpLocks/>
          </p:cNvGrpSpPr>
          <p:nvPr/>
        </p:nvGrpSpPr>
        <p:grpSpPr bwMode="auto">
          <a:xfrm>
            <a:off x="2424115" y="2077957"/>
            <a:ext cx="7559675" cy="2904670"/>
            <a:chOff x="899592" y="2214265"/>
            <a:chExt cx="7560840" cy="309634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899592" y="2286273"/>
              <a:ext cx="2232248" cy="57606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lv-LV" sz="2400" b="1" dirty="0" smtClean="0">
                  <a:solidFill>
                    <a:srgbClr val="3B3B3B"/>
                  </a:solidFill>
                </a:rPr>
                <a:t>S</a:t>
              </a:r>
              <a:r>
                <a:rPr lang="tr-TR" sz="2400" b="1" dirty="0" smtClean="0">
                  <a:solidFill>
                    <a:srgbClr val="3B3B3B"/>
                  </a:solidFill>
                </a:rPr>
                <a:t>i</a:t>
              </a:r>
              <a:r>
                <a:rPr lang="lv-LV" sz="2400" b="1" dirty="0" smtClean="0">
                  <a:solidFill>
                    <a:srgbClr val="3B3B3B"/>
                  </a:solidFill>
                </a:rPr>
                <a:t>stem</a:t>
              </a:r>
              <a:endParaRPr lang="en-US" sz="2400" b="1" dirty="0">
                <a:solidFill>
                  <a:srgbClr val="3B3B3B"/>
                </a:solidFill>
              </a:endParaRPr>
            </a:p>
            <a:p>
              <a:pPr algn="ctr">
                <a:defRPr/>
              </a:pPr>
              <a:endParaRPr lang="lv-LV" sz="2400" b="1" dirty="0"/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228184" y="2214265"/>
              <a:ext cx="2232248" cy="648072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tr-TR" sz="2400" b="1" dirty="0" smtClean="0">
                  <a:solidFill>
                    <a:srgbClr val="3B3B3B"/>
                  </a:solidFill>
                </a:rPr>
                <a:t>İçerik</a:t>
              </a:r>
              <a:endParaRPr lang="en-US" sz="2400" b="1" dirty="0">
                <a:solidFill>
                  <a:srgbClr val="3B3B3B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563888" y="4734545"/>
              <a:ext cx="2232248" cy="57606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tr-TR" sz="2400" b="1" dirty="0" smtClean="0">
                  <a:solidFill>
                    <a:srgbClr val="3B3B3B"/>
                  </a:solidFill>
                </a:rPr>
                <a:t>Kullanıcı</a:t>
              </a:r>
              <a:endParaRPr lang="en-US" sz="2400" b="1" dirty="0">
                <a:solidFill>
                  <a:srgbClr val="3B3B3B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116012" y="3510409"/>
              <a:ext cx="2591892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tr-TR" b="1" dirty="0" smtClean="0">
                  <a:solidFill>
                    <a:srgbClr val="F2F2F2"/>
                  </a:solidFill>
                </a:rPr>
                <a:t>kullanılabilirlik</a:t>
              </a:r>
              <a:endParaRPr lang="en-US" b="1" dirty="0">
                <a:solidFill>
                  <a:srgbClr val="F2F2F2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563888" y="2214265"/>
              <a:ext cx="2232248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lv-LV" b="1" dirty="0" smtClean="0">
                  <a:solidFill>
                    <a:schemeClr val="bg1">
                      <a:lumMod val="95000"/>
                    </a:schemeClr>
                  </a:solidFill>
                </a:rPr>
                <a:t>performan</a:t>
              </a:r>
              <a:r>
                <a:rPr lang="tr-TR" b="1" dirty="0" smtClean="0">
                  <a:solidFill>
                    <a:schemeClr val="bg1">
                      <a:lumMod val="95000"/>
                    </a:schemeClr>
                  </a:solidFill>
                </a:rPr>
                <a:t>s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364088" y="3510409"/>
              <a:ext cx="2160240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tr-TR" b="1" dirty="0" smtClean="0">
                  <a:solidFill>
                    <a:srgbClr val="F2F2F2"/>
                  </a:solidFill>
                </a:rPr>
                <a:t>faydalılık</a:t>
              </a:r>
              <a:endParaRPr lang="en-US" b="1" dirty="0">
                <a:solidFill>
                  <a:srgbClr val="F2F2F2"/>
                </a:solidFill>
              </a:endParaRPr>
            </a:p>
          </p:txBody>
        </p:sp>
        <p:cxnSp>
          <p:nvCxnSpPr>
            <p:cNvPr id="40985" name="Straight Arrow Connector 20"/>
            <p:cNvCxnSpPr>
              <a:cxnSpLocks noChangeShapeType="1"/>
            </p:cNvCxnSpPr>
            <p:nvPr/>
          </p:nvCxnSpPr>
          <p:spPr bwMode="auto">
            <a:xfrm>
              <a:off x="3132138" y="2574925"/>
              <a:ext cx="3603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6" name="Straight Arrow Connector 22"/>
            <p:cNvCxnSpPr>
              <a:cxnSpLocks noChangeShapeType="1"/>
            </p:cNvCxnSpPr>
            <p:nvPr/>
          </p:nvCxnSpPr>
          <p:spPr bwMode="auto">
            <a:xfrm>
              <a:off x="5795963" y="2574925"/>
              <a:ext cx="3603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7" name="Straight Arrow Connector 24"/>
            <p:cNvCxnSpPr>
              <a:cxnSpLocks noChangeShapeType="1"/>
            </p:cNvCxnSpPr>
            <p:nvPr/>
          </p:nvCxnSpPr>
          <p:spPr bwMode="auto">
            <a:xfrm>
              <a:off x="1908175" y="2862263"/>
              <a:ext cx="647700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8" name="Straight Arrow Connector 28"/>
            <p:cNvCxnSpPr>
              <a:cxnSpLocks noChangeShapeType="1"/>
            </p:cNvCxnSpPr>
            <p:nvPr/>
          </p:nvCxnSpPr>
          <p:spPr bwMode="auto">
            <a:xfrm>
              <a:off x="3059113" y="4086225"/>
              <a:ext cx="649287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9" name="Straight Arrow Connector 29"/>
            <p:cNvCxnSpPr>
              <a:cxnSpLocks noChangeShapeType="1"/>
            </p:cNvCxnSpPr>
            <p:nvPr/>
          </p:nvCxnSpPr>
          <p:spPr bwMode="auto">
            <a:xfrm flipH="1">
              <a:off x="6804025" y="2790825"/>
              <a:ext cx="576263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90" name="Straight Arrow Connector 31"/>
            <p:cNvCxnSpPr>
              <a:cxnSpLocks noChangeShapeType="1"/>
            </p:cNvCxnSpPr>
            <p:nvPr/>
          </p:nvCxnSpPr>
          <p:spPr bwMode="auto">
            <a:xfrm flipH="1">
              <a:off x="5651500" y="4086225"/>
              <a:ext cx="576263" cy="7207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033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tr-TR" dirty="0">
                <a:latin typeface="Garamond" charset="0"/>
              </a:rPr>
              <a:t>K</a:t>
            </a:r>
            <a:r>
              <a:rPr lang="lv-LV" dirty="0" smtClean="0">
                <a:latin typeface="Garamond" charset="0"/>
              </a:rPr>
              <a:t>riter</a:t>
            </a:r>
            <a:r>
              <a:rPr lang="tr-TR" dirty="0" smtClean="0">
                <a:latin typeface="Garamond" charset="0"/>
              </a:rPr>
              <a:t>ya/Ölçüt</a:t>
            </a:r>
            <a:endParaRPr lang="lv-LV" dirty="0">
              <a:latin typeface="Garamond" charset="0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19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673" y="1412777"/>
            <a:ext cx="5781675" cy="4858991"/>
          </a:xfrm>
          <a:noFill/>
        </p:spPr>
      </p:pic>
    </p:spTree>
    <p:extLst>
      <p:ext uri="{BB962C8B-B14F-4D97-AF65-F5344CB8AC3E}">
        <p14:creationId xmlns:p14="http://schemas.microsoft.com/office/powerpoint/2010/main" val="300057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672064" y="274638"/>
            <a:ext cx="3538736" cy="1066130"/>
          </a:xfrm>
        </p:spPr>
        <p:txBody>
          <a:bodyPr/>
          <a:lstStyle/>
          <a:p>
            <a:pPr eaLnBrk="1" hangingPunct="1"/>
            <a:r>
              <a:rPr lang="lv-LV" dirty="0" smtClean="0">
                <a:latin typeface="Garamond" charset="0"/>
              </a:rPr>
              <a:t>Holisti</a:t>
            </a:r>
            <a:r>
              <a:rPr lang="tr-TR" dirty="0" smtClean="0">
                <a:latin typeface="Garamond" charset="0"/>
              </a:rPr>
              <a:t>k</a:t>
            </a:r>
            <a:r>
              <a:rPr lang="lv-LV" dirty="0" smtClean="0">
                <a:latin typeface="Garamond" charset="0"/>
              </a:rPr>
              <a:t> </a:t>
            </a:r>
            <a:r>
              <a:rPr lang="lv-LV" dirty="0">
                <a:latin typeface="Garamond" charset="0"/>
              </a:rPr>
              <a:t>model</a:t>
            </a:r>
            <a:endParaRPr lang="en-US" dirty="0">
              <a:latin typeface="Garamond" charset="0"/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2" t="17108" r="25957" b="9157"/>
          <a:stretch>
            <a:fillRect/>
          </a:stretch>
        </p:blipFill>
        <p:spPr bwMode="auto">
          <a:xfrm>
            <a:off x="1703390" y="186199"/>
            <a:ext cx="4897437" cy="60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 r="66446" b="50816"/>
          <a:stretch>
            <a:fillRect/>
          </a:stretch>
        </p:blipFill>
        <p:spPr>
          <a:xfrm>
            <a:off x="6743702" y="1470211"/>
            <a:ext cx="3406775" cy="3665842"/>
          </a:xfrm>
        </p:spPr>
      </p:pic>
    </p:spTree>
    <p:extLst>
      <p:ext uri="{BB962C8B-B14F-4D97-AF65-F5344CB8AC3E}">
        <p14:creationId xmlns:p14="http://schemas.microsoft.com/office/powerpoint/2010/main" val="41474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Garamond" charset="0"/>
              </a:rPr>
              <a:t>Özellikler ve yöntemler </a:t>
            </a:r>
            <a:endParaRPr lang="lv-LV" dirty="0">
              <a:latin typeface="Garamond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  <a:p>
            <a:pPr lvl="1"/>
            <a:r>
              <a:rPr lang="en-US" b="1" dirty="0" smtClean="0">
                <a:latin typeface="Arial" charset="0"/>
              </a:rPr>
              <a:t>S</a:t>
            </a:r>
            <a:r>
              <a:rPr lang="tr-TR" b="1" dirty="0" smtClean="0">
                <a:latin typeface="Arial" charset="0"/>
              </a:rPr>
              <a:t>i</a:t>
            </a:r>
            <a:r>
              <a:rPr lang="en-US" b="1" dirty="0" smtClean="0">
                <a:latin typeface="Arial" charset="0"/>
              </a:rPr>
              <a:t>stem </a:t>
            </a:r>
            <a:r>
              <a:rPr lang="tr-TR" b="1" dirty="0" smtClean="0">
                <a:latin typeface="Arial" charset="0"/>
              </a:rPr>
              <a:t>kalitesi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tr-TR" dirty="0" smtClean="0">
                <a:latin typeface="Arial" charset="0"/>
              </a:rPr>
              <a:t>Bir bilgi sisteminden beklenen özellikler. Örneğin: </a:t>
            </a:r>
            <a:r>
              <a:rPr lang="tr-TR" i="1" dirty="0" smtClean="0">
                <a:latin typeface="Arial" charset="0"/>
              </a:rPr>
              <a:t>kullanım kolaylığı, esneklik, güvenirlik, öğrenme kolaylığı, ayrıca sezgisellik, karmaşıklık düzeyi, yanıt süreci gibi sistem özellikleri.</a:t>
            </a:r>
            <a:endParaRPr lang="en-US" sz="1400" i="1" dirty="0">
              <a:latin typeface="Arial" charset="0"/>
            </a:endParaRPr>
          </a:p>
          <a:p>
            <a:pPr lvl="1"/>
            <a:r>
              <a:rPr lang="tr-TR" b="1" dirty="0">
                <a:latin typeface="Arial" charset="0"/>
              </a:rPr>
              <a:t>B</a:t>
            </a:r>
            <a:r>
              <a:rPr lang="tr-TR" b="1" dirty="0" smtClean="0">
                <a:latin typeface="Arial" charset="0"/>
              </a:rPr>
              <a:t>ilgi kalitesi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tr-TR" dirty="0" smtClean="0">
                <a:latin typeface="Arial" charset="0"/>
              </a:rPr>
              <a:t>sistem çıktılarından beklenen kalite (yönetim raporları ve web sayfaları). </a:t>
            </a:r>
            <a:r>
              <a:rPr lang="tr-TR" i="1" dirty="0" smtClean="0">
                <a:latin typeface="Arial" charset="0"/>
              </a:rPr>
              <a:t>Örneğin: İlgililik, anlaşılabilirlik, doğruluk, tamlık, güncellik, zamanlılık, ve kullanılabilirlik. </a:t>
            </a:r>
            <a:endParaRPr lang="en-US" sz="1600" i="1" dirty="0">
              <a:latin typeface="Arial" charset="0"/>
            </a:endParaRPr>
          </a:p>
          <a:p>
            <a:pPr lvl="1"/>
            <a:r>
              <a:rPr lang="tr-TR" b="1" dirty="0" smtClean="0">
                <a:latin typeface="Arial" charset="0"/>
              </a:rPr>
              <a:t>Hizmet kalitesi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tr-TR" dirty="0" smtClean="0">
                <a:latin typeface="Arial" charset="0"/>
              </a:rPr>
              <a:t>sistem kullanıcılarının bilgi sistemleri ve bilgi teknolojileri departmanlarından aldıkları destek hizmetlerinin kalitesi. </a:t>
            </a:r>
            <a:r>
              <a:rPr lang="tr-TR" i="1" dirty="0" smtClean="0">
                <a:latin typeface="Arial" charset="0"/>
              </a:rPr>
              <a:t>Örneğin: çabuk yanıt verme, güvenirlik, teknik yeterlik, personelin empati yeteneği. Pazarlama alanından adapte edilmiş olan </a:t>
            </a:r>
            <a:r>
              <a:rPr lang="en-US" sz="1600" i="1" dirty="0" smtClean="0">
                <a:latin typeface="Arial" charset="0"/>
              </a:rPr>
              <a:t>SERVQUAL</a:t>
            </a:r>
            <a:r>
              <a:rPr lang="en-US" sz="1600" i="1" dirty="0">
                <a:latin typeface="Arial" charset="0"/>
              </a:rPr>
              <a:t>, </a:t>
            </a:r>
            <a:r>
              <a:rPr lang="tr-TR" sz="1600" i="1" dirty="0" smtClean="0">
                <a:latin typeface="Arial" charset="0"/>
              </a:rPr>
              <a:t>bilgi sistemleri hizmet kalitesini ölçmek için popüler bir araçtır </a:t>
            </a:r>
            <a:r>
              <a:rPr lang="fr-FR" sz="1600" i="1" dirty="0" smtClean="0">
                <a:latin typeface="Arial" charset="0"/>
              </a:rPr>
              <a:t>(</a:t>
            </a:r>
            <a:r>
              <a:rPr lang="fr-FR" sz="1600" i="1" dirty="0">
                <a:latin typeface="Arial" charset="0"/>
              </a:rPr>
              <a:t>Pitt et al., 1995).</a:t>
            </a:r>
          </a:p>
          <a:p>
            <a:endParaRPr lang="lv-LV" sz="1200" dirty="0">
              <a:latin typeface="Arial" charset="0"/>
            </a:endParaRPr>
          </a:p>
          <a:p>
            <a:r>
              <a:rPr lang="en-US" sz="1200" dirty="0">
                <a:latin typeface="Arial" charset="0"/>
              </a:rPr>
              <a:t> </a:t>
            </a:r>
            <a:r>
              <a:rPr lang="tr-TR" sz="1200" dirty="0" smtClean="0">
                <a:latin typeface="Arial" charset="0"/>
              </a:rPr>
              <a:t>Yazarlar</a:t>
            </a:r>
            <a:r>
              <a:rPr lang="lv-LV" sz="1200" dirty="0" smtClean="0">
                <a:latin typeface="Arial" charset="0"/>
              </a:rPr>
              <a:t>: </a:t>
            </a:r>
            <a:r>
              <a:rPr lang="lv-LV" sz="1200" dirty="0">
                <a:latin typeface="Arial" charset="0"/>
              </a:rPr>
              <a:t>DeLone, McLean (1992; 2003)</a:t>
            </a:r>
          </a:p>
          <a:p>
            <a:endParaRPr lang="en-US" sz="1200" dirty="0">
              <a:latin typeface="Arial" charset="0"/>
            </a:endParaRPr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4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Garamond" charset="0"/>
              </a:rPr>
              <a:t>Özellikler ve yöntemler</a:t>
            </a:r>
            <a:endParaRPr lang="lv-LV" dirty="0">
              <a:latin typeface="Garamond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smtClean="0">
                <a:latin typeface="Arial" charset="0"/>
              </a:rPr>
              <a:t>S</a:t>
            </a:r>
            <a:r>
              <a:rPr lang="tr-TR" b="1" dirty="0" smtClean="0">
                <a:latin typeface="Arial" charset="0"/>
              </a:rPr>
              <a:t>istem kullanımı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tr-TR" dirty="0" smtClean="0">
                <a:latin typeface="Arial" charset="0"/>
              </a:rPr>
              <a:t>Personel ve kullanıcıların bir bilgi sistemini kullanma kapasitesi/derecesi. Örneğin: kullanım miktarı, kullanım sıklığı, kullanım türü, kullanımın uygunluğu, kullanım amacı.</a:t>
            </a:r>
            <a:endParaRPr lang="en-US" dirty="0">
              <a:latin typeface="Arial" charset="0"/>
            </a:endParaRPr>
          </a:p>
          <a:p>
            <a:pPr lvl="1"/>
            <a:r>
              <a:rPr lang="tr-TR" b="1" dirty="0" smtClean="0">
                <a:latin typeface="Arial" charset="0"/>
              </a:rPr>
              <a:t>Kullanıcı memnuniyeti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tr-TR" dirty="0" smtClean="0">
                <a:latin typeface="Arial" charset="0"/>
              </a:rPr>
              <a:t>kullanıcıların raporlar, web siteleri ve destek hizmetlerinden memnuniyet derecesi.</a:t>
            </a:r>
            <a:endParaRPr lang="en-US" dirty="0">
              <a:latin typeface="Arial" charset="0"/>
            </a:endParaRPr>
          </a:p>
          <a:p>
            <a:pPr lvl="1"/>
            <a:r>
              <a:rPr lang="en-US" b="1" dirty="0" smtClean="0">
                <a:latin typeface="Arial" charset="0"/>
              </a:rPr>
              <a:t>Net </a:t>
            </a:r>
            <a:r>
              <a:rPr lang="tr-TR" b="1" dirty="0" smtClean="0">
                <a:latin typeface="Arial" charset="0"/>
              </a:rPr>
              <a:t>fayda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– </a:t>
            </a:r>
            <a:r>
              <a:rPr lang="tr-TR" dirty="0" smtClean="0">
                <a:latin typeface="Arial" charset="0"/>
              </a:rPr>
              <a:t>Bilgi sisteminin breylerin, grupların, kurumların ve milletlerin başarısına katkı derecesi. Örneğin: iyileştirilmiş karar verme, geliştirilmiş verimlilik, artan satışlar, azalan maliyetler, artan kar, yeni iş olanakları yaratılması, ekonomik gelişme </a:t>
            </a:r>
            <a:r>
              <a:rPr lang="lv-LV" sz="1600" i="1" dirty="0" smtClean="0">
                <a:latin typeface="Arial" charset="0"/>
              </a:rPr>
              <a:t>(</a:t>
            </a:r>
            <a:r>
              <a:rPr lang="tr-TR" sz="1600" i="1" dirty="0" smtClean="0">
                <a:latin typeface="Arial" charset="0"/>
              </a:rPr>
              <a:t>etki ölçümü</a:t>
            </a:r>
            <a:r>
              <a:rPr lang="lv-LV" sz="1600" i="1" dirty="0" smtClean="0">
                <a:latin typeface="Arial" charset="0"/>
              </a:rPr>
              <a:t>).</a:t>
            </a:r>
            <a:endParaRPr lang="en-US" dirty="0">
              <a:latin typeface="Arial" charset="0"/>
            </a:endParaRPr>
          </a:p>
          <a:p>
            <a:endParaRPr lang="en-US" sz="1400" dirty="0">
              <a:latin typeface="Arial" charset="0"/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2348880"/>
            <a:ext cx="8229600" cy="1143000"/>
          </a:xfrm>
        </p:spPr>
        <p:txBody>
          <a:bodyPr/>
          <a:lstStyle/>
          <a:p>
            <a:r>
              <a:rPr lang="tr-TR" dirty="0" smtClean="0"/>
              <a:t>Dijital kütüphane nedir</a:t>
            </a:r>
            <a:r>
              <a:rPr lang="sv-SE" dirty="0" smtClean="0"/>
              <a:t>?</a:t>
            </a:r>
            <a:endParaRPr lang="en-GB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4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 smtClean="0">
                <a:latin typeface="+mn-lt"/>
              </a:rPr>
              <a:t>Kurumsal perspektiften digital kütüphane değerlendirme modeli </a:t>
            </a:r>
            <a:endParaRPr lang="en-US" sz="2400" dirty="0">
              <a:latin typeface="+mn-lt"/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52229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7" y="1334659"/>
            <a:ext cx="6169025" cy="4255714"/>
          </a:xfrm>
        </p:spPr>
      </p:pic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2711452" y="5658894"/>
            <a:ext cx="734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tr-TR" b="1" i="1" dirty="0" smtClean="0"/>
              <a:t>Kaynak</a:t>
            </a:r>
            <a:r>
              <a:rPr lang="lv-LV" b="1" i="1" dirty="0" smtClean="0"/>
              <a:t>: </a:t>
            </a:r>
            <a:r>
              <a:rPr lang="lv-LV" i="1" dirty="0"/>
              <a:t>M.Khoo, C.MacDonald, 2011</a:t>
            </a:r>
          </a:p>
          <a:p>
            <a:r>
              <a:rPr lang="lv-LV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82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132856"/>
            <a:ext cx="8229600" cy="1143000"/>
          </a:xfrm>
        </p:spPr>
        <p:txBody>
          <a:bodyPr/>
          <a:lstStyle/>
          <a:p>
            <a:r>
              <a:rPr lang="tr-TR" dirty="0" smtClean="0"/>
              <a:t>Değerlendirme yöntemleri</a:t>
            </a:r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79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 dirty="0" smtClean="0">
                <a:latin typeface="+mn-lt"/>
              </a:rPr>
              <a:t>Değerlendirme ölçütü</a:t>
            </a:r>
            <a:r>
              <a:rPr lang="lv-LV" sz="3200" dirty="0" smtClean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tr-TR" dirty="0" smtClean="0">
                <a:latin typeface="Arial" charset="0"/>
              </a:rPr>
              <a:t>Geleneksel kütüphane değerlendirmesi</a:t>
            </a:r>
            <a:endParaRPr lang="lv-LV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dirty="0" smtClean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tr-TR" dirty="0" smtClean="0">
                <a:latin typeface="Arial" charset="0"/>
              </a:rPr>
              <a:t>Bilgi erişim sistemleri performansı </a:t>
            </a:r>
            <a:endParaRPr lang="tr-TR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sz="2400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tr-TR" dirty="0" smtClean="0">
                <a:latin typeface="Arial" charset="0"/>
              </a:rPr>
              <a:t>İnsan-makina etkileşimi </a:t>
            </a:r>
            <a:endParaRPr lang="lv-LV" sz="2400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sz="1800" b="1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68008" y="1412777"/>
            <a:ext cx="4038600" cy="452596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tr-TR" i="1" dirty="0" smtClean="0">
                <a:latin typeface="Arial" charset="0"/>
              </a:rPr>
              <a:t>Ödünç verme, koleksiyon miktarı, büyüme oranı, kullanıcı ziyaretleri, memnuniyet, finansal istikrar, vb. </a:t>
            </a:r>
          </a:p>
          <a:p>
            <a:pPr marL="0" lvl="1" indent="0">
              <a:buNone/>
            </a:pPr>
            <a:endParaRPr lang="tr-TR" sz="2400" i="1" dirty="0">
              <a:latin typeface="Arial" charset="0"/>
            </a:endParaRPr>
          </a:p>
          <a:p>
            <a:pPr marL="0" lvl="1" indent="0">
              <a:buNone/>
            </a:pPr>
            <a:endParaRPr lang="lv-LV" sz="2400" i="1" dirty="0">
              <a:latin typeface="Arial" charset="0"/>
            </a:endParaRPr>
          </a:p>
          <a:p>
            <a:pPr marL="0" indent="0">
              <a:buNone/>
            </a:pPr>
            <a:r>
              <a:rPr lang="tr-TR" sz="2400" i="1" dirty="0" smtClean="0">
                <a:latin typeface="Arial" charset="0"/>
              </a:rPr>
              <a:t>ilgililik</a:t>
            </a:r>
            <a:r>
              <a:rPr lang="lv-LV" sz="2400" i="1" dirty="0" smtClean="0">
                <a:latin typeface="Arial" charset="0"/>
              </a:rPr>
              <a:t> </a:t>
            </a:r>
            <a:r>
              <a:rPr lang="lv-LV" sz="2400" i="1" dirty="0">
                <a:latin typeface="Arial" charset="0"/>
              </a:rPr>
              <a:t>; </a:t>
            </a:r>
            <a:r>
              <a:rPr lang="tr-TR" sz="2400" i="1" dirty="0" smtClean="0">
                <a:latin typeface="Arial" charset="0"/>
              </a:rPr>
              <a:t>anma ve duyarlılık </a:t>
            </a:r>
            <a:r>
              <a:rPr lang="lv-LV" sz="2400" i="1" dirty="0" smtClean="0">
                <a:latin typeface="Arial" charset="0"/>
              </a:rPr>
              <a:t> </a:t>
            </a:r>
            <a:endParaRPr lang="en-US" sz="2400" dirty="0"/>
          </a:p>
          <a:p>
            <a:pPr marL="0" indent="0">
              <a:buNone/>
            </a:pPr>
            <a:endParaRPr lang="lv-LV" sz="2200" i="1" dirty="0">
              <a:latin typeface="Arial" charset="0"/>
            </a:endParaRPr>
          </a:p>
          <a:p>
            <a:pPr marL="0" indent="0">
              <a:buNone/>
            </a:pPr>
            <a:r>
              <a:rPr lang="tr-TR" sz="2400" i="1" dirty="0">
                <a:latin typeface="Arial" charset="0"/>
              </a:rPr>
              <a:t>k</a:t>
            </a:r>
            <a:r>
              <a:rPr lang="tr-TR" sz="2400" i="1" dirty="0" smtClean="0">
                <a:latin typeface="Arial" charset="0"/>
              </a:rPr>
              <a:t>ullanılabilirlik, fnksiyonellik, gayretler, görevler</a:t>
            </a:r>
            <a:endParaRPr lang="lv-LV" sz="2400" i="1" dirty="0">
              <a:latin typeface="Arial" charset="0"/>
            </a:endParaRPr>
          </a:p>
          <a:p>
            <a:pPr marL="0" lvl="1" indent="0">
              <a:buNone/>
            </a:pPr>
            <a:endParaRPr lang="en-US" sz="1400" b="1" dirty="0">
              <a:latin typeface="Arial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dirty="0" smtClean="0">
                <a:solidFill>
                  <a:schemeClr val="bg1"/>
                </a:solidFill>
              </a:rPr>
              <a:t>Maceviciute and Holma, 2018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57350" name="Right Arrow 5"/>
          <p:cNvSpPr>
            <a:spLocks noChangeArrowheads="1"/>
          </p:cNvSpPr>
          <p:nvPr/>
        </p:nvSpPr>
        <p:spPr bwMode="auto">
          <a:xfrm>
            <a:off x="5231904" y="1700809"/>
            <a:ext cx="649288" cy="251739"/>
          </a:xfrm>
          <a:prstGeom prst="rightArrow">
            <a:avLst>
              <a:gd name="adj1" fmla="val 50000"/>
              <a:gd name="adj2" fmla="val 50150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57351" name="Right Arrow 6"/>
          <p:cNvSpPr>
            <a:spLocks noChangeArrowheads="1"/>
          </p:cNvSpPr>
          <p:nvPr/>
        </p:nvSpPr>
        <p:spPr bwMode="auto">
          <a:xfrm>
            <a:off x="5197132" y="2996953"/>
            <a:ext cx="647700" cy="251739"/>
          </a:xfrm>
          <a:prstGeom prst="rightArrow">
            <a:avLst>
              <a:gd name="adj1" fmla="val 50000"/>
              <a:gd name="adj2" fmla="val 50028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57352" name="Right Arrow 7"/>
          <p:cNvSpPr>
            <a:spLocks noChangeArrowheads="1"/>
          </p:cNvSpPr>
          <p:nvPr/>
        </p:nvSpPr>
        <p:spPr bwMode="auto">
          <a:xfrm>
            <a:off x="5303912" y="4509120"/>
            <a:ext cx="647700" cy="253228"/>
          </a:xfrm>
          <a:prstGeom prst="rightArrow">
            <a:avLst>
              <a:gd name="adj1" fmla="val 50000"/>
              <a:gd name="adj2" fmla="val 49733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790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 dirty="0" smtClean="0">
                <a:latin typeface="+mn-lt"/>
              </a:rPr>
              <a:t>Değerlendirme Ölçütü</a:t>
            </a:r>
            <a:r>
              <a:rPr lang="lv-LV" sz="3200" dirty="0" smtClean="0">
                <a:latin typeface="+mn-lt"/>
              </a:rPr>
              <a:t> </a:t>
            </a:r>
            <a:r>
              <a:rPr lang="lv-LV" sz="3200" dirty="0">
                <a:latin typeface="+mn-lt"/>
              </a:rPr>
              <a:t>(2)</a:t>
            </a:r>
            <a:r>
              <a:rPr lang="lv-LV" sz="3600" dirty="0">
                <a:latin typeface="+mn-lt"/>
              </a:rPr>
              <a:t/>
            </a:r>
            <a:br>
              <a:rPr lang="lv-LV" sz="3600" dirty="0">
                <a:latin typeface="+mn-lt"/>
              </a:rPr>
            </a:br>
            <a:r>
              <a:rPr lang="lv-LV" sz="1800" i="1" dirty="0">
                <a:latin typeface="+mn-lt"/>
              </a:rPr>
              <a:t>(Source: Zhang, 2007)</a:t>
            </a:r>
            <a:endParaRPr lang="en-US" sz="1800" i="1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673351"/>
              </p:ext>
            </p:extLst>
          </p:nvPr>
        </p:nvGraphicFramePr>
        <p:xfrm>
          <a:off x="2351088" y="1267628"/>
          <a:ext cx="7704136" cy="555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77">
                <a:tc>
                  <a:txBody>
                    <a:bodyPr/>
                    <a:lstStyle/>
                    <a:p>
                      <a:r>
                        <a:rPr lang="tr-TR" sz="1700" dirty="0" smtClean="0">
                          <a:solidFill>
                            <a:schemeClr val="tx1"/>
                          </a:solidFill>
                        </a:rPr>
                        <a:t>Düzeyler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tc>
                  <a:txBody>
                    <a:bodyPr/>
                    <a:lstStyle/>
                    <a:p>
                      <a:r>
                        <a:rPr lang="tr-TR" sz="1700" dirty="0" smtClean="0">
                          <a:solidFill>
                            <a:schemeClr val="tx1"/>
                          </a:solidFill>
                        </a:rPr>
                        <a:t>Geleneksel</a:t>
                      </a:r>
                      <a:r>
                        <a:rPr lang="tr-TR" sz="1700" baseline="0" dirty="0" smtClean="0">
                          <a:solidFill>
                            <a:schemeClr val="tx1"/>
                          </a:solidFill>
                        </a:rPr>
                        <a:t> ölçütler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tc>
                  <a:txBody>
                    <a:bodyPr/>
                    <a:lstStyle/>
                    <a:p>
                      <a:r>
                        <a:rPr lang="tr-TR" sz="1700" dirty="0" smtClean="0">
                          <a:solidFill>
                            <a:schemeClr val="tx1"/>
                          </a:solidFill>
                        </a:rPr>
                        <a:t>Digital Kütüphanelere özel ölçütler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946">
                <a:tc>
                  <a:txBody>
                    <a:bodyPr/>
                    <a:lstStyle/>
                    <a:p>
                      <a:r>
                        <a:rPr lang="tr-T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İçerik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Doğruluk,</a:t>
                      </a:r>
                      <a:r>
                        <a:rPr lang="tr-T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güvenirlilik, netlik, maliyet, anlama kolaylığı, okunabilirlik, zamnlılık, faydalılık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Aslına uygunluk, kullanıcılar için ölçeklenebilirlik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710">
                <a:tc>
                  <a:txBody>
                    <a:bodyPr/>
                    <a:lstStyle/>
                    <a:p>
                      <a:r>
                        <a:rPr lang="lv-LV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Te</a:t>
                      </a:r>
                      <a:r>
                        <a:rPr lang="tr-T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knoloji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Etkililik, gösterim kalitesi, uygunluk,</a:t>
                      </a:r>
                      <a:r>
                        <a:rPr lang="tr-T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güvenilirlik, maliyet, yanıt süresi </a:t>
                      </a:r>
                      <a:endParaRPr lang="tr-TR" sz="1300" b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enturySchL-Roma"/>
                        <a:ea typeface="Calibri"/>
                        <a:cs typeface="CenturySchL-Roma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Birlikte</a:t>
                      </a:r>
                      <a:r>
                        <a:rPr lang="tr-T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çalışılabilirlik, uyumluluk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617">
                <a:tc>
                  <a:txBody>
                    <a:bodyPr/>
                    <a:lstStyle/>
                    <a:p>
                      <a:r>
                        <a:rPr lang="tr-T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Arayüz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Öğrenebilirlik, etkililik, hatırlanabilirlik,</a:t>
                      </a:r>
                      <a:r>
                        <a:rPr lang="tr-T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hatalar, memnuniyet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1183">
                <a:tc>
                  <a:txBody>
                    <a:bodyPr/>
                    <a:lstStyle/>
                    <a:p>
                      <a:r>
                        <a:rPr lang="tr-T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Hizmet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Erişilebilirlik, nezaket, empati, hizmet öncesi ve sonrası fark,</a:t>
                      </a:r>
                      <a:r>
                        <a:rPr lang="tr-T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beklentiler ve algı arasındaki uçurum (boşluk), algı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Nezaket, doğruluk, memnuniyet, tekrar kullanımlar, farkındalık, maliyet, cevap süresi, kullanıcı kontrolü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710">
                <a:tc>
                  <a:txBody>
                    <a:bodyPr/>
                    <a:lstStyle/>
                    <a:p>
                      <a:r>
                        <a:rPr lang="tr-T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Kullanıcı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Oturum süresi, görev tamamlamada doğruluk, kabullenme, kulanma/kullanmaya niyet etme, memnuniyet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710">
                <a:tc>
                  <a:txBody>
                    <a:bodyPr/>
                    <a:lstStyle/>
                    <a:p>
                      <a:r>
                        <a:rPr lang="tr-T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Bağlam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Telif</a:t>
                      </a:r>
                      <a:r>
                        <a:rPr lang="tr-T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haklarına uyum, koruma, kültürrün yayılması, sürdürülebilirlik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4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63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 dirty="0" smtClean="0">
                <a:latin typeface="+mn-lt"/>
              </a:rPr>
              <a:t>Değerlendirme ölçütü</a:t>
            </a:r>
            <a:r>
              <a:rPr lang="lv-LV" sz="3200" dirty="0" smtClean="0">
                <a:latin typeface="+mn-lt"/>
              </a:rPr>
              <a:t> </a:t>
            </a:r>
            <a:r>
              <a:rPr lang="lv-LV" sz="3200" dirty="0">
                <a:latin typeface="+mn-lt"/>
              </a:rPr>
              <a:t>(3) </a:t>
            </a:r>
            <a:br>
              <a:rPr lang="lv-LV" sz="3200" dirty="0">
                <a:latin typeface="+mn-lt"/>
              </a:rPr>
            </a:br>
            <a:r>
              <a:rPr lang="lv-LV" sz="3200" dirty="0" smtClean="0">
                <a:latin typeface="+mn-lt"/>
              </a:rPr>
              <a:t>(</a:t>
            </a:r>
            <a:r>
              <a:rPr lang="tr-TR" sz="1800" i="1" dirty="0" smtClean="0">
                <a:latin typeface="+mn-lt"/>
              </a:rPr>
              <a:t>Kaynak</a:t>
            </a:r>
            <a:r>
              <a:rPr lang="lv-LV" sz="1800" i="1" dirty="0" smtClean="0">
                <a:latin typeface="+mn-lt"/>
              </a:rPr>
              <a:t>: </a:t>
            </a:r>
            <a:r>
              <a:rPr lang="lv-LV" sz="1800" i="1" dirty="0">
                <a:latin typeface="+mn-lt"/>
              </a:rPr>
              <a:t>Xie I)</a:t>
            </a:r>
            <a:endParaRPr lang="en-US" sz="1800" i="1" dirty="0">
              <a:latin typeface="+mn-lt"/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59397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063556"/>
            <a:ext cx="7632700" cy="5188188"/>
          </a:xfrm>
          <a:noFill/>
        </p:spPr>
      </p:pic>
    </p:spTree>
    <p:extLst>
      <p:ext uri="{BB962C8B-B14F-4D97-AF65-F5344CB8AC3E}">
        <p14:creationId xmlns:p14="http://schemas.microsoft.com/office/powerpoint/2010/main" val="20960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 dirty="0" smtClean="0">
                <a:latin typeface="+mn-lt"/>
              </a:rPr>
              <a:t>Değerlendirme ölçütü</a:t>
            </a:r>
            <a:r>
              <a:rPr lang="lv-LV" sz="3200" dirty="0" smtClean="0">
                <a:latin typeface="+mn-lt"/>
              </a:rPr>
              <a:t> </a:t>
            </a:r>
            <a:r>
              <a:rPr lang="lv-LV" sz="3200" dirty="0">
                <a:latin typeface="+mn-lt"/>
              </a:rPr>
              <a:t>(4)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725405"/>
              </p:ext>
            </p:extLst>
          </p:nvPr>
        </p:nvGraphicFramePr>
        <p:xfrm>
          <a:off x="1774827" y="1267629"/>
          <a:ext cx="8642349" cy="35314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80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70">
                <a:tc rowSpan="2">
                  <a:txBody>
                    <a:bodyPr/>
                    <a:lstStyle/>
                    <a:p>
                      <a:pPr algn="ctr"/>
                      <a:r>
                        <a:rPr lang="lv-LV" sz="1700" dirty="0" smtClean="0"/>
                        <a:t>Perspe</a:t>
                      </a:r>
                      <a:r>
                        <a:rPr lang="tr-TR" sz="1700" dirty="0" smtClean="0"/>
                        <a:t>ktif</a:t>
                      </a:r>
                      <a:endParaRPr lang="en-US" sz="1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700" dirty="0" smtClean="0">
                          <a:solidFill>
                            <a:schemeClr val="lt1"/>
                          </a:solidFill>
                        </a:rPr>
                        <a:t>Konu</a:t>
                      </a:r>
                      <a:endParaRPr lang="en-US" sz="1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9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</a:t>
                      </a:r>
                      <a:r>
                        <a:rPr lang="tr-T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</a:t>
                      </a:r>
                      <a:r>
                        <a:rPr lang="lv-LV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stem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Kullanım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197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</a:t>
                      </a:r>
                      <a:r>
                        <a:rPr lang="tr-T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</a:t>
                      </a:r>
                      <a:r>
                        <a:rPr lang="lv-LV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stem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16">
                <a:tc>
                  <a:txBody>
                    <a:bodyPr/>
                    <a:lstStyle/>
                    <a:p>
                      <a:pPr algn="ctr"/>
                      <a:r>
                        <a:rPr lang="tr-T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Kullanıcı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44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50204" name="Rectangle 6"/>
          <p:cNvSpPr>
            <a:spLocks noChangeArrowheads="1"/>
          </p:cNvSpPr>
          <p:nvPr/>
        </p:nvSpPr>
        <p:spPr bwMode="auto">
          <a:xfrm>
            <a:off x="2279650" y="5456311"/>
            <a:ext cx="7704138" cy="6077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r-TR" b="1" dirty="0" smtClean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Kaynak</a:t>
            </a:r>
            <a:r>
              <a:rPr lang="lv-LV" b="1" dirty="0" smtClean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: </a:t>
            </a:r>
            <a:r>
              <a:rPr lang="lv-LV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Nicholson S. A. 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A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Theoretical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Framework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for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the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Holistic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Evaluation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of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Library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Service</a:t>
            </a:r>
            <a:endParaRPr lang="en-US" i="1" dirty="0">
              <a:solidFill>
                <a:schemeClr val="accent1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60445" name="Rectangle 7"/>
          <p:cNvSpPr>
            <a:spLocks noChangeArrowheads="1"/>
          </p:cNvSpPr>
          <p:nvPr/>
        </p:nvSpPr>
        <p:spPr bwMode="auto">
          <a:xfrm>
            <a:off x="5232402" y="2077957"/>
            <a:ext cx="1439863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Yeterlik</a:t>
            </a:r>
            <a:endParaRPr lang="en-US" dirty="0"/>
          </a:p>
        </p:txBody>
      </p:sp>
      <p:sp>
        <p:nvSpPr>
          <p:cNvPr id="60446" name="Rectangle 8"/>
          <p:cNvSpPr>
            <a:spLocks noChangeArrowheads="1"/>
          </p:cNvSpPr>
          <p:nvPr/>
        </p:nvSpPr>
        <p:spPr bwMode="auto">
          <a:xfrm>
            <a:off x="5087940" y="3429000"/>
            <a:ext cx="1728787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Etkililik</a:t>
            </a:r>
            <a:endParaRPr lang="en-US" dirty="0"/>
          </a:p>
        </p:txBody>
      </p:sp>
      <p:sp>
        <p:nvSpPr>
          <p:cNvPr id="60447" name="Rectangle 9"/>
          <p:cNvSpPr>
            <a:spLocks noChangeArrowheads="1"/>
          </p:cNvSpPr>
          <p:nvPr/>
        </p:nvSpPr>
        <p:spPr bwMode="auto">
          <a:xfrm>
            <a:off x="9120188" y="2416090"/>
            <a:ext cx="12239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Fayda</a:t>
            </a:r>
            <a:endParaRPr lang="lv-LV" dirty="0"/>
          </a:p>
          <a:p>
            <a:endParaRPr lang="en-US" dirty="0"/>
          </a:p>
        </p:txBody>
      </p:sp>
      <p:sp>
        <p:nvSpPr>
          <p:cNvPr id="60448" name="Rectangle 10"/>
          <p:cNvSpPr>
            <a:spLocks noChangeArrowheads="1"/>
          </p:cNvSpPr>
          <p:nvPr/>
        </p:nvSpPr>
        <p:spPr bwMode="auto">
          <a:xfrm>
            <a:off x="7248527" y="2009438"/>
            <a:ext cx="1800225" cy="406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Maliyet-Fayda</a:t>
            </a:r>
            <a:endParaRPr lang="lv-LV" dirty="0"/>
          </a:p>
          <a:p>
            <a:endParaRPr lang="en-US" dirty="0"/>
          </a:p>
        </p:txBody>
      </p:sp>
      <p:sp>
        <p:nvSpPr>
          <p:cNvPr id="60449" name="Rectangle 11"/>
          <p:cNvSpPr>
            <a:spLocks noChangeArrowheads="1"/>
          </p:cNvSpPr>
          <p:nvPr/>
        </p:nvSpPr>
        <p:spPr bwMode="auto">
          <a:xfrm>
            <a:off x="8904288" y="3361970"/>
            <a:ext cx="12239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Kalite</a:t>
            </a:r>
            <a:endParaRPr lang="en-US" dirty="0"/>
          </a:p>
          <a:p>
            <a:endParaRPr lang="en-US" dirty="0"/>
          </a:p>
        </p:txBody>
      </p:sp>
      <p:sp>
        <p:nvSpPr>
          <p:cNvPr id="60450" name="Rectangle 12"/>
          <p:cNvSpPr>
            <a:spLocks noChangeArrowheads="1"/>
          </p:cNvSpPr>
          <p:nvPr/>
        </p:nvSpPr>
        <p:spPr bwMode="auto">
          <a:xfrm>
            <a:off x="6959600" y="3698615"/>
            <a:ext cx="1657350" cy="406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İlgililik</a:t>
            </a:r>
            <a:endParaRPr lang="lv-LV" dirty="0"/>
          </a:p>
          <a:p>
            <a:endParaRPr lang="en-US" dirty="0"/>
          </a:p>
        </p:txBody>
      </p:sp>
      <p:sp>
        <p:nvSpPr>
          <p:cNvPr id="60451" name="Rectangle 13"/>
          <p:cNvSpPr>
            <a:spLocks noChangeArrowheads="1"/>
          </p:cNvSpPr>
          <p:nvPr/>
        </p:nvSpPr>
        <p:spPr bwMode="auto">
          <a:xfrm>
            <a:off x="6672263" y="2888285"/>
            <a:ext cx="20875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tr-TR" dirty="0" smtClean="0"/>
              <a:t>Maliyet-Etkililik </a:t>
            </a:r>
            <a:endParaRPr lang="en-US" dirty="0"/>
          </a:p>
        </p:txBody>
      </p:sp>
      <p:cxnSp>
        <p:nvCxnSpPr>
          <p:cNvPr id="60452" name="Straight Arrow Connector 15"/>
          <p:cNvCxnSpPr>
            <a:cxnSpLocks noChangeShapeType="1"/>
          </p:cNvCxnSpPr>
          <p:nvPr/>
        </p:nvCxnSpPr>
        <p:spPr bwMode="auto">
          <a:xfrm>
            <a:off x="5016500" y="2888286"/>
            <a:ext cx="719138" cy="54071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3" name="Straight Arrow Connector 17"/>
          <p:cNvCxnSpPr>
            <a:cxnSpLocks noChangeShapeType="1"/>
          </p:cNvCxnSpPr>
          <p:nvPr/>
        </p:nvCxnSpPr>
        <p:spPr bwMode="auto">
          <a:xfrm flipV="1">
            <a:off x="5016502" y="2550152"/>
            <a:ext cx="792163" cy="3381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4" name="Straight Arrow Connector 21"/>
          <p:cNvCxnSpPr>
            <a:cxnSpLocks noChangeShapeType="1"/>
            <a:endCxn id="60449" idx="1"/>
          </p:cNvCxnSpPr>
          <p:nvPr/>
        </p:nvCxnSpPr>
        <p:spPr bwMode="auto">
          <a:xfrm flipV="1">
            <a:off x="7608888" y="3564552"/>
            <a:ext cx="1295400" cy="134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5" name="Straight Arrow Connector 24"/>
          <p:cNvCxnSpPr>
            <a:cxnSpLocks noChangeShapeType="1"/>
          </p:cNvCxnSpPr>
          <p:nvPr/>
        </p:nvCxnSpPr>
        <p:spPr bwMode="auto">
          <a:xfrm flipV="1">
            <a:off x="7032625" y="2416090"/>
            <a:ext cx="431800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6" name="Straight Arrow Connector 26"/>
          <p:cNvCxnSpPr>
            <a:cxnSpLocks noChangeShapeType="1"/>
          </p:cNvCxnSpPr>
          <p:nvPr/>
        </p:nvCxnSpPr>
        <p:spPr bwMode="auto">
          <a:xfrm>
            <a:off x="7032627" y="2618672"/>
            <a:ext cx="576263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7" name="Straight Arrow Connector 29"/>
          <p:cNvCxnSpPr>
            <a:cxnSpLocks noChangeShapeType="1"/>
            <a:stCxn id="60451" idx="3"/>
          </p:cNvCxnSpPr>
          <p:nvPr/>
        </p:nvCxnSpPr>
        <p:spPr bwMode="auto">
          <a:xfrm flipV="1">
            <a:off x="8759827" y="2821255"/>
            <a:ext cx="792163" cy="269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8" name="Straight Arrow Connector 32"/>
          <p:cNvCxnSpPr>
            <a:cxnSpLocks noChangeShapeType="1"/>
            <a:stCxn id="60447" idx="1"/>
          </p:cNvCxnSpPr>
          <p:nvPr/>
        </p:nvCxnSpPr>
        <p:spPr bwMode="auto">
          <a:xfrm flipH="1" flipV="1">
            <a:off x="8975727" y="2416090"/>
            <a:ext cx="144463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9" name="Straight Arrow Connector 35"/>
          <p:cNvCxnSpPr>
            <a:cxnSpLocks noChangeShapeType="1"/>
            <a:stCxn id="60449" idx="0"/>
          </p:cNvCxnSpPr>
          <p:nvPr/>
        </p:nvCxnSpPr>
        <p:spPr bwMode="auto">
          <a:xfrm flipV="1">
            <a:off x="9517065" y="2821254"/>
            <a:ext cx="34925" cy="5407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184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 dirty="0" smtClean="0">
                <a:latin typeface="+mn-lt"/>
              </a:rPr>
              <a:t>Kalite ölçüm yöntemleri</a:t>
            </a:r>
            <a:r>
              <a:rPr lang="lv-LV" sz="3200" dirty="0" smtClean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703388" y="1401691"/>
            <a:ext cx="8642350" cy="4858991"/>
          </a:xfrm>
        </p:spPr>
        <p:txBody>
          <a:bodyPr/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cxnSp>
        <p:nvCxnSpPr>
          <p:cNvPr id="63494" name="Straight Connector 6"/>
          <p:cNvCxnSpPr>
            <a:cxnSpLocks noChangeShapeType="1"/>
          </p:cNvCxnSpPr>
          <p:nvPr/>
        </p:nvCxnSpPr>
        <p:spPr bwMode="auto">
          <a:xfrm>
            <a:off x="6096000" y="2009437"/>
            <a:ext cx="0" cy="3785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495" name="Straight Connector 8"/>
          <p:cNvCxnSpPr>
            <a:cxnSpLocks noChangeShapeType="1"/>
          </p:cNvCxnSpPr>
          <p:nvPr/>
        </p:nvCxnSpPr>
        <p:spPr bwMode="auto">
          <a:xfrm>
            <a:off x="2135188" y="36986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3496" name="Rounded Rectangle 9"/>
          <p:cNvSpPr>
            <a:spLocks noChangeArrowheads="1"/>
          </p:cNvSpPr>
          <p:nvPr/>
        </p:nvSpPr>
        <p:spPr bwMode="auto">
          <a:xfrm>
            <a:off x="1919290" y="3226418"/>
            <a:ext cx="2087560" cy="54071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 dirty="0" smtClean="0"/>
              <a:t>Ra</a:t>
            </a:r>
            <a:r>
              <a:rPr lang="tr-TR" dirty="0" smtClean="0"/>
              <a:t>syonel görüş</a:t>
            </a:r>
            <a:endParaRPr lang="en-US" dirty="0"/>
          </a:p>
        </p:txBody>
      </p:sp>
      <p:sp>
        <p:nvSpPr>
          <p:cNvPr id="63497" name="Rounded Rectangle 10"/>
          <p:cNvSpPr>
            <a:spLocks noChangeArrowheads="1"/>
          </p:cNvSpPr>
          <p:nvPr/>
        </p:nvSpPr>
        <p:spPr bwMode="auto">
          <a:xfrm>
            <a:off x="8321040" y="3429000"/>
            <a:ext cx="2094548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tr-TR" dirty="0" smtClean="0"/>
              <a:t>Deneysel görüş</a:t>
            </a:r>
            <a:endParaRPr lang="en-US" dirty="0"/>
          </a:p>
        </p:txBody>
      </p:sp>
      <p:sp>
        <p:nvSpPr>
          <p:cNvPr id="63498" name="Rounded Rectangle 11"/>
          <p:cNvSpPr>
            <a:spLocks noChangeArrowheads="1"/>
          </p:cNvSpPr>
          <p:nvPr/>
        </p:nvSpPr>
        <p:spPr bwMode="auto">
          <a:xfrm>
            <a:off x="4367215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tr-TR" dirty="0" smtClean="0"/>
              <a:t>Mutlak</a:t>
            </a:r>
            <a:endParaRPr lang="en-US" dirty="0"/>
          </a:p>
        </p:txBody>
      </p:sp>
      <p:sp>
        <p:nvSpPr>
          <p:cNvPr id="63499" name="Rounded Rectangle 12"/>
          <p:cNvSpPr>
            <a:spLocks noChangeArrowheads="1"/>
          </p:cNvSpPr>
          <p:nvPr/>
        </p:nvSpPr>
        <p:spPr bwMode="auto">
          <a:xfrm>
            <a:off x="6167440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 dirty="0" smtClean="0"/>
              <a:t>Obje</a:t>
            </a:r>
            <a:r>
              <a:rPr lang="tr-TR" dirty="0" smtClean="0"/>
              <a:t>ktif</a:t>
            </a:r>
            <a:r>
              <a:rPr lang="lv-LV" dirty="0" smtClean="0"/>
              <a:t> </a:t>
            </a:r>
            <a:endParaRPr lang="en-US" dirty="0"/>
          </a:p>
        </p:txBody>
      </p:sp>
      <p:sp>
        <p:nvSpPr>
          <p:cNvPr id="63500" name="Rounded Rectangle 13"/>
          <p:cNvSpPr>
            <a:spLocks noChangeArrowheads="1"/>
          </p:cNvSpPr>
          <p:nvPr/>
        </p:nvSpPr>
        <p:spPr bwMode="auto">
          <a:xfrm>
            <a:off x="624046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 dirty="0" smtClean="0"/>
              <a:t>Subj</a:t>
            </a:r>
            <a:r>
              <a:rPr lang="tr-TR" dirty="0" smtClean="0"/>
              <a:t>ktif</a:t>
            </a:r>
            <a:endParaRPr lang="en-US" dirty="0"/>
          </a:p>
        </p:txBody>
      </p:sp>
      <p:sp>
        <p:nvSpPr>
          <p:cNvPr id="63501" name="Rounded Rectangle 14"/>
          <p:cNvSpPr>
            <a:spLocks noChangeArrowheads="1"/>
          </p:cNvSpPr>
          <p:nvPr/>
        </p:nvSpPr>
        <p:spPr bwMode="auto">
          <a:xfrm>
            <a:off x="436721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tr-TR" dirty="0" smtClean="0"/>
              <a:t>Göreceli</a:t>
            </a:r>
            <a:endParaRPr lang="en-US" dirty="0"/>
          </a:p>
        </p:txBody>
      </p:sp>
      <p:sp>
        <p:nvSpPr>
          <p:cNvPr id="14352" name="Oval 17"/>
          <p:cNvSpPr>
            <a:spLocks noChangeArrowheads="1"/>
          </p:cNvSpPr>
          <p:nvPr/>
        </p:nvSpPr>
        <p:spPr bwMode="auto">
          <a:xfrm>
            <a:off x="6311900" y="2821254"/>
            <a:ext cx="1728788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Interviews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391400" y="2416090"/>
            <a:ext cx="1728788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1200" b="1" dirty="0" smtClean="0">
                <a:solidFill>
                  <a:schemeClr val="tx1">
                    <a:lumMod val="50000"/>
                  </a:schemeClr>
                </a:solidFill>
              </a:rPr>
              <a:t>Odak grupları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00825" y="4374881"/>
            <a:ext cx="1798638" cy="540715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1200" b="1" dirty="0" smtClean="0">
                <a:solidFill>
                  <a:schemeClr val="tx1">
                    <a:lumMod val="50000"/>
                  </a:schemeClr>
                </a:solidFill>
              </a:rPr>
              <a:t>İçerik analizi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3216275" y="4105267"/>
            <a:ext cx="1727200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>
                <a:solidFill>
                  <a:schemeClr val="tx1">
                    <a:lumMod val="50000"/>
                  </a:schemeClr>
                </a:solidFill>
              </a:rPr>
              <a:t>Log </a:t>
            </a:r>
            <a:r>
              <a:rPr lang="tr-TR" sz="1200" b="1" dirty="0" smtClean="0">
                <a:solidFill>
                  <a:schemeClr val="tx1">
                    <a:lumMod val="50000"/>
                  </a:schemeClr>
                </a:solidFill>
              </a:rPr>
              <a:t>analizleri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51313" y="4780046"/>
            <a:ext cx="1873250" cy="473685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1200" b="1" dirty="0" smtClean="0">
                <a:solidFill>
                  <a:schemeClr val="tx1">
                    <a:lumMod val="50000"/>
                  </a:schemeClr>
                </a:solidFill>
              </a:rPr>
              <a:t>İs</a:t>
            </a:r>
            <a:r>
              <a:rPr lang="lv-LV" sz="1200" b="1" dirty="0" smtClean="0">
                <a:solidFill>
                  <a:schemeClr val="tx1">
                    <a:lumMod val="50000"/>
                  </a:schemeClr>
                </a:solidFill>
              </a:rPr>
              <a:t>tatisti</a:t>
            </a:r>
            <a:r>
              <a:rPr lang="tr-TR" sz="1200" b="1" dirty="0" smtClean="0">
                <a:solidFill>
                  <a:schemeClr val="tx1">
                    <a:lumMod val="50000"/>
                  </a:schemeClr>
                </a:solidFill>
              </a:rPr>
              <a:t>ksel veri 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sz="3200" dirty="0" smtClean="0">
                <a:latin typeface="+mn-lt"/>
              </a:rPr>
              <a:t>NASIL? Veri toplama yöntemleri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14257"/>
              </p:ext>
            </p:extLst>
          </p:nvPr>
        </p:nvGraphicFramePr>
        <p:xfrm>
          <a:off x="1774825" y="1267629"/>
          <a:ext cx="8642350" cy="4214910"/>
        </p:xfrm>
        <a:graphic>
          <a:graphicData uri="http://schemas.openxmlformats.org/drawingml/2006/table">
            <a:tbl>
              <a:tblPr/>
              <a:tblGrid>
                <a:gridCol w="288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5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Perspe</a:t>
                      </a: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ktif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Konu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</a:t>
                      </a: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stem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kullanım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Dahili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(</a:t>
                      </a: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kütüphane sistemi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Personel anketleri ve görüşmeler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Koleksiyon, personel ve sistem denetimleri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web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log 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anal</a:t>
                      </a: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izleri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Kullanıcı davranışlarının gözlemlenmesi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7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Harici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(</a:t>
                      </a:r>
                      <a:r>
                        <a:rPr kumimoji="0" lang="tr-T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kullanıcı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Anketler ve görüşmeler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Sesli düşünme ve süreçte geri bilidirm mekanizmaları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Odak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gr</a:t>
                      </a: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upları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Anketler ve görüşmeler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r-T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Odak grupları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49180" name="Rectangle 6"/>
          <p:cNvSpPr>
            <a:spLocks noChangeArrowheads="1"/>
          </p:cNvSpPr>
          <p:nvPr/>
        </p:nvSpPr>
        <p:spPr bwMode="auto">
          <a:xfrm>
            <a:off x="2351088" y="5725924"/>
            <a:ext cx="7345362" cy="6077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tr-TR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Kaynak</a:t>
            </a:r>
            <a:r>
              <a:rPr lang="lv-LV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: 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Nicholson S.A. A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Theoretical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Framework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for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the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Holistic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Evaluation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of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Library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Service</a:t>
            </a:r>
            <a:endParaRPr lang="en-US" i="1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11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600" dirty="0" smtClean="0">
                <a:latin typeface="+mn-lt"/>
              </a:rPr>
              <a:t>NASIL?</a:t>
            </a:r>
            <a:endParaRPr lang="en-US" sz="3600" dirty="0"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 eaLnBrk="1" hangingPunct="1">
              <a:buFontTx/>
              <a:buChar char="-"/>
            </a:pPr>
            <a:r>
              <a:rPr lang="tr-TR" i="1" dirty="0" smtClean="0">
                <a:latin typeface="Arial" charset="0"/>
              </a:rPr>
              <a:t>Kullanılabilirlik</a:t>
            </a:r>
            <a:r>
              <a:rPr lang="tr-TR" dirty="0" smtClean="0">
                <a:latin typeface="Arial" charset="0"/>
              </a:rPr>
              <a:t> değerlendirmeleri için </a:t>
            </a:r>
            <a:endParaRPr lang="en-US" i="1" dirty="0">
              <a:latin typeface="Arial" charset="0"/>
            </a:endParaRPr>
          </a:p>
          <a:p>
            <a:pPr lvl="2" eaLnBrk="1" hangingPunct="1"/>
            <a:r>
              <a:rPr lang="tr-TR" sz="2000" dirty="0" smtClean="0">
                <a:latin typeface="Arial" charset="0"/>
              </a:rPr>
              <a:t>Ölçüt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– </a:t>
            </a:r>
            <a:r>
              <a:rPr lang="tr-TR" sz="2000" dirty="0" smtClean="0">
                <a:latin typeface="Arial" charset="0"/>
              </a:rPr>
              <a:t>öğrenebilirlik, navigasyon, kullanım kolaylığı</a:t>
            </a:r>
            <a:r>
              <a:rPr lang="lv-LV" sz="2000" dirty="0" smtClean="0">
                <a:latin typeface="Arial" charset="0"/>
              </a:rPr>
              <a:t>...</a:t>
            </a:r>
            <a:endParaRPr lang="en-US" sz="2000" dirty="0">
              <a:latin typeface="Arial" charset="0"/>
            </a:endParaRPr>
          </a:p>
          <a:p>
            <a:pPr lvl="2" eaLnBrk="1" hangingPunct="1"/>
            <a:r>
              <a:rPr lang="tr-TR" sz="2000" dirty="0" smtClean="0">
                <a:latin typeface="Arial" charset="0"/>
              </a:rPr>
              <a:t>Yöntemler – </a:t>
            </a:r>
            <a:r>
              <a:rPr lang="en-US" sz="2000" dirty="0" smtClean="0">
                <a:latin typeface="Arial" charset="0"/>
              </a:rPr>
              <a:t>test</a:t>
            </a:r>
            <a:r>
              <a:rPr lang="tr-TR" sz="2000" dirty="0" smtClean="0">
                <a:latin typeface="Arial" charset="0"/>
              </a:rPr>
              <a:t> etme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tr-TR" sz="2000" dirty="0" smtClean="0">
                <a:latin typeface="Arial" charset="0"/>
              </a:rPr>
              <a:t>gözlem</a:t>
            </a:r>
            <a:r>
              <a:rPr lang="en-US" sz="2000" dirty="0" smtClean="0">
                <a:latin typeface="Arial" charset="0"/>
              </a:rPr>
              <a:t>, </a:t>
            </a:r>
            <a:r>
              <a:rPr lang="tr-TR" sz="2000" dirty="0" smtClean="0">
                <a:latin typeface="Arial" charset="0"/>
              </a:rPr>
              <a:t>sesli düşünme, anket, görüşme</a:t>
            </a:r>
            <a:r>
              <a:rPr lang="lv-LV" sz="2000" dirty="0" smtClean="0">
                <a:latin typeface="Arial" charset="0"/>
              </a:rPr>
              <a:t> (</a:t>
            </a:r>
            <a:r>
              <a:rPr lang="tr-TR" sz="2000" dirty="0" smtClean="0">
                <a:latin typeface="Arial" charset="0"/>
              </a:rPr>
              <a:t>nitel yöntemler</a:t>
            </a:r>
            <a:r>
              <a:rPr lang="lv-LV" sz="2000" dirty="0" smtClean="0">
                <a:latin typeface="Arial" charset="0"/>
              </a:rPr>
              <a:t>)</a:t>
            </a:r>
            <a:endParaRPr lang="lv-LV" sz="2000" dirty="0">
              <a:latin typeface="Arial" charset="0"/>
            </a:endParaRPr>
          </a:p>
          <a:p>
            <a:pPr lvl="2" eaLnBrk="1" hangingPunct="1"/>
            <a:endParaRPr lang="lv-LV" sz="1000" dirty="0">
              <a:latin typeface="Arial" charset="0"/>
            </a:endParaRPr>
          </a:p>
          <a:p>
            <a:pPr lvl="1" eaLnBrk="1" hangingPunct="1"/>
            <a:r>
              <a:rPr lang="tr-TR" i="1" dirty="0" smtClean="0">
                <a:latin typeface="Arial" charset="0"/>
              </a:rPr>
              <a:t>İçeriğin</a:t>
            </a:r>
            <a:r>
              <a:rPr lang="tr-TR" dirty="0" smtClean="0">
                <a:latin typeface="Arial" charset="0"/>
              </a:rPr>
              <a:t> değerlendirilmesi için </a:t>
            </a:r>
            <a:endParaRPr lang="en-US" i="1" dirty="0">
              <a:latin typeface="Arial" charset="0"/>
            </a:endParaRPr>
          </a:p>
          <a:p>
            <a:pPr lvl="2" eaLnBrk="1" hangingPunct="1"/>
            <a:r>
              <a:rPr lang="tr-TR" sz="2000" dirty="0" smtClean="0">
                <a:latin typeface="Arial" charset="0"/>
              </a:rPr>
              <a:t>Ölçüt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– </a:t>
            </a:r>
            <a:r>
              <a:rPr lang="tr-TR" sz="2000" dirty="0" smtClean="0">
                <a:latin typeface="Arial" charset="0"/>
              </a:rPr>
              <a:t>kapsam, güvenirlilik, tamlık, format </a:t>
            </a:r>
            <a:endParaRPr lang="en-US" sz="2000" dirty="0">
              <a:latin typeface="Arial" charset="0"/>
            </a:endParaRPr>
          </a:p>
          <a:p>
            <a:pPr lvl="2" eaLnBrk="1" hangingPunct="1"/>
            <a:r>
              <a:rPr lang="tr-TR" sz="2000" dirty="0" smtClean="0">
                <a:latin typeface="Arial" charset="0"/>
              </a:rPr>
              <a:t>Yöntemler</a:t>
            </a:r>
            <a:r>
              <a:rPr lang="lv-LV" sz="2000" dirty="0" smtClean="0">
                <a:latin typeface="Arial" charset="0"/>
              </a:rPr>
              <a:t> </a:t>
            </a:r>
            <a:r>
              <a:rPr lang="lv-LV" sz="2000" dirty="0">
                <a:latin typeface="Arial" charset="0"/>
              </a:rPr>
              <a:t>– </a:t>
            </a:r>
            <a:r>
              <a:rPr lang="tr-TR" sz="2000" dirty="0" smtClean="0">
                <a:latin typeface="Arial" charset="0"/>
              </a:rPr>
              <a:t>içerik analizi, anket, test etme (hem nitel hem nicel yöntemler)</a:t>
            </a:r>
            <a:endParaRPr lang="lv-LV" sz="1000" dirty="0">
              <a:latin typeface="Arial" charset="0"/>
            </a:endParaRPr>
          </a:p>
          <a:p>
            <a:pPr lvl="1" eaLnBrk="1" hangingPunct="1"/>
            <a:r>
              <a:rPr lang="tr-TR" i="1" dirty="0" smtClean="0">
                <a:latin typeface="Arial" charset="0"/>
              </a:rPr>
              <a:t>Hizmet kalitesinin </a:t>
            </a:r>
            <a:r>
              <a:rPr lang="tr-TR" dirty="0" smtClean="0">
                <a:latin typeface="Arial" charset="0"/>
              </a:rPr>
              <a:t>değerlendirilmesi için </a:t>
            </a:r>
          </a:p>
          <a:p>
            <a:pPr lvl="2"/>
            <a:r>
              <a:rPr lang="tr-TR" sz="1800" dirty="0" smtClean="0">
                <a:latin typeface="Arial" charset="0"/>
              </a:rPr>
              <a:t>Ölçüt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– </a:t>
            </a:r>
            <a:r>
              <a:rPr lang="tr-TR" sz="1800" dirty="0" smtClean="0">
                <a:latin typeface="Arial" charset="0"/>
              </a:rPr>
              <a:t>memnuniyet, erişebilirlik, nezaket, empati, güvenirlilik </a:t>
            </a:r>
          </a:p>
          <a:p>
            <a:pPr lvl="2"/>
            <a:r>
              <a:rPr lang="tr-TR" sz="2000" dirty="0" smtClean="0">
                <a:latin typeface="Arial" charset="0"/>
              </a:rPr>
              <a:t>Yöntemler</a:t>
            </a:r>
            <a:r>
              <a:rPr lang="lv-LV" sz="2000" dirty="0" smtClean="0">
                <a:latin typeface="Arial" charset="0"/>
              </a:rPr>
              <a:t> </a:t>
            </a:r>
            <a:r>
              <a:rPr lang="lv-LV" sz="2000" dirty="0">
                <a:latin typeface="Arial" charset="0"/>
              </a:rPr>
              <a:t>– </a:t>
            </a:r>
            <a:r>
              <a:rPr lang="tr-TR" sz="2000" dirty="0" smtClean="0">
                <a:latin typeface="Arial" charset="0"/>
              </a:rPr>
              <a:t>görüşme, anket</a:t>
            </a:r>
            <a:r>
              <a:rPr lang="lv-LV" sz="2000" dirty="0" smtClean="0">
                <a:latin typeface="Arial" charset="0"/>
              </a:rPr>
              <a:t> (</a:t>
            </a:r>
            <a:r>
              <a:rPr lang="tr-TR" sz="2000" dirty="0" smtClean="0">
                <a:latin typeface="Arial" charset="0"/>
              </a:rPr>
              <a:t>nitel yöntemler</a:t>
            </a:r>
            <a:r>
              <a:rPr lang="lv-LV" sz="2000" dirty="0" smtClean="0">
                <a:latin typeface="Arial" charset="0"/>
              </a:rPr>
              <a:t>)</a:t>
            </a:r>
            <a:endParaRPr lang="lv-LV" sz="2000" dirty="0">
              <a:latin typeface="Arial" charset="0"/>
            </a:endParaRPr>
          </a:p>
          <a:p>
            <a:pPr lvl="2" eaLnBrk="1" hangingPunct="1"/>
            <a:endParaRPr lang="lv-LV" dirty="0">
              <a:latin typeface="Arial" charset="0"/>
            </a:endParaRPr>
          </a:p>
          <a:p>
            <a:pPr eaLnBrk="1" hangingPunct="1"/>
            <a:endParaRPr lang="lv-LV" dirty="0">
              <a:latin typeface="Arial" charset="0"/>
            </a:endParaRP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508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>
                <a:latin typeface="+mn-lt"/>
              </a:rPr>
              <a:t>Değerlendirme planı için model</a:t>
            </a:r>
            <a:r>
              <a:rPr lang="lv-LV" sz="2800" dirty="0">
                <a:latin typeface="+mn-lt"/>
              </a:rPr>
              <a:t/>
            </a:r>
            <a:br>
              <a:rPr lang="lv-LV" sz="2800" dirty="0">
                <a:latin typeface="+mn-lt"/>
              </a:rPr>
            </a:br>
            <a:r>
              <a:rPr lang="lv-LV" sz="1800" i="1" dirty="0" smtClean="0">
                <a:latin typeface="+mn-lt"/>
              </a:rPr>
              <a:t>(</a:t>
            </a:r>
            <a:r>
              <a:rPr lang="tr-TR" sz="1800" i="1" dirty="0" smtClean="0">
                <a:latin typeface="+mn-lt"/>
              </a:rPr>
              <a:t>Kaynak</a:t>
            </a:r>
            <a:r>
              <a:rPr lang="lv-LV" sz="1800" i="1" dirty="0" smtClean="0">
                <a:latin typeface="+mn-lt"/>
              </a:rPr>
              <a:t>:Kovac </a:t>
            </a:r>
            <a:r>
              <a:rPr lang="lv-LV" sz="1800" i="1" dirty="0">
                <a:latin typeface="+mn-lt"/>
              </a:rPr>
              <a:t>L., Micsik A., 2004) </a:t>
            </a: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66565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1521" y="1599836"/>
            <a:ext cx="8642350" cy="4729399"/>
          </a:xfrm>
        </p:spPr>
      </p:pic>
    </p:spTree>
    <p:extLst>
      <p:ext uri="{BB962C8B-B14F-4D97-AF65-F5344CB8AC3E}">
        <p14:creationId xmlns:p14="http://schemas.microsoft.com/office/powerpoint/2010/main" val="420383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 smtClean="0"/>
              <a:t>Melez veya sanal (virtual) </a:t>
            </a:r>
            <a:endParaRPr lang="sv-SE" alt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altLang="en-US" sz="2400" dirty="0" smtClean="0"/>
              <a:t>Kütüphane</a:t>
            </a:r>
            <a:endParaRPr lang="sv-SE" altLang="en-US" sz="2400" dirty="0"/>
          </a:p>
          <a:p>
            <a:pPr lvl="1">
              <a:lnSpc>
                <a:spcPct val="90000"/>
              </a:lnSpc>
            </a:pPr>
            <a:r>
              <a:rPr lang="tr-TR" altLang="en-US" sz="2000" dirty="0" smtClean="0"/>
              <a:t>Melez kütüphane terimi hem basılı hem elektronik kaynaklar içeren kütüphaneler için kullanılır </a:t>
            </a:r>
            <a:endParaRPr lang="sv-SE" altLang="en-US" sz="2000" dirty="0"/>
          </a:p>
          <a:p>
            <a:pPr lvl="1">
              <a:lnSpc>
                <a:spcPct val="90000"/>
              </a:lnSpc>
            </a:pPr>
            <a:r>
              <a:rPr lang="tr-TR" altLang="en-US" sz="2000" dirty="0" smtClean="0"/>
              <a:t>Sanal (D</a:t>
            </a:r>
            <a:r>
              <a:rPr lang="sv-SE" altLang="en-US" sz="2000" dirty="0" smtClean="0"/>
              <a:t>i</a:t>
            </a:r>
            <a:r>
              <a:rPr lang="tr-TR" altLang="en-US" sz="2000" dirty="0" smtClean="0"/>
              <a:t>j</a:t>
            </a:r>
            <a:r>
              <a:rPr lang="sv-SE" altLang="en-US" sz="2000" dirty="0" smtClean="0"/>
              <a:t>ital</a:t>
            </a:r>
            <a:r>
              <a:rPr lang="tr-TR" altLang="en-US" sz="2000" dirty="0" smtClean="0"/>
              <a:t>)</a:t>
            </a:r>
            <a:r>
              <a:rPr lang="sv-SE" altLang="en-US" sz="2000" dirty="0" smtClean="0"/>
              <a:t> </a:t>
            </a:r>
            <a:r>
              <a:rPr lang="tr-TR" altLang="en-US" sz="2000" dirty="0" smtClean="0"/>
              <a:t>kütüphane</a:t>
            </a:r>
            <a:r>
              <a:rPr lang="tr-TR" altLang="en-US" sz="2000" dirty="0"/>
              <a:t> </a:t>
            </a:r>
            <a:r>
              <a:rPr lang="tr-TR" altLang="en-US" sz="2000" dirty="0" smtClean="0"/>
              <a:t>ise</a:t>
            </a:r>
            <a:r>
              <a:rPr lang="sv-SE" altLang="en-US" sz="2000" dirty="0" smtClean="0"/>
              <a:t> </a:t>
            </a:r>
            <a:r>
              <a:rPr lang="tr-TR" altLang="en-US" sz="2000" dirty="0" smtClean="0"/>
              <a:t>bilgi kaynakları ve hizmetleri Internet üzerinden erişilebilen kütüphanedir </a:t>
            </a:r>
            <a:endParaRPr lang="sv-SE" altLang="en-US" sz="2000" dirty="0" smtClean="0"/>
          </a:p>
          <a:p>
            <a:pPr>
              <a:lnSpc>
                <a:spcPct val="90000"/>
              </a:lnSpc>
            </a:pPr>
            <a:r>
              <a:rPr lang="sv-SE" altLang="en-US" sz="2400" dirty="0" smtClean="0"/>
              <a:t>Organi</a:t>
            </a:r>
            <a:r>
              <a:rPr lang="tr-TR" altLang="en-US" sz="2400" dirty="0" smtClean="0"/>
              <a:t>zasyon</a:t>
            </a:r>
            <a:endParaRPr lang="sv-SE" altLang="en-US" sz="2400" dirty="0" smtClean="0"/>
          </a:p>
          <a:p>
            <a:pPr lvl="1">
              <a:lnSpc>
                <a:spcPct val="90000"/>
              </a:lnSpc>
            </a:pPr>
            <a:r>
              <a:rPr lang="tr-TR" altLang="en-US" sz="2000" dirty="0" smtClean="0"/>
              <a:t>Melez</a:t>
            </a:r>
            <a:r>
              <a:rPr lang="sv-SE" altLang="en-US" sz="2000" dirty="0" smtClean="0"/>
              <a:t> organiza</a:t>
            </a:r>
            <a:r>
              <a:rPr lang="tr-TR" altLang="en-US" sz="2000" dirty="0" smtClean="0"/>
              <a:t>syon</a:t>
            </a:r>
            <a:r>
              <a:rPr lang="sv-SE" altLang="en-US" sz="2000" dirty="0" smtClean="0"/>
              <a:t> – </a:t>
            </a:r>
            <a:r>
              <a:rPr lang="tr-TR" altLang="en-US" sz="2000" dirty="0" smtClean="0"/>
              <a:t>hem kamu hem özel sektörde faaliyet gösteren, hem kamu hizmetleri veren hem de ticari aktivitelerde bulunan kurum </a:t>
            </a:r>
            <a:endParaRPr lang="sv-SE" altLang="en-US" sz="2000" dirty="0"/>
          </a:p>
          <a:p>
            <a:pPr lvl="1">
              <a:lnSpc>
                <a:spcPct val="90000"/>
              </a:lnSpc>
            </a:pPr>
            <a:r>
              <a:rPr lang="tr-TR" altLang="en-US" sz="2000" dirty="0" smtClean="0"/>
              <a:t>Sanal</a:t>
            </a:r>
            <a:r>
              <a:rPr lang="sv-SE" altLang="en-US" sz="2000" dirty="0" smtClean="0"/>
              <a:t> organiza</a:t>
            </a:r>
            <a:r>
              <a:rPr lang="tr-TR" altLang="en-US" sz="2000" dirty="0" smtClean="0"/>
              <a:t>syon</a:t>
            </a:r>
            <a:r>
              <a:rPr lang="sv-SE" altLang="en-US" sz="2000" dirty="0" smtClean="0"/>
              <a:t> </a:t>
            </a:r>
            <a:r>
              <a:rPr lang="sv-SE" altLang="en-US" sz="2000" dirty="0"/>
              <a:t>– </a:t>
            </a:r>
            <a:r>
              <a:rPr lang="tr-TR" altLang="en-US" sz="2000" dirty="0" smtClean="0"/>
              <a:t>ortak bir amaç için BİT kanalıyla erişilebilen dağıtık beceriler ağı</a:t>
            </a:r>
            <a:endParaRPr lang="sv-SE" altLang="en-US" sz="24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3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Eğitmen iletişim adresi</a:t>
            </a:r>
            <a:endParaRPr lang="en-US" dirty="0"/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442126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312" y="765176"/>
            <a:ext cx="9401176" cy="792163"/>
          </a:xfrm>
        </p:spPr>
        <p:txBody>
          <a:bodyPr/>
          <a:lstStyle/>
          <a:p>
            <a:r>
              <a:rPr lang="sv-SE" altLang="en-US" sz="4000" dirty="0" smtClean="0"/>
              <a:t>Di</a:t>
            </a:r>
            <a:r>
              <a:rPr lang="tr-TR" altLang="en-US" sz="4000" dirty="0" smtClean="0"/>
              <a:t>j</a:t>
            </a:r>
            <a:r>
              <a:rPr lang="sv-SE" altLang="en-US" sz="4000" dirty="0" smtClean="0"/>
              <a:t>ital </a:t>
            </a:r>
            <a:r>
              <a:rPr lang="tr-TR" altLang="en-US" sz="4000" dirty="0" smtClean="0"/>
              <a:t>kütüphane</a:t>
            </a:r>
            <a:r>
              <a:rPr lang="sv-SE" altLang="en-US" sz="4000" dirty="0" smtClean="0"/>
              <a:t> </a:t>
            </a:r>
            <a:r>
              <a:rPr lang="sv-SE" altLang="en-US" sz="4000" dirty="0"/>
              <a:t>– </a:t>
            </a:r>
            <a:r>
              <a:rPr lang="tr-TR" altLang="en-US" sz="4000" dirty="0" smtClean="0"/>
              <a:t>organizasyonel bakış</a:t>
            </a:r>
            <a:endParaRPr lang="sv-SE" altLang="en-US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tr-TR" altLang="en-US" sz="2800" dirty="0" smtClean="0"/>
          </a:p>
          <a:p>
            <a:pPr>
              <a:lnSpc>
                <a:spcPct val="90000"/>
              </a:lnSpc>
            </a:pPr>
            <a:r>
              <a:rPr lang="tr-TR" altLang="en-US" sz="2800" dirty="0" smtClean="0"/>
              <a:t>Uzun süreli koruma amaçlı dijital koleksiyon oluşturan ve yöneten ve bu koleksiyona dayalı hizmetler sunan bir kurumdur</a:t>
            </a:r>
            <a:r>
              <a:rPr lang="sv-SE" altLang="en-US" sz="2800" dirty="0" smtClean="0"/>
              <a:t>. </a:t>
            </a:r>
            <a:endParaRPr lang="sv-SE" altLang="en-US" sz="2800" dirty="0"/>
          </a:p>
          <a:p>
            <a:pPr>
              <a:lnSpc>
                <a:spcPct val="90000"/>
              </a:lnSpc>
            </a:pPr>
            <a:r>
              <a:rPr lang="tr-TR" altLang="en-US" sz="2800" dirty="0" smtClean="0"/>
              <a:t>Dijital kütüphaneler üreticiler, kullanıcılar, belgeler ve teknoloji arasındaki ilişkilerden oluşur.</a:t>
            </a:r>
          </a:p>
          <a:p>
            <a:pPr>
              <a:lnSpc>
                <a:spcPct val="90000"/>
              </a:lnSpc>
            </a:pPr>
            <a:r>
              <a:rPr lang="tr-TR" altLang="en-US" sz="2800" dirty="0" smtClean="0"/>
              <a:t>Dijital kütüphaneler kompleks ve dinamik sosyal ve teknolojik çevreler içinde varlık gösterir</a:t>
            </a:r>
            <a:endParaRPr lang="sv-SE" altLang="en-US" sz="28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6"/>
                </a:solidFill>
              </a:rPr>
              <a:t/>
            </a:r>
            <a:br>
              <a:rPr lang="en-US" sz="4000" dirty="0">
                <a:solidFill>
                  <a:schemeClr val="accent6"/>
                </a:solidFill>
              </a:rPr>
            </a:br>
            <a:r>
              <a:rPr lang="en-US" sz="4000" dirty="0" smtClean="0"/>
              <a:t>Di</a:t>
            </a:r>
            <a:r>
              <a:rPr lang="tr-TR" sz="4000" dirty="0" smtClean="0"/>
              <a:t>j</a:t>
            </a:r>
            <a:r>
              <a:rPr lang="en-US" sz="4000" dirty="0" err="1" smtClean="0"/>
              <a:t>ital</a:t>
            </a:r>
            <a:r>
              <a:rPr lang="en-US" sz="4000" dirty="0" smtClean="0"/>
              <a:t> </a:t>
            </a:r>
            <a:r>
              <a:rPr lang="tr-TR" sz="4000" dirty="0" smtClean="0"/>
              <a:t>koleksiyon</a:t>
            </a:r>
            <a:r>
              <a:rPr lang="lv-LV" sz="4000" dirty="0" smtClean="0"/>
              <a:t> </a:t>
            </a:r>
            <a:r>
              <a:rPr lang="lv-LV" sz="4000" dirty="0"/>
              <a:t/>
            </a:r>
            <a:br>
              <a:rPr lang="lv-LV" sz="4000" dirty="0"/>
            </a:b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just">
              <a:buNone/>
              <a:defRPr/>
            </a:pPr>
            <a:r>
              <a:rPr lang="tr-TR" sz="2400" b="1" dirty="0" smtClean="0"/>
              <a:t>Keşiflerini, erişimlerini ve kullanımlarını </a:t>
            </a:r>
            <a:r>
              <a:rPr lang="tr-TR" sz="2400" dirty="0" smtClean="0"/>
              <a:t>sağlamak üzere düzenlenmiş, seçilmiş </a:t>
            </a:r>
            <a:r>
              <a:rPr lang="tr-TR" sz="2400" b="1" dirty="0" smtClean="0"/>
              <a:t>dijital nesnelerden </a:t>
            </a:r>
            <a:r>
              <a:rPr lang="tr-TR" sz="2400" dirty="0" smtClean="0"/>
              <a:t>oluşur. </a:t>
            </a:r>
            <a:r>
              <a:rPr lang="tr-TR" sz="2400" b="1" dirty="0" smtClean="0"/>
              <a:t>Nesneler, üstveri </a:t>
            </a:r>
            <a:r>
              <a:rPr lang="tr-TR" sz="2400" dirty="0" smtClean="0"/>
              <a:t>ve kullanıcı arayüzü birlikte bu tip bir koleksiyon için kullanıcı tecrübesini oluşturur. </a:t>
            </a:r>
            <a:endParaRPr lang="lv-LV" sz="2400" dirty="0" smtClean="0"/>
          </a:p>
          <a:p>
            <a:pPr>
              <a:defRPr/>
            </a:pPr>
            <a:r>
              <a:rPr lang="lv-LV" sz="1400" i="1" dirty="0" smtClean="0"/>
              <a:t>(</a:t>
            </a:r>
            <a:r>
              <a:rPr lang="tr-TR" sz="1400" i="1" dirty="0" smtClean="0"/>
              <a:t>çevrimiçi; çevrimdışı erişim</a:t>
            </a:r>
            <a:r>
              <a:rPr lang="lv-LV" sz="1400" i="1" dirty="0" smtClean="0"/>
              <a:t>).</a:t>
            </a:r>
          </a:p>
          <a:p>
            <a:pPr>
              <a:defRPr/>
            </a:pPr>
            <a:endParaRPr lang="lv-LV" sz="2400" i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lv-LV" sz="2400" i="1" dirty="0">
              <a:solidFill>
                <a:schemeClr val="tx1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tr-TR" sz="1800" i="1" dirty="0" smtClean="0">
                <a:solidFill>
                  <a:schemeClr val="tx1">
                    <a:lumMod val="50000"/>
                  </a:schemeClr>
                </a:solidFill>
              </a:rPr>
              <a:t>Kaynak</a:t>
            </a:r>
            <a:r>
              <a:rPr lang="en-US" sz="1800" i="1" dirty="0" smtClean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A Framework of Guidance for Building Good Digital Collection</a:t>
            </a:r>
            <a:endParaRPr lang="en-US" sz="1800" dirty="0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lv-LV" altLang="sv-SE" dirty="0" smtClean="0">
                <a:solidFill>
                  <a:schemeClr val="bg1"/>
                </a:solidFill>
                <a:cs typeface="Arial" pitchFamily="34" charset="0"/>
              </a:rPr>
              <a:t>Maceviciute and Holma, 201</a:t>
            </a:r>
          </a:p>
        </p:txBody>
      </p:sp>
    </p:spTree>
    <p:extLst>
      <p:ext uri="{BB962C8B-B14F-4D97-AF65-F5344CB8AC3E}">
        <p14:creationId xmlns:p14="http://schemas.microsoft.com/office/powerpoint/2010/main" val="87063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 smtClean="0"/>
              <a:t>Dijital kütüphaneleri başarıya ulaştıran unsurlar</a:t>
            </a:r>
            <a:r>
              <a:rPr lang="sv-SE" altLang="en-US" dirty="0" smtClean="0"/>
              <a:t> </a:t>
            </a:r>
            <a:endParaRPr lang="sv-SE" alt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tr-TR" altLang="en-US" sz="3200" i="1" dirty="0"/>
              <a:t>e</a:t>
            </a:r>
            <a:r>
              <a:rPr lang="tr-TR" altLang="en-US" sz="3200" i="1" dirty="0" smtClean="0"/>
              <a:t>tkin bir önderlik/liderlik,</a:t>
            </a:r>
            <a:r>
              <a:rPr lang="sv-SE" altLang="en-US" sz="3200" i="1" dirty="0" smtClean="0"/>
              <a:t> </a:t>
            </a:r>
            <a:endParaRPr lang="sv-SE" altLang="en-US" sz="3200" i="1" dirty="0"/>
          </a:p>
          <a:p>
            <a:pPr lvl="1"/>
            <a:r>
              <a:rPr lang="tr-TR" altLang="en-US" sz="3200" i="1" dirty="0" smtClean="0"/>
              <a:t>İyi tanımlanmış amaçlar,</a:t>
            </a:r>
            <a:r>
              <a:rPr lang="sv-SE" altLang="en-US" sz="3200" i="1" dirty="0" smtClean="0"/>
              <a:t> </a:t>
            </a:r>
            <a:endParaRPr lang="sv-SE" altLang="en-US" sz="3200" i="1" dirty="0"/>
          </a:p>
          <a:p>
            <a:pPr lvl="1"/>
            <a:r>
              <a:rPr lang="tr-TR" altLang="en-US" sz="3200" i="1" dirty="0"/>
              <a:t>t</a:t>
            </a:r>
            <a:r>
              <a:rPr lang="tr-TR" altLang="en-US" sz="3200" i="1" dirty="0" smtClean="0"/>
              <a:t>eknolojinin etkin yönetimi</a:t>
            </a:r>
            <a:r>
              <a:rPr lang="sv-SE" altLang="en-US" sz="3200" i="1" dirty="0" smtClean="0"/>
              <a:t>, </a:t>
            </a:r>
            <a:endParaRPr lang="sv-SE" altLang="en-US" sz="3200" i="1" dirty="0"/>
          </a:p>
          <a:p>
            <a:pPr lvl="1"/>
            <a:r>
              <a:rPr lang="tr-TR" altLang="en-US" sz="3200" b="1" i="1" dirty="0"/>
              <a:t>k</a:t>
            </a:r>
            <a:r>
              <a:rPr lang="tr-TR" altLang="en-US" sz="3200" b="1" i="1" dirty="0" smtClean="0"/>
              <a:t>ullanıcıdan gelen değerlendirme ve geri bildirimi göz önüne alma</a:t>
            </a:r>
            <a:r>
              <a:rPr lang="sv-SE" altLang="en-US" sz="3200" i="1" dirty="0" smtClean="0"/>
              <a:t>,</a:t>
            </a:r>
            <a:endParaRPr lang="sv-SE" altLang="en-US" sz="3200" i="1" dirty="0"/>
          </a:p>
          <a:p>
            <a:pPr lvl="1"/>
            <a:r>
              <a:rPr lang="tr-TR" altLang="en-US" sz="3200" i="1" dirty="0"/>
              <a:t>a</a:t>
            </a:r>
            <a:r>
              <a:rPr lang="tr-TR" altLang="en-US" sz="3200" i="1" dirty="0" smtClean="0"/>
              <a:t>danmışlığın ödüllendirilmesi ve personelin motivasyonu</a:t>
            </a:r>
            <a:endParaRPr lang="sv-SE" altLang="en-US" dirty="0"/>
          </a:p>
          <a:p>
            <a:pPr>
              <a:buFont typeface="Wingdings" pitchFamily="2" charset="2"/>
              <a:buNone/>
            </a:pPr>
            <a:endParaRPr lang="sv-SE" alt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61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91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Arial" charset="0"/>
                <a:cs typeface="Arial" charset="0"/>
              </a:rPr>
              <a:t>Yönetimin bir parçası olarak değerlendirme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endParaRPr lang="lv-LV" dirty="0">
              <a:latin typeface="Garamond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-61254" y="2992388"/>
            <a:ext cx="8946541" cy="4195481"/>
          </a:xfrm>
        </p:spPr>
        <p:txBody>
          <a:bodyPr/>
          <a:lstStyle/>
          <a:p>
            <a:pPr eaLnBrk="1" hangingPunct="1"/>
            <a:endParaRPr lang="lv-LV" dirty="0">
              <a:latin typeface="Arial" charset="0"/>
            </a:endParaRPr>
          </a:p>
          <a:p>
            <a:pPr marL="0" indent="0" eaLnBrk="1" hangingPunct="1">
              <a:buNone/>
            </a:pPr>
            <a:endParaRPr lang="lv-LV" dirty="0">
              <a:latin typeface="Arial" charset="0"/>
            </a:endParaRPr>
          </a:p>
          <a:p>
            <a:pPr algn="ctr" eaLnBrk="1" hangingPunct="1"/>
            <a:endParaRPr lang="lv-LV" dirty="0">
              <a:latin typeface="Arial" charset="0"/>
              <a:cs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1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/>
              <a:t>Deming </a:t>
            </a:r>
            <a:r>
              <a:rPr lang="tr-TR" sz="4000" dirty="0" smtClean="0"/>
              <a:t>döngüsü</a:t>
            </a:r>
            <a:endParaRPr lang="en-US" sz="4000" dirty="0"/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8197" name="Content Placeholder 5" descr="http://static-c.frankwatching.com/wp-content/uploads/2010/11/deming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672" y="1772816"/>
            <a:ext cx="5472608" cy="3384376"/>
          </a:xfrm>
        </p:spPr>
      </p:pic>
      <p:sp>
        <p:nvSpPr>
          <p:cNvPr id="8199" name="Rectangle 1"/>
          <p:cNvSpPr>
            <a:spLocks noChangeArrowheads="1"/>
          </p:cNvSpPr>
          <p:nvPr/>
        </p:nvSpPr>
        <p:spPr bwMode="auto">
          <a:xfrm>
            <a:off x="1847852" y="5571806"/>
            <a:ext cx="7993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tr-TR" sz="1200" b="1" i="1" dirty="0" smtClean="0">
                <a:ea typeface="Calibri" charset="0"/>
                <a:cs typeface="Times New Roman" charset="0"/>
                <a:hlinkClick r:id=""/>
              </a:rPr>
              <a:t>Kaynak</a:t>
            </a:r>
            <a:r>
              <a:rPr lang="lv-LV" sz="1200" b="1" i="1" dirty="0" smtClean="0">
                <a:ea typeface="Calibri" charset="0"/>
                <a:cs typeface="Times New Roman" charset="0"/>
                <a:hlinkClick r:id=""/>
              </a:rPr>
              <a:t>: </a:t>
            </a:r>
            <a:endParaRPr lang="lv-LV" sz="1200" b="1" i="1" dirty="0">
              <a:ea typeface="Calibri" charset="0"/>
              <a:cs typeface="Times New Roman" charset="0"/>
              <a:hlinkClick r:id=""/>
            </a:endParaRPr>
          </a:p>
          <a:p>
            <a:pPr eaLnBrk="1" hangingPunct="1"/>
            <a:r>
              <a:rPr lang="lv-LV" sz="1200" b="1" i="1" dirty="0">
                <a:ea typeface="Calibri" charset="0"/>
                <a:cs typeface="Times New Roman" charset="0"/>
                <a:hlinkClick r:id=""/>
              </a:rPr>
              <a:t> http://www.frankwatching.com/archive/2010/11/15/beperkt-budget-maak-de-juiste-contentkeuzes/</a:t>
            </a:r>
            <a:endParaRPr lang="lv-LV" sz="1200" i="1" dirty="0">
              <a:ea typeface="Calibri" charset="0"/>
              <a:cs typeface="Times New Roman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-3293349">
            <a:off x="6322495" y="4416045"/>
            <a:ext cx="939922" cy="1570037"/>
          </a:xfrm>
          <a:prstGeom prst="upArrow">
            <a:avLst>
              <a:gd name="adj1" fmla="val 40694"/>
              <a:gd name="adj2" fmla="val 3460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75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AE737A-72D2-4F07-84A4-D46333E273A5}">
  <ds:schemaRefs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4873beb7-5857-4685-be1f-d57550cc96cc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1526</Words>
  <Application>Microsoft Office PowerPoint</Application>
  <PresentationFormat>Široki zaslon</PresentationFormat>
  <Paragraphs>293</Paragraphs>
  <Slides>40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51" baseType="lpstr">
      <vt:lpstr>ＭＳ Ｐゴシック</vt:lpstr>
      <vt:lpstr>Wingdings</vt:lpstr>
      <vt:lpstr>Arial</vt:lpstr>
      <vt:lpstr>CenturySchL-Roma</vt:lpstr>
      <vt:lpstr>Garamond</vt:lpstr>
      <vt:lpstr>Century Gothic</vt:lpstr>
      <vt:lpstr>Wingdings 3</vt:lpstr>
      <vt:lpstr>Calibri</vt:lpstr>
      <vt:lpstr>メイリオ</vt:lpstr>
      <vt:lpstr>Times New Roman</vt:lpstr>
      <vt:lpstr>Ion</vt:lpstr>
      <vt:lpstr>Dijital kütüphaneler ve koleksiyonların niteliğinin ölçülmesi </vt:lpstr>
      <vt:lpstr>İçindekiler</vt:lpstr>
      <vt:lpstr>Dijital kütüphane nedir?</vt:lpstr>
      <vt:lpstr>Melez veya sanal (virtual) </vt:lpstr>
      <vt:lpstr>Dijital kütüphane – organizasyonel bakış</vt:lpstr>
      <vt:lpstr> Dijital koleksiyon  </vt:lpstr>
      <vt:lpstr>Dijital kütüphaneleri başarıya ulaştıran unsurlar </vt:lpstr>
      <vt:lpstr>Yönetimin bir parçası olarak değerlendirme </vt:lpstr>
      <vt:lpstr>Deming döngüsü</vt:lpstr>
      <vt:lpstr>Değerlendirmenin amacı</vt:lpstr>
      <vt:lpstr>Değerlendirme türleri</vt:lpstr>
      <vt:lpstr>Kalite nedir?</vt:lpstr>
      <vt:lpstr>Kalite kavramı</vt:lpstr>
      <vt:lpstr>Kalite ve dijital koleksiyonların gelişme aşamaları   (Üretim tabanlı görüş açısından kalite)</vt:lpstr>
      <vt:lpstr>Kaliteyi anlamak</vt:lpstr>
      <vt:lpstr>Değerlendirilecek olan nedir?</vt:lpstr>
      <vt:lpstr> Kompleks sistemler olarak dijital kütüphaneler </vt:lpstr>
      <vt:lpstr>Unsurların kalitesi</vt:lpstr>
      <vt:lpstr>Dijital kütüphanelere yaklaşımlar</vt:lpstr>
      <vt:lpstr>Değerlendirme unsurları </vt:lpstr>
      <vt:lpstr>Temel kavramlar: Eğilimler, Yapılar, Mekanlar, Senaryolar, Toplumlar  </vt:lpstr>
      <vt:lpstr>Boyutlar ve bakış açıları </vt:lpstr>
      <vt:lpstr>PowerPoint prezentacija</vt:lpstr>
      <vt:lpstr>Ölçümler, göstergeler, yöntemler </vt:lpstr>
      <vt:lpstr>Üç parçalı Etkileşim Modeli </vt:lpstr>
      <vt:lpstr>Kriterya/Ölçüt</vt:lpstr>
      <vt:lpstr>Holistik model</vt:lpstr>
      <vt:lpstr>Özellikler ve yöntemler </vt:lpstr>
      <vt:lpstr>Özellikler ve yöntemler</vt:lpstr>
      <vt:lpstr>Kurumsal perspektiften digital kütüphane değerlendirme modeli </vt:lpstr>
      <vt:lpstr>Değerlendirme yöntemleri</vt:lpstr>
      <vt:lpstr>Değerlendirme ölçütü </vt:lpstr>
      <vt:lpstr>Değerlendirme Ölçütü (2) (Source: Zhang, 2007)</vt:lpstr>
      <vt:lpstr>Değerlendirme ölçütü (3)  (Kaynak: Xie I)</vt:lpstr>
      <vt:lpstr>Değerlendirme ölçütü (4)</vt:lpstr>
      <vt:lpstr>Kalite ölçüm yöntemleri </vt:lpstr>
      <vt:lpstr>NASIL? Veri toplama yöntemleri</vt:lpstr>
      <vt:lpstr>NASIL?</vt:lpstr>
      <vt:lpstr>Değerlendirme planı için model (Kaynak:Kovac L., Micsik A., 2004) </vt:lpstr>
      <vt:lpstr>Eğitmen iletişim adresi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2018-11-30T09:37:57Z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