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46"/>
  </p:notesMasterIdLst>
  <p:handoutMasterIdLst>
    <p:handoutMasterId r:id="rId47"/>
  </p:handoutMasterIdLst>
  <p:sldIdLst>
    <p:sldId id="256"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76" r:id="rId45"/>
  </p:sldIdLst>
  <p:sldSz cx="12192000" cy="6858000"/>
  <p:notesSz cx="7023100" cy="9309100"/>
  <p:embeddedFontLst>
    <p:embeddedFont>
      <p:font typeface="Century Gothic" panose="020B050202020202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Fjalla One" panose="020B0604020202020204" charset="0"/>
      <p:regular r:id="rId56"/>
    </p:embeddedFont>
    <p:embeddedFont>
      <p:font typeface="Wingdings 3" panose="05040102010807070707" pitchFamily="18" charset="2"/>
      <p:regular r:id="rId57"/>
    </p:embeddedFont>
    <p:embeddedFont>
      <p:font typeface="Garamond" panose="02020404030301010803" pitchFamily="18" charset="0"/>
      <p:regular r:id="rId58"/>
      <p:bold r:id="rId59"/>
      <p:italic r:id="rId60"/>
    </p:embeddedFont>
    <p:embeddedFont>
      <p:font typeface="ＭＳ Ｐゴシック" panose="020B0600070205080204" pitchFamily="34" charset="-128"/>
      <p:regular r:id="rId61"/>
    </p:embeddedFont>
    <p:embeddedFont>
      <p:font typeface="Raleway" panose="020B0604020202020204" charset="-18"/>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5" d="100"/>
          <a:sy n="65" d="100"/>
        </p:scale>
        <p:origin x="68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hr-HR" smtClean="0"/>
            <a:t>kpetr@ffos.hr</a:t>
          </a:r>
          <a:endParaRPr lang="en-US" dirty="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hr-HR" sz="6500" kern="1200" smtClean="0"/>
            <a:t>kpetr@ffos.hr</a:t>
          </a:r>
          <a:endParaRPr lang="en-US" sz="6500" kern="1200" dirty="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11/12/2018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11/12/2018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lstatistics.org/documents/admin/2012/Thompson_2006_Some%20Alternative%20Quantitative%20Library%20Activity%20Description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arlstatistics.org/about/instno" TargetMode="External"/><Relationship Id="rId4" Type="http://schemas.openxmlformats.org/officeDocument/2006/relationships/hyperlink" Target="http://www.arl.org/arl/membership/membership.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6</a:t>
            </a:fld>
            <a:endParaRPr lang="hr-HR"/>
          </a:p>
        </p:txBody>
      </p:sp>
    </p:spTree>
    <p:extLst>
      <p:ext uri="{BB962C8B-B14F-4D97-AF65-F5344CB8AC3E}">
        <p14:creationId xmlns:p14="http://schemas.microsoft.com/office/powerpoint/2010/main" val="102091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Starting in 2005–06, ARL is calculating a Library Investment Index (previously named Expenditures-Focused Index) as an alternative to the historical index known as the ARL Membership Criteria Index. The Library Investment Index replaces the public availability of the ARL Membership Criteria Index and is retroactively calculated for the 2002-03 to 2005-06 data. The Library Investment Index is highly correlated with the Membership Criteria Index and less affected by changes in the collections variables. The methodology behind this new index is described by Bruce Thompson in his October 2006 paper, "</a:t>
            </a:r>
            <a:r>
              <a:rPr lang="en-US" sz="1200" b="0" i="0" kern="1200" dirty="0" smtClean="0">
                <a:solidFill>
                  <a:schemeClr val="tx1"/>
                </a:solidFill>
                <a:effectLst/>
                <a:latin typeface="+mn-lt"/>
                <a:ea typeface="+mn-ea"/>
                <a:cs typeface="+mn-cs"/>
                <a:hlinkClick r:id="rId3"/>
              </a:rPr>
              <a:t>Some Alternative Quantitative Library Activity Descriptions/Statistics that Supplement the ARL Logarithmic Index</a:t>
            </a:r>
            <a:r>
              <a:rPr lang="en-US" sz="1200" b="0" i="0" kern="1200" dirty="0" smtClean="0">
                <a:solidFill>
                  <a:schemeClr val="tx1"/>
                </a:solidFill>
                <a:effectLst/>
                <a:latin typeface="+mn-lt"/>
                <a:ea typeface="+mn-ea"/>
                <a:cs typeface="+mn-cs"/>
              </a:rPr>
              <a:t>.„</a:t>
            </a:r>
            <a:endParaRPr lang="hr-HR" sz="1200" b="0" i="0" kern="1200" dirty="0" smtClean="0">
              <a:solidFill>
                <a:schemeClr val="tx1"/>
              </a:solidFill>
              <a:effectLst/>
              <a:latin typeface="+mn-lt"/>
              <a:ea typeface="+mn-ea"/>
              <a:cs typeface="+mn-cs"/>
            </a:endParaRPr>
          </a:p>
          <a:p>
            <a:endParaRPr lang="hr-H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0" i="0" kern="1200" dirty="0" smtClean="0">
                <a:solidFill>
                  <a:schemeClr val="tx1"/>
                </a:solidFill>
                <a:effectLst/>
                <a:latin typeface="+mn-lt"/>
                <a:ea typeface="+mn-ea"/>
                <a:cs typeface="+mn-cs"/>
                <a:hlinkClick r:id="rId4"/>
              </a:rPr>
              <a:t>principles and procedures</a:t>
            </a:r>
            <a:r>
              <a:rPr lang="en-US" sz="1200" b="0" i="0" kern="1200" dirty="0" smtClean="0">
                <a:solidFill>
                  <a:schemeClr val="tx1"/>
                </a:solidFill>
                <a:effectLst/>
                <a:latin typeface="+mn-lt"/>
                <a:ea typeface="+mn-ea"/>
                <a:cs typeface="+mn-cs"/>
              </a:rPr>
              <a:t> for academic library membership in ARL are based partly on quantitative data that provide a view of the range of resources deployed among the </a:t>
            </a:r>
            <a:r>
              <a:rPr lang="en-US" sz="1200" b="0" i="0" kern="1200" dirty="0" smtClean="0">
                <a:solidFill>
                  <a:schemeClr val="tx1"/>
                </a:solidFill>
                <a:effectLst/>
                <a:latin typeface="+mn-lt"/>
                <a:ea typeface="+mn-ea"/>
                <a:cs typeface="+mn-cs"/>
                <a:hlinkClick r:id="rId5"/>
              </a:rPr>
              <a:t>existing members</a:t>
            </a:r>
            <a:r>
              <a:rPr lang="en-US" sz="1200" b="0" i="0" kern="1200" dirty="0" smtClean="0">
                <a:solidFill>
                  <a:schemeClr val="tx1"/>
                </a:solidFill>
                <a:effectLst/>
                <a:latin typeface="+mn-lt"/>
                <a:ea typeface="+mn-ea"/>
                <a:cs typeface="+mn-cs"/>
              </a:rPr>
              <a:t> of the Association. However, the ARL Index does not attempt to measure a library's services, quality of collections, or success in meeting the needs of users. Rather, it is a summary measure of relative size among the university library members of the Association.</a:t>
            </a:r>
          </a:p>
          <a:p>
            <a:r>
              <a:rPr lang="en-US" sz="1200" b="0" i="0" kern="1200" dirty="0" smtClean="0">
                <a:solidFill>
                  <a:schemeClr val="tx1"/>
                </a:solidFill>
                <a:effectLst/>
                <a:latin typeface="+mn-lt"/>
                <a:ea typeface="+mn-ea"/>
                <a:cs typeface="+mn-cs"/>
              </a:rPr>
              <a:t>The ARL Library Investment Index calculates principal component scores and the analysis is based on all university member libraries' data. The variables used in the Index were determined by factor analysis. These variables are: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Total Library Expenditures (</a:t>
            </a:r>
            <a:r>
              <a:rPr lang="en-US" sz="1200" b="0" i="0" kern="1200" dirty="0" err="1" smtClean="0">
                <a:solidFill>
                  <a:schemeClr val="tx1"/>
                </a:solidFill>
                <a:effectLst/>
                <a:latin typeface="+mn-lt"/>
                <a:ea typeface="+mn-ea"/>
                <a:cs typeface="+mn-cs"/>
              </a:rPr>
              <a:t>totexp</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Salaries &amp; Wages Professional Staff (</a:t>
            </a:r>
            <a:r>
              <a:rPr lang="en-US" sz="1200" b="0" i="0" kern="1200" dirty="0" err="1" smtClean="0">
                <a:solidFill>
                  <a:schemeClr val="tx1"/>
                </a:solidFill>
                <a:effectLst/>
                <a:latin typeface="+mn-lt"/>
                <a:ea typeface="+mn-ea"/>
                <a:cs typeface="+mn-cs"/>
              </a:rPr>
              <a:t>salprf</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Total Library Materials Expenditures (</a:t>
            </a:r>
            <a:r>
              <a:rPr lang="en-US" sz="1200" b="0" i="0" kern="1200" dirty="0" err="1" smtClean="0">
                <a:solidFill>
                  <a:schemeClr val="tx1"/>
                </a:solidFill>
                <a:effectLst/>
                <a:latin typeface="+mn-lt"/>
                <a:ea typeface="+mn-ea"/>
                <a:cs typeface="+mn-cs"/>
              </a:rPr>
              <a:t>explm</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Professional plus Support Staff (</a:t>
            </a:r>
            <a:r>
              <a:rPr lang="en-US" sz="1200" b="0" i="0" kern="1200" dirty="0" err="1" smtClean="0">
                <a:solidFill>
                  <a:schemeClr val="tx1"/>
                </a:solidFill>
                <a:effectLst/>
                <a:latin typeface="+mn-lt"/>
                <a:ea typeface="+mn-ea"/>
                <a:cs typeface="+mn-cs"/>
              </a:rPr>
              <a:t>totstf</a:t>
            </a:r>
            <a:r>
              <a:rPr lang="en-US" sz="1200" b="0" i="0" kern="1200" dirty="0" smtClean="0">
                <a:solidFill>
                  <a:schemeClr val="tx1"/>
                </a:solidFill>
                <a:effectLst/>
                <a:latin typeface="+mn-lt"/>
                <a:ea typeface="+mn-ea"/>
                <a:cs typeface="+mn-cs"/>
              </a:rPr>
              <a:t>)</a:t>
            </a:r>
          </a:p>
          <a:p>
            <a:endParaRPr lang="hr-HR" dirty="0"/>
          </a:p>
        </p:txBody>
      </p:sp>
      <p:sp>
        <p:nvSpPr>
          <p:cNvPr id="4" name="Slide Number Placeholder 3"/>
          <p:cNvSpPr>
            <a:spLocks noGrp="1"/>
          </p:cNvSpPr>
          <p:nvPr>
            <p:ph type="sldNum" sz="quarter" idx="10"/>
          </p:nvPr>
        </p:nvSpPr>
        <p:spPr/>
        <p:txBody>
          <a:bodyPr/>
          <a:lstStyle/>
          <a:p>
            <a:fld id="{D79A5A4C-8FF2-41C9-A4A0-CBC8EBEDC34F}" type="slidenum">
              <a:rPr lang="hr-HR" smtClean="0"/>
              <a:t>11</a:t>
            </a:fld>
            <a:endParaRPr lang="hr-HR"/>
          </a:p>
        </p:txBody>
      </p:sp>
    </p:spTree>
    <p:extLst>
      <p:ext uri="{BB962C8B-B14F-4D97-AF65-F5344CB8AC3E}">
        <p14:creationId xmlns:p14="http://schemas.microsoft.com/office/powerpoint/2010/main" val="338273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15</a:t>
            </a:fld>
            <a:endParaRPr lang="hr-HR"/>
          </a:p>
        </p:txBody>
      </p:sp>
    </p:spTree>
    <p:extLst>
      <p:ext uri="{BB962C8B-B14F-4D97-AF65-F5344CB8AC3E}">
        <p14:creationId xmlns:p14="http://schemas.microsoft.com/office/powerpoint/2010/main" val="374791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Statistics(libraries, cultural statistics, etc.)Example: Increase in library visits by children</a:t>
            </a:r>
            <a:endParaRPr lang="hr-HR" sz="1200" b="1"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The </a:t>
            </a:r>
            <a:r>
              <a:rPr lang="en-US" sz="1200" b="1" i="1" u="none" strike="noStrike" kern="1200" baseline="0" dirty="0" err="1" smtClean="0">
                <a:solidFill>
                  <a:schemeClr val="tx1"/>
                </a:solidFill>
                <a:latin typeface="+mn-lt"/>
                <a:ea typeface="+mn-ea"/>
                <a:cs typeface="+mn-cs"/>
              </a:rPr>
              <a:t>datamust</a:t>
            </a:r>
            <a:r>
              <a:rPr lang="en-US" sz="1200" b="1" i="1" u="none" strike="noStrike" kern="1200" baseline="0" dirty="0" smtClean="0">
                <a:solidFill>
                  <a:schemeClr val="tx1"/>
                </a:solidFill>
                <a:latin typeface="+mn-lt"/>
                <a:ea typeface="+mn-ea"/>
                <a:cs typeface="+mn-cs"/>
              </a:rPr>
              <a:t> </a:t>
            </a:r>
            <a:r>
              <a:rPr lang="en-US" sz="1200" b="1" i="1" u="none" strike="noStrike" kern="1200" baseline="0" dirty="0" err="1" smtClean="0">
                <a:solidFill>
                  <a:schemeClr val="tx1"/>
                </a:solidFill>
                <a:latin typeface="+mn-lt"/>
                <a:ea typeface="+mn-ea"/>
                <a:cs typeface="+mn-cs"/>
              </a:rPr>
              <a:t>bevalidatedbyothermethods</a:t>
            </a:r>
            <a:endParaRPr lang="hr-HR" sz="1200" b="1" i="1" u="none" strike="noStrike" kern="1200" baseline="0" dirty="0" smtClean="0">
              <a:solidFill>
                <a:schemeClr val="tx1"/>
              </a:solidFill>
              <a:latin typeface="+mn-lt"/>
              <a:ea typeface="+mn-ea"/>
              <a:cs typeface="+mn-cs"/>
            </a:endParaRPr>
          </a:p>
          <a:p>
            <a:endParaRPr lang="hr-HR" sz="1200" b="1"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2.Performance indicators(especially indicators concerning usage)</a:t>
            </a:r>
            <a:endParaRPr lang="hr-HR"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Example: Higher market penetration in a target group</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Results of user satisfaction surveys(perceived quality of library services)Example: High satisfaction with reference service </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hr-HR" sz="1200" b="1" i="0" u="none" strike="noStrike" kern="1200" baseline="0" dirty="0" smtClean="0">
                <a:solidFill>
                  <a:schemeClr val="tx1"/>
                </a:solidFill>
                <a:latin typeface="+mn-lt"/>
                <a:ea typeface="+mn-ea"/>
                <a:cs typeface="+mn-cs"/>
              </a:rPr>
              <a:t>SOLICITED: </a:t>
            </a:r>
          </a:p>
          <a:p>
            <a:r>
              <a:rPr lang="hr-HR" sz="1200" b="0" i="0" u="none" strike="noStrike" kern="1200" baseline="0" dirty="0" err="1" smtClean="0">
                <a:solidFill>
                  <a:schemeClr val="tx1"/>
                </a:solidFill>
                <a:latin typeface="+mn-lt"/>
                <a:ea typeface="+mn-ea"/>
                <a:cs typeface="+mn-cs"/>
              </a:rPr>
              <a:t>surveys</a:t>
            </a:r>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in-house</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telephone</a:t>
            </a:r>
            <a:r>
              <a:rPr lang="hr-HR" sz="1200" b="0" i="0" u="none" strike="noStrike" kern="1200" baseline="0" dirty="0" smtClean="0">
                <a:solidFill>
                  <a:schemeClr val="tx1"/>
                </a:solidFill>
                <a:latin typeface="+mn-lt"/>
                <a:ea typeface="+mn-ea"/>
                <a:cs typeface="+mn-cs"/>
              </a:rPr>
              <a:t>, mail, online)</a:t>
            </a: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street</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surveys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interviews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focus</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groups</a:t>
            </a:r>
            <a:r>
              <a:rPr lang="hr-HR" sz="1200" b="0" i="0" u="none" strike="noStrike" kern="1200" baseline="0" dirty="0" smtClean="0">
                <a:solidFill>
                  <a:schemeClr val="tx1"/>
                </a:solidFill>
                <a:latin typeface="+mn-lt"/>
                <a:ea typeface="+mn-ea"/>
                <a:cs typeface="+mn-cs"/>
              </a:rPr>
              <a:t> </a:t>
            </a: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self-assessment</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of</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users</a:t>
            </a:r>
            <a:endParaRPr lang="hr-H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•collected anecdotal evidence (the story behind the data)</a:t>
            </a:r>
            <a:r>
              <a:rPr lang="en-US" sz="1200" b="1" i="0" u="none" strike="noStrike" kern="1200" baseline="0" dirty="0" smtClean="0">
                <a:solidFill>
                  <a:schemeClr val="tx1"/>
                </a:solidFill>
                <a:latin typeface="+mn-lt"/>
                <a:ea typeface="+mn-ea"/>
                <a:cs typeface="+mn-cs"/>
              </a:rPr>
              <a:t>The results must be made quantifiable to show patterns of impact</a:t>
            </a:r>
            <a:r>
              <a:rPr lang="en-US" sz="1200" b="0" i="0" u="none" strike="noStrike" kern="1200" baseline="0" dirty="0" smtClean="0">
                <a:solidFill>
                  <a:schemeClr val="tx1"/>
                </a:solidFill>
                <a:latin typeface="+mn-lt"/>
                <a:ea typeface="+mn-ea"/>
                <a:cs typeface="+mn-cs"/>
              </a:rPr>
              <a:t>(e.g. 80% of respondents say they have acquired new skills when using the reference service)</a:t>
            </a:r>
            <a:endParaRPr lang="hr-HR"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impact</a:t>
            </a:r>
            <a:r>
              <a:rPr lang="en-US" sz="1200" b="1" i="1" u="none" strike="noStrike" kern="1200" baseline="0" dirty="0" err="1" smtClean="0">
                <a:solidFill>
                  <a:schemeClr val="tx1"/>
                </a:solidFill>
                <a:latin typeface="+mn-lt"/>
                <a:ea typeface="+mn-ea"/>
                <a:cs typeface="+mn-cs"/>
              </a:rPr>
              <a:t>Street</a:t>
            </a:r>
            <a:r>
              <a:rPr lang="en-US" sz="1200" b="1" i="1" u="none" strike="noStrike" kern="1200" baseline="0" dirty="0" smtClean="0">
                <a:solidFill>
                  <a:schemeClr val="tx1"/>
                </a:solidFill>
                <a:latin typeface="+mn-lt"/>
                <a:ea typeface="+mn-ea"/>
                <a:cs typeface="+mn-cs"/>
              </a:rPr>
              <a:t> survey </a:t>
            </a:r>
            <a:r>
              <a:rPr lang="en-US" sz="1200" b="0" i="0" u="none" strike="noStrike" kern="1200" baseline="0" dirty="0" smtClean="0">
                <a:solidFill>
                  <a:schemeClr val="tx1"/>
                </a:solidFill>
                <a:latin typeface="+mn-lt"/>
                <a:ea typeface="+mn-ea"/>
                <a:cs typeface="+mn-cs"/>
              </a:rPr>
              <a:t>What do you see as the most important functions of public libraries?</a:t>
            </a:r>
          </a:p>
          <a:p>
            <a:r>
              <a:rPr lang="hr-HR" sz="1200" b="0" i="0" u="none" strike="noStrike" kern="1200" baseline="0" dirty="0" smtClean="0">
                <a:solidFill>
                  <a:schemeClr val="tx1"/>
                </a:solidFill>
                <a:latin typeface="+mn-lt"/>
                <a:ea typeface="+mn-ea"/>
                <a:cs typeface="+mn-cs"/>
              </a:rPr>
              <a:t>•Popular </a:t>
            </a:r>
            <a:r>
              <a:rPr lang="hr-HR" sz="1200" b="0" i="0" u="none" strike="noStrike" kern="1200" baseline="0" dirty="0" err="1" smtClean="0">
                <a:solidFill>
                  <a:schemeClr val="tx1"/>
                </a:solidFill>
                <a:latin typeface="+mn-lt"/>
                <a:ea typeface="+mn-ea"/>
                <a:cs typeface="+mn-cs"/>
              </a:rPr>
              <a:t>reading</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Area</a:t>
            </a:r>
            <a:r>
              <a:rPr lang="hr-HR" sz="1200" b="0" i="0" u="none" strike="noStrike" kern="1200" baseline="0" dirty="0" smtClean="0">
                <a:solidFill>
                  <a:schemeClr val="tx1"/>
                </a:solidFill>
                <a:latin typeface="+mn-lt"/>
                <a:ea typeface="+mn-ea"/>
                <a:cs typeface="+mn-cs"/>
              </a:rPr>
              <a:t> for </a:t>
            </a:r>
            <a:r>
              <a:rPr lang="hr-HR" sz="1200" b="0" i="0" u="none" strike="noStrike" kern="1200" baseline="0" dirty="0" err="1" smtClean="0">
                <a:solidFill>
                  <a:schemeClr val="tx1"/>
                </a:solidFill>
                <a:latin typeface="+mn-lt"/>
                <a:ea typeface="+mn-ea"/>
                <a:cs typeface="+mn-cs"/>
              </a:rPr>
              <a:t>study</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•Access to </a:t>
            </a:r>
            <a:r>
              <a:rPr lang="hr-HR" sz="1200" b="0" i="0" u="none" strike="noStrike" kern="1200" baseline="0" dirty="0" err="1" smtClean="0">
                <a:solidFill>
                  <a:schemeClr val="tx1"/>
                </a:solidFill>
                <a:latin typeface="+mn-lt"/>
                <a:ea typeface="+mn-ea"/>
                <a:cs typeface="+mn-cs"/>
              </a:rPr>
              <a:t>information</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Children’s</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reading</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•Internet </a:t>
            </a:r>
            <a:r>
              <a:rPr lang="hr-HR" sz="1200" b="0" i="0" u="none" strike="noStrike" kern="1200" baseline="0" dirty="0" err="1" smtClean="0">
                <a:solidFill>
                  <a:schemeClr val="tx1"/>
                </a:solidFill>
                <a:latin typeface="+mn-lt"/>
                <a:ea typeface="+mn-ea"/>
                <a:cs typeface="+mn-cs"/>
              </a:rPr>
              <a:t>access</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Local</a:t>
            </a:r>
            <a:r>
              <a:rPr lang="hr-HR" sz="1200" b="0" i="0" u="none" strike="noStrike" kern="1200" baseline="0" dirty="0" smtClean="0">
                <a:solidFill>
                  <a:schemeClr val="tx1"/>
                </a:solidFill>
                <a:latin typeface="+mn-lt"/>
                <a:ea typeface="+mn-ea"/>
                <a:cs typeface="+mn-cs"/>
              </a:rPr>
              <a:t> </a:t>
            </a:r>
            <a:r>
              <a:rPr lang="hr-HR" sz="1200" b="0" i="0" u="none" strike="noStrike" kern="1200" baseline="0" dirty="0" err="1" smtClean="0">
                <a:solidFill>
                  <a:schemeClr val="tx1"/>
                </a:solidFill>
                <a:latin typeface="+mn-lt"/>
                <a:ea typeface="+mn-ea"/>
                <a:cs typeface="+mn-cs"/>
              </a:rPr>
              <a:t>information</a:t>
            </a:r>
            <a:endParaRPr lang="hr-HR" sz="1200" b="0" i="0" u="none" strike="noStrike" kern="1200" baseline="0" dirty="0" smtClean="0">
              <a:solidFill>
                <a:schemeClr val="tx1"/>
              </a:solidFill>
              <a:latin typeface="+mn-lt"/>
              <a:ea typeface="+mn-ea"/>
              <a:cs typeface="+mn-cs"/>
            </a:endParaRPr>
          </a:p>
          <a:p>
            <a:r>
              <a:rPr lang="hr-HR" sz="1200" b="0" i="0" u="none" strike="noStrike" kern="1200" baseline="0" dirty="0" smtClean="0">
                <a:solidFill>
                  <a:schemeClr val="tx1"/>
                </a:solidFill>
                <a:latin typeface="+mn-lt"/>
                <a:ea typeface="+mn-ea"/>
                <a:cs typeface="+mn-cs"/>
              </a:rPr>
              <a:t>•</a:t>
            </a:r>
            <a:r>
              <a:rPr lang="hr-HR" sz="1200" b="0" i="0" u="none" strike="noStrike" kern="1200" baseline="0" dirty="0" err="1" smtClean="0">
                <a:solidFill>
                  <a:schemeClr val="tx1"/>
                </a:solidFill>
                <a:latin typeface="+mn-lt"/>
                <a:ea typeface="+mn-ea"/>
                <a:cs typeface="+mn-cs"/>
              </a:rPr>
              <a:t>Meeting</a:t>
            </a:r>
            <a:r>
              <a:rPr lang="hr-HR" sz="1200" b="0" i="0" u="none" strike="noStrike" kern="1200" baseline="0" dirty="0" smtClean="0">
                <a:solidFill>
                  <a:schemeClr val="tx1"/>
                </a:solidFill>
                <a:latin typeface="+mn-lt"/>
                <a:ea typeface="+mn-ea"/>
                <a:cs typeface="+mn-cs"/>
              </a:rPr>
              <a:t> place</a:t>
            </a:r>
          </a:p>
          <a:p>
            <a:endParaRPr lang="hr-HR"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impact</a:t>
            </a:r>
            <a:r>
              <a:rPr lang="en-US" sz="1200" b="1" i="1" u="none" strike="noStrike" kern="1200" baseline="0" dirty="0" err="1" smtClean="0">
                <a:solidFill>
                  <a:schemeClr val="tx1"/>
                </a:solidFill>
                <a:latin typeface="+mn-lt"/>
                <a:ea typeface="+mn-ea"/>
                <a:cs typeface="+mn-cs"/>
              </a:rPr>
              <a:t>Self-assessment</a:t>
            </a:r>
            <a:r>
              <a:rPr lang="en-US" sz="1200" b="0" i="1" u="none" strike="noStrike" kern="1200" baseline="0" dirty="0" err="1" smtClean="0">
                <a:solidFill>
                  <a:schemeClr val="tx1"/>
                </a:solidFill>
                <a:latin typeface="+mn-lt"/>
                <a:ea typeface="+mn-ea"/>
                <a:cs typeface="+mn-cs"/>
              </a:rPr>
              <a:t>Please</a:t>
            </a:r>
            <a:r>
              <a:rPr lang="en-US" sz="1200" b="0" i="1" u="none" strike="noStrike" kern="1200" baseline="0" dirty="0" smtClean="0">
                <a:solidFill>
                  <a:schemeClr val="tx1"/>
                </a:solidFill>
                <a:latin typeface="+mn-lt"/>
                <a:ea typeface="+mn-ea"/>
                <a:cs typeface="+mn-cs"/>
              </a:rPr>
              <a:t> rate your self-confidence as </a:t>
            </a:r>
            <a:r>
              <a:rPr lang="en-US" sz="1200" b="0" i="0" u="none" strike="noStrike" kern="1200" baseline="0" dirty="0" smtClean="0">
                <a:solidFill>
                  <a:schemeClr val="tx1"/>
                </a:solidFill>
                <a:latin typeface="+mn-lt"/>
                <a:ea typeface="+mn-ea"/>
                <a:cs typeface="+mn-cs"/>
              </a:rPr>
              <a:t>follows (1=very confident, 5=not confident)</a:t>
            </a:r>
          </a:p>
          <a:p>
            <a:r>
              <a:rPr lang="en-US" sz="1200" b="0" i="0" u="none" strike="noStrike" kern="1200" baseline="0" dirty="0" smtClean="0">
                <a:solidFill>
                  <a:schemeClr val="tx1"/>
                </a:solidFill>
                <a:latin typeface="+mn-lt"/>
                <a:ea typeface="+mn-ea"/>
                <a:cs typeface="+mn-cs"/>
              </a:rPr>
              <a:t>•Using an online catalogue to look up books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•Finding books on the shelf using call numbers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a database to find periodical articles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•Writing a correct citation in a bibliography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•Finding sources on a specific topic on the Internet </a:t>
            </a:r>
            <a:r>
              <a:rPr lang="en-US" sz="1200" b="1" i="0" u="none" strike="noStrike" kern="1200" baseline="0" dirty="0" smtClean="0">
                <a:solidFill>
                  <a:schemeClr val="tx1"/>
                </a:solidFill>
                <a:latin typeface="+mn-lt"/>
                <a:ea typeface="+mn-ea"/>
                <a:cs typeface="+mn-cs"/>
              </a:rPr>
              <a:t>1 2 3 4 5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•Evaluating an Internet source (authority, bias) </a:t>
            </a:r>
            <a:r>
              <a:rPr lang="en-US" sz="1200" b="1" i="0" u="none" strike="noStrike" kern="1200" baseline="0" dirty="0" smtClean="0">
                <a:solidFill>
                  <a:schemeClr val="tx1"/>
                </a:solidFill>
                <a:latin typeface="+mn-lt"/>
                <a:ea typeface="+mn-ea"/>
                <a:cs typeface="+mn-cs"/>
              </a:rPr>
              <a:t>1 2 3 4 5</a:t>
            </a:r>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endParaRPr lang="hr-HR" sz="1200" b="1" i="0" u="none" strike="noStrike" kern="1200" baseline="0" dirty="0" smtClean="0">
              <a:solidFill>
                <a:schemeClr val="tx1"/>
              </a:solidFill>
              <a:latin typeface="+mn-lt"/>
              <a:ea typeface="+mn-ea"/>
              <a:cs typeface="+mn-cs"/>
            </a:endParaRPr>
          </a:p>
          <a:p>
            <a:r>
              <a:rPr lang="hr-HR" sz="1200" b="1" i="1" u="none" strike="noStrike" kern="1200" baseline="0" dirty="0" err="1" smtClean="0">
                <a:solidFill>
                  <a:schemeClr val="tx1"/>
                </a:solidFill>
                <a:latin typeface="+mn-lt"/>
                <a:ea typeface="+mn-ea"/>
                <a:cs typeface="+mn-cs"/>
              </a:rPr>
              <a:t>Observedevidenceof</a:t>
            </a:r>
            <a:r>
              <a:rPr lang="hr-HR" sz="1200" b="1" i="1" u="none" strike="noStrike" kern="1200" baseline="0" dirty="0" smtClean="0">
                <a:solidFill>
                  <a:schemeClr val="tx1"/>
                </a:solidFill>
                <a:latin typeface="+mn-lt"/>
                <a:ea typeface="+mn-ea"/>
                <a:cs typeface="+mn-cs"/>
              </a:rPr>
              <a:t> </a:t>
            </a:r>
            <a:r>
              <a:rPr lang="hr-HR" sz="1200" b="1" i="1" u="none" strike="noStrike" kern="1200" baseline="0" dirty="0" err="1" smtClean="0">
                <a:solidFill>
                  <a:schemeClr val="tx1"/>
                </a:solidFill>
                <a:latin typeface="+mn-lt"/>
                <a:ea typeface="+mn-ea"/>
                <a:cs typeface="+mn-cs"/>
              </a:rPr>
              <a:t>impact</a:t>
            </a:r>
            <a:r>
              <a:rPr lang="hr-HR" sz="1200" b="1" i="1" u="none" strike="noStrike" kern="1200" baseline="0" dirty="0" smtClean="0">
                <a:solidFill>
                  <a:schemeClr val="tx1"/>
                </a:solidFill>
                <a:latin typeface="+mn-lt"/>
                <a:ea typeface="+mn-ea"/>
                <a:cs typeface="+mn-cs"/>
              </a:rPr>
              <a:t>:</a:t>
            </a:r>
            <a:endParaRPr lang="hr-HR" sz="1200" b="0" i="0" u="none" strike="noStrike" kern="1200" baseline="0" dirty="0" smtClean="0">
              <a:solidFill>
                <a:schemeClr val="tx1"/>
              </a:solidFill>
              <a:latin typeface="+mn-lt"/>
              <a:ea typeface="+mn-ea"/>
              <a:cs typeface="+mn-cs"/>
            </a:endParaRPr>
          </a:p>
          <a:p>
            <a:r>
              <a:rPr lang="hr-HR" sz="1200" b="1" i="1" u="none" strike="noStrike" kern="1200" baseline="0" dirty="0" err="1" smtClean="0">
                <a:solidFill>
                  <a:schemeClr val="tx1"/>
                </a:solidFill>
                <a:latin typeface="+mn-lt"/>
                <a:ea typeface="+mn-ea"/>
                <a:cs typeface="+mn-cs"/>
              </a:rPr>
              <a:t>Example</a:t>
            </a:r>
            <a:endParaRPr lang="hr-H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Records of reference interviews were used for identifying whether library instruction had influenced the users’ knowledge and skills. Before each reference interview it was ascertained whether the user had attended a library instruction or not. </a:t>
            </a:r>
          </a:p>
          <a:p>
            <a:r>
              <a:rPr lang="en-US" sz="1200" b="0" i="1" u="none" strike="noStrike" kern="1200" baseline="0" dirty="0" smtClean="0">
                <a:solidFill>
                  <a:schemeClr val="tx1"/>
                </a:solidFill>
                <a:latin typeface="+mn-lt"/>
                <a:ea typeface="+mn-ea"/>
                <a:cs typeface="+mn-cs"/>
              </a:rPr>
              <a:t>The questions and remarks of users with library instruction showed a higher degree of information literacy. </a:t>
            </a:r>
            <a:endParaRPr lang="en-US" sz="1200" b="0" i="0" u="none" strike="noStrike" kern="1200" baseline="0" dirty="0" smtClean="0">
              <a:solidFill>
                <a:schemeClr val="tx1"/>
              </a:solidFill>
              <a:latin typeface="+mn-lt"/>
              <a:ea typeface="+mn-ea"/>
              <a:cs typeface="+mn-cs"/>
            </a:endParaRPr>
          </a:p>
          <a:p>
            <a:endParaRPr lang="hr-HR"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20</a:t>
            </a:fld>
            <a:endParaRPr lang="hr-HR"/>
          </a:p>
        </p:txBody>
      </p:sp>
    </p:spTree>
    <p:extLst>
      <p:ext uri="{BB962C8B-B14F-4D97-AF65-F5344CB8AC3E}">
        <p14:creationId xmlns:p14="http://schemas.microsoft.com/office/powerpoint/2010/main" val="660243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$1 </a:t>
            </a:r>
            <a:r>
              <a:rPr lang="hr-HR" dirty="0" err="1" smtClean="0"/>
              <a:t>invested</a:t>
            </a:r>
            <a:r>
              <a:rPr lang="hr-HR" dirty="0" smtClean="0"/>
              <a:t> </a:t>
            </a:r>
            <a:r>
              <a:rPr lang="hr-HR" dirty="0" err="1" smtClean="0"/>
              <a:t>yields</a:t>
            </a:r>
            <a:r>
              <a:rPr lang="hr-HR" dirty="0" smtClean="0"/>
              <a:t> $31 </a:t>
            </a:r>
            <a:r>
              <a:rPr lang="hr-HR" dirty="0" err="1" smtClean="0"/>
              <a:t>return</a:t>
            </a:r>
            <a:endParaRPr lang="hr-HR" dirty="0" smtClean="0"/>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23</a:t>
            </a:fld>
            <a:endParaRPr lang="hr-HR"/>
          </a:p>
        </p:txBody>
      </p:sp>
    </p:spTree>
    <p:extLst>
      <p:ext uri="{BB962C8B-B14F-4D97-AF65-F5344CB8AC3E}">
        <p14:creationId xmlns:p14="http://schemas.microsoft.com/office/powerpoint/2010/main" val="408690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 </a:t>
            </a:r>
            <a:r>
              <a:rPr lang="hr-HR" dirty="0" err="1" smtClean="0"/>
              <a:t>Library</a:t>
            </a:r>
            <a:r>
              <a:rPr lang="hr-HR" dirty="0" smtClean="0"/>
              <a:t> </a:t>
            </a:r>
            <a:r>
              <a:rPr lang="hr-HR" dirty="0" err="1" smtClean="0"/>
              <a:t>that</a:t>
            </a:r>
            <a:r>
              <a:rPr lang="hr-HR" dirty="0" smtClean="0"/>
              <a:t> </a:t>
            </a:r>
            <a:r>
              <a:rPr lang="hr-HR" dirty="0" err="1" smtClean="0"/>
              <a:t>adheres</a:t>
            </a:r>
            <a:r>
              <a:rPr lang="hr-HR" dirty="0" smtClean="0"/>
              <a:t> to </a:t>
            </a:r>
            <a:r>
              <a:rPr lang="hr-HR" dirty="0" err="1" smtClean="0"/>
              <a:t>all</a:t>
            </a:r>
            <a:r>
              <a:rPr lang="hr-HR" dirty="0" smtClean="0"/>
              <a:t> </a:t>
            </a:r>
            <a:r>
              <a:rPr lang="hr-HR" dirty="0" err="1" smtClean="0"/>
              <a:t>the</a:t>
            </a:r>
            <a:r>
              <a:rPr lang="hr-HR" dirty="0" smtClean="0"/>
              <a:t> </a:t>
            </a:r>
            <a:r>
              <a:rPr lang="hr-HR" dirty="0" err="1" smtClean="0"/>
              <a:t>professionally</a:t>
            </a:r>
            <a:r>
              <a:rPr lang="hr-HR" dirty="0" smtClean="0"/>
              <a:t> </a:t>
            </a:r>
            <a:r>
              <a:rPr lang="hr-HR" dirty="0" err="1" smtClean="0"/>
              <a:t>approved</a:t>
            </a:r>
            <a:r>
              <a:rPr lang="hr-HR" dirty="0" smtClean="0"/>
              <a:t> </a:t>
            </a:r>
            <a:r>
              <a:rPr lang="hr-HR" dirty="0" err="1" smtClean="0"/>
              <a:t>rules</a:t>
            </a:r>
            <a:r>
              <a:rPr lang="hr-HR" dirty="0" smtClean="0"/>
              <a:t> </a:t>
            </a:r>
            <a:r>
              <a:rPr lang="hr-HR" dirty="0" err="1" smtClean="0"/>
              <a:t>and</a:t>
            </a:r>
            <a:r>
              <a:rPr lang="hr-HR" dirty="0" smtClean="0"/>
              <a:t> </a:t>
            </a:r>
            <a:r>
              <a:rPr lang="hr-HR" dirty="0" err="1" smtClean="0"/>
              <a:t>procedures</a:t>
            </a:r>
            <a:r>
              <a:rPr lang="hr-HR" dirty="0" smtClean="0"/>
              <a:t>, but </a:t>
            </a:r>
            <a:r>
              <a:rPr lang="hr-HR" dirty="0" err="1" smtClean="0"/>
              <a:t>has</a:t>
            </a:r>
            <a:r>
              <a:rPr lang="hr-HR" dirty="0" smtClean="0"/>
              <a:t> no </a:t>
            </a:r>
            <a:r>
              <a:rPr lang="hr-HR" dirty="0" err="1" smtClean="0"/>
              <a:t>customers</a:t>
            </a:r>
            <a:r>
              <a:rPr lang="hr-HR" dirty="0" smtClean="0"/>
              <a:t>, </a:t>
            </a:r>
            <a:r>
              <a:rPr lang="hr-HR" dirty="0" err="1" smtClean="0"/>
              <a:t>cannot</a:t>
            </a:r>
            <a:r>
              <a:rPr lang="hr-HR" dirty="0" smtClean="0"/>
              <a:t> </a:t>
            </a:r>
            <a:r>
              <a:rPr lang="hr-HR" dirty="0" err="1" smtClean="0"/>
              <a:t>claim</a:t>
            </a:r>
            <a:r>
              <a:rPr lang="hr-HR" dirty="0" smtClean="0"/>
              <a:t> </a:t>
            </a:r>
            <a:r>
              <a:rPr lang="hr-HR" dirty="0" err="1" smtClean="0"/>
              <a:t>quality</a:t>
            </a:r>
            <a:r>
              <a:rPr lang="hr-HR" dirty="0" smtClean="0"/>
              <a:t> </a:t>
            </a:r>
            <a:r>
              <a:rPr lang="hr-HR" dirty="0" err="1" smtClean="0"/>
              <a:t>because</a:t>
            </a:r>
            <a:r>
              <a:rPr lang="hr-HR" dirty="0" smtClean="0"/>
              <a:t> a major</a:t>
            </a:r>
            <a:r>
              <a:rPr lang="hr-HR" baseline="0" dirty="0" smtClean="0"/>
              <a:t> </a:t>
            </a:r>
            <a:r>
              <a:rPr lang="hr-HR" baseline="0" dirty="0" err="1" smtClean="0"/>
              <a:t>component</a:t>
            </a:r>
            <a:r>
              <a:rPr lang="hr-HR" baseline="0" dirty="0" smtClean="0"/>
              <a:t> </a:t>
            </a:r>
            <a:r>
              <a:rPr lang="hr-HR" baseline="0" dirty="0" err="1" smtClean="0"/>
              <a:t>is</a:t>
            </a:r>
            <a:r>
              <a:rPr lang="hr-HR" baseline="0" dirty="0" smtClean="0"/>
              <a:t> </a:t>
            </a:r>
            <a:r>
              <a:rPr lang="hr-HR" baseline="0" dirty="0" err="1" smtClean="0"/>
              <a:t>missing</a:t>
            </a:r>
            <a:r>
              <a:rPr lang="hr-HR" baseline="0" dirty="0" smtClean="0"/>
              <a:t> – </a:t>
            </a:r>
            <a:r>
              <a:rPr lang="hr-HR" baseline="0" dirty="0" err="1" smtClean="0"/>
              <a:t>satisfying</a:t>
            </a:r>
            <a:r>
              <a:rPr lang="hr-HR" baseline="0" dirty="0" smtClean="0"/>
              <a:t> </a:t>
            </a:r>
            <a:r>
              <a:rPr lang="hr-HR" baseline="0" dirty="0" err="1" smtClean="0"/>
              <a:t>people’s</a:t>
            </a:r>
            <a:r>
              <a:rPr lang="hr-HR" baseline="0" dirty="0" smtClean="0"/>
              <a:t> </a:t>
            </a:r>
            <a:r>
              <a:rPr lang="hr-HR" baseline="0" dirty="0" err="1" smtClean="0"/>
              <a:t>needs</a:t>
            </a:r>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25</a:t>
            </a:fld>
            <a:endParaRPr lang="hr-HR"/>
          </a:p>
        </p:txBody>
      </p:sp>
    </p:spTree>
    <p:extLst>
      <p:ext uri="{BB962C8B-B14F-4D97-AF65-F5344CB8AC3E}">
        <p14:creationId xmlns:p14="http://schemas.microsoft.com/office/powerpoint/2010/main" val="115581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17 indicators for </a:t>
            </a:r>
            <a:r>
              <a:rPr lang="hr-HR" dirty="0" err="1" smtClean="0"/>
              <a:t>academic</a:t>
            </a:r>
            <a:r>
              <a:rPr lang="hr-HR" dirty="0" smtClean="0"/>
              <a:t> </a:t>
            </a:r>
            <a:r>
              <a:rPr lang="hr-HR" dirty="0" err="1" smtClean="0"/>
              <a:t>and</a:t>
            </a:r>
            <a:r>
              <a:rPr lang="hr-HR" dirty="0" smtClean="0"/>
              <a:t> 18 for </a:t>
            </a:r>
            <a:r>
              <a:rPr lang="hr-HR" dirty="0" err="1" smtClean="0"/>
              <a:t>public</a:t>
            </a:r>
            <a:r>
              <a:rPr lang="hr-HR" dirty="0" smtClean="0"/>
              <a:t> </a:t>
            </a:r>
            <a:r>
              <a:rPr lang="hr-HR" dirty="0" err="1" smtClean="0"/>
              <a:t>libraries</a:t>
            </a:r>
            <a:endParaRPr lang="hr-HR" dirty="0" smtClean="0"/>
          </a:p>
          <a:p>
            <a:r>
              <a:rPr lang="hr-HR" dirty="0" smtClean="0"/>
              <a:t>4 </a:t>
            </a:r>
            <a:r>
              <a:rPr lang="hr-HR" dirty="0" err="1" smtClean="0"/>
              <a:t>dimensions</a:t>
            </a:r>
            <a:r>
              <a:rPr lang="hr-HR" dirty="0" smtClean="0"/>
              <a:t>: </a:t>
            </a:r>
            <a:r>
              <a:rPr lang="hr-HR" dirty="0" err="1" smtClean="0"/>
              <a:t>service</a:t>
            </a:r>
            <a:r>
              <a:rPr lang="hr-HR" dirty="0" smtClean="0"/>
              <a:t>, </a:t>
            </a:r>
            <a:r>
              <a:rPr lang="hr-HR" dirty="0" err="1" smtClean="0"/>
              <a:t>usage</a:t>
            </a:r>
            <a:r>
              <a:rPr lang="hr-HR" dirty="0" smtClean="0"/>
              <a:t>, </a:t>
            </a:r>
            <a:r>
              <a:rPr lang="hr-HR" dirty="0" err="1" smtClean="0"/>
              <a:t>efficiency</a:t>
            </a:r>
            <a:r>
              <a:rPr lang="hr-HR" dirty="0" smtClean="0"/>
              <a:t> </a:t>
            </a:r>
            <a:r>
              <a:rPr lang="hr-HR" dirty="0" err="1" smtClean="0"/>
              <a:t>and</a:t>
            </a:r>
            <a:r>
              <a:rPr lang="hr-HR" dirty="0" smtClean="0"/>
              <a:t> development</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33</a:t>
            </a:fld>
            <a:endParaRPr lang="hr-HR"/>
          </a:p>
        </p:txBody>
      </p:sp>
    </p:spTree>
    <p:extLst>
      <p:ext uri="{BB962C8B-B14F-4D97-AF65-F5344CB8AC3E}">
        <p14:creationId xmlns:p14="http://schemas.microsoft.com/office/powerpoint/2010/main" val="16680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Companies and institutions that produce goods or services often use ranking systems for development of their products. This includes for example hotels, restaurants, schools, universities and cities.  Ranking is however an instrument that is not commonly used among public libraries. We are proposing a ranking system that stimulates benchmarking and strengthens the citizen and customer perspective.</a:t>
            </a:r>
          </a:p>
          <a:p>
            <a:r>
              <a:rPr lang="en-US" sz="1200" b="0" i="0" kern="1200" dirty="0" smtClean="0">
                <a:solidFill>
                  <a:schemeClr val="tx1"/>
                </a:solidFill>
                <a:effectLst/>
                <a:latin typeface="+mn-lt"/>
                <a:ea typeface="+mn-ea"/>
                <a:cs typeface="+mn-cs"/>
              </a:rPr>
              <a:t>It exists however already a variety of ranking and rating systems in the library sector. There are examples in USA, Great Britain and Germany, but they are mostly based on hard facts as economy, staff, circulation, visits and they are primarily indicating efficiency.  Our initiative, Library Ranking Europe (LRE), is based on the perspective and the needs of the citizen and customer.  We anticipate that the customer is more interested for example in personal service, supply of media and opening hours.  The existing customer surveys do not always provide information that is useful for improving services .</a:t>
            </a:r>
          </a:p>
          <a:p>
            <a:r>
              <a:rPr lang="en-US" sz="1200" b="0" i="0" kern="1200" dirty="0" smtClean="0">
                <a:solidFill>
                  <a:schemeClr val="tx1"/>
                </a:solidFill>
                <a:effectLst/>
                <a:latin typeface="+mn-lt"/>
                <a:ea typeface="+mn-ea"/>
                <a:cs typeface="+mn-cs"/>
              </a:rPr>
              <a:t>This assessment, this ranking, is based on the Nordic public library tradition and ideology.  In the Nordic countries public libraries are important for freedom of expression and democracy, culture, education,  research  and social development.</a:t>
            </a:r>
          </a:p>
          <a:p>
            <a:r>
              <a:rPr lang="en-US" sz="1200" b="0" i="0" kern="1200" dirty="0" smtClean="0">
                <a:solidFill>
                  <a:schemeClr val="tx1"/>
                </a:solidFill>
                <a:effectLst/>
                <a:latin typeface="+mn-lt"/>
                <a:ea typeface="+mn-ea"/>
                <a:cs typeface="+mn-cs"/>
              </a:rPr>
              <a:t>The ambition with LRE is to visit, observe and to rank European public libraries. We are using the method of Mystery shopping. Aspects we especially investigate are access to information about the respective library, location and the customer service.  Site, visibility and accessibility are of main importance including public transport, handicap accessibility and opening hours. Services and supplies that are included in the surveys are for example media and fees, cafés, lavatories and identifiable staff.  Architecture, aesthetics and premises, standard concerning lighting and facilities for children and youth are observed. The versatility of the library regarding supply of media and the presence of controversial titles and authors is also evaluated. </a:t>
            </a:r>
          </a:p>
          <a:p>
            <a:r>
              <a:rPr lang="en-US" sz="1200" b="0" i="0" kern="1200" dirty="0" smtClean="0">
                <a:solidFill>
                  <a:schemeClr val="tx1"/>
                </a:solidFill>
                <a:effectLst/>
                <a:latin typeface="+mn-lt"/>
                <a:ea typeface="+mn-ea"/>
                <a:cs typeface="+mn-cs"/>
              </a:rPr>
              <a:t>Evaluations are </a:t>
            </a:r>
            <a:r>
              <a:rPr lang="en-US" sz="1200" b="0" i="0" kern="1200" dirty="0" err="1" smtClean="0">
                <a:solidFill>
                  <a:schemeClr val="tx1"/>
                </a:solidFill>
                <a:effectLst/>
                <a:latin typeface="+mn-lt"/>
                <a:ea typeface="+mn-ea"/>
                <a:cs typeface="+mn-cs"/>
              </a:rPr>
              <a:t>summarised</a:t>
            </a:r>
            <a:r>
              <a:rPr lang="en-US" sz="1200" b="0" i="0" kern="1200" dirty="0" smtClean="0">
                <a:solidFill>
                  <a:schemeClr val="tx1"/>
                </a:solidFill>
                <a:effectLst/>
                <a:latin typeface="+mn-lt"/>
                <a:ea typeface="+mn-ea"/>
                <a:cs typeface="+mn-cs"/>
              </a:rPr>
              <a:t> in a scale of six levels, six stars being the highest level .</a:t>
            </a:r>
          </a:p>
          <a:p>
            <a:endParaRPr lang="hr-HR" dirty="0"/>
          </a:p>
        </p:txBody>
      </p:sp>
      <p:sp>
        <p:nvSpPr>
          <p:cNvPr id="4" name="Slide Number Placeholder 3"/>
          <p:cNvSpPr>
            <a:spLocks noGrp="1"/>
          </p:cNvSpPr>
          <p:nvPr>
            <p:ph type="sldNum" sz="quarter" idx="10"/>
          </p:nvPr>
        </p:nvSpPr>
        <p:spPr/>
        <p:txBody>
          <a:bodyPr/>
          <a:lstStyle/>
          <a:p>
            <a:fld id="{3CF3117D-7B35-4E76-9FAB-AE37F38C0865}" type="slidenum">
              <a:rPr lang="hr-HR" smtClean="0"/>
              <a:t>38</a:t>
            </a:fld>
            <a:endParaRPr lang="hr-HR"/>
          </a:p>
        </p:txBody>
      </p:sp>
    </p:spTree>
    <p:extLst>
      <p:ext uri="{BB962C8B-B14F-4D97-AF65-F5344CB8AC3E}">
        <p14:creationId xmlns:p14="http://schemas.microsoft.com/office/powerpoint/2010/main" val="329421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DA2C8C4F-1462-40B9-B050-DB7B380D8030}"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4330A5B-F9AE-4BEE-BFAC-EB6107CB870A}" type="datetime1">
              <a:rPr lang="en-US" smtClean="0"/>
              <a:t>11/12/2018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4BBDB31-6A09-4199-98FC-22113B1BD816}"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E55053E1-863C-44BD-B106-6E63B7E19D70}"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F41847E-C937-4067-8457-0BED27AE141C}"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5DDD5E24-69BC-4401-BC69-C3CE1402191F}"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10F7058-3EC5-480A-802A-A101ADF58333}"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B7C55999-9BAD-427C-AFA4-553B77B0CF03}" type="datetime1">
              <a:rPr lang="en-US" smtClean="0"/>
              <a:t>11/12/2018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676EAB-600C-46EA-B5E9-C80756D4835A}" type="datetime1">
              <a:rPr lang="en-US" smtClean="0"/>
              <a:t>11/12/2018</a:t>
            </a:fld>
            <a:endParaRPr lang="en-US"/>
          </a:p>
        </p:txBody>
      </p:sp>
      <p:sp>
        <p:nvSpPr>
          <p:cNvPr id="4"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12D7E5F-C9EA-408F-9056-B66486D8CA72}"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D210DDB-45C8-483A-A282-E085CF65F83F}"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944E1-0B1B-45B4-BB14-DCDCEB7CCE31}"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Naslovni slaj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14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FE403BA-A86F-4AFA-91C1-5EAF19D88ADB}" type="datetime1">
              <a:rPr lang="en-US" smtClean="0"/>
              <a:t>11/12/2018</a:t>
            </a:fld>
            <a:endParaRPr lang="en-US"/>
          </a:p>
        </p:txBody>
      </p:sp>
      <p:sp>
        <p:nvSpPr>
          <p:cNvPr id="5" name="Footer Placeholder 4"/>
          <p:cNvSpPr>
            <a:spLocks noGrp="1"/>
          </p:cNvSpPr>
          <p:nvPr>
            <p:ph type="ftr" sz="quarter" idx="11"/>
          </p:nvPr>
        </p:nvSpPr>
        <p:spPr/>
        <p:txBody>
          <a:bodyPr/>
          <a:lstStyle/>
          <a:p>
            <a:r>
              <a:rPr lang="en-US" smtClean="0"/>
              <a:t>Petr Balog,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D4A420B4-3D17-4E3A-A5B2-B04537D1D059}" type="datetime1">
              <a:rPr lang="en-US" smtClean="0"/>
              <a:t>11/12/2018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29B0535-9558-4F50-9A14-25E25A48C28B}" type="datetime1">
              <a:rPr lang="en-US" smtClean="0"/>
              <a:t>11/12/2018</a:t>
            </a:fld>
            <a:endParaRPr lang="en-US"/>
          </a:p>
        </p:txBody>
      </p:sp>
      <p:sp>
        <p:nvSpPr>
          <p:cNvPr id="8" name="Footer Placeholder 7"/>
          <p:cNvSpPr>
            <a:spLocks noGrp="1"/>
          </p:cNvSpPr>
          <p:nvPr>
            <p:ph type="ftr" sz="quarter" idx="11"/>
          </p:nvPr>
        </p:nvSpPr>
        <p:spPr/>
        <p:txBody>
          <a:bodyPr/>
          <a:lstStyle/>
          <a:p>
            <a:r>
              <a:rPr lang="en-US" smtClean="0"/>
              <a:t>Petr Balog,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78D53344-D706-446F-BCB1-9F9A4BF7D28B}" type="datetime1">
              <a:rPr lang="en-US" smtClean="0"/>
              <a:t>11/12/2018</a:t>
            </a:fld>
            <a:endParaRPr lang="en-US"/>
          </a:p>
        </p:txBody>
      </p:sp>
      <p:sp>
        <p:nvSpPr>
          <p:cNvPr id="5" name="Footer Placeholder 3"/>
          <p:cNvSpPr>
            <a:spLocks noGrp="1"/>
          </p:cNvSpPr>
          <p:nvPr>
            <p:ph type="ftr" sz="quarter" idx="11"/>
          </p:nvPr>
        </p:nvSpPr>
        <p:spPr/>
        <p:txBody>
          <a:bodyPr/>
          <a:lstStyle/>
          <a:p>
            <a:r>
              <a:rPr lang="en-US" smtClean="0"/>
              <a:t>Petr Balog,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8290D6-3334-4AD9-865B-33E9E6891A90}" type="datetime1">
              <a:rPr lang="en-US" smtClean="0"/>
              <a:t>11/12/2018</a:t>
            </a:fld>
            <a:endParaRPr lang="en-US"/>
          </a:p>
        </p:txBody>
      </p:sp>
      <p:sp>
        <p:nvSpPr>
          <p:cNvPr id="5" name="Footer Placeholder 2"/>
          <p:cNvSpPr>
            <a:spLocks noGrp="1"/>
          </p:cNvSpPr>
          <p:nvPr>
            <p:ph type="ftr" sz="quarter" idx="11"/>
          </p:nvPr>
        </p:nvSpPr>
        <p:spPr/>
        <p:txBody>
          <a:bodyPr/>
          <a:lstStyle/>
          <a:p>
            <a:r>
              <a:rPr lang="en-US" smtClean="0"/>
              <a:t>Petr Balog,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DAB31606-AAA4-4207-B375-CB2949DF5073}" type="datetime1">
              <a:rPr lang="en-US" smtClean="0"/>
              <a:t>11/12/2018</a:t>
            </a:fld>
            <a:endParaRPr lang="en-US"/>
          </a:p>
        </p:txBody>
      </p:sp>
      <p:sp>
        <p:nvSpPr>
          <p:cNvPr id="5" name="Footer Placeholder 5"/>
          <p:cNvSpPr>
            <a:spLocks noGrp="1"/>
          </p:cNvSpPr>
          <p:nvPr>
            <p:ph type="ftr" sz="quarter" idx="11"/>
          </p:nvPr>
        </p:nvSpPr>
        <p:spPr/>
        <p:txBody>
          <a:bodyPr/>
          <a:lstStyle/>
          <a:p>
            <a:r>
              <a:rPr lang="en-US" smtClean="0"/>
              <a:t>Petr Balog,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EB18CC3-CC50-455B-9E0C-149EF7977377}" type="datetime1">
              <a:rPr lang="en-US" smtClean="0"/>
              <a:t>11/12/2018</a:t>
            </a:fld>
            <a:endParaRPr lang="en-US"/>
          </a:p>
        </p:txBody>
      </p:sp>
      <p:sp>
        <p:nvSpPr>
          <p:cNvPr id="6" name="Footer Placeholder 5"/>
          <p:cNvSpPr>
            <a:spLocks noGrp="1"/>
          </p:cNvSpPr>
          <p:nvPr>
            <p:ph type="ftr" sz="quarter" idx="11"/>
          </p:nvPr>
        </p:nvSpPr>
        <p:spPr/>
        <p:txBody>
          <a:bodyPr/>
          <a:lstStyle/>
          <a:p>
            <a:r>
              <a:rPr lang="en-US" smtClean="0"/>
              <a:t>Petr Balog,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0C33DC-AE35-4904-9B80-51D73E11426A}" type="datetime1">
              <a:rPr lang="en-US" smtClean="0"/>
              <a:t>11/12/2018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Petr Balog,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bix-bibliotheksindex.de/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lj.libraryjournal.com/2016/11/managing-libraries/lj-index/class-of-2016/americas-star-libraries-2016-top-rated-libraries/#_"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lj.libraryjournal.com/2016/11/managing-libraries/lj-index/class-of-2016/americas-star-libraries-2016-top-rated-libraries"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p:txBody>
          <a:bodyPr/>
          <a:lstStyle/>
          <a:p>
            <a:r>
              <a:rPr lang="hr-HR" dirty="0" err="1" smtClean="0"/>
              <a:t>Measuring</a:t>
            </a:r>
            <a:r>
              <a:rPr lang="hr-HR" dirty="0" smtClean="0"/>
              <a:t> </a:t>
            </a:r>
            <a:r>
              <a:rPr lang="hr-HR" dirty="0" err="1" smtClean="0"/>
              <a:t>Library</a:t>
            </a:r>
            <a:r>
              <a:rPr lang="hr-HR" dirty="0" smtClean="0"/>
              <a:t> </a:t>
            </a:r>
            <a:r>
              <a:rPr lang="hr-HR" dirty="0" err="1" smtClean="0"/>
              <a:t>and</a:t>
            </a:r>
            <a:r>
              <a:rPr lang="hr-HR" dirty="0" smtClean="0"/>
              <a:t> </a:t>
            </a:r>
            <a:r>
              <a:rPr lang="hr-HR" dirty="0" err="1" smtClean="0"/>
              <a:t>Information</a:t>
            </a:r>
            <a:r>
              <a:rPr lang="hr-HR" dirty="0" smtClean="0"/>
              <a:t> </a:t>
            </a:r>
            <a:r>
              <a:rPr lang="hr-HR" dirty="0" err="1"/>
              <a:t>S</a:t>
            </a:r>
            <a:r>
              <a:rPr lang="hr-HR" dirty="0" err="1" smtClean="0"/>
              <a:t>ervices</a:t>
            </a:r>
            <a:endParaRPr lang="en-US" dirty="0"/>
          </a:p>
        </p:txBody>
      </p:sp>
      <p:sp>
        <p:nvSpPr>
          <p:cNvPr id="3" name="Subtitle 2"/>
          <p:cNvSpPr>
            <a:spLocks noGrp="1"/>
          </p:cNvSpPr>
          <p:nvPr>
            <p:ph type="subTitle" idx="1"/>
          </p:nvPr>
        </p:nvSpPr>
        <p:spPr/>
        <p:txBody>
          <a:bodyPr/>
          <a:lstStyle/>
          <a:p>
            <a:r>
              <a:rPr lang="hr-HR" dirty="0" smtClean="0"/>
              <a:t>Kornelija </a:t>
            </a:r>
            <a:r>
              <a:rPr lang="hr-HR" dirty="0" err="1" smtClean="0"/>
              <a:t>petr</a:t>
            </a:r>
            <a:r>
              <a:rPr lang="hr-HR" dirty="0" smtClean="0"/>
              <a:t> </a:t>
            </a:r>
            <a:r>
              <a:rPr lang="hr-HR" dirty="0" err="1" smtClean="0"/>
              <a:t>balog</a:t>
            </a:r>
            <a:r>
              <a:rPr lang="ca-ES" dirty="0" smtClean="0"/>
              <a:t> </a:t>
            </a:r>
            <a:r>
              <a:rPr lang="en-US" dirty="0" smtClean="0"/>
              <a:t>| </a:t>
            </a:r>
            <a:r>
              <a:rPr lang="hr-HR" dirty="0" err="1" smtClean="0"/>
              <a:t>eis</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lv-LV" sz="4000" dirty="0">
                <a:latin typeface="+mn-lt"/>
              </a:rPr>
              <a:t>Elements under evaluation</a:t>
            </a:r>
            <a:endParaRPr lang="en-US" sz="4000" dirty="0">
              <a:latin typeface="+mn-lt"/>
            </a:endParaRPr>
          </a:p>
        </p:txBody>
      </p:sp>
      <p:sp>
        <p:nvSpPr>
          <p:cNvPr id="31747" name="Content Placeholder 2"/>
          <p:cNvSpPr>
            <a:spLocks noGrp="1"/>
          </p:cNvSpPr>
          <p:nvPr>
            <p:ph idx="1"/>
          </p:nvPr>
        </p:nvSpPr>
        <p:spPr/>
        <p:txBody>
          <a:bodyPr/>
          <a:lstStyle/>
          <a:p>
            <a:endParaRPr lang="lv-LV" dirty="0">
              <a:latin typeface="Arial" charset="0"/>
            </a:endParaRP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6" name="Oval 5"/>
          <p:cNvSpPr/>
          <p:nvPr/>
        </p:nvSpPr>
        <p:spPr bwMode="auto">
          <a:xfrm>
            <a:off x="6744072" y="2996953"/>
            <a:ext cx="1582738" cy="676267"/>
          </a:xfrm>
          <a:prstGeom prst="ellipse">
            <a:avLst/>
          </a:prstGeom>
          <a:solidFill>
            <a:srgbClr val="76B531"/>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user</a:t>
            </a:r>
            <a:endParaRPr lang="en-US" dirty="0">
              <a:solidFill>
                <a:schemeClr val="accent1">
                  <a:lumMod val="10000"/>
                </a:schemeClr>
              </a:solidFill>
            </a:endParaRPr>
          </a:p>
        </p:txBody>
      </p:sp>
      <p:sp>
        <p:nvSpPr>
          <p:cNvPr id="8" name="Oval 7"/>
          <p:cNvSpPr/>
          <p:nvPr/>
        </p:nvSpPr>
        <p:spPr bwMode="auto">
          <a:xfrm>
            <a:off x="4511677" y="4780046"/>
            <a:ext cx="1584325" cy="67626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usability</a:t>
            </a:r>
            <a:endParaRPr lang="en-US" dirty="0">
              <a:solidFill>
                <a:schemeClr val="accent1">
                  <a:lumMod val="10000"/>
                </a:schemeClr>
              </a:solidFill>
            </a:endParaRPr>
          </a:p>
        </p:txBody>
      </p:sp>
      <p:sp>
        <p:nvSpPr>
          <p:cNvPr id="9" name="Oval 8"/>
          <p:cNvSpPr/>
          <p:nvPr/>
        </p:nvSpPr>
        <p:spPr bwMode="auto">
          <a:xfrm>
            <a:off x="2207569" y="1844825"/>
            <a:ext cx="1584325" cy="674777"/>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system</a:t>
            </a:r>
            <a:endParaRPr lang="en-US" dirty="0">
              <a:solidFill>
                <a:schemeClr val="accent1">
                  <a:lumMod val="10000"/>
                </a:schemeClr>
              </a:solidFill>
            </a:endParaRPr>
          </a:p>
        </p:txBody>
      </p:sp>
      <p:sp>
        <p:nvSpPr>
          <p:cNvPr id="10" name="Oval 9"/>
          <p:cNvSpPr/>
          <p:nvPr/>
        </p:nvSpPr>
        <p:spPr bwMode="auto">
          <a:xfrm>
            <a:off x="6384033" y="4293097"/>
            <a:ext cx="2447925" cy="540715"/>
          </a:xfrm>
          <a:prstGeom prst="ellipse">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organization</a:t>
            </a:r>
            <a:endParaRPr lang="en-US" dirty="0">
              <a:solidFill>
                <a:schemeClr val="accent1">
                  <a:lumMod val="10000"/>
                </a:schemeClr>
              </a:solidFill>
            </a:endParaRPr>
          </a:p>
        </p:txBody>
      </p:sp>
      <p:sp>
        <p:nvSpPr>
          <p:cNvPr id="11" name="Oval 10"/>
          <p:cNvSpPr/>
          <p:nvPr/>
        </p:nvSpPr>
        <p:spPr bwMode="auto">
          <a:xfrm>
            <a:off x="4511677" y="2416089"/>
            <a:ext cx="1584325" cy="674778"/>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content</a:t>
            </a:r>
            <a:endParaRPr lang="en-US" dirty="0">
              <a:solidFill>
                <a:schemeClr val="accent1">
                  <a:lumMod val="10000"/>
                </a:schemeClr>
              </a:solidFill>
            </a:endParaRPr>
          </a:p>
        </p:txBody>
      </p:sp>
      <p:sp>
        <p:nvSpPr>
          <p:cNvPr id="12" name="Oval 11"/>
          <p:cNvSpPr/>
          <p:nvPr/>
        </p:nvSpPr>
        <p:spPr bwMode="auto">
          <a:xfrm>
            <a:off x="6311902" y="1672794"/>
            <a:ext cx="1871663" cy="67477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usefulness</a:t>
            </a:r>
            <a:endParaRPr lang="en-US" dirty="0">
              <a:solidFill>
                <a:schemeClr val="accent1">
                  <a:lumMod val="10000"/>
                </a:schemeClr>
              </a:solidFill>
            </a:endParaRPr>
          </a:p>
        </p:txBody>
      </p:sp>
      <p:sp>
        <p:nvSpPr>
          <p:cNvPr id="13" name="Oval 12"/>
          <p:cNvSpPr/>
          <p:nvPr/>
        </p:nvSpPr>
        <p:spPr bwMode="auto">
          <a:xfrm>
            <a:off x="4439817" y="3645025"/>
            <a:ext cx="1584325" cy="67626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context</a:t>
            </a:r>
            <a:endParaRPr lang="en-US" dirty="0">
              <a:solidFill>
                <a:schemeClr val="accent1">
                  <a:lumMod val="10000"/>
                </a:schemeClr>
              </a:solidFill>
            </a:endParaRPr>
          </a:p>
        </p:txBody>
      </p:sp>
      <p:sp>
        <p:nvSpPr>
          <p:cNvPr id="14" name="Oval 13"/>
          <p:cNvSpPr/>
          <p:nvPr/>
        </p:nvSpPr>
        <p:spPr bwMode="auto">
          <a:xfrm>
            <a:off x="8112225" y="2276873"/>
            <a:ext cx="1584325" cy="787289"/>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a:solidFill>
                  <a:schemeClr val="accent1">
                    <a:lumMod val="10000"/>
                  </a:schemeClr>
                </a:solidFill>
              </a:rPr>
              <a:t>impact/outcome</a:t>
            </a:r>
            <a:endParaRPr lang="en-US" dirty="0">
              <a:solidFill>
                <a:schemeClr val="accent1">
                  <a:lumMod val="10000"/>
                </a:schemeClr>
              </a:solidFill>
            </a:endParaRPr>
          </a:p>
        </p:txBody>
      </p:sp>
      <p:sp>
        <p:nvSpPr>
          <p:cNvPr id="16" name="Oval 15"/>
          <p:cNvSpPr/>
          <p:nvPr/>
        </p:nvSpPr>
        <p:spPr bwMode="auto">
          <a:xfrm>
            <a:off x="1775521" y="4365104"/>
            <a:ext cx="2160587" cy="674778"/>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performance</a:t>
            </a:r>
            <a:endParaRPr lang="en-US" dirty="0">
              <a:solidFill>
                <a:schemeClr val="accent1">
                  <a:lumMod val="10000"/>
                </a:schemeClr>
              </a:solidFill>
            </a:endParaRPr>
          </a:p>
        </p:txBody>
      </p:sp>
      <p:sp>
        <p:nvSpPr>
          <p:cNvPr id="18" name="Oval 17"/>
          <p:cNvSpPr/>
          <p:nvPr/>
        </p:nvSpPr>
        <p:spPr bwMode="auto">
          <a:xfrm>
            <a:off x="7824193" y="5301209"/>
            <a:ext cx="1584325" cy="674777"/>
          </a:xfrm>
          <a:prstGeom prst="ellipse">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usage</a:t>
            </a:r>
            <a:endParaRPr lang="en-US" dirty="0">
              <a:solidFill>
                <a:schemeClr val="accent1">
                  <a:lumMod val="10000"/>
                </a:schemeClr>
              </a:solidFill>
            </a:endParaRPr>
          </a:p>
        </p:txBody>
      </p:sp>
      <p:sp>
        <p:nvSpPr>
          <p:cNvPr id="19" name="Oval 18"/>
          <p:cNvSpPr/>
          <p:nvPr/>
        </p:nvSpPr>
        <p:spPr bwMode="auto">
          <a:xfrm>
            <a:off x="1919537" y="3068961"/>
            <a:ext cx="2447925" cy="540715"/>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functionality</a:t>
            </a:r>
            <a:endParaRPr lang="en-US" dirty="0">
              <a:solidFill>
                <a:schemeClr val="accent1">
                  <a:lumMod val="10000"/>
                </a:schemeClr>
              </a:solidFill>
            </a:endParaRPr>
          </a:p>
        </p:txBody>
      </p:sp>
      <p:sp>
        <p:nvSpPr>
          <p:cNvPr id="20" name="Oval 19"/>
          <p:cNvSpPr/>
          <p:nvPr/>
        </p:nvSpPr>
        <p:spPr bwMode="auto">
          <a:xfrm>
            <a:off x="8543927" y="3631583"/>
            <a:ext cx="1584325" cy="676267"/>
          </a:xfrm>
          <a:prstGeom prst="ellipse">
            <a:avLst/>
          </a:prstGeom>
          <a:solidFill>
            <a:srgbClr val="CCFF33"/>
          </a:solidFill>
          <a:ln w="9525" cap="flat" cmpd="sng" algn="ctr">
            <a:solidFill>
              <a:schemeClr val="tx1"/>
            </a:solidFill>
            <a:prstDash val="solid"/>
            <a:round/>
            <a:headEnd type="none" w="med" len="med"/>
            <a:tailEnd type="none" w="med" len="med"/>
          </a:ln>
          <a:effectLst/>
        </p:spPr>
        <p:txBody>
          <a:bodyPr/>
          <a:lstStyle/>
          <a:p>
            <a:pPr algn="ctr">
              <a:defRPr/>
            </a:pPr>
            <a:r>
              <a:rPr lang="lv-LV" dirty="0" err="1">
                <a:solidFill>
                  <a:schemeClr val="accent1">
                    <a:lumMod val="10000"/>
                  </a:schemeClr>
                </a:solidFill>
              </a:rPr>
              <a:t>service</a:t>
            </a:r>
            <a:endParaRPr lang="en-US" dirty="0">
              <a:solidFill>
                <a:schemeClr val="accent1">
                  <a:lumMod val="10000"/>
                </a:schemeClr>
              </a:solidFill>
            </a:endParaRPr>
          </a:p>
        </p:txBody>
      </p:sp>
    </p:spTree>
    <p:extLst>
      <p:ext uri="{BB962C8B-B14F-4D97-AF65-F5344CB8AC3E}">
        <p14:creationId xmlns:p14="http://schemas.microsoft.com/office/powerpoint/2010/main" val="2776513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Library</a:t>
            </a:r>
            <a:r>
              <a:rPr lang="hr-HR" dirty="0" smtClean="0"/>
              <a:t> </a:t>
            </a:r>
            <a:r>
              <a:rPr lang="hr-HR" dirty="0" err="1" smtClean="0"/>
              <a:t>metrics</a:t>
            </a:r>
            <a:r>
              <a:rPr lang="hr-HR" dirty="0" smtClean="0"/>
              <a:t>: </a:t>
            </a:r>
            <a:r>
              <a:rPr lang="hr-HR" dirty="0" err="1" smtClean="0"/>
              <a:t>inputs</a:t>
            </a:r>
            <a:endParaRPr lang="hr-HR" dirty="0"/>
          </a:p>
        </p:txBody>
      </p:sp>
      <p:sp>
        <p:nvSpPr>
          <p:cNvPr id="3" name="Content Placeholder 2"/>
          <p:cNvSpPr>
            <a:spLocks noGrp="1"/>
          </p:cNvSpPr>
          <p:nvPr>
            <p:ph idx="1"/>
          </p:nvPr>
        </p:nvSpPr>
        <p:spPr/>
        <p:txBody>
          <a:bodyPr>
            <a:normAutofit/>
          </a:bodyPr>
          <a:lstStyle/>
          <a:p>
            <a:pPr marL="0" indent="0">
              <a:buNone/>
            </a:pPr>
            <a:r>
              <a:rPr lang="en-US" b="1" dirty="0" smtClean="0"/>
              <a:t>Focus on how big/how much </a:t>
            </a:r>
            <a:endParaRPr lang="hr-HR" b="1" dirty="0" smtClean="0"/>
          </a:p>
          <a:p>
            <a:r>
              <a:rPr lang="en-US" dirty="0" smtClean="0"/>
              <a:t>Budgets (staff, collections, operations) </a:t>
            </a:r>
            <a:endParaRPr lang="hr-HR" dirty="0" smtClean="0"/>
          </a:p>
          <a:p>
            <a:r>
              <a:rPr lang="en-US" dirty="0" smtClean="0"/>
              <a:t>Staff numbers </a:t>
            </a:r>
            <a:endParaRPr lang="hr-HR" dirty="0" smtClean="0"/>
          </a:p>
          <a:p>
            <a:r>
              <a:rPr lang="en-US" dirty="0" smtClean="0"/>
              <a:t>Collections sizes </a:t>
            </a:r>
            <a:endParaRPr lang="hr-HR" dirty="0" smtClean="0"/>
          </a:p>
          <a:p>
            <a:r>
              <a:rPr lang="en-US" dirty="0" smtClean="0"/>
              <a:t>Facilities </a:t>
            </a:r>
            <a:endParaRPr lang="hr-HR" dirty="0" smtClean="0"/>
          </a:p>
          <a:p>
            <a:r>
              <a:rPr lang="en-US" dirty="0" smtClean="0"/>
              <a:t>Other related infrastructure (hours, seats, computers) </a:t>
            </a:r>
            <a:endParaRPr lang="hr-HR" dirty="0" smtClean="0"/>
          </a:p>
          <a:p>
            <a:r>
              <a:rPr lang="en-US" dirty="0" smtClean="0"/>
              <a:t>Size of user communities and programs </a:t>
            </a:r>
            <a:endParaRPr lang="hr-HR" dirty="0" smtClean="0"/>
          </a:p>
          <a:p>
            <a:r>
              <a:rPr lang="en-US" dirty="0" smtClean="0"/>
              <a:t>Ratios (staff per student) </a:t>
            </a:r>
            <a:endParaRPr lang="hr-HR" dirty="0" smtClean="0"/>
          </a:p>
        </p:txBody>
      </p:sp>
      <p:sp>
        <p:nvSpPr>
          <p:cNvPr id="4" name="TextBox 3"/>
          <p:cNvSpPr txBox="1"/>
          <p:nvPr/>
        </p:nvSpPr>
        <p:spPr>
          <a:xfrm>
            <a:off x="3050931" y="5926016"/>
            <a:ext cx="640079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ARL “Investment Index” measures inputs related to expenditures and staff numbers</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362786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Library</a:t>
            </a:r>
            <a:r>
              <a:rPr lang="hr-HR" dirty="0" smtClean="0"/>
              <a:t> </a:t>
            </a:r>
            <a:r>
              <a:rPr lang="hr-HR" dirty="0" err="1" smtClean="0"/>
              <a:t>metrics</a:t>
            </a:r>
            <a:r>
              <a:rPr lang="hr-HR" dirty="0" smtClean="0"/>
              <a:t>: </a:t>
            </a:r>
            <a:r>
              <a:rPr lang="hr-HR" dirty="0" err="1" smtClean="0"/>
              <a:t>outputs</a:t>
            </a:r>
            <a:endParaRPr lang="hr-HR" dirty="0"/>
          </a:p>
        </p:txBody>
      </p:sp>
      <p:sp>
        <p:nvSpPr>
          <p:cNvPr id="3" name="Content Placeholder 2"/>
          <p:cNvSpPr>
            <a:spLocks noGrp="1"/>
          </p:cNvSpPr>
          <p:nvPr>
            <p:ph idx="1"/>
          </p:nvPr>
        </p:nvSpPr>
        <p:spPr/>
        <p:txBody>
          <a:bodyPr>
            <a:normAutofit/>
          </a:bodyPr>
          <a:lstStyle/>
          <a:p>
            <a:pPr marL="0" indent="0">
              <a:buNone/>
            </a:pPr>
            <a:r>
              <a:rPr lang="en-US" b="1" dirty="0" smtClean="0"/>
              <a:t>Focus on usage </a:t>
            </a:r>
            <a:endParaRPr lang="hr-HR" b="1" dirty="0" smtClean="0"/>
          </a:p>
          <a:p>
            <a:r>
              <a:rPr lang="en-US" dirty="0" smtClean="0"/>
              <a:t>Collections (print, electronic, ILL) </a:t>
            </a:r>
            <a:endParaRPr lang="hr-HR" dirty="0" smtClean="0"/>
          </a:p>
          <a:p>
            <a:r>
              <a:rPr lang="en-US" dirty="0" smtClean="0"/>
              <a:t>Reference/information services </a:t>
            </a:r>
            <a:endParaRPr lang="hr-HR" dirty="0" smtClean="0"/>
          </a:p>
          <a:p>
            <a:r>
              <a:rPr lang="en-US" dirty="0" smtClean="0"/>
              <a:t>Facilities (gate counts) </a:t>
            </a:r>
            <a:endParaRPr lang="hr-HR" dirty="0" smtClean="0"/>
          </a:p>
          <a:p>
            <a:r>
              <a:rPr lang="en-US" dirty="0" smtClean="0"/>
              <a:t>Instruction sessions </a:t>
            </a:r>
            <a:endParaRPr lang="hr-HR" dirty="0" smtClean="0"/>
          </a:p>
          <a:p>
            <a:r>
              <a:rPr lang="en-US" dirty="0" smtClean="0"/>
              <a:t>Discovery and retrieval </a:t>
            </a:r>
            <a:endParaRPr lang="hr-HR" dirty="0" smtClean="0"/>
          </a:p>
          <a:p>
            <a:r>
              <a:rPr lang="en-US" dirty="0" smtClean="0"/>
              <a:t>Other Web sessions </a:t>
            </a:r>
            <a:endParaRPr lang="hr-HR" dirty="0" smtClean="0"/>
          </a:p>
          <a:p>
            <a:r>
              <a:rPr lang="en-US" dirty="0" smtClean="0"/>
              <a:t>Ratios (circulation per faculty) </a:t>
            </a:r>
            <a:endParaRPr lang="hr-HR" dirty="0" smtClean="0"/>
          </a:p>
        </p:txBody>
      </p:sp>
      <p:sp>
        <p:nvSpPr>
          <p:cNvPr id="4" name="TextBox 3"/>
          <p:cNvSpPr txBox="1"/>
          <p:nvPr/>
        </p:nvSpPr>
        <p:spPr>
          <a:xfrm>
            <a:off x="2222090" y="5624052"/>
            <a:ext cx="709775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dirty="0" smtClean="0"/>
              <a:t>M</a:t>
            </a:r>
            <a:r>
              <a:rPr lang="en-US" dirty="0" smtClean="0"/>
              <a:t>ay indicate if “inputs” are used, but doesn’t measure user impacts/outcomes</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15872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Library</a:t>
            </a:r>
            <a:r>
              <a:rPr lang="hr-HR" dirty="0" smtClean="0"/>
              <a:t> </a:t>
            </a:r>
            <a:r>
              <a:rPr lang="hr-HR" dirty="0" err="1" smtClean="0"/>
              <a:t>metrics</a:t>
            </a:r>
            <a:r>
              <a:rPr lang="hr-HR" dirty="0" smtClean="0"/>
              <a:t>: </a:t>
            </a:r>
            <a:r>
              <a:rPr lang="hr-HR" dirty="0" err="1" smtClean="0"/>
              <a:t>processes</a:t>
            </a:r>
            <a:endParaRPr lang="hr-HR" dirty="0"/>
          </a:p>
        </p:txBody>
      </p:sp>
      <p:sp>
        <p:nvSpPr>
          <p:cNvPr id="3" name="Content Placeholder 2"/>
          <p:cNvSpPr>
            <a:spLocks noGrp="1"/>
          </p:cNvSpPr>
          <p:nvPr>
            <p:ph idx="1"/>
          </p:nvPr>
        </p:nvSpPr>
        <p:spPr/>
        <p:txBody>
          <a:bodyPr/>
          <a:lstStyle/>
          <a:p>
            <a:r>
              <a:rPr lang="en-US" dirty="0" smtClean="0"/>
              <a:t>Time/Efficiency (e.g., time to catalog a book) </a:t>
            </a:r>
            <a:endParaRPr lang="hr-HR" dirty="0" smtClean="0"/>
          </a:p>
          <a:p>
            <a:r>
              <a:rPr lang="en-US" dirty="0" smtClean="0"/>
              <a:t>Costs/Economy (cost per article download ) </a:t>
            </a:r>
            <a:endParaRPr lang="hr-HR" dirty="0" smtClean="0"/>
          </a:p>
          <a:p>
            <a:r>
              <a:rPr lang="en-US" dirty="0" smtClean="0"/>
              <a:t>Quality/Accuracy </a:t>
            </a:r>
            <a:endParaRPr lang="hr-HR" dirty="0" smtClean="0"/>
          </a:p>
          <a:p>
            <a:r>
              <a:rPr lang="en-US" dirty="0" smtClean="0"/>
              <a:t>Quantity/Workload </a:t>
            </a:r>
            <a:endParaRPr lang="hr-HR" dirty="0" smtClean="0"/>
          </a:p>
          <a:p>
            <a:r>
              <a:rPr lang="en-US" dirty="0" smtClean="0"/>
              <a:t>Infrastructure measures (facilities, computing) </a:t>
            </a:r>
            <a:endParaRPr lang="hr-HR" dirty="0" smtClean="0"/>
          </a:p>
          <a:p>
            <a:endParaRPr lang="hr-HR" dirty="0"/>
          </a:p>
        </p:txBody>
      </p:sp>
      <p:sp>
        <p:nvSpPr>
          <p:cNvPr id="4" name="TextBox 3"/>
          <p:cNvSpPr txBox="1"/>
          <p:nvPr/>
        </p:nvSpPr>
        <p:spPr>
          <a:xfrm>
            <a:off x="2268415" y="5301762"/>
            <a:ext cx="639200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Covers conversion of inputs into outputs and used for accountability and budget </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4282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hr-HR" dirty="0" err="1" smtClean="0"/>
              <a:t>Two</a:t>
            </a:r>
            <a:r>
              <a:rPr lang="hr-HR" dirty="0" smtClean="0"/>
              <a:t> major </a:t>
            </a:r>
            <a:r>
              <a:rPr lang="hr-HR" dirty="0" err="1" smtClean="0"/>
              <a:t>trends</a:t>
            </a:r>
            <a:r>
              <a:rPr lang="hr-HR" dirty="0" smtClean="0"/>
              <a:t> </a:t>
            </a:r>
            <a:r>
              <a:rPr lang="hr-HR" dirty="0" err="1" smtClean="0"/>
              <a:t>in</a:t>
            </a:r>
            <a:r>
              <a:rPr lang="hr-HR" dirty="0" smtClean="0"/>
              <a:t> </a:t>
            </a:r>
            <a:r>
              <a:rPr lang="hr-HR" dirty="0" err="1" smtClean="0"/>
              <a:t>library</a:t>
            </a:r>
            <a:r>
              <a:rPr lang="hr-HR" dirty="0" smtClean="0"/>
              <a:t> </a:t>
            </a:r>
            <a:r>
              <a:rPr lang="hr-HR" dirty="0" err="1" smtClean="0"/>
              <a:t>assessment</a:t>
            </a:r>
            <a:r>
              <a:rPr lang="hr-HR" dirty="0" smtClean="0"/>
              <a:t> </a:t>
            </a:r>
            <a:r>
              <a:rPr lang="hr-HR" dirty="0" err="1" smtClean="0"/>
              <a:t>and</a:t>
            </a:r>
            <a:r>
              <a:rPr lang="hr-HR" dirty="0" smtClean="0"/>
              <a:t> </a:t>
            </a:r>
            <a:r>
              <a:rPr lang="hr-HR" dirty="0" err="1" smtClean="0"/>
              <a:t>performance</a:t>
            </a:r>
            <a:r>
              <a:rPr lang="hr-HR" dirty="0" smtClean="0"/>
              <a:t> </a:t>
            </a:r>
            <a:r>
              <a:rPr lang="hr-HR" dirty="0" err="1" smtClean="0"/>
              <a:t>measurement</a:t>
            </a:r>
            <a:r>
              <a:rPr lang="hr-HR" dirty="0" smtClean="0"/>
              <a:t> </a:t>
            </a:r>
            <a:r>
              <a:rPr lang="hr-HR" dirty="0" err="1" smtClean="0"/>
              <a:t>since</a:t>
            </a:r>
            <a:r>
              <a:rPr lang="hr-HR" dirty="0" smtClean="0"/>
              <a:t> 1995</a:t>
            </a:r>
            <a:endParaRPr lang="hr-HR" dirty="0"/>
          </a:p>
        </p:txBody>
      </p:sp>
      <p:sp>
        <p:nvSpPr>
          <p:cNvPr id="5" name="Content Placeholder 4"/>
          <p:cNvSpPr>
            <a:spLocks noGrp="1"/>
          </p:cNvSpPr>
          <p:nvPr>
            <p:ph sz="half" idx="1"/>
          </p:nvPr>
        </p:nvSpPr>
        <p:spPr/>
        <p:txBody>
          <a:bodyPr/>
          <a:lstStyle/>
          <a:p>
            <a:pPr marL="0" indent="0">
              <a:buNone/>
            </a:pPr>
            <a:r>
              <a:rPr lang="en-US" dirty="0" smtClean="0">
                <a:solidFill>
                  <a:srgbClr val="FF0000"/>
                </a:solidFill>
              </a:rPr>
              <a:t>Customer-centered library </a:t>
            </a:r>
            <a:endParaRPr lang="hr-HR" dirty="0" smtClean="0">
              <a:solidFill>
                <a:srgbClr val="FF0000"/>
              </a:solidFill>
            </a:endParaRPr>
          </a:p>
          <a:p>
            <a:r>
              <a:rPr lang="en-US" dirty="0" smtClean="0"/>
              <a:t>All services and activities are viewed through the eyes of the customers </a:t>
            </a:r>
            <a:endParaRPr lang="hr-HR" dirty="0" smtClean="0"/>
          </a:p>
          <a:p>
            <a:r>
              <a:rPr lang="en-US" dirty="0" smtClean="0"/>
              <a:t>Customers determine quality </a:t>
            </a:r>
            <a:endParaRPr lang="hr-HR" dirty="0" smtClean="0"/>
          </a:p>
          <a:p>
            <a:r>
              <a:rPr lang="en-US" dirty="0" smtClean="0"/>
              <a:t>Library services/resources add value to the customer</a:t>
            </a:r>
            <a:endParaRPr lang="hr-HR" dirty="0"/>
          </a:p>
        </p:txBody>
      </p:sp>
      <p:sp>
        <p:nvSpPr>
          <p:cNvPr id="6" name="Content Placeholder 5"/>
          <p:cNvSpPr>
            <a:spLocks noGrp="1"/>
          </p:cNvSpPr>
          <p:nvPr>
            <p:ph sz="half" idx="2"/>
          </p:nvPr>
        </p:nvSpPr>
        <p:spPr/>
        <p:txBody>
          <a:bodyPr/>
          <a:lstStyle/>
          <a:p>
            <a:pPr marL="0" indent="0">
              <a:buNone/>
            </a:pPr>
            <a:r>
              <a:rPr lang="en-US" dirty="0" smtClean="0">
                <a:solidFill>
                  <a:srgbClr val="FF0000"/>
                </a:solidFill>
              </a:rPr>
              <a:t>Performance measurement </a:t>
            </a:r>
            <a:endParaRPr lang="hr-HR" dirty="0" smtClean="0">
              <a:solidFill>
                <a:srgbClr val="FF0000"/>
              </a:solidFill>
            </a:endParaRPr>
          </a:p>
          <a:p>
            <a:r>
              <a:rPr lang="en-US" dirty="0" smtClean="0"/>
              <a:t>Move from inputs/outputs to processes/outcomes </a:t>
            </a:r>
            <a:endParaRPr lang="hr-HR" dirty="0" smtClean="0"/>
          </a:p>
          <a:p>
            <a:r>
              <a:rPr lang="en-US" dirty="0" smtClean="0"/>
              <a:t>More extensive range of data sources; systems generated data</a:t>
            </a:r>
            <a:endParaRPr lang="hr-HR" dirty="0" smtClean="0"/>
          </a:p>
          <a:p>
            <a:r>
              <a:rPr lang="en-US" dirty="0" smtClean="0"/>
              <a:t>Standardized definitions </a:t>
            </a:r>
            <a:endParaRPr lang="hr-HR" dirty="0" smtClean="0"/>
          </a:p>
          <a:p>
            <a:r>
              <a:rPr lang="en-US" dirty="0" smtClean="0"/>
              <a:t>Greater use of benchmarking </a:t>
            </a:r>
            <a:endParaRPr lang="hr-HR" dirty="0" smtClean="0"/>
          </a:p>
          <a:p>
            <a:r>
              <a:rPr lang="en-US" dirty="0" smtClean="0"/>
              <a:t>Ties to strategic planning, accountability, advocacy</a:t>
            </a:r>
            <a:endParaRPr lang="hr-HR" dirty="0"/>
          </a:p>
        </p:txBody>
      </p:sp>
      <p:sp>
        <p:nvSpPr>
          <p:cNvPr id="7" name="TextBox 6"/>
          <p:cNvSpPr txBox="1"/>
          <p:nvPr/>
        </p:nvSpPr>
        <p:spPr>
          <a:xfrm>
            <a:off x="2487562" y="5584723"/>
            <a:ext cx="662127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dirty="0" smtClean="0"/>
              <a:t>Focus on users has led to outcomes-based metrics </a:t>
            </a:r>
            <a:endParaRPr lang="hr-HR" sz="20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4953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err="1" smtClean="0"/>
              <a:t>Outcome-based</a:t>
            </a:r>
            <a:r>
              <a:rPr lang="hr-HR" dirty="0" smtClean="0"/>
              <a:t> </a:t>
            </a:r>
            <a:r>
              <a:rPr lang="hr-HR" dirty="0" err="1" smtClean="0"/>
              <a:t>metrics</a:t>
            </a:r>
            <a:endParaRPr lang="hr-HR" dirty="0"/>
          </a:p>
        </p:txBody>
      </p:sp>
      <p:sp>
        <p:nvSpPr>
          <p:cNvPr id="6" name="Content Placeholder 5"/>
          <p:cNvSpPr>
            <a:spLocks noGrp="1"/>
          </p:cNvSpPr>
          <p:nvPr>
            <p:ph idx="1"/>
          </p:nvPr>
        </p:nvSpPr>
        <p:spPr>
          <a:xfrm>
            <a:off x="838200" y="1960685"/>
            <a:ext cx="7076768" cy="4216278"/>
          </a:xfrm>
        </p:spPr>
        <p:txBody>
          <a:bodyPr>
            <a:normAutofit/>
          </a:bodyPr>
          <a:lstStyle/>
          <a:p>
            <a:r>
              <a:rPr lang="hr-HR" b="1" dirty="0" err="1" smtClean="0"/>
              <a:t>Outcomes</a:t>
            </a:r>
            <a:r>
              <a:rPr lang="hr-HR" b="1" dirty="0" smtClean="0"/>
              <a:t>*</a:t>
            </a:r>
          </a:p>
          <a:p>
            <a:pPr lvl="1"/>
            <a:r>
              <a:rPr lang="hr-HR" dirty="0" smtClean="0"/>
              <a:t>p</a:t>
            </a:r>
            <a:r>
              <a:rPr lang="en-US" dirty="0" smtClean="0"/>
              <a:t>re-defined </a:t>
            </a:r>
            <a:r>
              <a:rPr lang="en-US" dirty="0"/>
              <a:t>effects of the output related to goals and objectives of the library’s planning (e.g. number of users, user satisfaction levels</a:t>
            </a:r>
            <a:r>
              <a:rPr lang="en-US" dirty="0" smtClean="0"/>
              <a:t>)</a:t>
            </a:r>
            <a:endParaRPr lang="hr-HR" dirty="0" smtClean="0"/>
          </a:p>
          <a:p>
            <a:r>
              <a:rPr lang="en-US" b="1" dirty="0" smtClean="0"/>
              <a:t>Impact</a:t>
            </a:r>
            <a:endParaRPr lang="hr-HR" b="1" dirty="0" smtClean="0"/>
          </a:p>
          <a:p>
            <a:pPr lvl="1"/>
            <a:r>
              <a:rPr lang="en-US" dirty="0" smtClean="0"/>
              <a:t>difference </a:t>
            </a:r>
            <a:r>
              <a:rPr lang="en-US" dirty="0"/>
              <a:t>or change in an individual or group resulting from the contact with library </a:t>
            </a:r>
            <a:r>
              <a:rPr lang="en-US" dirty="0" smtClean="0"/>
              <a:t>services</a:t>
            </a:r>
            <a:endParaRPr lang="hr-HR" dirty="0" smtClean="0"/>
          </a:p>
          <a:p>
            <a:r>
              <a:rPr lang="hr-HR" b="1" dirty="0" err="1" smtClean="0"/>
              <a:t>Value</a:t>
            </a:r>
            <a:endParaRPr lang="hr-HR" b="1" dirty="0" smtClean="0"/>
          </a:p>
          <a:p>
            <a:pPr lvl="1"/>
            <a:r>
              <a:rPr lang="en-US" dirty="0" smtClean="0"/>
              <a:t>the </a:t>
            </a:r>
            <a:r>
              <a:rPr lang="en-US" dirty="0"/>
              <a:t>importance that stakeholders (funding institutions, politicians, the public) attach to libraries (monetary value may be included)</a:t>
            </a:r>
            <a:endParaRPr lang="hr-HR" dirty="0"/>
          </a:p>
        </p:txBody>
      </p:sp>
      <p:sp>
        <p:nvSpPr>
          <p:cNvPr id="7" name="TextBox 6"/>
          <p:cNvSpPr txBox="1"/>
          <p:nvPr/>
        </p:nvSpPr>
        <p:spPr>
          <a:xfrm>
            <a:off x="8180439" y="1292469"/>
            <a:ext cx="1894317" cy="507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hr-HR" dirty="0" smtClean="0"/>
              <a:t>Input</a:t>
            </a:r>
          </a:p>
          <a:p>
            <a:pPr algn="ctr"/>
            <a:endParaRPr lang="hr-HR" dirty="0"/>
          </a:p>
          <a:p>
            <a:pPr algn="ctr"/>
            <a:endParaRPr lang="hr-HR" dirty="0" smtClean="0"/>
          </a:p>
          <a:p>
            <a:pPr algn="ctr"/>
            <a:r>
              <a:rPr lang="hr-HR" dirty="0" err="1" smtClean="0"/>
              <a:t>Processes</a:t>
            </a:r>
            <a:endParaRPr lang="hr-HR" dirty="0" smtClean="0"/>
          </a:p>
          <a:p>
            <a:pPr algn="ctr"/>
            <a:endParaRPr lang="hr-HR" dirty="0"/>
          </a:p>
          <a:p>
            <a:pPr algn="ctr"/>
            <a:endParaRPr lang="hr-HR" dirty="0" smtClean="0"/>
          </a:p>
          <a:p>
            <a:pPr algn="ctr"/>
            <a:r>
              <a:rPr lang="hr-HR" dirty="0" smtClean="0"/>
              <a:t>Output</a:t>
            </a:r>
          </a:p>
          <a:p>
            <a:pPr algn="ctr"/>
            <a:endParaRPr lang="hr-HR" dirty="0"/>
          </a:p>
          <a:p>
            <a:pPr algn="ctr"/>
            <a:endParaRPr lang="hr-HR" dirty="0" smtClean="0"/>
          </a:p>
          <a:p>
            <a:pPr algn="ctr"/>
            <a:r>
              <a:rPr lang="hr-HR" dirty="0" err="1" smtClean="0"/>
              <a:t>Outcomes</a:t>
            </a:r>
            <a:endParaRPr lang="hr-HR" dirty="0" smtClean="0"/>
          </a:p>
          <a:p>
            <a:pPr algn="ctr"/>
            <a:endParaRPr lang="hr-HR" dirty="0"/>
          </a:p>
          <a:p>
            <a:pPr algn="ctr"/>
            <a:endParaRPr lang="hr-HR" dirty="0" smtClean="0"/>
          </a:p>
          <a:p>
            <a:pPr algn="ctr"/>
            <a:r>
              <a:rPr lang="hr-HR" dirty="0" err="1" smtClean="0"/>
              <a:t>Impact</a:t>
            </a:r>
            <a:r>
              <a:rPr lang="hr-HR" dirty="0" smtClean="0"/>
              <a:t> </a:t>
            </a:r>
          </a:p>
          <a:p>
            <a:pPr algn="ctr"/>
            <a:r>
              <a:rPr lang="hr-HR" dirty="0" smtClean="0"/>
              <a:t>(</a:t>
            </a:r>
            <a:r>
              <a:rPr lang="hr-HR" dirty="0" err="1" smtClean="0"/>
              <a:t>benefits</a:t>
            </a:r>
            <a:r>
              <a:rPr lang="hr-HR" dirty="0" smtClean="0"/>
              <a:t>)</a:t>
            </a:r>
          </a:p>
          <a:p>
            <a:pPr algn="ctr"/>
            <a:endParaRPr lang="hr-HR" dirty="0"/>
          </a:p>
          <a:p>
            <a:pPr algn="ctr"/>
            <a:endParaRPr lang="hr-HR" dirty="0" smtClean="0"/>
          </a:p>
          <a:p>
            <a:pPr algn="ctr"/>
            <a:r>
              <a:rPr lang="hr-HR" dirty="0" err="1" smtClean="0"/>
              <a:t>Value</a:t>
            </a:r>
            <a:endParaRPr lang="hr-HR" dirty="0" smtClean="0"/>
          </a:p>
          <a:p>
            <a:pPr algn="ctr"/>
            <a:endParaRPr lang="hr-HR" dirty="0"/>
          </a:p>
        </p:txBody>
      </p:sp>
      <p:sp>
        <p:nvSpPr>
          <p:cNvPr id="8" name="Down Arrow 7"/>
          <p:cNvSpPr/>
          <p:nvPr/>
        </p:nvSpPr>
        <p:spPr>
          <a:xfrm>
            <a:off x="9007039" y="1704312"/>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p:cNvSpPr txBox="1"/>
          <p:nvPr/>
        </p:nvSpPr>
        <p:spPr>
          <a:xfrm>
            <a:off x="940777" y="6506308"/>
            <a:ext cx="1600200" cy="369332"/>
          </a:xfrm>
          <a:prstGeom prst="rect">
            <a:avLst/>
          </a:prstGeom>
          <a:noFill/>
        </p:spPr>
        <p:txBody>
          <a:bodyPr wrap="square" rtlCol="0">
            <a:spAutoFit/>
          </a:bodyPr>
          <a:lstStyle/>
          <a:p>
            <a:r>
              <a:rPr lang="hr-HR" dirty="0" smtClean="0"/>
              <a:t>*R. </a:t>
            </a:r>
            <a:r>
              <a:rPr lang="hr-HR" dirty="0" err="1" smtClean="0"/>
              <a:t>Poll</a:t>
            </a:r>
            <a:endParaRPr lang="hr-HR" dirty="0"/>
          </a:p>
        </p:txBody>
      </p:sp>
      <p:sp>
        <p:nvSpPr>
          <p:cNvPr id="14" name="Down Arrow 7"/>
          <p:cNvSpPr/>
          <p:nvPr/>
        </p:nvSpPr>
        <p:spPr>
          <a:xfrm>
            <a:off x="8977799" y="2497718"/>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Down Arrow 7"/>
          <p:cNvSpPr/>
          <p:nvPr/>
        </p:nvSpPr>
        <p:spPr>
          <a:xfrm>
            <a:off x="8977799" y="3365865"/>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Down Arrow 7"/>
          <p:cNvSpPr/>
          <p:nvPr/>
        </p:nvSpPr>
        <p:spPr>
          <a:xfrm>
            <a:off x="8958648" y="4234012"/>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Down Arrow 7"/>
          <p:cNvSpPr/>
          <p:nvPr/>
        </p:nvSpPr>
        <p:spPr>
          <a:xfrm>
            <a:off x="8929151" y="5319056"/>
            <a:ext cx="241115" cy="390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614814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800" b="1" dirty="0" err="1" smtClean="0"/>
              <a:t>Impact</a:t>
            </a:r>
            <a:endParaRPr lang="hr-HR" sz="4800" b="1" dirty="0"/>
          </a:p>
        </p:txBody>
      </p:sp>
      <p:sp>
        <p:nvSpPr>
          <p:cNvPr id="3" name="Content Placeholder 2"/>
          <p:cNvSpPr>
            <a:spLocks noGrp="1"/>
          </p:cNvSpPr>
          <p:nvPr>
            <p:ph idx="1"/>
          </p:nvPr>
        </p:nvSpPr>
        <p:spPr/>
        <p:txBody>
          <a:bodyPr>
            <a:normAutofit/>
          </a:bodyPr>
          <a:lstStyle/>
          <a:p>
            <a:endParaRPr lang="hr-HR" dirty="0" smtClean="0"/>
          </a:p>
          <a:p>
            <a:endParaRPr lang="hr-HR" dirty="0"/>
          </a:p>
        </p:txBody>
      </p:sp>
      <p:sp>
        <p:nvSpPr>
          <p:cNvPr id="4" name="TextBox 3"/>
          <p:cNvSpPr txBox="1"/>
          <p:nvPr/>
        </p:nvSpPr>
        <p:spPr>
          <a:xfrm>
            <a:off x="806450" y="2026058"/>
            <a:ext cx="4932484" cy="1846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a:t>on individuals</a:t>
            </a:r>
            <a:endParaRPr lang="hr-HR" sz="2400" b="1" dirty="0"/>
          </a:p>
          <a:p>
            <a:pPr marL="742950" lvl="1" indent="-285750">
              <a:buFont typeface="Arial" panose="020B0604020202020204" pitchFamily="34" charset="0"/>
              <a:buChar char="•"/>
            </a:pPr>
            <a:r>
              <a:rPr lang="en-US" dirty="0"/>
              <a:t>changes in skills and competences</a:t>
            </a:r>
            <a:endParaRPr lang="hr-HR" dirty="0"/>
          </a:p>
          <a:p>
            <a:pPr marL="742950" lvl="1" indent="-285750">
              <a:buFont typeface="Arial" panose="020B0604020202020204" pitchFamily="34" charset="0"/>
              <a:buChar char="•"/>
            </a:pPr>
            <a:r>
              <a:rPr lang="en-US" dirty="0"/>
              <a:t>changes in attitudes and behavior</a:t>
            </a:r>
            <a:endParaRPr lang="hr-HR" dirty="0"/>
          </a:p>
          <a:p>
            <a:pPr marL="742950" lvl="1" indent="-285750">
              <a:buFont typeface="Arial" panose="020B0604020202020204" pitchFamily="34" charset="0"/>
              <a:buChar char="•"/>
            </a:pPr>
            <a:r>
              <a:rPr lang="en-US" dirty="0"/>
              <a:t>higher success in research, study, or career</a:t>
            </a:r>
            <a:endParaRPr lang="hr-HR" dirty="0"/>
          </a:p>
          <a:p>
            <a:pPr marL="742950" lvl="1" indent="-285750">
              <a:buFont typeface="Arial" panose="020B0604020202020204" pitchFamily="34" charset="0"/>
              <a:buChar char="•"/>
            </a:pPr>
            <a:r>
              <a:rPr lang="en-US" dirty="0"/>
              <a:t>individual well-being</a:t>
            </a:r>
          </a:p>
          <a:p>
            <a:endParaRPr lang="hr-HR" dirty="0"/>
          </a:p>
        </p:txBody>
      </p:sp>
      <p:sp>
        <p:nvSpPr>
          <p:cNvPr id="5" name="TextBox 4"/>
          <p:cNvSpPr txBox="1"/>
          <p:nvPr/>
        </p:nvSpPr>
        <p:spPr>
          <a:xfrm>
            <a:off x="6390968" y="1929646"/>
            <a:ext cx="3955747"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400" b="1" dirty="0"/>
              <a:t>s</a:t>
            </a:r>
            <a:r>
              <a:rPr lang="en-US" sz="2400" b="1" dirty="0" err="1"/>
              <a:t>ocial</a:t>
            </a:r>
            <a:r>
              <a:rPr lang="en-US" sz="2400" b="1" dirty="0"/>
              <a:t> impact</a:t>
            </a:r>
            <a:endParaRPr lang="hr-HR" sz="2400" b="1" dirty="0"/>
          </a:p>
          <a:p>
            <a:pPr marL="742950" lvl="1" indent="-285750">
              <a:buFont typeface="Arial" panose="020B0604020202020204" pitchFamily="34" charset="0"/>
              <a:buChar char="•"/>
            </a:pPr>
            <a:r>
              <a:rPr lang="en-US" dirty="0"/>
              <a:t>social inclusion</a:t>
            </a:r>
            <a:endParaRPr lang="hr-HR" dirty="0"/>
          </a:p>
          <a:p>
            <a:pPr marL="742950" lvl="1" indent="-285750">
              <a:buFont typeface="Arial" panose="020B0604020202020204" pitchFamily="34" charset="0"/>
              <a:buChar char="•"/>
            </a:pPr>
            <a:r>
              <a:rPr lang="en-US" dirty="0"/>
              <a:t>free and equal access to information</a:t>
            </a:r>
            <a:endParaRPr lang="hr-HR" dirty="0"/>
          </a:p>
          <a:p>
            <a:pPr marL="742950" lvl="1" indent="-285750">
              <a:buFont typeface="Arial" panose="020B0604020202020204" pitchFamily="34" charset="0"/>
              <a:buChar char="•"/>
            </a:pPr>
            <a:r>
              <a:rPr lang="en-US" dirty="0"/>
              <a:t>education, life-long learning</a:t>
            </a:r>
            <a:endParaRPr lang="hr-HR" dirty="0"/>
          </a:p>
          <a:p>
            <a:pPr marL="742950" lvl="1" indent="-285750">
              <a:buFont typeface="Arial" panose="020B0604020202020204" pitchFamily="34" charset="0"/>
              <a:buChar char="•"/>
            </a:pPr>
            <a:r>
              <a:rPr lang="en-US" dirty="0"/>
              <a:t>local culture and identity</a:t>
            </a:r>
            <a:endParaRPr lang="hr-HR" dirty="0"/>
          </a:p>
          <a:p>
            <a:pPr marL="742950" lvl="1" indent="-285750">
              <a:buFont typeface="Arial" panose="020B0604020202020204" pitchFamily="34" charset="0"/>
              <a:buChar char="•"/>
            </a:pPr>
            <a:r>
              <a:rPr lang="en-US" dirty="0"/>
              <a:t>health care</a:t>
            </a:r>
          </a:p>
          <a:p>
            <a:endParaRPr lang="hr-HR" dirty="0"/>
          </a:p>
        </p:txBody>
      </p:sp>
      <p:sp>
        <p:nvSpPr>
          <p:cNvPr id="6" name="TextBox 5"/>
          <p:cNvSpPr txBox="1"/>
          <p:nvPr/>
        </p:nvSpPr>
        <p:spPr>
          <a:xfrm>
            <a:off x="3721099" y="4607303"/>
            <a:ext cx="4035669"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dirty="0"/>
              <a:t>economic impact</a:t>
            </a:r>
            <a:endParaRPr lang="hr-HR" sz="2400" b="1" dirty="0"/>
          </a:p>
          <a:p>
            <a:pPr marL="742950" lvl="1" indent="-285750">
              <a:buFont typeface="Arial" panose="020B0604020202020204" pitchFamily="34" charset="0"/>
              <a:buChar char="•"/>
            </a:pPr>
            <a:r>
              <a:rPr lang="en-US" dirty="0"/>
              <a:t>ROI, cost-benefit</a:t>
            </a:r>
            <a:endParaRPr lang="hr-HR" dirty="0"/>
          </a:p>
          <a:p>
            <a:pPr marL="742950" lvl="1" indent="-285750">
              <a:buFont typeface="Arial" panose="020B0604020202020204" pitchFamily="34" charset="0"/>
              <a:buChar char="•"/>
            </a:pPr>
            <a:r>
              <a:rPr lang="en-US" dirty="0"/>
              <a:t>direct influence on economic life</a:t>
            </a:r>
            <a:r>
              <a:rPr lang="hr-HR" dirty="0"/>
              <a:t> </a:t>
            </a:r>
            <a:r>
              <a:rPr lang="en-US" dirty="0"/>
              <a:t>(local, regional, etc.)</a:t>
            </a:r>
          </a:p>
          <a:p>
            <a:endParaRPr lang="hr-HR" dirty="0"/>
          </a:p>
        </p:txBody>
      </p:sp>
      <p:sp>
        <p:nvSpPr>
          <p:cNvPr id="7" name="Rezervirano mjesto podnožja 6"/>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879312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772400" y="6248400"/>
            <a:ext cx="2895600" cy="457200"/>
          </a:xfrm>
        </p:spPr>
        <p:txBody>
          <a:bodyPr/>
          <a:lstStyle/>
          <a:p>
            <a:pPr>
              <a:defRPr/>
            </a:pPr>
            <a:r>
              <a:rPr lang="en-US" smtClean="0"/>
              <a:t>Petr Balog, 2018</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61120" y="1650472"/>
            <a:ext cx="8899905" cy="3290696"/>
          </a:xfrm>
          <a:prstGeom prst="rect">
            <a:avLst/>
          </a:prstGeom>
          <a:noFill/>
          <a:ln w="9525">
            <a:noFill/>
            <a:miter lim="800000"/>
            <a:headEnd/>
            <a:tailEnd/>
          </a:ln>
        </p:spPr>
      </p:pic>
      <p:sp>
        <p:nvSpPr>
          <p:cNvPr id="7" name="TextBox 6"/>
          <p:cNvSpPr txBox="1"/>
          <p:nvPr/>
        </p:nvSpPr>
        <p:spPr>
          <a:xfrm>
            <a:off x="4007768" y="620688"/>
            <a:ext cx="4104456" cy="400110"/>
          </a:xfrm>
          <a:prstGeom prst="rect">
            <a:avLst/>
          </a:prstGeom>
          <a:noFill/>
        </p:spPr>
        <p:txBody>
          <a:bodyPr wrap="square" rtlCol="0">
            <a:spAutoFit/>
          </a:bodyPr>
          <a:lstStyle/>
          <a:p>
            <a:r>
              <a:rPr lang="hr-HR" sz="2000" b="1" dirty="0" err="1" smtClean="0"/>
              <a:t>Library</a:t>
            </a:r>
            <a:r>
              <a:rPr lang="hr-HR" sz="2000" b="1" dirty="0" smtClean="0"/>
              <a:t> </a:t>
            </a:r>
            <a:r>
              <a:rPr lang="hr-HR" sz="2000" b="1" dirty="0" err="1" smtClean="0"/>
              <a:t>outcomes</a:t>
            </a:r>
            <a:r>
              <a:rPr lang="hr-HR" sz="2000" b="1" dirty="0" smtClean="0"/>
              <a:t> </a:t>
            </a:r>
            <a:r>
              <a:rPr lang="hr-HR" sz="2000" b="1" dirty="0" err="1" smtClean="0"/>
              <a:t>context</a:t>
            </a:r>
            <a:endParaRPr lang="hr-HR" sz="2000" b="1" dirty="0"/>
          </a:p>
        </p:txBody>
      </p:sp>
    </p:spTree>
    <p:extLst>
      <p:ext uri="{BB962C8B-B14F-4D97-AF65-F5344CB8AC3E}">
        <p14:creationId xmlns:p14="http://schemas.microsoft.com/office/powerpoint/2010/main" val="535756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Outcomes</a:t>
            </a:r>
            <a:r>
              <a:rPr lang="hr-HR" dirty="0" smtClean="0"/>
              <a:t>*</a:t>
            </a:r>
            <a:endParaRPr lang="hr-HR" dirty="0"/>
          </a:p>
        </p:txBody>
      </p:sp>
      <p:sp>
        <p:nvSpPr>
          <p:cNvPr id="3" name="Content Placeholder 2"/>
          <p:cNvSpPr>
            <a:spLocks noGrp="1"/>
          </p:cNvSpPr>
          <p:nvPr>
            <p:ph idx="1"/>
          </p:nvPr>
        </p:nvSpPr>
        <p:spPr/>
        <p:txBody>
          <a:bodyPr/>
          <a:lstStyle/>
          <a:p>
            <a:r>
              <a:rPr lang="hr-HR" dirty="0" smtClean="0"/>
              <a:t>Short</a:t>
            </a:r>
          </a:p>
          <a:p>
            <a:pPr lvl="1"/>
            <a:r>
              <a:rPr lang="hr-HR" dirty="0" err="1" smtClean="0"/>
              <a:t>Change</a:t>
            </a:r>
            <a:r>
              <a:rPr lang="hr-HR" dirty="0" smtClean="0"/>
              <a:t> </a:t>
            </a:r>
            <a:r>
              <a:rPr lang="hr-HR" dirty="0" err="1" smtClean="0"/>
              <a:t>in</a:t>
            </a:r>
            <a:r>
              <a:rPr lang="hr-HR" dirty="0" smtClean="0"/>
              <a:t> </a:t>
            </a:r>
            <a:r>
              <a:rPr lang="hr-HR" dirty="0" err="1" smtClean="0"/>
              <a:t>knowledge</a:t>
            </a:r>
            <a:r>
              <a:rPr lang="hr-HR" dirty="0" smtClean="0"/>
              <a:t>, </a:t>
            </a:r>
            <a:r>
              <a:rPr lang="hr-HR" dirty="0" err="1" smtClean="0"/>
              <a:t>skills</a:t>
            </a:r>
            <a:r>
              <a:rPr lang="hr-HR" dirty="0" smtClean="0"/>
              <a:t>, </a:t>
            </a:r>
            <a:r>
              <a:rPr lang="hr-HR" dirty="0" err="1" smtClean="0"/>
              <a:t>attitudes</a:t>
            </a:r>
            <a:r>
              <a:rPr lang="hr-HR" dirty="0" smtClean="0"/>
              <a:t>, </a:t>
            </a:r>
            <a:r>
              <a:rPr lang="hr-HR" dirty="0" err="1" smtClean="0"/>
              <a:t>aspirations</a:t>
            </a:r>
            <a:endParaRPr lang="hr-HR" dirty="0" smtClean="0"/>
          </a:p>
          <a:p>
            <a:r>
              <a:rPr lang="hr-HR" dirty="0" err="1" smtClean="0"/>
              <a:t>Medium</a:t>
            </a:r>
            <a:endParaRPr lang="hr-HR" dirty="0" smtClean="0"/>
          </a:p>
          <a:p>
            <a:pPr lvl="1"/>
            <a:r>
              <a:rPr lang="hr-HR" dirty="0" err="1" smtClean="0"/>
              <a:t>Change</a:t>
            </a:r>
            <a:r>
              <a:rPr lang="hr-HR" dirty="0" smtClean="0"/>
              <a:t> </a:t>
            </a:r>
            <a:r>
              <a:rPr lang="hr-HR" dirty="0" err="1" smtClean="0"/>
              <a:t>in</a:t>
            </a:r>
            <a:r>
              <a:rPr lang="hr-HR" dirty="0" smtClean="0"/>
              <a:t> </a:t>
            </a:r>
            <a:r>
              <a:rPr lang="hr-HR" dirty="0" err="1" smtClean="0"/>
              <a:t>behavior</a:t>
            </a:r>
            <a:r>
              <a:rPr lang="hr-HR" dirty="0" smtClean="0"/>
              <a:t>, </a:t>
            </a:r>
            <a:r>
              <a:rPr lang="hr-HR" dirty="0" err="1" smtClean="0"/>
              <a:t>actions</a:t>
            </a:r>
            <a:r>
              <a:rPr lang="hr-HR" dirty="0" smtClean="0"/>
              <a:t>, </a:t>
            </a:r>
            <a:r>
              <a:rPr lang="hr-HR" dirty="0" err="1" smtClean="0"/>
              <a:t>decision</a:t>
            </a:r>
            <a:r>
              <a:rPr lang="hr-HR" dirty="0" smtClean="0"/>
              <a:t> </a:t>
            </a:r>
            <a:r>
              <a:rPr lang="hr-HR" dirty="0" err="1" smtClean="0"/>
              <a:t>making</a:t>
            </a:r>
            <a:endParaRPr lang="hr-HR" dirty="0" smtClean="0"/>
          </a:p>
          <a:p>
            <a:r>
              <a:rPr lang="hr-HR" dirty="0" err="1" smtClean="0"/>
              <a:t>Long-term</a:t>
            </a:r>
            <a:endParaRPr lang="hr-HR" dirty="0" smtClean="0"/>
          </a:p>
          <a:p>
            <a:pPr lvl="1"/>
            <a:r>
              <a:rPr lang="hr-HR" dirty="0" err="1" smtClean="0"/>
              <a:t>Change</a:t>
            </a:r>
            <a:r>
              <a:rPr lang="hr-HR" dirty="0" smtClean="0"/>
              <a:t> </a:t>
            </a:r>
            <a:r>
              <a:rPr lang="hr-HR" dirty="0" err="1" smtClean="0"/>
              <a:t>in</a:t>
            </a:r>
            <a:r>
              <a:rPr lang="hr-HR" dirty="0" smtClean="0"/>
              <a:t> status, </a:t>
            </a:r>
            <a:r>
              <a:rPr lang="hr-HR" dirty="0" err="1" smtClean="0"/>
              <a:t>conditions</a:t>
            </a:r>
            <a:r>
              <a:rPr lang="hr-HR" dirty="0" smtClean="0"/>
              <a:t> </a:t>
            </a:r>
            <a:r>
              <a:rPr lang="hr-HR" dirty="0" err="1" smtClean="0"/>
              <a:t>of</a:t>
            </a:r>
            <a:r>
              <a:rPr lang="hr-HR" dirty="0" smtClean="0"/>
              <a:t> </a:t>
            </a:r>
            <a:r>
              <a:rPr lang="hr-HR" dirty="0" smtClean="0">
                <a:hlinkClick r:id="rId2" action="ppaction://hlinksldjump"/>
              </a:rPr>
              <a:t>life</a:t>
            </a:r>
            <a:endParaRPr lang="hr-HR" dirty="0" smtClean="0"/>
          </a:p>
          <a:p>
            <a:pPr lvl="1"/>
            <a:endParaRPr lang="hr-HR" dirty="0" smtClean="0"/>
          </a:p>
          <a:p>
            <a:pPr lvl="1"/>
            <a:endParaRPr lang="hr-HR" dirty="0"/>
          </a:p>
        </p:txBody>
      </p:sp>
      <p:sp>
        <p:nvSpPr>
          <p:cNvPr id="5" name="TextBox 4"/>
          <p:cNvSpPr txBox="1"/>
          <p:nvPr/>
        </p:nvSpPr>
        <p:spPr>
          <a:xfrm>
            <a:off x="360485" y="6541477"/>
            <a:ext cx="2189284" cy="369332"/>
          </a:xfrm>
          <a:prstGeom prst="rect">
            <a:avLst/>
          </a:prstGeom>
          <a:noFill/>
        </p:spPr>
        <p:txBody>
          <a:bodyPr wrap="square" rtlCol="0">
            <a:spAutoFit/>
          </a:bodyPr>
          <a:lstStyle/>
          <a:p>
            <a:r>
              <a:rPr lang="hr-HR" dirty="0" smtClean="0"/>
              <a:t>*</a:t>
            </a:r>
            <a:r>
              <a:rPr lang="hr-HR" sz="1600" dirty="0" err="1" smtClean="0"/>
              <a:t>Shaping</a:t>
            </a:r>
            <a:r>
              <a:rPr lang="hr-HR" sz="1600" dirty="0" smtClean="0"/>
              <a:t> </a:t>
            </a:r>
            <a:r>
              <a:rPr lang="hr-HR" sz="1600" dirty="0" err="1" smtClean="0"/>
              <a:t>Outcomes</a:t>
            </a:r>
            <a:endParaRPr lang="hr-HR" sz="1600"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541810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3422" y="1677811"/>
            <a:ext cx="10515600" cy="4487863"/>
          </a:xfrm>
        </p:spPr>
        <p:txBody>
          <a:bodyPr/>
          <a:lstStyle/>
          <a:p>
            <a:r>
              <a:rPr lang="hr-HR" dirty="0" smtClean="0"/>
              <a:t>A </a:t>
            </a:r>
            <a:r>
              <a:rPr lang="hr-HR" dirty="0" err="1" smtClean="0"/>
              <a:t>young</a:t>
            </a:r>
            <a:r>
              <a:rPr lang="hr-HR" dirty="0" smtClean="0"/>
              <a:t> </a:t>
            </a:r>
            <a:r>
              <a:rPr lang="hr-HR" dirty="0" err="1" smtClean="0"/>
              <a:t>scout</a:t>
            </a:r>
            <a:r>
              <a:rPr lang="hr-HR" dirty="0" smtClean="0"/>
              <a:t> </a:t>
            </a:r>
            <a:r>
              <a:rPr lang="hr-HR" dirty="0" err="1" smtClean="0"/>
              <a:t>can</a:t>
            </a:r>
            <a:r>
              <a:rPr lang="hr-HR" dirty="0" smtClean="0"/>
              <a:t> </a:t>
            </a:r>
            <a:r>
              <a:rPr lang="hr-HR" dirty="0" err="1" smtClean="0"/>
              <a:t>distinguish</a:t>
            </a:r>
            <a:r>
              <a:rPr lang="hr-HR" dirty="0" smtClean="0"/>
              <a:t> </a:t>
            </a:r>
            <a:r>
              <a:rPr lang="hr-HR" dirty="0" err="1" smtClean="0"/>
              <a:t>between</a:t>
            </a:r>
            <a:r>
              <a:rPr lang="hr-HR" dirty="0" smtClean="0"/>
              <a:t> </a:t>
            </a:r>
            <a:r>
              <a:rPr lang="hr-HR" dirty="0" err="1" smtClean="0"/>
              <a:t>various</a:t>
            </a:r>
            <a:r>
              <a:rPr lang="hr-HR" dirty="0" smtClean="0"/>
              <a:t> </a:t>
            </a:r>
            <a:r>
              <a:rPr lang="hr-HR" dirty="0" err="1" smtClean="0"/>
              <a:t>types</a:t>
            </a:r>
            <a:r>
              <a:rPr lang="hr-HR" dirty="0" smtClean="0"/>
              <a:t> </a:t>
            </a:r>
            <a:r>
              <a:rPr lang="hr-HR" dirty="0" err="1" smtClean="0"/>
              <a:t>of</a:t>
            </a:r>
            <a:r>
              <a:rPr lang="hr-HR" dirty="0" smtClean="0"/>
              <a:t> </a:t>
            </a:r>
            <a:r>
              <a:rPr lang="hr-HR" dirty="0" err="1" smtClean="0"/>
              <a:t>local</a:t>
            </a:r>
            <a:r>
              <a:rPr lang="hr-HR" dirty="0" smtClean="0"/>
              <a:t> </a:t>
            </a:r>
            <a:r>
              <a:rPr lang="hr-HR" dirty="0" err="1" smtClean="0"/>
              <a:t>birds</a:t>
            </a:r>
            <a:r>
              <a:rPr lang="hr-HR" dirty="0" smtClean="0"/>
              <a:t> </a:t>
            </a:r>
          </a:p>
          <a:p>
            <a:pPr marL="0" indent="0">
              <a:buNone/>
            </a:pPr>
            <a:r>
              <a:rPr lang="hr-HR" dirty="0" smtClean="0">
                <a:solidFill>
                  <a:srgbClr val="C00000"/>
                </a:solidFill>
              </a:rPr>
              <a:t>(short-</a:t>
            </a:r>
            <a:r>
              <a:rPr lang="hr-HR" dirty="0" err="1" smtClean="0">
                <a:solidFill>
                  <a:srgbClr val="C00000"/>
                </a:solidFill>
              </a:rPr>
              <a:t>term</a:t>
            </a:r>
            <a:r>
              <a:rPr lang="hr-HR" dirty="0" smtClean="0">
                <a:solidFill>
                  <a:srgbClr val="C00000"/>
                </a:solidFill>
              </a:rPr>
              <a:t>)</a:t>
            </a:r>
          </a:p>
          <a:p>
            <a:r>
              <a:rPr lang="hr-HR" dirty="0" err="1" smtClean="0"/>
              <a:t>Children</a:t>
            </a:r>
            <a:r>
              <a:rPr lang="hr-HR" dirty="0" smtClean="0"/>
              <a:t> </a:t>
            </a:r>
            <a:r>
              <a:rPr lang="hr-HR" dirty="0" err="1" smtClean="0"/>
              <a:t>read</a:t>
            </a:r>
            <a:r>
              <a:rPr lang="hr-HR" dirty="0" smtClean="0"/>
              <a:t> for </a:t>
            </a:r>
            <a:r>
              <a:rPr lang="hr-HR" dirty="0" err="1" smtClean="0"/>
              <a:t>leasure</a:t>
            </a:r>
            <a:r>
              <a:rPr lang="hr-HR" dirty="0" smtClean="0"/>
              <a:t> more </a:t>
            </a:r>
            <a:r>
              <a:rPr lang="hr-HR" dirty="0" err="1" smtClean="0"/>
              <a:t>than</a:t>
            </a:r>
            <a:r>
              <a:rPr lang="hr-HR" dirty="0" smtClean="0"/>
              <a:t> 3 </a:t>
            </a:r>
            <a:r>
              <a:rPr lang="hr-HR" dirty="0" err="1" smtClean="0"/>
              <a:t>hrs</a:t>
            </a:r>
            <a:r>
              <a:rPr lang="hr-HR" dirty="0" smtClean="0"/>
              <a:t> a </a:t>
            </a:r>
            <a:r>
              <a:rPr lang="hr-HR" dirty="0" err="1" smtClean="0"/>
              <a:t>week</a:t>
            </a:r>
            <a:r>
              <a:rPr lang="hr-HR" dirty="0" smtClean="0"/>
              <a:t> </a:t>
            </a:r>
          </a:p>
          <a:p>
            <a:pPr marL="0" indent="0">
              <a:buNone/>
            </a:pPr>
            <a:r>
              <a:rPr lang="hr-HR" dirty="0" smtClean="0">
                <a:solidFill>
                  <a:srgbClr val="C00000"/>
                </a:solidFill>
              </a:rPr>
              <a:t>(</a:t>
            </a:r>
            <a:r>
              <a:rPr lang="hr-HR" dirty="0" err="1" smtClean="0">
                <a:solidFill>
                  <a:srgbClr val="C00000"/>
                </a:solidFill>
              </a:rPr>
              <a:t>medium-term</a:t>
            </a:r>
            <a:r>
              <a:rPr lang="hr-HR" dirty="0" smtClean="0">
                <a:solidFill>
                  <a:srgbClr val="C00000"/>
                </a:solidFill>
              </a:rPr>
              <a:t>)</a:t>
            </a:r>
          </a:p>
          <a:p>
            <a:r>
              <a:rPr lang="hr-HR" dirty="0" smtClean="0"/>
              <a:t>A student </a:t>
            </a:r>
            <a:r>
              <a:rPr lang="hr-HR" dirty="0" err="1" smtClean="0"/>
              <a:t>does</a:t>
            </a:r>
            <a:r>
              <a:rPr lang="hr-HR" dirty="0" smtClean="0"/>
              <a:t> </a:t>
            </a:r>
            <a:r>
              <a:rPr lang="hr-HR" dirty="0" err="1" smtClean="0"/>
              <a:t>not</a:t>
            </a:r>
            <a:r>
              <a:rPr lang="hr-HR" dirty="0" smtClean="0"/>
              <a:t> </a:t>
            </a:r>
            <a:r>
              <a:rPr lang="hr-HR" dirty="0" err="1" smtClean="0"/>
              <a:t>think</a:t>
            </a:r>
            <a:r>
              <a:rPr lang="hr-HR" dirty="0" smtClean="0"/>
              <a:t> </a:t>
            </a:r>
            <a:r>
              <a:rPr lang="hr-HR" dirty="0" err="1" smtClean="0"/>
              <a:t>biology</a:t>
            </a:r>
            <a:r>
              <a:rPr lang="hr-HR" dirty="0" smtClean="0"/>
              <a:t> </a:t>
            </a:r>
            <a:r>
              <a:rPr lang="hr-HR" dirty="0" err="1" smtClean="0"/>
              <a:t>boring</a:t>
            </a:r>
            <a:r>
              <a:rPr lang="hr-HR" dirty="0" smtClean="0"/>
              <a:t> </a:t>
            </a:r>
            <a:r>
              <a:rPr lang="hr-HR" dirty="0" err="1" smtClean="0"/>
              <a:t>after</a:t>
            </a:r>
            <a:r>
              <a:rPr lang="hr-HR" dirty="0" smtClean="0"/>
              <a:t> a workshop </a:t>
            </a:r>
            <a:r>
              <a:rPr lang="hr-HR" dirty="0" err="1" smtClean="0"/>
              <a:t>in</a:t>
            </a:r>
            <a:r>
              <a:rPr lang="hr-HR" dirty="0" smtClean="0"/>
              <a:t> a </a:t>
            </a:r>
            <a:r>
              <a:rPr lang="hr-HR" dirty="0" err="1" smtClean="0"/>
              <a:t>library</a:t>
            </a:r>
            <a:r>
              <a:rPr lang="hr-HR" dirty="0" smtClean="0"/>
              <a:t> </a:t>
            </a:r>
          </a:p>
          <a:p>
            <a:pPr marL="0" indent="0">
              <a:buNone/>
            </a:pPr>
            <a:r>
              <a:rPr lang="hr-HR" dirty="0" smtClean="0">
                <a:solidFill>
                  <a:srgbClr val="C00000"/>
                </a:solidFill>
              </a:rPr>
              <a:t>(short-</a:t>
            </a:r>
            <a:r>
              <a:rPr lang="hr-HR" dirty="0" err="1" smtClean="0">
                <a:solidFill>
                  <a:srgbClr val="C00000"/>
                </a:solidFill>
              </a:rPr>
              <a:t>term</a:t>
            </a:r>
            <a:r>
              <a:rPr lang="hr-HR" dirty="0" smtClean="0">
                <a:solidFill>
                  <a:srgbClr val="C00000"/>
                </a:solidFill>
              </a:rPr>
              <a:t>)</a:t>
            </a:r>
          </a:p>
          <a:p>
            <a:r>
              <a:rPr lang="hr-HR" dirty="0" smtClean="0"/>
              <a:t>Some </a:t>
            </a:r>
            <a:r>
              <a:rPr lang="hr-HR" dirty="0" err="1" smtClean="0"/>
              <a:t>inhabitants</a:t>
            </a:r>
            <a:r>
              <a:rPr lang="hr-HR" dirty="0" smtClean="0"/>
              <a:t> </a:t>
            </a:r>
            <a:r>
              <a:rPr lang="hr-HR" dirty="0" err="1" smtClean="0"/>
              <a:t>of</a:t>
            </a:r>
            <a:r>
              <a:rPr lang="hr-HR" dirty="0" smtClean="0"/>
              <a:t> </a:t>
            </a:r>
            <a:r>
              <a:rPr lang="hr-HR" dirty="0" err="1" smtClean="0"/>
              <a:t>Katlenburg</a:t>
            </a:r>
            <a:r>
              <a:rPr lang="hr-HR" dirty="0" smtClean="0"/>
              <a:t> </a:t>
            </a:r>
            <a:r>
              <a:rPr lang="hr-HR" dirty="0" err="1" smtClean="0"/>
              <a:t>have</a:t>
            </a:r>
            <a:r>
              <a:rPr lang="hr-HR" dirty="0" smtClean="0"/>
              <a:t> </a:t>
            </a:r>
            <a:r>
              <a:rPr lang="hr-HR" dirty="0" err="1" smtClean="0"/>
              <a:t>stopped</a:t>
            </a:r>
            <a:r>
              <a:rPr lang="hr-HR" dirty="0" smtClean="0"/>
              <a:t> smoking </a:t>
            </a:r>
            <a:r>
              <a:rPr lang="hr-HR" dirty="0" err="1" smtClean="0"/>
              <a:t>after</a:t>
            </a:r>
            <a:r>
              <a:rPr lang="hr-HR" dirty="0" smtClean="0"/>
              <a:t> </a:t>
            </a:r>
            <a:r>
              <a:rPr lang="hr-HR" dirty="0" err="1" smtClean="0"/>
              <a:t>being</a:t>
            </a:r>
            <a:r>
              <a:rPr lang="hr-HR" dirty="0" smtClean="0"/>
              <a:t> </a:t>
            </a:r>
            <a:r>
              <a:rPr lang="hr-HR" dirty="0" err="1" smtClean="0"/>
              <a:t>exposed</a:t>
            </a:r>
            <a:r>
              <a:rPr lang="hr-HR" dirty="0" smtClean="0"/>
              <a:t> to a </a:t>
            </a:r>
            <a:r>
              <a:rPr lang="hr-HR" dirty="0" err="1" smtClean="0"/>
              <a:t>lecture</a:t>
            </a:r>
            <a:r>
              <a:rPr lang="hr-HR" dirty="0" smtClean="0"/>
              <a:t> </a:t>
            </a:r>
            <a:r>
              <a:rPr lang="hr-HR" dirty="0" err="1" smtClean="0"/>
              <a:t>and</a:t>
            </a:r>
            <a:r>
              <a:rPr lang="hr-HR" dirty="0" smtClean="0"/>
              <a:t> </a:t>
            </a:r>
            <a:r>
              <a:rPr lang="hr-HR" dirty="0" err="1" smtClean="0"/>
              <a:t>exhibition</a:t>
            </a:r>
            <a:r>
              <a:rPr lang="hr-HR" dirty="0" smtClean="0"/>
              <a:t> </a:t>
            </a:r>
            <a:r>
              <a:rPr lang="hr-HR" dirty="0" err="1" smtClean="0"/>
              <a:t>in</a:t>
            </a:r>
            <a:r>
              <a:rPr lang="hr-HR" dirty="0" smtClean="0"/>
              <a:t> a </a:t>
            </a:r>
            <a:r>
              <a:rPr lang="hr-HR" dirty="0" err="1" smtClean="0"/>
              <a:t>Katlenburg</a:t>
            </a:r>
            <a:r>
              <a:rPr lang="hr-HR" dirty="0" smtClean="0"/>
              <a:t> </a:t>
            </a:r>
            <a:r>
              <a:rPr lang="hr-HR" dirty="0" err="1" smtClean="0"/>
              <a:t>public</a:t>
            </a:r>
            <a:r>
              <a:rPr lang="hr-HR" dirty="0" smtClean="0"/>
              <a:t> </a:t>
            </a:r>
            <a:r>
              <a:rPr lang="hr-HR" dirty="0" err="1" smtClean="0"/>
              <a:t>library</a:t>
            </a:r>
            <a:r>
              <a:rPr lang="hr-HR" dirty="0" smtClean="0"/>
              <a:t> </a:t>
            </a:r>
          </a:p>
          <a:p>
            <a:pPr marL="0" indent="0">
              <a:buNone/>
            </a:pPr>
            <a:r>
              <a:rPr lang="hr-HR" dirty="0" smtClean="0">
                <a:solidFill>
                  <a:srgbClr val="C00000"/>
                </a:solidFill>
              </a:rPr>
              <a:t>(</a:t>
            </a:r>
            <a:r>
              <a:rPr lang="hr-HR" dirty="0" err="1" smtClean="0">
                <a:solidFill>
                  <a:srgbClr val="C00000"/>
                </a:solidFill>
              </a:rPr>
              <a:t>long-term</a:t>
            </a:r>
            <a:r>
              <a:rPr lang="hr-HR" dirty="0" smtClean="0">
                <a:solidFill>
                  <a:srgbClr val="C00000"/>
                </a:solidFill>
              </a:rPr>
              <a:t>)</a:t>
            </a:r>
          </a:p>
        </p:txBody>
      </p:sp>
      <p:sp>
        <p:nvSpPr>
          <p:cNvPr id="4" name="TextBox 3"/>
          <p:cNvSpPr txBox="1"/>
          <p:nvPr/>
        </p:nvSpPr>
        <p:spPr>
          <a:xfrm>
            <a:off x="3352800" y="474133"/>
            <a:ext cx="5260622" cy="584775"/>
          </a:xfrm>
          <a:prstGeom prst="rect">
            <a:avLst/>
          </a:prstGeom>
          <a:noFill/>
        </p:spPr>
        <p:txBody>
          <a:bodyPr wrap="square" rtlCol="0">
            <a:spAutoFit/>
          </a:bodyPr>
          <a:lstStyle/>
          <a:p>
            <a:r>
              <a:rPr lang="hr-HR" sz="3200" b="1" dirty="0" err="1" smtClean="0"/>
              <a:t>What</a:t>
            </a:r>
            <a:r>
              <a:rPr lang="hr-HR" sz="3200" b="1" dirty="0" smtClean="0"/>
              <a:t> </a:t>
            </a:r>
            <a:r>
              <a:rPr lang="hr-HR" sz="3200" b="1" dirty="0" err="1" smtClean="0"/>
              <a:t>sort</a:t>
            </a:r>
            <a:r>
              <a:rPr lang="hr-HR" sz="3200" b="1" dirty="0" smtClean="0"/>
              <a:t> </a:t>
            </a:r>
            <a:r>
              <a:rPr lang="hr-HR" sz="3200" b="1" dirty="0" err="1" smtClean="0"/>
              <a:t>of</a:t>
            </a:r>
            <a:r>
              <a:rPr lang="hr-HR" sz="3200" b="1" dirty="0" smtClean="0"/>
              <a:t> </a:t>
            </a:r>
            <a:r>
              <a:rPr lang="hr-HR" sz="3200" b="1" dirty="0" err="1" smtClean="0"/>
              <a:t>outcome</a:t>
            </a:r>
            <a:r>
              <a:rPr lang="hr-HR" sz="3200" b="1" dirty="0" smtClean="0"/>
              <a:t>?</a:t>
            </a:r>
            <a:endParaRPr lang="hr-HR" sz="3200" b="1" dirty="0"/>
          </a:p>
        </p:txBody>
      </p:sp>
    </p:spTree>
    <p:extLst>
      <p:ext uri="{BB962C8B-B14F-4D97-AF65-F5344CB8AC3E}">
        <p14:creationId xmlns:p14="http://schemas.microsoft.com/office/powerpoint/2010/main" val="411449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0688" y="3420098"/>
            <a:ext cx="6096000" cy="11079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dirty="0" smtClean="0"/>
              <a:t>“What is easy to measure is not necessarily what is desirable to measure.” </a:t>
            </a:r>
            <a:r>
              <a:rPr lang="en-US" dirty="0" smtClean="0"/>
              <a:t>– Martha </a:t>
            </a:r>
            <a:r>
              <a:rPr lang="en-US" dirty="0" err="1" smtClean="0"/>
              <a:t>Kyrillidou</a:t>
            </a:r>
            <a:r>
              <a:rPr lang="en-US" dirty="0" smtClean="0"/>
              <a:t> (1998)</a:t>
            </a:r>
            <a:endParaRPr lang="hr-HR" dirty="0"/>
          </a:p>
        </p:txBody>
      </p:sp>
      <p:sp>
        <p:nvSpPr>
          <p:cNvPr id="5" name="TextBox 4"/>
          <p:cNvSpPr txBox="1"/>
          <p:nvPr/>
        </p:nvSpPr>
        <p:spPr>
          <a:xfrm>
            <a:off x="3048000" y="720970"/>
            <a:ext cx="5741377"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400" dirty="0" smtClean="0"/>
              <a:t>„</a:t>
            </a:r>
            <a:r>
              <a:rPr lang="en-US" sz="2400" dirty="0" smtClean="0"/>
              <a:t>Measuring performance is an exercise in measuring the past. It is the use of that data to plan an improved future that is all important.” – </a:t>
            </a:r>
            <a:r>
              <a:rPr lang="en-US" sz="1600" dirty="0" smtClean="0"/>
              <a:t>Peter </a:t>
            </a:r>
            <a:r>
              <a:rPr lang="en-US" sz="1600" dirty="0" err="1" smtClean="0"/>
              <a:t>Brophy</a:t>
            </a:r>
            <a:r>
              <a:rPr lang="en-US" sz="1600" dirty="0" smtClean="0"/>
              <a:t> (2006)</a:t>
            </a:r>
            <a:endParaRPr lang="hr-HR" sz="16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30244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Methods</a:t>
            </a:r>
            <a:r>
              <a:rPr lang="hr-HR" dirty="0" smtClean="0"/>
              <a:t> for </a:t>
            </a:r>
            <a:r>
              <a:rPr lang="hr-HR" dirty="0" err="1" smtClean="0"/>
              <a:t>assessing</a:t>
            </a:r>
            <a:r>
              <a:rPr lang="hr-HR" dirty="0" smtClean="0"/>
              <a:t> </a:t>
            </a:r>
            <a:r>
              <a:rPr lang="hr-HR" dirty="0" err="1" smtClean="0"/>
              <a:t>impact</a:t>
            </a:r>
            <a:endParaRPr lang="hr-HR" dirty="0"/>
          </a:p>
        </p:txBody>
      </p:sp>
      <p:sp>
        <p:nvSpPr>
          <p:cNvPr id="3" name="Content Placeholder 2"/>
          <p:cNvSpPr>
            <a:spLocks noGrp="1"/>
          </p:cNvSpPr>
          <p:nvPr>
            <p:ph idx="1"/>
          </p:nvPr>
        </p:nvSpPr>
        <p:spPr>
          <a:xfrm>
            <a:off x="1103312" y="1602659"/>
            <a:ext cx="8946541" cy="4198374"/>
          </a:xfrm>
        </p:spPr>
        <p:txBody>
          <a:bodyPr>
            <a:normAutofit lnSpcReduction="10000"/>
          </a:bodyPr>
          <a:lstStyle/>
          <a:p>
            <a:r>
              <a:rPr lang="hr-HR" dirty="0" err="1" smtClean="0"/>
              <a:t>Inferred</a:t>
            </a:r>
            <a:r>
              <a:rPr lang="hr-HR" dirty="0" smtClean="0"/>
              <a:t> </a:t>
            </a:r>
            <a:r>
              <a:rPr lang="hr-HR" dirty="0" err="1" smtClean="0"/>
              <a:t>impact</a:t>
            </a:r>
            <a:r>
              <a:rPr lang="hr-HR" dirty="0" smtClean="0"/>
              <a:t> (data MUST </a:t>
            </a:r>
            <a:r>
              <a:rPr lang="hr-HR" dirty="0" err="1" smtClean="0"/>
              <a:t>be</a:t>
            </a:r>
            <a:r>
              <a:rPr lang="hr-HR" dirty="0" smtClean="0"/>
              <a:t> </a:t>
            </a:r>
            <a:r>
              <a:rPr lang="hr-HR" dirty="0" err="1" smtClean="0"/>
              <a:t>validated</a:t>
            </a:r>
            <a:r>
              <a:rPr lang="hr-HR" dirty="0" smtClean="0"/>
              <a:t> </a:t>
            </a:r>
            <a:r>
              <a:rPr lang="hr-HR" dirty="0" err="1" smtClean="0"/>
              <a:t>by</a:t>
            </a:r>
            <a:r>
              <a:rPr lang="hr-HR" dirty="0" smtClean="0"/>
              <a:t> </a:t>
            </a:r>
            <a:r>
              <a:rPr lang="hr-HR" dirty="0" err="1" smtClean="0"/>
              <a:t>other</a:t>
            </a:r>
            <a:r>
              <a:rPr lang="hr-HR" dirty="0" smtClean="0"/>
              <a:t> </a:t>
            </a:r>
            <a:r>
              <a:rPr lang="hr-HR" dirty="0" err="1" smtClean="0"/>
              <a:t>methods</a:t>
            </a:r>
            <a:r>
              <a:rPr lang="hr-HR" dirty="0" smtClean="0"/>
              <a:t>)</a:t>
            </a:r>
          </a:p>
          <a:p>
            <a:pPr lvl="1"/>
            <a:r>
              <a:rPr lang="hr-HR" dirty="0" err="1" smtClean="0"/>
              <a:t>Statistics</a:t>
            </a:r>
            <a:endParaRPr lang="hr-HR" dirty="0" smtClean="0"/>
          </a:p>
          <a:p>
            <a:pPr lvl="1"/>
            <a:r>
              <a:rPr lang="hr-HR" dirty="0" err="1" smtClean="0"/>
              <a:t>Performance</a:t>
            </a:r>
            <a:r>
              <a:rPr lang="hr-HR" dirty="0" smtClean="0"/>
              <a:t> indicators</a:t>
            </a:r>
          </a:p>
          <a:p>
            <a:pPr lvl="1"/>
            <a:r>
              <a:rPr lang="hr-HR" dirty="0" err="1" smtClean="0"/>
              <a:t>Results</a:t>
            </a:r>
            <a:r>
              <a:rPr lang="hr-HR" dirty="0" smtClean="0"/>
              <a:t> </a:t>
            </a:r>
            <a:r>
              <a:rPr lang="hr-HR" dirty="0" err="1" smtClean="0"/>
              <a:t>of</a:t>
            </a:r>
            <a:r>
              <a:rPr lang="hr-HR" dirty="0" smtClean="0"/>
              <a:t> </a:t>
            </a:r>
            <a:r>
              <a:rPr lang="hr-HR" dirty="0" err="1" smtClean="0"/>
              <a:t>user</a:t>
            </a:r>
            <a:r>
              <a:rPr lang="hr-HR" dirty="0" smtClean="0"/>
              <a:t> </a:t>
            </a:r>
            <a:r>
              <a:rPr lang="hr-HR" dirty="0" err="1" smtClean="0"/>
              <a:t>satisfaction</a:t>
            </a:r>
            <a:r>
              <a:rPr lang="hr-HR" dirty="0" smtClean="0"/>
              <a:t> </a:t>
            </a:r>
            <a:r>
              <a:rPr lang="hr-HR" dirty="0" err="1" smtClean="0"/>
              <a:t>surveys</a:t>
            </a:r>
            <a:endParaRPr lang="hr-HR" dirty="0" smtClean="0"/>
          </a:p>
          <a:p>
            <a:r>
              <a:rPr lang="hr-HR" dirty="0" err="1" smtClean="0"/>
              <a:t>Solicited</a:t>
            </a:r>
            <a:r>
              <a:rPr lang="hr-HR" dirty="0" smtClean="0"/>
              <a:t> </a:t>
            </a:r>
            <a:r>
              <a:rPr lang="hr-HR" dirty="0" err="1" smtClean="0"/>
              <a:t>evidence</a:t>
            </a:r>
            <a:r>
              <a:rPr lang="hr-HR" dirty="0" smtClean="0"/>
              <a:t> </a:t>
            </a:r>
            <a:r>
              <a:rPr lang="hr-HR" dirty="0" err="1" smtClean="0"/>
              <a:t>of</a:t>
            </a:r>
            <a:r>
              <a:rPr lang="hr-HR" dirty="0" smtClean="0"/>
              <a:t> </a:t>
            </a:r>
            <a:r>
              <a:rPr lang="hr-HR" dirty="0" err="1" smtClean="0"/>
              <a:t>impact</a:t>
            </a:r>
            <a:r>
              <a:rPr lang="hr-HR" dirty="0" smtClean="0"/>
              <a:t> (</a:t>
            </a:r>
            <a:r>
              <a:rPr lang="hr-HR" dirty="0" err="1" smtClean="0"/>
              <a:t>asking</a:t>
            </a:r>
            <a:r>
              <a:rPr lang="hr-HR" dirty="0" smtClean="0"/>
              <a:t> </a:t>
            </a:r>
            <a:r>
              <a:rPr lang="hr-HR" dirty="0" err="1" smtClean="0"/>
              <a:t>users</a:t>
            </a:r>
            <a:r>
              <a:rPr lang="hr-HR" dirty="0" smtClean="0"/>
              <a:t> </a:t>
            </a:r>
            <a:r>
              <a:rPr lang="hr-HR" dirty="0" err="1" smtClean="0"/>
              <a:t>and</a:t>
            </a:r>
            <a:r>
              <a:rPr lang="hr-HR" dirty="0" smtClean="0"/>
              <a:t> NON-USERS)</a:t>
            </a:r>
          </a:p>
          <a:p>
            <a:pPr lvl="1"/>
            <a:r>
              <a:rPr lang="hr-HR" dirty="0" err="1" smtClean="0"/>
              <a:t>Surveys</a:t>
            </a:r>
            <a:r>
              <a:rPr lang="hr-HR" dirty="0" smtClean="0"/>
              <a:t> (</a:t>
            </a:r>
            <a:r>
              <a:rPr lang="hr-HR" dirty="0" err="1" smtClean="0"/>
              <a:t>in-house</a:t>
            </a:r>
            <a:r>
              <a:rPr lang="hr-HR" dirty="0" smtClean="0"/>
              <a:t>, </a:t>
            </a:r>
            <a:r>
              <a:rPr lang="hr-HR" dirty="0" err="1" smtClean="0"/>
              <a:t>telephone</a:t>
            </a:r>
            <a:r>
              <a:rPr lang="hr-HR" dirty="0" smtClean="0"/>
              <a:t>, e-mail, online), </a:t>
            </a:r>
            <a:r>
              <a:rPr lang="hr-HR" dirty="0" err="1" smtClean="0"/>
              <a:t>interviews</a:t>
            </a:r>
            <a:r>
              <a:rPr lang="hr-HR" dirty="0" smtClean="0"/>
              <a:t>, </a:t>
            </a:r>
            <a:r>
              <a:rPr lang="hr-HR" dirty="0" err="1" smtClean="0"/>
              <a:t>focus</a:t>
            </a:r>
            <a:r>
              <a:rPr lang="hr-HR" dirty="0" smtClean="0"/>
              <a:t> </a:t>
            </a:r>
            <a:r>
              <a:rPr lang="hr-HR" dirty="0" err="1" smtClean="0"/>
              <a:t>groups</a:t>
            </a:r>
            <a:r>
              <a:rPr lang="hr-HR" dirty="0" smtClean="0"/>
              <a:t>, </a:t>
            </a:r>
            <a:r>
              <a:rPr lang="hr-HR" dirty="0" err="1" smtClean="0"/>
              <a:t>self-assessment</a:t>
            </a:r>
            <a:r>
              <a:rPr lang="hr-HR" dirty="0" smtClean="0"/>
              <a:t> </a:t>
            </a:r>
            <a:r>
              <a:rPr lang="hr-HR" dirty="0" err="1" smtClean="0"/>
              <a:t>of</a:t>
            </a:r>
            <a:r>
              <a:rPr lang="hr-HR" dirty="0" smtClean="0"/>
              <a:t> </a:t>
            </a:r>
            <a:r>
              <a:rPr lang="hr-HR" dirty="0" err="1" smtClean="0"/>
              <a:t>users</a:t>
            </a:r>
            <a:r>
              <a:rPr lang="hr-HR" dirty="0" smtClean="0"/>
              <a:t>, </a:t>
            </a:r>
            <a:r>
              <a:rPr lang="hr-HR" dirty="0" err="1" smtClean="0"/>
              <a:t>collected</a:t>
            </a:r>
            <a:r>
              <a:rPr lang="hr-HR" dirty="0" smtClean="0"/>
              <a:t> </a:t>
            </a:r>
            <a:r>
              <a:rPr lang="hr-HR" dirty="0" err="1" smtClean="0"/>
              <a:t>anecdotal</a:t>
            </a:r>
            <a:r>
              <a:rPr lang="hr-HR" dirty="0" smtClean="0"/>
              <a:t> </a:t>
            </a:r>
            <a:r>
              <a:rPr lang="hr-HR" dirty="0" err="1" smtClean="0"/>
              <a:t>evidence</a:t>
            </a:r>
            <a:endParaRPr lang="hr-HR" dirty="0" smtClean="0"/>
          </a:p>
          <a:p>
            <a:pPr lvl="1"/>
            <a:r>
              <a:rPr lang="hr-HR" dirty="0" err="1" smtClean="0"/>
              <a:t>Results</a:t>
            </a:r>
            <a:r>
              <a:rPr lang="hr-HR" dirty="0" smtClean="0"/>
              <a:t> must </a:t>
            </a:r>
            <a:r>
              <a:rPr lang="hr-HR" dirty="0" err="1" smtClean="0"/>
              <a:t>be</a:t>
            </a:r>
            <a:r>
              <a:rPr lang="hr-HR" dirty="0" smtClean="0"/>
              <a:t> </a:t>
            </a:r>
            <a:r>
              <a:rPr lang="hr-HR" dirty="0" err="1" smtClean="0"/>
              <a:t>made</a:t>
            </a:r>
            <a:r>
              <a:rPr lang="hr-HR" dirty="0" smtClean="0"/>
              <a:t> </a:t>
            </a:r>
            <a:r>
              <a:rPr lang="hr-HR" dirty="0" err="1" smtClean="0"/>
              <a:t>quantifiable</a:t>
            </a:r>
            <a:r>
              <a:rPr lang="hr-HR" dirty="0" smtClean="0"/>
              <a:t> to show </a:t>
            </a:r>
            <a:r>
              <a:rPr lang="hr-HR" dirty="0" err="1" smtClean="0"/>
              <a:t>patterns</a:t>
            </a:r>
            <a:r>
              <a:rPr lang="hr-HR" dirty="0" smtClean="0"/>
              <a:t> </a:t>
            </a:r>
            <a:r>
              <a:rPr lang="hr-HR" dirty="0" err="1" smtClean="0"/>
              <a:t>of</a:t>
            </a:r>
            <a:r>
              <a:rPr lang="hr-HR" dirty="0" smtClean="0"/>
              <a:t> </a:t>
            </a:r>
            <a:r>
              <a:rPr lang="hr-HR" dirty="0" err="1" smtClean="0"/>
              <a:t>impact</a:t>
            </a:r>
            <a:endParaRPr lang="hr-HR" dirty="0" smtClean="0"/>
          </a:p>
          <a:p>
            <a:r>
              <a:rPr lang="hr-HR" dirty="0" err="1" smtClean="0"/>
              <a:t>Observed</a:t>
            </a:r>
            <a:r>
              <a:rPr lang="hr-HR" dirty="0" smtClean="0"/>
              <a:t> </a:t>
            </a:r>
            <a:r>
              <a:rPr lang="hr-HR" dirty="0" err="1" smtClean="0"/>
              <a:t>evidence</a:t>
            </a:r>
            <a:endParaRPr lang="hr-HR" dirty="0" smtClean="0"/>
          </a:p>
          <a:p>
            <a:pPr lvl="1"/>
            <a:r>
              <a:rPr lang="hr-HR" dirty="0" err="1" smtClean="0"/>
              <a:t>Observation</a:t>
            </a:r>
            <a:r>
              <a:rPr lang="hr-HR" dirty="0" smtClean="0"/>
              <a:t>, log </a:t>
            </a:r>
            <a:r>
              <a:rPr lang="hr-HR" dirty="0" err="1" smtClean="0"/>
              <a:t>analysis</a:t>
            </a:r>
            <a:r>
              <a:rPr lang="hr-HR" dirty="0" smtClean="0"/>
              <a:t>, </a:t>
            </a:r>
            <a:r>
              <a:rPr lang="hr-HR" dirty="0" err="1" smtClean="0"/>
              <a:t>tests</a:t>
            </a:r>
            <a:r>
              <a:rPr lang="hr-HR" dirty="0" smtClean="0"/>
              <a:t> for </a:t>
            </a:r>
            <a:r>
              <a:rPr lang="hr-HR" dirty="0" err="1" smtClean="0"/>
              <a:t>ascertaining</a:t>
            </a:r>
            <a:r>
              <a:rPr lang="hr-HR" dirty="0" smtClean="0"/>
              <a:t> </a:t>
            </a:r>
            <a:r>
              <a:rPr lang="hr-HR" dirty="0" err="1" smtClean="0"/>
              <a:t>an</a:t>
            </a:r>
            <a:r>
              <a:rPr lang="hr-HR" dirty="0" smtClean="0"/>
              <a:t> </a:t>
            </a:r>
            <a:r>
              <a:rPr lang="hr-HR" dirty="0" err="1" smtClean="0"/>
              <a:t>increase</a:t>
            </a:r>
            <a:r>
              <a:rPr lang="hr-HR" dirty="0" smtClean="0"/>
              <a:t> </a:t>
            </a:r>
            <a:r>
              <a:rPr lang="hr-HR" dirty="0" err="1" smtClean="0"/>
              <a:t>of</a:t>
            </a:r>
            <a:r>
              <a:rPr lang="hr-HR" dirty="0" smtClean="0"/>
              <a:t> </a:t>
            </a:r>
            <a:r>
              <a:rPr lang="hr-HR" dirty="0" err="1" smtClean="0"/>
              <a:t>skills</a:t>
            </a:r>
            <a:r>
              <a:rPr lang="hr-HR" dirty="0" smtClean="0"/>
              <a:t> </a:t>
            </a:r>
            <a:r>
              <a:rPr lang="hr-HR" dirty="0" err="1" smtClean="0"/>
              <a:t>and</a:t>
            </a:r>
            <a:r>
              <a:rPr lang="hr-HR" dirty="0" smtClean="0"/>
              <a:t> </a:t>
            </a:r>
            <a:r>
              <a:rPr lang="hr-HR" dirty="0" err="1" smtClean="0"/>
              <a:t>competences</a:t>
            </a:r>
            <a:r>
              <a:rPr lang="hr-HR" dirty="0" smtClean="0"/>
              <a:t> (</a:t>
            </a:r>
            <a:r>
              <a:rPr lang="hr-HR" dirty="0" err="1" smtClean="0"/>
              <a:t>e.g</a:t>
            </a:r>
            <a:r>
              <a:rPr lang="hr-HR" dirty="0" smtClean="0"/>
              <a:t>. prior </a:t>
            </a:r>
            <a:r>
              <a:rPr lang="hr-HR" dirty="0" err="1" smtClean="0"/>
              <a:t>and</a:t>
            </a:r>
            <a:r>
              <a:rPr lang="hr-HR" dirty="0" smtClean="0"/>
              <a:t> </a:t>
            </a:r>
            <a:r>
              <a:rPr lang="hr-HR" dirty="0" err="1" smtClean="0"/>
              <a:t>after</a:t>
            </a:r>
            <a:r>
              <a:rPr lang="hr-HR" dirty="0" smtClean="0"/>
              <a:t> a workshop)</a:t>
            </a:r>
            <a:endParaRPr lang="hr-HR" dirty="0"/>
          </a:p>
        </p:txBody>
      </p:sp>
      <p:sp>
        <p:nvSpPr>
          <p:cNvPr id="4" name="TextBox 3"/>
          <p:cNvSpPr txBox="1"/>
          <p:nvPr/>
        </p:nvSpPr>
        <p:spPr>
          <a:xfrm>
            <a:off x="2649517" y="5801033"/>
            <a:ext cx="5397910" cy="36933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hr-HR" dirty="0" err="1" smtClean="0"/>
              <a:t>Library</a:t>
            </a:r>
            <a:r>
              <a:rPr lang="hr-HR" dirty="0" smtClean="0"/>
              <a:t> use </a:t>
            </a:r>
            <a:r>
              <a:rPr lang="hr-HR" dirty="0" err="1" smtClean="0"/>
              <a:t>compared</a:t>
            </a:r>
            <a:r>
              <a:rPr lang="hr-HR" dirty="0" smtClean="0"/>
              <a:t> to </a:t>
            </a:r>
            <a:r>
              <a:rPr lang="hr-HR" dirty="0" err="1" smtClean="0"/>
              <a:t>customer</a:t>
            </a:r>
            <a:r>
              <a:rPr lang="hr-HR" dirty="0" smtClean="0"/>
              <a:t> </a:t>
            </a:r>
            <a:r>
              <a:rPr lang="hr-HR" dirty="0" err="1" smtClean="0"/>
              <a:t>success</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815145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500062"/>
            <a:ext cx="10515600" cy="1325563"/>
          </a:xfrm>
        </p:spPr>
        <p:txBody>
          <a:bodyPr/>
          <a:lstStyle/>
          <a:p>
            <a:r>
              <a:rPr lang="hr-HR" dirty="0" err="1" smtClean="0"/>
              <a:t>Economic</a:t>
            </a:r>
            <a:r>
              <a:rPr lang="hr-HR" dirty="0" smtClean="0"/>
              <a:t> </a:t>
            </a:r>
            <a:r>
              <a:rPr lang="hr-HR" dirty="0" err="1" smtClean="0"/>
              <a:t>impact</a:t>
            </a:r>
            <a:endParaRPr lang="hr-HR" dirty="0"/>
          </a:p>
        </p:txBody>
      </p:sp>
      <p:sp>
        <p:nvSpPr>
          <p:cNvPr id="3" name="Content Placeholder 2"/>
          <p:cNvSpPr>
            <a:spLocks noGrp="1"/>
          </p:cNvSpPr>
          <p:nvPr>
            <p:ph idx="1"/>
          </p:nvPr>
        </p:nvSpPr>
        <p:spPr/>
        <p:txBody>
          <a:bodyPr>
            <a:normAutofit/>
          </a:bodyPr>
          <a:lstStyle/>
          <a:p>
            <a:r>
              <a:rPr lang="hr-HR" dirty="0" err="1" smtClean="0"/>
              <a:t>Can</a:t>
            </a:r>
            <a:r>
              <a:rPr lang="hr-HR" dirty="0" smtClean="0"/>
              <a:t> </a:t>
            </a:r>
            <a:r>
              <a:rPr lang="hr-HR" dirty="0" err="1" smtClean="0"/>
              <a:t>we</a:t>
            </a:r>
            <a:r>
              <a:rPr lang="hr-HR" dirty="0" smtClean="0"/>
              <a:t> </a:t>
            </a:r>
            <a:r>
              <a:rPr lang="hr-HR" dirty="0" err="1" smtClean="0"/>
              <a:t>express</a:t>
            </a:r>
            <a:r>
              <a:rPr lang="hr-HR" dirty="0" smtClean="0"/>
              <a:t> </a:t>
            </a:r>
            <a:r>
              <a:rPr lang="hr-HR" dirty="0" err="1" smtClean="0"/>
              <a:t>library’s</a:t>
            </a:r>
            <a:r>
              <a:rPr lang="hr-HR" dirty="0" smtClean="0"/>
              <a:t> </a:t>
            </a:r>
            <a:r>
              <a:rPr lang="hr-HR" dirty="0" err="1" smtClean="0"/>
              <a:t>impact</a:t>
            </a:r>
            <a:r>
              <a:rPr lang="hr-HR" dirty="0" smtClean="0"/>
              <a:t> </a:t>
            </a:r>
            <a:r>
              <a:rPr lang="hr-HR" dirty="0" err="1" smtClean="0"/>
              <a:t>in</a:t>
            </a:r>
            <a:r>
              <a:rPr lang="hr-HR" dirty="0" smtClean="0"/>
              <a:t> </a:t>
            </a:r>
            <a:r>
              <a:rPr lang="hr-HR" dirty="0" err="1" smtClean="0"/>
              <a:t>money-terms</a:t>
            </a:r>
            <a:r>
              <a:rPr lang="hr-HR" dirty="0" smtClean="0"/>
              <a:t>?</a:t>
            </a:r>
          </a:p>
          <a:p>
            <a:pPr lvl="1"/>
            <a:r>
              <a:rPr lang="en-US" dirty="0"/>
              <a:t>Calculation of market </a:t>
            </a:r>
            <a:r>
              <a:rPr lang="en-US" dirty="0" smtClean="0"/>
              <a:t>prices</a:t>
            </a:r>
            <a:endParaRPr lang="hr-HR" dirty="0" smtClean="0"/>
          </a:p>
          <a:p>
            <a:pPr lvl="1"/>
            <a:r>
              <a:rPr lang="en-US" dirty="0" smtClean="0"/>
              <a:t>Time </a:t>
            </a:r>
            <a:r>
              <a:rPr lang="en-US" dirty="0"/>
              <a:t>spent on library services (calculated as prices) </a:t>
            </a:r>
            <a:endParaRPr lang="hr-HR" dirty="0" smtClean="0"/>
          </a:p>
          <a:p>
            <a:pPr lvl="1"/>
            <a:r>
              <a:rPr lang="en-US" dirty="0" smtClean="0"/>
              <a:t>Contingent valuation</a:t>
            </a:r>
            <a:endParaRPr lang="hr-HR" dirty="0" smtClean="0"/>
          </a:p>
          <a:p>
            <a:pPr lvl="2"/>
            <a:r>
              <a:rPr lang="en-US" i="1" dirty="0" smtClean="0"/>
              <a:t>willingness-to-pay</a:t>
            </a:r>
            <a:endParaRPr lang="hr-HR" i="1" dirty="0" smtClean="0"/>
          </a:p>
          <a:p>
            <a:pPr lvl="2"/>
            <a:endParaRPr lang="hr-HR" i="1" dirty="0" smtClean="0"/>
          </a:p>
          <a:p>
            <a:pPr lvl="2"/>
            <a:r>
              <a:rPr lang="en-US" i="1" dirty="0" smtClean="0"/>
              <a:t>Willingness</a:t>
            </a:r>
            <a:r>
              <a:rPr lang="hr-HR" i="1" dirty="0" smtClean="0"/>
              <a:t>-</a:t>
            </a:r>
            <a:r>
              <a:rPr lang="en-US" i="1" dirty="0" smtClean="0"/>
              <a:t>to</a:t>
            </a:r>
            <a:r>
              <a:rPr lang="hr-HR" i="1" dirty="0" smtClean="0"/>
              <a:t>-</a:t>
            </a:r>
            <a:r>
              <a:rPr lang="en-US" i="1" dirty="0" smtClean="0"/>
              <a:t>accept</a:t>
            </a:r>
            <a:endParaRPr lang="en-US" dirty="0"/>
          </a:p>
          <a:p>
            <a:endParaRPr lang="hr-HR" b="1" dirty="0"/>
          </a:p>
          <a:p>
            <a:r>
              <a:rPr lang="hr-HR" dirty="0" err="1" smtClean="0"/>
              <a:t>Does</a:t>
            </a:r>
            <a:r>
              <a:rPr lang="hr-HR" dirty="0" smtClean="0"/>
              <a:t> </a:t>
            </a:r>
            <a:r>
              <a:rPr lang="hr-HR" dirty="0" err="1" smtClean="0"/>
              <a:t>the</a:t>
            </a:r>
            <a:r>
              <a:rPr lang="hr-HR" dirty="0" smtClean="0"/>
              <a:t> </a:t>
            </a:r>
            <a:r>
              <a:rPr lang="hr-HR" dirty="0" err="1" smtClean="0"/>
              <a:t>library</a:t>
            </a:r>
            <a:r>
              <a:rPr lang="hr-HR" dirty="0" smtClean="0"/>
              <a:t> influence </a:t>
            </a:r>
            <a:r>
              <a:rPr lang="hr-HR" dirty="0" err="1" smtClean="0"/>
              <a:t>the</a:t>
            </a:r>
            <a:r>
              <a:rPr lang="hr-HR" dirty="0" smtClean="0"/>
              <a:t> </a:t>
            </a:r>
            <a:r>
              <a:rPr lang="hr-HR" dirty="0" err="1" smtClean="0"/>
              <a:t>economy</a:t>
            </a:r>
            <a:r>
              <a:rPr lang="hr-HR" dirty="0" smtClean="0"/>
              <a:t> </a:t>
            </a:r>
            <a:r>
              <a:rPr lang="hr-HR" dirty="0" err="1" smtClean="0"/>
              <a:t>of</a:t>
            </a:r>
            <a:r>
              <a:rPr lang="hr-HR" dirty="0" smtClean="0"/>
              <a:t> </a:t>
            </a:r>
            <a:r>
              <a:rPr lang="hr-HR" dirty="0" err="1" smtClean="0"/>
              <a:t>its</a:t>
            </a:r>
            <a:r>
              <a:rPr lang="hr-HR" dirty="0" smtClean="0"/>
              <a:t> </a:t>
            </a:r>
            <a:r>
              <a:rPr lang="hr-HR" dirty="0" err="1" smtClean="0"/>
              <a:t>surroundings</a:t>
            </a:r>
            <a:r>
              <a:rPr lang="hr-HR" dirty="0"/>
              <a:t>? </a:t>
            </a:r>
          </a:p>
        </p:txBody>
      </p:sp>
      <p:sp>
        <p:nvSpPr>
          <p:cNvPr id="6" name="TextBox 5"/>
          <p:cNvSpPr txBox="1"/>
          <p:nvPr/>
        </p:nvSpPr>
        <p:spPr>
          <a:xfrm>
            <a:off x="4514850" y="3231198"/>
            <a:ext cx="336042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dirty="0" err="1" smtClean="0"/>
              <a:t>What</a:t>
            </a:r>
            <a:r>
              <a:rPr lang="hr-HR" dirty="0" smtClean="0"/>
              <a:t> </a:t>
            </a:r>
            <a:r>
              <a:rPr lang="hr-HR" dirty="0" err="1" smtClean="0"/>
              <a:t>would</a:t>
            </a:r>
            <a:r>
              <a:rPr lang="hr-HR" dirty="0" smtClean="0"/>
              <a:t> </a:t>
            </a:r>
            <a:r>
              <a:rPr lang="hr-HR" dirty="0" err="1" smtClean="0"/>
              <a:t>users</a:t>
            </a:r>
            <a:r>
              <a:rPr lang="hr-HR" dirty="0" smtClean="0"/>
              <a:t> </a:t>
            </a:r>
            <a:r>
              <a:rPr lang="hr-HR" dirty="0" err="1" smtClean="0"/>
              <a:t>pay</a:t>
            </a:r>
            <a:r>
              <a:rPr lang="hr-HR" dirty="0" smtClean="0"/>
              <a:t> for </a:t>
            </a:r>
            <a:r>
              <a:rPr lang="hr-HR" dirty="0" err="1" smtClean="0"/>
              <a:t>the</a:t>
            </a:r>
            <a:r>
              <a:rPr lang="hr-HR" dirty="0" smtClean="0"/>
              <a:t>  </a:t>
            </a:r>
            <a:r>
              <a:rPr lang="hr-HR" dirty="0" err="1" smtClean="0"/>
              <a:t>maintenance</a:t>
            </a:r>
            <a:r>
              <a:rPr lang="hr-HR" dirty="0" smtClean="0"/>
              <a:t> </a:t>
            </a:r>
            <a:r>
              <a:rPr lang="hr-HR" dirty="0" err="1" smtClean="0"/>
              <a:t>of</a:t>
            </a:r>
            <a:r>
              <a:rPr lang="hr-HR" dirty="0" smtClean="0"/>
              <a:t> a </a:t>
            </a:r>
            <a:r>
              <a:rPr lang="hr-HR" dirty="0" err="1"/>
              <a:t>service</a:t>
            </a:r>
            <a:r>
              <a:rPr lang="hr-HR" dirty="0"/>
              <a:t>? </a:t>
            </a:r>
          </a:p>
        </p:txBody>
      </p:sp>
      <p:sp>
        <p:nvSpPr>
          <p:cNvPr id="7" name="TextBox 6"/>
          <p:cNvSpPr txBox="1"/>
          <p:nvPr/>
        </p:nvSpPr>
        <p:spPr>
          <a:xfrm>
            <a:off x="4514850" y="4001294"/>
            <a:ext cx="394716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dirty="0" err="1" smtClean="0"/>
              <a:t>What</a:t>
            </a:r>
            <a:r>
              <a:rPr lang="hr-HR" dirty="0" smtClean="0"/>
              <a:t> </a:t>
            </a:r>
            <a:r>
              <a:rPr lang="hr-HR" dirty="0" err="1" smtClean="0"/>
              <a:t>sum</a:t>
            </a:r>
            <a:r>
              <a:rPr lang="hr-HR" dirty="0" smtClean="0"/>
              <a:t> </a:t>
            </a:r>
            <a:r>
              <a:rPr lang="hr-HR" dirty="0" err="1" smtClean="0"/>
              <a:t>would</a:t>
            </a:r>
            <a:r>
              <a:rPr lang="hr-HR" dirty="0" smtClean="0"/>
              <a:t> </a:t>
            </a:r>
            <a:r>
              <a:rPr lang="hr-HR" dirty="0" err="1" smtClean="0"/>
              <a:t>users</a:t>
            </a:r>
            <a:r>
              <a:rPr lang="hr-HR" dirty="0" smtClean="0"/>
              <a:t> </a:t>
            </a:r>
            <a:r>
              <a:rPr lang="hr-HR" dirty="0" err="1" smtClean="0"/>
              <a:t>accept</a:t>
            </a:r>
            <a:r>
              <a:rPr lang="hr-HR" dirty="0" smtClean="0"/>
              <a:t> as </a:t>
            </a:r>
            <a:r>
              <a:rPr lang="hr-HR" dirty="0" err="1" smtClean="0"/>
              <a:t>equivalent</a:t>
            </a:r>
            <a:r>
              <a:rPr lang="hr-HR" dirty="0" smtClean="0"/>
              <a:t> for </a:t>
            </a:r>
            <a:r>
              <a:rPr lang="hr-HR" dirty="0" err="1" smtClean="0"/>
              <a:t>the</a:t>
            </a:r>
            <a:r>
              <a:rPr lang="hr-HR" dirty="0" smtClean="0"/>
              <a:t> </a:t>
            </a:r>
            <a:r>
              <a:rPr lang="hr-HR" dirty="0" err="1" smtClean="0"/>
              <a:t>abolition</a:t>
            </a:r>
            <a:r>
              <a:rPr lang="hr-HR" dirty="0" smtClean="0"/>
              <a:t> </a:t>
            </a:r>
            <a:r>
              <a:rPr lang="hr-HR" dirty="0" err="1" smtClean="0"/>
              <a:t>of</a:t>
            </a:r>
            <a:r>
              <a:rPr lang="hr-HR" dirty="0" smtClean="0"/>
              <a:t> a </a:t>
            </a:r>
            <a:r>
              <a:rPr lang="hr-HR" dirty="0" err="1" smtClean="0"/>
              <a:t>service</a:t>
            </a:r>
            <a:r>
              <a:rPr lang="hr-HR" dirty="0" smtClean="0"/>
              <a:t>.</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84658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0299" y="-12894"/>
            <a:ext cx="3890843" cy="6870894"/>
          </a:xfrm>
          <a:prstGeom prst="rect">
            <a:avLst/>
          </a:prstGeom>
        </p:spPr>
      </p:pic>
      <p:sp>
        <p:nvSpPr>
          <p:cNvPr id="5" name="TextBox 4"/>
          <p:cNvSpPr txBox="1"/>
          <p:nvPr/>
        </p:nvSpPr>
        <p:spPr>
          <a:xfrm>
            <a:off x="1120140" y="605790"/>
            <a:ext cx="449199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800" dirty="0" err="1" smtClean="0"/>
              <a:t>Library</a:t>
            </a:r>
            <a:r>
              <a:rPr lang="hr-HR" sz="2800" dirty="0" smtClean="0"/>
              <a:t> </a:t>
            </a:r>
            <a:r>
              <a:rPr lang="hr-HR" sz="2800" dirty="0" err="1" smtClean="0"/>
              <a:t>saves</a:t>
            </a:r>
            <a:r>
              <a:rPr lang="hr-HR" sz="2800" dirty="0" smtClean="0"/>
              <a:t> </a:t>
            </a:r>
            <a:r>
              <a:rPr lang="hr-HR" sz="2800" dirty="0" err="1" smtClean="0"/>
              <a:t>customers</a:t>
            </a:r>
            <a:r>
              <a:rPr lang="hr-HR" sz="2800" dirty="0" smtClean="0"/>
              <a:t>’ </a:t>
            </a:r>
            <a:r>
              <a:rPr lang="hr-HR" sz="2800" dirty="0" err="1" smtClean="0"/>
              <a:t>money</a:t>
            </a:r>
            <a:r>
              <a:rPr lang="hr-HR" sz="2800" dirty="0" smtClean="0"/>
              <a:t> </a:t>
            </a:r>
            <a:r>
              <a:rPr lang="hr-HR" sz="2800" dirty="0" err="1" smtClean="0"/>
              <a:t>by</a:t>
            </a:r>
            <a:r>
              <a:rPr lang="hr-HR" sz="2800" dirty="0" smtClean="0"/>
              <a:t> </a:t>
            </a:r>
            <a:r>
              <a:rPr lang="hr-HR" sz="2800" dirty="0" err="1" smtClean="0"/>
              <a:t>acquiring</a:t>
            </a:r>
            <a:r>
              <a:rPr lang="hr-HR" sz="2800" dirty="0" smtClean="0"/>
              <a:t> </a:t>
            </a:r>
            <a:r>
              <a:rPr lang="hr-HR" sz="2800" dirty="0" err="1" smtClean="0"/>
              <a:t>information</a:t>
            </a:r>
            <a:r>
              <a:rPr lang="hr-HR" sz="2800" dirty="0" smtClean="0"/>
              <a:t> </a:t>
            </a:r>
            <a:r>
              <a:rPr lang="hr-HR" sz="2800" dirty="0" err="1" smtClean="0"/>
              <a:t>resources</a:t>
            </a:r>
            <a:r>
              <a:rPr lang="hr-HR" sz="2800" dirty="0" smtClean="0"/>
              <a:t> on </a:t>
            </a:r>
            <a:r>
              <a:rPr lang="hr-HR" sz="2800" dirty="0" err="1" smtClean="0"/>
              <a:t>their</a:t>
            </a:r>
            <a:r>
              <a:rPr lang="hr-HR" sz="2800" dirty="0" smtClean="0"/>
              <a:t> </a:t>
            </a:r>
            <a:r>
              <a:rPr lang="hr-HR" sz="2800" dirty="0" err="1" smtClean="0"/>
              <a:t>behalf</a:t>
            </a:r>
            <a:r>
              <a:rPr lang="hr-HR" sz="2800" dirty="0" smtClean="0"/>
              <a:t>!</a:t>
            </a:r>
            <a:endParaRPr lang="hr-HR" sz="2800" dirty="0"/>
          </a:p>
        </p:txBody>
      </p:sp>
    </p:spTree>
    <p:extLst>
      <p:ext uri="{BB962C8B-B14F-4D97-AF65-F5344CB8AC3E}">
        <p14:creationId xmlns:p14="http://schemas.microsoft.com/office/powerpoint/2010/main" val="247494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Return</a:t>
            </a:r>
            <a:r>
              <a:rPr lang="hr-HR" dirty="0" smtClean="0"/>
              <a:t> on </a:t>
            </a:r>
            <a:r>
              <a:rPr lang="hr-HR" dirty="0" err="1" smtClean="0"/>
              <a:t>investment</a:t>
            </a:r>
            <a:r>
              <a:rPr lang="hr-HR" dirty="0" smtClean="0"/>
              <a:t> (ROI)</a:t>
            </a:r>
            <a:endParaRPr lang="hr-HR" dirty="0"/>
          </a:p>
        </p:txBody>
      </p:sp>
      <p:sp>
        <p:nvSpPr>
          <p:cNvPr id="3" name="Content Placeholder 2"/>
          <p:cNvSpPr>
            <a:spLocks noGrp="1"/>
          </p:cNvSpPr>
          <p:nvPr>
            <p:ph idx="1"/>
          </p:nvPr>
        </p:nvSpPr>
        <p:spPr/>
        <p:txBody>
          <a:bodyPr/>
          <a:lstStyle/>
          <a:p>
            <a:r>
              <a:rPr lang="hr-HR" dirty="0" err="1" smtClean="0"/>
              <a:t>Summing</a:t>
            </a:r>
            <a:r>
              <a:rPr lang="hr-HR" dirty="0" smtClean="0"/>
              <a:t> </a:t>
            </a:r>
            <a:r>
              <a:rPr lang="hr-HR" dirty="0" err="1" smtClean="0"/>
              <a:t>the</a:t>
            </a:r>
            <a:r>
              <a:rPr lang="hr-HR" dirty="0" smtClean="0"/>
              <a:t> </a:t>
            </a:r>
            <a:r>
              <a:rPr lang="hr-HR" dirty="0" err="1" smtClean="0"/>
              <a:t>assigned</a:t>
            </a:r>
            <a:r>
              <a:rPr lang="hr-HR" dirty="0" smtClean="0"/>
              <a:t> </a:t>
            </a:r>
            <a:r>
              <a:rPr lang="hr-HR" dirty="0" err="1" smtClean="0"/>
              <a:t>value</a:t>
            </a:r>
            <a:r>
              <a:rPr lang="hr-HR" dirty="0" smtClean="0"/>
              <a:t>, </a:t>
            </a:r>
            <a:r>
              <a:rPr lang="hr-HR" dirty="0" err="1" smtClean="0"/>
              <a:t>then</a:t>
            </a:r>
            <a:r>
              <a:rPr lang="hr-HR" dirty="0" smtClean="0"/>
              <a:t> </a:t>
            </a:r>
            <a:r>
              <a:rPr lang="hr-HR" dirty="0" err="1" smtClean="0"/>
              <a:t>dividing</a:t>
            </a:r>
            <a:r>
              <a:rPr lang="hr-HR" dirty="0" smtClean="0"/>
              <a:t> </a:t>
            </a:r>
            <a:r>
              <a:rPr lang="hr-HR" dirty="0" err="1" smtClean="0"/>
              <a:t>that</a:t>
            </a:r>
            <a:r>
              <a:rPr lang="hr-HR" dirty="0" smtClean="0"/>
              <a:t> total </a:t>
            </a:r>
            <a:r>
              <a:rPr lang="hr-HR" dirty="0" err="1" smtClean="0"/>
              <a:t>by</a:t>
            </a:r>
            <a:r>
              <a:rPr lang="hr-HR" dirty="0" smtClean="0"/>
              <a:t> </a:t>
            </a:r>
            <a:r>
              <a:rPr lang="hr-HR" dirty="0" err="1" smtClean="0"/>
              <a:t>all</a:t>
            </a:r>
            <a:r>
              <a:rPr lang="hr-HR" dirty="0" smtClean="0"/>
              <a:t> </a:t>
            </a:r>
            <a:r>
              <a:rPr lang="hr-HR" dirty="0" err="1" smtClean="0"/>
              <a:t>expenses</a:t>
            </a:r>
            <a:endParaRPr lang="hr-HR" dirty="0" smtClean="0"/>
          </a:p>
          <a:p>
            <a:r>
              <a:rPr lang="hr-HR" dirty="0" smtClean="0"/>
              <a:t>„</a:t>
            </a:r>
            <a:r>
              <a:rPr lang="hr-HR" i="1" dirty="0" smtClean="0"/>
              <a:t>for </a:t>
            </a:r>
            <a:r>
              <a:rPr lang="hr-HR" i="1" dirty="0" err="1" smtClean="0"/>
              <a:t>each</a:t>
            </a:r>
            <a:r>
              <a:rPr lang="hr-HR" i="1" dirty="0" smtClean="0"/>
              <a:t> </a:t>
            </a:r>
            <a:r>
              <a:rPr lang="hr-HR" i="1" dirty="0" err="1" smtClean="0"/>
              <a:t>dollar</a:t>
            </a:r>
            <a:r>
              <a:rPr lang="hr-HR" i="1" dirty="0" smtClean="0"/>
              <a:t> </a:t>
            </a:r>
            <a:r>
              <a:rPr lang="hr-HR" i="1" dirty="0" err="1" smtClean="0"/>
              <a:t>spent</a:t>
            </a:r>
            <a:r>
              <a:rPr lang="hr-HR" i="1" dirty="0" smtClean="0"/>
              <a:t> on </a:t>
            </a:r>
            <a:r>
              <a:rPr lang="hr-HR" i="1" dirty="0" err="1" smtClean="0"/>
              <a:t>the</a:t>
            </a:r>
            <a:r>
              <a:rPr lang="hr-HR" i="1" dirty="0" smtClean="0"/>
              <a:t> </a:t>
            </a:r>
            <a:r>
              <a:rPr lang="hr-HR" i="1" dirty="0" err="1" smtClean="0"/>
              <a:t>library</a:t>
            </a:r>
            <a:r>
              <a:rPr lang="hr-HR" i="1" dirty="0" smtClean="0"/>
              <a:t>, </a:t>
            </a:r>
            <a:r>
              <a:rPr lang="hr-HR" i="1" dirty="0" err="1" smtClean="0"/>
              <a:t>the</a:t>
            </a:r>
            <a:r>
              <a:rPr lang="hr-HR" i="1" dirty="0" smtClean="0"/>
              <a:t> </a:t>
            </a:r>
            <a:r>
              <a:rPr lang="hr-HR" i="1" dirty="0" err="1" smtClean="0"/>
              <a:t>community</a:t>
            </a:r>
            <a:r>
              <a:rPr lang="hr-HR" i="1" dirty="0" smtClean="0"/>
              <a:t> </a:t>
            </a:r>
            <a:r>
              <a:rPr lang="hr-HR" i="1" dirty="0" err="1" smtClean="0"/>
              <a:t>receives</a:t>
            </a:r>
            <a:r>
              <a:rPr lang="hr-HR" i="1" dirty="0" smtClean="0"/>
              <a:t> $..... </a:t>
            </a:r>
            <a:r>
              <a:rPr lang="hr-HR" i="1" dirty="0" err="1" smtClean="0"/>
              <a:t>in</a:t>
            </a:r>
            <a:r>
              <a:rPr lang="hr-HR" i="1" dirty="0" smtClean="0"/>
              <a:t> </a:t>
            </a:r>
            <a:r>
              <a:rPr lang="hr-HR" i="1" dirty="0" err="1" smtClean="0"/>
              <a:t>benefits</a:t>
            </a:r>
            <a:r>
              <a:rPr lang="hr-HR" i="1" dirty="0" smtClean="0"/>
              <a:t> </a:t>
            </a:r>
            <a:r>
              <a:rPr lang="hr-HR" i="1" dirty="0" err="1" smtClean="0"/>
              <a:t>from</a:t>
            </a:r>
            <a:r>
              <a:rPr lang="hr-HR" i="1" dirty="0" smtClean="0"/>
              <a:t> </a:t>
            </a:r>
            <a:r>
              <a:rPr lang="hr-HR" i="1" dirty="0" err="1" smtClean="0"/>
              <a:t>library</a:t>
            </a:r>
            <a:r>
              <a:rPr lang="hr-HR" i="1" dirty="0" smtClean="0"/>
              <a:t> </a:t>
            </a:r>
            <a:r>
              <a:rPr lang="hr-HR" i="1" dirty="0" err="1" smtClean="0"/>
              <a:t>service</a:t>
            </a:r>
            <a:r>
              <a:rPr lang="hr-HR" i="1" dirty="0" smtClean="0"/>
              <a:t>.”</a:t>
            </a:r>
          </a:p>
          <a:p>
            <a:endParaRPr lang="hr-HR" dirty="0"/>
          </a:p>
          <a:p>
            <a:endParaRPr lang="hr-HR" dirty="0"/>
          </a:p>
        </p:txBody>
      </p:sp>
      <p:sp>
        <p:nvSpPr>
          <p:cNvPr id="5" name="TextBox 4"/>
          <p:cNvSpPr txBox="1"/>
          <p:nvPr/>
        </p:nvSpPr>
        <p:spPr>
          <a:xfrm>
            <a:off x="1040130" y="3749040"/>
            <a:ext cx="5977890" cy="190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000" dirty="0" err="1" smtClean="0"/>
              <a:t>Cortez</a:t>
            </a:r>
            <a:r>
              <a:rPr lang="hr-HR" sz="2000" dirty="0" smtClean="0"/>
              <a:t> </a:t>
            </a:r>
            <a:r>
              <a:rPr lang="hr-HR" sz="2000" dirty="0" err="1" smtClean="0"/>
              <a:t>Public</a:t>
            </a:r>
            <a:r>
              <a:rPr lang="hr-HR" sz="2000" dirty="0" smtClean="0"/>
              <a:t> </a:t>
            </a:r>
            <a:r>
              <a:rPr lang="hr-HR" sz="2000" dirty="0" err="1" smtClean="0"/>
              <a:t>Library</a:t>
            </a:r>
            <a:r>
              <a:rPr lang="hr-HR" sz="2000" dirty="0" smtClean="0"/>
              <a:t>, USA  - $31 </a:t>
            </a:r>
            <a:r>
              <a:rPr lang="hr-HR" sz="2000" dirty="0" err="1" smtClean="0"/>
              <a:t>return</a:t>
            </a:r>
            <a:endParaRPr lang="hr-HR" sz="2000" dirty="0" smtClean="0"/>
          </a:p>
          <a:p>
            <a:r>
              <a:rPr lang="hr-HR" sz="2000" dirty="0" smtClean="0"/>
              <a:t>Denver </a:t>
            </a:r>
            <a:r>
              <a:rPr lang="hr-HR" sz="2000" dirty="0" err="1" smtClean="0"/>
              <a:t>Public</a:t>
            </a:r>
            <a:r>
              <a:rPr lang="hr-HR" sz="2000" dirty="0" smtClean="0"/>
              <a:t> </a:t>
            </a:r>
            <a:r>
              <a:rPr lang="hr-HR" sz="2000" dirty="0" err="1" smtClean="0"/>
              <a:t>Library</a:t>
            </a:r>
            <a:r>
              <a:rPr lang="hr-HR" sz="2000" dirty="0" smtClean="0"/>
              <a:t>, USA - $5 </a:t>
            </a:r>
            <a:r>
              <a:rPr lang="hr-HR" sz="2000" dirty="0" err="1" smtClean="0"/>
              <a:t>return</a:t>
            </a:r>
            <a:endParaRPr lang="hr-HR" sz="2000" dirty="0" smtClean="0"/>
          </a:p>
          <a:p>
            <a:r>
              <a:rPr lang="hr-HR" sz="2000" dirty="0" smtClean="0"/>
              <a:t>Fort Morgan </a:t>
            </a:r>
            <a:r>
              <a:rPr lang="hr-HR" sz="2000" dirty="0" err="1" smtClean="0"/>
              <a:t>Library</a:t>
            </a:r>
            <a:r>
              <a:rPr lang="hr-HR" sz="2000" dirty="0" smtClean="0"/>
              <a:t>, USA - $8.80 </a:t>
            </a:r>
          </a:p>
          <a:p>
            <a:r>
              <a:rPr lang="hr-HR" sz="2000" dirty="0" err="1" smtClean="0"/>
              <a:t>Australian</a:t>
            </a:r>
            <a:r>
              <a:rPr lang="hr-HR" sz="2000" dirty="0" smtClean="0"/>
              <a:t> </a:t>
            </a:r>
            <a:r>
              <a:rPr lang="hr-HR" sz="2000" dirty="0" err="1" smtClean="0"/>
              <a:t>special</a:t>
            </a:r>
            <a:r>
              <a:rPr lang="hr-HR" sz="2000" dirty="0" smtClean="0"/>
              <a:t> </a:t>
            </a:r>
            <a:r>
              <a:rPr lang="hr-HR" sz="2000" dirty="0" err="1" smtClean="0"/>
              <a:t>libraries</a:t>
            </a:r>
            <a:r>
              <a:rPr lang="hr-HR" sz="2000" dirty="0" smtClean="0"/>
              <a:t> - $5.43</a:t>
            </a:r>
          </a:p>
          <a:p>
            <a:r>
              <a:rPr lang="hr-HR" sz="2000" dirty="0" smtClean="0"/>
              <a:t>…</a:t>
            </a:r>
          </a:p>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0459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a:t>
            </a:r>
            <a:r>
              <a:rPr lang="hr-HR" dirty="0" smtClean="0"/>
              <a:t> </a:t>
            </a:r>
            <a:r>
              <a:rPr lang="hr-HR" dirty="0" err="1" smtClean="0"/>
              <a:t>of</a:t>
            </a:r>
            <a:r>
              <a:rPr lang="hr-HR" dirty="0" smtClean="0"/>
              <a:t> </a:t>
            </a:r>
            <a:r>
              <a:rPr lang="en-US" dirty="0" smtClean="0"/>
              <a:t>calculating</a:t>
            </a:r>
            <a:r>
              <a:rPr lang="hr-HR" dirty="0" smtClean="0"/>
              <a:t> </a:t>
            </a:r>
            <a:r>
              <a:rPr lang="hr-HR" dirty="0" err="1" smtClean="0"/>
              <a:t>the</a:t>
            </a:r>
            <a:r>
              <a:rPr lang="hr-HR" dirty="0" smtClean="0"/>
              <a:t> </a:t>
            </a:r>
            <a:r>
              <a:rPr lang="hr-HR" dirty="0" err="1" smtClean="0"/>
              <a:t>impact</a:t>
            </a:r>
            <a:r>
              <a:rPr lang="hr-HR" dirty="0" smtClean="0"/>
              <a:t> </a:t>
            </a:r>
            <a:r>
              <a:rPr lang="hr-HR" dirty="0" err="1" smtClean="0"/>
              <a:t>of</a:t>
            </a:r>
            <a:r>
              <a:rPr lang="hr-HR" dirty="0" smtClean="0"/>
              <a:t> </a:t>
            </a:r>
            <a:r>
              <a:rPr lang="hr-HR" dirty="0" err="1" smtClean="0"/>
              <a:t>libraries</a:t>
            </a:r>
            <a:endParaRPr lang="hr-HR" dirty="0"/>
          </a:p>
        </p:txBody>
      </p:sp>
      <p:sp>
        <p:nvSpPr>
          <p:cNvPr id="5" name="Content Placeholder 4"/>
          <p:cNvSpPr>
            <a:spLocks noGrp="1"/>
          </p:cNvSpPr>
          <p:nvPr>
            <p:ph idx="1"/>
          </p:nvPr>
        </p:nvSpPr>
        <p:spPr/>
        <p:txBody>
          <a:bodyPr>
            <a:normAutofit/>
          </a:bodyPr>
          <a:lstStyle/>
          <a:p>
            <a:pPr marL="0" indent="0">
              <a:buNone/>
            </a:pPr>
            <a:endParaRPr lang="hr-HR" dirty="0"/>
          </a:p>
          <a:p>
            <a:r>
              <a:rPr lang="en-US" dirty="0"/>
              <a:t>The impact is for the most part intangible and difficult to quantify.</a:t>
            </a:r>
          </a:p>
          <a:p>
            <a:r>
              <a:rPr lang="en-US" b="1" dirty="0"/>
              <a:t>Long-term effects cannot be ascertained if the users are no more available.</a:t>
            </a:r>
            <a:endParaRPr lang="en-US" dirty="0"/>
          </a:p>
          <a:p>
            <a:r>
              <a:rPr lang="en-US" dirty="0"/>
              <a:t>The results of qualitative methods have a subjective bias.</a:t>
            </a:r>
          </a:p>
          <a:p>
            <a:r>
              <a:rPr lang="en-US" dirty="0"/>
              <a:t>Libraries are not familiar with the methods used for impact assessment. </a:t>
            </a:r>
          </a:p>
          <a:p>
            <a:r>
              <a:rPr lang="en-US" dirty="0"/>
              <a:t>The expenditure of time and effort can be considerable</a:t>
            </a:r>
          </a:p>
          <a:p>
            <a:r>
              <a:rPr lang="en-US" b="1" dirty="0"/>
              <a:t>The library’s influence is generally not the only and possibly not the strongest one.</a:t>
            </a:r>
            <a:endParaRPr lang="en-US" dirty="0"/>
          </a:p>
          <a:p>
            <a:endParaRPr lang="hr-HR"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424245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Quality</a:t>
            </a:r>
            <a:endParaRPr lang="hr-HR" dirty="0"/>
          </a:p>
        </p:txBody>
      </p:sp>
      <p:sp>
        <p:nvSpPr>
          <p:cNvPr id="3" name="Content Placeholder 2"/>
          <p:cNvSpPr>
            <a:spLocks noGrp="1"/>
          </p:cNvSpPr>
          <p:nvPr>
            <p:ph idx="1"/>
          </p:nvPr>
        </p:nvSpPr>
        <p:spPr/>
        <p:txBody>
          <a:bodyPr>
            <a:normAutofit lnSpcReduction="10000"/>
          </a:bodyPr>
          <a:lstStyle/>
          <a:p>
            <a:r>
              <a:rPr lang="hr-HR" dirty="0" smtClean="0"/>
              <a:t>(</a:t>
            </a:r>
            <a:r>
              <a:rPr lang="hr-HR" dirty="0" err="1" smtClean="0"/>
              <a:t>library</a:t>
            </a:r>
            <a:r>
              <a:rPr lang="hr-HR" dirty="0" smtClean="0"/>
              <a:t>) </a:t>
            </a:r>
            <a:r>
              <a:rPr lang="hr-HR" dirty="0" err="1" smtClean="0"/>
              <a:t>service</a:t>
            </a:r>
            <a:r>
              <a:rPr lang="hr-HR" dirty="0" smtClean="0"/>
              <a:t> </a:t>
            </a:r>
            <a:r>
              <a:rPr lang="hr-HR" dirty="0" err="1" smtClean="0"/>
              <a:t>quality</a:t>
            </a:r>
            <a:endParaRPr lang="hr-HR" dirty="0" smtClean="0"/>
          </a:p>
          <a:p>
            <a:pPr lvl="1"/>
            <a:r>
              <a:rPr lang="hr-HR" dirty="0" err="1" smtClean="0"/>
              <a:t>Interactive</a:t>
            </a:r>
            <a:r>
              <a:rPr lang="hr-HR" dirty="0" smtClean="0"/>
              <a:t> </a:t>
            </a:r>
            <a:r>
              <a:rPr lang="hr-HR" dirty="0" err="1" smtClean="0"/>
              <a:t>relationship</a:t>
            </a:r>
            <a:r>
              <a:rPr lang="hr-HR" dirty="0" smtClean="0"/>
              <a:t> </a:t>
            </a:r>
            <a:r>
              <a:rPr lang="hr-HR" dirty="0" err="1" smtClean="0"/>
              <a:t>between</a:t>
            </a:r>
            <a:r>
              <a:rPr lang="hr-HR" dirty="0" smtClean="0"/>
              <a:t> </a:t>
            </a:r>
            <a:r>
              <a:rPr lang="hr-HR" dirty="0" err="1" smtClean="0"/>
              <a:t>the</a:t>
            </a:r>
            <a:r>
              <a:rPr lang="hr-HR" dirty="0" smtClean="0"/>
              <a:t> </a:t>
            </a:r>
            <a:r>
              <a:rPr lang="hr-HR" dirty="0" err="1" smtClean="0"/>
              <a:t>library</a:t>
            </a:r>
            <a:r>
              <a:rPr lang="hr-HR" dirty="0" smtClean="0"/>
              <a:t> </a:t>
            </a:r>
            <a:r>
              <a:rPr lang="hr-HR" dirty="0" err="1" smtClean="0"/>
              <a:t>and</a:t>
            </a:r>
            <a:r>
              <a:rPr lang="hr-HR" dirty="0" smtClean="0"/>
              <a:t> </a:t>
            </a:r>
            <a:r>
              <a:rPr lang="hr-HR" dirty="0" err="1" smtClean="0"/>
              <a:t>the</a:t>
            </a:r>
            <a:r>
              <a:rPr lang="hr-HR" dirty="0" smtClean="0"/>
              <a:t> </a:t>
            </a:r>
            <a:r>
              <a:rPr lang="hr-HR" dirty="0" err="1" smtClean="0"/>
              <a:t>people</a:t>
            </a:r>
            <a:r>
              <a:rPr lang="hr-HR" dirty="0" smtClean="0"/>
              <a:t> </a:t>
            </a:r>
            <a:r>
              <a:rPr lang="hr-HR" dirty="0" err="1" smtClean="0"/>
              <a:t>it</a:t>
            </a:r>
            <a:r>
              <a:rPr lang="hr-HR" dirty="0" smtClean="0"/>
              <a:t> </a:t>
            </a:r>
            <a:r>
              <a:rPr lang="hr-HR" dirty="0" err="1" smtClean="0"/>
              <a:t>is</a:t>
            </a:r>
            <a:r>
              <a:rPr lang="hr-HR" dirty="0" smtClean="0"/>
              <a:t> </a:t>
            </a:r>
            <a:r>
              <a:rPr lang="hr-HR" dirty="0" err="1" smtClean="0"/>
              <a:t>supposed</a:t>
            </a:r>
            <a:r>
              <a:rPr lang="hr-HR" dirty="0" smtClean="0"/>
              <a:t> to </a:t>
            </a:r>
            <a:r>
              <a:rPr lang="hr-HR" dirty="0" err="1" smtClean="0"/>
              <a:t>serve</a:t>
            </a:r>
            <a:endParaRPr lang="hr-HR" dirty="0" smtClean="0"/>
          </a:p>
          <a:p>
            <a:r>
              <a:rPr lang="hr-HR" dirty="0" err="1" smtClean="0"/>
              <a:t>Multidimensional</a:t>
            </a:r>
            <a:endParaRPr lang="hr-HR" dirty="0" smtClean="0"/>
          </a:p>
          <a:p>
            <a:pPr lvl="1"/>
            <a:r>
              <a:rPr lang="hr-HR" dirty="0" err="1" smtClean="0"/>
              <a:t>Content</a:t>
            </a:r>
            <a:endParaRPr lang="hr-HR" dirty="0" smtClean="0"/>
          </a:p>
          <a:p>
            <a:pPr lvl="1"/>
            <a:r>
              <a:rPr lang="hr-HR" dirty="0" err="1" smtClean="0"/>
              <a:t>Context</a:t>
            </a:r>
            <a:r>
              <a:rPr lang="hr-HR" dirty="0" smtClean="0"/>
              <a:t> </a:t>
            </a:r>
          </a:p>
          <a:p>
            <a:r>
              <a:rPr lang="hr-HR" dirty="0" err="1" smtClean="0"/>
              <a:t>Customer</a:t>
            </a:r>
            <a:r>
              <a:rPr lang="hr-HR" dirty="0" smtClean="0"/>
              <a:t> </a:t>
            </a:r>
            <a:r>
              <a:rPr lang="hr-HR" dirty="0" err="1" smtClean="0"/>
              <a:t>expectations</a:t>
            </a:r>
            <a:r>
              <a:rPr lang="hr-HR" dirty="0" smtClean="0"/>
              <a:t> – </a:t>
            </a:r>
            <a:r>
              <a:rPr lang="hr-HR" dirty="0" err="1" smtClean="0"/>
              <a:t>reality</a:t>
            </a:r>
            <a:r>
              <a:rPr lang="hr-HR" dirty="0" smtClean="0"/>
              <a:t> for </a:t>
            </a:r>
            <a:r>
              <a:rPr lang="hr-HR" dirty="0" err="1" smtClean="0"/>
              <a:t>customer</a:t>
            </a:r>
            <a:r>
              <a:rPr lang="hr-HR" dirty="0" smtClean="0"/>
              <a:t>!</a:t>
            </a:r>
          </a:p>
          <a:p>
            <a:pPr lvl="1"/>
            <a:r>
              <a:rPr lang="hr-HR" dirty="0" err="1" smtClean="0"/>
              <a:t>Change</a:t>
            </a:r>
            <a:r>
              <a:rPr lang="hr-HR" dirty="0" smtClean="0"/>
              <a:t> </a:t>
            </a:r>
            <a:r>
              <a:rPr lang="hr-HR" dirty="0" err="1" smtClean="0"/>
              <a:t>according</a:t>
            </a:r>
            <a:r>
              <a:rPr lang="hr-HR" dirty="0" smtClean="0"/>
              <a:t> to </a:t>
            </a:r>
            <a:r>
              <a:rPr lang="hr-HR" dirty="0" err="1" smtClean="0"/>
              <a:t>what</a:t>
            </a:r>
            <a:r>
              <a:rPr lang="hr-HR" dirty="0" smtClean="0"/>
              <a:t> </a:t>
            </a:r>
            <a:r>
              <a:rPr lang="hr-HR" dirty="0" err="1" smtClean="0"/>
              <a:t>customers</a:t>
            </a:r>
            <a:r>
              <a:rPr lang="hr-HR" dirty="0" smtClean="0"/>
              <a:t> </a:t>
            </a:r>
            <a:r>
              <a:rPr lang="hr-HR" dirty="0" err="1" smtClean="0"/>
              <a:t>want</a:t>
            </a:r>
            <a:r>
              <a:rPr lang="hr-HR" dirty="0" smtClean="0"/>
              <a:t> </a:t>
            </a:r>
            <a:r>
              <a:rPr lang="hr-HR" dirty="0" err="1" smtClean="0"/>
              <a:t>and</a:t>
            </a:r>
            <a:r>
              <a:rPr lang="hr-HR" dirty="0" smtClean="0"/>
              <a:t> how </a:t>
            </a:r>
            <a:r>
              <a:rPr lang="hr-HR" dirty="0" err="1" smtClean="0"/>
              <a:t>urgently</a:t>
            </a:r>
            <a:r>
              <a:rPr lang="hr-HR" dirty="0" smtClean="0"/>
              <a:t> </a:t>
            </a:r>
            <a:r>
              <a:rPr lang="hr-HR" dirty="0" err="1" smtClean="0"/>
              <a:t>they</a:t>
            </a:r>
            <a:r>
              <a:rPr lang="hr-HR" dirty="0" smtClean="0"/>
              <a:t> </a:t>
            </a:r>
            <a:r>
              <a:rPr lang="hr-HR" dirty="0" err="1" smtClean="0"/>
              <a:t>want</a:t>
            </a:r>
            <a:r>
              <a:rPr lang="hr-HR" dirty="0" smtClean="0"/>
              <a:t> </a:t>
            </a:r>
            <a:r>
              <a:rPr lang="hr-HR" dirty="0" err="1" smtClean="0"/>
              <a:t>it</a:t>
            </a:r>
            <a:r>
              <a:rPr lang="hr-HR" dirty="0" smtClean="0"/>
              <a:t> –&gt; </a:t>
            </a:r>
            <a:r>
              <a:rPr lang="hr-HR" b="1" dirty="0" err="1" smtClean="0"/>
              <a:t>importance</a:t>
            </a:r>
            <a:r>
              <a:rPr lang="hr-HR" b="1" dirty="0" smtClean="0"/>
              <a:t> </a:t>
            </a:r>
            <a:r>
              <a:rPr lang="hr-HR" b="1" dirty="0" err="1" smtClean="0"/>
              <a:t>and</a:t>
            </a:r>
            <a:r>
              <a:rPr lang="hr-HR" b="1" dirty="0" smtClean="0"/>
              <a:t> </a:t>
            </a:r>
            <a:r>
              <a:rPr lang="hr-HR" b="1" dirty="0" err="1" smtClean="0"/>
              <a:t>urgency</a:t>
            </a:r>
            <a:r>
              <a:rPr lang="hr-HR" b="1" dirty="0" smtClean="0"/>
              <a:t> </a:t>
            </a:r>
            <a:r>
              <a:rPr lang="hr-HR" dirty="0" smtClean="0"/>
              <a:t>– </a:t>
            </a:r>
            <a:r>
              <a:rPr lang="hr-HR" dirty="0" err="1" smtClean="0"/>
              <a:t>strong</a:t>
            </a:r>
            <a:r>
              <a:rPr lang="hr-HR" dirty="0" smtClean="0"/>
              <a:t> influence on </a:t>
            </a:r>
            <a:r>
              <a:rPr lang="hr-HR" dirty="0" err="1" smtClean="0"/>
              <a:t>customers</a:t>
            </a:r>
            <a:r>
              <a:rPr lang="hr-HR" dirty="0" smtClean="0"/>
              <a:t>’ </a:t>
            </a:r>
            <a:r>
              <a:rPr lang="hr-HR" dirty="0" err="1" smtClean="0"/>
              <a:t>satisfaction</a:t>
            </a:r>
            <a:r>
              <a:rPr lang="hr-HR" dirty="0" smtClean="0"/>
              <a:t> </a:t>
            </a:r>
            <a:r>
              <a:rPr lang="hr-HR" dirty="0" err="1" smtClean="0"/>
              <a:t>with</a:t>
            </a:r>
            <a:r>
              <a:rPr lang="hr-HR" dirty="0" smtClean="0"/>
              <a:t> a </a:t>
            </a:r>
            <a:r>
              <a:rPr lang="hr-HR" dirty="0" err="1" smtClean="0"/>
              <a:t>service</a:t>
            </a:r>
            <a:endParaRPr lang="hr-HR" dirty="0" smtClean="0"/>
          </a:p>
          <a:p>
            <a:r>
              <a:rPr lang="hr-HR" dirty="0" smtClean="0"/>
              <a:t>Personal </a:t>
            </a:r>
            <a:r>
              <a:rPr lang="hr-HR" dirty="0" err="1" smtClean="0"/>
              <a:t>and</a:t>
            </a:r>
            <a:r>
              <a:rPr lang="hr-HR" dirty="0" smtClean="0"/>
              <a:t> </a:t>
            </a:r>
            <a:r>
              <a:rPr lang="hr-HR" dirty="0" err="1" smtClean="0"/>
              <a:t>collective</a:t>
            </a:r>
            <a:endParaRPr lang="hr-HR" dirty="0" smtClean="0"/>
          </a:p>
          <a:p>
            <a:endParaRPr lang="hr-HR" dirty="0"/>
          </a:p>
        </p:txBody>
      </p:sp>
      <p:sp>
        <p:nvSpPr>
          <p:cNvPr id="5" name="TextBox 4"/>
          <p:cNvSpPr txBox="1"/>
          <p:nvPr/>
        </p:nvSpPr>
        <p:spPr>
          <a:xfrm>
            <a:off x="4044462" y="747346"/>
            <a:ext cx="471267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dirty="0" smtClean="0"/>
              <a:t>Manner </a:t>
            </a:r>
            <a:r>
              <a:rPr lang="hr-HR" dirty="0" err="1" smtClean="0"/>
              <a:t>in</a:t>
            </a:r>
            <a:r>
              <a:rPr lang="hr-HR" dirty="0" smtClean="0"/>
              <a:t> </a:t>
            </a:r>
            <a:r>
              <a:rPr lang="hr-HR" dirty="0" err="1" smtClean="0"/>
              <a:t>which</a:t>
            </a:r>
            <a:r>
              <a:rPr lang="hr-HR" dirty="0" smtClean="0"/>
              <a:t> </a:t>
            </a:r>
            <a:r>
              <a:rPr lang="hr-HR" dirty="0" err="1" smtClean="0"/>
              <a:t>the</a:t>
            </a:r>
            <a:r>
              <a:rPr lang="hr-HR" dirty="0" smtClean="0"/>
              <a:t> </a:t>
            </a:r>
            <a:r>
              <a:rPr lang="hr-HR" dirty="0" err="1" smtClean="0"/>
              <a:t>service</a:t>
            </a:r>
            <a:r>
              <a:rPr lang="hr-HR" dirty="0" smtClean="0"/>
              <a:t> </a:t>
            </a:r>
            <a:r>
              <a:rPr lang="hr-HR" dirty="0" err="1" smtClean="0"/>
              <a:t>is</a:t>
            </a:r>
            <a:r>
              <a:rPr lang="hr-HR" dirty="0" smtClean="0"/>
              <a:t> </a:t>
            </a:r>
            <a:r>
              <a:rPr lang="hr-HR" dirty="0" err="1" smtClean="0"/>
              <a:t>delivered</a:t>
            </a:r>
            <a:r>
              <a:rPr lang="hr-HR" dirty="0" smtClean="0"/>
              <a:t> (</a:t>
            </a:r>
            <a:r>
              <a:rPr lang="hr-HR" dirty="0" err="1" smtClean="0"/>
              <a:t>i.e</a:t>
            </a:r>
            <a:r>
              <a:rPr lang="hr-HR" dirty="0" smtClean="0"/>
              <a:t>. </a:t>
            </a:r>
            <a:r>
              <a:rPr lang="hr-HR" dirty="0" err="1" smtClean="0"/>
              <a:t>not</a:t>
            </a:r>
            <a:r>
              <a:rPr lang="hr-HR" dirty="0" smtClean="0"/>
              <a:t> </a:t>
            </a:r>
            <a:r>
              <a:rPr lang="hr-HR" dirty="0" err="1" smtClean="0"/>
              <a:t>delivered</a:t>
            </a:r>
            <a:r>
              <a:rPr lang="hr-HR" dirty="0" smtClean="0"/>
              <a:t>)</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971416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Quality</a:t>
            </a:r>
            <a:r>
              <a:rPr lang="hr-HR" dirty="0" smtClean="0"/>
              <a:t> vs. </a:t>
            </a:r>
            <a:r>
              <a:rPr lang="hr-HR" dirty="0" err="1" smtClean="0"/>
              <a:t>Satisfaction</a:t>
            </a:r>
            <a:r>
              <a:rPr lang="hr-HR" dirty="0" smtClean="0"/>
              <a:t> </a:t>
            </a:r>
            <a:endParaRPr lang="hr-HR" dirty="0"/>
          </a:p>
        </p:txBody>
      </p:sp>
      <p:sp>
        <p:nvSpPr>
          <p:cNvPr id="3" name="Content Placeholder 2"/>
          <p:cNvSpPr>
            <a:spLocks noGrp="1"/>
          </p:cNvSpPr>
          <p:nvPr>
            <p:ph idx="1"/>
          </p:nvPr>
        </p:nvSpPr>
        <p:spPr>
          <a:xfrm>
            <a:off x="1103312" y="2920181"/>
            <a:ext cx="8946541" cy="2743200"/>
          </a:xfrm>
        </p:spPr>
        <p:txBody>
          <a:bodyPr/>
          <a:lstStyle/>
          <a:p>
            <a:r>
              <a:rPr lang="hr-HR" dirty="0" err="1" smtClean="0"/>
              <a:t>Strongly</a:t>
            </a:r>
            <a:r>
              <a:rPr lang="hr-HR" dirty="0" smtClean="0"/>
              <a:t> </a:t>
            </a:r>
            <a:r>
              <a:rPr lang="hr-HR" dirty="0" err="1" smtClean="0"/>
              <a:t>related</a:t>
            </a:r>
            <a:r>
              <a:rPr lang="hr-HR" dirty="0" smtClean="0"/>
              <a:t> </a:t>
            </a:r>
            <a:r>
              <a:rPr lang="hr-HR" dirty="0" err="1" smtClean="0"/>
              <a:t>or</a:t>
            </a:r>
            <a:r>
              <a:rPr lang="hr-HR" dirty="0" smtClean="0"/>
              <a:t> </a:t>
            </a:r>
            <a:r>
              <a:rPr lang="hr-HR" dirty="0" err="1" smtClean="0"/>
              <a:t>not</a:t>
            </a:r>
            <a:r>
              <a:rPr lang="hr-HR" dirty="0" smtClean="0"/>
              <a:t>???</a:t>
            </a:r>
          </a:p>
          <a:p>
            <a:r>
              <a:rPr lang="hr-HR" dirty="0" err="1" smtClean="0"/>
              <a:t>Material</a:t>
            </a:r>
            <a:r>
              <a:rPr lang="hr-HR" dirty="0" smtClean="0"/>
              <a:t> vs. </a:t>
            </a:r>
            <a:r>
              <a:rPr lang="hr-HR" dirty="0" err="1" smtClean="0"/>
              <a:t>emotional</a:t>
            </a:r>
            <a:r>
              <a:rPr lang="hr-HR" dirty="0" smtClean="0"/>
              <a:t> </a:t>
            </a:r>
            <a:r>
              <a:rPr lang="hr-HR" dirty="0" err="1" smtClean="0"/>
              <a:t>satisfaction</a:t>
            </a:r>
            <a:endParaRPr lang="hr-HR" dirty="0" smtClean="0"/>
          </a:p>
          <a:p>
            <a:r>
              <a:rPr lang="hr-HR" dirty="0" err="1" smtClean="0"/>
              <a:t>Individual</a:t>
            </a:r>
            <a:r>
              <a:rPr lang="hr-HR" dirty="0" smtClean="0"/>
              <a:t> </a:t>
            </a:r>
            <a:r>
              <a:rPr lang="hr-HR" dirty="0" err="1" smtClean="0"/>
              <a:t>positive</a:t>
            </a:r>
            <a:r>
              <a:rPr lang="hr-HR" dirty="0" smtClean="0"/>
              <a:t> </a:t>
            </a:r>
            <a:r>
              <a:rPr lang="hr-HR" dirty="0" err="1" smtClean="0"/>
              <a:t>impression</a:t>
            </a:r>
            <a:r>
              <a:rPr lang="hr-HR" dirty="0" smtClean="0"/>
              <a:t> </a:t>
            </a:r>
            <a:r>
              <a:rPr lang="hr-HR" dirty="0" err="1" smtClean="0"/>
              <a:t>of</a:t>
            </a:r>
            <a:r>
              <a:rPr lang="hr-HR" dirty="0" smtClean="0"/>
              <a:t> </a:t>
            </a:r>
            <a:r>
              <a:rPr lang="hr-HR" dirty="0" err="1" smtClean="0"/>
              <a:t>service</a:t>
            </a:r>
            <a:endParaRPr lang="hr-HR" dirty="0" smtClean="0"/>
          </a:p>
          <a:p>
            <a:pPr lvl="1"/>
            <a:r>
              <a:rPr lang="hr-HR" dirty="0" smtClean="0"/>
              <a:t>A </a:t>
            </a:r>
            <a:r>
              <a:rPr lang="hr-HR" dirty="0" err="1" smtClean="0"/>
              <a:t>number</a:t>
            </a:r>
            <a:r>
              <a:rPr lang="hr-HR" dirty="0" smtClean="0"/>
              <a:t> </a:t>
            </a:r>
            <a:r>
              <a:rPr lang="hr-HR" dirty="0" err="1" smtClean="0"/>
              <a:t>of</a:t>
            </a:r>
            <a:r>
              <a:rPr lang="hr-HR" dirty="0" smtClean="0"/>
              <a:t> </a:t>
            </a:r>
            <a:r>
              <a:rPr lang="hr-HR" dirty="0" err="1" smtClean="0"/>
              <a:t>transactions</a:t>
            </a:r>
            <a:r>
              <a:rPr lang="hr-HR" dirty="0" smtClean="0"/>
              <a:t>/</a:t>
            </a:r>
            <a:r>
              <a:rPr lang="hr-HR" dirty="0" err="1" smtClean="0"/>
              <a:t>encounters</a:t>
            </a:r>
            <a:r>
              <a:rPr lang="hr-HR" dirty="0" smtClean="0"/>
              <a:t> </a:t>
            </a:r>
            <a:r>
              <a:rPr lang="hr-HR" dirty="0" err="1" smtClean="0"/>
              <a:t>of</a:t>
            </a:r>
            <a:r>
              <a:rPr lang="hr-HR" dirty="0" smtClean="0"/>
              <a:t> </a:t>
            </a:r>
            <a:r>
              <a:rPr lang="hr-HR" dirty="0" err="1" smtClean="0"/>
              <a:t>an</a:t>
            </a:r>
            <a:r>
              <a:rPr lang="hr-HR" dirty="0" smtClean="0"/>
              <a:t> </a:t>
            </a:r>
            <a:r>
              <a:rPr lang="hr-HR" dirty="0" err="1" smtClean="0"/>
              <a:t>individual</a:t>
            </a:r>
            <a:r>
              <a:rPr lang="hr-HR" dirty="0" smtClean="0"/>
              <a:t> </a:t>
            </a:r>
            <a:r>
              <a:rPr lang="hr-HR" dirty="0" err="1" smtClean="0"/>
              <a:t>with</a:t>
            </a:r>
            <a:r>
              <a:rPr lang="hr-HR" dirty="0" smtClean="0"/>
              <a:t> a </a:t>
            </a:r>
            <a:r>
              <a:rPr lang="hr-HR" dirty="0" err="1" smtClean="0"/>
              <a:t>particular</a:t>
            </a:r>
            <a:r>
              <a:rPr lang="hr-HR" dirty="0" smtClean="0"/>
              <a:t> </a:t>
            </a:r>
            <a:r>
              <a:rPr lang="hr-HR" dirty="0" err="1" smtClean="0"/>
              <a:t>organization</a:t>
            </a:r>
            <a:endParaRPr lang="hr-HR" dirty="0" smtClean="0"/>
          </a:p>
          <a:p>
            <a:r>
              <a:rPr lang="hr-HR" dirty="0" err="1" smtClean="0"/>
              <a:t>Collective</a:t>
            </a:r>
            <a:r>
              <a:rPr lang="hr-HR" dirty="0" smtClean="0"/>
              <a:t> </a:t>
            </a:r>
            <a:r>
              <a:rPr lang="hr-HR" dirty="0" err="1" smtClean="0"/>
              <a:t>experience</a:t>
            </a:r>
            <a:r>
              <a:rPr lang="hr-HR" dirty="0" smtClean="0"/>
              <a:t> – </a:t>
            </a:r>
            <a:r>
              <a:rPr lang="hr-HR" dirty="0" err="1" smtClean="0"/>
              <a:t>create</a:t>
            </a:r>
            <a:r>
              <a:rPr lang="hr-HR" dirty="0" smtClean="0"/>
              <a:t> </a:t>
            </a:r>
            <a:r>
              <a:rPr lang="hr-HR" dirty="0" err="1" smtClean="0"/>
              <a:t>organization’s</a:t>
            </a:r>
            <a:r>
              <a:rPr lang="hr-HR" dirty="0" smtClean="0"/>
              <a:t> </a:t>
            </a:r>
            <a:r>
              <a:rPr lang="hr-HR" b="1" dirty="0" err="1" smtClean="0"/>
              <a:t>reputation</a:t>
            </a:r>
            <a:endParaRPr lang="hr-HR" b="1" dirty="0"/>
          </a:p>
        </p:txBody>
      </p:sp>
      <p:sp>
        <p:nvSpPr>
          <p:cNvPr id="4" name="TextBox 3"/>
          <p:cNvSpPr txBox="1"/>
          <p:nvPr/>
        </p:nvSpPr>
        <p:spPr>
          <a:xfrm>
            <a:off x="3352800" y="1307690"/>
            <a:ext cx="6774426"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Service </a:t>
            </a:r>
            <a:r>
              <a:rPr lang="hr-HR"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quality</a:t>
            </a:r>
            <a:endParaRPr lang="hr-H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hr-HR" dirty="0" smtClean="0"/>
              <a:t>Global </a:t>
            </a:r>
            <a:r>
              <a:rPr lang="hr-HR" dirty="0" err="1" smtClean="0"/>
              <a:t>judgement</a:t>
            </a:r>
            <a:r>
              <a:rPr lang="hr-HR" dirty="0" smtClean="0"/>
              <a:t> </a:t>
            </a:r>
            <a:r>
              <a:rPr lang="hr-HR" dirty="0" err="1" smtClean="0"/>
              <a:t>relating</a:t>
            </a:r>
            <a:r>
              <a:rPr lang="hr-HR" dirty="0" smtClean="0"/>
              <a:t> to </a:t>
            </a:r>
            <a:r>
              <a:rPr lang="hr-HR" dirty="0" err="1" smtClean="0"/>
              <a:t>the</a:t>
            </a:r>
            <a:r>
              <a:rPr lang="hr-HR" dirty="0" smtClean="0"/>
              <a:t> </a:t>
            </a:r>
            <a:r>
              <a:rPr lang="hr-HR" dirty="0" err="1" smtClean="0"/>
              <a:t>superiority</a:t>
            </a:r>
            <a:r>
              <a:rPr lang="hr-HR" dirty="0" smtClean="0"/>
              <a:t> </a:t>
            </a:r>
            <a:r>
              <a:rPr lang="hr-HR" dirty="0" err="1" smtClean="0"/>
              <a:t>of</a:t>
            </a:r>
            <a:r>
              <a:rPr lang="hr-HR" dirty="0" smtClean="0"/>
              <a:t> a </a:t>
            </a:r>
            <a:r>
              <a:rPr lang="hr-HR" dirty="0" err="1" smtClean="0"/>
              <a:t>service</a:t>
            </a:r>
            <a:r>
              <a:rPr lang="hr-HR" dirty="0" smtClean="0"/>
              <a:t> as </a:t>
            </a:r>
            <a:r>
              <a:rPr lang="hr-HR" dirty="0" err="1" smtClean="0"/>
              <a:t>viewed</a:t>
            </a:r>
            <a:r>
              <a:rPr lang="hr-HR" dirty="0" smtClean="0"/>
              <a:t> </a:t>
            </a:r>
            <a:r>
              <a:rPr lang="hr-HR" dirty="0" err="1" smtClean="0"/>
              <a:t>in</a:t>
            </a:r>
            <a:r>
              <a:rPr lang="hr-HR" dirty="0" smtClean="0"/>
              <a:t> </a:t>
            </a:r>
            <a:r>
              <a:rPr lang="hr-HR" dirty="0" err="1" smtClean="0"/>
              <a:t>the</a:t>
            </a:r>
            <a:r>
              <a:rPr lang="hr-HR" dirty="0" smtClean="0"/>
              <a:t> </a:t>
            </a:r>
            <a:r>
              <a:rPr lang="hr-HR" dirty="0" err="1" smtClean="0"/>
              <a:t>context</a:t>
            </a:r>
            <a:r>
              <a:rPr lang="hr-HR" dirty="0" smtClean="0"/>
              <a:t> </a:t>
            </a:r>
            <a:r>
              <a:rPr lang="hr-HR" dirty="0" err="1" smtClean="0"/>
              <a:t>of</a:t>
            </a:r>
            <a:r>
              <a:rPr lang="hr-HR" dirty="0" smtClean="0"/>
              <a:t> </a:t>
            </a:r>
            <a:r>
              <a:rPr lang="hr-HR" dirty="0" err="1" smtClean="0"/>
              <a:t>specific</a:t>
            </a:r>
            <a:r>
              <a:rPr lang="hr-HR" dirty="0" smtClean="0"/>
              <a:t> </a:t>
            </a:r>
            <a:r>
              <a:rPr lang="hr-HR" dirty="0" err="1" smtClean="0"/>
              <a:t>statements</a:t>
            </a:r>
            <a:r>
              <a:rPr lang="hr-HR" dirty="0" smtClean="0"/>
              <a:t> </a:t>
            </a:r>
            <a:r>
              <a:rPr lang="hr-HR" dirty="0" err="1" smtClean="0"/>
              <a:t>that</a:t>
            </a:r>
            <a:r>
              <a:rPr lang="hr-HR" dirty="0" smtClean="0"/>
              <a:t> </a:t>
            </a:r>
            <a:r>
              <a:rPr lang="hr-HR" dirty="0" err="1" smtClean="0"/>
              <a:t>the</a:t>
            </a:r>
            <a:r>
              <a:rPr lang="hr-HR" dirty="0" smtClean="0"/>
              <a:t> </a:t>
            </a:r>
            <a:r>
              <a:rPr lang="hr-HR" dirty="0" err="1" smtClean="0"/>
              <a:t>library</a:t>
            </a:r>
            <a:r>
              <a:rPr lang="hr-HR" dirty="0" smtClean="0"/>
              <a:t> </a:t>
            </a:r>
            <a:r>
              <a:rPr lang="hr-HR" dirty="0" err="1" smtClean="0"/>
              <a:t>is</a:t>
            </a:r>
            <a:r>
              <a:rPr lang="hr-HR" dirty="0" smtClean="0"/>
              <a:t> </a:t>
            </a:r>
            <a:r>
              <a:rPr lang="hr-HR" dirty="0" err="1" smtClean="0"/>
              <a:t>willing</a:t>
            </a:r>
            <a:r>
              <a:rPr lang="hr-HR" dirty="0" smtClean="0"/>
              <a:t> to </a:t>
            </a:r>
            <a:r>
              <a:rPr lang="hr-HR" dirty="0" err="1" smtClean="0"/>
              <a:t>act</a:t>
            </a:r>
            <a:r>
              <a:rPr lang="hr-HR" dirty="0" smtClean="0"/>
              <a:t> on IF </a:t>
            </a:r>
            <a:r>
              <a:rPr lang="hr-HR" dirty="0" err="1" smtClean="0"/>
              <a:t>customers</a:t>
            </a:r>
            <a:r>
              <a:rPr lang="hr-HR" dirty="0" smtClean="0"/>
              <a:t> </a:t>
            </a:r>
            <a:r>
              <a:rPr lang="hr-HR" dirty="0" err="1" smtClean="0"/>
              <a:t>find</a:t>
            </a:r>
            <a:r>
              <a:rPr lang="hr-HR" dirty="0" smtClean="0"/>
              <a:t> </a:t>
            </a:r>
            <a:r>
              <a:rPr lang="hr-HR" dirty="0" err="1" smtClean="0"/>
              <a:t>them</a:t>
            </a:r>
            <a:r>
              <a:rPr lang="hr-HR" dirty="0" smtClean="0"/>
              <a:t> </a:t>
            </a:r>
            <a:r>
              <a:rPr lang="hr-HR" dirty="0" err="1" smtClean="0"/>
              <a:t>of</a:t>
            </a:r>
            <a:r>
              <a:rPr lang="hr-HR" dirty="0" smtClean="0"/>
              <a:t> </a:t>
            </a:r>
            <a:r>
              <a:rPr lang="hr-HR" dirty="0" err="1" smtClean="0"/>
              <a:t>great</a:t>
            </a:r>
            <a:r>
              <a:rPr lang="hr-HR" dirty="0" smtClean="0"/>
              <a:t> </a:t>
            </a:r>
            <a:r>
              <a:rPr lang="hr-HR" dirty="0" err="1" smtClean="0"/>
              <a:t>value</a:t>
            </a:r>
            <a:endParaRPr lang="hr-HR" dirty="0"/>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76077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Other</a:t>
            </a:r>
            <a:r>
              <a:rPr lang="hr-HR" dirty="0" smtClean="0"/>
              <a:t> </a:t>
            </a:r>
            <a:r>
              <a:rPr lang="hr-HR" dirty="0" err="1" smtClean="0"/>
              <a:t>dimensions</a:t>
            </a:r>
            <a:r>
              <a:rPr lang="hr-HR" dirty="0" smtClean="0"/>
              <a:t> </a:t>
            </a:r>
            <a:r>
              <a:rPr lang="hr-HR" dirty="0" err="1" smtClean="0"/>
              <a:t>of</a:t>
            </a:r>
            <a:r>
              <a:rPr lang="hr-HR" dirty="0" smtClean="0"/>
              <a:t> </a:t>
            </a:r>
            <a:r>
              <a:rPr lang="hr-HR" dirty="0" err="1" smtClean="0"/>
              <a:t>service</a:t>
            </a:r>
            <a:r>
              <a:rPr lang="hr-HR" dirty="0" smtClean="0"/>
              <a:t> </a:t>
            </a:r>
            <a:r>
              <a:rPr lang="hr-HR" dirty="0" err="1" smtClean="0"/>
              <a:t>quality</a:t>
            </a:r>
            <a:endParaRPr lang="hr-HR" dirty="0"/>
          </a:p>
        </p:txBody>
      </p:sp>
      <p:sp>
        <p:nvSpPr>
          <p:cNvPr id="3" name="Content Placeholder 2"/>
          <p:cNvSpPr>
            <a:spLocks noGrp="1"/>
          </p:cNvSpPr>
          <p:nvPr>
            <p:ph idx="1"/>
          </p:nvPr>
        </p:nvSpPr>
        <p:spPr/>
        <p:txBody>
          <a:bodyPr>
            <a:normAutofit/>
          </a:bodyPr>
          <a:lstStyle/>
          <a:p>
            <a:r>
              <a:rPr lang="hr-HR" dirty="0" err="1" smtClean="0"/>
              <a:t>Conformance</a:t>
            </a:r>
            <a:endParaRPr lang="hr-HR" dirty="0" smtClean="0"/>
          </a:p>
          <a:p>
            <a:pPr lvl="1"/>
            <a:r>
              <a:rPr lang="hr-HR" dirty="0" err="1" smtClean="0"/>
              <a:t>Standards</a:t>
            </a:r>
            <a:r>
              <a:rPr lang="hr-HR" dirty="0" smtClean="0"/>
              <a:t> for </a:t>
            </a:r>
            <a:r>
              <a:rPr lang="hr-HR" dirty="0" err="1" smtClean="0"/>
              <a:t>quality</a:t>
            </a:r>
            <a:r>
              <a:rPr lang="hr-HR" dirty="0" smtClean="0"/>
              <a:t> for </a:t>
            </a:r>
            <a:r>
              <a:rPr lang="hr-HR" dirty="0" err="1" smtClean="0"/>
              <a:t>many</a:t>
            </a:r>
            <a:r>
              <a:rPr lang="hr-HR" dirty="0" smtClean="0"/>
              <a:t> </a:t>
            </a:r>
            <a:r>
              <a:rPr lang="hr-HR" dirty="0" err="1" smtClean="0"/>
              <a:t>processes</a:t>
            </a:r>
            <a:r>
              <a:rPr lang="hr-HR" dirty="0" smtClean="0"/>
              <a:t> </a:t>
            </a:r>
            <a:r>
              <a:rPr lang="hr-HR" dirty="0" err="1" smtClean="0"/>
              <a:t>and</a:t>
            </a:r>
            <a:r>
              <a:rPr lang="hr-HR" dirty="0" smtClean="0"/>
              <a:t> </a:t>
            </a:r>
            <a:r>
              <a:rPr lang="hr-HR" dirty="0" err="1" smtClean="0"/>
              <a:t>functions</a:t>
            </a:r>
            <a:endParaRPr lang="hr-HR" dirty="0" smtClean="0"/>
          </a:p>
          <a:p>
            <a:pPr lvl="1"/>
            <a:r>
              <a:rPr lang="hr-HR" dirty="0" err="1" smtClean="0"/>
              <a:t>Intent</a:t>
            </a:r>
            <a:r>
              <a:rPr lang="hr-HR" dirty="0" smtClean="0"/>
              <a:t>: </a:t>
            </a:r>
            <a:r>
              <a:rPr lang="hr-HR" dirty="0" err="1" smtClean="0"/>
              <a:t>reduce</a:t>
            </a:r>
            <a:r>
              <a:rPr lang="hr-HR" dirty="0" smtClean="0"/>
              <a:t> </a:t>
            </a:r>
            <a:r>
              <a:rPr lang="hr-HR" dirty="0" err="1" smtClean="0"/>
              <a:t>mistakes</a:t>
            </a:r>
            <a:r>
              <a:rPr lang="hr-HR" dirty="0" smtClean="0"/>
              <a:t> (</a:t>
            </a:r>
            <a:r>
              <a:rPr lang="hr-HR" dirty="0" err="1" smtClean="0"/>
              <a:t>e.g</a:t>
            </a:r>
            <a:r>
              <a:rPr lang="hr-HR" dirty="0" smtClean="0"/>
              <a:t>. </a:t>
            </a:r>
            <a:r>
              <a:rPr lang="hr-HR" dirty="0" err="1" smtClean="0"/>
              <a:t>shelving</a:t>
            </a:r>
            <a:r>
              <a:rPr lang="hr-HR" dirty="0" smtClean="0"/>
              <a:t> </a:t>
            </a:r>
            <a:r>
              <a:rPr lang="hr-HR" dirty="0" err="1" smtClean="0"/>
              <a:t>errors</a:t>
            </a:r>
            <a:r>
              <a:rPr lang="hr-HR" dirty="0" smtClean="0"/>
              <a:t>), </a:t>
            </a:r>
            <a:r>
              <a:rPr lang="hr-HR" dirty="0" err="1" smtClean="0"/>
              <a:t>streamline</a:t>
            </a:r>
            <a:r>
              <a:rPr lang="hr-HR" dirty="0" smtClean="0"/>
              <a:t> </a:t>
            </a:r>
            <a:r>
              <a:rPr lang="hr-HR" dirty="0" err="1" smtClean="0"/>
              <a:t>workflow</a:t>
            </a:r>
            <a:r>
              <a:rPr lang="hr-HR" dirty="0" smtClean="0"/>
              <a:t> (</a:t>
            </a:r>
            <a:r>
              <a:rPr lang="hr-HR" dirty="0" err="1" smtClean="0"/>
              <a:t>e.g</a:t>
            </a:r>
            <a:r>
              <a:rPr lang="hr-HR" dirty="0" smtClean="0"/>
              <a:t>. </a:t>
            </a:r>
            <a:r>
              <a:rPr lang="hr-HR" dirty="0" err="1" smtClean="0"/>
              <a:t>cut</a:t>
            </a:r>
            <a:r>
              <a:rPr lang="hr-HR" dirty="0" smtClean="0"/>
              <a:t> </a:t>
            </a:r>
            <a:r>
              <a:rPr lang="hr-HR" dirty="0" err="1" smtClean="0"/>
              <a:t>backlogs</a:t>
            </a:r>
            <a:r>
              <a:rPr lang="hr-HR" dirty="0" smtClean="0"/>
              <a:t>), </a:t>
            </a:r>
            <a:r>
              <a:rPr lang="hr-HR" dirty="0" err="1" smtClean="0"/>
              <a:t>and</a:t>
            </a:r>
            <a:r>
              <a:rPr lang="hr-HR" dirty="0" smtClean="0"/>
              <a:t> </a:t>
            </a:r>
            <a:r>
              <a:rPr lang="hr-HR" dirty="0" err="1" smtClean="0"/>
              <a:t>establish</a:t>
            </a:r>
            <a:r>
              <a:rPr lang="hr-HR" dirty="0" smtClean="0"/>
              <a:t> </a:t>
            </a:r>
            <a:r>
              <a:rPr lang="hr-HR" dirty="0" err="1" smtClean="0"/>
              <a:t>required</a:t>
            </a:r>
            <a:r>
              <a:rPr lang="hr-HR" dirty="0" smtClean="0"/>
              <a:t> </a:t>
            </a:r>
            <a:r>
              <a:rPr lang="hr-HR" dirty="0" err="1" smtClean="0"/>
              <a:t>behaviors</a:t>
            </a:r>
            <a:r>
              <a:rPr lang="hr-HR" dirty="0" smtClean="0"/>
              <a:t> (</a:t>
            </a:r>
            <a:r>
              <a:rPr lang="hr-HR" dirty="0" err="1" smtClean="0"/>
              <a:t>e.g</a:t>
            </a:r>
            <a:r>
              <a:rPr lang="hr-HR" dirty="0" smtClean="0"/>
              <a:t>. </a:t>
            </a:r>
            <a:r>
              <a:rPr lang="hr-HR" dirty="0" err="1" smtClean="0"/>
              <a:t>ask</a:t>
            </a:r>
            <a:r>
              <a:rPr lang="hr-HR" dirty="0" smtClean="0"/>
              <a:t> </a:t>
            </a:r>
            <a:r>
              <a:rPr lang="hr-HR" dirty="0" err="1" smtClean="0"/>
              <a:t>if</a:t>
            </a:r>
            <a:r>
              <a:rPr lang="hr-HR" dirty="0" smtClean="0"/>
              <a:t> </a:t>
            </a:r>
            <a:r>
              <a:rPr lang="hr-HR" dirty="0" err="1" smtClean="0"/>
              <a:t>the</a:t>
            </a:r>
            <a:r>
              <a:rPr lang="hr-HR" dirty="0" smtClean="0"/>
              <a:t> </a:t>
            </a:r>
            <a:r>
              <a:rPr lang="hr-HR" dirty="0" err="1" smtClean="0"/>
              <a:t>customer</a:t>
            </a:r>
            <a:r>
              <a:rPr lang="hr-HR" dirty="0" smtClean="0"/>
              <a:t> </a:t>
            </a:r>
            <a:r>
              <a:rPr lang="hr-HR" dirty="0" err="1" smtClean="0"/>
              <a:t>got</a:t>
            </a:r>
            <a:r>
              <a:rPr lang="hr-HR" dirty="0" smtClean="0"/>
              <a:t> </a:t>
            </a:r>
            <a:r>
              <a:rPr lang="hr-HR" dirty="0" err="1" smtClean="0"/>
              <a:t>what</a:t>
            </a:r>
            <a:r>
              <a:rPr lang="hr-HR" dirty="0" smtClean="0"/>
              <a:t> </a:t>
            </a:r>
            <a:r>
              <a:rPr lang="hr-HR" dirty="0" err="1" smtClean="0"/>
              <a:t>was</a:t>
            </a:r>
            <a:r>
              <a:rPr lang="hr-HR" dirty="0" smtClean="0"/>
              <a:t> </a:t>
            </a:r>
            <a:r>
              <a:rPr lang="hr-HR" dirty="0" err="1" smtClean="0"/>
              <a:t>desired</a:t>
            </a:r>
            <a:r>
              <a:rPr lang="hr-HR" dirty="0" smtClean="0"/>
              <a:t>)</a:t>
            </a:r>
          </a:p>
          <a:p>
            <a:pPr lvl="1"/>
            <a:r>
              <a:rPr lang="hr-HR" dirty="0" err="1" smtClean="0"/>
              <a:t>Downside</a:t>
            </a:r>
            <a:r>
              <a:rPr lang="hr-HR" dirty="0" smtClean="0"/>
              <a:t>: </a:t>
            </a:r>
            <a:r>
              <a:rPr lang="hr-HR" dirty="0" err="1" smtClean="0"/>
              <a:t>focus</a:t>
            </a:r>
            <a:r>
              <a:rPr lang="hr-HR" dirty="0" smtClean="0"/>
              <a:t> </a:t>
            </a:r>
            <a:r>
              <a:rPr lang="hr-HR" dirty="0" err="1" smtClean="0"/>
              <a:t>is</a:t>
            </a:r>
            <a:r>
              <a:rPr lang="hr-HR" dirty="0" smtClean="0"/>
              <a:t> </a:t>
            </a:r>
            <a:r>
              <a:rPr lang="hr-HR" dirty="0" err="1" smtClean="0"/>
              <a:t>internal</a:t>
            </a:r>
            <a:r>
              <a:rPr lang="hr-HR" dirty="0" smtClean="0"/>
              <a:t> </a:t>
            </a:r>
            <a:r>
              <a:rPr lang="hr-HR" dirty="0" err="1" smtClean="0"/>
              <a:t>and</a:t>
            </a:r>
            <a:r>
              <a:rPr lang="hr-HR" dirty="0" smtClean="0"/>
              <a:t> </a:t>
            </a:r>
            <a:r>
              <a:rPr lang="hr-HR" dirty="0" err="1" smtClean="0"/>
              <a:t>may</a:t>
            </a:r>
            <a:r>
              <a:rPr lang="hr-HR" dirty="0" smtClean="0"/>
              <a:t> </a:t>
            </a:r>
            <a:r>
              <a:rPr lang="hr-HR" dirty="0" err="1" smtClean="0"/>
              <a:t>not</a:t>
            </a:r>
            <a:r>
              <a:rPr lang="hr-HR" dirty="0" smtClean="0"/>
              <a:t> </a:t>
            </a:r>
            <a:r>
              <a:rPr lang="hr-HR" dirty="0" err="1" smtClean="0"/>
              <a:t>match</a:t>
            </a:r>
            <a:r>
              <a:rPr lang="hr-HR" dirty="0" smtClean="0"/>
              <a:t> </a:t>
            </a:r>
            <a:r>
              <a:rPr lang="hr-HR" dirty="0" err="1" smtClean="0"/>
              <a:t>customer</a:t>
            </a:r>
            <a:r>
              <a:rPr lang="hr-HR" dirty="0" smtClean="0"/>
              <a:t> </a:t>
            </a:r>
            <a:r>
              <a:rPr lang="hr-HR" dirty="0" err="1" smtClean="0"/>
              <a:t>expectations</a:t>
            </a:r>
            <a:endParaRPr lang="hr-HR" dirty="0" smtClean="0"/>
          </a:p>
          <a:p>
            <a:r>
              <a:rPr lang="hr-HR" dirty="0" err="1" smtClean="0"/>
              <a:t>Expectations</a:t>
            </a:r>
            <a:endParaRPr lang="hr-HR" dirty="0" smtClean="0"/>
          </a:p>
          <a:p>
            <a:pPr lvl="1"/>
            <a:r>
              <a:rPr lang="hr-HR" dirty="0" err="1" smtClean="0"/>
              <a:t>Influenced</a:t>
            </a:r>
            <a:r>
              <a:rPr lang="hr-HR" dirty="0" smtClean="0"/>
              <a:t> </a:t>
            </a:r>
            <a:r>
              <a:rPr lang="hr-HR" dirty="0" err="1" smtClean="0"/>
              <a:t>by</a:t>
            </a:r>
            <a:r>
              <a:rPr lang="hr-HR" dirty="0" smtClean="0"/>
              <a:t> prior </a:t>
            </a:r>
            <a:r>
              <a:rPr lang="hr-HR" dirty="0" err="1" smtClean="0"/>
              <a:t>experience</a:t>
            </a:r>
            <a:r>
              <a:rPr lang="hr-HR" dirty="0" smtClean="0"/>
              <a:t>, word </a:t>
            </a:r>
            <a:r>
              <a:rPr lang="hr-HR" dirty="0" err="1" smtClean="0"/>
              <a:t>of</a:t>
            </a:r>
            <a:r>
              <a:rPr lang="hr-HR" dirty="0" smtClean="0"/>
              <a:t> </a:t>
            </a:r>
            <a:r>
              <a:rPr lang="hr-HR" dirty="0" err="1" smtClean="0"/>
              <a:t>mouth</a:t>
            </a:r>
            <a:r>
              <a:rPr lang="hr-HR" dirty="0" smtClean="0"/>
              <a:t> </a:t>
            </a:r>
            <a:r>
              <a:rPr lang="hr-HR" dirty="0" err="1" smtClean="0"/>
              <a:t>and</a:t>
            </a:r>
            <a:r>
              <a:rPr lang="hr-HR" dirty="0" smtClean="0"/>
              <a:t> </a:t>
            </a:r>
            <a:r>
              <a:rPr lang="hr-HR" dirty="0" err="1" smtClean="0"/>
              <a:t>competitive</a:t>
            </a:r>
            <a:r>
              <a:rPr lang="hr-HR" dirty="0" smtClean="0"/>
              <a:t> </a:t>
            </a:r>
            <a:r>
              <a:rPr lang="hr-HR" dirty="0" err="1" smtClean="0"/>
              <a:t>behavior</a:t>
            </a:r>
            <a:endParaRPr lang="hr-HR" dirty="0" smtClean="0"/>
          </a:p>
          <a:p>
            <a:pPr lvl="1"/>
            <a:r>
              <a:rPr lang="hr-HR" dirty="0" err="1" smtClean="0"/>
              <a:t>Sometimes</a:t>
            </a:r>
            <a:r>
              <a:rPr lang="hr-HR" dirty="0" smtClean="0"/>
              <a:t> </a:t>
            </a:r>
            <a:r>
              <a:rPr lang="hr-HR" dirty="0" err="1" smtClean="0"/>
              <a:t>erroneous</a:t>
            </a:r>
            <a:r>
              <a:rPr lang="hr-HR" dirty="0" smtClean="0"/>
              <a:t> </a:t>
            </a:r>
            <a:r>
              <a:rPr lang="hr-HR" dirty="0" err="1" smtClean="0"/>
              <a:t>or</a:t>
            </a:r>
            <a:r>
              <a:rPr lang="hr-HR" dirty="0" smtClean="0"/>
              <a:t> </a:t>
            </a:r>
            <a:r>
              <a:rPr lang="hr-HR" dirty="0" err="1" smtClean="0"/>
              <a:t>unrealistic</a:t>
            </a:r>
            <a:r>
              <a:rPr lang="hr-HR" dirty="0" smtClean="0"/>
              <a:t> </a:t>
            </a:r>
            <a:r>
              <a:rPr lang="hr-HR" dirty="0" err="1" smtClean="0"/>
              <a:t>expectations</a:t>
            </a:r>
            <a:endParaRPr lang="hr-HR" dirty="0" smtClean="0"/>
          </a:p>
          <a:p>
            <a:endParaRPr lang="hr-HR" dirty="0" smtClean="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228552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Cont</a:t>
            </a:r>
            <a:r>
              <a:rPr lang="hr-HR" dirty="0" smtClean="0"/>
              <a:t>…</a:t>
            </a:r>
            <a:endParaRPr lang="hr-HR" dirty="0"/>
          </a:p>
        </p:txBody>
      </p:sp>
      <p:sp>
        <p:nvSpPr>
          <p:cNvPr id="3" name="Content Placeholder 2"/>
          <p:cNvSpPr>
            <a:spLocks noGrp="1"/>
          </p:cNvSpPr>
          <p:nvPr>
            <p:ph idx="1"/>
          </p:nvPr>
        </p:nvSpPr>
        <p:spPr/>
        <p:txBody>
          <a:bodyPr/>
          <a:lstStyle/>
          <a:p>
            <a:r>
              <a:rPr lang="hr-HR" dirty="0" err="1" smtClean="0"/>
              <a:t>Market</a:t>
            </a:r>
            <a:r>
              <a:rPr lang="hr-HR" dirty="0" smtClean="0"/>
              <a:t> </a:t>
            </a:r>
            <a:r>
              <a:rPr lang="hr-HR" dirty="0" err="1" smtClean="0"/>
              <a:t>perception</a:t>
            </a:r>
            <a:r>
              <a:rPr lang="hr-HR" dirty="0" smtClean="0"/>
              <a:t> </a:t>
            </a:r>
          </a:p>
          <a:p>
            <a:pPr lvl="1"/>
            <a:r>
              <a:rPr lang="hr-HR" dirty="0" err="1" smtClean="0"/>
              <a:t>Evaluation</a:t>
            </a:r>
            <a:r>
              <a:rPr lang="hr-HR" dirty="0" smtClean="0"/>
              <a:t> </a:t>
            </a:r>
            <a:r>
              <a:rPr lang="hr-HR" dirty="0" err="1" smtClean="0"/>
              <a:t>against</a:t>
            </a:r>
            <a:r>
              <a:rPr lang="hr-HR" dirty="0" smtClean="0"/>
              <a:t> </a:t>
            </a:r>
            <a:r>
              <a:rPr lang="hr-HR" dirty="0" err="1" smtClean="0"/>
              <a:t>competitors</a:t>
            </a:r>
            <a:endParaRPr lang="hr-HR" dirty="0" smtClean="0"/>
          </a:p>
          <a:p>
            <a:pPr lvl="2"/>
            <a:r>
              <a:rPr lang="hr-HR" dirty="0" err="1" smtClean="0"/>
              <a:t>E.g</a:t>
            </a:r>
            <a:r>
              <a:rPr lang="hr-HR" dirty="0" smtClean="0"/>
              <a:t>. </a:t>
            </a:r>
            <a:r>
              <a:rPr lang="hr-HR" dirty="0" err="1" smtClean="0"/>
              <a:t>bookstores</a:t>
            </a:r>
            <a:r>
              <a:rPr lang="hr-HR" dirty="0" smtClean="0"/>
              <a:t> (</a:t>
            </a:r>
            <a:r>
              <a:rPr lang="hr-HR" dirty="0" err="1" smtClean="0"/>
              <a:t>read</a:t>
            </a:r>
            <a:r>
              <a:rPr lang="hr-HR" dirty="0" smtClean="0"/>
              <a:t>, </a:t>
            </a:r>
            <a:r>
              <a:rPr lang="hr-HR" dirty="0" err="1" smtClean="0"/>
              <a:t>and</a:t>
            </a:r>
            <a:r>
              <a:rPr lang="hr-HR" dirty="0" smtClean="0"/>
              <a:t> </a:t>
            </a:r>
            <a:r>
              <a:rPr lang="hr-HR" dirty="0" err="1" smtClean="0"/>
              <a:t>not</a:t>
            </a:r>
            <a:r>
              <a:rPr lang="hr-HR" dirty="0" smtClean="0"/>
              <a:t> </a:t>
            </a:r>
            <a:r>
              <a:rPr lang="hr-HR" dirty="0" err="1" smtClean="0"/>
              <a:t>buy</a:t>
            </a:r>
            <a:r>
              <a:rPr lang="hr-HR" dirty="0" smtClean="0"/>
              <a:t>, </a:t>
            </a:r>
            <a:r>
              <a:rPr lang="hr-HR" dirty="0" err="1" smtClean="0"/>
              <a:t>drink</a:t>
            </a:r>
            <a:r>
              <a:rPr lang="hr-HR" dirty="0" smtClean="0"/>
              <a:t> </a:t>
            </a:r>
            <a:r>
              <a:rPr lang="hr-HR" dirty="0" err="1" smtClean="0"/>
              <a:t>coffee</a:t>
            </a:r>
            <a:r>
              <a:rPr lang="hr-HR" dirty="0" smtClean="0"/>
              <a:t>, </a:t>
            </a:r>
            <a:r>
              <a:rPr lang="hr-HR" dirty="0" err="1" smtClean="0"/>
              <a:t>etc</a:t>
            </a:r>
            <a:r>
              <a:rPr lang="hr-HR" dirty="0" smtClean="0"/>
              <a:t>.); </a:t>
            </a:r>
            <a:r>
              <a:rPr lang="hr-HR" dirty="0" err="1" smtClean="0"/>
              <a:t>Netflix</a:t>
            </a:r>
            <a:r>
              <a:rPr lang="hr-HR" dirty="0" smtClean="0"/>
              <a:t>, iTunes – </a:t>
            </a:r>
            <a:r>
              <a:rPr lang="hr-HR" dirty="0" err="1" smtClean="0"/>
              <a:t>movies</a:t>
            </a:r>
            <a:r>
              <a:rPr lang="hr-HR" dirty="0" smtClean="0"/>
              <a:t>; iTunes, Pandora – music; Google – </a:t>
            </a:r>
            <a:r>
              <a:rPr lang="hr-HR" dirty="0" err="1" smtClean="0"/>
              <a:t>looking</a:t>
            </a:r>
            <a:r>
              <a:rPr lang="hr-HR" dirty="0" smtClean="0"/>
              <a:t> for </a:t>
            </a:r>
            <a:r>
              <a:rPr lang="hr-HR" dirty="0" err="1" smtClean="0"/>
              <a:t>information</a:t>
            </a:r>
            <a:r>
              <a:rPr lang="hr-HR" dirty="0" smtClean="0"/>
              <a:t> … </a:t>
            </a:r>
          </a:p>
          <a:p>
            <a:pPr lvl="1"/>
            <a:r>
              <a:rPr lang="hr-HR" dirty="0" err="1" smtClean="0"/>
              <a:t>Questions</a:t>
            </a:r>
            <a:r>
              <a:rPr lang="hr-HR" dirty="0" smtClean="0"/>
              <a:t>: </a:t>
            </a:r>
          </a:p>
          <a:p>
            <a:pPr lvl="2"/>
            <a:r>
              <a:rPr lang="hr-HR" dirty="0" err="1" smtClean="0"/>
              <a:t>Why</a:t>
            </a:r>
            <a:r>
              <a:rPr lang="hr-HR" dirty="0" smtClean="0"/>
              <a:t> </a:t>
            </a:r>
            <a:r>
              <a:rPr lang="hr-HR" dirty="0" err="1" smtClean="0"/>
              <a:t>don’t</a:t>
            </a:r>
            <a:r>
              <a:rPr lang="hr-HR" dirty="0" smtClean="0"/>
              <a:t> more </a:t>
            </a:r>
            <a:r>
              <a:rPr lang="hr-HR" dirty="0" err="1" smtClean="0"/>
              <a:t>people</a:t>
            </a:r>
            <a:r>
              <a:rPr lang="hr-HR" dirty="0" smtClean="0"/>
              <a:t> use </a:t>
            </a:r>
            <a:r>
              <a:rPr lang="hr-HR" dirty="0" err="1" smtClean="0"/>
              <a:t>us</a:t>
            </a:r>
            <a:r>
              <a:rPr lang="hr-HR" dirty="0" smtClean="0"/>
              <a:t> (</a:t>
            </a:r>
            <a:r>
              <a:rPr lang="hr-HR" dirty="0" err="1" smtClean="0"/>
              <a:t>libraries</a:t>
            </a:r>
            <a:r>
              <a:rPr lang="hr-HR" dirty="0" smtClean="0"/>
              <a:t>)? </a:t>
            </a:r>
            <a:r>
              <a:rPr lang="hr-HR" dirty="0" err="1" smtClean="0"/>
              <a:t>What</a:t>
            </a:r>
            <a:r>
              <a:rPr lang="hr-HR" dirty="0" smtClean="0"/>
              <a:t> do </a:t>
            </a:r>
            <a:r>
              <a:rPr lang="hr-HR" dirty="0" err="1" smtClean="0"/>
              <a:t>we</a:t>
            </a:r>
            <a:r>
              <a:rPr lang="hr-HR" dirty="0" smtClean="0"/>
              <a:t> do </a:t>
            </a:r>
            <a:r>
              <a:rPr lang="hr-HR" dirty="0" err="1" smtClean="0"/>
              <a:t>better</a:t>
            </a:r>
            <a:r>
              <a:rPr lang="hr-HR" dirty="0" smtClean="0"/>
              <a:t> </a:t>
            </a:r>
            <a:r>
              <a:rPr lang="hr-HR" dirty="0" err="1" smtClean="0"/>
              <a:t>than</a:t>
            </a:r>
            <a:r>
              <a:rPr lang="hr-HR" dirty="0" smtClean="0"/>
              <a:t> </a:t>
            </a:r>
            <a:r>
              <a:rPr lang="hr-HR" dirty="0" err="1" smtClean="0"/>
              <a:t>other</a:t>
            </a:r>
            <a:r>
              <a:rPr lang="hr-HR" dirty="0" smtClean="0"/>
              <a:t> </a:t>
            </a:r>
            <a:r>
              <a:rPr lang="hr-HR" dirty="0" err="1" smtClean="0"/>
              <a:t>service</a:t>
            </a:r>
            <a:r>
              <a:rPr lang="hr-HR" dirty="0" smtClean="0"/>
              <a:t> </a:t>
            </a:r>
            <a:r>
              <a:rPr lang="hr-HR" dirty="0" err="1" smtClean="0"/>
              <a:t>organizations</a:t>
            </a:r>
            <a:r>
              <a:rPr lang="hr-HR" dirty="0" smtClean="0"/>
              <a:t> (</a:t>
            </a:r>
            <a:r>
              <a:rPr lang="hr-HR" dirty="0" err="1" smtClean="0"/>
              <a:t>including</a:t>
            </a:r>
            <a:r>
              <a:rPr lang="hr-HR" dirty="0" smtClean="0"/>
              <a:t> </a:t>
            </a:r>
            <a:r>
              <a:rPr lang="hr-HR" dirty="0" err="1" smtClean="0"/>
              <a:t>other</a:t>
            </a:r>
            <a:r>
              <a:rPr lang="hr-HR" dirty="0" smtClean="0"/>
              <a:t> </a:t>
            </a:r>
            <a:r>
              <a:rPr lang="hr-HR" dirty="0" err="1" smtClean="0"/>
              <a:t>libraries</a:t>
            </a:r>
            <a:r>
              <a:rPr lang="hr-HR" dirty="0" smtClean="0"/>
              <a:t>)? How do </a:t>
            </a:r>
            <a:r>
              <a:rPr lang="hr-HR" dirty="0" err="1" smtClean="0"/>
              <a:t>we</a:t>
            </a:r>
            <a:r>
              <a:rPr lang="hr-HR" dirty="0" smtClean="0"/>
              <a:t> </a:t>
            </a:r>
            <a:r>
              <a:rPr lang="hr-HR" dirty="0" err="1" smtClean="0"/>
              <a:t>alert</a:t>
            </a:r>
            <a:r>
              <a:rPr lang="hr-HR" dirty="0" smtClean="0"/>
              <a:t> </a:t>
            </a:r>
            <a:r>
              <a:rPr lang="hr-HR" dirty="0" err="1" smtClean="0"/>
              <a:t>customers</a:t>
            </a:r>
            <a:r>
              <a:rPr lang="hr-HR" dirty="0" smtClean="0"/>
              <a:t> to </a:t>
            </a:r>
            <a:r>
              <a:rPr lang="hr-HR" dirty="0" err="1" smtClean="0"/>
              <a:t>this</a:t>
            </a:r>
            <a:r>
              <a:rPr lang="hr-HR" dirty="0" smtClean="0"/>
              <a:t>?</a:t>
            </a:r>
          </a:p>
          <a:p>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39769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endParaRPr lang="hr-HR" dirty="0"/>
          </a:p>
        </p:txBody>
      </p:sp>
      <p:sp>
        <p:nvSpPr>
          <p:cNvPr id="3" name="Content Placeholder 2"/>
          <p:cNvSpPr>
            <a:spLocks noGrp="1"/>
          </p:cNvSpPr>
          <p:nvPr>
            <p:ph idx="1"/>
          </p:nvPr>
        </p:nvSpPr>
        <p:spPr/>
        <p:txBody>
          <a:bodyPr>
            <a:normAutofit lnSpcReduction="10000"/>
          </a:bodyPr>
          <a:lstStyle/>
          <a:p>
            <a:r>
              <a:rPr lang="en-US" b="1" dirty="0" smtClean="0"/>
              <a:t>Benchmarking is concerned with use of best practices within and between organizations. Often done with </a:t>
            </a:r>
            <a:r>
              <a:rPr lang="en-US" b="1" dirty="0" smtClean="0">
                <a:solidFill>
                  <a:srgbClr val="FF0000"/>
                </a:solidFill>
              </a:rPr>
              <a:t>peer libraries </a:t>
            </a:r>
            <a:r>
              <a:rPr lang="en-US" b="1" dirty="0" smtClean="0"/>
              <a:t>using input and output data from: </a:t>
            </a:r>
            <a:endParaRPr lang="hr-HR" b="1" dirty="0" smtClean="0"/>
          </a:p>
          <a:p>
            <a:pPr lvl="1"/>
            <a:r>
              <a:rPr lang="en-US" dirty="0" smtClean="0"/>
              <a:t>Salaries </a:t>
            </a:r>
            <a:endParaRPr lang="hr-HR" dirty="0" smtClean="0"/>
          </a:p>
          <a:p>
            <a:pPr lvl="1"/>
            <a:r>
              <a:rPr lang="en-US" dirty="0" smtClean="0"/>
              <a:t>Staffing </a:t>
            </a:r>
            <a:endParaRPr lang="hr-HR" dirty="0" smtClean="0"/>
          </a:p>
          <a:p>
            <a:pPr lvl="1"/>
            <a:r>
              <a:rPr lang="en-US" dirty="0" smtClean="0"/>
              <a:t>Budgets </a:t>
            </a:r>
            <a:endParaRPr lang="hr-HR" dirty="0" smtClean="0"/>
          </a:p>
          <a:p>
            <a:pPr lvl="1"/>
            <a:r>
              <a:rPr lang="en-US" dirty="0" smtClean="0"/>
              <a:t>Collections </a:t>
            </a:r>
            <a:endParaRPr lang="hr-HR" dirty="0" smtClean="0"/>
          </a:p>
          <a:p>
            <a:pPr lvl="1"/>
            <a:r>
              <a:rPr lang="en-US" dirty="0" smtClean="0"/>
              <a:t>Services </a:t>
            </a:r>
            <a:endParaRPr lang="hr-HR" dirty="0" smtClean="0"/>
          </a:p>
          <a:p>
            <a:pPr lvl="1"/>
            <a:r>
              <a:rPr lang="en-US" dirty="0" smtClean="0"/>
              <a:t>Facilities </a:t>
            </a:r>
            <a:endParaRPr lang="hr-HR" dirty="0" smtClean="0"/>
          </a:p>
          <a:p>
            <a:r>
              <a:rPr lang="en-US" dirty="0" smtClean="0"/>
              <a:t>May express as ratios such as librarians per student, book expenditures per faculty, seats per student etc. Can also set service expectations for users. </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38650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Performance</a:t>
            </a:r>
            <a:r>
              <a:rPr lang="hr-HR" dirty="0" smtClean="0"/>
              <a:t> </a:t>
            </a:r>
            <a:r>
              <a:rPr lang="hr-HR" dirty="0" err="1" smtClean="0"/>
              <a:t>measurement</a:t>
            </a:r>
            <a:r>
              <a:rPr lang="hr-HR" dirty="0" smtClean="0"/>
              <a:t> </a:t>
            </a:r>
            <a:r>
              <a:rPr lang="hr-HR" dirty="0" err="1" smtClean="0"/>
              <a:t>drivers</a:t>
            </a:r>
            <a:endParaRPr lang="hr-HR" dirty="0"/>
          </a:p>
        </p:txBody>
      </p:sp>
      <p:sp>
        <p:nvSpPr>
          <p:cNvPr id="3" name="Content Placeholder 2"/>
          <p:cNvSpPr>
            <a:spLocks noGrp="1"/>
          </p:cNvSpPr>
          <p:nvPr>
            <p:ph idx="1"/>
          </p:nvPr>
        </p:nvSpPr>
        <p:spPr/>
        <p:txBody>
          <a:bodyPr/>
          <a:lstStyle/>
          <a:p>
            <a:r>
              <a:rPr lang="en-US" dirty="0" smtClean="0"/>
              <a:t>Accountability (including academic accreditation) </a:t>
            </a:r>
            <a:endParaRPr lang="hr-HR" dirty="0" smtClean="0"/>
          </a:p>
          <a:p>
            <a:r>
              <a:rPr lang="en-US" dirty="0" smtClean="0"/>
              <a:t>Advocacy </a:t>
            </a:r>
            <a:endParaRPr lang="hr-HR" dirty="0" smtClean="0"/>
          </a:p>
          <a:p>
            <a:r>
              <a:rPr lang="en-US" dirty="0" smtClean="0"/>
              <a:t>Rapid changes in socio-info-techno environments </a:t>
            </a:r>
            <a:endParaRPr lang="hr-HR" dirty="0" smtClean="0"/>
          </a:p>
          <a:p>
            <a:r>
              <a:rPr lang="en-US" dirty="0" smtClean="0"/>
              <a:t>Budgetary pressures </a:t>
            </a:r>
            <a:endParaRPr lang="hr-HR" dirty="0" smtClean="0"/>
          </a:p>
          <a:p>
            <a:r>
              <a:rPr lang="en-US" dirty="0" smtClean="0"/>
              <a:t>Improvement </a:t>
            </a:r>
            <a:endParaRPr lang="hr-HR" dirty="0" smtClean="0"/>
          </a:p>
          <a:p>
            <a:r>
              <a:rPr lang="en-US" dirty="0" smtClean="0"/>
              <a:t>Comparisons</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925776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endParaRPr lang="hr-HR" dirty="0"/>
          </a:p>
        </p:txBody>
      </p:sp>
      <p:sp>
        <p:nvSpPr>
          <p:cNvPr id="3" name="Content Placeholder 2"/>
          <p:cNvSpPr>
            <a:spLocks noGrp="1"/>
          </p:cNvSpPr>
          <p:nvPr>
            <p:ph idx="1"/>
          </p:nvPr>
        </p:nvSpPr>
        <p:spPr/>
        <p:txBody>
          <a:bodyPr/>
          <a:lstStyle/>
          <a:p>
            <a:r>
              <a:rPr lang="hr-HR" dirty="0" err="1" smtClean="0"/>
              <a:t>Internal</a:t>
            </a:r>
            <a:endParaRPr lang="hr-HR" dirty="0" smtClean="0"/>
          </a:p>
          <a:p>
            <a:endParaRPr lang="hr-HR" dirty="0" smtClean="0"/>
          </a:p>
          <a:p>
            <a:r>
              <a:rPr lang="hr-HR" dirty="0" err="1" smtClean="0"/>
              <a:t>Competitive</a:t>
            </a:r>
            <a:endParaRPr lang="hr-HR" dirty="0" smtClean="0"/>
          </a:p>
          <a:p>
            <a:endParaRPr lang="hr-HR" dirty="0" smtClean="0"/>
          </a:p>
          <a:p>
            <a:endParaRPr lang="hr-HR" dirty="0" smtClean="0"/>
          </a:p>
          <a:p>
            <a:r>
              <a:rPr lang="hr-HR" dirty="0" err="1" smtClean="0"/>
              <a:t>Functional</a:t>
            </a:r>
            <a:endParaRPr lang="hr-HR" dirty="0"/>
          </a:p>
        </p:txBody>
      </p:sp>
      <p:sp>
        <p:nvSpPr>
          <p:cNvPr id="4" name="TextBox 3"/>
          <p:cNvSpPr txBox="1"/>
          <p:nvPr/>
        </p:nvSpPr>
        <p:spPr>
          <a:xfrm>
            <a:off x="3130060" y="1825625"/>
            <a:ext cx="570913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smtClean="0"/>
              <a:t>Are </a:t>
            </a:r>
            <a:r>
              <a:rPr lang="hr-HR" sz="2000" dirty="0" err="1" smtClean="0"/>
              <a:t>we</a:t>
            </a:r>
            <a:r>
              <a:rPr lang="hr-HR" sz="2000" dirty="0" smtClean="0"/>
              <a:t> </a:t>
            </a:r>
            <a:r>
              <a:rPr lang="hr-HR" sz="2000" dirty="0" err="1" smtClean="0"/>
              <a:t>doing</a:t>
            </a:r>
            <a:r>
              <a:rPr lang="hr-HR" sz="2000" dirty="0" smtClean="0"/>
              <a:t> </a:t>
            </a:r>
            <a:r>
              <a:rPr lang="hr-HR" sz="2000" dirty="0" err="1" smtClean="0"/>
              <a:t>better</a:t>
            </a:r>
            <a:r>
              <a:rPr lang="hr-HR" sz="2000" dirty="0" smtClean="0"/>
              <a:t> </a:t>
            </a:r>
            <a:r>
              <a:rPr lang="hr-HR" sz="2000" dirty="0" err="1" smtClean="0"/>
              <a:t>than</a:t>
            </a:r>
            <a:r>
              <a:rPr lang="hr-HR" sz="2000" dirty="0" smtClean="0"/>
              <a:t> </a:t>
            </a:r>
            <a:r>
              <a:rPr lang="hr-HR" sz="2000" dirty="0" err="1" smtClean="0"/>
              <a:t>we</a:t>
            </a:r>
            <a:r>
              <a:rPr lang="hr-HR" sz="2000" dirty="0" smtClean="0"/>
              <a:t> </a:t>
            </a:r>
            <a:r>
              <a:rPr lang="hr-HR" sz="2000" dirty="0" err="1" smtClean="0"/>
              <a:t>did</a:t>
            </a:r>
            <a:r>
              <a:rPr lang="hr-HR" sz="2000" dirty="0" smtClean="0"/>
              <a:t> </a:t>
            </a:r>
            <a:r>
              <a:rPr lang="hr-HR" sz="2000" dirty="0" err="1" smtClean="0"/>
              <a:t>in</a:t>
            </a:r>
            <a:r>
              <a:rPr lang="hr-HR" sz="2000" dirty="0" smtClean="0"/>
              <a:t> </a:t>
            </a:r>
            <a:r>
              <a:rPr lang="hr-HR" sz="2000" dirty="0" err="1" smtClean="0"/>
              <a:t>the</a:t>
            </a:r>
            <a:r>
              <a:rPr lang="hr-HR" sz="2000" dirty="0" smtClean="0"/>
              <a:t> past?</a:t>
            </a:r>
            <a:endParaRPr lang="hr-HR" sz="2000" dirty="0"/>
          </a:p>
        </p:txBody>
      </p:sp>
      <p:sp>
        <p:nvSpPr>
          <p:cNvPr id="5" name="TextBox 4"/>
          <p:cNvSpPr txBox="1"/>
          <p:nvPr/>
        </p:nvSpPr>
        <p:spPr>
          <a:xfrm>
            <a:off x="3130061" y="2639280"/>
            <a:ext cx="5709138"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smtClean="0"/>
              <a:t>Are </a:t>
            </a:r>
            <a:r>
              <a:rPr lang="hr-HR" sz="2000" dirty="0" err="1" smtClean="0"/>
              <a:t>we</a:t>
            </a:r>
            <a:r>
              <a:rPr lang="hr-HR" sz="2000" dirty="0" smtClean="0"/>
              <a:t> </a:t>
            </a:r>
            <a:r>
              <a:rPr lang="hr-HR" sz="2000" dirty="0" err="1" smtClean="0"/>
              <a:t>equally</a:t>
            </a:r>
            <a:r>
              <a:rPr lang="hr-HR" sz="2000" dirty="0" smtClean="0"/>
              <a:t> as </a:t>
            </a:r>
            <a:r>
              <a:rPr lang="hr-HR" sz="2000" dirty="0" err="1" smtClean="0"/>
              <a:t>good</a:t>
            </a:r>
            <a:r>
              <a:rPr lang="hr-HR" sz="2000" dirty="0" smtClean="0"/>
              <a:t> (</a:t>
            </a:r>
            <a:r>
              <a:rPr lang="hr-HR" sz="2000" dirty="0" err="1" smtClean="0"/>
              <a:t>or</a:t>
            </a:r>
            <a:r>
              <a:rPr lang="hr-HR" sz="2000" dirty="0" smtClean="0"/>
              <a:t> </a:t>
            </a:r>
            <a:r>
              <a:rPr lang="hr-HR" sz="2000" dirty="0" err="1" smtClean="0"/>
              <a:t>even</a:t>
            </a:r>
            <a:r>
              <a:rPr lang="hr-HR" sz="2000" dirty="0" smtClean="0"/>
              <a:t> </a:t>
            </a:r>
            <a:r>
              <a:rPr lang="hr-HR" sz="2000" dirty="0" err="1" smtClean="0"/>
              <a:t>better</a:t>
            </a:r>
            <a:r>
              <a:rPr lang="hr-HR" sz="2000" dirty="0" smtClean="0"/>
              <a:t>) </a:t>
            </a:r>
            <a:r>
              <a:rPr lang="hr-HR" sz="2000" dirty="0" err="1" smtClean="0"/>
              <a:t>than</a:t>
            </a:r>
            <a:r>
              <a:rPr lang="hr-HR" sz="2000" dirty="0" smtClean="0"/>
              <a:t> </a:t>
            </a:r>
            <a:r>
              <a:rPr lang="hr-HR" sz="2000" dirty="0" err="1" smtClean="0"/>
              <a:t>other</a:t>
            </a:r>
            <a:r>
              <a:rPr lang="hr-HR" sz="2000" dirty="0" smtClean="0"/>
              <a:t> </a:t>
            </a:r>
            <a:r>
              <a:rPr lang="hr-HR" sz="2000" dirty="0" err="1" smtClean="0"/>
              <a:t>service</a:t>
            </a:r>
            <a:r>
              <a:rPr lang="hr-HR" sz="2000" dirty="0" smtClean="0"/>
              <a:t> </a:t>
            </a:r>
            <a:r>
              <a:rPr lang="hr-HR" sz="2000" dirty="0" err="1" smtClean="0"/>
              <a:t>organization</a:t>
            </a:r>
            <a:r>
              <a:rPr lang="hr-HR" sz="2000" dirty="0" smtClean="0"/>
              <a:t> </a:t>
            </a:r>
            <a:r>
              <a:rPr lang="hr-HR" sz="2000" dirty="0" err="1" smtClean="0"/>
              <a:t>in</a:t>
            </a:r>
            <a:r>
              <a:rPr lang="hr-HR" sz="2000" dirty="0" smtClean="0"/>
              <a:t> </a:t>
            </a:r>
            <a:r>
              <a:rPr lang="hr-HR" sz="2000" dirty="0" err="1" smtClean="0"/>
              <a:t>our</a:t>
            </a:r>
            <a:r>
              <a:rPr lang="hr-HR" sz="2000" dirty="0" smtClean="0"/>
              <a:t> </a:t>
            </a:r>
            <a:r>
              <a:rPr lang="hr-HR" sz="2000" dirty="0" err="1" smtClean="0"/>
              <a:t>vicinity</a:t>
            </a:r>
            <a:r>
              <a:rPr lang="hr-HR" sz="2000" dirty="0" smtClean="0"/>
              <a:t>?</a:t>
            </a:r>
          </a:p>
          <a:p>
            <a:r>
              <a:rPr lang="hr-HR" sz="2000" dirty="0" smtClean="0"/>
              <a:t>Are </a:t>
            </a:r>
            <a:r>
              <a:rPr lang="hr-HR" sz="2000" dirty="0" err="1" smtClean="0"/>
              <a:t>we</a:t>
            </a:r>
            <a:r>
              <a:rPr lang="hr-HR" sz="2000" dirty="0" smtClean="0"/>
              <a:t> </a:t>
            </a:r>
            <a:r>
              <a:rPr lang="hr-HR" sz="2000" dirty="0" err="1" smtClean="0"/>
              <a:t>better</a:t>
            </a:r>
            <a:r>
              <a:rPr lang="hr-HR" sz="2000" dirty="0" smtClean="0"/>
              <a:t> </a:t>
            </a:r>
            <a:r>
              <a:rPr lang="hr-HR" sz="2000" dirty="0" err="1" smtClean="0"/>
              <a:t>than</a:t>
            </a:r>
            <a:r>
              <a:rPr lang="hr-HR" sz="2000" dirty="0" smtClean="0"/>
              <a:t> </a:t>
            </a:r>
            <a:r>
              <a:rPr lang="hr-HR" sz="2000" dirty="0" err="1" smtClean="0"/>
              <a:t>our</a:t>
            </a:r>
            <a:r>
              <a:rPr lang="hr-HR" sz="2000" dirty="0" smtClean="0"/>
              <a:t> </a:t>
            </a:r>
            <a:r>
              <a:rPr lang="hr-HR" sz="2000" dirty="0" err="1" smtClean="0"/>
              <a:t>competitors</a:t>
            </a:r>
            <a:r>
              <a:rPr lang="hr-HR" sz="2000" dirty="0" smtClean="0"/>
              <a:t>?</a:t>
            </a:r>
            <a:endParaRPr lang="hr-HR" sz="2000" dirty="0"/>
          </a:p>
        </p:txBody>
      </p:sp>
      <p:sp>
        <p:nvSpPr>
          <p:cNvPr id="7" name="TextBox 6"/>
          <p:cNvSpPr txBox="1"/>
          <p:nvPr/>
        </p:nvSpPr>
        <p:spPr>
          <a:xfrm>
            <a:off x="3130060" y="4102141"/>
            <a:ext cx="5770684"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hr-HR" sz="2000" dirty="0" smtClean="0"/>
              <a:t>Are </a:t>
            </a:r>
            <a:r>
              <a:rPr lang="hr-HR" sz="2000" dirty="0" err="1" smtClean="0"/>
              <a:t>we</a:t>
            </a:r>
            <a:r>
              <a:rPr lang="hr-HR" sz="2000" dirty="0" smtClean="0"/>
              <a:t> </a:t>
            </a:r>
            <a:r>
              <a:rPr lang="hr-HR" sz="2000" dirty="0" err="1" smtClean="0"/>
              <a:t>equally</a:t>
            </a:r>
            <a:r>
              <a:rPr lang="hr-HR" sz="2000" dirty="0" smtClean="0"/>
              <a:t> as </a:t>
            </a:r>
            <a:r>
              <a:rPr lang="hr-HR" sz="2000" dirty="0" err="1" smtClean="0"/>
              <a:t>good</a:t>
            </a:r>
            <a:r>
              <a:rPr lang="hr-HR" sz="2000" dirty="0" smtClean="0"/>
              <a:t> (</a:t>
            </a:r>
            <a:r>
              <a:rPr lang="hr-HR" sz="2000" dirty="0" err="1" smtClean="0"/>
              <a:t>or</a:t>
            </a:r>
            <a:r>
              <a:rPr lang="hr-HR" sz="2000" dirty="0" smtClean="0"/>
              <a:t> </a:t>
            </a:r>
            <a:r>
              <a:rPr lang="hr-HR" sz="2000" dirty="0" err="1" smtClean="0"/>
              <a:t>even</a:t>
            </a:r>
            <a:r>
              <a:rPr lang="hr-HR" sz="2000" dirty="0" smtClean="0"/>
              <a:t> </a:t>
            </a:r>
            <a:r>
              <a:rPr lang="hr-HR" sz="2000" dirty="0" err="1" smtClean="0"/>
              <a:t>better</a:t>
            </a:r>
            <a:r>
              <a:rPr lang="hr-HR" sz="2000" dirty="0" smtClean="0"/>
              <a:t>) </a:t>
            </a:r>
            <a:r>
              <a:rPr lang="hr-HR" sz="2000" dirty="0" err="1" smtClean="0"/>
              <a:t>than</a:t>
            </a:r>
            <a:r>
              <a:rPr lang="hr-HR" sz="2000" dirty="0" smtClean="0"/>
              <a:t> </a:t>
            </a:r>
            <a:r>
              <a:rPr lang="hr-HR" sz="2000" dirty="0" err="1" smtClean="0"/>
              <a:t>other</a:t>
            </a:r>
            <a:r>
              <a:rPr lang="hr-HR" sz="2000" dirty="0" smtClean="0"/>
              <a:t> </a:t>
            </a:r>
            <a:r>
              <a:rPr lang="hr-HR" sz="2000" dirty="0" err="1" smtClean="0"/>
              <a:t>service</a:t>
            </a:r>
            <a:r>
              <a:rPr lang="hr-HR" sz="2000" dirty="0" smtClean="0"/>
              <a:t> </a:t>
            </a:r>
            <a:r>
              <a:rPr lang="hr-HR" sz="2000" dirty="0" err="1" smtClean="0"/>
              <a:t>organization</a:t>
            </a:r>
            <a:r>
              <a:rPr lang="hr-HR" sz="2000" dirty="0" smtClean="0"/>
              <a:t> </a:t>
            </a:r>
            <a:r>
              <a:rPr lang="hr-HR" sz="2000" dirty="0" err="1" smtClean="0"/>
              <a:t>in</a:t>
            </a:r>
            <a:r>
              <a:rPr lang="hr-HR" sz="2000" dirty="0" smtClean="0"/>
              <a:t> </a:t>
            </a:r>
            <a:r>
              <a:rPr lang="hr-HR" sz="2000" dirty="0" err="1" smtClean="0"/>
              <a:t>our</a:t>
            </a:r>
            <a:r>
              <a:rPr lang="hr-HR" sz="2000" dirty="0" smtClean="0"/>
              <a:t> </a:t>
            </a:r>
            <a:r>
              <a:rPr lang="hr-HR" sz="2000" dirty="0" err="1" smtClean="0"/>
              <a:t>vicinity</a:t>
            </a:r>
            <a:r>
              <a:rPr lang="hr-HR" sz="2000" dirty="0" smtClean="0"/>
              <a:t>?</a:t>
            </a:r>
          </a:p>
          <a:p>
            <a:r>
              <a:rPr lang="hr-HR" sz="2000" dirty="0" smtClean="0"/>
              <a:t>Are </a:t>
            </a:r>
            <a:r>
              <a:rPr lang="hr-HR" sz="2000" dirty="0" err="1" smtClean="0"/>
              <a:t>there</a:t>
            </a:r>
            <a:r>
              <a:rPr lang="hr-HR" sz="2000" dirty="0" smtClean="0"/>
              <a:t> </a:t>
            </a:r>
            <a:r>
              <a:rPr lang="hr-HR" sz="2000" dirty="0" err="1" smtClean="0"/>
              <a:t>quality</a:t>
            </a:r>
            <a:r>
              <a:rPr lang="hr-HR" sz="2000" dirty="0" smtClean="0"/>
              <a:t> </a:t>
            </a:r>
            <a:r>
              <a:rPr lang="hr-HR" sz="2000" dirty="0" err="1" smtClean="0"/>
              <a:t>service</a:t>
            </a:r>
            <a:r>
              <a:rPr lang="hr-HR" sz="2000" dirty="0" smtClean="0"/>
              <a:t> </a:t>
            </a:r>
            <a:r>
              <a:rPr lang="hr-HR" sz="2000" dirty="0" err="1" smtClean="0"/>
              <a:t>organizations</a:t>
            </a:r>
            <a:r>
              <a:rPr lang="hr-HR" sz="2000" dirty="0" smtClean="0"/>
              <a:t> </a:t>
            </a:r>
            <a:r>
              <a:rPr lang="hr-HR" sz="2000" dirty="0" err="1" smtClean="0"/>
              <a:t>in</a:t>
            </a:r>
            <a:r>
              <a:rPr lang="hr-HR" sz="2000" dirty="0" smtClean="0"/>
              <a:t> </a:t>
            </a:r>
            <a:r>
              <a:rPr lang="hr-HR" sz="2000" dirty="0" err="1" smtClean="0"/>
              <a:t>our</a:t>
            </a:r>
            <a:r>
              <a:rPr lang="hr-HR" sz="2000" dirty="0" smtClean="0"/>
              <a:t> </a:t>
            </a:r>
            <a:r>
              <a:rPr lang="hr-HR" sz="2000" dirty="0" err="1" smtClean="0"/>
              <a:t>vicinity</a:t>
            </a:r>
            <a:r>
              <a:rPr lang="hr-HR" sz="2000" dirty="0" smtClean="0"/>
              <a:t> </a:t>
            </a:r>
            <a:r>
              <a:rPr lang="hr-HR" sz="2000" dirty="0" err="1" smtClean="0"/>
              <a:t>we</a:t>
            </a:r>
            <a:r>
              <a:rPr lang="hr-HR" sz="2000" dirty="0" smtClean="0"/>
              <a:t> </a:t>
            </a:r>
            <a:r>
              <a:rPr lang="hr-HR" sz="2000" dirty="0" err="1" smtClean="0"/>
              <a:t>can</a:t>
            </a:r>
            <a:r>
              <a:rPr lang="hr-HR" sz="2000" dirty="0" smtClean="0"/>
              <a:t> </a:t>
            </a:r>
            <a:r>
              <a:rPr lang="hr-HR" sz="2000" dirty="0" err="1" smtClean="0"/>
              <a:t>learn</a:t>
            </a:r>
            <a:r>
              <a:rPr lang="hr-HR" sz="2000" dirty="0" smtClean="0"/>
              <a:t> </a:t>
            </a:r>
            <a:r>
              <a:rPr lang="hr-HR" sz="2000" dirty="0" err="1" smtClean="0"/>
              <a:t>from</a:t>
            </a:r>
            <a:r>
              <a:rPr lang="hr-HR" sz="2000" dirty="0" smtClean="0"/>
              <a:t>? </a:t>
            </a:r>
          </a:p>
        </p:txBody>
      </p:sp>
      <p:sp>
        <p:nvSpPr>
          <p:cNvPr id="6" name="Rezervirano mjesto podnožja 5"/>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327128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5131" y="2277207"/>
            <a:ext cx="7763608" cy="32932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hr-HR" sz="3600" b="1" dirty="0" err="1" smtClean="0">
                <a:solidFill>
                  <a:srgbClr val="C00000"/>
                </a:solidFill>
              </a:rPr>
              <a:t>Prerequisites</a:t>
            </a:r>
            <a:r>
              <a:rPr lang="hr-HR" sz="3600" b="1" dirty="0" smtClean="0">
                <a:solidFill>
                  <a:srgbClr val="C00000"/>
                </a:solidFill>
              </a:rPr>
              <a:t>:</a:t>
            </a:r>
          </a:p>
          <a:p>
            <a:endParaRPr lang="hr-HR" sz="2800" b="1" dirty="0" smtClean="0"/>
          </a:p>
          <a:p>
            <a:pPr marL="285750" indent="-285750">
              <a:buFont typeface="Arial" panose="020B0604020202020204" pitchFamily="34" charset="0"/>
              <a:buChar char="•"/>
            </a:pPr>
            <a:r>
              <a:rPr lang="hr-HR" sz="2400" b="1" dirty="0" err="1" smtClean="0"/>
              <a:t>Libraries</a:t>
            </a:r>
            <a:r>
              <a:rPr lang="hr-HR" sz="2400" b="1" dirty="0" smtClean="0"/>
              <a:t> MUST HAVE a </a:t>
            </a:r>
            <a:r>
              <a:rPr lang="hr-HR" sz="2400" b="1" dirty="0" err="1" smtClean="0"/>
              <a:t>similar</a:t>
            </a:r>
            <a:r>
              <a:rPr lang="hr-HR" sz="2400" b="1" dirty="0" smtClean="0"/>
              <a:t> </a:t>
            </a:r>
            <a:r>
              <a:rPr lang="hr-HR" sz="2400" b="1" dirty="0" err="1" smtClean="0"/>
              <a:t>structure</a:t>
            </a:r>
            <a:r>
              <a:rPr lang="hr-HR" sz="2400" b="1" dirty="0" smtClean="0"/>
              <a:t> </a:t>
            </a:r>
            <a:r>
              <a:rPr lang="hr-HR" sz="2400" b="1" dirty="0" err="1" smtClean="0"/>
              <a:t>and</a:t>
            </a:r>
            <a:r>
              <a:rPr lang="hr-HR" sz="2400" b="1" dirty="0" smtClean="0"/>
              <a:t> </a:t>
            </a:r>
            <a:r>
              <a:rPr lang="hr-HR" sz="2400" b="1" dirty="0" err="1" smtClean="0"/>
              <a:t>mission</a:t>
            </a:r>
            <a:r>
              <a:rPr lang="hr-HR" sz="2400" b="1" dirty="0" smtClean="0"/>
              <a:t> </a:t>
            </a:r>
            <a:r>
              <a:rPr lang="hr-HR" sz="2400" b="1" dirty="0" err="1" smtClean="0"/>
              <a:t>statements</a:t>
            </a:r>
            <a:endParaRPr lang="hr-HR" sz="2400" b="1" dirty="0" smtClean="0"/>
          </a:p>
          <a:p>
            <a:pPr marL="285750" indent="-285750">
              <a:buFont typeface="Arial" panose="020B0604020202020204" pitchFamily="34" charset="0"/>
              <a:buChar char="•"/>
            </a:pPr>
            <a:endParaRPr lang="hr-HR" sz="2400" b="1" dirty="0" smtClean="0"/>
          </a:p>
          <a:p>
            <a:pPr marL="285750" indent="-285750">
              <a:buFont typeface="Arial" panose="020B0604020202020204" pitchFamily="34" charset="0"/>
              <a:buChar char="•"/>
            </a:pPr>
            <a:r>
              <a:rPr lang="hr-HR" sz="2400" b="1" dirty="0" err="1" smtClean="0"/>
              <a:t>Performance</a:t>
            </a:r>
            <a:r>
              <a:rPr lang="hr-HR" sz="2400" b="1" dirty="0" smtClean="0"/>
              <a:t> indicators HAD TO BE USED IN THE SAME (</a:t>
            </a:r>
            <a:r>
              <a:rPr lang="hr-HR" sz="2400" b="1" dirty="0" err="1" smtClean="0"/>
              <a:t>or</a:t>
            </a:r>
            <a:r>
              <a:rPr lang="hr-HR" sz="2400" b="1" dirty="0" smtClean="0"/>
              <a:t> at </a:t>
            </a:r>
            <a:r>
              <a:rPr lang="hr-HR" sz="2400" b="1" dirty="0" err="1" smtClean="0"/>
              <a:t>least</a:t>
            </a:r>
            <a:r>
              <a:rPr lang="hr-HR" sz="2400" b="1" dirty="0" smtClean="0"/>
              <a:t>, </a:t>
            </a:r>
            <a:r>
              <a:rPr lang="hr-HR" sz="2400" b="1" dirty="0" err="1" smtClean="0"/>
              <a:t>similar</a:t>
            </a:r>
            <a:r>
              <a:rPr lang="hr-HR" sz="2400" b="1" dirty="0" smtClean="0"/>
              <a:t>) </a:t>
            </a:r>
            <a:r>
              <a:rPr lang="hr-HR" sz="2400" b="1" dirty="0" err="1" smtClean="0"/>
              <a:t>conditions</a:t>
            </a:r>
            <a:endParaRPr lang="hr-HR" sz="2400" b="1" dirty="0"/>
          </a:p>
          <a:p>
            <a:endParaRPr lang="hr-HR" sz="2400" b="1"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7676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Benchmarking</a:t>
            </a:r>
            <a:r>
              <a:rPr lang="hr-HR" dirty="0" smtClean="0"/>
              <a:t> </a:t>
            </a:r>
            <a:r>
              <a:rPr lang="hr-HR" dirty="0" err="1" smtClean="0"/>
              <a:t>projects</a:t>
            </a:r>
            <a:r>
              <a:rPr lang="hr-HR" dirty="0" smtClean="0"/>
              <a:t>: </a:t>
            </a:r>
            <a:r>
              <a:rPr lang="hr-HR" dirty="0" err="1" smtClean="0"/>
              <a:t>Bibliotheksindex</a:t>
            </a:r>
            <a:r>
              <a:rPr lang="hr-HR" dirty="0" smtClean="0"/>
              <a:t> (BIX)</a:t>
            </a:r>
            <a:endParaRPr lang="hr-HR" dirty="0"/>
          </a:p>
        </p:txBody>
      </p:sp>
      <p:sp>
        <p:nvSpPr>
          <p:cNvPr id="3" name="Content Placeholder 2"/>
          <p:cNvSpPr>
            <a:spLocks noGrp="1"/>
          </p:cNvSpPr>
          <p:nvPr>
            <p:ph idx="1"/>
          </p:nvPr>
        </p:nvSpPr>
        <p:spPr/>
        <p:txBody>
          <a:bodyPr/>
          <a:lstStyle/>
          <a:p>
            <a:r>
              <a:rPr lang="hr-HR" dirty="0" err="1"/>
              <a:t>Bibliotheksindex</a:t>
            </a:r>
            <a:r>
              <a:rPr lang="hr-HR" dirty="0"/>
              <a:t> (BIX) </a:t>
            </a:r>
            <a:r>
              <a:rPr lang="hr-HR" dirty="0">
                <a:hlinkClick r:id="rId2"/>
              </a:rPr>
              <a:t>http://</a:t>
            </a:r>
            <a:r>
              <a:rPr lang="hr-HR" dirty="0" smtClean="0">
                <a:hlinkClick r:id="rId2"/>
              </a:rPr>
              <a:t>www.bix-bibliotheksindex.de/index.php</a:t>
            </a:r>
            <a:endParaRPr lang="hr-HR" dirty="0" smtClean="0"/>
          </a:p>
          <a:p>
            <a:pPr lvl="1"/>
            <a:r>
              <a:rPr lang="hr-HR" dirty="0" err="1" smtClean="0"/>
              <a:t>Academic</a:t>
            </a:r>
            <a:r>
              <a:rPr lang="hr-HR" dirty="0" smtClean="0"/>
              <a:t> </a:t>
            </a:r>
            <a:r>
              <a:rPr lang="hr-HR" dirty="0" err="1" smtClean="0"/>
              <a:t>and</a:t>
            </a:r>
            <a:r>
              <a:rPr lang="hr-HR" dirty="0" smtClean="0"/>
              <a:t> </a:t>
            </a:r>
            <a:r>
              <a:rPr lang="hr-HR" dirty="0" err="1" smtClean="0"/>
              <a:t>public</a:t>
            </a:r>
            <a:r>
              <a:rPr lang="hr-HR" dirty="0" smtClean="0"/>
              <a:t> </a:t>
            </a:r>
            <a:r>
              <a:rPr lang="hr-HR" dirty="0" err="1" smtClean="0"/>
              <a:t>libraries</a:t>
            </a:r>
            <a:endParaRPr lang="hr-HR" dirty="0" smtClean="0"/>
          </a:p>
          <a:p>
            <a:pPr lvl="1"/>
            <a:r>
              <a:rPr lang="hr-HR" dirty="0" err="1" smtClean="0"/>
              <a:t>From</a:t>
            </a:r>
            <a:r>
              <a:rPr lang="hr-HR" dirty="0" smtClean="0"/>
              <a:t> 1999-2015</a:t>
            </a:r>
          </a:p>
          <a:p>
            <a:pPr lvl="1"/>
            <a:r>
              <a:rPr lang="hr-HR" dirty="0" err="1" smtClean="0"/>
              <a:t>Goal</a:t>
            </a:r>
            <a:r>
              <a:rPr lang="hr-HR" dirty="0" smtClean="0"/>
              <a:t>: to provide </a:t>
            </a:r>
            <a:r>
              <a:rPr lang="hr-HR" dirty="0" err="1" smtClean="0"/>
              <a:t>comparable</a:t>
            </a:r>
            <a:r>
              <a:rPr lang="hr-HR" dirty="0" smtClean="0"/>
              <a:t> </a:t>
            </a:r>
            <a:r>
              <a:rPr lang="hr-HR" dirty="0" err="1" smtClean="0"/>
              <a:t>statistical</a:t>
            </a:r>
            <a:r>
              <a:rPr lang="hr-HR" dirty="0" smtClean="0"/>
              <a:t> data for </a:t>
            </a:r>
            <a:r>
              <a:rPr lang="hr-HR" dirty="0" err="1" smtClean="0"/>
              <a:t>libraries</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24379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4615" y="0"/>
            <a:ext cx="4830274" cy="6307335"/>
          </a:xfrm>
          <a:prstGeom prst="rect">
            <a:avLst/>
          </a:prstGeom>
        </p:spPr>
      </p:pic>
      <p:pic>
        <p:nvPicPr>
          <p:cNvPr id="5" name="Picture 4"/>
          <p:cNvPicPr>
            <a:picLocks noChangeAspect="1"/>
          </p:cNvPicPr>
          <p:nvPr/>
        </p:nvPicPr>
        <p:blipFill>
          <a:blip r:embed="rId4"/>
          <a:stretch>
            <a:fillRect/>
          </a:stretch>
        </p:blipFill>
        <p:spPr>
          <a:xfrm>
            <a:off x="5810865" y="-1"/>
            <a:ext cx="4640825" cy="6307335"/>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044675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39716" y="103011"/>
            <a:ext cx="8739551" cy="6169970"/>
          </a:xfrm>
          <a:prstGeom prst="rect">
            <a:avLst/>
          </a:prstGeom>
          <a:noFill/>
          <a:ln w="9525">
            <a:noFill/>
            <a:miter lim="800000"/>
            <a:headEnd/>
            <a:tailEnd/>
          </a:ln>
        </p:spPr>
      </p:pic>
      <p:sp>
        <p:nvSpPr>
          <p:cNvPr id="5" name="Oval 4"/>
          <p:cNvSpPr/>
          <p:nvPr/>
        </p:nvSpPr>
        <p:spPr>
          <a:xfrm>
            <a:off x="2503203" y="1756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5609491" y="1075701"/>
            <a:ext cx="1380393" cy="501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00135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Benchmarking</a:t>
            </a:r>
            <a:r>
              <a:rPr lang="hr-HR" dirty="0" smtClean="0"/>
              <a:t> </a:t>
            </a:r>
            <a:r>
              <a:rPr lang="hr-HR" dirty="0" err="1" smtClean="0"/>
              <a:t>projects</a:t>
            </a:r>
            <a:r>
              <a:rPr lang="hr-HR" dirty="0" smtClean="0"/>
              <a:t>: </a:t>
            </a:r>
            <a:r>
              <a:rPr lang="hr-HR" dirty="0"/>
              <a:t>America’s Star </a:t>
            </a:r>
            <a:r>
              <a:rPr lang="hr-HR" dirty="0" err="1"/>
              <a:t>Libraries</a:t>
            </a:r>
            <a:endParaRPr lang="hr-HR" dirty="0"/>
          </a:p>
        </p:txBody>
      </p:sp>
      <p:sp>
        <p:nvSpPr>
          <p:cNvPr id="3" name="Content Placeholder 2"/>
          <p:cNvSpPr>
            <a:spLocks noGrp="1"/>
          </p:cNvSpPr>
          <p:nvPr>
            <p:ph idx="1"/>
          </p:nvPr>
        </p:nvSpPr>
        <p:spPr/>
        <p:txBody>
          <a:bodyPr>
            <a:normAutofit fontScale="85000" lnSpcReduction="20000"/>
          </a:bodyPr>
          <a:lstStyle/>
          <a:p>
            <a:r>
              <a:rPr lang="hr-HR" dirty="0" err="1" smtClean="0"/>
              <a:t>Ranking</a:t>
            </a:r>
            <a:r>
              <a:rPr lang="hr-HR" dirty="0" smtClean="0"/>
              <a:t> </a:t>
            </a:r>
            <a:r>
              <a:rPr lang="hr-HR" dirty="0" err="1" smtClean="0"/>
              <a:t>of</a:t>
            </a:r>
            <a:r>
              <a:rPr lang="hr-HR" dirty="0" smtClean="0"/>
              <a:t> American </a:t>
            </a:r>
            <a:r>
              <a:rPr lang="hr-HR" dirty="0" err="1" smtClean="0"/>
              <a:t>public</a:t>
            </a:r>
            <a:r>
              <a:rPr lang="hr-HR" dirty="0" smtClean="0"/>
              <a:t> </a:t>
            </a:r>
            <a:r>
              <a:rPr lang="hr-HR" dirty="0" err="1" smtClean="0"/>
              <a:t>libraries</a:t>
            </a:r>
            <a:r>
              <a:rPr lang="hr-HR" dirty="0" smtClean="0"/>
              <a:t> </a:t>
            </a:r>
            <a:r>
              <a:rPr lang="hr-HR" dirty="0" err="1" smtClean="0"/>
              <a:t>by</a:t>
            </a:r>
            <a:r>
              <a:rPr lang="hr-HR" dirty="0" smtClean="0"/>
              <a:t> </a:t>
            </a:r>
            <a:r>
              <a:rPr lang="hr-HR" dirty="0" err="1" smtClean="0"/>
              <a:t>Library</a:t>
            </a:r>
            <a:r>
              <a:rPr lang="hr-HR" dirty="0" smtClean="0"/>
              <a:t> Journal – </a:t>
            </a:r>
            <a:r>
              <a:rPr lang="hr-HR" dirty="0" err="1" smtClean="0"/>
              <a:t>from</a:t>
            </a:r>
            <a:r>
              <a:rPr lang="hr-HR" dirty="0" smtClean="0"/>
              <a:t> 2008</a:t>
            </a:r>
          </a:p>
          <a:p>
            <a:r>
              <a:rPr lang="hr-HR" dirty="0" smtClean="0"/>
              <a:t>Top-star </a:t>
            </a:r>
            <a:r>
              <a:rPr lang="hr-HR" dirty="0" err="1" smtClean="0"/>
              <a:t>libraries</a:t>
            </a:r>
            <a:r>
              <a:rPr lang="hr-HR" dirty="0"/>
              <a:t> 2016 </a:t>
            </a:r>
            <a:r>
              <a:rPr lang="hr-HR" dirty="0">
                <a:hlinkClick r:id="rId2"/>
              </a:rPr>
              <a:t>http://lj.libraryjournal.com/2016/11/managing-libraries/lj-index/class-of-2016/americas-star-libraries-2016-top-rated-libraries</a:t>
            </a:r>
            <a:r>
              <a:rPr lang="hr-HR" dirty="0" smtClean="0">
                <a:hlinkClick r:id="rId2"/>
              </a:rPr>
              <a:t>/#_</a:t>
            </a:r>
            <a:r>
              <a:rPr lang="hr-HR" dirty="0" smtClean="0"/>
              <a:t> </a:t>
            </a:r>
            <a:endParaRPr lang="hr-HR" dirty="0"/>
          </a:p>
          <a:p>
            <a:r>
              <a:rPr lang="hr-HR" dirty="0" err="1" smtClean="0"/>
              <a:t>Compares</a:t>
            </a:r>
            <a:r>
              <a:rPr lang="hr-HR" dirty="0" smtClean="0"/>
              <a:t> </a:t>
            </a:r>
            <a:r>
              <a:rPr lang="hr-HR" dirty="0" err="1" smtClean="0"/>
              <a:t>libraries</a:t>
            </a:r>
            <a:r>
              <a:rPr lang="hr-HR" dirty="0" smtClean="0"/>
              <a:t> </a:t>
            </a:r>
            <a:r>
              <a:rPr lang="hr-HR" dirty="0" err="1" smtClean="0"/>
              <a:t>in</a:t>
            </a:r>
            <a:r>
              <a:rPr lang="hr-HR" dirty="0" smtClean="0"/>
              <a:t> </a:t>
            </a:r>
            <a:r>
              <a:rPr lang="hr-HR" dirty="0" err="1" smtClean="0"/>
              <a:t>the</a:t>
            </a:r>
            <a:r>
              <a:rPr lang="hr-HR" dirty="0" smtClean="0"/>
              <a:t> same </a:t>
            </a:r>
            <a:r>
              <a:rPr lang="hr-HR" dirty="0" err="1" smtClean="0"/>
              <a:t>budgetary</a:t>
            </a:r>
            <a:r>
              <a:rPr lang="hr-HR" dirty="0" smtClean="0"/>
              <a:t> </a:t>
            </a:r>
            <a:r>
              <a:rPr lang="hr-HR" dirty="0" err="1" smtClean="0"/>
              <a:t>class</a:t>
            </a:r>
            <a:endParaRPr lang="hr-HR" dirty="0" smtClean="0"/>
          </a:p>
          <a:p>
            <a:r>
              <a:rPr lang="hr-HR" dirty="0" err="1" smtClean="0"/>
              <a:t>Four</a:t>
            </a:r>
            <a:r>
              <a:rPr lang="hr-HR" dirty="0" smtClean="0"/>
              <a:t> indicators (</a:t>
            </a:r>
            <a:r>
              <a:rPr lang="hr-HR" dirty="0" err="1" smtClean="0"/>
              <a:t>per</a:t>
            </a:r>
            <a:r>
              <a:rPr lang="hr-HR" dirty="0" smtClean="0"/>
              <a:t> </a:t>
            </a:r>
            <a:r>
              <a:rPr lang="hr-HR" dirty="0" err="1" smtClean="0"/>
              <a:t>capita</a:t>
            </a:r>
            <a:r>
              <a:rPr lang="hr-HR" dirty="0" smtClean="0"/>
              <a:t>): </a:t>
            </a:r>
          </a:p>
          <a:p>
            <a:pPr lvl="1"/>
            <a:r>
              <a:rPr lang="hr-HR" dirty="0" err="1" smtClean="0"/>
              <a:t>Circulation</a:t>
            </a:r>
            <a:endParaRPr lang="hr-HR" dirty="0" smtClean="0"/>
          </a:p>
          <a:p>
            <a:pPr lvl="1"/>
            <a:r>
              <a:rPr lang="hr-HR" dirty="0" err="1" smtClean="0"/>
              <a:t>Visits</a:t>
            </a:r>
            <a:endParaRPr lang="hr-HR" dirty="0" smtClean="0"/>
          </a:p>
          <a:p>
            <a:pPr lvl="1"/>
            <a:r>
              <a:rPr lang="hr-HR" dirty="0" smtClean="0"/>
              <a:t>Program </a:t>
            </a:r>
            <a:r>
              <a:rPr lang="hr-HR" dirty="0" err="1" smtClean="0"/>
              <a:t>attendance</a:t>
            </a:r>
            <a:endParaRPr lang="hr-HR" dirty="0" smtClean="0"/>
          </a:p>
          <a:p>
            <a:pPr lvl="1"/>
            <a:r>
              <a:rPr lang="hr-HR" dirty="0" err="1" smtClean="0"/>
              <a:t>Public</a:t>
            </a:r>
            <a:r>
              <a:rPr lang="hr-HR" dirty="0" smtClean="0"/>
              <a:t> Internet</a:t>
            </a:r>
          </a:p>
          <a:p>
            <a:r>
              <a:rPr lang="hr-HR" dirty="0" err="1" smtClean="0"/>
              <a:t>Prerequisites</a:t>
            </a:r>
            <a:r>
              <a:rPr lang="hr-HR" dirty="0" smtClean="0"/>
              <a:t> for </a:t>
            </a:r>
            <a:r>
              <a:rPr lang="hr-HR" dirty="0" err="1" smtClean="0"/>
              <a:t>libraries</a:t>
            </a:r>
            <a:r>
              <a:rPr lang="hr-HR" dirty="0" smtClean="0"/>
              <a:t>: </a:t>
            </a:r>
          </a:p>
          <a:p>
            <a:pPr lvl="1"/>
            <a:r>
              <a:rPr lang="hr-HR" dirty="0" err="1" smtClean="0"/>
              <a:t>Cater</a:t>
            </a:r>
            <a:r>
              <a:rPr lang="hr-HR" dirty="0" smtClean="0"/>
              <a:t> for </a:t>
            </a:r>
            <a:r>
              <a:rPr lang="hr-HR" dirty="0" err="1" smtClean="0"/>
              <a:t>population</a:t>
            </a:r>
            <a:r>
              <a:rPr lang="hr-HR" dirty="0" smtClean="0"/>
              <a:t> </a:t>
            </a:r>
            <a:r>
              <a:rPr lang="hr-HR" dirty="0" err="1" smtClean="0"/>
              <a:t>of</a:t>
            </a:r>
            <a:r>
              <a:rPr lang="hr-HR" dirty="0" smtClean="0"/>
              <a:t> min 1000 </a:t>
            </a:r>
          </a:p>
          <a:p>
            <a:pPr lvl="1"/>
            <a:r>
              <a:rPr lang="hr-HR" dirty="0" smtClean="0"/>
              <a:t>Min </a:t>
            </a:r>
            <a:r>
              <a:rPr lang="hr-HR" dirty="0" err="1" smtClean="0"/>
              <a:t>budget</a:t>
            </a:r>
            <a:r>
              <a:rPr lang="hr-HR" dirty="0" smtClean="0"/>
              <a:t> </a:t>
            </a:r>
            <a:r>
              <a:rPr lang="hr-HR" dirty="0" err="1" smtClean="0"/>
              <a:t>of</a:t>
            </a:r>
            <a:r>
              <a:rPr lang="hr-HR" dirty="0" smtClean="0"/>
              <a:t> $10.000</a:t>
            </a:r>
          </a:p>
          <a:p>
            <a:r>
              <a:rPr lang="hr-HR" dirty="0" err="1" smtClean="0"/>
              <a:t>Quantitative</a:t>
            </a:r>
            <a:r>
              <a:rPr lang="hr-HR" dirty="0" smtClean="0"/>
              <a:t> </a:t>
            </a:r>
            <a:r>
              <a:rPr lang="hr-HR" dirty="0" err="1" smtClean="0"/>
              <a:t>measures</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70202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8072" y="260648"/>
            <a:ext cx="7838197" cy="6012333"/>
          </a:xfrm>
          <a:prstGeom prst="rect">
            <a:avLst/>
          </a:prstGeom>
        </p:spPr>
      </p:pic>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555707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jx161101webstarlibs2016table2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283" y="571500"/>
            <a:ext cx="8500747" cy="5468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135" y="5869858"/>
            <a:ext cx="11162449" cy="523220"/>
          </a:xfrm>
          <a:prstGeom prst="rect">
            <a:avLst/>
          </a:prstGeom>
          <a:noFill/>
        </p:spPr>
        <p:txBody>
          <a:bodyPr wrap="square" rtlCol="0">
            <a:spAutoFit/>
          </a:bodyPr>
          <a:lstStyle/>
          <a:p>
            <a:r>
              <a:rPr lang="hr-HR" sz="1400" dirty="0" err="1" smtClean="0"/>
              <a:t>Source</a:t>
            </a:r>
            <a:r>
              <a:rPr lang="hr-HR" sz="1400" dirty="0" smtClean="0"/>
              <a:t>: </a:t>
            </a:r>
            <a:r>
              <a:rPr lang="hr-HR" sz="1400" dirty="0" err="1" smtClean="0"/>
              <a:t>Library</a:t>
            </a:r>
            <a:r>
              <a:rPr lang="hr-HR" sz="1400" dirty="0"/>
              <a:t> Journal </a:t>
            </a:r>
            <a:r>
              <a:rPr lang="hr-HR" sz="1400" dirty="0">
                <a:hlinkClick r:id="rId3"/>
              </a:rPr>
              <a:t>http://</a:t>
            </a:r>
            <a:r>
              <a:rPr lang="hr-HR" sz="1400" dirty="0" smtClean="0">
                <a:hlinkClick r:id="rId3"/>
              </a:rPr>
              <a:t>lj.libraryjournal.com/2016/11/managing-libraries/lj-index/class-of-2016/americas-star-libraries-2016-top-rated-libraries</a:t>
            </a:r>
            <a:r>
              <a:rPr lang="hr-HR" sz="1400" dirty="0" smtClean="0"/>
              <a:t> (2017-8-10)</a:t>
            </a:r>
            <a:endParaRPr lang="hr-HR" sz="1400" dirty="0"/>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4097833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Benchmarking</a:t>
            </a:r>
            <a:r>
              <a:rPr lang="hr-HR" dirty="0" smtClean="0"/>
              <a:t> </a:t>
            </a:r>
            <a:r>
              <a:rPr lang="hr-HR" dirty="0" err="1" smtClean="0"/>
              <a:t>projects</a:t>
            </a:r>
            <a:r>
              <a:rPr lang="hr-HR" dirty="0" smtClean="0"/>
              <a:t>: </a:t>
            </a:r>
            <a:r>
              <a:rPr lang="hr-HR" dirty="0" err="1" smtClean="0"/>
              <a:t>Library</a:t>
            </a:r>
            <a:r>
              <a:rPr lang="hr-HR" dirty="0" smtClean="0"/>
              <a:t> </a:t>
            </a:r>
            <a:r>
              <a:rPr lang="hr-HR" dirty="0" err="1" smtClean="0"/>
              <a:t>Ranking</a:t>
            </a:r>
            <a:r>
              <a:rPr lang="hr-HR" dirty="0" smtClean="0"/>
              <a:t> Europe (LRE)</a:t>
            </a:r>
            <a:endParaRPr lang="hr-HR" dirty="0"/>
          </a:p>
        </p:txBody>
      </p:sp>
      <p:sp>
        <p:nvSpPr>
          <p:cNvPr id="3" name="Content Placeholder 2"/>
          <p:cNvSpPr>
            <a:spLocks noGrp="1"/>
          </p:cNvSpPr>
          <p:nvPr>
            <p:ph idx="1"/>
          </p:nvPr>
        </p:nvSpPr>
        <p:spPr/>
        <p:txBody>
          <a:bodyPr/>
          <a:lstStyle/>
          <a:p>
            <a:r>
              <a:rPr lang="hr-HR" dirty="0" err="1" smtClean="0"/>
              <a:t>From</a:t>
            </a:r>
            <a:r>
              <a:rPr lang="hr-HR" dirty="0" smtClean="0"/>
              <a:t> 2014 (pilot-</a:t>
            </a:r>
            <a:r>
              <a:rPr lang="hr-HR" dirty="0" err="1" smtClean="0"/>
              <a:t>project</a:t>
            </a:r>
            <a:r>
              <a:rPr lang="hr-HR" dirty="0" smtClean="0"/>
              <a:t>)</a:t>
            </a:r>
          </a:p>
          <a:p>
            <a:r>
              <a:rPr lang="hr-HR" dirty="0" err="1" smtClean="0"/>
              <a:t>Currently</a:t>
            </a:r>
            <a:r>
              <a:rPr lang="hr-HR" dirty="0" smtClean="0"/>
              <a:t> – </a:t>
            </a:r>
            <a:r>
              <a:rPr lang="hr-HR" dirty="0" err="1" smtClean="0"/>
              <a:t>approx</a:t>
            </a:r>
            <a:r>
              <a:rPr lang="hr-HR" dirty="0" smtClean="0"/>
              <a:t> 30 </a:t>
            </a:r>
            <a:r>
              <a:rPr lang="hr-HR" dirty="0" err="1" smtClean="0"/>
              <a:t>public</a:t>
            </a:r>
            <a:r>
              <a:rPr lang="hr-HR" dirty="0" smtClean="0"/>
              <a:t> </a:t>
            </a:r>
            <a:r>
              <a:rPr lang="hr-HR" dirty="0" err="1" smtClean="0"/>
              <a:t>libraries</a:t>
            </a:r>
            <a:r>
              <a:rPr lang="hr-HR" dirty="0" smtClean="0"/>
              <a:t> </a:t>
            </a:r>
            <a:r>
              <a:rPr lang="hr-HR" dirty="0" err="1" smtClean="0"/>
              <a:t>rated</a:t>
            </a:r>
            <a:endParaRPr lang="hr-HR" dirty="0" smtClean="0"/>
          </a:p>
          <a:p>
            <a:r>
              <a:rPr lang="hr-HR" dirty="0" smtClean="0"/>
              <a:t>Star-system (1-6)</a:t>
            </a:r>
          </a:p>
          <a:p>
            <a:r>
              <a:rPr lang="hr-HR" dirty="0" err="1" smtClean="0"/>
              <a:t>Customer-focused</a:t>
            </a:r>
            <a:r>
              <a:rPr lang="hr-HR" dirty="0" smtClean="0"/>
              <a:t> </a:t>
            </a:r>
            <a:r>
              <a:rPr lang="hr-HR" dirty="0" err="1" smtClean="0"/>
              <a:t>approach</a:t>
            </a:r>
            <a:r>
              <a:rPr lang="hr-HR" dirty="0" smtClean="0"/>
              <a:t> (</a:t>
            </a:r>
            <a:r>
              <a:rPr lang="hr-HR" dirty="0" err="1" smtClean="0"/>
              <a:t>mystery</a:t>
            </a:r>
            <a:r>
              <a:rPr lang="hr-HR" dirty="0" smtClean="0"/>
              <a:t> </a:t>
            </a:r>
            <a:r>
              <a:rPr lang="hr-HR" dirty="0" err="1" smtClean="0"/>
              <a:t>shopper</a:t>
            </a:r>
            <a:r>
              <a:rPr lang="hr-HR" dirty="0" smtClean="0"/>
              <a:t>)</a:t>
            </a:r>
          </a:p>
          <a:p>
            <a:r>
              <a:rPr lang="hr-HR" dirty="0" err="1" smtClean="0"/>
              <a:t>Measures</a:t>
            </a:r>
            <a:r>
              <a:rPr lang="hr-HR" dirty="0" smtClean="0"/>
              <a:t>: </a:t>
            </a:r>
          </a:p>
          <a:p>
            <a:pPr lvl="1"/>
            <a:r>
              <a:rPr lang="en-US" dirty="0"/>
              <a:t>communication with the customer, </a:t>
            </a:r>
            <a:r>
              <a:rPr lang="en-US" dirty="0" smtClean="0"/>
              <a:t>marketing </a:t>
            </a:r>
            <a:r>
              <a:rPr lang="en-US" dirty="0"/>
              <a:t>of the library, location and site, visibility and accessibility, service and supply, premises, choice of collection and function when it comes to freedom of expression, freedom of choice.</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37879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04276" y="89849"/>
            <a:ext cx="2894501" cy="6153635"/>
          </a:xfrm>
          <a:prstGeom prst="rect">
            <a:avLst/>
          </a:prstGeom>
        </p:spPr>
      </p:pic>
      <p:sp>
        <p:nvSpPr>
          <p:cNvPr id="6" name="TextBox 5"/>
          <p:cNvSpPr txBox="1"/>
          <p:nvPr/>
        </p:nvSpPr>
        <p:spPr>
          <a:xfrm>
            <a:off x="791309" y="1178169"/>
            <a:ext cx="33147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hr-HR" sz="2400" dirty="0" err="1" smtClean="0"/>
              <a:t>Criteria</a:t>
            </a:r>
            <a:r>
              <a:rPr lang="hr-HR" sz="2400" dirty="0" smtClean="0"/>
              <a:t> </a:t>
            </a:r>
            <a:r>
              <a:rPr lang="hr-HR" sz="2400" dirty="0"/>
              <a:t>for </a:t>
            </a:r>
            <a:r>
              <a:rPr lang="hr-HR" sz="2400" dirty="0" err="1" smtClean="0"/>
              <a:t>assessment</a:t>
            </a:r>
            <a:endParaRPr lang="hr-HR" sz="2400"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363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Terminology</a:t>
            </a:r>
            <a:r>
              <a:rPr lang="hr-HR" dirty="0" smtClean="0"/>
              <a:t/>
            </a:r>
            <a:br>
              <a:rPr lang="hr-HR" dirty="0" smtClean="0"/>
            </a:br>
            <a:endParaRPr lang="hr-HR" dirty="0"/>
          </a:p>
        </p:txBody>
      </p:sp>
      <p:sp>
        <p:nvSpPr>
          <p:cNvPr id="3" name="Content Placeholder 2"/>
          <p:cNvSpPr>
            <a:spLocks noGrp="1"/>
          </p:cNvSpPr>
          <p:nvPr>
            <p:ph idx="1"/>
          </p:nvPr>
        </p:nvSpPr>
        <p:spPr/>
        <p:txBody>
          <a:bodyPr>
            <a:normAutofit fontScale="70000" lnSpcReduction="20000"/>
          </a:bodyPr>
          <a:lstStyle/>
          <a:p>
            <a:r>
              <a:rPr lang="hr-HR" b="1" dirty="0" err="1" smtClean="0"/>
              <a:t>Inputs</a:t>
            </a:r>
            <a:endParaRPr lang="hr-HR" b="1" dirty="0" smtClean="0"/>
          </a:p>
          <a:p>
            <a:pPr lvl="1"/>
            <a:r>
              <a:rPr lang="en-US" dirty="0" smtClean="0"/>
              <a:t>resources which contribute to development and delivery of programs and services</a:t>
            </a:r>
            <a:endParaRPr lang="hr-HR" dirty="0" smtClean="0"/>
          </a:p>
          <a:p>
            <a:r>
              <a:rPr lang="hr-HR" b="1" dirty="0" err="1" smtClean="0"/>
              <a:t>Outputs</a:t>
            </a:r>
            <a:endParaRPr lang="hr-HR" b="1" dirty="0" smtClean="0"/>
          </a:p>
          <a:p>
            <a:pPr lvl="1"/>
            <a:r>
              <a:rPr lang="hr-HR" dirty="0" err="1" smtClean="0"/>
              <a:t>res</a:t>
            </a:r>
            <a:r>
              <a:rPr lang="en-US" dirty="0" err="1" smtClean="0"/>
              <a:t>ources</a:t>
            </a:r>
            <a:r>
              <a:rPr lang="en-US" dirty="0" smtClean="0"/>
              <a:t> &amp; services produced and their use</a:t>
            </a:r>
            <a:r>
              <a:rPr lang="hr-HR" dirty="0" smtClean="0"/>
              <a:t>. </a:t>
            </a:r>
            <a:r>
              <a:rPr lang="hr-HR" b="1" dirty="0" err="1" smtClean="0"/>
              <a:t>Processes</a:t>
            </a:r>
            <a:r>
              <a:rPr lang="hr-HR" dirty="0" smtClean="0"/>
              <a:t> </a:t>
            </a:r>
            <a:r>
              <a:rPr lang="hr-HR" dirty="0" err="1" smtClean="0"/>
              <a:t>turn</a:t>
            </a:r>
            <a:r>
              <a:rPr lang="hr-HR" dirty="0" smtClean="0"/>
              <a:t> </a:t>
            </a:r>
            <a:r>
              <a:rPr lang="hr-HR" dirty="0" err="1" smtClean="0"/>
              <a:t>inputs</a:t>
            </a:r>
            <a:r>
              <a:rPr lang="hr-HR" dirty="0" smtClean="0"/>
              <a:t> </a:t>
            </a:r>
            <a:r>
              <a:rPr lang="hr-HR" dirty="0" err="1" smtClean="0"/>
              <a:t>into</a:t>
            </a:r>
            <a:r>
              <a:rPr lang="hr-HR" dirty="0" smtClean="0"/>
              <a:t> </a:t>
            </a:r>
            <a:r>
              <a:rPr lang="hr-HR" dirty="0" err="1" smtClean="0"/>
              <a:t>outputs</a:t>
            </a:r>
            <a:r>
              <a:rPr lang="hr-HR" dirty="0" smtClean="0"/>
              <a:t>. </a:t>
            </a:r>
          </a:p>
          <a:p>
            <a:r>
              <a:rPr lang="hr-HR" b="1" dirty="0" err="1" smtClean="0"/>
              <a:t>Outcomes</a:t>
            </a:r>
            <a:endParaRPr lang="hr-HR" b="1" dirty="0" smtClean="0"/>
          </a:p>
          <a:p>
            <a:pPr lvl="1"/>
            <a:r>
              <a:rPr lang="en-US" dirty="0" smtClean="0"/>
              <a:t>the effect of the library on the individual or the community</a:t>
            </a:r>
            <a:endParaRPr lang="hr-HR" dirty="0" smtClean="0"/>
          </a:p>
          <a:p>
            <a:r>
              <a:rPr lang="hr-HR" b="1" dirty="0" err="1" smtClean="0"/>
              <a:t>Performance</a:t>
            </a:r>
            <a:r>
              <a:rPr lang="hr-HR" b="1" dirty="0" smtClean="0"/>
              <a:t> </a:t>
            </a:r>
            <a:r>
              <a:rPr lang="hr-HR" b="1" dirty="0" smtClean="0">
                <a:hlinkClick r:id="rId2" action="ppaction://hlinksldjump"/>
              </a:rPr>
              <a:t>indicators/</a:t>
            </a:r>
            <a:r>
              <a:rPr lang="hr-HR" b="1" dirty="0" err="1" smtClean="0">
                <a:hlinkClick r:id="rId2" action="ppaction://hlinksldjump"/>
              </a:rPr>
              <a:t>measures</a:t>
            </a:r>
            <a:endParaRPr lang="hr-HR" b="1" dirty="0"/>
          </a:p>
          <a:p>
            <a:pPr lvl="1"/>
            <a:r>
              <a:rPr lang="en-US" dirty="0" smtClean="0"/>
              <a:t>quantified statements used to evaluate the performance of the library in achieving its objectives</a:t>
            </a:r>
            <a:endParaRPr lang="hr-HR" dirty="0" smtClean="0"/>
          </a:p>
          <a:p>
            <a:r>
              <a:rPr lang="hr-HR" b="1" dirty="0" err="1" smtClean="0"/>
              <a:t>Benchmarking</a:t>
            </a:r>
            <a:endParaRPr lang="hr-HR" b="1" dirty="0" smtClean="0"/>
          </a:p>
          <a:p>
            <a:pPr lvl="1"/>
            <a:r>
              <a:rPr lang="en-US" dirty="0" smtClean="0"/>
              <a:t>measurable performance goal which is a standard of progress for success (or best practices)</a:t>
            </a:r>
            <a:endParaRPr lang="hr-HR" dirty="0" smtClean="0"/>
          </a:p>
          <a:p>
            <a:r>
              <a:rPr lang="hr-HR" b="1" dirty="0" smtClean="0">
                <a:hlinkClick r:id="rId3" action="ppaction://hlinksldjump"/>
              </a:rPr>
              <a:t>Efficiency</a:t>
            </a:r>
            <a:endParaRPr lang="hr-HR" b="1" dirty="0" smtClean="0"/>
          </a:p>
          <a:p>
            <a:r>
              <a:rPr lang="hr-HR" b="1" dirty="0" err="1" smtClean="0"/>
              <a:t>Effectiveness</a:t>
            </a:r>
            <a:r>
              <a:rPr lang="hr-HR" b="1" dirty="0" smtClean="0"/>
              <a:t> </a:t>
            </a:r>
          </a:p>
          <a:p>
            <a:endParaRPr lang="hr-HR" dirty="0"/>
          </a:p>
          <a:p>
            <a:r>
              <a:rPr lang="hr-HR" dirty="0" smtClean="0"/>
              <a:t>Metrics </a:t>
            </a:r>
            <a:r>
              <a:rPr lang="hr-HR" dirty="0" err="1" smtClean="0"/>
              <a:t>and</a:t>
            </a:r>
            <a:r>
              <a:rPr lang="hr-HR" dirty="0" smtClean="0"/>
              <a:t> </a:t>
            </a:r>
            <a:r>
              <a:rPr lang="hr-HR" dirty="0" err="1" smtClean="0"/>
              <a:t>measures</a:t>
            </a:r>
            <a:r>
              <a:rPr lang="hr-HR" dirty="0" smtClean="0"/>
              <a:t> – </a:t>
            </a:r>
            <a:r>
              <a:rPr lang="hr-HR" dirty="0" err="1" smtClean="0"/>
              <a:t>often</a:t>
            </a:r>
            <a:r>
              <a:rPr lang="hr-HR" dirty="0" smtClean="0"/>
              <a:t> </a:t>
            </a:r>
            <a:r>
              <a:rPr lang="hr-HR" dirty="0" err="1" smtClean="0"/>
              <a:t>used</a:t>
            </a:r>
            <a:r>
              <a:rPr lang="hr-HR" dirty="0" smtClean="0"/>
              <a:t> </a:t>
            </a:r>
            <a:r>
              <a:rPr lang="hr-HR" dirty="0" err="1" smtClean="0"/>
              <a:t>interchangeably</a:t>
            </a:r>
            <a:r>
              <a:rPr lang="hr-HR" dirty="0" smtClean="0"/>
              <a:t>; </a:t>
            </a:r>
            <a:r>
              <a:rPr lang="hr-HR" dirty="0" err="1" smtClean="0"/>
              <a:t>usually</a:t>
            </a:r>
            <a:r>
              <a:rPr lang="hr-HR" dirty="0" smtClean="0"/>
              <a:t> </a:t>
            </a:r>
            <a:r>
              <a:rPr lang="hr-HR" dirty="0" err="1" smtClean="0"/>
              <a:t>quantifiable</a:t>
            </a:r>
            <a:endParaRPr lang="hr-HR" dirty="0"/>
          </a:p>
        </p:txBody>
      </p:sp>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592513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33" y="3564"/>
            <a:ext cx="6759129" cy="6353373"/>
          </a:xfrm>
          <a:prstGeom prst="rect">
            <a:avLst/>
          </a:prstGeom>
        </p:spPr>
      </p:pic>
      <p:pic>
        <p:nvPicPr>
          <p:cNvPr id="3" name="Picture 2"/>
          <p:cNvPicPr>
            <a:picLocks noChangeAspect="1"/>
          </p:cNvPicPr>
          <p:nvPr/>
        </p:nvPicPr>
        <p:blipFill>
          <a:blip r:embed="rId3"/>
          <a:stretch>
            <a:fillRect/>
          </a:stretch>
        </p:blipFill>
        <p:spPr>
          <a:xfrm>
            <a:off x="3923072" y="1447800"/>
            <a:ext cx="6538452" cy="4766188"/>
          </a:xfrm>
          <a:prstGeom prst="rect">
            <a:avLst/>
          </a:prstGeom>
        </p:spPr>
      </p:pic>
      <p:sp>
        <p:nvSpPr>
          <p:cNvPr id="4" name="Rezervirano mjesto podnožja 3"/>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30181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3891893029"/>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155739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083733" y="970844"/>
            <a:ext cx="4267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err="1" smtClean="0">
                <a:solidFill>
                  <a:srgbClr val="FF0000"/>
                </a:solidFill>
              </a:rPr>
              <a:t>Library</a:t>
            </a:r>
            <a:r>
              <a:rPr lang="hr-HR" sz="2400" b="1" dirty="0" smtClean="0">
                <a:solidFill>
                  <a:srgbClr val="FF0000"/>
                </a:solidFill>
              </a:rPr>
              <a:t> A</a:t>
            </a:r>
          </a:p>
          <a:p>
            <a:r>
              <a:rPr lang="hr-HR" sz="2400" dirty="0" err="1" smtClean="0"/>
              <a:t>Circulation</a:t>
            </a:r>
            <a:r>
              <a:rPr lang="hr-HR" sz="2400" dirty="0" smtClean="0"/>
              <a:t>: 10.000 vol </a:t>
            </a:r>
            <a:r>
              <a:rPr lang="hr-HR" sz="2400" dirty="0" err="1" smtClean="0"/>
              <a:t>per</a:t>
            </a:r>
            <a:r>
              <a:rPr lang="hr-HR" sz="2400" dirty="0" smtClean="0"/>
              <a:t> </a:t>
            </a:r>
            <a:r>
              <a:rPr lang="hr-HR" sz="2400" dirty="0" err="1" smtClean="0"/>
              <a:t>year</a:t>
            </a:r>
            <a:endParaRPr lang="hr-HR" sz="2400" dirty="0" smtClean="0"/>
          </a:p>
          <a:p>
            <a:r>
              <a:rPr lang="hr-HR" sz="2400" dirty="0" err="1" smtClean="0"/>
              <a:t>Collection</a:t>
            </a:r>
            <a:r>
              <a:rPr lang="hr-HR" sz="2400" dirty="0" smtClean="0"/>
              <a:t>: 8.000 vol</a:t>
            </a:r>
          </a:p>
          <a:p>
            <a:r>
              <a:rPr lang="hr-HR" sz="2400" dirty="0" smtClean="0"/>
              <a:t>FTE: 2</a:t>
            </a:r>
            <a:endParaRPr lang="hr-HR" sz="2400" dirty="0"/>
          </a:p>
        </p:txBody>
      </p:sp>
      <p:sp>
        <p:nvSpPr>
          <p:cNvPr id="5" name="TextBox 4"/>
          <p:cNvSpPr txBox="1"/>
          <p:nvPr/>
        </p:nvSpPr>
        <p:spPr>
          <a:xfrm>
            <a:off x="1106311" y="3668888"/>
            <a:ext cx="4244622"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hr-HR" sz="2400" b="1" dirty="0" err="1" smtClean="0">
                <a:solidFill>
                  <a:srgbClr val="FF0000"/>
                </a:solidFill>
              </a:rPr>
              <a:t>Library</a:t>
            </a:r>
            <a:r>
              <a:rPr lang="hr-HR" sz="2400" b="1" dirty="0" smtClean="0">
                <a:solidFill>
                  <a:srgbClr val="FF0000"/>
                </a:solidFill>
              </a:rPr>
              <a:t> B</a:t>
            </a:r>
          </a:p>
          <a:p>
            <a:r>
              <a:rPr lang="hr-HR" sz="2400" dirty="0" err="1" smtClean="0"/>
              <a:t>Circulation</a:t>
            </a:r>
            <a:r>
              <a:rPr lang="hr-HR" sz="2400" dirty="0" smtClean="0"/>
              <a:t>: 36.000 vol </a:t>
            </a:r>
            <a:r>
              <a:rPr lang="hr-HR" sz="2400" dirty="0" err="1" smtClean="0"/>
              <a:t>per</a:t>
            </a:r>
            <a:r>
              <a:rPr lang="hr-HR" sz="2400" dirty="0" smtClean="0"/>
              <a:t> </a:t>
            </a:r>
            <a:r>
              <a:rPr lang="hr-HR" sz="2400" dirty="0" err="1" smtClean="0"/>
              <a:t>year</a:t>
            </a:r>
            <a:endParaRPr lang="hr-HR" sz="2400" dirty="0"/>
          </a:p>
          <a:p>
            <a:r>
              <a:rPr lang="hr-HR" sz="2400" dirty="0" err="1" smtClean="0"/>
              <a:t>Collection</a:t>
            </a:r>
            <a:r>
              <a:rPr lang="hr-HR" sz="2400" dirty="0" smtClean="0"/>
              <a:t>: 50.000 vol</a:t>
            </a:r>
          </a:p>
          <a:p>
            <a:r>
              <a:rPr lang="hr-HR" sz="2400" dirty="0" smtClean="0"/>
              <a:t>FTE: 7</a:t>
            </a:r>
            <a:endParaRPr lang="hr-HR" sz="2400" dirty="0"/>
          </a:p>
        </p:txBody>
      </p:sp>
      <p:sp>
        <p:nvSpPr>
          <p:cNvPr id="6" name="TextBox 5"/>
          <p:cNvSpPr txBox="1"/>
          <p:nvPr/>
        </p:nvSpPr>
        <p:spPr>
          <a:xfrm>
            <a:off x="5949244" y="1162756"/>
            <a:ext cx="4583289" cy="1077218"/>
          </a:xfrm>
          <a:prstGeom prst="rect">
            <a:avLst/>
          </a:prstGeom>
          <a:noFill/>
        </p:spPr>
        <p:txBody>
          <a:bodyPr wrap="square" rtlCol="0">
            <a:spAutoFit/>
          </a:bodyPr>
          <a:lstStyle/>
          <a:p>
            <a:r>
              <a:rPr lang="hr-HR" sz="3200" dirty="0" err="1" smtClean="0"/>
              <a:t>Whose</a:t>
            </a:r>
            <a:r>
              <a:rPr lang="hr-HR" sz="3200" dirty="0" smtClean="0"/>
              <a:t> </a:t>
            </a:r>
            <a:r>
              <a:rPr lang="hr-HR" sz="3200" dirty="0" err="1" smtClean="0"/>
              <a:t>workload</a:t>
            </a:r>
            <a:r>
              <a:rPr lang="hr-HR" sz="3200" dirty="0" smtClean="0"/>
              <a:t> </a:t>
            </a:r>
            <a:r>
              <a:rPr lang="hr-HR" sz="3200" dirty="0" err="1" smtClean="0"/>
              <a:t>is</a:t>
            </a:r>
            <a:r>
              <a:rPr lang="hr-HR" sz="3200" dirty="0" smtClean="0"/>
              <a:t> </a:t>
            </a:r>
            <a:r>
              <a:rPr lang="hr-HR" sz="3200" dirty="0" err="1" smtClean="0"/>
              <a:t>higher</a:t>
            </a:r>
            <a:r>
              <a:rPr lang="hr-HR" sz="3200" dirty="0" smtClean="0"/>
              <a:t>?</a:t>
            </a:r>
            <a:endParaRPr lang="hr-HR" sz="3200" dirty="0"/>
          </a:p>
        </p:txBody>
      </p:sp>
      <p:sp>
        <p:nvSpPr>
          <p:cNvPr id="7" name="TextBox 6"/>
          <p:cNvSpPr txBox="1"/>
          <p:nvPr/>
        </p:nvSpPr>
        <p:spPr>
          <a:xfrm>
            <a:off x="6389511" y="3578578"/>
            <a:ext cx="5418667"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hr-HR" sz="2000" b="1" dirty="0" err="1" smtClean="0"/>
              <a:t>Performance</a:t>
            </a:r>
            <a:r>
              <a:rPr lang="hr-HR" sz="2000" b="1" dirty="0" smtClean="0"/>
              <a:t> indicators</a:t>
            </a:r>
            <a:r>
              <a:rPr lang="hr-HR" sz="2000" dirty="0" smtClean="0"/>
              <a:t>:	  A	 B </a:t>
            </a:r>
          </a:p>
          <a:p>
            <a:r>
              <a:rPr lang="hr-HR" sz="2000" dirty="0" err="1" smtClean="0"/>
              <a:t>Circulation</a:t>
            </a:r>
            <a:r>
              <a:rPr lang="hr-HR" sz="2000" dirty="0" smtClean="0"/>
              <a:t>/</a:t>
            </a:r>
            <a:r>
              <a:rPr lang="hr-HR" sz="2000" dirty="0" err="1" smtClean="0"/>
              <a:t>collection</a:t>
            </a:r>
            <a:r>
              <a:rPr lang="hr-HR" sz="2000" dirty="0" smtClean="0"/>
              <a:t>	1,25	0,72</a:t>
            </a:r>
          </a:p>
          <a:p>
            <a:r>
              <a:rPr lang="hr-HR" sz="2000" dirty="0" err="1" smtClean="0"/>
              <a:t>Circulation</a:t>
            </a:r>
            <a:r>
              <a:rPr lang="hr-HR" sz="2000" dirty="0" smtClean="0"/>
              <a:t>/FTE		5.000	5.143</a:t>
            </a:r>
            <a:endParaRPr lang="hr-HR" sz="2000" dirty="0"/>
          </a:p>
        </p:txBody>
      </p:sp>
      <p:sp>
        <p:nvSpPr>
          <p:cNvPr id="2" name="Right Arrow 1">
            <a:hlinkClick r:id="rId2" action="ppaction://hlinksldjump"/>
          </p:cNvPr>
          <p:cNvSpPr/>
          <p:nvPr/>
        </p:nvSpPr>
        <p:spPr>
          <a:xfrm rot="10800000">
            <a:off x="8906933" y="59605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Rezervirano mjesto podnožja 2"/>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408026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188177" y="767645"/>
            <a:ext cx="6965245" cy="544764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hr-HR" sz="2400" dirty="0" err="1" smtClean="0">
                <a:solidFill>
                  <a:srgbClr val="FF0000"/>
                </a:solidFill>
              </a:rPr>
              <a:t>Library</a:t>
            </a:r>
            <a:r>
              <a:rPr lang="hr-HR" sz="2400" dirty="0" smtClean="0">
                <a:solidFill>
                  <a:srgbClr val="FF0000"/>
                </a:solidFill>
              </a:rPr>
              <a:t> A: </a:t>
            </a:r>
          </a:p>
          <a:p>
            <a:r>
              <a:rPr lang="hr-HR" sz="2400" dirty="0" smtClean="0">
                <a:solidFill>
                  <a:schemeClr val="accent1">
                    <a:lumMod val="75000"/>
                  </a:schemeClr>
                </a:solidFill>
              </a:rPr>
              <a:t>Cataloguing </a:t>
            </a:r>
            <a:r>
              <a:rPr lang="hr-HR" sz="2400" dirty="0" err="1" smtClean="0">
                <a:solidFill>
                  <a:schemeClr val="accent1">
                    <a:lumMod val="75000"/>
                  </a:schemeClr>
                </a:solidFill>
              </a:rPr>
              <a:t>department</a:t>
            </a:r>
            <a:r>
              <a:rPr lang="hr-HR" sz="2400" dirty="0" smtClean="0">
                <a:solidFill>
                  <a:schemeClr val="accent1">
                    <a:lumMod val="75000"/>
                  </a:schemeClr>
                </a:solidFill>
              </a:rPr>
              <a:t>: 2 FTE </a:t>
            </a:r>
            <a:r>
              <a:rPr lang="hr-HR" sz="2400" dirty="0" err="1" smtClean="0">
                <a:solidFill>
                  <a:schemeClr val="accent1">
                    <a:lumMod val="75000"/>
                  </a:schemeClr>
                </a:solidFill>
              </a:rPr>
              <a:t>cataloguers</a:t>
            </a:r>
            <a:endParaRPr lang="hr-HR" sz="2400" dirty="0" smtClean="0">
              <a:solidFill>
                <a:schemeClr val="accent1">
                  <a:lumMod val="75000"/>
                </a:schemeClr>
              </a:solidFill>
            </a:endParaRPr>
          </a:p>
          <a:p>
            <a:r>
              <a:rPr lang="hr-HR" sz="2400" dirty="0" err="1" smtClean="0">
                <a:solidFill>
                  <a:schemeClr val="accent1">
                    <a:lumMod val="75000"/>
                  </a:schemeClr>
                </a:solidFill>
              </a:rPr>
              <a:t>Salary</a:t>
            </a:r>
            <a:r>
              <a:rPr lang="hr-HR" sz="2400" dirty="0" smtClean="0">
                <a:solidFill>
                  <a:schemeClr val="accent1">
                    <a:lumMod val="75000"/>
                  </a:schemeClr>
                </a:solidFill>
              </a:rPr>
              <a:t>: 2.000 euro x 2 = 4000 euro</a:t>
            </a:r>
          </a:p>
          <a:p>
            <a:r>
              <a:rPr lang="hr-HR" sz="2400" dirty="0" err="1" smtClean="0"/>
              <a:t>Records</a:t>
            </a:r>
            <a:r>
              <a:rPr lang="hr-HR" sz="2400" dirty="0" smtClean="0"/>
              <a:t> </a:t>
            </a:r>
            <a:r>
              <a:rPr lang="hr-HR" sz="2400" dirty="0" err="1" smtClean="0"/>
              <a:t>per</a:t>
            </a:r>
            <a:r>
              <a:rPr lang="hr-HR" sz="2400" dirty="0" smtClean="0"/>
              <a:t> </a:t>
            </a:r>
            <a:r>
              <a:rPr lang="hr-HR" sz="2400" dirty="0" err="1" smtClean="0"/>
              <a:t>month</a:t>
            </a:r>
            <a:r>
              <a:rPr lang="hr-HR" sz="2400" dirty="0" smtClean="0"/>
              <a:t>: 100 </a:t>
            </a:r>
          </a:p>
          <a:p>
            <a:r>
              <a:rPr lang="hr-HR" sz="2400" dirty="0" err="1" smtClean="0"/>
              <a:t>Records</a:t>
            </a:r>
            <a:r>
              <a:rPr lang="hr-HR" sz="2400" dirty="0" smtClean="0"/>
              <a:t>/FTE: 50</a:t>
            </a:r>
          </a:p>
          <a:p>
            <a:r>
              <a:rPr lang="hr-HR" sz="2400" dirty="0" err="1" smtClean="0"/>
              <a:t>Records</a:t>
            </a:r>
            <a:r>
              <a:rPr lang="hr-HR" sz="2400" dirty="0" smtClean="0"/>
              <a:t>/</a:t>
            </a:r>
            <a:r>
              <a:rPr lang="hr-HR" sz="2400" dirty="0" err="1" smtClean="0"/>
              <a:t>salary</a:t>
            </a:r>
            <a:r>
              <a:rPr lang="hr-HR" sz="2400" dirty="0" smtClean="0"/>
              <a:t>: 40 euro</a:t>
            </a:r>
          </a:p>
          <a:p>
            <a:endParaRPr lang="hr-HR" sz="2400" dirty="0"/>
          </a:p>
          <a:p>
            <a:r>
              <a:rPr lang="hr-HR" sz="2400" dirty="0" err="1" smtClean="0">
                <a:solidFill>
                  <a:srgbClr val="FF0000"/>
                </a:solidFill>
              </a:rPr>
              <a:t>Library</a:t>
            </a:r>
            <a:r>
              <a:rPr lang="hr-HR" sz="2400" dirty="0" smtClean="0">
                <a:solidFill>
                  <a:srgbClr val="FF0000"/>
                </a:solidFill>
              </a:rPr>
              <a:t> B: </a:t>
            </a:r>
          </a:p>
          <a:p>
            <a:r>
              <a:rPr lang="hr-HR" sz="2400" dirty="0">
                <a:solidFill>
                  <a:schemeClr val="accent1">
                    <a:lumMod val="75000"/>
                  </a:schemeClr>
                </a:solidFill>
              </a:rPr>
              <a:t>Cataloguing </a:t>
            </a:r>
            <a:r>
              <a:rPr lang="hr-HR" sz="2400" dirty="0" err="1">
                <a:solidFill>
                  <a:schemeClr val="accent1">
                    <a:lumMod val="75000"/>
                  </a:schemeClr>
                </a:solidFill>
              </a:rPr>
              <a:t>department</a:t>
            </a:r>
            <a:r>
              <a:rPr lang="hr-HR" sz="2400" dirty="0">
                <a:solidFill>
                  <a:schemeClr val="accent1">
                    <a:lumMod val="75000"/>
                  </a:schemeClr>
                </a:solidFill>
              </a:rPr>
              <a:t>: 2 FTE </a:t>
            </a:r>
            <a:r>
              <a:rPr lang="hr-HR" sz="2400" dirty="0" err="1">
                <a:solidFill>
                  <a:schemeClr val="accent1">
                    <a:lumMod val="75000"/>
                  </a:schemeClr>
                </a:solidFill>
              </a:rPr>
              <a:t>cataloguers</a:t>
            </a:r>
            <a:endParaRPr lang="hr-HR" sz="2400" dirty="0">
              <a:solidFill>
                <a:schemeClr val="accent1">
                  <a:lumMod val="75000"/>
                </a:schemeClr>
              </a:solidFill>
            </a:endParaRPr>
          </a:p>
          <a:p>
            <a:r>
              <a:rPr lang="hr-HR" sz="2400" dirty="0" err="1">
                <a:solidFill>
                  <a:schemeClr val="accent1">
                    <a:lumMod val="75000"/>
                  </a:schemeClr>
                </a:solidFill>
              </a:rPr>
              <a:t>Salary</a:t>
            </a:r>
            <a:r>
              <a:rPr lang="hr-HR" sz="2400" dirty="0">
                <a:solidFill>
                  <a:schemeClr val="accent1">
                    <a:lumMod val="75000"/>
                  </a:schemeClr>
                </a:solidFill>
              </a:rPr>
              <a:t>: 2.000 euro x 2 = 4000 euro</a:t>
            </a:r>
          </a:p>
          <a:p>
            <a:r>
              <a:rPr lang="hr-HR" sz="2400" dirty="0" err="1" smtClean="0"/>
              <a:t>Records</a:t>
            </a:r>
            <a:r>
              <a:rPr lang="hr-HR" sz="2400" dirty="0" smtClean="0"/>
              <a:t> </a:t>
            </a:r>
            <a:r>
              <a:rPr lang="hr-HR" sz="2400" dirty="0" err="1"/>
              <a:t>per</a:t>
            </a:r>
            <a:r>
              <a:rPr lang="hr-HR" sz="2400" dirty="0"/>
              <a:t> </a:t>
            </a:r>
            <a:r>
              <a:rPr lang="hr-HR" sz="2400" dirty="0" err="1"/>
              <a:t>month</a:t>
            </a:r>
            <a:r>
              <a:rPr lang="hr-HR" sz="2400" dirty="0"/>
              <a:t>: </a:t>
            </a:r>
            <a:r>
              <a:rPr lang="hr-HR" sz="2400" dirty="0" smtClean="0"/>
              <a:t>600 </a:t>
            </a:r>
            <a:endParaRPr lang="hr-HR" sz="2400" dirty="0"/>
          </a:p>
          <a:p>
            <a:r>
              <a:rPr lang="hr-HR" sz="2400" dirty="0" err="1"/>
              <a:t>Records</a:t>
            </a:r>
            <a:r>
              <a:rPr lang="hr-HR" sz="2400" dirty="0"/>
              <a:t>/FTE: </a:t>
            </a:r>
            <a:r>
              <a:rPr lang="hr-HR" sz="2400" dirty="0" smtClean="0"/>
              <a:t>300</a:t>
            </a:r>
            <a:endParaRPr lang="hr-HR" sz="2400" dirty="0"/>
          </a:p>
          <a:p>
            <a:r>
              <a:rPr lang="hr-HR" sz="2400" dirty="0" err="1"/>
              <a:t>Records</a:t>
            </a:r>
            <a:r>
              <a:rPr lang="hr-HR" sz="2400" dirty="0"/>
              <a:t>/</a:t>
            </a:r>
            <a:r>
              <a:rPr lang="hr-HR" sz="2400" dirty="0" err="1"/>
              <a:t>salary</a:t>
            </a:r>
            <a:r>
              <a:rPr lang="hr-HR" sz="2400" dirty="0"/>
              <a:t>: </a:t>
            </a:r>
            <a:r>
              <a:rPr lang="hr-HR" sz="2400" dirty="0" smtClean="0"/>
              <a:t>6,66 </a:t>
            </a:r>
            <a:r>
              <a:rPr lang="hr-HR" sz="2400" dirty="0"/>
              <a:t>euro</a:t>
            </a:r>
          </a:p>
          <a:p>
            <a:endParaRPr lang="hr-HR" dirty="0" smtClean="0"/>
          </a:p>
          <a:p>
            <a:endParaRPr lang="hr-HR" dirty="0"/>
          </a:p>
        </p:txBody>
      </p:sp>
      <p:sp>
        <p:nvSpPr>
          <p:cNvPr id="3" name="TextBox 2"/>
          <p:cNvSpPr txBox="1"/>
          <p:nvPr/>
        </p:nvSpPr>
        <p:spPr>
          <a:xfrm>
            <a:off x="293511" y="1332089"/>
            <a:ext cx="2731911" cy="1077218"/>
          </a:xfrm>
          <a:prstGeom prst="rect">
            <a:avLst/>
          </a:prstGeom>
          <a:noFill/>
        </p:spPr>
        <p:txBody>
          <a:bodyPr wrap="square" rtlCol="0">
            <a:spAutoFit/>
          </a:bodyPr>
          <a:lstStyle/>
          <a:p>
            <a:r>
              <a:rPr lang="hr-HR" sz="3200" b="1" dirty="0" err="1" smtClean="0"/>
              <a:t>Which</a:t>
            </a:r>
            <a:r>
              <a:rPr lang="hr-HR" sz="3200" b="1" dirty="0" smtClean="0"/>
              <a:t> </a:t>
            </a:r>
            <a:r>
              <a:rPr lang="hr-HR" sz="3200" b="1" dirty="0" err="1" smtClean="0"/>
              <a:t>is</a:t>
            </a:r>
            <a:r>
              <a:rPr lang="hr-HR" sz="3200" b="1" dirty="0" smtClean="0"/>
              <a:t> more </a:t>
            </a:r>
            <a:r>
              <a:rPr lang="hr-HR" sz="3200" b="1" dirty="0" err="1" smtClean="0"/>
              <a:t>efficient</a:t>
            </a:r>
            <a:r>
              <a:rPr lang="hr-HR" sz="3200" b="1" dirty="0" smtClean="0"/>
              <a:t>?</a:t>
            </a:r>
            <a:endParaRPr lang="hr-HR" sz="3200" b="1" dirty="0"/>
          </a:p>
        </p:txBody>
      </p:sp>
      <p:sp>
        <p:nvSpPr>
          <p:cNvPr id="4" name="Right Arrow 3">
            <a:hlinkClick r:id="rId3" action="ppaction://hlinksldjump"/>
          </p:cNvPr>
          <p:cNvSpPr/>
          <p:nvPr/>
        </p:nvSpPr>
        <p:spPr>
          <a:xfrm rot="10800000">
            <a:off x="11006667" y="59729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zervirano mjesto podnožja 4"/>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361445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1544" y="1772816"/>
            <a:ext cx="8229600" cy="1143000"/>
          </a:xfrm>
        </p:spPr>
        <p:txBody>
          <a:bodyPr/>
          <a:lstStyle/>
          <a:p>
            <a:r>
              <a:rPr lang="en-US" dirty="0" smtClean="0"/>
              <a:t>What can be evaluated in a library</a:t>
            </a:r>
            <a:endParaRPr lang="en-US" dirty="0"/>
          </a:p>
        </p:txBody>
      </p:sp>
      <p:sp>
        <p:nvSpPr>
          <p:cNvPr id="2" name="Rezervirano mjesto podnožja 1"/>
          <p:cNvSpPr>
            <a:spLocks noGrp="1"/>
          </p:cNvSpPr>
          <p:nvPr>
            <p:ph type="ftr" sz="quarter" idx="11"/>
          </p:nvPr>
        </p:nvSpPr>
        <p:spPr/>
        <p:txBody>
          <a:bodyPr/>
          <a:lstStyle/>
          <a:p>
            <a:r>
              <a:rPr lang="en-US" smtClean="0"/>
              <a:t>Petr Balog, 2018</a:t>
            </a:r>
            <a:endParaRPr lang="en-US"/>
          </a:p>
        </p:txBody>
      </p:sp>
    </p:spTree>
    <p:extLst>
      <p:ext uri="{BB962C8B-B14F-4D97-AF65-F5344CB8AC3E}">
        <p14:creationId xmlns:p14="http://schemas.microsoft.com/office/powerpoint/2010/main" val="2990741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defRPr/>
            </a:pPr>
            <a:r>
              <a:rPr lang="en-US" sz="3600" dirty="0">
                <a:latin typeface="Arial" charset="0"/>
              </a:rPr>
              <a:t/>
            </a:r>
            <a:br>
              <a:rPr lang="en-US" sz="3600" dirty="0">
                <a:latin typeface="Arial" charset="0"/>
              </a:rPr>
            </a:br>
            <a:r>
              <a:rPr lang="en-US" sz="3600" dirty="0">
                <a:latin typeface="Arial" charset="0"/>
              </a:rPr>
              <a:t>Library as a complex system</a:t>
            </a:r>
            <a:r>
              <a:rPr lang="lv-LV" sz="3600" dirty="0">
                <a:latin typeface="Arial" charset="0"/>
              </a:rPr>
              <a:t/>
            </a:r>
            <a:br>
              <a:rPr lang="lv-LV" sz="3600" dirty="0">
                <a:latin typeface="Arial" charset="0"/>
              </a:rPr>
            </a:br>
            <a:endParaRPr lang="lv-LV" sz="3600" dirty="0">
              <a:latin typeface="+mn-lt"/>
            </a:endParaRPr>
          </a:p>
        </p:txBody>
      </p:sp>
      <p:sp>
        <p:nvSpPr>
          <p:cNvPr id="23555" name="Content Placeholder 2"/>
          <p:cNvSpPr>
            <a:spLocks noGrp="1"/>
          </p:cNvSpPr>
          <p:nvPr>
            <p:ph idx="1"/>
          </p:nvPr>
        </p:nvSpPr>
        <p:spPr/>
        <p:txBody>
          <a:bodyPr>
            <a:normAutofit/>
          </a:bodyPr>
          <a:lstStyle/>
          <a:p>
            <a:pPr marL="457200" lvl="1" indent="0">
              <a:buNone/>
            </a:pPr>
            <a:r>
              <a:rPr lang="en-US" dirty="0" smtClean="0">
                <a:latin typeface="Arial" charset="0"/>
              </a:rPr>
              <a:t>Evaluation </a:t>
            </a:r>
            <a:r>
              <a:rPr lang="en-US" dirty="0">
                <a:latin typeface="Arial" charset="0"/>
              </a:rPr>
              <a:t>(methods and metrics) depends on view </a:t>
            </a:r>
            <a:r>
              <a:rPr lang="en-US" dirty="0" smtClean="0">
                <a:latin typeface="Arial" charset="0"/>
              </a:rPr>
              <a:t>of a library</a:t>
            </a:r>
            <a:endParaRPr lang="en-US" dirty="0">
              <a:latin typeface="Arial" charset="0"/>
            </a:endParaRPr>
          </a:p>
          <a:p>
            <a:pPr lvl="2">
              <a:buFontTx/>
              <a:buChar char="-"/>
            </a:pPr>
            <a:r>
              <a:rPr lang="en-US" dirty="0">
                <a:latin typeface="Arial" charset="0"/>
              </a:rPr>
              <a:t>Institutions (organizations)</a:t>
            </a:r>
          </a:p>
          <a:p>
            <a:pPr lvl="2">
              <a:buFontTx/>
              <a:buChar char="-"/>
            </a:pPr>
            <a:r>
              <a:rPr lang="en-US" dirty="0">
                <a:latin typeface="Arial" charset="0"/>
              </a:rPr>
              <a:t>Information systems</a:t>
            </a:r>
          </a:p>
          <a:p>
            <a:pPr lvl="2">
              <a:buFontTx/>
              <a:buChar char="-"/>
            </a:pPr>
            <a:r>
              <a:rPr lang="en-US" dirty="0">
                <a:latin typeface="Arial" charset="0"/>
              </a:rPr>
              <a:t>New technologies</a:t>
            </a:r>
          </a:p>
          <a:p>
            <a:pPr lvl="2">
              <a:buFontTx/>
              <a:buChar char="-"/>
            </a:pPr>
            <a:r>
              <a:rPr lang="en-US" dirty="0">
                <a:latin typeface="Arial" charset="0"/>
              </a:rPr>
              <a:t>Collections</a:t>
            </a:r>
          </a:p>
          <a:p>
            <a:pPr lvl="2">
              <a:buFontTx/>
              <a:buChar char="-"/>
            </a:pPr>
            <a:r>
              <a:rPr lang="en-US" dirty="0">
                <a:latin typeface="Arial" charset="0"/>
              </a:rPr>
              <a:t>New services</a:t>
            </a:r>
          </a:p>
          <a:p>
            <a:pPr marL="0" indent="0">
              <a:buNone/>
            </a:pPr>
            <a:r>
              <a:rPr lang="en-US" dirty="0">
                <a:latin typeface="Arial" charset="0"/>
              </a:rPr>
              <a:t>	</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Tree>
    <p:extLst>
      <p:ext uri="{BB962C8B-B14F-4D97-AF65-F5344CB8AC3E}">
        <p14:creationId xmlns:p14="http://schemas.microsoft.com/office/powerpoint/2010/main" val="179113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lv-LV" sz="3600" dirty="0">
                <a:latin typeface="Arial" charset="0"/>
              </a:rPr>
              <a:t/>
            </a:r>
            <a:br>
              <a:rPr lang="lv-LV" sz="3600" dirty="0">
                <a:latin typeface="Arial" charset="0"/>
              </a:rPr>
            </a:br>
            <a:r>
              <a:rPr lang="lv-LV" sz="3600" dirty="0">
                <a:latin typeface="Arial" charset="0"/>
              </a:rPr>
              <a:t>Main concepts: streams, structures, spaces, scenarious, societies</a:t>
            </a:r>
            <a:br>
              <a:rPr lang="lv-LV" sz="3600" dirty="0">
                <a:latin typeface="Arial" charset="0"/>
              </a:rPr>
            </a:br>
            <a:endParaRPr lang="lv-LV" sz="3600" dirty="0">
              <a:latin typeface="Garamond" charset="0"/>
            </a:endParaRPr>
          </a:p>
        </p:txBody>
      </p:sp>
      <p:sp>
        <p:nvSpPr>
          <p:cNvPr id="36867"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lv-LV" smtClean="0">
                <a:solidFill>
                  <a:schemeClr val="bg1"/>
                </a:solidFill>
              </a:rPr>
              <a:t>Petr Balog, 2018</a:t>
            </a:r>
            <a:endParaRPr lang="lv-LV">
              <a:solidFill>
                <a:schemeClr val="bg1"/>
              </a:solidFill>
            </a:endParaRPr>
          </a:p>
        </p:txBody>
      </p:sp>
      <p:sp>
        <p:nvSpPr>
          <p:cNvPr id="36869" name="Content Placeholder 5"/>
          <p:cNvSpPr>
            <a:spLocks noGrp="1"/>
          </p:cNvSpPr>
          <p:nvPr>
            <p:ph idx="1"/>
          </p:nvPr>
        </p:nvSpPr>
        <p:spPr/>
        <p:txBody>
          <a:bodyPr>
            <a:normAutofit/>
          </a:bodyPr>
          <a:lstStyle/>
          <a:p>
            <a:pPr marL="0" indent="0">
              <a:buNone/>
            </a:pPr>
            <a:endParaRPr lang="lv-LV" sz="2400" dirty="0">
              <a:latin typeface="Arial" charset="0"/>
            </a:endParaRPr>
          </a:p>
          <a:p>
            <a:r>
              <a:rPr lang="lv-LV" dirty="0" smtClean="0">
                <a:latin typeface="Arial" charset="0"/>
              </a:rPr>
              <a:t>Libraries </a:t>
            </a:r>
            <a:r>
              <a:rPr lang="lv-LV" dirty="0">
                <a:latin typeface="Arial" charset="0"/>
              </a:rPr>
              <a:t>are complex systems that</a:t>
            </a:r>
          </a:p>
          <a:p>
            <a:pPr lvl="1" eaLnBrk="1" hangingPunct="1"/>
            <a:r>
              <a:rPr lang="en-US" dirty="0">
                <a:latin typeface="Arial" charset="0"/>
              </a:rPr>
              <a:t>help satisfy info needs of users (</a:t>
            </a:r>
            <a:r>
              <a:rPr lang="en-US" b="1" dirty="0">
                <a:latin typeface="Arial" charset="0"/>
              </a:rPr>
              <a:t>societies</a:t>
            </a:r>
            <a:r>
              <a:rPr lang="en-US" dirty="0">
                <a:latin typeface="Arial" charset="0"/>
              </a:rPr>
              <a:t>)</a:t>
            </a:r>
          </a:p>
          <a:p>
            <a:pPr lvl="1" eaLnBrk="1" hangingPunct="1"/>
            <a:r>
              <a:rPr lang="en-US" dirty="0">
                <a:latin typeface="Arial" charset="0"/>
              </a:rPr>
              <a:t>provide info services (</a:t>
            </a:r>
            <a:r>
              <a:rPr lang="en-US" b="1" dirty="0">
                <a:latin typeface="Arial" charset="0"/>
              </a:rPr>
              <a:t>scenarios</a:t>
            </a:r>
            <a:r>
              <a:rPr lang="en-US" dirty="0">
                <a:latin typeface="Arial" charset="0"/>
              </a:rPr>
              <a:t>)</a:t>
            </a:r>
          </a:p>
          <a:p>
            <a:pPr lvl="1" eaLnBrk="1" hangingPunct="1"/>
            <a:r>
              <a:rPr lang="en-US" dirty="0">
                <a:latin typeface="Arial" charset="0"/>
              </a:rPr>
              <a:t>organize info in usable ways (</a:t>
            </a:r>
            <a:r>
              <a:rPr lang="en-US" b="1" dirty="0">
                <a:latin typeface="Arial" charset="0"/>
              </a:rPr>
              <a:t>structures</a:t>
            </a:r>
            <a:r>
              <a:rPr lang="en-US" dirty="0">
                <a:latin typeface="Arial" charset="0"/>
              </a:rPr>
              <a:t>)</a:t>
            </a:r>
          </a:p>
          <a:p>
            <a:pPr lvl="1" eaLnBrk="1" hangingPunct="1"/>
            <a:r>
              <a:rPr lang="en-US" dirty="0">
                <a:latin typeface="Arial" charset="0"/>
              </a:rPr>
              <a:t>present info in usable ways (</a:t>
            </a:r>
            <a:r>
              <a:rPr lang="en-US" b="1" dirty="0">
                <a:latin typeface="Arial" charset="0"/>
              </a:rPr>
              <a:t>spaces</a:t>
            </a:r>
            <a:r>
              <a:rPr lang="en-US" dirty="0">
                <a:latin typeface="Arial" charset="0"/>
              </a:rPr>
              <a:t>)</a:t>
            </a:r>
          </a:p>
          <a:p>
            <a:pPr lvl="1" eaLnBrk="1" hangingPunct="1"/>
            <a:r>
              <a:rPr lang="en-US" dirty="0">
                <a:latin typeface="Arial" charset="0"/>
              </a:rPr>
              <a:t>communicate info </a:t>
            </a:r>
            <a:r>
              <a:rPr lang="en-US" dirty="0" smtClean="0">
                <a:latin typeface="Arial" charset="0"/>
              </a:rPr>
              <a:t>to </a:t>
            </a:r>
            <a:r>
              <a:rPr lang="en-US" dirty="0">
                <a:latin typeface="Arial" charset="0"/>
              </a:rPr>
              <a:t>users (</a:t>
            </a:r>
            <a:r>
              <a:rPr lang="en-US" b="1" dirty="0">
                <a:latin typeface="Arial" charset="0"/>
              </a:rPr>
              <a:t>streams</a:t>
            </a:r>
            <a:r>
              <a:rPr lang="en-US" dirty="0">
                <a:latin typeface="Arial" charset="0"/>
              </a:rPr>
              <a:t>)</a:t>
            </a:r>
          </a:p>
        </p:txBody>
      </p:sp>
    </p:spTree>
    <p:extLst>
      <p:ext uri="{BB962C8B-B14F-4D97-AF65-F5344CB8AC3E}">
        <p14:creationId xmlns:p14="http://schemas.microsoft.com/office/powerpoint/2010/main" val="54426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2.xml><?xml version="1.0" encoding="utf-8"?>
<ds:datastoreItem xmlns:ds="http://schemas.openxmlformats.org/officeDocument/2006/customXml" ds:itemID="{FEAE737A-72D2-4F07-84A4-D46333E273A5}">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2006/metadata/properties"/>
    <ds:schemaRef ds:uri="http://schemas.openxmlformats.org/package/2006/metadata/core-properties"/>
    <ds:schemaRef ds:uri="4873beb7-5857-4685-be1f-d57550cc96cc"/>
    <ds:schemaRef ds:uri="http://schemas.microsoft.com/office/infopath/2007/PartnerControls"/>
  </ds:schemaRefs>
</ds:datastoreItem>
</file>

<file path=customXml/itemProps3.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2452</Words>
  <Application>Microsoft Office PowerPoint</Application>
  <PresentationFormat>Široki zaslon</PresentationFormat>
  <Paragraphs>406</Paragraphs>
  <Slides>41</Slides>
  <Notes>8</Notes>
  <HiddenSlides>5</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41</vt:i4>
      </vt:variant>
    </vt:vector>
  </HeadingPairs>
  <TitlesOfParts>
    <vt:vector size="50" baseType="lpstr">
      <vt:lpstr>Century Gothic</vt:lpstr>
      <vt:lpstr>Calibri</vt:lpstr>
      <vt:lpstr>Arial</vt:lpstr>
      <vt:lpstr>Fjalla One</vt:lpstr>
      <vt:lpstr>Wingdings 3</vt:lpstr>
      <vt:lpstr>Garamond</vt:lpstr>
      <vt:lpstr>ＭＳ Ｐゴシック</vt:lpstr>
      <vt:lpstr>Raleway</vt:lpstr>
      <vt:lpstr>Ion</vt:lpstr>
      <vt:lpstr>Measuring Library and Information Services</vt:lpstr>
      <vt:lpstr>PowerPoint prezentacija</vt:lpstr>
      <vt:lpstr>Performance measurement drivers</vt:lpstr>
      <vt:lpstr>Terminology </vt:lpstr>
      <vt:lpstr>PowerPoint prezentacija</vt:lpstr>
      <vt:lpstr>PowerPoint prezentacija</vt:lpstr>
      <vt:lpstr>What can be evaluated in a library</vt:lpstr>
      <vt:lpstr> Library as a complex system </vt:lpstr>
      <vt:lpstr> Main concepts: streams, structures, spaces, scenarious, societies </vt:lpstr>
      <vt:lpstr>Elements under evaluation</vt:lpstr>
      <vt:lpstr>Library metrics: inputs</vt:lpstr>
      <vt:lpstr>Library metrics: outputs</vt:lpstr>
      <vt:lpstr>Library metrics: processes</vt:lpstr>
      <vt:lpstr>Two major trends in library assessment and performance measurement since 1995</vt:lpstr>
      <vt:lpstr>Outcome-based metrics</vt:lpstr>
      <vt:lpstr>Impact</vt:lpstr>
      <vt:lpstr>PowerPoint prezentacija</vt:lpstr>
      <vt:lpstr>Outcomes*</vt:lpstr>
      <vt:lpstr>PowerPoint prezentacija</vt:lpstr>
      <vt:lpstr>Methods for assessing impact</vt:lpstr>
      <vt:lpstr>Economic impact</vt:lpstr>
      <vt:lpstr>PowerPoint prezentacija</vt:lpstr>
      <vt:lpstr>Return on investment (ROI)</vt:lpstr>
      <vt:lpstr>Problems of calculating the impact of libraries</vt:lpstr>
      <vt:lpstr>Quality</vt:lpstr>
      <vt:lpstr>Quality vs. Satisfaction </vt:lpstr>
      <vt:lpstr>Other dimensions of service quality</vt:lpstr>
      <vt:lpstr>Cont…</vt:lpstr>
      <vt:lpstr>Benchmarking</vt:lpstr>
      <vt:lpstr>Benchmarking</vt:lpstr>
      <vt:lpstr>PowerPoint prezentacija</vt:lpstr>
      <vt:lpstr>Benchmarking projects: Bibliotheksindex (BIX)</vt:lpstr>
      <vt:lpstr>PowerPoint prezentacija</vt:lpstr>
      <vt:lpstr>PowerPoint prezentacija</vt:lpstr>
      <vt:lpstr>Benchmarking projects: America’s Star Libraries</vt:lpstr>
      <vt:lpstr>PowerPoint prezentacija</vt:lpstr>
      <vt:lpstr>PowerPoint prezentacija</vt:lpstr>
      <vt:lpstr>Benchmarking projects: Library Ranking Europe (LRE)</vt:lpstr>
      <vt:lpstr>PowerPoint prezentacija</vt:lpstr>
      <vt:lpstr>PowerPoint prezentacija</vt:lpstr>
      <vt:lpstr>Instructor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2018-11-12T08:45:04Z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