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autoCompressPictures="0">
  <p:sldMasterIdLst>
    <p:sldMasterId id="2147483680" r:id="rId4"/>
  </p:sldMasterIdLst>
  <p:notesMasterIdLst>
    <p:notesMasterId r:id="rId45"/>
  </p:notesMasterIdLst>
  <p:handoutMasterIdLst>
    <p:handoutMasterId r:id="rId46"/>
  </p:handoutMasterIdLst>
  <p:sldIdLst>
    <p:sldId id="256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276" r:id="rId44"/>
  </p:sldIdLst>
  <p:sldSz cx="12192000" cy="6858000"/>
  <p:notesSz cx="7023100" cy="9309100"/>
  <p:embeddedFontLst>
    <p:embeddedFont>
      <p:font typeface="Century Gothic" panose="020B0502020202020204" pitchFamily="34" charset="0"/>
      <p:regular r:id="rId47"/>
      <p:bold r:id="rId48"/>
      <p:italic r:id="rId49"/>
      <p:boldItalic r:id="rId50"/>
    </p:embeddedFont>
    <p:embeddedFont>
      <p:font typeface="Wingdings 3" panose="05040102010807070707" pitchFamily="18" charset="2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Fjalla One" panose="020B0604020202020204" charset="0"/>
      <p:regular r:id="rId56"/>
    </p:embeddedFont>
    <p:embeddedFont>
      <p:font typeface="Raleway" panose="020B0604020202020204" charset="-18"/>
      <p:regular r:id="rId57"/>
      <p:bold r:id="rId58"/>
      <p:italic r:id="rId59"/>
      <p:boldItalic r:id="rId60"/>
    </p:embeddedFont>
    <p:embeddedFont>
      <p:font typeface="ＭＳ Ｐゴシック" panose="020B0600070205080204" pitchFamily="34" charset="-128"/>
      <p:regular r:id="rId61"/>
    </p:embeddedFont>
    <p:embeddedFont>
      <p:font typeface="Garamond" panose="02020404030301010803" pitchFamily="18" charset="0"/>
      <p:regular r:id="rId62"/>
      <p:bold r:id="rId63"/>
      <p: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68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8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15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4.fntdata"/><Relationship Id="rId55" Type="http://schemas.openxmlformats.org/officeDocument/2006/relationships/font" Target="fonts/font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7E9D6-2A90-4BCA-9917-059667D4BD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1E1409-B4D1-4074-90A1-337E7AFD5784}">
      <dgm:prSet phldrT="[Text]"/>
      <dgm:spPr/>
      <dgm:t>
        <a:bodyPr/>
        <a:lstStyle/>
        <a:p>
          <a:r>
            <a:rPr lang="hr-HR" dirty="0" smtClean="0"/>
            <a:t>Elena.Maceviciute@hb.se</a:t>
          </a:r>
          <a:endParaRPr lang="en-US" dirty="0"/>
        </a:p>
      </dgm:t>
    </dgm:pt>
    <dgm:pt modelId="{3A22935D-9DC8-463F-B9FD-A51FA2726A84}" type="parTrans" cxnId="{7D8B7E75-4507-4B72-AA00-67CAF20DBBA1}">
      <dgm:prSet/>
      <dgm:spPr/>
      <dgm:t>
        <a:bodyPr/>
        <a:lstStyle/>
        <a:p>
          <a:endParaRPr lang="en-US"/>
        </a:p>
      </dgm:t>
    </dgm:pt>
    <dgm:pt modelId="{BD917192-454C-479E-9824-7CFC05C66C75}" type="sibTrans" cxnId="{7D8B7E75-4507-4B72-AA00-67CAF20DBBA1}">
      <dgm:prSet/>
      <dgm:spPr/>
      <dgm:t>
        <a:bodyPr/>
        <a:lstStyle/>
        <a:p>
          <a:endParaRPr lang="en-US"/>
        </a:p>
      </dgm:t>
    </dgm:pt>
    <dgm:pt modelId="{D822D75A-238A-426D-A9D3-A664472FE3B0}" type="pres">
      <dgm:prSet presAssocID="{6787E9D6-2A90-4BCA-9917-059667D4BD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395514-DBA0-4CED-89BE-7504CBC7A432}" type="pres">
      <dgm:prSet presAssocID="{7D1E1409-B4D1-4074-90A1-337E7AFD5784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EC5D75-B37E-4BA8-9052-2E0CEBAD8A2A}" type="presOf" srcId="{6787E9D6-2A90-4BCA-9917-059667D4BDBC}" destId="{D822D75A-238A-426D-A9D3-A664472FE3B0}" srcOrd="0" destOrd="0" presId="urn:microsoft.com/office/officeart/2005/8/layout/default"/>
    <dgm:cxn modelId="{7D8B7E75-4507-4B72-AA00-67CAF20DBBA1}" srcId="{6787E9D6-2A90-4BCA-9917-059667D4BDBC}" destId="{7D1E1409-B4D1-4074-90A1-337E7AFD5784}" srcOrd="0" destOrd="0" parTransId="{3A22935D-9DC8-463F-B9FD-A51FA2726A84}" sibTransId="{BD917192-454C-479E-9824-7CFC05C66C75}"/>
    <dgm:cxn modelId="{FFC89062-5E62-495C-8D02-15A93A33AD9B}" type="presOf" srcId="{7D1E1409-B4D1-4074-90A1-337E7AFD5784}" destId="{12395514-DBA0-4CED-89BE-7504CBC7A432}" srcOrd="0" destOrd="0" presId="urn:microsoft.com/office/officeart/2005/8/layout/default"/>
    <dgm:cxn modelId="{E08EED04-F774-4F97-861B-B6DA61ED375B}" type="presParOf" srcId="{D822D75A-238A-426D-A9D3-A664472FE3B0}" destId="{12395514-DBA0-4CED-89BE-7504CBC7A43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95514-DBA0-4CED-89BE-7504CBC7A432}">
      <dsp:nvSpPr>
        <dsp:cNvPr id="0" name=""/>
        <dsp:cNvSpPr/>
      </dsp:nvSpPr>
      <dsp:spPr>
        <a:xfrm>
          <a:off x="978594" y="892"/>
          <a:ext cx="6989960" cy="41939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100" kern="1200" dirty="0" smtClean="0"/>
            <a:t>Elena.Maceviciute@hb.se</a:t>
          </a:r>
          <a:endParaRPr lang="en-US" sz="4100" kern="1200" dirty="0"/>
        </a:p>
      </dsp:txBody>
      <dsp:txXfrm>
        <a:off x="978594" y="892"/>
        <a:ext cx="6989960" cy="4193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4AC39-44E6-425E-AF49-CF7D189F346F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0F472-929B-459B-8D82-2FABCC5B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4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F2775BC-6312-42C7-B7C5-EA6783C2D9CA}" type="datetimeFigureOut">
              <a:rPr lang="en-US" smtClean="0"/>
              <a:t>10/31/2018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7F715A1-4ADC-44E0-9587-804FF39D6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4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lv-LV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01FF008-E130-3647-A7F7-EDD363284C58}" type="slidenum">
              <a:rPr lang="lv-LV"/>
              <a:pPr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5933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4F837-20C9-4968-8603-354788261286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9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C9149-DEA8-4F08-AD30-2953C7BFB92B}" type="datetime1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91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C7A92-6EFF-40F7-9A24-AC510F53AC16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40915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81EF8-CCBC-41A0-ADE9-35791F695375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7621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9EA-45EB-4184-B468-22772C4E5AFF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60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3163026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C161-87DD-437B-922B-88ADD7C540A8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4801" y="4953000"/>
            <a:ext cx="7999315" cy="1074057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0" i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4033" y="331651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664584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A770-5244-46B4-A86F-D091218113D2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54953" y="3848610"/>
            <a:ext cx="8825659" cy="588517"/>
          </a:xfrm>
        </p:spPr>
        <p:txBody>
          <a:bodyPr anchor="b">
            <a:normAutofit/>
          </a:bodyPr>
          <a:lstStyle>
            <a:lvl1pPr marL="0" indent="0" algn="l" defTabSz="457200" rtl="0" eaLnBrk="1" latinLnBrk="0" hangingPunct="1">
              <a:buNone/>
              <a:defRPr lang="en-US" sz="3600" b="0" i="0" kern="1200" cap="none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92226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6F57-F2DA-4490-8064-30936E14B60A}" type="datetime1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47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1979-4B0D-481B-B6F0-B8091338112B}" type="datetime1">
              <a:rPr lang="en-US" smtClean="0"/>
              <a:t>10/31/2018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52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b" anchorCtr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D5511-3570-4E84-A58A-7A694399C3D1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83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64151" y="1447799"/>
            <a:ext cx="1409965" cy="4413251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447799"/>
            <a:ext cx="6776630" cy="4413251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AC385-546D-4A3E-B1A1-92E8B82CB22B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454B-516F-44C2-BCAF-5A4814792026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46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A4847-DACF-45E6-9571-1082457B55D7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9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24842-600B-4D66-8ECA-7F4656DBC086}" type="datetime1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0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C5ED-D546-490F-B445-5A661184A1C3}" type="datetime1">
              <a:rPr lang="en-US" smtClean="0"/>
              <a:t>10/31/2018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0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B3D8F-6A46-46D5-AB41-C002D873F82F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2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F9AA6-C035-4612-BEAC-C8E29542622D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3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0C9F-7709-4A3E-AD8D-60BFD3A587A7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8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F1160-D145-473C-8FD7-9503BDF8F233}" type="datetime1">
              <a:rPr lang="en-US" smtClean="0"/>
              <a:t>10/31/2018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85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00" y="6201344"/>
            <a:ext cx="2075547" cy="575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40" y="6096001"/>
            <a:ext cx="1583069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6" y="6218956"/>
            <a:ext cx="2237218" cy="63904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1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99941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60901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D5D3CF2-0997-4D37-BFD8-3FE61DB9D4DF}" type="datetime1">
              <a:rPr lang="en-US" smtClean="0"/>
              <a:t>10/31/2018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Elena Maceviciute and Baiba Holma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6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einfose.ffos.hr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upload.wikimedia.org/wikipedia/commons/a/a8/PDCA_Process.pn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5262139E-4C4F-4754-BA74-C4D3B3792406}"/>
              </a:ext>
            </a:extLst>
          </p:cNvPr>
          <p:cNvSpPr txBox="1"/>
          <p:nvPr/>
        </p:nvSpPr>
        <p:spPr>
          <a:xfrm>
            <a:off x="140672" y="126610"/>
            <a:ext cx="3092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B0F0F"/>
                </a:solidFill>
                <a:latin typeface="Raleway" panose="020B0503030101060003" pitchFamily="34" charset="0"/>
              </a:rPr>
              <a:t>EINFOSE</a:t>
            </a:r>
            <a:endParaRPr lang="es-ES" sz="5400" b="1" dirty="0">
              <a:solidFill>
                <a:srgbClr val="CB0F0F"/>
              </a:solidFill>
              <a:latin typeface="Raleway" panose="020B0503030101060003" pitchFamily="34" charset="0"/>
            </a:endParaRPr>
          </a:p>
          <a:p>
            <a:r>
              <a:rPr lang="en-US" u="sng" dirty="0">
                <a:latin typeface="Fjalla One" panose="02000506040000020004" pitchFamily="2" charset="0"/>
                <a:hlinkClick r:id="rId2" tooltip="Einfose web site"/>
              </a:rPr>
              <a:t>http://einfose.ffos.hr/</a:t>
            </a:r>
            <a:endParaRPr lang="es-ES" dirty="0">
              <a:latin typeface="Fjalla One" panose="0200050604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4800" dirty="0"/>
              <a:t>Mjerenje kvalitete digitalnih knjižnica i zbirki 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Elena Maceviciute </a:t>
            </a:r>
            <a:r>
              <a:rPr lang="hr-HR" dirty="0"/>
              <a:t>i</a:t>
            </a:r>
            <a:r>
              <a:rPr lang="sv-SE" dirty="0" smtClean="0"/>
              <a:t> </a:t>
            </a:r>
            <a:r>
              <a:rPr lang="sv-SE"/>
              <a:t>Baiba </a:t>
            </a:r>
            <a:r>
              <a:rPr lang="sv-SE" smtClean="0"/>
              <a:t>Holma</a:t>
            </a:r>
            <a:r>
              <a:rPr lang="en-US" smtClean="0"/>
              <a:t>| </a:t>
            </a:r>
            <a:r>
              <a:rPr lang="hr-HR" dirty="0" smtClean="0"/>
              <a:t>EIS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44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r-HR" sz="4000" dirty="0">
                <a:latin typeface="+mn-lt"/>
              </a:rPr>
              <a:t>Cilj vrednovanja</a:t>
            </a:r>
            <a:endParaRPr lang="en-US" sz="4000" dirty="0">
              <a:latin typeface="+mn-lt"/>
            </a:endParaRPr>
          </a:p>
        </p:txBody>
      </p:sp>
      <p:sp>
        <p:nvSpPr>
          <p:cNvPr id="921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9221" name="Content Placeholder 5" descr="File:PDCA Process.pn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0" y="1806854"/>
            <a:ext cx="7194550" cy="4003976"/>
          </a:xfrm>
        </p:spPr>
      </p:pic>
    </p:spTree>
    <p:extLst>
      <p:ext uri="{BB962C8B-B14F-4D97-AF65-F5344CB8AC3E}">
        <p14:creationId xmlns:p14="http://schemas.microsoft.com/office/powerpoint/2010/main" val="282264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Vrste vrednovanja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1544" y="1340769"/>
            <a:ext cx="8229600" cy="4525963"/>
          </a:xfrm>
        </p:spPr>
        <p:txBody>
          <a:bodyPr>
            <a:normAutofit/>
          </a:bodyPr>
          <a:lstStyle/>
          <a:p>
            <a:r>
              <a:rPr lang="hr-HR" dirty="0" smtClean="0"/>
              <a:t>Formativno</a:t>
            </a:r>
            <a:r>
              <a:rPr lang="en-US" dirty="0" smtClean="0"/>
              <a:t> – </a:t>
            </a:r>
            <a:r>
              <a:rPr lang="hr-HR" dirty="0" smtClean="0"/>
              <a:t>općenito bilo kakvo vrednovanje koje se događa prije ili tijekom implementacije projekta s ciljem </a:t>
            </a:r>
            <a:r>
              <a:rPr lang="hr-HR" dirty="0" err="1" smtClean="0"/>
              <a:t>unaprijeđivanja</a:t>
            </a:r>
            <a:r>
              <a:rPr lang="hr-HR" dirty="0" smtClean="0"/>
              <a:t> dizajna i izvedbe projekta </a:t>
            </a:r>
          </a:p>
          <a:p>
            <a:pPr lvl="1"/>
            <a:r>
              <a:rPr lang="hr-HR" dirty="0" err="1" smtClean="0"/>
              <a:t>Proaktivno</a:t>
            </a:r>
            <a:r>
              <a:rPr lang="en-US" dirty="0" smtClean="0"/>
              <a:t> (</a:t>
            </a:r>
            <a:r>
              <a:rPr lang="hr-HR" dirty="0" smtClean="0"/>
              <a:t>prije projekta</a:t>
            </a:r>
            <a:r>
              <a:rPr lang="en-US" dirty="0" smtClean="0"/>
              <a:t>)</a:t>
            </a:r>
          </a:p>
          <a:p>
            <a:pPr lvl="1"/>
            <a:r>
              <a:rPr lang="hr-HR" dirty="0" err="1" smtClean="0"/>
              <a:t>Pojašnjavajuće</a:t>
            </a:r>
            <a:r>
              <a:rPr lang="en-US" dirty="0" smtClean="0"/>
              <a:t> (</a:t>
            </a:r>
            <a:r>
              <a:rPr lang="hr-HR" dirty="0" smtClean="0"/>
              <a:t>razvoj</a:t>
            </a:r>
            <a:r>
              <a:rPr lang="en-US" dirty="0" smtClean="0"/>
              <a:t>)</a:t>
            </a:r>
          </a:p>
          <a:p>
            <a:pPr lvl="1"/>
            <a:r>
              <a:rPr lang="hr-HR" dirty="0" smtClean="0"/>
              <a:t>Interaktivno</a:t>
            </a:r>
            <a:r>
              <a:rPr lang="en-US" dirty="0" smtClean="0"/>
              <a:t> (</a:t>
            </a:r>
            <a:r>
              <a:rPr lang="hr-HR" dirty="0" smtClean="0"/>
              <a:t>implementacija</a:t>
            </a:r>
            <a:r>
              <a:rPr lang="en-US" dirty="0" smtClean="0"/>
              <a:t>)</a:t>
            </a:r>
          </a:p>
          <a:p>
            <a:pPr lvl="1"/>
            <a:r>
              <a:rPr lang="hr-HR" dirty="0" err="1" smtClean="0"/>
              <a:t>Nadgledajuće</a:t>
            </a:r>
            <a:r>
              <a:rPr lang="en-US" dirty="0" smtClean="0"/>
              <a:t> (</a:t>
            </a:r>
            <a:r>
              <a:rPr lang="hr-HR" dirty="0" smtClean="0"/>
              <a:t>implementacija</a:t>
            </a:r>
            <a:r>
              <a:rPr lang="en-US" dirty="0" smtClean="0"/>
              <a:t>)</a:t>
            </a:r>
            <a:endParaRPr lang="en-US" dirty="0"/>
          </a:p>
          <a:p>
            <a:r>
              <a:rPr lang="hr-HR" dirty="0" err="1" smtClean="0"/>
              <a:t>Sumativno</a:t>
            </a:r>
            <a:r>
              <a:rPr lang="en-US" dirty="0" smtClean="0"/>
              <a:t> – </a:t>
            </a:r>
            <a:r>
              <a:rPr lang="hr-HR" dirty="0" smtClean="0"/>
              <a:t>procjenjuje sveukupne ili neto učinke – namjerna i nenamjerne – programa, istražuje jesu li program ili tehnologija uzrokovali vidljive učinke</a:t>
            </a:r>
            <a:endParaRPr lang="en-US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9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2204864"/>
            <a:ext cx="8229600" cy="1143000"/>
          </a:xfrm>
        </p:spPr>
        <p:txBody>
          <a:bodyPr/>
          <a:lstStyle/>
          <a:p>
            <a:r>
              <a:rPr lang="hr-HR" dirty="0" smtClean="0"/>
              <a:t>Što je kvaliteta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sz="3600" dirty="0">
                <a:latin typeface="+mn-lt"/>
              </a:rPr>
              <a:t>Koncepti kvalitete</a:t>
            </a: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25" y="1199108"/>
            <a:ext cx="8642350" cy="4927512"/>
          </a:xfrm>
        </p:spPr>
        <p:txBody>
          <a:bodyPr>
            <a:normAutofit fontScale="92500" lnSpcReduction="10000"/>
          </a:bodyPr>
          <a:lstStyle/>
          <a:p>
            <a:pPr lvl="1" eaLnBrk="1" hangingPunct="1">
              <a:buFontTx/>
              <a:buAutoNum type="arabicParenR"/>
            </a:pPr>
            <a:r>
              <a:rPr lang="hr-HR" dirty="0">
                <a:solidFill>
                  <a:srgbClr val="C00000"/>
                </a:solidFill>
                <a:latin typeface="Arial" charset="0"/>
              </a:rPr>
              <a:t>Transcendentalni pogled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– </a:t>
            </a:r>
            <a:r>
              <a:rPr lang="hr-HR" dirty="0">
                <a:solidFill>
                  <a:srgbClr val="0C1C1D"/>
                </a:solidFill>
                <a:latin typeface="Arial" charset="0"/>
              </a:rPr>
              <a:t>kvaliteta je urođena izvrsnost proizvoda ili usluge (ne može se definirati)</a:t>
            </a:r>
            <a:endParaRPr lang="lv-LV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endParaRPr lang="en-US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r>
              <a:rPr lang="hr-HR" dirty="0">
                <a:solidFill>
                  <a:srgbClr val="FF0000"/>
                </a:solidFill>
                <a:latin typeface="Arial" charset="0"/>
              </a:rPr>
              <a:t>Pogled sa stajališta proizvoda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– </a:t>
            </a:r>
            <a:r>
              <a:rPr lang="hr-HR" dirty="0">
                <a:solidFill>
                  <a:srgbClr val="0C1C1D"/>
                </a:solidFill>
                <a:latin typeface="Arial" charset="0"/>
              </a:rPr>
              <a:t>kvaliteta je točna i mjerljiva varijabla (proizvod ima nešto što drugi slični proizvodi nemaju) </a:t>
            </a:r>
          </a:p>
          <a:p>
            <a:pPr lvl="1" eaLnBrk="1" hangingPunct="1">
              <a:buFontTx/>
              <a:buAutoNum type="arabicParenR"/>
            </a:pPr>
            <a:endParaRPr lang="en-US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r>
              <a:rPr lang="en-US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hr-HR" dirty="0">
                <a:solidFill>
                  <a:srgbClr val="C00000"/>
                </a:solidFill>
                <a:latin typeface="Arial" charset="0"/>
              </a:rPr>
              <a:t>Pogled sa stajališta proizvodnje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– </a:t>
            </a:r>
            <a:r>
              <a:rPr lang="hr-HR" dirty="0">
                <a:solidFill>
                  <a:srgbClr val="0C1C1D"/>
                </a:solidFill>
                <a:latin typeface="Arial" charset="0"/>
              </a:rPr>
              <a:t>kvaliteta kao udovoljavanje </a:t>
            </a:r>
            <a:r>
              <a:rPr lang="hr-HR" u="sng" dirty="0">
                <a:solidFill>
                  <a:srgbClr val="0C1C1D"/>
                </a:solidFill>
                <a:latin typeface="Arial" charset="0"/>
              </a:rPr>
              <a:t>zahtjevima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 (</a:t>
            </a:r>
            <a:r>
              <a:rPr lang="hr-HR" dirty="0">
                <a:solidFill>
                  <a:srgbClr val="0C1C1D"/>
                </a:solidFill>
                <a:latin typeface="Arial" charset="0"/>
              </a:rPr>
              <a:t>jasno definirani proizvodni zahtjevi, proizvodnja proizvoda bez ikakvih manjkavosti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)</a:t>
            </a:r>
            <a:endParaRPr lang="lv-LV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endParaRPr lang="en-US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r>
              <a:rPr lang="en-US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hr-HR" dirty="0">
                <a:solidFill>
                  <a:srgbClr val="C00000"/>
                </a:solidFill>
                <a:latin typeface="Arial" charset="0"/>
              </a:rPr>
              <a:t>Vrijednosni pogled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– </a:t>
            </a:r>
            <a:r>
              <a:rPr lang="hr-HR" dirty="0">
                <a:solidFill>
                  <a:srgbClr val="0C1C1D"/>
                </a:solidFill>
                <a:latin typeface="Arial" charset="0"/>
              </a:rPr>
              <a:t>kvaliteta opisana kroz </a:t>
            </a:r>
            <a:r>
              <a:rPr lang="hr-HR" u="sng" dirty="0">
                <a:solidFill>
                  <a:srgbClr val="0C1C1D"/>
                </a:solidFill>
                <a:latin typeface="Arial" charset="0"/>
              </a:rPr>
              <a:t>troškove i cijene 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(s</a:t>
            </a:r>
            <a:r>
              <a:rPr lang="hr-HR" dirty="0" err="1">
                <a:solidFill>
                  <a:srgbClr val="0C1C1D"/>
                </a:solidFill>
                <a:latin typeface="Arial" charset="0"/>
              </a:rPr>
              <a:t>ubjektivna</a:t>
            </a:r>
            <a:r>
              <a:rPr lang="hr-HR" dirty="0">
                <a:solidFill>
                  <a:srgbClr val="0C1C1D"/>
                </a:solidFill>
                <a:latin typeface="Arial" charset="0"/>
              </a:rPr>
              <a:t> prosudba izvrsnosti i vrijednosti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)</a:t>
            </a:r>
            <a:endParaRPr lang="lv-LV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endParaRPr lang="en-US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>
              <a:buFontTx/>
              <a:buAutoNum type="arabicParenR"/>
            </a:pPr>
            <a:r>
              <a:rPr lang="en-US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hr-HR" dirty="0">
                <a:solidFill>
                  <a:srgbClr val="C00000"/>
                </a:solidFill>
                <a:latin typeface="Arial" charset="0"/>
              </a:rPr>
              <a:t>Korisnički pogled</a:t>
            </a:r>
            <a:r>
              <a:rPr lang="en-US" dirty="0">
                <a:solidFill>
                  <a:srgbClr val="0C1C1D"/>
                </a:solidFill>
                <a:latin typeface="Arial" charset="0"/>
              </a:rPr>
              <a:t>- </a:t>
            </a:r>
            <a:r>
              <a:rPr lang="hr-HR" dirty="0">
                <a:solidFill>
                  <a:srgbClr val="0C1C1D"/>
                </a:solidFill>
                <a:latin typeface="Arial" charset="0"/>
              </a:rPr>
              <a:t>kvaliteta kao iskustvo korisnika (preferencije) (odgovara uporabi, zadovoljava korisnička očekivanja) </a:t>
            </a:r>
            <a:endParaRPr lang="en-US" sz="1600" dirty="0">
              <a:solidFill>
                <a:srgbClr val="0C1C1D"/>
              </a:solidFill>
              <a:latin typeface="Arial" charset="0"/>
            </a:endParaRPr>
          </a:p>
          <a:p>
            <a:r>
              <a:rPr lang="hr-HR" sz="1800" i="1" dirty="0">
                <a:latin typeface="Arial" charset="0"/>
              </a:rPr>
              <a:t>Izvor</a:t>
            </a:r>
            <a:r>
              <a:rPr lang="lv-LV" sz="1800" i="1" dirty="0">
                <a:latin typeface="Arial" charset="0"/>
              </a:rPr>
              <a:t>: </a:t>
            </a:r>
            <a:r>
              <a:rPr lang="lv-LV" sz="1800" i="1" dirty="0">
                <a:latin typeface="Arial" charset="0"/>
              </a:rPr>
              <a:t>Garvin David (1987)</a:t>
            </a:r>
            <a:endParaRPr lang="en-US" sz="1800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36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hr-HR" sz="3600" dirty="0">
                <a:solidFill>
                  <a:srgbClr val="262626"/>
                </a:solidFill>
                <a:latin typeface="Arial" charset="0"/>
              </a:rPr>
              <a:t>Kvaliteta i faze zasićenja digitalne zbirke („vrsnoća” DZ)</a:t>
            </a:r>
            <a:r>
              <a:rPr lang="lv-LV" sz="3600" i="1" dirty="0">
                <a:solidFill>
                  <a:srgbClr val="0C1C1D"/>
                </a:solidFill>
                <a:latin typeface="Arial" charset="0"/>
              </a:rPr>
              <a:t>  </a:t>
            </a:r>
            <a:br>
              <a:rPr lang="lv-LV" sz="3600" i="1" dirty="0">
                <a:solidFill>
                  <a:srgbClr val="0C1C1D"/>
                </a:solidFill>
                <a:latin typeface="Arial" charset="0"/>
              </a:rPr>
            </a:br>
            <a:r>
              <a:rPr lang="lv-LV" sz="2700" i="1" dirty="0">
                <a:solidFill>
                  <a:srgbClr val="0C1C1D"/>
                </a:solidFill>
                <a:latin typeface="Arial" charset="0"/>
              </a:rPr>
              <a:t>(</a:t>
            </a:r>
            <a:r>
              <a:rPr lang="hr-HR" sz="2700" i="1" dirty="0">
                <a:solidFill>
                  <a:srgbClr val="0C1C1D"/>
                </a:solidFill>
                <a:latin typeface="Arial" charset="0"/>
              </a:rPr>
              <a:t>Pogled na kvalitetu sa stajališta proizvodnje</a:t>
            </a:r>
            <a:r>
              <a:rPr lang="lv-LV" sz="2700" i="1" dirty="0">
                <a:solidFill>
                  <a:srgbClr val="0C1C1D"/>
                </a:solidFill>
                <a:latin typeface="Arial" charset="0"/>
              </a:rPr>
              <a:t>)</a:t>
            </a:r>
            <a:endParaRPr lang="lv-LV" sz="2700" i="1" dirty="0">
              <a:solidFill>
                <a:srgbClr val="0C1C1D"/>
              </a:solidFill>
              <a:latin typeface="Arial" charset="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lv-LV" dirty="0">
              <a:solidFill>
                <a:srgbClr val="262626"/>
              </a:solidFill>
              <a:latin typeface="Arial" charset="0"/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262626"/>
                </a:solidFill>
                <a:latin typeface="Arial" charset="0"/>
              </a:rPr>
              <a:t>1.</a:t>
            </a:r>
            <a:r>
              <a:rPr lang="hr-HR" sz="2000" dirty="0">
                <a:solidFill>
                  <a:srgbClr val="262626"/>
                </a:solidFill>
                <a:latin typeface="Arial" charset="0"/>
              </a:rPr>
              <a:t> Zbirka</a:t>
            </a:r>
            <a:r>
              <a:rPr lang="en-US" sz="2000" dirty="0">
                <a:solidFill>
                  <a:srgbClr val="262626"/>
                </a:solidFill>
                <a:latin typeface="Arial" charset="0"/>
              </a:rPr>
              <a:t> (</a:t>
            </a:r>
            <a:r>
              <a:rPr lang="hr-HR" sz="2000" dirty="0">
                <a:solidFill>
                  <a:srgbClr val="262626"/>
                </a:solidFill>
                <a:latin typeface="Arial" charset="0"/>
              </a:rPr>
              <a:t>minimalna korist za korisnike</a:t>
            </a:r>
            <a:r>
              <a:rPr lang="en-US" sz="2000" dirty="0">
                <a:solidFill>
                  <a:srgbClr val="262626"/>
                </a:solidFill>
                <a:latin typeface="Arial" charset="0"/>
              </a:rPr>
              <a:t>)</a:t>
            </a:r>
            <a:r>
              <a:rPr lang="lv-LV" sz="2000" dirty="0">
                <a:solidFill>
                  <a:srgbClr val="262626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262626"/>
                </a:solidFill>
                <a:latin typeface="Arial" charset="0"/>
              </a:rPr>
              <a:t>(</a:t>
            </a:r>
            <a:r>
              <a:rPr lang="ja-JP" altLang="en-US" sz="2000" dirty="0">
                <a:solidFill>
                  <a:srgbClr val="262626"/>
                </a:solidFill>
                <a:latin typeface="Arial" charset="0"/>
              </a:rPr>
              <a:t>“</a:t>
            </a:r>
            <a:r>
              <a:rPr lang="hr-HR" sz="2000" dirty="0">
                <a:solidFill>
                  <a:srgbClr val="262626"/>
                </a:solidFill>
                <a:latin typeface="Arial" charset="0"/>
              </a:rPr>
              <a:t>prva generacija</a:t>
            </a:r>
            <a:r>
              <a:rPr lang="lv-LV" sz="2000" dirty="0">
                <a:solidFill>
                  <a:srgbClr val="262626"/>
                </a:solidFill>
                <a:latin typeface="Arial" charset="0"/>
              </a:rPr>
              <a:t>”)</a:t>
            </a:r>
            <a:endParaRPr lang="en-US" sz="2000" dirty="0">
              <a:solidFill>
                <a:srgbClr val="262626"/>
              </a:solidFill>
              <a:latin typeface="Arial" charset="0"/>
            </a:endParaRPr>
          </a:p>
          <a:p>
            <a:pPr lvl="1" eaLnBrk="1" hangingPunct="1"/>
            <a:endParaRPr lang="en-US" sz="2000" dirty="0">
              <a:solidFill>
                <a:srgbClr val="262626"/>
              </a:solidFill>
              <a:latin typeface="Arial" charset="0"/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262626"/>
                </a:solidFill>
                <a:latin typeface="Arial" charset="0"/>
              </a:rPr>
              <a:t>2. </a:t>
            </a:r>
            <a:r>
              <a:rPr lang="hr-HR" sz="2000" dirty="0">
                <a:solidFill>
                  <a:srgbClr val="262626"/>
                </a:solidFill>
                <a:latin typeface="Arial" charset="0"/>
              </a:rPr>
              <a:t>Zbirka s razinama </a:t>
            </a: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uporabljivost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dostupnost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odgovaranje potrebama predviđene korisničke skupine/a </a:t>
            </a:r>
            <a:r>
              <a:rPr lang="en-US" sz="2000" dirty="0">
                <a:solidFill>
                  <a:srgbClr val="262626"/>
                </a:solidFill>
                <a:latin typeface="Arial" charset="0"/>
              </a:rPr>
              <a:t>.</a:t>
            </a:r>
            <a:r>
              <a:rPr lang="lv-LV" sz="2000" dirty="0">
                <a:solidFill>
                  <a:srgbClr val="262626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262626"/>
                </a:solidFill>
                <a:latin typeface="Arial" charset="0"/>
              </a:rPr>
              <a:t>(</a:t>
            </a:r>
            <a:r>
              <a:rPr lang="ja-JP" altLang="en-US" sz="2000" dirty="0">
                <a:solidFill>
                  <a:srgbClr val="262626"/>
                </a:solidFill>
                <a:latin typeface="Arial" charset="0"/>
              </a:rPr>
              <a:t>“</a:t>
            </a:r>
            <a:r>
              <a:rPr lang="hr-HR" sz="2000" dirty="0">
                <a:solidFill>
                  <a:srgbClr val="262626"/>
                </a:solidFill>
                <a:latin typeface="Arial" charset="0"/>
              </a:rPr>
              <a:t>druga generacija</a:t>
            </a:r>
            <a:r>
              <a:rPr lang="ja-JP" altLang="en-US" sz="2000" dirty="0">
                <a:solidFill>
                  <a:srgbClr val="262626"/>
                </a:solidFill>
                <a:latin typeface="Arial" charset="0"/>
              </a:rPr>
              <a:t>”</a:t>
            </a:r>
            <a:r>
              <a:rPr lang="en-US" sz="2000" dirty="0">
                <a:solidFill>
                  <a:srgbClr val="262626"/>
                </a:solidFill>
                <a:latin typeface="Arial" charset="0"/>
              </a:rPr>
              <a:t> </a:t>
            </a:r>
            <a:r>
              <a:rPr lang="hr-HR" sz="2000" dirty="0">
                <a:solidFill>
                  <a:srgbClr val="262626"/>
                </a:solidFill>
                <a:latin typeface="Arial" charset="0"/>
              </a:rPr>
              <a:t>zbirki</a:t>
            </a:r>
            <a:r>
              <a:rPr lang="lv-LV" sz="2000" dirty="0">
                <a:solidFill>
                  <a:srgbClr val="262626"/>
                </a:solidFill>
                <a:latin typeface="Arial" charset="0"/>
              </a:rPr>
              <a:t>)</a:t>
            </a:r>
            <a:endParaRPr lang="en-US" sz="2000" dirty="0">
              <a:solidFill>
                <a:srgbClr val="262626"/>
              </a:solidFill>
              <a:latin typeface="Arial" charset="0"/>
            </a:endParaRPr>
          </a:p>
          <a:p>
            <a:pPr lvl="1" eaLnBrk="1" hangingPunct="1"/>
            <a:endParaRPr lang="en-US" sz="2000" dirty="0">
              <a:solidFill>
                <a:srgbClr val="262626"/>
              </a:solidFill>
              <a:latin typeface="Arial" charset="0"/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262626"/>
                </a:solidFill>
                <a:latin typeface="Arial" charset="0"/>
              </a:rPr>
              <a:t>3. </a:t>
            </a:r>
            <a:r>
              <a:rPr lang="hr-HR" sz="2000" dirty="0">
                <a:solidFill>
                  <a:srgbClr val="262626"/>
                </a:solidFill>
                <a:latin typeface="Arial" charset="0"/>
              </a:rPr>
              <a:t>Objekti, </a:t>
            </a:r>
            <a:r>
              <a:rPr lang="hr-HR" sz="2000" dirty="0" err="1">
                <a:solidFill>
                  <a:srgbClr val="262626"/>
                </a:solidFill>
                <a:latin typeface="Arial" charset="0"/>
              </a:rPr>
              <a:t>metapodaci</a:t>
            </a:r>
            <a:r>
              <a:rPr lang="hr-HR" sz="2000" dirty="0">
                <a:solidFill>
                  <a:srgbClr val="262626"/>
                </a:solidFill>
                <a:latin typeface="Arial" charset="0"/>
              </a:rPr>
              <a:t> i zbirke</a:t>
            </a:r>
            <a:r>
              <a:rPr lang="en-US" sz="2000" dirty="0">
                <a:solidFill>
                  <a:srgbClr val="262626"/>
                </a:solidFill>
                <a:latin typeface="Arial" charset="0"/>
              </a:rPr>
              <a:t>– </a:t>
            </a:r>
            <a:r>
              <a:rPr lang="hr-HR" sz="2000" dirty="0">
                <a:solidFill>
                  <a:srgbClr val="262626"/>
                </a:solidFill>
                <a:latin typeface="Arial" charset="0"/>
              </a:rPr>
              <a:t>kao kockice koje drugi mogu ponovno koristiti, prepakirati, itd. </a:t>
            </a:r>
            <a:r>
              <a:rPr lang="hr-HR" sz="2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Interoperabilnost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ponovna uporaba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postojanost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verifikacija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dokumentiranje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 podrška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hr-HR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intelektualnim vlasničkim pravima</a:t>
            </a:r>
            <a:r>
              <a:rPr lang="en-US" sz="2000" dirty="0">
                <a:solidFill>
                  <a:srgbClr val="C00000"/>
                </a:solidFill>
                <a:latin typeface="Arial" charset="0"/>
              </a:rPr>
              <a:t>.</a:t>
            </a:r>
            <a:r>
              <a:rPr lang="lv-LV" sz="20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lv-LV" sz="2000" dirty="0">
                <a:solidFill>
                  <a:srgbClr val="0C1C1D"/>
                </a:solidFill>
                <a:latin typeface="Arial" charset="0"/>
              </a:rPr>
              <a:t>(“</a:t>
            </a:r>
            <a:r>
              <a:rPr lang="hr-HR" sz="2000" dirty="0">
                <a:solidFill>
                  <a:srgbClr val="0C1C1D"/>
                </a:solidFill>
                <a:latin typeface="Arial" charset="0"/>
              </a:rPr>
              <a:t>treća generacija</a:t>
            </a:r>
            <a:r>
              <a:rPr lang="lv-LV" sz="2000" dirty="0">
                <a:solidFill>
                  <a:srgbClr val="0C1C1D"/>
                </a:solidFill>
                <a:latin typeface="Arial" charset="0"/>
              </a:rPr>
              <a:t>”)</a:t>
            </a:r>
            <a:endParaRPr lang="en-US" sz="2000" dirty="0">
              <a:solidFill>
                <a:srgbClr val="0C1C1D"/>
              </a:solidFill>
              <a:latin typeface="Arial" charset="0"/>
            </a:endParaRPr>
          </a:p>
          <a:p>
            <a:pPr lvl="1" eaLnBrk="1" hangingPunct="1"/>
            <a:endParaRPr lang="en-US" sz="2000" dirty="0">
              <a:solidFill>
                <a:srgbClr val="262626"/>
              </a:solidFill>
              <a:latin typeface="Arial" charset="0"/>
            </a:endParaRPr>
          </a:p>
          <a:p>
            <a:pPr eaLnBrk="1" hangingPunct="1"/>
            <a:r>
              <a:rPr lang="hr-HR" sz="1800" i="1" dirty="0">
                <a:solidFill>
                  <a:srgbClr val="262626"/>
                </a:solidFill>
                <a:latin typeface="Arial" charset="0"/>
              </a:rPr>
              <a:t>Izvor</a:t>
            </a:r>
            <a:r>
              <a:rPr lang="en-US" sz="1800" i="1" dirty="0">
                <a:solidFill>
                  <a:srgbClr val="262626"/>
                </a:solidFill>
                <a:latin typeface="Arial" charset="0"/>
              </a:rPr>
              <a:t>: </a:t>
            </a:r>
            <a:r>
              <a:rPr lang="en-US" sz="1800" i="1" dirty="0">
                <a:solidFill>
                  <a:srgbClr val="262626"/>
                </a:solidFill>
                <a:latin typeface="Arial" charset="0"/>
              </a:rPr>
              <a:t>A Framework of Guidance for Building Good Digital Collection</a:t>
            </a:r>
          </a:p>
          <a:p>
            <a:pPr eaLnBrk="1" hangingPunct="1"/>
            <a:endParaRPr lang="lv-LV" dirty="0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endParaRPr lang="lv-LV" dirty="0">
              <a:solidFill>
                <a:srgbClr val="FF0000"/>
              </a:solidFill>
              <a:latin typeface="Arial" charset="0"/>
            </a:endParaRPr>
          </a:p>
          <a:p>
            <a:pPr eaLnBrk="1" hangingPunct="1"/>
            <a:endParaRPr lang="lv-LV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dirty="0">
                <a:latin typeface="Arial" charset="0"/>
              </a:rPr>
              <a:t>Razumijevanje kvalitete</a:t>
            </a:r>
            <a:endParaRPr lang="en-US" sz="3600" dirty="0">
              <a:latin typeface="Arial" charset="0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703388" y="1334660"/>
            <a:ext cx="8642350" cy="4858991"/>
          </a:xfrm>
        </p:spPr>
        <p:txBody>
          <a:bodyPr/>
          <a:lstStyle/>
          <a:p>
            <a:pPr marL="0" indent="0">
              <a:buNone/>
            </a:pPr>
            <a:endParaRPr lang="en-US" sz="2400" dirty="0">
              <a:latin typeface="Arial" charset="0"/>
            </a:endParaRP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  <p:cxnSp>
        <p:nvCxnSpPr>
          <p:cNvPr id="17414" name="Straight Connector 6"/>
          <p:cNvCxnSpPr>
            <a:cxnSpLocks noChangeShapeType="1"/>
          </p:cNvCxnSpPr>
          <p:nvPr/>
        </p:nvCxnSpPr>
        <p:spPr bwMode="auto">
          <a:xfrm>
            <a:off x="6096000" y="2009437"/>
            <a:ext cx="0" cy="37850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7415" name="Straight Connector 8"/>
          <p:cNvCxnSpPr>
            <a:cxnSpLocks noChangeShapeType="1"/>
          </p:cNvCxnSpPr>
          <p:nvPr/>
        </p:nvCxnSpPr>
        <p:spPr bwMode="auto">
          <a:xfrm>
            <a:off x="2135188" y="3698613"/>
            <a:ext cx="8064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416" name="Rounded Rectangle 9"/>
          <p:cNvSpPr>
            <a:spLocks noChangeArrowheads="1"/>
          </p:cNvSpPr>
          <p:nvPr/>
        </p:nvSpPr>
        <p:spPr bwMode="auto">
          <a:xfrm>
            <a:off x="1919290" y="3226418"/>
            <a:ext cx="1800225" cy="540716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r-HR" sz="1600" dirty="0"/>
              <a:t>Racionalni pogled</a:t>
            </a:r>
            <a:endParaRPr lang="en-US" sz="1600" dirty="0"/>
          </a:p>
        </p:txBody>
      </p:sp>
      <p:sp>
        <p:nvSpPr>
          <p:cNvPr id="17417" name="Rounded Rectangle 10"/>
          <p:cNvSpPr>
            <a:spLocks noChangeArrowheads="1"/>
          </p:cNvSpPr>
          <p:nvPr/>
        </p:nvSpPr>
        <p:spPr bwMode="auto">
          <a:xfrm>
            <a:off x="8616950" y="3159388"/>
            <a:ext cx="1727200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r-HR" sz="1600" dirty="0"/>
              <a:t>Empirijski pogled</a:t>
            </a:r>
            <a:endParaRPr lang="en-US" sz="1600" dirty="0"/>
          </a:p>
        </p:txBody>
      </p:sp>
      <p:sp>
        <p:nvSpPr>
          <p:cNvPr id="17418" name="Rounded Rectangle 11"/>
          <p:cNvSpPr>
            <a:spLocks noChangeArrowheads="1"/>
          </p:cNvSpPr>
          <p:nvPr/>
        </p:nvSpPr>
        <p:spPr bwMode="auto">
          <a:xfrm>
            <a:off x="4367215" y="5523342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r-HR" dirty="0" err="1"/>
              <a:t>Absolutno</a:t>
            </a:r>
            <a:endParaRPr lang="en-US" dirty="0"/>
          </a:p>
        </p:txBody>
      </p:sp>
      <p:sp>
        <p:nvSpPr>
          <p:cNvPr id="17419" name="Rounded Rectangle 12"/>
          <p:cNvSpPr>
            <a:spLocks noChangeArrowheads="1"/>
          </p:cNvSpPr>
          <p:nvPr/>
        </p:nvSpPr>
        <p:spPr bwMode="auto">
          <a:xfrm>
            <a:off x="6167440" y="5523342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r-HR" dirty="0"/>
              <a:t>Objektivno</a:t>
            </a:r>
            <a:r>
              <a:rPr lang="lv-LV" dirty="0"/>
              <a:t> </a:t>
            </a:r>
            <a:endParaRPr lang="en-US" dirty="0"/>
          </a:p>
        </p:txBody>
      </p:sp>
      <p:sp>
        <p:nvSpPr>
          <p:cNvPr id="17420" name="Rounded Rectangle 13"/>
          <p:cNvSpPr>
            <a:spLocks noChangeArrowheads="1"/>
          </p:cNvSpPr>
          <p:nvPr/>
        </p:nvSpPr>
        <p:spPr bwMode="auto">
          <a:xfrm>
            <a:off x="6240465" y="1875375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r-HR" dirty="0"/>
              <a:t>Subjektivno</a:t>
            </a:r>
            <a:endParaRPr lang="en-US" dirty="0"/>
          </a:p>
        </p:txBody>
      </p:sp>
      <p:sp>
        <p:nvSpPr>
          <p:cNvPr id="17421" name="Rounded Rectangle 14"/>
          <p:cNvSpPr>
            <a:spLocks noChangeArrowheads="1"/>
          </p:cNvSpPr>
          <p:nvPr/>
        </p:nvSpPr>
        <p:spPr bwMode="auto">
          <a:xfrm>
            <a:off x="4367215" y="1875375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r-HR" dirty="0"/>
              <a:t>Relativno</a:t>
            </a:r>
            <a:endParaRPr lang="en-US" dirty="0"/>
          </a:p>
        </p:txBody>
      </p:sp>
      <p:sp>
        <p:nvSpPr>
          <p:cNvPr id="17422" name="Oval 15"/>
          <p:cNvSpPr>
            <a:spLocks noChangeArrowheads="1"/>
          </p:cNvSpPr>
          <p:nvPr/>
        </p:nvSpPr>
        <p:spPr bwMode="auto">
          <a:xfrm>
            <a:off x="3503613" y="4374881"/>
            <a:ext cx="2087562" cy="54071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hr-HR" sz="1200" dirty="0">
                <a:solidFill>
                  <a:srgbClr val="C00000"/>
                </a:solidFill>
              </a:rPr>
              <a:t>Stajalište proizvodnje</a:t>
            </a:r>
            <a:endParaRPr lang="en-US" sz="1200" dirty="0"/>
          </a:p>
        </p:txBody>
      </p:sp>
      <p:sp>
        <p:nvSpPr>
          <p:cNvPr id="17423" name="Oval 16"/>
          <p:cNvSpPr>
            <a:spLocks noChangeArrowheads="1"/>
          </p:cNvSpPr>
          <p:nvPr/>
        </p:nvSpPr>
        <p:spPr bwMode="auto">
          <a:xfrm>
            <a:off x="6383338" y="4374881"/>
            <a:ext cx="2089150" cy="54071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hr-HR" sz="1200" dirty="0">
                <a:solidFill>
                  <a:srgbClr val="C00000"/>
                </a:solidFill>
              </a:rPr>
              <a:t>Stajalište proizvoda</a:t>
            </a:r>
            <a:endParaRPr lang="en-US" sz="1200" dirty="0"/>
          </a:p>
        </p:txBody>
      </p:sp>
      <p:sp>
        <p:nvSpPr>
          <p:cNvPr id="17424" name="Oval 17"/>
          <p:cNvSpPr>
            <a:spLocks noChangeArrowheads="1"/>
          </p:cNvSpPr>
          <p:nvPr/>
        </p:nvSpPr>
        <p:spPr bwMode="auto">
          <a:xfrm>
            <a:off x="6311902" y="2685704"/>
            <a:ext cx="2087563" cy="54071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hr-HR" sz="1200" dirty="0">
                <a:solidFill>
                  <a:srgbClr val="C00000"/>
                </a:solidFill>
              </a:rPr>
              <a:t>Stajalište korisnika</a:t>
            </a:r>
            <a:endParaRPr lang="en-US" sz="1200" dirty="0"/>
          </a:p>
        </p:txBody>
      </p:sp>
      <p:sp>
        <p:nvSpPr>
          <p:cNvPr id="17425" name="Oval 18"/>
          <p:cNvSpPr>
            <a:spLocks noChangeArrowheads="1"/>
          </p:cNvSpPr>
          <p:nvPr/>
        </p:nvSpPr>
        <p:spPr bwMode="auto">
          <a:xfrm>
            <a:off x="7896227" y="2280540"/>
            <a:ext cx="2087563" cy="54071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hr-HR" sz="1200" dirty="0">
                <a:solidFill>
                  <a:srgbClr val="C00000"/>
                </a:solidFill>
              </a:rPr>
              <a:t>Stajalište vrijednosti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054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1544" y="1772816"/>
            <a:ext cx="8229600" cy="1143000"/>
          </a:xfrm>
        </p:spPr>
        <p:txBody>
          <a:bodyPr/>
          <a:lstStyle/>
          <a:p>
            <a:r>
              <a:rPr lang="hr-HR" dirty="0" smtClean="0"/>
              <a:t>Što vrednovati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4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>
                <a:latin typeface="Arial" charset="0"/>
              </a:rPr>
              <a:t/>
            </a:r>
            <a:br>
              <a:rPr lang="en-US" sz="3600" dirty="0">
                <a:latin typeface="Arial" charset="0"/>
              </a:rPr>
            </a:br>
            <a:r>
              <a:rPr lang="hr-HR" sz="3600" dirty="0">
                <a:latin typeface="Arial" charset="0"/>
              </a:rPr>
              <a:t>DK kao kompleksni sustavi</a:t>
            </a:r>
            <a:r>
              <a:rPr lang="lv-LV" sz="3600" dirty="0">
                <a:latin typeface="Arial" charset="0"/>
              </a:rPr>
              <a:t/>
            </a:r>
            <a:br>
              <a:rPr lang="lv-LV" sz="3600" dirty="0">
                <a:latin typeface="Arial" charset="0"/>
              </a:rPr>
            </a:br>
            <a:endParaRPr lang="lv-LV" sz="3600" dirty="0">
              <a:latin typeface="+mn-lt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hr-HR" dirty="0" smtClean="0">
                <a:latin typeface="Arial" charset="0"/>
              </a:rPr>
              <a:t>Vrednovanje</a:t>
            </a:r>
            <a:r>
              <a:rPr lang="en-US" dirty="0" smtClean="0">
                <a:latin typeface="Arial" charset="0"/>
              </a:rPr>
              <a:t> (</a:t>
            </a:r>
            <a:r>
              <a:rPr lang="hr-HR" dirty="0" smtClean="0">
                <a:latin typeface="Arial" charset="0"/>
              </a:rPr>
              <a:t>metode i metrika</a:t>
            </a:r>
            <a:r>
              <a:rPr lang="en-US" dirty="0" smtClean="0">
                <a:latin typeface="Arial" charset="0"/>
              </a:rPr>
              <a:t>) </a:t>
            </a:r>
            <a:r>
              <a:rPr lang="hr-HR" dirty="0" smtClean="0">
                <a:latin typeface="Arial" charset="0"/>
              </a:rPr>
              <a:t>ovise o pogledu na DK</a:t>
            </a:r>
            <a:endParaRPr lang="en-US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hr-HR" dirty="0" smtClean="0">
                <a:latin typeface="Arial" charset="0"/>
              </a:rPr>
              <a:t>Institucije</a:t>
            </a:r>
            <a:r>
              <a:rPr lang="en-US" dirty="0" smtClean="0">
                <a:latin typeface="Arial" charset="0"/>
              </a:rPr>
              <a:t> (</a:t>
            </a:r>
            <a:r>
              <a:rPr lang="hr-HR" dirty="0" smtClean="0">
                <a:latin typeface="Arial" charset="0"/>
              </a:rPr>
              <a:t>organizacije</a:t>
            </a:r>
            <a:r>
              <a:rPr lang="en-US" dirty="0" smtClean="0">
                <a:latin typeface="Arial" charset="0"/>
              </a:rPr>
              <a:t>)</a:t>
            </a:r>
            <a:endParaRPr lang="en-US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hr-HR" dirty="0" smtClean="0">
                <a:latin typeface="Arial" charset="0"/>
              </a:rPr>
              <a:t>Informacijski sustavi</a:t>
            </a:r>
            <a:endParaRPr lang="en-US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hr-HR" dirty="0" smtClean="0">
                <a:latin typeface="Arial" charset="0"/>
              </a:rPr>
              <a:t>Nova tehnologija</a:t>
            </a:r>
            <a:endParaRPr lang="en-US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hr-HR" dirty="0" smtClean="0">
                <a:latin typeface="Arial" charset="0"/>
              </a:rPr>
              <a:t>Zbirke</a:t>
            </a:r>
            <a:endParaRPr lang="en-US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hr-HR" dirty="0" smtClean="0">
                <a:latin typeface="Arial" charset="0"/>
              </a:rPr>
              <a:t>Nove usluge</a:t>
            </a:r>
            <a:endParaRPr lang="en-US" dirty="0">
              <a:latin typeface="Arial" charset="0"/>
            </a:endParaRPr>
          </a:p>
          <a:p>
            <a:pPr marL="0" indent="0">
              <a:buNone/>
            </a:pPr>
            <a:r>
              <a:rPr lang="en-US" dirty="0">
                <a:latin typeface="Arial" charset="0"/>
              </a:rPr>
              <a:t>	</a:t>
            </a:r>
          </a:p>
        </p:txBody>
      </p:sp>
      <p:sp>
        <p:nvSpPr>
          <p:cNvPr id="2355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50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Garamond" charset="0"/>
              </a:rPr>
              <a:t>Kvaliteta elemenata</a:t>
            </a:r>
            <a:endParaRPr lang="lv-LV" dirty="0">
              <a:latin typeface="Garamond" charset="0"/>
            </a:endParaRP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3994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t="22234" r="7240" b="9630"/>
          <a:stretch>
            <a:fillRect/>
          </a:stretch>
        </p:blipFill>
        <p:spPr>
          <a:xfrm>
            <a:off x="1774825" y="1267628"/>
            <a:ext cx="8624888" cy="4777064"/>
          </a:xfrm>
          <a:noFill/>
        </p:spPr>
      </p:pic>
    </p:spTree>
    <p:extLst>
      <p:ext uri="{BB962C8B-B14F-4D97-AF65-F5344CB8AC3E}">
        <p14:creationId xmlns:p14="http://schemas.microsoft.com/office/powerpoint/2010/main" val="114776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sz="3600" dirty="0">
                <a:latin typeface="+mn-lt"/>
              </a:rPr>
              <a:t>Pristupi digitalnim knjižnicama</a:t>
            </a:r>
            <a:endParaRPr lang="en-US" sz="3600" dirty="0">
              <a:latin typeface="+mn-lt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847850" y="1267630"/>
            <a:ext cx="8642350" cy="485899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lv-LV" sz="2400" dirty="0">
              <a:latin typeface="Arial" charset="0"/>
            </a:endParaRPr>
          </a:p>
          <a:p>
            <a:pPr lvl="1" eaLnBrk="1" hangingPunct="1">
              <a:buFont typeface="Garamond" charset="0"/>
              <a:buAutoNum type="arabicPeriod"/>
            </a:pPr>
            <a:r>
              <a:rPr lang="hr-HR" sz="2400" b="1" dirty="0">
                <a:latin typeface="Arial" charset="0"/>
              </a:rPr>
              <a:t>Sadržajni pristup </a:t>
            </a:r>
            <a:r>
              <a:rPr lang="lv-LV" sz="2400" dirty="0">
                <a:latin typeface="Arial" charset="0"/>
              </a:rPr>
              <a:t>(</a:t>
            </a:r>
            <a:r>
              <a:rPr lang="hr-HR" sz="2400" dirty="0">
                <a:latin typeface="Arial" charset="0"/>
              </a:rPr>
              <a:t>DK kao zbirka podataka i </a:t>
            </a:r>
            <a:r>
              <a:rPr lang="hr-HR" sz="2400" dirty="0" err="1">
                <a:latin typeface="Arial" charset="0"/>
              </a:rPr>
              <a:t>metapodataka</a:t>
            </a:r>
            <a:r>
              <a:rPr lang="lv-LV" sz="2400" dirty="0">
                <a:latin typeface="Arial" charset="0"/>
              </a:rPr>
              <a:t>);</a:t>
            </a:r>
            <a:endParaRPr lang="lv-LV" sz="2400" dirty="0">
              <a:latin typeface="Arial" charset="0"/>
            </a:endParaRPr>
          </a:p>
          <a:p>
            <a:pPr lvl="1" eaLnBrk="1" hangingPunct="1">
              <a:buFont typeface="Garamond" charset="0"/>
              <a:buAutoNum type="arabicPeriod"/>
            </a:pPr>
            <a:r>
              <a:rPr lang="hr-HR" sz="2400" b="1" dirty="0">
                <a:latin typeface="Arial" charset="0"/>
              </a:rPr>
              <a:t>Tehnološki pristup </a:t>
            </a:r>
            <a:r>
              <a:rPr lang="lv-LV" sz="2400" dirty="0">
                <a:latin typeface="Arial" charset="0"/>
              </a:rPr>
              <a:t>(D</a:t>
            </a:r>
            <a:r>
              <a:rPr lang="hr-HR" sz="2400" dirty="0">
                <a:latin typeface="Arial" charset="0"/>
              </a:rPr>
              <a:t>K</a:t>
            </a:r>
            <a:r>
              <a:rPr lang="lv-LV" sz="2400" dirty="0">
                <a:latin typeface="Arial" charset="0"/>
              </a:rPr>
              <a:t> </a:t>
            </a:r>
            <a:r>
              <a:rPr lang="hr-HR" sz="2400" dirty="0">
                <a:latin typeface="Arial" charset="0"/>
              </a:rPr>
              <a:t>kao softver</a:t>
            </a:r>
            <a:r>
              <a:rPr lang="lv-LV" sz="2400" dirty="0">
                <a:latin typeface="Arial" charset="0"/>
              </a:rPr>
              <a:t>)</a:t>
            </a:r>
            <a:endParaRPr lang="lv-LV" sz="2400" dirty="0">
              <a:latin typeface="Arial" charset="0"/>
            </a:endParaRPr>
          </a:p>
          <a:p>
            <a:pPr lvl="1" eaLnBrk="1" hangingPunct="1">
              <a:buFont typeface="Garamond" charset="0"/>
              <a:buAutoNum type="arabicPeriod"/>
            </a:pPr>
            <a:r>
              <a:rPr lang="hr-HR" sz="2400" b="1" dirty="0">
                <a:latin typeface="Arial" charset="0"/>
              </a:rPr>
              <a:t>Uslužni pristup </a:t>
            </a:r>
            <a:r>
              <a:rPr lang="lv-LV" sz="2400" dirty="0">
                <a:latin typeface="Arial" charset="0"/>
              </a:rPr>
              <a:t>(D</a:t>
            </a:r>
            <a:r>
              <a:rPr lang="hr-HR" sz="2400" dirty="0">
                <a:latin typeface="Arial" charset="0"/>
              </a:rPr>
              <a:t>K</a:t>
            </a:r>
            <a:r>
              <a:rPr lang="lv-LV" sz="2400" dirty="0">
                <a:latin typeface="Arial" charset="0"/>
              </a:rPr>
              <a:t> </a:t>
            </a:r>
            <a:r>
              <a:rPr lang="hr-HR" sz="2400" dirty="0">
                <a:latin typeface="Arial" charset="0"/>
              </a:rPr>
              <a:t>kao organizacija koja osigurava neopipljiva dobra</a:t>
            </a:r>
            <a:r>
              <a:rPr lang="lv-LV" sz="2400" dirty="0">
                <a:latin typeface="Arial" charset="0"/>
              </a:rPr>
              <a:t>)</a:t>
            </a:r>
            <a:endParaRPr lang="lv-LV" sz="2400" dirty="0">
              <a:latin typeface="Arial" charset="0"/>
            </a:endParaRPr>
          </a:p>
          <a:p>
            <a:pPr lvl="1" eaLnBrk="1" hangingPunct="1">
              <a:buFont typeface="Garamond" charset="0"/>
              <a:buAutoNum type="arabicPeriod"/>
            </a:pPr>
            <a:r>
              <a:rPr lang="hr-HR" sz="2400" b="1" dirty="0">
                <a:latin typeface="Arial" charset="0"/>
              </a:rPr>
              <a:t>Korisnički pristup </a:t>
            </a:r>
            <a:r>
              <a:rPr lang="lv-LV" sz="2400" dirty="0">
                <a:latin typeface="Arial" charset="0"/>
              </a:rPr>
              <a:t>(D</a:t>
            </a:r>
            <a:r>
              <a:rPr lang="hr-HR" sz="2400" dirty="0">
                <a:latin typeface="Arial" charset="0"/>
              </a:rPr>
              <a:t>K</a:t>
            </a:r>
            <a:r>
              <a:rPr lang="lv-LV" sz="2400" dirty="0">
                <a:latin typeface="Arial" charset="0"/>
              </a:rPr>
              <a:t> </a:t>
            </a:r>
            <a:r>
              <a:rPr lang="hr-HR" sz="2400" dirty="0">
                <a:latin typeface="Arial" charset="0"/>
              </a:rPr>
              <a:t>kao osobno i društveno okruženje</a:t>
            </a:r>
            <a:r>
              <a:rPr lang="lv-LV" sz="2400" dirty="0">
                <a:latin typeface="Arial" charset="0"/>
              </a:rPr>
              <a:t>).</a:t>
            </a:r>
            <a:endParaRPr lang="en-US" sz="2400" dirty="0">
              <a:latin typeface="Arial" charset="0"/>
            </a:endParaRPr>
          </a:p>
        </p:txBody>
      </p:sp>
      <p:sp>
        <p:nvSpPr>
          <p:cNvPr id="2458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54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Sadržaj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Što je digitalna knjižnica</a:t>
            </a:r>
            <a:r>
              <a:rPr lang="sv-SE" dirty="0" smtClean="0"/>
              <a:t>?</a:t>
            </a:r>
          </a:p>
          <a:p>
            <a:r>
              <a:rPr lang="hr-HR" dirty="0" smtClean="0"/>
              <a:t>Što je vrednovanje</a:t>
            </a:r>
            <a:r>
              <a:rPr lang="sv-SE" dirty="0" smtClean="0"/>
              <a:t>?</a:t>
            </a:r>
          </a:p>
          <a:p>
            <a:r>
              <a:rPr lang="hr-HR" dirty="0" smtClean="0"/>
              <a:t>Što je kvaliteta</a:t>
            </a:r>
            <a:r>
              <a:rPr lang="sv-SE" dirty="0" smtClean="0"/>
              <a:t>?</a:t>
            </a:r>
          </a:p>
          <a:p>
            <a:r>
              <a:rPr lang="hr-HR" dirty="0" smtClean="0"/>
              <a:t>Vrednovanje kao dio upravljanja</a:t>
            </a:r>
            <a:endParaRPr lang="en-GB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6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r-HR" sz="4000" dirty="0">
                <a:latin typeface="+mn-lt"/>
              </a:rPr>
              <a:t>Elementi vrednovanja</a:t>
            </a:r>
            <a:endParaRPr lang="en-US" sz="4000" dirty="0">
              <a:latin typeface="+mn-lt"/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>
              <a:latin typeface="Arial" charset="0"/>
            </a:endParaRPr>
          </a:p>
        </p:txBody>
      </p:sp>
      <p:sp>
        <p:nvSpPr>
          <p:cNvPr id="3174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600825" y="3226419"/>
            <a:ext cx="1582738" cy="676267"/>
          </a:xfrm>
          <a:prstGeom prst="ellipse">
            <a:avLst/>
          </a:prstGeom>
          <a:solidFill>
            <a:srgbClr val="76B53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hr-HR" dirty="0">
                <a:solidFill>
                  <a:schemeClr val="accent1">
                    <a:lumMod val="10000"/>
                  </a:schemeClr>
                </a:solidFill>
              </a:rPr>
              <a:t>korisnik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511677" y="4780046"/>
            <a:ext cx="1584325" cy="676267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hr-HR" dirty="0">
                <a:solidFill>
                  <a:schemeClr val="accent1">
                    <a:lumMod val="10000"/>
                  </a:schemeClr>
                </a:solidFill>
              </a:rPr>
              <a:t>uporabljivost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495552" y="1875376"/>
            <a:ext cx="1584325" cy="674777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hr-HR" dirty="0">
                <a:solidFill>
                  <a:schemeClr val="accent1">
                    <a:lumMod val="10000"/>
                  </a:schemeClr>
                </a:solidFill>
              </a:rPr>
              <a:t>sustav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600827" y="4374881"/>
            <a:ext cx="2447925" cy="540715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hr-HR" dirty="0">
                <a:solidFill>
                  <a:schemeClr val="accent1">
                    <a:lumMod val="10000"/>
                  </a:schemeClr>
                </a:solidFill>
              </a:rPr>
              <a:t>organizacija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511677" y="2416089"/>
            <a:ext cx="1584325" cy="674778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hr-HR" dirty="0">
                <a:solidFill>
                  <a:schemeClr val="accent1">
                    <a:lumMod val="10000"/>
                  </a:schemeClr>
                </a:solidFill>
              </a:rPr>
              <a:t>sadržaj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311902" y="1672794"/>
            <a:ext cx="1871663" cy="67477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hr-HR" dirty="0">
                <a:solidFill>
                  <a:schemeClr val="accent1">
                    <a:lumMod val="10000"/>
                  </a:schemeClr>
                </a:solidFill>
              </a:rPr>
              <a:t>korisnost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648076" y="3631583"/>
            <a:ext cx="1584325" cy="67626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hr-HR" dirty="0">
                <a:solidFill>
                  <a:schemeClr val="accent1">
                    <a:lumMod val="10000"/>
                  </a:schemeClr>
                </a:solidFill>
              </a:rPr>
              <a:t>kontekst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208215" y="4441912"/>
            <a:ext cx="1584325" cy="67626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hr-HR" dirty="0">
                <a:solidFill>
                  <a:schemeClr val="accent1">
                    <a:lumMod val="10000"/>
                  </a:schemeClr>
                </a:solidFill>
              </a:rPr>
              <a:t>učinak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8183565" y="2416089"/>
            <a:ext cx="2160587" cy="674778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hr-HR" dirty="0">
                <a:solidFill>
                  <a:schemeClr val="accent1">
                    <a:lumMod val="10000"/>
                  </a:schemeClr>
                </a:solidFill>
              </a:rPr>
              <a:t>izvedba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8040690" y="5253730"/>
            <a:ext cx="1584325" cy="67477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hr-HR" dirty="0">
                <a:solidFill>
                  <a:schemeClr val="accent1">
                    <a:lumMod val="10000"/>
                  </a:schemeClr>
                </a:solidFill>
              </a:rPr>
              <a:t>korištenje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135190" y="2888286"/>
            <a:ext cx="2447925" cy="540715"/>
          </a:xfrm>
          <a:prstGeom prst="ellipse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hr-HR" dirty="0">
                <a:solidFill>
                  <a:schemeClr val="accent1">
                    <a:lumMod val="10000"/>
                  </a:schemeClr>
                </a:solidFill>
              </a:rPr>
              <a:t>funkcionalnost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543927" y="3631583"/>
            <a:ext cx="1584325" cy="676267"/>
          </a:xfrm>
          <a:prstGeom prst="ellipse">
            <a:avLst/>
          </a:prstGeom>
          <a:solidFill>
            <a:srgbClr val="CC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hr-HR" dirty="0">
                <a:solidFill>
                  <a:schemeClr val="accent1">
                    <a:lumMod val="10000"/>
                  </a:schemeClr>
                </a:solidFill>
              </a:rPr>
              <a:t>usluga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78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600" dirty="0">
                <a:latin typeface="Arial" charset="0"/>
              </a:rPr>
              <a:t>Glavni koncepti</a:t>
            </a:r>
            <a:r>
              <a:rPr lang="lv-LV" sz="3600" dirty="0">
                <a:latin typeface="Arial" charset="0"/>
              </a:rPr>
              <a:t>: </a:t>
            </a:r>
            <a:r>
              <a:rPr lang="hr-HR" sz="3600" dirty="0">
                <a:latin typeface="Arial" charset="0"/>
              </a:rPr>
              <a:t>Strujanje</a:t>
            </a:r>
            <a:r>
              <a:rPr lang="lv-LV" sz="3600" dirty="0">
                <a:latin typeface="Arial" charset="0"/>
              </a:rPr>
              <a:t>, S</a:t>
            </a:r>
            <a:r>
              <a:rPr lang="hr-HR" sz="3600" dirty="0" err="1">
                <a:latin typeface="Arial" charset="0"/>
              </a:rPr>
              <a:t>trukture</a:t>
            </a:r>
            <a:r>
              <a:rPr lang="lv-LV" sz="3600" dirty="0">
                <a:latin typeface="Arial" charset="0"/>
              </a:rPr>
              <a:t>, </a:t>
            </a:r>
            <a:r>
              <a:rPr lang="hr-HR" sz="3600" dirty="0">
                <a:latin typeface="Arial" charset="0"/>
              </a:rPr>
              <a:t>Prostori</a:t>
            </a:r>
            <a:r>
              <a:rPr lang="lv-LV" sz="3600" dirty="0">
                <a:latin typeface="Arial" charset="0"/>
              </a:rPr>
              <a:t>, </a:t>
            </a:r>
            <a:r>
              <a:rPr lang="hr-HR" sz="3600" dirty="0">
                <a:latin typeface="Arial" charset="0"/>
              </a:rPr>
              <a:t>Scenariji</a:t>
            </a:r>
            <a:r>
              <a:rPr lang="lv-LV" sz="3600" dirty="0">
                <a:latin typeface="Arial" charset="0"/>
              </a:rPr>
              <a:t>, </a:t>
            </a:r>
            <a:r>
              <a:rPr lang="hr-HR" sz="3600" dirty="0">
                <a:latin typeface="Arial" charset="0"/>
              </a:rPr>
              <a:t>Društva</a:t>
            </a:r>
            <a:r>
              <a:rPr lang="lv-LV" sz="3600" dirty="0">
                <a:latin typeface="Arial" charset="0"/>
              </a:rPr>
              <a:t/>
            </a:r>
            <a:br>
              <a:rPr lang="lv-LV" sz="3600" dirty="0">
                <a:latin typeface="Arial" charset="0"/>
              </a:rPr>
            </a:br>
            <a:endParaRPr lang="lv-LV" sz="3600" dirty="0">
              <a:latin typeface="Garamond" charset="0"/>
            </a:endParaRP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  <p:sp>
        <p:nvSpPr>
          <p:cNvPr id="36869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lv-LV" sz="2400" dirty="0">
              <a:latin typeface="Arial" charset="0"/>
            </a:endParaRPr>
          </a:p>
          <a:p>
            <a:r>
              <a:rPr lang="lv-LV" dirty="0" smtClean="0">
                <a:latin typeface="Arial" charset="0"/>
              </a:rPr>
              <a:t>D</a:t>
            </a:r>
            <a:r>
              <a:rPr lang="hr-HR" dirty="0" smtClean="0">
                <a:latin typeface="Arial" charset="0"/>
              </a:rPr>
              <a:t>K</a:t>
            </a:r>
            <a:r>
              <a:rPr lang="lv-LV" dirty="0" smtClean="0">
                <a:latin typeface="Arial" charset="0"/>
              </a:rPr>
              <a:t> </a:t>
            </a:r>
            <a:r>
              <a:rPr lang="hr-HR" dirty="0" smtClean="0">
                <a:latin typeface="Arial" charset="0"/>
              </a:rPr>
              <a:t>su kompleksni sustavi koji</a:t>
            </a:r>
            <a:endParaRPr lang="lv-LV" dirty="0">
              <a:latin typeface="Arial" charset="0"/>
            </a:endParaRPr>
          </a:p>
          <a:p>
            <a:pPr lvl="1" eaLnBrk="1" hangingPunct="1"/>
            <a:r>
              <a:rPr lang="hr-HR" dirty="0" smtClean="0">
                <a:latin typeface="Arial" charset="0"/>
              </a:rPr>
              <a:t>pomažu zadovoljavanju informacijskih potreba korisnika </a:t>
            </a:r>
            <a:r>
              <a:rPr lang="en-US" dirty="0" smtClean="0">
                <a:latin typeface="Arial" charset="0"/>
              </a:rPr>
              <a:t>(</a:t>
            </a:r>
            <a:r>
              <a:rPr lang="hr-HR" b="1" dirty="0" smtClean="0">
                <a:latin typeface="Arial" charset="0"/>
              </a:rPr>
              <a:t>društva</a:t>
            </a:r>
            <a:r>
              <a:rPr lang="en-US" dirty="0" smtClean="0">
                <a:latin typeface="Arial" charset="0"/>
              </a:rPr>
              <a:t>)</a:t>
            </a:r>
            <a:endParaRPr lang="en-US" dirty="0">
              <a:latin typeface="Arial" charset="0"/>
            </a:endParaRPr>
          </a:p>
          <a:p>
            <a:pPr lvl="1" eaLnBrk="1" hangingPunct="1"/>
            <a:r>
              <a:rPr lang="hr-HR" dirty="0" smtClean="0">
                <a:latin typeface="Arial" charset="0"/>
              </a:rPr>
              <a:t>pružaju informacijske usluge </a:t>
            </a:r>
            <a:r>
              <a:rPr lang="en-US" dirty="0" smtClean="0">
                <a:latin typeface="Arial" charset="0"/>
              </a:rPr>
              <a:t>(</a:t>
            </a:r>
            <a:r>
              <a:rPr lang="hr-HR" b="1" dirty="0" smtClean="0">
                <a:latin typeface="Arial" charset="0"/>
              </a:rPr>
              <a:t>scenariji</a:t>
            </a:r>
            <a:r>
              <a:rPr lang="en-US" dirty="0" smtClean="0">
                <a:latin typeface="Arial" charset="0"/>
              </a:rPr>
              <a:t>)</a:t>
            </a:r>
            <a:endParaRPr lang="en-US" dirty="0">
              <a:latin typeface="Arial" charset="0"/>
            </a:endParaRPr>
          </a:p>
          <a:p>
            <a:pPr lvl="1" eaLnBrk="1" hangingPunct="1"/>
            <a:r>
              <a:rPr lang="hr-HR" dirty="0" smtClean="0">
                <a:latin typeface="Arial" charset="0"/>
              </a:rPr>
              <a:t>organiziraju informacije na korisne načine </a:t>
            </a:r>
            <a:r>
              <a:rPr lang="en-US" dirty="0" smtClean="0">
                <a:latin typeface="Arial" charset="0"/>
              </a:rPr>
              <a:t>(</a:t>
            </a:r>
            <a:r>
              <a:rPr lang="hr-HR" b="1" dirty="0" smtClean="0">
                <a:latin typeface="Arial" charset="0"/>
              </a:rPr>
              <a:t>strukture</a:t>
            </a:r>
            <a:r>
              <a:rPr lang="en-US" dirty="0" smtClean="0">
                <a:latin typeface="Arial" charset="0"/>
              </a:rPr>
              <a:t>)</a:t>
            </a:r>
            <a:endParaRPr lang="en-US" dirty="0">
              <a:latin typeface="Arial" charset="0"/>
            </a:endParaRPr>
          </a:p>
          <a:p>
            <a:pPr lvl="1" eaLnBrk="1" hangingPunct="1"/>
            <a:r>
              <a:rPr lang="hr-HR" dirty="0" smtClean="0">
                <a:latin typeface="Arial" charset="0"/>
              </a:rPr>
              <a:t>prezentiraju informacije na korisne načine </a:t>
            </a:r>
            <a:r>
              <a:rPr lang="en-US" dirty="0" smtClean="0">
                <a:latin typeface="Arial" charset="0"/>
              </a:rPr>
              <a:t>(</a:t>
            </a:r>
            <a:r>
              <a:rPr lang="hr-HR" b="1" dirty="0" smtClean="0">
                <a:latin typeface="Arial" charset="0"/>
              </a:rPr>
              <a:t>prostori</a:t>
            </a:r>
            <a:r>
              <a:rPr lang="en-US" dirty="0" smtClean="0">
                <a:latin typeface="Arial" charset="0"/>
              </a:rPr>
              <a:t>)</a:t>
            </a:r>
            <a:endParaRPr lang="en-US" dirty="0">
              <a:latin typeface="Arial" charset="0"/>
            </a:endParaRPr>
          </a:p>
          <a:p>
            <a:pPr lvl="1" eaLnBrk="1" hangingPunct="1"/>
            <a:r>
              <a:rPr lang="hr-HR" dirty="0" smtClean="0">
                <a:latin typeface="Arial" charset="0"/>
              </a:rPr>
              <a:t>komuniciraju informacije korisnicima (</a:t>
            </a:r>
            <a:r>
              <a:rPr lang="hr-HR" b="1" dirty="0" smtClean="0">
                <a:latin typeface="Arial" charset="0"/>
              </a:rPr>
              <a:t>strujanje</a:t>
            </a:r>
            <a:r>
              <a:rPr lang="en-US" dirty="0" smtClean="0">
                <a:latin typeface="Arial" charset="0"/>
              </a:rPr>
              <a:t>)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63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latin typeface="Garamond" charset="0"/>
              </a:rPr>
              <a:t>Dimenzije i stajališta</a:t>
            </a:r>
            <a:endParaRPr lang="lv-LV" dirty="0">
              <a:latin typeface="Garamond" charset="0"/>
            </a:endParaRP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/>
            <a:r>
              <a:rPr lang="hr-HR" sz="2400" dirty="0">
                <a:latin typeface="Arial" charset="0"/>
              </a:rPr>
              <a:t>Šest dimenzija </a:t>
            </a:r>
            <a:r>
              <a:rPr lang="en-US" sz="2400" dirty="0">
                <a:latin typeface="Arial" charset="0"/>
              </a:rPr>
              <a:t>(</a:t>
            </a:r>
            <a:r>
              <a:rPr lang="en-US" sz="2400" dirty="0" err="1">
                <a:latin typeface="Arial" charset="0"/>
              </a:rPr>
              <a:t>Saracevic</a:t>
            </a:r>
            <a:r>
              <a:rPr lang="en-US" sz="2400" dirty="0">
                <a:latin typeface="Arial" charset="0"/>
              </a:rPr>
              <a:t>): </a:t>
            </a:r>
            <a:endParaRPr lang="en-US" sz="2400" dirty="0">
              <a:latin typeface="Arial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charset="0"/>
            </a:endParaRPr>
          </a:p>
          <a:p>
            <a:pPr marL="0" lvl="1" indent="0">
              <a:buNone/>
            </a:pPr>
            <a:r>
              <a:rPr lang="en-US" sz="2400" dirty="0">
                <a:latin typeface="Arial" charset="0"/>
              </a:rPr>
              <a:t>	</a:t>
            </a:r>
            <a:r>
              <a:rPr lang="hr-HR" sz="2400" dirty="0">
                <a:latin typeface="Arial" charset="0"/>
              </a:rPr>
              <a:t>sadržaj</a:t>
            </a:r>
            <a:r>
              <a:rPr lang="en-US" sz="2400" dirty="0">
                <a:latin typeface="Arial" charset="0"/>
              </a:rPr>
              <a:t>; </a:t>
            </a:r>
            <a:r>
              <a:rPr lang="hr-HR" sz="2400" dirty="0">
                <a:latin typeface="Arial" charset="0"/>
              </a:rPr>
              <a:t>tehnologija</a:t>
            </a:r>
            <a:r>
              <a:rPr lang="en-US" sz="2400" dirty="0">
                <a:latin typeface="Arial" charset="0"/>
              </a:rPr>
              <a:t>; </a:t>
            </a:r>
            <a:r>
              <a:rPr lang="hr-HR" sz="2400" dirty="0">
                <a:latin typeface="Arial" charset="0"/>
              </a:rPr>
              <a:t>sučelje</a:t>
            </a:r>
            <a:r>
              <a:rPr lang="en-US" sz="2400" dirty="0">
                <a:latin typeface="Arial" charset="0"/>
              </a:rPr>
              <a:t>; </a:t>
            </a:r>
            <a:r>
              <a:rPr lang="hr-HR" sz="2400" dirty="0">
                <a:latin typeface="Arial" charset="0"/>
              </a:rPr>
              <a:t>usluga</a:t>
            </a:r>
            <a:r>
              <a:rPr lang="en-US" sz="2400" dirty="0">
                <a:latin typeface="Arial" charset="0"/>
              </a:rPr>
              <a:t>; </a:t>
            </a:r>
            <a:r>
              <a:rPr lang="hr-HR" sz="2400" dirty="0">
                <a:latin typeface="Arial" charset="0"/>
              </a:rPr>
              <a:t>korisnik</a:t>
            </a:r>
            <a:r>
              <a:rPr lang="en-US" sz="2400" dirty="0">
                <a:latin typeface="Arial" charset="0"/>
              </a:rPr>
              <a:t>, </a:t>
            </a:r>
            <a:r>
              <a:rPr lang="hr-HR" sz="2400" dirty="0">
                <a:latin typeface="Arial" charset="0"/>
              </a:rPr>
              <a:t>	kontekst</a:t>
            </a:r>
            <a:r>
              <a:rPr lang="en-US" sz="2400" dirty="0">
                <a:latin typeface="Arial" charset="0"/>
              </a:rPr>
              <a:t>;  </a:t>
            </a:r>
          </a:p>
          <a:p>
            <a:pPr marL="0" lvl="1" indent="0">
              <a:buNone/>
            </a:pPr>
            <a:endParaRPr lang="en-US" sz="2400" dirty="0">
              <a:latin typeface="Arial" charset="0"/>
            </a:endParaRPr>
          </a:p>
          <a:p>
            <a:pPr marL="342900" lvl="1" indent="-342900"/>
            <a:r>
              <a:rPr lang="hr-HR" sz="2400" dirty="0">
                <a:latin typeface="Arial" charset="0"/>
              </a:rPr>
              <a:t>Vrednovanje od strane 5 skupina ljudi</a:t>
            </a:r>
            <a:r>
              <a:rPr lang="en-US" sz="2400" dirty="0">
                <a:latin typeface="Arial" charset="0"/>
              </a:rPr>
              <a:t>: </a:t>
            </a:r>
          </a:p>
          <a:p>
            <a:pPr marL="0" lvl="1" indent="0">
              <a:buNone/>
            </a:pPr>
            <a:endParaRPr lang="en-US" sz="2400" dirty="0">
              <a:latin typeface="Arial" charset="0"/>
            </a:endParaRPr>
          </a:p>
          <a:p>
            <a:pPr marL="0" lvl="1" indent="0">
              <a:buNone/>
            </a:pPr>
            <a:r>
              <a:rPr lang="en-US" sz="2400" dirty="0">
                <a:latin typeface="Arial" charset="0"/>
              </a:rPr>
              <a:t>	</a:t>
            </a:r>
            <a:r>
              <a:rPr lang="hr-HR" sz="2400" dirty="0">
                <a:latin typeface="Arial" charset="0"/>
              </a:rPr>
              <a:t>uprava; kreatori softvera; knjižničari; 	znanstvenici; korisnici </a:t>
            </a:r>
            <a:endParaRPr lang="en-US" dirty="0">
              <a:latin typeface="Arial" charset="0"/>
            </a:endParaRPr>
          </a:p>
          <a:p>
            <a:pPr eaLnBrk="1" hangingPunct="1"/>
            <a:endParaRPr lang="lv-LV" dirty="0">
              <a:latin typeface="Arial" charset="0"/>
            </a:endParaRPr>
          </a:p>
          <a:p>
            <a:pPr lvl="1"/>
            <a:endParaRPr lang="lv-LV" sz="2000" dirty="0">
              <a:latin typeface="Arial" charset="0"/>
            </a:endParaRPr>
          </a:p>
          <a:p>
            <a:pPr lvl="1"/>
            <a:endParaRPr lang="lv-LV" sz="2000" dirty="0">
              <a:latin typeface="Arial" charset="0"/>
            </a:endParaRPr>
          </a:p>
        </p:txBody>
      </p:sp>
      <p:sp>
        <p:nvSpPr>
          <p:cNvPr id="3789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6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4608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15282" r="3069" b="5460"/>
          <a:stretch>
            <a:fillRect/>
          </a:stretch>
        </p:blipFill>
        <p:spPr>
          <a:xfrm>
            <a:off x="0" y="452438"/>
            <a:ext cx="9632950" cy="5735637"/>
          </a:xfrm>
          <a:noFill/>
        </p:spPr>
      </p:pic>
    </p:spTree>
    <p:extLst>
      <p:ext uri="{BB962C8B-B14F-4D97-AF65-F5344CB8AC3E}">
        <p14:creationId xmlns:p14="http://schemas.microsoft.com/office/powerpoint/2010/main" val="152380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9536" y="2204864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 smtClean="0"/>
              <a:t>Mjere, pokazatelji, metode</a:t>
            </a:r>
            <a:endParaRPr lang="en-US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5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sz="3200" dirty="0" err="1">
                <a:latin typeface="Arial" charset="0"/>
                <a:cs typeface="Arial" charset="0"/>
              </a:rPr>
              <a:t>Trodjelni</a:t>
            </a:r>
            <a:r>
              <a:rPr lang="hr-HR" sz="3200" dirty="0">
                <a:latin typeface="Arial" charset="0"/>
                <a:cs typeface="Arial" charset="0"/>
              </a:rPr>
              <a:t> interakcijski model</a:t>
            </a:r>
            <a:endParaRPr lang="en-US" sz="3200" dirty="0">
              <a:latin typeface="Arial" charset="0"/>
              <a:cs typeface="Arial" charset="0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981200" y="1639342"/>
            <a:ext cx="8229600" cy="4525963"/>
          </a:xfrm>
        </p:spPr>
        <p:txBody>
          <a:bodyPr/>
          <a:lstStyle/>
          <a:p>
            <a:pPr eaLnBrk="1" hangingPunct="1"/>
            <a:endParaRPr lang="lv-LV" dirty="0">
              <a:latin typeface="Arial" charset="0"/>
            </a:endParaRPr>
          </a:p>
        </p:txBody>
      </p:sp>
      <p:sp>
        <p:nvSpPr>
          <p:cNvPr id="4096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  <p:grpSp>
        <p:nvGrpSpPr>
          <p:cNvPr id="40966" name="Group 17"/>
          <p:cNvGrpSpPr>
            <a:grpSpLocks/>
          </p:cNvGrpSpPr>
          <p:nvPr/>
        </p:nvGrpSpPr>
        <p:grpSpPr bwMode="auto">
          <a:xfrm>
            <a:off x="2424115" y="2077957"/>
            <a:ext cx="7559675" cy="2904670"/>
            <a:chOff x="899592" y="2214265"/>
            <a:chExt cx="7560840" cy="3096344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899592" y="2286273"/>
              <a:ext cx="2232248" cy="576064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r>
                <a:rPr lang="hr-HR" sz="2400" b="1" dirty="0">
                  <a:solidFill>
                    <a:srgbClr val="3B3B3B"/>
                  </a:solidFill>
                </a:rPr>
                <a:t>Sustav</a:t>
              </a:r>
              <a:endParaRPr lang="en-US" sz="2400" b="1" dirty="0">
                <a:solidFill>
                  <a:srgbClr val="3B3B3B"/>
                </a:solidFill>
              </a:endParaRPr>
            </a:p>
            <a:p>
              <a:pPr algn="ctr">
                <a:defRPr/>
              </a:pPr>
              <a:endParaRPr lang="lv-LV" sz="2400" b="1" dirty="0"/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228184" y="2214265"/>
              <a:ext cx="2232248" cy="648072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r>
                <a:rPr lang="hr-HR" sz="2400" b="1" dirty="0">
                  <a:solidFill>
                    <a:srgbClr val="3B3B3B"/>
                  </a:solidFill>
                </a:rPr>
                <a:t>Sadržaj</a:t>
              </a:r>
              <a:endParaRPr lang="en-US" sz="2400" b="1" dirty="0">
                <a:solidFill>
                  <a:srgbClr val="3B3B3B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3563888" y="4734545"/>
              <a:ext cx="2232248" cy="576064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r>
                <a:rPr lang="hr-HR" sz="2400" b="1" dirty="0">
                  <a:solidFill>
                    <a:srgbClr val="3B3B3B"/>
                  </a:solidFill>
                </a:rPr>
                <a:t>Korisnik</a:t>
              </a:r>
              <a:endParaRPr lang="en-US" sz="2400" b="1" dirty="0">
                <a:solidFill>
                  <a:srgbClr val="3B3B3B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2051831" y="3525856"/>
              <a:ext cx="1872208" cy="648072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r>
                <a:rPr lang="hr-HR" sz="1600" b="1" dirty="0">
                  <a:solidFill>
                    <a:srgbClr val="F2F2F2"/>
                  </a:solidFill>
                </a:rPr>
                <a:t>uporabljivost</a:t>
              </a:r>
              <a:endParaRPr lang="en-US" sz="1600" b="1" dirty="0">
                <a:solidFill>
                  <a:srgbClr val="F2F2F2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3563888" y="2214265"/>
              <a:ext cx="2232248" cy="648072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r>
                <a:rPr lang="hr-HR" b="1" dirty="0">
                  <a:solidFill>
                    <a:schemeClr val="bg1">
                      <a:lumMod val="95000"/>
                    </a:schemeClr>
                  </a:solidFill>
                </a:rPr>
                <a:t>Izvedba</a:t>
              </a:r>
              <a:endParaRPr lang="en-US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5364088" y="3510409"/>
              <a:ext cx="2160240" cy="648072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r>
                <a:rPr lang="hr-HR" b="1" dirty="0">
                  <a:solidFill>
                    <a:srgbClr val="F2F2F2"/>
                  </a:solidFill>
                </a:rPr>
                <a:t>korisnost</a:t>
              </a:r>
              <a:endParaRPr lang="en-US" b="1" dirty="0">
                <a:solidFill>
                  <a:srgbClr val="F2F2F2"/>
                </a:solidFill>
              </a:endParaRPr>
            </a:p>
          </p:txBody>
        </p:sp>
        <p:cxnSp>
          <p:nvCxnSpPr>
            <p:cNvPr id="40985" name="Straight Arrow Connector 20"/>
            <p:cNvCxnSpPr>
              <a:cxnSpLocks noChangeShapeType="1"/>
            </p:cNvCxnSpPr>
            <p:nvPr/>
          </p:nvCxnSpPr>
          <p:spPr bwMode="auto">
            <a:xfrm>
              <a:off x="3132138" y="2574925"/>
              <a:ext cx="36036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86" name="Straight Arrow Connector 22"/>
            <p:cNvCxnSpPr>
              <a:cxnSpLocks noChangeShapeType="1"/>
            </p:cNvCxnSpPr>
            <p:nvPr/>
          </p:nvCxnSpPr>
          <p:spPr bwMode="auto">
            <a:xfrm>
              <a:off x="5795963" y="2574925"/>
              <a:ext cx="36036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87" name="Straight Arrow Connector 24"/>
            <p:cNvCxnSpPr>
              <a:cxnSpLocks noChangeShapeType="1"/>
            </p:cNvCxnSpPr>
            <p:nvPr/>
          </p:nvCxnSpPr>
          <p:spPr bwMode="auto">
            <a:xfrm>
              <a:off x="1908175" y="2862263"/>
              <a:ext cx="647700" cy="647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88" name="Straight Arrow Connector 28"/>
            <p:cNvCxnSpPr>
              <a:cxnSpLocks noChangeShapeType="1"/>
            </p:cNvCxnSpPr>
            <p:nvPr/>
          </p:nvCxnSpPr>
          <p:spPr bwMode="auto">
            <a:xfrm>
              <a:off x="3059113" y="4086225"/>
              <a:ext cx="649287" cy="647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89" name="Straight Arrow Connector 29"/>
            <p:cNvCxnSpPr>
              <a:cxnSpLocks noChangeShapeType="1"/>
            </p:cNvCxnSpPr>
            <p:nvPr/>
          </p:nvCxnSpPr>
          <p:spPr bwMode="auto">
            <a:xfrm flipH="1">
              <a:off x="6804025" y="2790825"/>
              <a:ext cx="576263" cy="719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90" name="Straight Arrow Connector 31"/>
            <p:cNvCxnSpPr>
              <a:cxnSpLocks noChangeShapeType="1"/>
            </p:cNvCxnSpPr>
            <p:nvPr/>
          </p:nvCxnSpPr>
          <p:spPr bwMode="auto">
            <a:xfrm flipH="1">
              <a:off x="5651500" y="4086225"/>
              <a:ext cx="576263" cy="7207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8335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816077" y="274638"/>
            <a:ext cx="9394723" cy="850106"/>
          </a:xfrm>
        </p:spPr>
        <p:txBody>
          <a:bodyPr/>
          <a:lstStyle/>
          <a:p>
            <a:r>
              <a:rPr lang="hr-HR" dirty="0" smtClean="0">
                <a:latin typeface="Garamond" charset="0"/>
              </a:rPr>
              <a:t>Kriteriji</a:t>
            </a:r>
            <a:endParaRPr lang="lv-LV" dirty="0">
              <a:latin typeface="Garamond" charset="0"/>
            </a:endParaRPr>
          </a:p>
        </p:txBody>
      </p:sp>
      <p:sp>
        <p:nvSpPr>
          <p:cNvPr id="4198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4198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027" y="1124745"/>
            <a:ext cx="6113322" cy="4892598"/>
          </a:xfrm>
          <a:noFill/>
        </p:spPr>
      </p:pic>
    </p:spTree>
    <p:extLst>
      <p:ext uri="{BB962C8B-B14F-4D97-AF65-F5344CB8AC3E}">
        <p14:creationId xmlns:p14="http://schemas.microsoft.com/office/powerpoint/2010/main" val="15733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6672064" y="274638"/>
            <a:ext cx="3538736" cy="106613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r-HR" dirty="0" smtClean="0">
                <a:latin typeface="Garamond" charset="0"/>
              </a:rPr>
              <a:t>Holistički model</a:t>
            </a:r>
            <a:endParaRPr lang="en-US" dirty="0">
              <a:latin typeface="Garamond" charset="0"/>
            </a:endParaRPr>
          </a:p>
        </p:txBody>
      </p:sp>
      <p:sp>
        <p:nvSpPr>
          <p:cNvPr id="440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2" t="17108" r="25957" b="9157"/>
          <a:stretch>
            <a:fillRect/>
          </a:stretch>
        </p:blipFill>
        <p:spPr bwMode="auto">
          <a:xfrm>
            <a:off x="1703390" y="186199"/>
            <a:ext cx="4897437" cy="609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Content Placeholder 6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0" r="66446" b="50816"/>
          <a:stretch>
            <a:fillRect/>
          </a:stretch>
        </p:blipFill>
        <p:spPr>
          <a:xfrm>
            <a:off x="6743702" y="1470211"/>
            <a:ext cx="3406775" cy="3665842"/>
          </a:xfrm>
        </p:spPr>
      </p:pic>
    </p:spTree>
    <p:extLst>
      <p:ext uri="{BB962C8B-B14F-4D97-AF65-F5344CB8AC3E}">
        <p14:creationId xmlns:p14="http://schemas.microsoft.com/office/powerpoint/2010/main" val="267572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Garamond" charset="0"/>
              </a:rPr>
              <a:t>Karakteristike i metode</a:t>
            </a:r>
            <a:endParaRPr lang="lv-LV" dirty="0">
              <a:latin typeface="Garamond" charset="0"/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lv-LV" sz="2400" dirty="0">
              <a:latin typeface="Arial" charset="0"/>
            </a:endParaRPr>
          </a:p>
          <a:p>
            <a:pPr lvl="1"/>
            <a:r>
              <a:rPr lang="hr-HR" b="1" dirty="0">
                <a:latin typeface="Arial" charset="0"/>
              </a:rPr>
              <a:t>Kvaliteta sustava</a:t>
            </a:r>
            <a:r>
              <a:rPr lang="en-US" dirty="0">
                <a:latin typeface="Arial" charset="0"/>
              </a:rPr>
              <a:t>– </a:t>
            </a:r>
            <a:r>
              <a:rPr lang="hr-HR" dirty="0">
                <a:latin typeface="Arial" charset="0"/>
              </a:rPr>
              <a:t>poželjna karakteristika </a:t>
            </a:r>
            <a:r>
              <a:rPr lang="hr-HR" b="1" dirty="0">
                <a:latin typeface="Arial" charset="0"/>
              </a:rPr>
              <a:t>informacijskog sustava</a:t>
            </a:r>
            <a:r>
              <a:rPr lang="en-US" dirty="0">
                <a:latin typeface="Arial" charset="0"/>
              </a:rPr>
              <a:t>. </a:t>
            </a:r>
            <a:r>
              <a:rPr lang="hr-HR" sz="1600" i="1" dirty="0">
                <a:latin typeface="Arial" charset="0"/>
              </a:rPr>
              <a:t>Na primjer</a:t>
            </a:r>
            <a:r>
              <a:rPr lang="en-US" sz="1600" i="1" dirty="0">
                <a:latin typeface="Arial" charset="0"/>
              </a:rPr>
              <a:t>: </a:t>
            </a:r>
            <a:r>
              <a:rPr lang="hr-HR" sz="1600" i="1" dirty="0">
                <a:latin typeface="Arial" charset="0"/>
              </a:rPr>
              <a:t>jednostavnost korištenja, fleksibilnost, pouzdanost, jednostavnost učenja, kao i intuitivnost sustava, sofisticiranost, fleksibilnost i vrijeme reagiranja. </a:t>
            </a:r>
            <a:endParaRPr lang="en-US" sz="1400" dirty="0">
              <a:latin typeface="Arial" charset="0"/>
            </a:endParaRPr>
          </a:p>
          <a:p>
            <a:pPr lvl="1"/>
            <a:r>
              <a:rPr lang="en-US" dirty="0">
                <a:latin typeface="Arial" charset="0"/>
              </a:rPr>
              <a:t> </a:t>
            </a:r>
            <a:r>
              <a:rPr lang="hr-HR" b="1" dirty="0">
                <a:latin typeface="Arial" charset="0"/>
              </a:rPr>
              <a:t>Kvaliteta informacija</a:t>
            </a:r>
            <a:r>
              <a:rPr lang="en-US" dirty="0">
                <a:latin typeface="Arial" charset="0"/>
              </a:rPr>
              <a:t>– </a:t>
            </a:r>
            <a:r>
              <a:rPr lang="hr-HR" dirty="0">
                <a:latin typeface="Arial" charset="0"/>
              </a:rPr>
              <a:t>poželjna karakteristika </a:t>
            </a:r>
            <a:r>
              <a:rPr lang="hr-HR" b="1" dirty="0">
                <a:latin typeface="Arial" charset="0"/>
              </a:rPr>
              <a:t>izlaznih proizvoda sustava</a:t>
            </a:r>
            <a:r>
              <a:rPr lang="en-US" dirty="0">
                <a:latin typeface="Arial" charset="0"/>
              </a:rPr>
              <a:t>; </a:t>
            </a:r>
            <a:r>
              <a:rPr lang="hr-HR" dirty="0">
                <a:latin typeface="Arial" charset="0"/>
              </a:rPr>
              <a:t>odnosno, izvješća i mrežne stranice</a:t>
            </a:r>
            <a:r>
              <a:rPr lang="en-US" dirty="0">
                <a:latin typeface="Arial" charset="0"/>
              </a:rPr>
              <a:t>. </a:t>
            </a:r>
            <a:r>
              <a:rPr lang="hr-HR" sz="1600" i="1" dirty="0">
                <a:latin typeface="Arial" charset="0"/>
              </a:rPr>
              <a:t>Na primjer</a:t>
            </a:r>
            <a:r>
              <a:rPr lang="en-US" sz="1600" i="1" dirty="0">
                <a:latin typeface="Arial" charset="0"/>
              </a:rPr>
              <a:t>: </a:t>
            </a:r>
            <a:r>
              <a:rPr lang="hr-HR" sz="1600" i="1" dirty="0">
                <a:latin typeface="Arial" charset="0"/>
              </a:rPr>
              <a:t>relevantnost, razumljivost, točnost, opširnost, potpunost, razumljivost, ažurnost, pravovremenost i uporabljivost.</a:t>
            </a:r>
            <a:endParaRPr lang="en-US" sz="1600" i="1" dirty="0">
              <a:latin typeface="Arial" charset="0"/>
            </a:endParaRPr>
          </a:p>
          <a:p>
            <a:pPr lvl="1"/>
            <a:r>
              <a:rPr lang="hr-HR" b="1" dirty="0">
                <a:latin typeface="Arial" charset="0"/>
              </a:rPr>
              <a:t>Kvaliteta usluge</a:t>
            </a:r>
            <a:r>
              <a:rPr lang="en-US" dirty="0">
                <a:latin typeface="Arial" charset="0"/>
              </a:rPr>
              <a:t>– </a:t>
            </a:r>
            <a:r>
              <a:rPr lang="hr-HR" dirty="0">
                <a:latin typeface="Arial" charset="0"/>
              </a:rPr>
              <a:t>kvaliteta </a:t>
            </a:r>
            <a:r>
              <a:rPr lang="hr-HR" b="1" dirty="0">
                <a:latin typeface="Arial" charset="0"/>
              </a:rPr>
              <a:t>podrške</a:t>
            </a:r>
            <a:r>
              <a:rPr lang="en-US" dirty="0">
                <a:latin typeface="Arial" charset="0"/>
              </a:rPr>
              <a:t> </a:t>
            </a:r>
            <a:r>
              <a:rPr lang="hr-HR" dirty="0">
                <a:latin typeface="Arial" charset="0"/>
              </a:rPr>
              <a:t>koja se pruža korisnicima sustava od strane informacijskog odjela te IT djelatnika. </a:t>
            </a:r>
            <a:r>
              <a:rPr lang="hr-HR" sz="1600" i="1" dirty="0">
                <a:latin typeface="Arial" charset="0"/>
              </a:rPr>
              <a:t>Na primjer</a:t>
            </a:r>
            <a:r>
              <a:rPr lang="en-US" sz="1600" i="1" dirty="0">
                <a:latin typeface="Arial" charset="0"/>
              </a:rPr>
              <a:t>: </a:t>
            </a:r>
            <a:r>
              <a:rPr lang="hr-HR" sz="1600" i="1" dirty="0" err="1">
                <a:latin typeface="Arial" charset="0"/>
              </a:rPr>
              <a:t>odzivljivost</a:t>
            </a:r>
            <a:r>
              <a:rPr lang="hr-HR" sz="1600" i="1" dirty="0">
                <a:latin typeface="Arial" charset="0"/>
              </a:rPr>
              <a:t>, ažurnost, pouzdanost, tehnička kompetentnost, empatija djelatnika. SERVQUAL, adaptiran iz područja marketinga, popularan je instrument za mjerenje kvalitete usluge informacijskog odjela. </a:t>
            </a:r>
            <a:r>
              <a:rPr lang="fr-FR" sz="1600" i="1" dirty="0">
                <a:latin typeface="Arial" charset="0"/>
              </a:rPr>
              <a:t>(</a:t>
            </a:r>
            <a:r>
              <a:rPr lang="fr-FR" sz="1600" i="1" dirty="0">
                <a:latin typeface="Arial" charset="0"/>
              </a:rPr>
              <a:t>Pitt et al., 1995).</a:t>
            </a:r>
          </a:p>
          <a:p>
            <a:endParaRPr lang="lv-LV" sz="1200" dirty="0">
              <a:latin typeface="Arial" charset="0"/>
            </a:endParaRPr>
          </a:p>
          <a:p>
            <a:r>
              <a:rPr lang="en-US" sz="1200" dirty="0">
                <a:latin typeface="Arial" charset="0"/>
              </a:rPr>
              <a:t> </a:t>
            </a:r>
            <a:r>
              <a:rPr lang="hr-HR" sz="1200" dirty="0">
                <a:latin typeface="Arial" charset="0"/>
              </a:rPr>
              <a:t>Autori</a:t>
            </a:r>
            <a:r>
              <a:rPr lang="lv-LV" sz="1200" dirty="0">
                <a:latin typeface="Arial" charset="0"/>
              </a:rPr>
              <a:t>: </a:t>
            </a:r>
            <a:r>
              <a:rPr lang="lv-LV" sz="1200" dirty="0">
                <a:latin typeface="Arial" charset="0"/>
              </a:rPr>
              <a:t>DeLone, McLean (1992; 2003)</a:t>
            </a:r>
          </a:p>
          <a:p>
            <a:endParaRPr lang="en-US" sz="1200" dirty="0">
              <a:latin typeface="Arial" charset="0"/>
            </a:endParaRPr>
          </a:p>
        </p:txBody>
      </p:sp>
      <p:sp>
        <p:nvSpPr>
          <p:cNvPr id="5018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08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Garamond" charset="0"/>
              </a:rPr>
              <a:t>Karakteristike i metode</a:t>
            </a:r>
            <a:endParaRPr lang="lv-LV" dirty="0">
              <a:latin typeface="Garamond" charset="0"/>
            </a:endParaRP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hr-HR" b="1" dirty="0">
                <a:latin typeface="Arial" charset="0"/>
              </a:rPr>
              <a:t>Korištenje sustava</a:t>
            </a:r>
            <a:r>
              <a:rPr lang="en-US" dirty="0">
                <a:latin typeface="Arial" charset="0"/>
              </a:rPr>
              <a:t>– </a:t>
            </a:r>
            <a:r>
              <a:rPr lang="hr-HR" dirty="0">
                <a:latin typeface="Arial" charset="0"/>
              </a:rPr>
              <a:t>stupanj i način na koji djelatnici i korisnici koriste mogućnosti jednog informacijskog sustava. </a:t>
            </a:r>
            <a:r>
              <a:rPr lang="hr-HR" sz="1600" i="1" dirty="0">
                <a:latin typeface="Arial" charset="0"/>
              </a:rPr>
              <a:t>Na primjer</a:t>
            </a:r>
            <a:r>
              <a:rPr lang="en-US" sz="1600" i="1" dirty="0">
                <a:latin typeface="Arial" charset="0"/>
              </a:rPr>
              <a:t>: </a:t>
            </a:r>
            <a:r>
              <a:rPr lang="hr-HR" sz="1600" i="1" dirty="0">
                <a:latin typeface="Arial" charset="0"/>
              </a:rPr>
              <a:t>opseg uporabe, učestalost uporabe, priroda uporabe, prikladnost uporabe, te namjera uporabe. </a:t>
            </a:r>
            <a:endParaRPr lang="en-US" dirty="0">
              <a:latin typeface="Arial" charset="0"/>
            </a:endParaRPr>
          </a:p>
          <a:p>
            <a:pPr lvl="1"/>
            <a:r>
              <a:rPr lang="hr-HR" b="1" dirty="0">
                <a:latin typeface="Arial" charset="0"/>
              </a:rPr>
              <a:t>Zadovoljstvo korisnika</a:t>
            </a:r>
            <a:r>
              <a:rPr lang="en-US" dirty="0">
                <a:latin typeface="Arial" charset="0"/>
              </a:rPr>
              <a:t>– </a:t>
            </a:r>
            <a:r>
              <a:rPr lang="hr-HR" dirty="0">
                <a:latin typeface="Arial" charset="0"/>
              </a:rPr>
              <a:t>razina zadovoljstva korisnika izvješćima, mrežnim stranicama i službom podrške za korisnike. </a:t>
            </a:r>
            <a:r>
              <a:rPr lang="en-US" dirty="0">
                <a:latin typeface="Arial" charset="0"/>
              </a:rPr>
              <a:t> </a:t>
            </a:r>
            <a:endParaRPr lang="lv-LV" dirty="0">
              <a:latin typeface="Arial" charset="0"/>
            </a:endParaRPr>
          </a:p>
          <a:p>
            <a:pPr lvl="1"/>
            <a:endParaRPr lang="en-US" dirty="0">
              <a:latin typeface="Arial" charset="0"/>
            </a:endParaRPr>
          </a:p>
          <a:p>
            <a:pPr lvl="1"/>
            <a:r>
              <a:rPr lang="en-US" b="1" dirty="0">
                <a:latin typeface="Arial" charset="0"/>
              </a:rPr>
              <a:t> </a:t>
            </a:r>
            <a:r>
              <a:rPr lang="hr-HR" b="1" dirty="0">
                <a:latin typeface="Arial" charset="0"/>
              </a:rPr>
              <a:t>Neto usluge</a:t>
            </a:r>
            <a:r>
              <a:rPr lang="en-US" dirty="0">
                <a:latin typeface="Arial" charset="0"/>
              </a:rPr>
              <a:t>– </a:t>
            </a:r>
            <a:r>
              <a:rPr lang="hr-HR" dirty="0">
                <a:latin typeface="Arial" charset="0"/>
              </a:rPr>
              <a:t>stupanj do kojeg informacijski odjel pridonosi </a:t>
            </a:r>
            <a:r>
              <a:rPr lang="hr-HR" b="1" dirty="0">
                <a:latin typeface="Arial" charset="0"/>
              </a:rPr>
              <a:t>uspjehu pojedinaca, skupina, organizacija, industrije, te naroda. </a:t>
            </a:r>
            <a:r>
              <a:rPr lang="hr-HR" sz="1600" i="1" dirty="0">
                <a:latin typeface="Arial" charset="0"/>
              </a:rPr>
              <a:t>Na primjer</a:t>
            </a:r>
            <a:r>
              <a:rPr lang="en-US" sz="1600" i="1" dirty="0">
                <a:latin typeface="Arial" charset="0"/>
              </a:rPr>
              <a:t>:</a:t>
            </a:r>
            <a:r>
              <a:rPr lang="hr-HR" sz="1600" i="1" dirty="0">
                <a:latin typeface="Arial" charset="0"/>
              </a:rPr>
              <a:t> unaprjeđenje donošenja odluka, povećana produktivnost, rast prodaje, smanjenje troškova, povećanje profita, učinkovitost na tržištu, dobrobit potrošača, stvaranje radnih mjesta, ekonomski razvoj (mjerenje učinaka). </a:t>
            </a:r>
            <a:r>
              <a:rPr lang="en-US" sz="1600" i="1" dirty="0">
                <a:latin typeface="Arial" charset="0"/>
              </a:rPr>
              <a:t> </a:t>
            </a:r>
            <a:endParaRPr lang="en-US" sz="1400" dirty="0">
              <a:latin typeface="Arial" charset="0"/>
            </a:endParaRPr>
          </a:p>
        </p:txBody>
      </p:sp>
      <p:sp>
        <p:nvSpPr>
          <p:cNvPr id="5120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4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3552" y="2348880"/>
            <a:ext cx="8229600" cy="1143000"/>
          </a:xfrm>
        </p:spPr>
        <p:txBody>
          <a:bodyPr/>
          <a:lstStyle/>
          <a:p>
            <a:r>
              <a:rPr lang="hr-HR" dirty="0" smtClean="0"/>
              <a:t>Što je digitalna knjižnica</a:t>
            </a:r>
            <a:r>
              <a:rPr lang="sv-SE" dirty="0" smtClean="0"/>
              <a:t>?</a:t>
            </a:r>
            <a:endParaRPr lang="en-GB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6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sz="2400" dirty="0">
                <a:latin typeface="+mn-lt"/>
              </a:rPr>
              <a:t>Model vrednovanja DK iz organizacijske perspektive </a:t>
            </a:r>
            <a:endParaRPr lang="en-US" sz="2400" dirty="0">
              <a:latin typeface="+mn-lt"/>
            </a:endParaRPr>
          </a:p>
        </p:txBody>
      </p:sp>
      <p:sp>
        <p:nvSpPr>
          <p:cNvPr id="5222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52229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0377" y="1334659"/>
            <a:ext cx="6169025" cy="4255714"/>
          </a:xfrm>
        </p:spPr>
      </p:pic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2711452" y="5658894"/>
            <a:ext cx="73453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hr-HR" b="1" i="1" dirty="0"/>
              <a:t>Izvor</a:t>
            </a:r>
            <a:r>
              <a:rPr lang="lv-LV" b="1" i="1" dirty="0"/>
              <a:t>: </a:t>
            </a:r>
            <a:r>
              <a:rPr lang="lv-LV" i="1" dirty="0"/>
              <a:t>M.Khoo, C.MacDonald, 2011</a:t>
            </a:r>
          </a:p>
          <a:p>
            <a:r>
              <a:rPr lang="lv-LV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4172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132856"/>
            <a:ext cx="8229600" cy="1143000"/>
          </a:xfrm>
        </p:spPr>
        <p:txBody>
          <a:bodyPr/>
          <a:lstStyle/>
          <a:p>
            <a:r>
              <a:rPr lang="hr-HR" dirty="0" smtClean="0"/>
              <a:t>Metode vrednovanja</a:t>
            </a:r>
            <a:endParaRPr lang="en-US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0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sz="3200" dirty="0">
                <a:latin typeface="+mn-lt"/>
              </a:rPr>
              <a:t>Kriteriji vrednovanja</a:t>
            </a:r>
            <a:endParaRPr lang="en-US" sz="3200" dirty="0">
              <a:latin typeface="+mn-lt"/>
            </a:endParaRPr>
          </a:p>
        </p:txBody>
      </p:sp>
      <p:sp>
        <p:nvSpPr>
          <p:cNvPr id="57347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lvl="1">
              <a:buFont typeface="Arial" charset="0"/>
              <a:buChar char="•"/>
            </a:pPr>
            <a:r>
              <a:rPr lang="hr-HR" dirty="0" smtClean="0">
                <a:latin typeface="Arial" charset="0"/>
              </a:rPr>
              <a:t>Tradicionalno knjižnično vrednovanje </a:t>
            </a:r>
            <a:endParaRPr lang="lv-LV" i="1" dirty="0"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lv-LV" dirty="0" smtClean="0"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lv-LV" dirty="0"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hr-HR" dirty="0" smtClean="0">
                <a:latin typeface="Arial" charset="0"/>
              </a:rPr>
              <a:t>izvedba informacijskog sustava</a:t>
            </a:r>
            <a:endParaRPr lang="lv-LV" sz="2400" i="1" dirty="0"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lv-LV" i="1" dirty="0"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hr-HR" dirty="0" smtClean="0">
                <a:latin typeface="Arial" charset="0"/>
              </a:rPr>
              <a:t>interakcija čovjeka i računala (HCI)</a:t>
            </a:r>
            <a:endParaRPr lang="lv-LV" sz="2400" i="1" dirty="0">
              <a:latin typeface="Arial" charset="0"/>
            </a:endParaRPr>
          </a:p>
          <a:p>
            <a:pPr lvl="1">
              <a:buFont typeface="Arial" charset="0"/>
              <a:buChar char="•"/>
            </a:pPr>
            <a:endParaRPr lang="lv-LV" sz="1800" b="1" dirty="0">
              <a:latin typeface="Arial" charset="0"/>
            </a:endParaRPr>
          </a:p>
          <a:p>
            <a:endParaRPr lang="en-US" dirty="0"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168008" y="1412777"/>
            <a:ext cx="4038600" cy="4525963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hr-HR" i="1" dirty="0" smtClean="0">
                <a:latin typeface="Arial" charset="0"/>
              </a:rPr>
              <a:t>cirkulacija, veličina zbirke, stupanj rasta, posjete korisnika, zadovoljstvo, financijska stabilnost, itd. </a:t>
            </a:r>
            <a:endParaRPr lang="lv-LV" i="1" dirty="0">
              <a:latin typeface="Arial" charset="0"/>
            </a:endParaRPr>
          </a:p>
          <a:p>
            <a:pPr marL="0" indent="0">
              <a:buNone/>
            </a:pPr>
            <a:endParaRPr lang="lv-LV" sz="2400" i="1" dirty="0">
              <a:latin typeface="Arial" charset="0"/>
            </a:endParaRPr>
          </a:p>
          <a:p>
            <a:pPr marL="0" indent="0">
              <a:buNone/>
            </a:pPr>
            <a:r>
              <a:rPr lang="hr-HR" sz="2400" i="1" dirty="0">
                <a:latin typeface="Arial" charset="0"/>
              </a:rPr>
              <a:t>relevantnost, točnost i odziv </a:t>
            </a:r>
            <a:endParaRPr lang="en-US" sz="2400" dirty="0"/>
          </a:p>
          <a:p>
            <a:pPr marL="0" indent="0">
              <a:buNone/>
            </a:pPr>
            <a:endParaRPr lang="lv-LV" sz="2200" i="1" dirty="0">
              <a:latin typeface="Arial" charset="0"/>
            </a:endParaRPr>
          </a:p>
          <a:p>
            <a:pPr marL="0" indent="0">
              <a:buNone/>
            </a:pPr>
            <a:r>
              <a:rPr lang="hr-HR" sz="2400" i="1" dirty="0">
                <a:latin typeface="Arial" charset="0"/>
              </a:rPr>
              <a:t>uporabljivost, funkcionalnost, napori, zadaci </a:t>
            </a:r>
            <a:r>
              <a:rPr lang="lv-LV" sz="2400" i="1" dirty="0">
                <a:latin typeface="Arial" charset="0"/>
              </a:rPr>
              <a:t> </a:t>
            </a:r>
          </a:p>
          <a:p>
            <a:pPr marL="0" lvl="1" indent="0">
              <a:buNone/>
            </a:pPr>
            <a:endParaRPr lang="en-US" sz="1400" b="1" dirty="0">
              <a:latin typeface="Arial" charset="0"/>
            </a:endParaRPr>
          </a:p>
          <a:p>
            <a:pPr marL="0" lvl="1" indent="0">
              <a:buNone/>
            </a:pPr>
            <a:r>
              <a:rPr lang="hr-HR" sz="1400" b="1" dirty="0">
                <a:latin typeface="Arial" charset="0"/>
              </a:rPr>
              <a:t>kriterij</a:t>
            </a:r>
            <a:r>
              <a:rPr lang="en-US" sz="1400" dirty="0">
                <a:latin typeface="Arial" charset="0"/>
              </a:rPr>
              <a:t> – </a:t>
            </a:r>
            <a:r>
              <a:rPr lang="hr-HR" sz="1400" dirty="0">
                <a:latin typeface="Arial" charset="0"/>
              </a:rPr>
              <a:t>značajka nečega što se koristi kao osnova za vrednovanje, klasifikaciju, i sl. </a:t>
            </a:r>
            <a:endParaRPr lang="en-US" sz="1400" i="1" dirty="0">
              <a:latin typeface="Arial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734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dirty="0" smtClean="0">
                <a:solidFill>
                  <a:schemeClr val="bg1"/>
                </a:solidFill>
              </a:rPr>
              <a:t>Elena Maceviciute and Baiba Holma</a:t>
            </a:r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57350" name="Right Arrow 5"/>
          <p:cNvSpPr>
            <a:spLocks noChangeArrowheads="1"/>
          </p:cNvSpPr>
          <p:nvPr/>
        </p:nvSpPr>
        <p:spPr bwMode="auto">
          <a:xfrm>
            <a:off x="5231904" y="1700809"/>
            <a:ext cx="649288" cy="251739"/>
          </a:xfrm>
          <a:prstGeom prst="rightArrow">
            <a:avLst>
              <a:gd name="adj1" fmla="val 50000"/>
              <a:gd name="adj2" fmla="val 50150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lv-LV"/>
          </a:p>
        </p:txBody>
      </p:sp>
      <p:sp>
        <p:nvSpPr>
          <p:cNvPr id="57351" name="Right Arrow 6"/>
          <p:cNvSpPr>
            <a:spLocks noChangeArrowheads="1"/>
          </p:cNvSpPr>
          <p:nvPr/>
        </p:nvSpPr>
        <p:spPr bwMode="auto">
          <a:xfrm>
            <a:off x="5197132" y="2996953"/>
            <a:ext cx="647700" cy="251739"/>
          </a:xfrm>
          <a:prstGeom prst="rightArrow">
            <a:avLst>
              <a:gd name="adj1" fmla="val 50000"/>
              <a:gd name="adj2" fmla="val 50028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lv-LV"/>
          </a:p>
        </p:txBody>
      </p:sp>
      <p:sp>
        <p:nvSpPr>
          <p:cNvPr id="57352" name="Right Arrow 7"/>
          <p:cNvSpPr>
            <a:spLocks noChangeArrowheads="1"/>
          </p:cNvSpPr>
          <p:nvPr/>
        </p:nvSpPr>
        <p:spPr bwMode="auto">
          <a:xfrm>
            <a:off x="5303912" y="4509120"/>
            <a:ext cx="647700" cy="253228"/>
          </a:xfrm>
          <a:prstGeom prst="rightArrow">
            <a:avLst>
              <a:gd name="adj1" fmla="val 50000"/>
              <a:gd name="adj2" fmla="val 49733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5307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14910"/>
          </a:xfrm>
        </p:spPr>
        <p:txBody>
          <a:bodyPr/>
          <a:lstStyle/>
          <a:p>
            <a:pPr eaLnBrk="1" hangingPunct="1">
              <a:defRPr/>
            </a:pPr>
            <a:r>
              <a:rPr lang="hr-HR" sz="3200" dirty="0">
                <a:latin typeface="+mn-lt"/>
              </a:rPr>
              <a:t>Evaluacijski kriteriji</a:t>
            </a:r>
            <a:r>
              <a:rPr lang="lv-LV" sz="3200" dirty="0">
                <a:latin typeface="+mn-lt"/>
              </a:rPr>
              <a:t>(2</a:t>
            </a:r>
            <a:r>
              <a:rPr lang="lv-LV" sz="3200" dirty="0" smtClean="0">
                <a:latin typeface="+mn-lt"/>
              </a:rPr>
              <a:t>)</a:t>
            </a:r>
            <a:r>
              <a:rPr lang="hr-HR" sz="3600" dirty="0" smtClean="0">
                <a:latin typeface="+mn-lt"/>
              </a:rPr>
              <a:t>  - </a:t>
            </a:r>
            <a:r>
              <a:rPr lang="hr-HR" sz="1800" i="1" dirty="0" smtClean="0">
                <a:latin typeface="+mn-lt"/>
              </a:rPr>
              <a:t>Izvor</a:t>
            </a:r>
            <a:r>
              <a:rPr lang="lv-LV" sz="1800" i="1" dirty="0">
                <a:latin typeface="+mn-lt"/>
              </a:rPr>
              <a:t>: Zhang, </a:t>
            </a:r>
            <a:r>
              <a:rPr lang="lv-LV" sz="1800" i="1" dirty="0" smtClean="0">
                <a:latin typeface="+mn-lt"/>
              </a:rPr>
              <a:t>2007</a:t>
            </a:r>
            <a:endParaRPr lang="en-US" sz="1800" i="1" dirty="0"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589242"/>
              </p:ext>
            </p:extLst>
          </p:nvPr>
        </p:nvGraphicFramePr>
        <p:xfrm>
          <a:off x="1307689" y="1267628"/>
          <a:ext cx="9016182" cy="4987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3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6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120">
                <a:tc>
                  <a:txBody>
                    <a:bodyPr/>
                    <a:lstStyle/>
                    <a:p>
                      <a:r>
                        <a:rPr lang="hr-HR" sz="1700" dirty="0" smtClean="0">
                          <a:solidFill>
                            <a:schemeClr val="tx1"/>
                          </a:solidFill>
                        </a:rPr>
                        <a:t>Razine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2902" marB="42902"/>
                </a:tc>
                <a:tc>
                  <a:txBody>
                    <a:bodyPr/>
                    <a:lstStyle/>
                    <a:p>
                      <a:r>
                        <a:rPr lang="hr-HR" sz="1700" dirty="0" smtClean="0">
                          <a:solidFill>
                            <a:schemeClr val="tx1"/>
                          </a:solidFill>
                        </a:rPr>
                        <a:t>Konvencionalni kriteriji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2902" marB="42902"/>
                </a:tc>
                <a:tc>
                  <a:txBody>
                    <a:bodyPr/>
                    <a:lstStyle/>
                    <a:p>
                      <a:r>
                        <a:rPr lang="hr-HR" sz="1700" dirty="0" smtClean="0">
                          <a:solidFill>
                            <a:schemeClr val="tx1"/>
                          </a:solidFill>
                        </a:rPr>
                        <a:t>Kriteriji</a:t>
                      </a:r>
                      <a:r>
                        <a:rPr lang="hr-HR" sz="1700" baseline="0" dirty="0" smtClean="0">
                          <a:solidFill>
                            <a:schemeClr val="tx1"/>
                          </a:solidFill>
                        </a:rPr>
                        <a:t> za DK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2902" marB="4290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8096">
                <a:tc>
                  <a:txBody>
                    <a:bodyPr/>
                    <a:lstStyle/>
                    <a:p>
                      <a:r>
                        <a:rPr lang="hr-HR" sz="17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Sadržaj</a:t>
                      </a:r>
                      <a:endParaRPr lang="lv-LV" sz="17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7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31" marR="91431" marT="42902" marB="42902">
                    <a:solidFill>
                      <a:srgbClr val="FFFF99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Točnost, autoritet, jasnoća,</a:t>
                      </a:r>
                      <a:r>
                        <a:rPr lang="hr-HR" sz="13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troškovi, jednostavnost razumijevanja, informativnost, spremnost, pravovremenost, korisnost. 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FFFF99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Pouzdanost, odgovaranje originalnom artefaktu, prilagodljivost </a:t>
                      </a:r>
                      <a:r>
                        <a:rPr lang="hr-HR" sz="13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za različite zajednice korisnika. 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FFFF99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163">
                <a:tc>
                  <a:txBody>
                    <a:bodyPr/>
                    <a:lstStyle/>
                    <a:p>
                      <a:r>
                        <a:rPr lang="hr-HR" sz="17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Tehnologija</a:t>
                      </a:r>
                      <a:endParaRPr lang="lv-LV" sz="17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7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31" marR="91431" marT="42902" marB="42902">
                    <a:solidFill>
                      <a:srgbClr val="92D05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Učinkovitost,</a:t>
                      </a:r>
                      <a:r>
                        <a:rPr lang="hr-HR" sz="13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kvaliteta prikaza, robusnost digitalne informacije, pouzdanost, troškovi, vrijeme odaziva. 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92D050">
                        <a:alpha val="3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300" b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Interoperabilnost</a:t>
                      </a:r>
                      <a:r>
                        <a:rPr lang="hr-H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</a:t>
                      </a:r>
                      <a:r>
                        <a:rPr lang="hr-HR" sz="13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kompatibilnost. 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92D050">
                        <a:alpha val="3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865">
                <a:tc>
                  <a:txBody>
                    <a:bodyPr/>
                    <a:lstStyle/>
                    <a:p>
                      <a:r>
                        <a:rPr lang="hr-HR" sz="17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Sučelje</a:t>
                      </a:r>
                      <a:endParaRPr lang="lv-LV" sz="17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7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31" marR="91431" marT="42902" marB="42902">
                    <a:solidFill>
                      <a:srgbClr val="FFFF99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Sposobnost učenja, učinkovitost, greške, pamtljivost,</a:t>
                      </a:r>
                      <a:r>
                        <a:rPr lang="hr-HR" sz="13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</a:t>
                      </a:r>
                      <a:r>
                        <a:rPr lang="hr-H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zadovoljstvo. 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FFFF99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FFFF99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0121">
                <a:tc>
                  <a:txBody>
                    <a:bodyPr/>
                    <a:lstStyle/>
                    <a:p>
                      <a:r>
                        <a:rPr lang="hr-HR" sz="17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Usluga</a:t>
                      </a:r>
                      <a:endParaRPr lang="lv-LV" sz="17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7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31" marR="91431" marT="42902" marB="42902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Dostupnost, ljubaznost, empatija, pouzdanost, razlika prije i poslije intervencije, razlika u očekivanjima i percepciji usluge. 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Ljubaznost, točnost, zadovoljstvo, ponovljeni korisnici, svjesnost, troškovi, </a:t>
                      </a:r>
                      <a:r>
                        <a:rPr lang="hr-HR" sz="1300" b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odzivljivost</a:t>
                      </a:r>
                      <a:r>
                        <a:rPr lang="hr-H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, korisnička kontrola. 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92D05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5753">
                <a:tc>
                  <a:txBody>
                    <a:bodyPr/>
                    <a:lstStyle/>
                    <a:p>
                      <a:r>
                        <a:rPr lang="hr-HR" sz="17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Korisnik</a:t>
                      </a:r>
                      <a:endParaRPr lang="lv-LV" sz="17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7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31" marR="91431" marT="42902" marB="42902">
                    <a:solidFill>
                      <a:srgbClr val="FFFF99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Vrijeme trajanja sesije, točnost dovršetka</a:t>
                      </a:r>
                      <a:r>
                        <a:rPr lang="hr-HR" sz="1300" b="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 zadatka, prihvaćanje, korištenje/namjera korištenja, zadovoljstvo. 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FFFF99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FFFF99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073">
                <a:tc>
                  <a:txBody>
                    <a:bodyPr/>
                    <a:lstStyle/>
                    <a:p>
                      <a:r>
                        <a:rPr lang="hr-HR" sz="17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Kontekst</a:t>
                      </a:r>
                      <a:endParaRPr lang="lv-LV" sz="1700" b="1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7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31" marR="91431" marT="42902" marB="42902"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300" b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enturySchL-Roma"/>
                          <a:ea typeface="Calibri"/>
                          <a:cs typeface="CenturySchL-Roma"/>
                        </a:rPr>
                        <a:t>Poslovanje u skladu s autorskim pravima, zaštita i širenje kulture, održivost. </a:t>
                      </a: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lv-LV" sz="1300" b="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>
                    <a:solidFill>
                      <a:srgbClr val="92D050">
                        <a:alpha val="3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840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6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sz="3200" dirty="0">
                <a:latin typeface="+mn-lt"/>
              </a:rPr>
              <a:t>Evaluacijski kriteriji</a:t>
            </a:r>
            <a:r>
              <a:rPr lang="lv-LV" sz="3200" dirty="0">
                <a:latin typeface="+mn-lt"/>
              </a:rPr>
              <a:t>(3) </a:t>
            </a:r>
            <a:br>
              <a:rPr lang="lv-LV" sz="3200" dirty="0">
                <a:latin typeface="+mn-lt"/>
              </a:rPr>
            </a:br>
            <a:r>
              <a:rPr lang="lv-LV" sz="3200" dirty="0">
                <a:latin typeface="+mn-lt"/>
              </a:rPr>
              <a:t>(</a:t>
            </a:r>
            <a:r>
              <a:rPr lang="lv-LV" sz="1800" i="1" dirty="0">
                <a:latin typeface="+mn-lt"/>
              </a:rPr>
              <a:t>Source: Xie I)</a:t>
            </a:r>
            <a:endParaRPr lang="en-US" sz="1800" i="1" dirty="0">
              <a:latin typeface="+mn-lt"/>
            </a:endParaRPr>
          </a:p>
        </p:txBody>
      </p:sp>
      <p:sp>
        <p:nvSpPr>
          <p:cNvPr id="5939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59397" name="Content Placeholder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8" y="1063556"/>
            <a:ext cx="7632700" cy="5188188"/>
          </a:xfrm>
          <a:noFill/>
        </p:spPr>
      </p:pic>
    </p:spTree>
    <p:extLst>
      <p:ext uri="{BB962C8B-B14F-4D97-AF65-F5344CB8AC3E}">
        <p14:creationId xmlns:p14="http://schemas.microsoft.com/office/powerpoint/2010/main" val="102771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sz="3200" dirty="0">
                <a:latin typeface="+mn-lt"/>
              </a:rPr>
              <a:t>Evaluacijski kriteriji</a:t>
            </a:r>
            <a:r>
              <a:rPr lang="lv-LV" sz="3200" dirty="0">
                <a:latin typeface="+mn-lt"/>
              </a:rPr>
              <a:t>(4)</a:t>
            </a:r>
            <a:endParaRPr lang="en-US" sz="3200" dirty="0"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774827" y="1267629"/>
          <a:ext cx="8642349" cy="35314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80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970">
                <a:tc rowSpan="2">
                  <a:txBody>
                    <a:bodyPr/>
                    <a:lstStyle/>
                    <a:p>
                      <a:pPr algn="ctr"/>
                      <a:r>
                        <a:rPr lang="hr-HR" sz="1700" dirty="0" smtClean="0"/>
                        <a:t>Perspektiva</a:t>
                      </a:r>
                      <a:endParaRPr lang="en-US" sz="17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hr-HR" sz="1700" dirty="0" smtClean="0"/>
                        <a:t>Tema</a:t>
                      </a:r>
                      <a:endParaRPr lang="en-US" sz="17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97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700" b="1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Sustav</a:t>
                      </a:r>
                      <a:endParaRPr lang="en-US" sz="17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700" b="1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Korištenje</a:t>
                      </a:r>
                      <a:endParaRPr lang="en-US" sz="17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5197">
                <a:tc>
                  <a:txBody>
                    <a:bodyPr/>
                    <a:lstStyle/>
                    <a:p>
                      <a:pPr algn="ctr"/>
                      <a:r>
                        <a:rPr lang="hr-HR" sz="1700" b="1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Sustav</a:t>
                      </a:r>
                      <a:endParaRPr lang="en-US" sz="17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7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endParaRPr lang="en-US" sz="17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216">
                <a:tc>
                  <a:txBody>
                    <a:bodyPr/>
                    <a:lstStyle/>
                    <a:p>
                      <a:pPr algn="ctr"/>
                      <a:r>
                        <a:rPr lang="hr-HR" sz="1700" b="1" dirty="0" smtClean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Korisnik</a:t>
                      </a:r>
                      <a:endParaRPr lang="en-US" sz="1700" b="1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lv-LV" sz="1700" dirty="0" smtClean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endParaRPr lang="en-US" sz="17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T="42901" marB="429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044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  <p:sp>
        <p:nvSpPr>
          <p:cNvPr id="50204" name="Rectangle 6"/>
          <p:cNvSpPr>
            <a:spLocks noChangeArrowheads="1"/>
          </p:cNvSpPr>
          <p:nvPr/>
        </p:nvSpPr>
        <p:spPr bwMode="auto">
          <a:xfrm>
            <a:off x="2279650" y="5456311"/>
            <a:ext cx="7704138" cy="60774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hr-HR" b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Izvor</a:t>
            </a:r>
            <a:r>
              <a:rPr lang="lv-LV" b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: </a:t>
            </a:r>
            <a:r>
              <a:rPr lang="lv-LV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Nicholson S. A. 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A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Theoretical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Framework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for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the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Holistic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Evaluation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of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Library</a:t>
            </a:r>
            <a:r>
              <a:rPr lang="lv-LV" i="1" dirty="0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1">
                    <a:lumMod val="10000"/>
                  </a:schemeClr>
                </a:solidFill>
                <a:latin typeface="Arial" pitchFamily="34" charset="0"/>
              </a:rPr>
              <a:t>Service</a:t>
            </a:r>
            <a:endParaRPr lang="en-US" i="1" dirty="0">
              <a:solidFill>
                <a:schemeClr val="accent1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60445" name="Rectangle 7"/>
          <p:cNvSpPr>
            <a:spLocks noChangeArrowheads="1"/>
          </p:cNvSpPr>
          <p:nvPr/>
        </p:nvSpPr>
        <p:spPr bwMode="auto">
          <a:xfrm>
            <a:off x="5232402" y="2077957"/>
            <a:ext cx="1439863" cy="4051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hr-HR" dirty="0"/>
              <a:t>Učinkovitost</a:t>
            </a:r>
            <a:endParaRPr lang="en-US" dirty="0"/>
          </a:p>
        </p:txBody>
      </p:sp>
      <p:sp>
        <p:nvSpPr>
          <p:cNvPr id="60446" name="Rectangle 8"/>
          <p:cNvSpPr>
            <a:spLocks noChangeArrowheads="1"/>
          </p:cNvSpPr>
          <p:nvPr/>
        </p:nvSpPr>
        <p:spPr bwMode="auto">
          <a:xfrm>
            <a:off x="5087940" y="3429000"/>
            <a:ext cx="1728787" cy="4051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hr-HR" dirty="0"/>
              <a:t>Uspješnost</a:t>
            </a:r>
            <a:endParaRPr lang="en-US" dirty="0"/>
          </a:p>
        </p:txBody>
      </p:sp>
      <p:sp>
        <p:nvSpPr>
          <p:cNvPr id="60447" name="Rectangle 9"/>
          <p:cNvSpPr>
            <a:spLocks noChangeArrowheads="1"/>
          </p:cNvSpPr>
          <p:nvPr/>
        </p:nvSpPr>
        <p:spPr bwMode="auto">
          <a:xfrm>
            <a:off x="9120188" y="2416090"/>
            <a:ext cx="1223962" cy="4051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hr-HR" dirty="0"/>
              <a:t>Dobrobiti</a:t>
            </a:r>
            <a:endParaRPr lang="lv-LV" dirty="0"/>
          </a:p>
          <a:p>
            <a:endParaRPr lang="en-US" dirty="0"/>
          </a:p>
        </p:txBody>
      </p:sp>
      <p:sp>
        <p:nvSpPr>
          <p:cNvPr id="60448" name="Rectangle 10"/>
          <p:cNvSpPr>
            <a:spLocks noChangeArrowheads="1"/>
          </p:cNvSpPr>
          <p:nvPr/>
        </p:nvSpPr>
        <p:spPr bwMode="auto">
          <a:xfrm>
            <a:off x="7248527" y="2009438"/>
            <a:ext cx="1800225" cy="40665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hr-HR" sz="1600" dirty="0"/>
              <a:t>Troškovi</a:t>
            </a:r>
            <a:r>
              <a:rPr lang="lv-LV" sz="1600" dirty="0"/>
              <a:t> -</a:t>
            </a:r>
            <a:r>
              <a:rPr lang="hr-HR" sz="1600" dirty="0"/>
              <a:t>Dobrobit</a:t>
            </a:r>
            <a:endParaRPr lang="lv-LV" sz="1600" dirty="0"/>
          </a:p>
          <a:p>
            <a:endParaRPr lang="en-US" dirty="0"/>
          </a:p>
        </p:txBody>
      </p:sp>
      <p:sp>
        <p:nvSpPr>
          <p:cNvPr id="60449" name="Rectangle 11"/>
          <p:cNvSpPr>
            <a:spLocks noChangeArrowheads="1"/>
          </p:cNvSpPr>
          <p:nvPr/>
        </p:nvSpPr>
        <p:spPr bwMode="auto">
          <a:xfrm>
            <a:off x="8904288" y="3361970"/>
            <a:ext cx="1223962" cy="4051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hr-HR" dirty="0"/>
              <a:t>Kvaliteta</a:t>
            </a:r>
            <a:endParaRPr lang="en-US" dirty="0"/>
          </a:p>
          <a:p>
            <a:endParaRPr lang="en-US" dirty="0"/>
          </a:p>
        </p:txBody>
      </p:sp>
      <p:sp>
        <p:nvSpPr>
          <p:cNvPr id="60450" name="Rectangle 12"/>
          <p:cNvSpPr>
            <a:spLocks noChangeArrowheads="1"/>
          </p:cNvSpPr>
          <p:nvPr/>
        </p:nvSpPr>
        <p:spPr bwMode="auto">
          <a:xfrm>
            <a:off x="6959600" y="3698615"/>
            <a:ext cx="1657350" cy="40665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hr-HR" dirty="0"/>
              <a:t>Relevantnost</a:t>
            </a:r>
            <a:endParaRPr lang="lv-LV" dirty="0"/>
          </a:p>
          <a:p>
            <a:endParaRPr lang="en-US" dirty="0"/>
          </a:p>
        </p:txBody>
      </p:sp>
      <p:sp>
        <p:nvSpPr>
          <p:cNvPr id="60451" name="Rectangle 13"/>
          <p:cNvSpPr>
            <a:spLocks noChangeArrowheads="1"/>
          </p:cNvSpPr>
          <p:nvPr/>
        </p:nvSpPr>
        <p:spPr bwMode="auto">
          <a:xfrm>
            <a:off x="6672263" y="2888285"/>
            <a:ext cx="2087562" cy="40516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hr-HR" dirty="0"/>
              <a:t>Troškovi- Uspješnost</a:t>
            </a:r>
            <a:endParaRPr lang="en-US" dirty="0"/>
          </a:p>
        </p:txBody>
      </p:sp>
      <p:cxnSp>
        <p:nvCxnSpPr>
          <p:cNvPr id="60452" name="Straight Arrow Connector 15"/>
          <p:cNvCxnSpPr>
            <a:cxnSpLocks noChangeShapeType="1"/>
          </p:cNvCxnSpPr>
          <p:nvPr/>
        </p:nvCxnSpPr>
        <p:spPr bwMode="auto">
          <a:xfrm>
            <a:off x="5016500" y="2888286"/>
            <a:ext cx="719138" cy="54071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0453" name="Straight Arrow Connector 17"/>
          <p:cNvCxnSpPr>
            <a:cxnSpLocks noChangeShapeType="1"/>
          </p:cNvCxnSpPr>
          <p:nvPr/>
        </p:nvCxnSpPr>
        <p:spPr bwMode="auto">
          <a:xfrm flipV="1">
            <a:off x="5016502" y="2550152"/>
            <a:ext cx="792163" cy="33813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0454" name="Straight Arrow Connector 21"/>
          <p:cNvCxnSpPr>
            <a:cxnSpLocks noChangeShapeType="1"/>
            <a:endCxn id="60449" idx="1"/>
          </p:cNvCxnSpPr>
          <p:nvPr/>
        </p:nvCxnSpPr>
        <p:spPr bwMode="auto">
          <a:xfrm flipV="1">
            <a:off x="7608888" y="3564552"/>
            <a:ext cx="1295400" cy="1340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0455" name="Straight Arrow Connector 24"/>
          <p:cNvCxnSpPr>
            <a:cxnSpLocks noChangeShapeType="1"/>
          </p:cNvCxnSpPr>
          <p:nvPr/>
        </p:nvCxnSpPr>
        <p:spPr bwMode="auto">
          <a:xfrm flipV="1">
            <a:off x="7032625" y="2416090"/>
            <a:ext cx="431800" cy="20258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0456" name="Straight Arrow Connector 26"/>
          <p:cNvCxnSpPr>
            <a:cxnSpLocks noChangeShapeType="1"/>
          </p:cNvCxnSpPr>
          <p:nvPr/>
        </p:nvCxnSpPr>
        <p:spPr bwMode="auto">
          <a:xfrm>
            <a:off x="7032627" y="2618672"/>
            <a:ext cx="576263" cy="20258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0457" name="Straight Arrow Connector 29"/>
          <p:cNvCxnSpPr>
            <a:cxnSpLocks noChangeShapeType="1"/>
            <a:stCxn id="60451" idx="3"/>
          </p:cNvCxnSpPr>
          <p:nvPr/>
        </p:nvCxnSpPr>
        <p:spPr bwMode="auto">
          <a:xfrm flipV="1">
            <a:off x="8759827" y="2821255"/>
            <a:ext cx="792163" cy="2696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0458" name="Straight Arrow Connector 32"/>
          <p:cNvCxnSpPr>
            <a:cxnSpLocks noChangeShapeType="1"/>
            <a:stCxn id="60447" idx="1"/>
          </p:cNvCxnSpPr>
          <p:nvPr/>
        </p:nvCxnSpPr>
        <p:spPr bwMode="auto">
          <a:xfrm flipH="1" flipV="1">
            <a:off x="8975727" y="2416090"/>
            <a:ext cx="144463" cy="20258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0459" name="Straight Arrow Connector 35"/>
          <p:cNvCxnSpPr>
            <a:cxnSpLocks noChangeShapeType="1"/>
            <a:stCxn id="60449" idx="0"/>
          </p:cNvCxnSpPr>
          <p:nvPr/>
        </p:nvCxnSpPr>
        <p:spPr bwMode="auto">
          <a:xfrm flipV="1">
            <a:off x="9517065" y="2821254"/>
            <a:ext cx="34925" cy="54071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2254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sz="3200" dirty="0">
                <a:latin typeface="+mn-lt"/>
              </a:rPr>
              <a:t>Metode mjerenja kvalitete</a:t>
            </a:r>
            <a:endParaRPr lang="en-US" sz="3200" dirty="0">
              <a:latin typeface="+mn-lt"/>
            </a:endParaRP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1703388" y="1401691"/>
            <a:ext cx="8642350" cy="4858991"/>
          </a:xfrm>
        </p:spPr>
        <p:txBody>
          <a:bodyPr/>
          <a:lstStyle/>
          <a:p>
            <a:endParaRPr lang="lv-LV" sz="2400" dirty="0">
              <a:latin typeface="Arial" charset="0"/>
            </a:endParaRPr>
          </a:p>
        </p:txBody>
      </p:sp>
      <p:sp>
        <p:nvSpPr>
          <p:cNvPr id="6349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  <p:cxnSp>
        <p:nvCxnSpPr>
          <p:cNvPr id="63494" name="Straight Connector 6"/>
          <p:cNvCxnSpPr>
            <a:cxnSpLocks noChangeShapeType="1"/>
          </p:cNvCxnSpPr>
          <p:nvPr/>
        </p:nvCxnSpPr>
        <p:spPr bwMode="auto">
          <a:xfrm>
            <a:off x="6096000" y="2009437"/>
            <a:ext cx="0" cy="37850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3495" name="Straight Connector 8"/>
          <p:cNvCxnSpPr>
            <a:cxnSpLocks noChangeShapeType="1"/>
          </p:cNvCxnSpPr>
          <p:nvPr/>
        </p:nvCxnSpPr>
        <p:spPr bwMode="auto">
          <a:xfrm>
            <a:off x="2135188" y="3698613"/>
            <a:ext cx="8064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3496" name="Rounded Rectangle 9"/>
          <p:cNvSpPr>
            <a:spLocks noChangeArrowheads="1"/>
          </p:cNvSpPr>
          <p:nvPr/>
        </p:nvSpPr>
        <p:spPr bwMode="auto">
          <a:xfrm>
            <a:off x="1919290" y="3226418"/>
            <a:ext cx="1800225" cy="540716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r-HR" sz="1600" dirty="0"/>
              <a:t>Racionalni pogled</a:t>
            </a:r>
            <a:endParaRPr lang="en-US" sz="1600" dirty="0"/>
          </a:p>
        </p:txBody>
      </p:sp>
      <p:sp>
        <p:nvSpPr>
          <p:cNvPr id="63497" name="Rounded Rectangle 10"/>
          <p:cNvSpPr>
            <a:spLocks noChangeArrowheads="1"/>
          </p:cNvSpPr>
          <p:nvPr/>
        </p:nvSpPr>
        <p:spPr bwMode="auto">
          <a:xfrm>
            <a:off x="8688388" y="3429000"/>
            <a:ext cx="1727200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r-HR" sz="1600" dirty="0"/>
              <a:t>Empirijski pogled</a:t>
            </a:r>
            <a:endParaRPr lang="en-US" sz="1600" dirty="0"/>
          </a:p>
        </p:txBody>
      </p:sp>
      <p:sp>
        <p:nvSpPr>
          <p:cNvPr id="63498" name="Rounded Rectangle 11"/>
          <p:cNvSpPr>
            <a:spLocks noChangeArrowheads="1"/>
          </p:cNvSpPr>
          <p:nvPr/>
        </p:nvSpPr>
        <p:spPr bwMode="auto">
          <a:xfrm>
            <a:off x="4367215" y="5523342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r-HR" dirty="0" err="1"/>
              <a:t>Absolutna</a:t>
            </a:r>
            <a:endParaRPr lang="en-US" dirty="0"/>
          </a:p>
        </p:txBody>
      </p:sp>
      <p:sp>
        <p:nvSpPr>
          <p:cNvPr id="63499" name="Rounded Rectangle 12"/>
          <p:cNvSpPr>
            <a:spLocks noChangeArrowheads="1"/>
          </p:cNvSpPr>
          <p:nvPr/>
        </p:nvSpPr>
        <p:spPr bwMode="auto">
          <a:xfrm>
            <a:off x="6167440" y="5523342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r-HR" dirty="0"/>
              <a:t>Objektivna</a:t>
            </a:r>
            <a:r>
              <a:rPr lang="lv-LV" dirty="0"/>
              <a:t> </a:t>
            </a:r>
            <a:endParaRPr lang="en-US" dirty="0"/>
          </a:p>
        </p:txBody>
      </p:sp>
      <p:sp>
        <p:nvSpPr>
          <p:cNvPr id="63500" name="Rounded Rectangle 13"/>
          <p:cNvSpPr>
            <a:spLocks noChangeArrowheads="1"/>
          </p:cNvSpPr>
          <p:nvPr/>
        </p:nvSpPr>
        <p:spPr bwMode="auto">
          <a:xfrm>
            <a:off x="6240465" y="1875375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r-HR" dirty="0"/>
              <a:t>Subjektivna</a:t>
            </a:r>
            <a:endParaRPr lang="en-US" dirty="0"/>
          </a:p>
        </p:txBody>
      </p:sp>
      <p:sp>
        <p:nvSpPr>
          <p:cNvPr id="63501" name="Rounded Rectangle 14"/>
          <p:cNvSpPr>
            <a:spLocks noChangeArrowheads="1"/>
          </p:cNvSpPr>
          <p:nvPr/>
        </p:nvSpPr>
        <p:spPr bwMode="auto">
          <a:xfrm>
            <a:off x="4367215" y="1875375"/>
            <a:ext cx="1584325" cy="40516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hr-HR" dirty="0"/>
              <a:t>Relativna</a:t>
            </a:r>
            <a:endParaRPr lang="en-US" dirty="0"/>
          </a:p>
        </p:txBody>
      </p:sp>
      <p:sp>
        <p:nvSpPr>
          <p:cNvPr id="14352" name="Oval 17"/>
          <p:cNvSpPr>
            <a:spLocks noChangeArrowheads="1"/>
          </p:cNvSpPr>
          <p:nvPr/>
        </p:nvSpPr>
        <p:spPr bwMode="auto">
          <a:xfrm>
            <a:off x="6311900" y="2821254"/>
            <a:ext cx="1728788" cy="405164"/>
          </a:xfrm>
          <a:prstGeom prst="ellipse">
            <a:avLst/>
          </a:prstGeom>
          <a:noFill/>
          <a:ln w="19050" algn="ctr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r-HR" sz="1200" b="1" dirty="0">
                <a:solidFill>
                  <a:schemeClr val="tx1">
                    <a:lumMod val="50000"/>
                  </a:schemeClr>
                </a:solidFill>
              </a:rPr>
              <a:t>Intervjui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7391400" y="2416090"/>
            <a:ext cx="1728788" cy="405164"/>
          </a:xfrm>
          <a:prstGeom prst="ellipse">
            <a:avLst/>
          </a:prstGeom>
          <a:noFill/>
          <a:ln w="19050" algn="ctr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r-HR" sz="1200" b="1" dirty="0">
                <a:solidFill>
                  <a:schemeClr val="tx1">
                    <a:lumMod val="50000"/>
                  </a:schemeClr>
                </a:solidFill>
              </a:rPr>
              <a:t>Fokus grupe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1" name="Oval 17"/>
          <p:cNvSpPr>
            <a:spLocks noChangeArrowheads="1"/>
          </p:cNvSpPr>
          <p:nvPr/>
        </p:nvSpPr>
        <p:spPr bwMode="auto">
          <a:xfrm>
            <a:off x="6600825" y="4374881"/>
            <a:ext cx="1798638" cy="540715"/>
          </a:xfrm>
          <a:prstGeom prst="ellipse">
            <a:avLst/>
          </a:prstGeom>
          <a:noFill/>
          <a:ln w="19050" algn="ctr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r-HR" sz="1200" b="1" dirty="0">
                <a:solidFill>
                  <a:schemeClr val="tx1">
                    <a:lumMod val="50000"/>
                  </a:schemeClr>
                </a:solidFill>
              </a:rPr>
              <a:t>Analiza sadržaja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2" name="Oval 17"/>
          <p:cNvSpPr>
            <a:spLocks noChangeArrowheads="1"/>
          </p:cNvSpPr>
          <p:nvPr/>
        </p:nvSpPr>
        <p:spPr bwMode="auto">
          <a:xfrm>
            <a:off x="3216275" y="4105267"/>
            <a:ext cx="1727200" cy="405164"/>
          </a:xfrm>
          <a:prstGeom prst="ellipse">
            <a:avLst/>
          </a:prstGeom>
          <a:noFill/>
          <a:ln w="19050" algn="ctr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r-HR" sz="1200" b="1" dirty="0">
                <a:solidFill>
                  <a:schemeClr val="tx1">
                    <a:lumMod val="50000"/>
                  </a:schemeClr>
                </a:solidFill>
              </a:rPr>
              <a:t>Analiza pristupa stranici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" name="Oval 17"/>
          <p:cNvSpPr>
            <a:spLocks noChangeArrowheads="1"/>
          </p:cNvSpPr>
          <p:nvPr/>
        </p:nvSpPr>
        <p:spPr bwMode="auto">
          <a:xfrm>
            <a:off x="4151313" y="4780046"/>
            <a:ext cx="1873250" cy="473685"/>
          </a:xfrm>
          <a:prstGeom prst="ellipse">
            <a:avLst/>
          </a:prstGeom>
          <a:noFill/>
          <a:ln w="19050" algn="ctr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r-HR" sz="1200" b="1" dirty="0">
                <a:solidFill>
                  <a:schemeClr val="tx1">
                    <a:lumMod val="50000"/>
                  </a:schemeClr>
                </a:solidFill>
              </a:rPr>
              <a:t>Statistički podaci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sz="3200" dirty="0">
                <a:latin typeface="+mn-lt"/>
              </a:rPr>
              <a:t>KAKO</a:t>
            </a:r>
            <a:r>
              <a:rPr lang="lv-LV" sz="3200" dirty="0">
                <a:latin typeface="+mn-lt"/>
              </a:rPr>
              <a:t>: </a:t>
            </a:r>
            <a:r>
              <a:rPr lang="hr-HR" sz="3200" dirty="0">
                <a:latin typeface="+mn-lt"/>
              </a:rPr>
              <a:t>Metode prikupljanja podataka</a:t>
            </a:r>
            <a:r>
              <a:rPr lang="lv-LV" sz="3200" dirty="0">
                <a:latin typeface="+mn-lt"/>
              </a:rPr>
              <a:t>(3)</a:t>
            </a:r>
            <a:endParaRPr lang="en-US" sz="3200" dirty="0"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774825" y="1267629"/>
          <a:ext cx="8642350" cy="4225000"/>
        </p:xfrm>
        <a:graphic>
          <a:graphicData uri="http://schemas.openxmlformats.org/drawingml/2006/table">
            <a:tbl>
              <a:tblPr/>
              <a:tblGrid>
                <a:gridCol w="2881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1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5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Perspektiva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Tema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262673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sustav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korištenje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1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Interna</a:t>
                      </a:r>
                      <a:r>
                        <a:rPr kumimoji="0" lang="lv-LV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(</a:t>
                      </a:r>
                      <a:r>
                        <a:rPr kumimoji="0" lang="hr-H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knjižnični sustav</a:t>
                      </a:r>
                      <a:r>
                        <a:rPr kumimoji="0" lang="lv-LV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)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hr-H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anketiranje i intervjui s djelatnicima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hr-H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vrednovanje zbirki, sustava i djelatnika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hr-H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Analiza transakcija / pristupa mrežnoj stranici 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hr-H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promatranje ponašanja korisnika 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75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Eksterna</a:t>
                      </a:r>
                      <a:r>
                        <a:rPr kumimoji="0" lang="lv-LV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(</a:t>
                      </a:r>
                      <a:r>
                        <a:rPr kumimoji="0" lang="hr-HR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korisnik</a:t>
                      </a:r>
                      <a:r>
                        <a:rPr kumimoji="0" lang="lv-LV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0303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)</a:t>
                      </a: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30303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hr-H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1C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anketiranje i intervjui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hr-H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1C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Verbalizacija i mehanizmi povratnih informacija 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hr-H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1C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Fokus grupe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hr-H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1C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anketiranje i intervjui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hr-HR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C1C1D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fokus grupe 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C1C1D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2903" marB="4290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453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  <p:sp>
        <p:nvSpPr>
          <p:cNvPr id="49180" name="Rectangle 6"/>
          <p:cNvSpPr>
            <a:spLocks noChangeArrowheads="1"/>
          </p:cNvSpPr>
          <p:nvPr/>
        </p:nvSpPr>
        <p:spPr bwMode="auto">
          <a:xfrm>
            <a:off x="1406013" y="5725924"/>
            <a:ext cx="9011162" cy="540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hr-HR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Izvor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: 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Nicholson S.A. A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Theoretical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Framework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for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the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Holistic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Evaluation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of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Library</a:t>
            </a:r>
            <a:r>
              <a:rPr lang="lv-LV" i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 </a:t>
            </a:r>
            <a:r>
              <a:rPr lang="lv-LV" i="1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Service</a:t>
            </a:r>
            <a:endParaRPr lang="en-US" i="1" dirty="0">
              <a:solidFill>
                <a:schemeClr val="accent4">
                  <a:lumMod val="75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6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sz="3600" dirty="0">
                <a:latin typeface="+mn-lt"/>
              </a:rPr>
              <a:t>KAKO</a:t>
            </a:r>
            <a:r>
              <a:rPr lang="lv-LV" sz="3600" dirty="0">
                <a:latin typeface="+mn-lt"/>
              </a:rPr>
              <a:t> (4)</a:t>
            </a:r>
            <a:endParaRPr lang="en-US" sz="3600" dirty="0">
              <a:latin typeface="+mn-lt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 eaLnBrk="1" hangingPunct="1">
              <a:buFontTx/>
              <a:buChar char="-"/>
            </a:pPr>
            <a:r>
              <a:rPr lang="hr-HR" dirty="0" smtClean="0">
                <a:latin typeface="Arial" charset="0"/>
              </a:rPr>
              <a:t>Za vrednovanje </a:t>
            </a:r>
            <a:r>
              <a:rPr lang="hr-HR" i="1" dirty="0" smtClean="0">
                <a:latin typeface="Arial" charset="0"/>
              </a:rPr>
              <a:t>uporabljivosti</a:t>
            </a:r>
            <a:endParaRPr lang="en-US" i="1" dirty="0">
              <a:latin typeface="Arial" charset="0"/>
            </a:endParaRPr>
          </a:p>
          <a:p>
            <a:pPr lvl="2" eaLnBrk="1" hangingPunct="1"/>
            <a:r>
              <a:rPr lang="hr-HR" sz="2000" dirty="0">
                <a:latin typeface="Arial" charset="0"/>
              </a:rPr>
              <a:t>Kriteriji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– </a:t>
            </a:r>
            <a:r>
              <a:rPr lang="hr-HR" sz="2000" dirty="0">
                <a:latin typeface="Arial" charset="0"/>
              </a:rPr>
              <a:t>mogućnost učenja, navigacija, jednostavnost uporabe… </a:t>
            </a:r>
            <a:endParaRPr lang="en-US" sz="2000" dirty="0">
              <a:latin typeface="Arial" charset="0"/>
            </a:endParaRPr>
          </a:p>
          <a:p>
            <a:pPr lvl="2" eaLnBrk="1" hangingPunct="1"/>
            <a:r>
              <a:rPr lang="hr-HR" sz="2000" dirty="0">
                <a:latin typeface="Arial" charset="0"/>
              </a:rPr>
              <a:t>Metode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– </a:t>
            </a:r>
            <a:r>
              <a:rPr lang="hr-HR" sz="2000" dirty="0">
                <a:latin typeface="Arial" charset="0"/>
              </a:rPr>
              <a:t>testiranje, </a:t>
            </a:r>
            <a:r>
              <a:rPr lang="hr-HR" sz="2000" dirty="0" err="1">
                <a:latin typeface="Arial" charset="0"/>
              </a:rPr>
              <a:t>observacija</a:t>
            </a:r>
            <a:r>
              <a:rPr lang="hr-HR" sz="2000" dirty="0">
                <a:latin typeface="Arial" charset="0"/>
              </a:rPr>
              <a:t>, verbalizacija, upitnik, intervjui (kvalitativne metode) </a:t>
            </a:r>
            <a:endParaRPr lang="lv-LV" sz="2000" dirty="0">
              <a:latin typeface="Arial" charset="0"/>
            </a:endParaRPr>
          </a:p>
          <a:p>
            <a:pPr lvl="2" eaLnBrk="1" hangingPunct="1"/>
            <a:endParaRPr lang="lv-LV" sz="1000" dirty="0">
              <a:latin typeface="Arial" charset="0"/>
            </a:endParaRPr>
          </a:p>
          <a:p>
            <a:pPr lvl="1" eaLnBrk="1" hangingPunct="1"/>
            <a:r>
              <a:rPr lang="hr-HR" dirty="0" smtClean="0">
                <a:latin typeface="Arial" charset="0"/>
              </a:rPr>
              <a:t>Za vrednovanje </a:t>
            </a:r>
            <a:r>
              <a:rPr lang="hr-HR" i="1" dirty="0" smtClean="0">
                <a:latin typeface="Arial" charset="0"/>
              </a:rPr>
              <a:t>sadržaja</a:t>
            </a:r>
            <a:endParaRPr lang="en-US" i="1" dirty="0">
              <a:latin typeface="Arial" charset="0"/>
            </a:endParaRPr>
          </a:p>
          <a:p>
            <a:pPr lvl="2" eaLnBrk="1" hangingPunct="1"/>
            <a:r>
              <a:rPr lang="hr-HR" sz="2000" dirty="0">
                <a:latin typeface="Arial" charset="0"/>
              </a:rPr>
              <a:t>Kriteriji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– </a:t>
            </a:r>
            <a:r>
              <a:rPr lang="hr-HR" sz="2000" dirty="0">
                <a:latin typeface="Arial" charset="0"/>
              </a:rPr>
              <a:t>pokrivenost; autoritet, potpunost, format</a:t>
            </a:r>
            <a:endParaRPr lang="en-US" sz="2000" dirty="0">
              <a:latin typeface="Arial" charset="0"/>
            </a:endParaRPr>
          </a:p>
          <a:p>
            <a:pPr lvl="2" eaLnBrk="1" hangingPunct="1"/>
            <a:r>
              <a:rPr lang="hr-HR" sz="2000" dirty="0">
                <a:latin typeface="Arial" charset="0"/>
              </a:rPr>
              <a:t>Metode</a:t>
            </a:r>
            <a:r>
              <a:rPr lang="lv-LV" sz="2000" dirty="0">
                <a:latin typeface="Arial" charset="0"/>
              </a:rPr>
              <a:t> </a:t>
            </a:r>
            <a:r>
              <a:rPr lang="lv-LV" sz="2000" dirty="0">
                <a:latin typeface="Arial" charset="0"/>
              </a:rPr>
              <a:t>– </a:t>
            </a:r>
            <a:r>
              <a:rPr lang="hr-HR" sz="2000" dirty="0">
                <a:latin typeface="Arial" charset="0"/>
              </a:rPr>
              <a:t>sadržajna analiza</a:t>
            </a:r>
            <a:r>
              <a:rPr lang="lv-LV" sz="2000" dirty="0">
                <a:latin typeface="Arial" charset="0"/>
              </a:rPr>
              <a:t>; </a:t>
            </a:r>
            <a:r>
              <a:rPr lang="hr-HR" sz="2000" dirty="0">
                <a:latin typeface="Arial" charset="0"/>
              </a:rPr>
              <a:t>upitnik, testiranje (i kvalitativne i kvantitativne metode) </a:t>
            </a:r>
            <a:endParaRPr lang="lv-LV" sz="2000" dirty="0">
              <a:latin typeface="Arial" charset="0"/>
            </a:endParaRPr>
          </a:p>
          <a:p>
            <a:pPr lvl="2" eaLnBrk="1" hangingPunct="1"/>
            <a:endParaRPr lang="lv-LV" sz="1000" dirty="0">
              <a:latin typeface="Arial" charset="0"/>
            </a:endParaRPr>
          </a:p>
          <a:p>
            <a:pPr lvl="1" eaLnBrk="1" hangingPunct="1"/>
            <a:r>
              <a:rPr lang="hr-HR" dirty="0" smtClean="0">
                <a:latin typeface="Arial" charset="0"/>
              </a:rPr>
              <a:t>Za vrednovanje </a:t>
            </a:r>
            <a:r>
              <a:rPr lang="hr-HR" i="1" dirty="0" smtClean="0">
                <a:latin typeface="Arial" charset="0"/>
              </a:rPr>
              <a:t>kvalitete usluge</a:t>
            </a:r>
            <a:endParaRPr lang="en-US" i="1" dirty="0">
              <a:latin typeface="Arial" charset="0"/>
            </a:endParaRPr>
          </a:p>
          <a:p>
            <a:pPr lvl="2">
              <a:lnSpc>
                <a:spcPct val="115000"/>
              </a:lnSpc>
            </a:pPr>
            <a:r>
              <a:rPr lang="hr-HR" sz="2000" dirty="0">
                <a:latin typeface="Arial" charset="0"/>
              </a:rPr>
              <a:t>Kriteriji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– </a:t>
            </a:r>
            <a:r>
              <a:rPr lang="hr-HR" sz="2000" dirty="0">
                <a:latin typeface="Arial" charset="0"/>
              </a:rPr>
              <a:t>zadovoljstvo, dostupnost, ljubaznost, empatija, pouzdanost </a:t>
            </a:r>
            <a:endParaRPr lang="en-US" sz="2000" dirty="0">
              <a:latin typeface="Arial" charset="0"/>
            </a:endParaRPr>
          </a:p>
          <a:p>
            <a:pPr lvl="2" eaLnBrk="1" hangingPunct="1"/>
            <a:r>
              <a:rPr lang="hr-HR" sz="2000" dirty="0">
                <a:latin typeface="Arial" charset="0"/>
              </a:rPr>
              <a:t>Metode</a:t>
            </a:r>
            <a:r>
              <a:rPr lang="lv-LV" sz="2000" dirty="0">
                <a:latin typeface="Arial" charset="0"/>
              </a:rPr>
              <a:t> </a:t>
            </a:r>
            <a:r>
              <a:rPr lang="lv-LV" sz="2000" dirty="0">
                <a:latin typeface="Arial" charset="0"/>
              </a:rPr>
              <a:t>– </a:t>
            </a:r>
            <a:r>
              <a:rPr lang="hr-HR" sz="2000" dirty="0">
                <a:latin typeface="Arial" charset="0"/>
              </a:rPr>
              <a:t>intervjui</a:t>
            </a:r>
            <a:r>
              <a:rPr lang="lv-LV" sz="2000" dirty="0">
                <a:latin typeface="Arial" charset="0"/>
              </a:rPr>
              <a:t>, </a:t>
            </a:r>
            <a:r>
              <a:rPr lang="hr-HR" sz="2000" dirty="0">
                <a:latin typeface="Arial" charset="0"/>
              </a:rPr>
              <a:t>upitnik </a:t>
            </a:r>
            <a:r>
              <a:rPr lang="lv-LV" sz="2000" dirty="0">
                <a:latin typeface="Arial" charset="0"/>
              </a:rPr>
              <a:t>(</a:t>
            </a:r>
            <a:r>
              <a:rPr lang="hr-HR" sz="2000" dirty="0">
                <a:latin typeface="Arial" charset="0"/>
              </a:rPr>
              <a:t>kvalitativne metode</a:t>
            </a:r>
            <a:r>
              <a:rPr lang="lv-LV" sz="2000" dirty="0">
                <a:latin typeface="Arial" charset="0"/>
              </a:rPr>
              <a:t>)</a:t>
            </a:r>
            <a:endParaRPr lang="lv-LV" sz="2000" dirty="0">
              <a:latin typeface="Arial" charset="0"/>
            </a:endParaRPr>
          </a:p>
          <a:p>
            <a:pPr lvl="2" eaLnBrk="1" hangingPunct="1"/>
            <a:endParaRPr lang="lv-LV" dirty="0">
              <a:latin typeface="Arial" charset="0"/>
            </a:endParaRPr>
          </a:p>
          <a:p>
            <a:pPr eaLnBrk="1" hangingPunct="1"/>
            <a:endParaRPr lang="lv-LV" dirty="0">
              <a:latin typeface="Arial" charset="0"/>
            </a:endParaRPr>
          </a:p>
        </p:txBody>
      </p:sp>
      <p:sp>
        <p:nvSpPr>
          <p:cNvPr id="6554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2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sz="2800" dirty="0">
                <a:latin typeface="+mn-lt"/>
              </a:rPr>
              <a:t>Model planiranja vrednovanja</a:t>
            </a:r>
            <a:r>
              <a:rPr lang="lv-LV" sz="2800" dirty="0">
                <a:latin typeface="+mn-lt"/>
              </a:rPr>
              <a:t>(Evaluation Computer)</a:t>
            </a:r>
            <a:br>
              <a:rPr lang="lv-LV" sz="2800" dirty="0">
                <a:latin typeface="+mn-lt"/>
              </a:rPr>
            </a:br>
            <a:r>
              <a:rPr lang="lv-LV" sz="1800" i="1" dirty="0">
                <a:latin typeface="+mn-lt"/>
              </a:rPr>
              <a:t>(</a:t>
            </a:r>
            <a:r>
              <a:rPr lang="hr-HR" sz="1800" i="1" dirty="0">
                <a:latin typeface="+mn-lt"/>
              </a:rPr>
              <a:t>Izvor</a:t>
            </a:r>
            <a:r>
              <a:rPr lang="lv-LV" sz="1800" i="1" dirty="0">
                <a:latin typeface="+mn-lt"/>
              </a:rPr>
              <a:t>:Kovac L., Micsik A., 2004) </a:t>
            </a:r>
          </a:p>
        </p:txBody>
      </p:sp>
      <p:sp>
        <p:nvSpPr>
          <p:cNvPr id="6656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66565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334660"/>
            <a:ext cx="8642350" cy="4729399"/>
          </a:xfrm>
        </p:spPr>
      </p:pic>
    </p:spTree>
    <p:extLst>
      <p:ext uri="{BB962C8B-B14F-4D97-AF65-F5344CB8AC3E}">
        <p14:creationId xmlns:p14="http://schemas.microsoft.com/office/powerpoint/2010/main" val="280926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US" dirty="0" smtClean="0"/>
              <a:t>Hibridna ili virtualna</a:t>
            </a:r>
            <a:endParaRPr lang="sv-SE" alt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altLang="en-US" sz="2400" dirty="0"/>
              <a:t>Knjižnica</a:t>
            </a:r>
            <a:endParaRPr lang="sv-SE" altLang="en-US" sz="2400" dirty="0"/>
          </a:p>
          <a:p>
            <a:pPr lvl="1">
              <a:lnSpc>
                <a:spcPct val="90000"/>
              </a:lnSpc>
            </a:pPr>
            <a:r>
              <a:rPr lang="hr-HR" altLang="en-US" sz="2000" dirty="0"/>
              <a:t>hibridna knjižnica – opisuje knjižnicu koja se sastoji od mješavine tiskanih knjižničnih izvora i elektroničkih izvora</a:t>
            </a:r>
          </a:p>
          <a:p>
            <a:pPr lvl="1">
              <a:lnSpc>
                <a:spcPct val="90000"/>
              </a:lnSpc>
            </a:pPr>
            <a:r>
              <a:rPr lang="hr-HR" altLang="en-US" sz="2000" dirty="0"/>
              <a:t>virtualna (digitalna knjižnica) – informacijski izvori ili informacijske usluge koje su dostupne na/preko interneta </a:t>
            </a:r>
          </a:p>
          <a:p>
            <a:pPr>
              <a:lnSpc>
                <a:spcPct val="90000"/>
              </a:lnSpc>
            </a:pPr>
            <a:r>
              <a:rPr lang="hr-HR" altLang="en-US" sz="2400" dirty="0"/>
              <a:t>Organizacija</a:t>
            </a:r>
            <a:endParaRPr lang="sv-SE" altLang="en-US" sz="2400" dirty="0"/>
          </a:p>
          <a:p>
            <a:pPr lvl="1">
              <a:lnSpc>
                <a:spcPct val="90000"/>
              </a:lnSpc>
            </a:pPr>
            <a:r>
              <a:rPr lang="hr-HR" altLang="en-US" sz="2000" dirty="0"/>
              <a:t>hibridna organizacija – tijelo koje operira i u javnom i u privatnom sektoru i ispunjava i javne dužnosti, ali razvija i komercijalne aktivnosti</a:t>
            </a:r>
          </a:p>
          <a:p>
            <a:pPr lvl="1">
              <a:lnSpc>
                <a:spcPct val="90000"/>
              </a:lnSpc>
            </a:pPr>
            <a:r>
              <a:rPr lang="hr-HR" altLang="en-US" sz="2000" dirty="0"/>
              <a:t>virtualna organizacija – raspršena mreža vještina i sposobnosti dostupnih putem IT za zadovoljavanje zajedničkih ciljeva</a:t>
            </a:r>
          </a:p>
          <a:p>
            <a:pPr>
              <a:lnSpc>
                <a:spcPct val="90000"/>
              </a:lnSpc>
            </a:pPr>
            <a:endParaRPr lang="sv-SE" altLang="en-US" sz="2400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6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Nastavnikov kontakt</a:t>
            </a:r>
            <a:endParaRPr lang="en-US" dirty="0"/>
          </a:p>
        </p:txBody>
      </p:sp>
      <p:graphicFrame>
        <p:nvGraphicFramePr>
          <p:cNvPr id="4" name="Content Placeholder 3" descr="Instructor Contact Information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0286310"/>
              </p:ext>
            </p:extLst>
          </p:nvPr>
        </p:nvGraphicFramePr>
        <p:xfrm>
          <a:off x="1103313" y="1998046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9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03312" y="765176"/>
            <a:ext cx="9401176" cy="792163"/>
          </a:xfrm>
        </p:spPr>
        <p:txBody>
          <a:bodyPr>
            <a:normAutofit fontScale="90000"/>
          </a:bodyPr>
          <a:lstStyle/>
          <a:p>
            <a:r>
              <a:rPr lang="hr-HR" altLang="en-US" sz="4000" dirty="0"/>
              <a:t>Digitalna knjižnica</a:t>
            </a:r>
            <a:r>
              <a:rPr lang="sv-SE" altLang="en-US" sz="4000" dirty="0"/>
              <a:t>– </a:t>
            </a:r>
            <a:r>
              <a:rPr lang="hr-HR" altLang="en-US" sz="4000" dirty="0"/>
              <a:t>organizacijski pogled</a:t>
            </a:r>
            <a:endParaRPr lang="sv-SE" altLang="en-US" sz="40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altLang="en-US" sz="2800" dirty="0"/>
              <a:t>organizacija, virtualna ili ne, koja temeljito prikuplja, upravlja i dugoročno čuva digitalni sadržaj, te isporučuje usluge korisnicima utemeljene na tom sadržaju. </a:t>
            </a:r>
          </a:p>
          <a:p>
            <a:pPr>
              <a:lnSpc>
                <a:spcPct val="90000"/>
              </a:lnSpc>
            </a:pPr>
            <a:r>
              <a:rPr lang="hr-HR" altLang="en-US" sz="2800" i="1" dirty="0"/>
              <a:t>DK – sastoji se od odnosa između proizvođača, korisnika, dokumenata i tehnologija. </a:t>
            </a:r>
          </a:p>
          <a:p>
            <a:pPr>
              <a:lnSpc>
                <a:spcPct val="90000"/>
              </a:lnSpc>
            </a:pPr>
            <a:r>
              <a:rPr lang="hr-HR" altLang="en-US" sz="2800" i="1" dirty="0"/>
              <a:t>DK – postoji u kompleksnom i dinamičkom društvenom i tehnološkom okruženju. </a:t>
            </a:r>
          </a:p>
          <a:p>
            <a:pPr>
              <a:lnSpc>
                <a:spcPct val="90000"/>
              </a:lnSpc>
            </a:pPr>
            <a:endParaRPr lang="sv-SE" altLang="en-US" sz="2800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304" y="452718"/>
            <a:ext cx="9404723" cy="82547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r-HR" sz="4000" dirty="0"/>
              <a:t>Digitalna zbirka</a:t>
            </a:r>
            <a:r>
              <a:rPr lang="en-US" sz="4000" dirty="0">
                <a:solidFill>
                  <a:schemeClr val="accent6"/>
                </a:solidFill>
              </a:rPr>
              <a:t/>
            </a:r>
            <a:br>
              <a:rPr lang="en-US" sz="4000" dirty="0">
                <a:solidFill>
                  <a:schemeClr val="accent6"/>
                </a:solidFill>
              </a:rPr>
            </a:b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>
              <a:defRPr/>
            </a:pPr>
            <a:r>
              <a:rPr lang="hr-HR" sz="2400" dirty="0" smtClean="0"/>
              <a:t>sastoji </a:t>
            </a:r>
            <a:r>
              <a:rPr lang="hr-HR" sz="2400" dirty="0"/>
              <a:t>se od</a:t>
            </a:r>
            <a:r>
              <a:rPr lang="en-US" sz="2400" dirty="0"/>
              <a:t> </a:t>
            </a:r>
            <a:r>
              <a:rPr lang="hr-HR" sz="2400" b="1" dirty="0"/>
              <a:t>digitalnih objekata </a:t>
            </a:r>
            <a:r>
              <a:rPr lang="hr-HR" sz="2400" dirty="0"/>
              <a:t>odabranih i organiziranih da omoguće </a:t>
            </a:r>
            <a:r>
              <a:rPr lang="hr-HR" sz="2400" b="1" dirty="0"/>
              <a:t>pronalazak, dostup i uporabu</a:t>
            </a:r>
            <a:r>
              <a:rPr lang="en-US" sz="2400" dirty="0"/>
              <a:t>. </a:t>
            </a:r>
            <a:r>
              <a:rPr lang="hr-HR" sz="2400" b="1" dirty="0"/>
              <a:t>Objekti, </a:t>
            </a:r>
            <a:r>
              <a:rPr lang="hr-HR" sz="2400" b="1" dirty="0" err="1"/>
              <a:t>metapodaci</a:t>
            </a:r>
            <a:r>
              <a:rPr lang="hr-HR" sz="2400" b="1" dirty="0"/>
              <a:t> i</a:t>
            </a:r>
            <a:r>
              <a:rPr lang="en-US" sz="2400" dirty="0"/>
              <a:t> </a:t>
            </a:r>
            <a:r>
              <a:rPr lang="hr-HR" sz="2400" b="1" dirty="0"/>
              <a:t>korisničko sučelje </a:t>
            </a:r>
            <a:r>
              <a:rPr lang="hr-HR" sz="2400" dirty="0"/>
              <a:t>zajedno čine korisničko iskustvo sa zbirkom. </a:t>
            </a:r>
            <a:endParaRPr lang="hr-HR" sz="2400" dirty="0" smtClean="0"/>
          </a:p>
          <a:p>
            <a:pPr lvl="1" algn="just">
              <a:defRPr/>
            </a:pPr>
            <a:r>
              <a:rPr lang="lv-LV" sz="2400" i="1" dirty="0" smtClean="0"/>
              <a:t>(</a:t>
            </a:r>
            <a:r>
              <a:rPr lang="hr-HR" sz="2400" i="1" dirty="0"/>
              <a:t>online/offline pristup</a:t>
            </a:r>
            <a:r>
              <a:rPr lang="lv-LV" sz="2400" i="1" dirty="0"/>
              <a:t>).</a:t>
            </a:r>
          </a:p>
          <a:p>
            <a:pPr>
              <a:defRPr/>
            </a:pPr>
            <a:endParaRPr lang="lv-LV" sz="2400" i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defRPr/>
            </a:pPr>
            <a:endParaRPr lang="lv-LV" sz="2400" i="1" dirty="0">
              <a:solidFill>
                <a:schemeClr val="tx1">
                  <a:lumMod val="50000"/>
                </a:schemeClr>
              </a:solidFill>
            </a:endParaRPr>
          </a:p>
          <a:p>
            <a:pPr algn="r">
              <a:defRPr/>
            </a:pPr>
            <a:r>
              <a:rPr lang="hr-HR" sz="1800" i="1" dirty="0">
                <a:solidFill>
                  <a:schemeClr val="tx1">
                    <a:lumMod val="50000"/>
                  </a:schemeClr>
                </a:solidFill>
              </a:rPr>
              <a:t>Izvor</a:t>
            </a:r>
            <a:r>
              <a:rPr lang="en-US" sz="1800" i="1" dirty="0">
                <a:solidFill>
                  <a:schemeClr val="tx1">
                    <a:lumMod val="50000"/>
                  </a:schemeClr>
                </a:solidFill>
              </a:rPr>
              <a:t>: A Framework of Guidance for Building Good Digital Collection</a:t>
            </a:r>
            <a:endParaRPr lang="en-US" sz="1800" dirty="0"/>
          </a:p>
        </p:txBody>
      </p:sp>
      <p:sp>
        <p:nvSpPr>
          <p:cNvPr id="614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lv-LV" altLang="sv-SE" smtClean="0">
                <a:solidFill>
                  <a:schemeClr val="bg1"/>
                </a:solidFill>
                <a:cs typeface="Arial" pitchFamily="34" charset="0"/>
              </a:rPr>
              <a:t>Elena Maceviciute and Baiba Holma</a:t>
            </a:r>
            <a:endParaRPr lang="lv-LV" altLang="sv-SE" smtClean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96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altLang="en-US" dirty="0" smtClean="0"/>
              <a:t>DK je uspješna zbog </a:t>
            </a:r>
            <a:endParaRPr lang="sv-SE" alt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3312" y="1700982"/>
            <a:ext cx="8946541" cy="4404850"/>
          </a:xfrm>
        </p:spPr>
        <p:txBody>
          <a:bodyPr>
            <a:normAutofit lnSpcReduction="10000"/>
          </a:bodyPr>
          <a:lstStyle/>
          <a:p>
            <a:pPr lvl="1"/>
            <a:r>
              <a:rPr lang="hr-HR" altLang="en-US" sz="3200" i="1" dirty="0"/>
              <a:t>učinkovitog vodstva</a:t>
            </a:r>
            <a:r>
              <a:rPr lang="sv-SE" altLang="en-US" sz="3200" i="1" dirty="0"/>
              <a:t>, </a:t>
            </a:r>
            <a:endParaRPr lang="sv-SE" altLang="en-US" sz="3200" i="1" dirty="0"/>
          </a:p>
          <a:p>
            <a:pPr lvl="1"/>
            <a:r>
              <a:rPr lang="hr-HR" altLang="en-US" sz="3200" i="1" dirty="0"/>
              <a:t>dobro definiranog skupa ciljeva</a:t>
            </a:r>
            <a:r>
              <a:rPr lang="sv-SE" altLang="en-US" sz="3200" i="1" dirty="0"/>
              <a:t>, </a:t>
            </a:r>
            <a:endParaRPr lang="sv-SE" altLang="en-US" sz="3200" i="1" dirty="0"/>
          </a:p>
          <a:p>
            <a:pPr lvl="1"/>
            <a:r>
              <a:rPr lang="hr-HR" altLang="en-US" sz="3200" i="1" dirty="0"/>
              <a:t>učinkovitog upravljanja tehnologijom</a:t>
            </a:r>
            <a:r>
              <a:rPr lang="sv-SE" altLang="en-US" sz="3200" i="1" dirty="0"/>
              <a:t>, </a:t>
            </a:r>
            <a:endParaRPr lang="sv-SE" altLang="en-US" sz="3200" i="1" dirty="0"/>
          </a:p>
          <a:p>
            <a:pPr lvl="1"/>
            <a:r>
              <a:rPr lang="hr-HR" altLang="en-US" sz="3200" b="1" i="1" dirty="0"/>
              <a:t>pridavanja pozornosti vrednovanju i povratnim informacijama korisnika</a:t>
            </a:r>
            <a:r>
              <a:rPr lang="sv-SE" altLang="en-US" sz="3200" i="1" dirty="0"/>
              <a:t>,</a:t>
            </a:r>
            <a:endParaRPr lang="sv-SE" altLang="en-US" sz="3200" i="1" dirty="0"/>
          </a:p>
          <a:p>
            <a:pPr lvl="1"/>
            <a:r>
              <a:rPr lang="hr-HR" altLang="en-US" sz="3200" i="1" dirty="0"/>
              <a:t>nagrađivanja posvećenosti i motiviranjem djelatnika uključenih u razvoj DK </a:t>
            </a:r>
            <a:endParaRPr lang="sv-SE" altLang="en-US" sz="3200" dirty="0"/>
          </a:p>
          <a:p>
            <a:endParaRPr lang="sv-SE" altLang="en-US" dirty="0"/>
          </a:p>
          <a:p>
            <a:pPr>
              <a:buFont typeface="Wingdings" pitchFamily="2" charset="2"/>
              <a:buNone/>
            </a:pPr>
            <a:endParaRPr lang="sv-SE" altLang="en-US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2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3672" y="2060848"/>
            <a:ext cx="6408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/>
              <a:t>Vrednovanje kao dio upravljanja</a:t>
            </a:r>
            <a:endParaRPr lang="en-GB" sz="4400" dirty="0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Elena Maceviciute and Baiba Holma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 dirty="0" err="1"/>
              <a:t>Demingov</a:t>
            </a:r>
            <a:r>
              <a:rPr lang="hr-HR" sz="4000" dirty="0"/>
              <a:t> krug</a:t>
            </a:r>
            <a:endParaRPr lang="en-US" sz="4000" dirty="0"/>
          </a:p>
        </p:txBody>
      </p:sp>
      <p:sp>
        <p:nvSpPr>
          <p:cNvPr id="819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lv-LV" smtClean="0">
                <a:solidFill>
                  <a:schemeClr val="bg1"/>
                </a:solidFill>
              </a:rPr>
              <a:t>Elena Maceviciute and Baiba Holma</a:t>
            </a:r>
            <a:endParaRPr lang="lv-LV">
              <a:solidFill>
                <a:schemeClr val="bg1"/>
              </a:solidFill>
            </a:endParaRPr>
          </a:p>
        </p:txBody>
      </p:sp>
      <p:pic>
        <p:nvPicPr>
          <p:cNvPr id="8197" name="Content Placeholder 5" descr="http://static-c.frankwatching.com/wp-content/uploads/2010/11/deming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672" y="1772816"/>
            <a:ext cx="5472608" cy="3384376"/>
          </a:xfrm>
        </p:spPr>
      </p:pic>
      <p:sp>
        <p:nvSpPr>
          <p:cNvPr id="8199" name="Rectangle 1"/>
          <p:cNvSpPr>
            <a:spLocks noChangeArrowheads="1"/>
          </p:cNvSpPr>
          <p:nvPr/>
        </p:nvSpPr>
        <p:spPr bwMode="auto">
          <a:xfrm>
            <a:off x="1847852" y="5571806"/>
            <a:ext cx="7993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hr-HR" sz="1200" b="1" i="1" dirty="0">
                <a:ea typeface="Calibri" charset="0"/>
                <a:cs typeface="Times New Roman" charset="0"/>
                <a:hlinkClick r:id=""/>
              </a:rPr>
              <a:t>Izvor</a:t>
            </a:r>
            <a:r>
              <a:rPr lang="lv-LV" sz="1200" b="1" i="1" dirty="0">
                <a:ea typeface="Calibri" charset="0"/>
                <a:cs typeface="Times New Roman" charset="0"/>
                <a:hlinkClick r:id=""/>
              </a:rPr>
              <a:t>: </a:t>
            </a:r>
            <a:endParaRPr lang="lv-LV" sz="1200" b="1" i="1" dirty="0">
              <a:ea typeface="Calibri" charset="0"/>
              <a:cs typeface="Times New Roman" charset="0"/>
              <a:hlinkClick r:id=""/>
            </a:endParaRPr>
          </a:p>
          <a:p>
            <a:pPr eaLnBrk="1" hangingPunct="1"/>
            <a:r>
              <a:rPr lang="lv-LV" sz="1200" b="1" i="1" dirty="0">
                <a:ea typeface="Calibri" charset="0"/>
                <a:cs typeface="Times New Roman" charset="0"/>
                <a:hlinkClick r:id=""/>
              </a:rPr>
              <a:t> http://www.frankwatching.com/archive/2010/11/15/beperkt-budget-maak-de-juiste-contentkeuzes/</a:t>
            </a:r>
            <a:endParaRPr lang="lv-LV" sz="1200" i="1" dirty="0">
              <a:ea typeface="Calibri" charset="0"/>
              <a:cs typeface="Times New Roman" charset="0"/>
            </a:endParaRPr>
          </a:p>
        </p:txBody>
      </p:sp>
      <p:sp>
        <p:nvSpPr>
          <p:cNvPr id="10" name="Up Arrow 9"/>
          <p:cNvSpPr>
            <a:spLocks noChangeArrowheads="1"/>
          </p:cNvSpPr>
          <p:nvPr/>
        </p:nvSpPr>
        <p:spPr bwMode="auto">
          <a:xfrm rot="-3293349">
            <a:off x="6322495" y="4416045"/>
            <a:ext cx="939922" cy="1570037"/>
          </a:xfrm>
          <a:prstGeom prst="upArrow">
            <a:avLst>
              <a:gd name="adj1" fmla="val 40694"/>
              <a:gd name="adj2" fmla="val 34605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5252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Personalizado 1">
      <a:dk1>
        <a:sysClr val="windowText" lastClr="000000"/>
      </a:dk1>
      <a:lt1>
        <a:sysClr val="window" lastClr="FFFFFF"/>
      </a:lt1>
      <a:dk2>
        <a:srgbClr val="CB0F0F"/>
      </a:dk2>
      <a:lt2>
        <a:srgbClr val="EBEBEB"/>
      </a:lt2>
      <a:accent1>
        <a:srgbClr val="CB0F0F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2D78CC"/>
      </a:hlink>
      <a:folHlink>
        <a:srgbClr val="2D78CC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847778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2012-07-18T23:36:00+00:00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1597963</Value>
    </PublishStatusLookup>
    <APAuthor xmlns="4873beb7-5857-4685-be1f-d57550cc96cc">
      <UserInfo>
        <DisplayName>REDMOND\v-alekha</DisplayName>
        <AccountId>2912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TP103039515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4AE901BC-D190-49E6-8B33-2F32A0F2BF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EC0E97-8C84-410A-8286-2F18FF8966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AE737A-72D2-4F07-84A4-D46333E273A5}">
  <ds:schemaRefs>
    <ds:schemaRef ds:uri="http://schemas.microsoft.com/office/2006/documentManagement/types"/>
    <ds:schemaRef ds:uri="4873beb7-5857-4685-be1f-d57550cc96cc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tf03039516</Template>
  <TotalTime>0</TotalTime>
  <Words>1629</Words>
  <Application>Microsoft Office PowerPoint</Application>
  <PresentationFormat>Široki zaslon</PresentationFormat>
  <Paragraphs>294</Paragraphs>
  <Slides>40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12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40</vt:i4>
      </vt:variant>
    </vt:vector>
  </HeadingPairs>
  <TitlesOfParts>
    <vt:vector size="53" baseType="lpstr">
      <vt:lpstr>Century Gothic</vt:lpstr>
      <vt:lpstr>メイリオ</vt:lpstr>
      <vt:lpstr>Wingdings 3</vt:lpstr>
      <vt:lpstr>Calibri</vt:lpstr>
      <vt:lpstr>Fjalla One</vt:lpstr>
      <vt:lpstr>Times New Roman</vt:lpstr>
      <vt:lpstr>Raleway</vt:lpstr>
      <vt:lpstr>ＭＳ Ｐゴシック</vt:lpstr>
      <vt:lpstr>Wingdings</vt:lpstr>
      <vt:lpstr>Arial</vt:lpstr>
      <vt:lpstr>CenturySchL-Roma</vt:lpstr>
      <vt:lpstr>Garamond</vt:lpstr>
      <vt:lpstr>Ion</vt:lpstr>
      <vt:lpstr>Mjerenje kvalitete digitalnih knjižnica i zbirki </vt:lpstr>
      <vt:lpstr>Sadržaj</vt:lpstr>
      <vt:lpstr>Što je digitalna knjižnica?</vt:lpstr>
      <vt:lpstr>Hibridna ili virtualna</vt:lpstr>
      <vt:lpstr>Digitalna knjižnica– organizacijski pogled</vt:lpstr>
      <vt:lpstr>Digitalna zbirka </vt:lpstr>
      <vt:lpstr>DK je uspješna zbog </vt:lpstr>
      <vt:lpstr>PowerPoint prezentacija</vt:lpstr>
      <vt:lpstr>Demingov krug</vt:lpstr>
      <vt:lpstr>Cilj vrednovanja</vt:lpstr>
      <vt:lpstr>Vrste vrednovanja</vt:lpstr>
      <vt:lpstr>Što je kvaliteta?</vt:lpstr>
      <vt:lpstr>Koncepti kvalitete</vt:lpstr>
      <vt:lpstr>Kvaliteta i faze zasićenja digitalne zbirke („vrsnoća” DZ)   (Pogled na kvalitetu sa stajališta proizvodnje)</vt:lpstr>
      <vt:lpstr>Razumijevanje kvalitete</vt:lpstr>
      <vt:lpstr>Što vrednovati?</vt:lpstr>
      <vt:lpstr> DK kao kompleksni sustavi </vt:lpstr>
      <vt:lpstr>Kvaliteta elemenata</vt:lpstr>
      <vt:lpstr>Pristupi digitalnim knjižnicama</vt:lpstr>
      <vt:lpstr>Elementi vrednovanja</vt:lpstr>
      <vt:lpstr>Glavni koncepti: Strujanje, Strukture, Prostori, Scenariji, Društva </vt:lpstr>
      <vt:lpstr>Dimenzije i stajališta</vt:lpstr>
      <vt:lpstr>PowerPoint prezentacija</vt:lpstr>
      <vt:lpstr>Mjere, pokazatelji, metode</vt:lpstr>
      <vt:lpstr>Trodjelni interakcijski model</vt:lpstr>
      <vt:lpstr>Kriteriji</vt:lpstr>
      <vt:lpstr>Holistički model</vt:lpstr>
      <vt:lpstr>Karakteristike i metode</vt:lpstr>
      <vt:lpstr>Karakteristike i metode</vt:lpstr>
      <vt:lpstr>Model vrednovanja DK iz organizacijske perspektive </vt:lpstr>
      <vt:lpstr>Metode vrednovanja</vt:lpstr>
      <vt:lpstr>Kriteriji vrednovanja</vt:lpstr>
      <vt:lpstr>Evaluacijski kriteriji(2)  - Izvor: Zhang, 2007</vt:lpstr>
      <vt:lpstr>Evaluacijski kriteriji(3)  (Source: Xie I)</vt:lpstr>
      <vt:lpstr>Evaluacijski kriteriji(4)</vt:lpstr>
      <vt:lpstr>Metode mjerenja kvalitete</vt:lpstr>
      <vt:lpstr>KAKO: Metode prikupljanja podataka(3)</vt:lpstr>
      <vt:lpstr>KAKO (4)</vt:lpstr>
      <vt:lpstr>Model planiranja vrednovanja(Evaluation Computer) (Izvor:Kovac L., Micsik A., 2004) </vt:lpstr>
      <vt:lpstr>Nastavnikov 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2017-08-11T19:24:45Z</dcterms:created>
  <dcterms:modified xsi:type="dcterms:W3CDTF">2018-10-31T08:26:36Z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