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6.jpg" ContentType="image/jpg"/>
  <Override PartName="/ppt/media/image18.jpg" ContentType="image/jpg"/>
  <Override PartName="/ppt/media/image23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44"/>
  </p:notesMasterIdLst>
  <p:handoutMasterIdLst>
    <p:handoutMasterId r:id="rId45"/>
  </p:handout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276" r:id="rId43"/>
  </p:sldIdLst>
  <p:sldSz cx="12192000" cy="6858000"/>
  <p:notesSz cx="7023100" cy="9309100"/>
  <p:embeddedFontLs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Raleway" panose="020B0604020202020204" charset="-18"/>
      <p:regular r:id="rId56"/>
      <p:bold r:id="rId57"/>
      <p:italic r:id="rId58"/>
      <p:boldItalic r:id="rId59"/>
    </p:embeddedFont>
    <p:embeddedFont>
      <p:font typeface="Wingdings 3" panose="05040102010807070707" pitchFamily="18" charset="2"/>
      <p:regular r:id="rId60"/>
    </p:embeddedFont>
    <p:embeddedFont>
      <p:font typeface="Fjalla One" panose="020B060402020202020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font" Target="fonts/font1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ustaf.nelhans@hb.s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ustaf.nelhans@hb.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en-GB" b="0" i="0" dirty="0" smtClean="0">
              <a:hlinkClick xmlns:r="http://schemas.openxmlformats.org/officeDocument/2006/relationships" r:id="rId1"/>
            </a:rPr>
            <a:t>gustaf.nelhans@hb.se</a:t>
          </a:r>
          <a:r>
            <a:rPr lang="hr-HR" b="0" i="0" dirty="0" smtClean="0"/>
            <a:t> 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b="0" i="0" kern="1200" dirty="0" smtClean="0">
              <a:hlinkClick xmlns:r="http://schemas.openxmlformats.org/officeDocument/2006/relationships" r:id="rId1"/>
            </a:rPr>
            <a:t>gustaf.nelhans@hb.se</a:t>
          </a:r>
          <a:r>
            <a:rPr lang="hr-HR" sz="4900" b="0" i="0" kern="1200" dirty="0" smtClean="0"/>
            <a:t> </a:t>
          </a:r>
          <a:endParaRPr lang="en-US" sz="49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D5A7-D416-4144-A60D-8EC72B6E83C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967B-90AA-47C3-8331-ABB5D3E3EB34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1EF-8853-47ED-8C60-3824270F51AD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05E0-5A74-4397-A982-01C64163E444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F99A-D333-4C76-A742-D51864D37637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6CE3-686E-44BD-9D63-9689EA4927C7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E82-3511-4385-9B04-77C2F348305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869D-DEA2-425C-A8D2-503BDE674DA4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5AAC-527C-4C37-9F79-5D18B3358B3F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1989-58B1-4F79-8DDB-C752D4D21DEE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D80C-907F-4E6B-BC46-2B354EF0C4E4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9DF5-63D6-40D8-B903-459C0E099030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Gustaf Nelhans, 2018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B36E-E9DF-4867-8E05-FDB9CF03F214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107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83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Gustaf Nelhans, 2018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2192-6F21-4472-9E27-9DD1D5855E7C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33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95921" y="284567"/>
            <a:ext cx="5368476" cy="216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83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30063" y="1893334"/>
            <a:ext cx="4258512" cy="4050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32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Gustaf Nelhans, 2018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104C-F7E5-4C1F-AB8F-888AB89DC068}" type="datetime1">
              <a:rPr lang="en-US" smtClean="0"/>
              <a:t>11/14/2018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5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990-5FC1-46D3-8947-9F1FE5ABCC07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72A-78ED-425E-ACE6-C248E637B3F4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02A1-24A0-480E-82D2-C1A80778FB58}" type="datetime1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C08-3915-4DA7-8DFB-EED74516D36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A47-FA91-45C9-AEC3-ADD6AA2F2410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7282-DF35-41E5-8360-BE7CBF8151B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4AB8-055E-491D-AE36-688A0D944A4F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FA02A3-3A6E-4B98-885E-9BDBB3E8FC5E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m/ngram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voyant-tools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alshbr.com/textanalysiscourseboo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/>
              <a:t>Digital, </a:t>
            </a:r>
            <a:r>
              <a:rPr lang="hr-HR" sz="4800" dirty="0" err="1" smtClean="0"/>
              <a:t>Quantitatiive</a:t>
            </a:r>
            <a:r>
              <a:rPr lang="hr-HR" sz="4800" dirty="0" smtClean="0"/>
              <a:t> </a:t>
            </a:r>
            <a:r>
              <a:rPr lang="hr-HR" sz="4800" dirty="0" err="1" smtClean="0"/>
              <a:t>Methods</a:t>
            </a:r>
            <a:r>
              <a:rPr lang="hr-HR" sz="4800" dirty="0" smtClean="0"/>
              <a:t> for </a:t>
            </a:r>
            <a:r>
              <a:rPr lang="hr-HR" sz="4800" dirty="0" err="1"/>
              <a:t>T</a:t>
            </a:r>
            <a:r>
              <a:rPr lang="hr-HR" sz="4800" dirty="0" err="1" smtClean="0"/>
              <a:t>ext</a:t>
            </a:r>
            <a:r>
              <a:rPr lang="hr-HR" sz="4800" dirty="0" smtClean="0"/>
              <a:t> </a:t>
            </a:r>
            <a:r>
              <a:rPr lang="hr-HR" sz="4800" dirty="0" err="1" smtClean="0"/>
              <a:t>Analysis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Gustaf</a:t>
            </a:r>
            <a:r>
              <a:rPr lang="hr-HR" dirty="0" smtClean="0"/>
              <a:t> </a:t>
            </a:r>
            <a:r>
              <a:rPr lang="hr-HR" dirty="0" err="1" smtClean="0"/>
              <a:t>nelhans</a:t>
            </a:r>
            <a:r>
              <a:rPr lang="en-US" dirty="0" smtClean="0"/>
              <a:t>| </a:t>
            </a:r>
            <a:r>
              <a:rPr lang="hr-HR" dirty="0" smtClean="0"/>
              <a:t>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884" y="782374"/>
            <a:ext cx="8416076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03" dirty="0"/>
              <a:t>Text </a:t>
            </a:r>
            <a:r>
              <a:rPr sz="4130" spc="5" dirty="0"/>
              <a:t>as </a:t>
            </a:r>
            <a:r>
              <a:rPr sz="4130" spc="-18" dirty="0"/>
              <a:t>data </a:t>
            </a:r>
            <a:r>
              <a:rPr sz="4130" spc="9" dirty="0"/>
              <a:t>(analog,</a:t>
            </a:r>
            <a:r>
              <a:rPr sz="4130" spc="141" dirty="0"/>
              <a:t> </a:t>
            </a:r>
            <a:r>
              <a:rPr sz="4130" spc="5" dirty="0"/>
              <a:t>manual)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278195" y="1818704"/>
            <a:ext cx="8199766" cy="3469772"/>
          </a:xfrm>
          <a:prstGeom prst="rect">
            <a:avLst/>
          </a:prstGeom>
        </p:spPr>
        <p:txBody>
          <a:bodyPr vert="horz" wrap="square" lIns="0" tIns="134278" rIns="0" bIns="0" rtlCol="0">
            <a:spAutoFit/>
          </a:bodyPr>
          <a:lstStyle/>
          <a:p>
            <a:pPr marL="226495" indent="-214969">
              <a:spcBef>
                <a:spcPts val="1057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-9" dirty="0">
                <a:latin typeface="Calibri"/>
                <a:cs typeface="Calibri"/>
              </a:rPr>
              <a:t>Traditionally: </a:t>
            </a:r>
            <a:r>
              <a:rPr sz="2042" spc="-5" dirty="0">
                <a:latin typeface="Calibri"/>
                <a:cs typeface="Calibri"/>
              </a:rPr>
              <a:t>text </a:t>
            </a:r>
            <a:r>
              <a:rPr sz="2042" dirty="0">
                <a:latin typeface="Calibri"/>
                <a:cs typeface="Calibri"/>
              </a:rPr>
              <a:t>analysis is </a:t>
            </a:r>
            <a:r>
              <a:rPr sz="2042" spc="5" dirty="0">
                <a:latin typeface="Calibri"/>
                <a:cs typeface="Calibri"/>
              </a:rPr>
              <a:t>a </a:t>
            </a:r>
            <a:r>
              <a:rPr sz="2042" b="1" i="1" spc="5" dirty="0">
                <a:latin typeface="Calibri"/>
                <a:cs typeface="Calibri"/>
              </a:rPr>
              <a:t>qualitative</a:t>
            </a:r>
            <a:r>
              <a:rPr sz="2042" b="1" i="1" spc="82" dirty="0">
                <a:latin typeface="Calibri"/>
                <a:cs typeface="Calibri"/>
              </a:rPr>
              <a:t> </a:t>
            </a:r>
            <a:r>
              <a:rPr sz="2042" spc="9" dirty="0">
                <a:latin typeface="Calibri"/>
                <a:cs typeface="Calibri"/>
              </a:rPr>
              <a:t>method.</a:t>
            </a:r>
            <a:endParaRPr sz="2042" dirty="0">
              <a:latin typeface="Calibri"/>
              <a:cs typeface="Calibri"/>
            </a:endParaRPr>
          </a:p>
          <a:p>
            <a:pPr marL="226495" marR="45530" indent="-214969">
              <a:lnSpc>
                <a:spcPct val="101899"/>
              </a:lnSpc>
              <a:spcBef>
                <a:spcPts val="921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-23" dirty="0">
                <a:latin typeface="Calibri"/>
                <a:cs typeface="Calibri"/>
              </a:rPr>
              <a:t>We </a:t>
            </a:r>
            <a:r>
              <a:rPr sz="2042" b="1" i="1" dirty="0">
                <a:latin typeface="Calibri"/>
                <a:cs typeface="Calibri"/>
              </a:rPr>
              <a:t>collect </a:t>
            </a:r>
            <a:r>
              <a:rPr sz="2042" dirty="0">
                <a:latin typeface="Calibri"/>
                <a:cs typeface="Calibri"/>
              </a:rPr>
              <a:t>infomation through </a:t>
            </a:r>
            <a:r>
              <a:rPr sz="2042" spc="5" dirty="0">
                <a:latin typeface="Calibri"/>
                <a:cs typeface="Calibri"/>
              </a:rPr>
              <a:t>interviews, </a:t>
            </a:r>
            <a:r>
              <a:rPr sz="2042" dirty="0">
                <a:latin typeface="Calibri"/>
                <a:cs typeface="Calibri"/>
              </a:rPr>
              <a:t>participatory  </a:t>
            </a:r>
            <a:r>
              <a:rPr sz="2042" spc="5" dirty="0">
                <a:latin typeface="Calibri"/>
                <a:cs typeface="Calibri"/>
              </a:rPr>
              <a:t>observation </a:t>
            </a:r>
            <a:r>
              <a:rPr sz="2042" spc="-5" dirty="0">
                <a:latin typeface="Calibri"/>
                <a:cs typeface="Calibri"/>
              </a:rPr>
              <a:t>to create </a:t>
            </a:r>
            <a:r>
              <a:rPr sz="2042" spc="5" dirty="0">
                <a:latin typeface="Calibri"/>
                <a:cs typeface="Calibri"/>
              </a:rPr>
              <a:t>new </a:t>
            </a:r>
            <a:r>
              <a:rPr sz="2042" spc="-5" dirty="0">
                <a:latin typeface="Calibri"/>
                <a:cs typeface="Calibri"/>
              </a:rPr>
              <a:t>text. </a:t>
            </a:r>
            <a:r>
              <a:rPr sz="2042" spc="-23" dirty="0">
                <a:latin typeface="Calibri"/>
                <a:cs typeface="Calibri"/>
              </a:rPr>
              <a:t>We </a:t>
            </a:r>
            <a:r>
              <a:rPr sz="2042" dirty="0">
                <a:latin typeface="Calibri"/>
                <a:cs typeface="Calibri"/>
              </a:rPr>
              <a:t>can </a:t>
            </a:r>
            <a:r>
              <a:rPr sz="2042" spc="5" dirty="0">
                <a:latin typeface="Calibri"/>
                <a:cs typeface="Calibri"/>
              </a:rPr>
              <a:t>also use </a:t>
            </a:r>
            <a:r>
              <a:rPr sz="2042" spc="-5" dirty="0">
                <a:latin typeface="Calibri"/>
                <a:cs typeface="Calibri"/>
              </a:rPr>
              <a:t>texts </a:t>
            </a:r>
            <a:r>
              <a:rPr sz="2042" spc="5" dirty="0">
                <a:latin typeface="Calibri"/>
                <a:cs typeface="Calibri"/>
              </a:rPr>
              <a:t>as </a:t>
            </a:r>
            <a:r>
              <a:rPr sz="2042" dirty="0">
                <a:latin typeface="Calibri"/>
                <a:cs typeface="Calibri"/>
              </a:rPr>
              <a:t>source  material.</a:t>
            </a:r>
          </a:p>
          <a:p>
            <a:pPr marL="226495" marR="4611" indent="-214969">
              <a:lnSpc>
                <a:spcPct val="101299"/>
              </a:lnSpc>
              <a:spcBef>
                <a:spcPts val="939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-23" dirty="0">
                <a:latin typeface="Calibri"/>
                <a:cs typeface="Calibri"/>
              </a:rPr>
              <a:t>We </a:t>
            </a:r>
            <a:r>
              <a:rPr sz="2042" spc="9" dirty="0">
                <a:latin typeface="Calibri"/>
                <a:cs typeface="Calibri"/>
              </a:rPr>
              <a:t>then </a:t>
            </a:r>
            <a:r>
              <a:rPr sz="2042" b="1" i="1" dirty="0">
                <a:latin typeface="Calibri"/>
                <a:cs typeface="Calibri"/>
              </a:rPr>
              <a:t>interpret </a:t>
            </a:r>
            <a:r>
              <a:rPr sz="2042" spc="5" dirty="0">
                <a:latin typeface="Calibri"/>
                <a:cs typeface="Calibri"/>
              </a:rPr>
              <a:t>the </a:t>
            </a:r>
            <a:r>
              <a:rPr sz="2042" spc="-5" dirty="0">
                <a:latin typeface="Calibri"/>
                <a:cs typeface="Calibri"/>
              </a:rPr>
              <a:t>texts to </a:t>
            </a:r>
            <a:r>
              <a:rPr sz="2042" dirty="0">
                <a:latin typeface="Calibri"/>
                <a:cs typeface="Calibri"/>
              </a:rPr>
              <a:t>understand </a:t>
            </a:r>
            <a:r>
              <a:rPr sz="2042" spc="5" dirty="0">
                <a:latin typeface="Calibri"/>
                <a:cs typeface="Calibri"/>
              </a:rPr>
              <a:t>what </a:t>
            </a:r>
            <a:r>
              <a:rPr sz="2042" dirty="0">
                <a:latin typeface="Calibri"/>
                <a:cs typeface="Calibri"/>
              </a:rPr>
              <a:t>information is  contained in </a:t>
            </a:r>
            <a:r>
              <a:rPr sz="2042" spc="5" dirty="0">
                <a:latin typeface="Calibri"/>
                <a:cs typeface="Calibri"/>
              </a:rPr>
              <a:t>terms </a:t>
            </a:r>
            <a:r>
              <a:rPr sz="2042" spc="9" dirty="0">
                <a:latin typeface="Calibri"/>
                <a:cs typeface="Calibri"/>
              </a:rPr>
              <a:t>of </a:t>
            </a:r>
            <a:r>
              <a:rPr sz="2042" dirty="0">
                <a:latin typeface="Calibri"/>
                <a:cs typeface="Calibri"/>
              </a:rPr>
              <a:t>facts, </a:t>
            </a:r>
            <a:r>
              <a:rPr sz="2042" spc="5" dirty="0">
                <a:latin typeface="Calibri"/>
                <a:cs typeface="Calibri"/>
              </a:rPr>
              <a:t>subjects’ experiences and thoughts,  </a:t>
            </a:r>
            <a:r>
              <a:rPr sz="2042" dirty="0">
                <a:latin typeface="Calibri"/>
                <a:cs typeface="Calibri"/>
              </a:rPr>
              <a:t>etc.</a:t>
            </a:r>
          </a:p>
          <a:p>
            <a:pPr marL="226495" marR="70888" indent="-214969">
              <a:lnSpc>
                <a:spcPct val="101299"/>
              </a:lnSpc>
              <a:spcBef>
                <a:spcPts val="939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b="1" i="1" spc="5" dirty="0">
                <a:latin typeface="Calibri"/>
                <a:cs typeface="Calibri"/>
              </a:rPr>
              <a:t>This is </a:t>
            </a:r>
            <a:r>
              <a:rPr sz="2042" b="1" i="1" spc="9" dirty="0">
                <a:latin typeface="Calibri"/>
                <a:cs typeface="Calibri"/>
              </a:rPr>
              <a:t>an </a:t>
            </a:r>
            <a:r>
              <a:rPr sz="2042" b="1" i="1" spc="5" dirty="0">
                <a:latin typeface="Calibri"/>
                <a:cs typeface="Calibri"/>
              </a:rPr>
              <a:t>interpretive </a:t>
            </a:r>
            <a:r>
              <a:rPr sz="2042" b="1" i="1" spc="9" dirty="0">
                <a:latin typeface="Calibri"/>
                <a:cs typeface="Calibri"/>
              </a:rPr>
              <a:t>method </a:t>
            </a:r>
            <a:r>
              <a:rPr sz="2042" spc="5" dirty="0">
                <a:latin typeface="Calibri"/>
                <a:cs typeface="Calibri"/>
              </a:rPr>
              <a:t>influenced </a:t>
            </a:r>
            <a:r>
              <a:rPr sz="2042" dirty="0">
                <a:latin typeface="Calibri"/>
                <a:cs typeface="Calibri"/>
              </a:rPr>
              <a:t>by </a:t>
            </a:r>
            <a:r>
              <a:rPr sz="2042" spc="5" dirty="0">
                <a:latin typeface="Calibri"/>
                <a:cs typeface="Calibri"/>
              </a:rPr>
              <a:t>the the subjective  </a:t>
            </a:r>
            <a:r>
              <a:rPr sz="2042" dirty="0">
                <a:latin typeface="Calibri"/>
                <a:cs typeface="Calibri"/>
              </a:rPr>
              <a:t>researchers preconceived </a:t>
            </a:r>
            <a:r>
              <a:rPr sz="2042" spc="5" dirty="0">
                <a:latin typeface="Calibri"/>
                <a:cs typeface="Calibri"/>
              </a:rPr>
              <a:t>notions, </a:t>
            </a:r>
            <a:r>
              <a:rPr sz="2042" spc="-5" dirty="0">
                <a:latin typeface="Calibri"/>
                <a:cs typeface="Calibri"/>
              </a:rPr>
              <a:t>training </a:t>
            </a:r>
            <a:r>
              <a:rPr sz="2042" spc="5" dirty="0">
                <a:latin typeface="Calibri"/>
                <a:cs typeface="Calibri"/>
              </a:rPr>
              <a:t>and</a:t>
            </a:r>
            <a:r>
              <a:rPr sz="2042" spc="73" dirty="0">
                <a:latin typeface="Calibri"/>
                <a:cs typeface="Calibri"/>
              </a:rPr>
              <a:t> </a:t>
            </a:r>
            <a:r>
              <a:rPr sz="2042" spc="-5" dirty="0">
                <a:latin typeface="Calibri"/>
                <a:cs typeface="Calibri"/>
              </a:rPr>
              <a:t>context.</a:t>
            </a:r>
            <a:endParaRPr sz="2042" dirty="0">
              <a:latin typeface="Calibri"/>
              <a:cs typeface="Calibri"/>
            </a:endParaRPr>
          </a:p>
          <a:p>
            <a:pPr marL="227072" marR="1023555" indent="-215546">
              <a:lnSpc>
                <a:spcPct val="101299"/>
              </a:lnSpc>
              <a:spcBef>
                <a:spcPts val="967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-41" dirty="0">
                <a:latin typeface="Calibri"/>
                <a:cs typeface="Calibri"/>
              </a:rPr>
              <a:t>You </a:t>
            </a:r>
            <a:r>
              <a:rPr sz="2042" spc="5" dirty="0">
                <a:latin typeface="Calibri"/>
                <a:cs typeface="Calibri"/>
              </a:rPr>
              <a:t>might </a:t>
            </a:r>
            <a:r>
              <a:rPr sz="2042" spc="-9" dirty="0">
                <a:latin typeface="Calibri"/>
                <a:cs typeface="Calibri"/>
              </a:rPr>
              <a:t>have </a:t>
            </a:r>
            <a:r>
              <a:rPr sz="2042" dirty="0">
                <a:latin typeface="Calibri"/>
                <a:cs typeface="Calibri"/>
              </a:rPr>
              <a:t>heard </a:t>
            </a:r>
            <a:r>
              <a:rPr sz="2042" spc="9" dirty="0">
                <a:latin typeface="Calibri"/>
                <a:cs typeface="Calibri"/>
              </a:rPr>
              <a:t>about </a:t>
            </a:r>
            <a:r>
              <a:rPr sz="2042" spc="5" dirty="0">
                <a:latin typeface="Calibri"/>
                <a:cs typeface="Calibri"/>
              </a:rPr>
              <a:t>the </a:t>
            </a:r>
            <a:r>
              <a:rPr sz="2042" b="1" i="1" spc="5" dirty="0">
                <a:latin typeface="Calibri"/>
                <a:cs typeface="Calibri"/>
              </a:rPr>
              <a:t>Hermeneutical circle</a:t>
            </a:r>
            <a:r>
              <a:rPr sz="2042" spc="5" dirty="0">
                <a:latin typeface="Calibri"/>
                <a:cs typeface="Calibri"/>
              </a:rPr>
              <a:t>,  </a:t>
            </a:r>
            <a:r>
              <a:rPr sz="2042" b="1" i="1" spc="9" dirty="0">
                <a:latin typeface="Calibri"/>
                <a:cs typeface="Calibri"/>
              </a:rPr>
              <a:t>Phenomenology</a:t>
            </a:r>
            <a:r>
              <a:rPr sz="2042" spc="9" dirty="0">
                <a:latin typeface="Calibri"/>
                <a:cs typeface="Calibri"/>
              </a:rPr>
              <a:t>, </a:t>
            </a:r>
            <a:r>
              <a:rPr sz="2042" b="1" i="1" spc="9" dirty="0">
                <a:latin typeface="Calibri"/>
                <a:cs typeface="Calibri"/>
              </a:rPr>
              <a:t>Grounded theory</a:t>
            </a:r>
            <a:r>
              <a:rPr sz="2042" spc="9" dirty="0">
                <a:latin typeface="Calibri"/>
                <a:cs typeface="Calibri"/>
              </a:rPr>
              <a:t>,</a:t>
            </a:r>
            <a:r>
              <a:rPr sz="2042" spc="27" dirty="0">
                <a:latin typeface="Calibri"/>
                <a:cs typeface="Calibri"/>
              </a:rPr>
              <a:t> </a:t>
            </a:r>
            <a:r>
              <a:rPr sz="2042" dirty="0">
                <a:latin typeface="Calibri"/>
                <a:cs typeface="Calibri"/>
              </a:rPr>
              <a:t>etc.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072" y="819682"/>
            <a:ext cx="8635160" cy="588305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sz="3721" spc="-77" dirty="0"/>
              <a:t>Text </a:t>
            </a:r>
            <a:r>
              <a:rPr sz="3721" spc="14" dirty="0"/>
              <a:t>as </a:t>
            </a:r>
            <a:r>
              <a:rPr sz="3721" spc="-5" dirty="0"/>
              <a:t>data </a:t>
            </a:r>
            <a:r>
              <a:rPr sz="3721" spc="5" dirty="0"/>
              <a:t>(digital,</a:t>
            </a:r>
            <a:r>
              <a:rPr sz="3721" spc="100" dirty="0"/>
              <a:t> </a:t>
            </a:r>
            <a:r>
              <a:rPr sz="3721" spc="9" dirty="0"/>
              <a:t>semi-automatic)</a:t>
            </a:r>
            <a:endParaRPr sz="3721" dirty="0"/>
          </a:p>
        </p:txBody>
      </p:sp>
      <p:sp>
        <p:nvSpPr>
          <p:cNvPr id="3" name="object 3"/>
          <p:cNvSpPr txBox="1"/>
          <p:nvPr/>
        </p:nvSpPr>
        <p:spPr>
          <a:xfrm>
            <a:off x="875072" y="1939500"/>
            <a:ext cx="8785099" cy="3297771"/>
          </a:xfrm>
          <a:prstGeom prst="rect">
            <a:avLst/>
          </a:prstGeom>
        </p:spPr>
        <p:txBody>
          <a:bodyPr vert="horz" wrap="square" lIns="0" tIns="8645" rIns="0" bIns="0" rtlCol="0">
            <a:spAutoFit/>
          </a:bodyPr>
          <a:lstStyle/>
          <a:p>
            <a:pPr marL="226495" marR="111806" indent="-214969">
              <a:lnSpc>
                <a:spcPct val="101699"/>
              </a:lnSpc>
              <a:spcBef>
                <a:spcPts val="68"/>
              </a:spcBef>
              <a:buFont typeface="Arial"/>
              <a:buChar char="•"/>
              <a:tabLst>
                <a:tab pos="226495" algn="l"/>
                <a:tab pos="227649" algn="l"/>
              </a:tabLst>
            </a:pPr>
            <a:r>
              <a:rPr sz="1861" spc="9" dirty="0">
                <a:latin typeface="Calibri"/>
                <a:cs typeface="Calibri"/>
              </a:rPr>
              <a:t>Using </a:t>
            </a:r>
            <a:r>
              <a:rPr sz="1861" b="1" i="1" dirty="0">
                <a:latin typeface="Calibri"/>
                <a:cs typeface="Calibri"/>
              </a:rPr>
              <a:t>computer </a:t>
            </a:r>
            <a:r>
              <a:rPr sz="1861" b="1" i="1" spc="5" dirty="0">
                <a:latin typeface="Calibri"/>
                <a:cs typeface="Calibri"/>
              </a:rPr>
              <a:t>algorithms </a:t>
            </a:r>
            <a:r>
              <a:rPr sz="1861" spc="-5" dirty="0">
                <a:latin typeface="Calibri"/>
                <a:cs typeface="Calibri"/>
              </a:rPr>
              <a:t>to </a:t>
            </a:r>
            <a:r>
              <a:rPr sz="1861" spc="5" dirty="0">
                <a:latin typeface="Calibri"/>
                <a:cs typeface="Calibri"/>
              </a:rPr>
              <a:t>help </a:t>
            </a:r>
            <a:r>
              <a:rPr sz="1861" dirty="0">
                <a:latin typeface="Calibri"/>
                <a:cs typeface="Calibri"/>
              </a:rPr>
              <a:t>understand </a:t>
            </a:r>
            <a:r>
              <a:rPr sz="1861" spc="9" dirty="0">
                <a:latin typeface="Calibri"/>
                <a:cs typeface="Calibri"/>
              </a:rPr>
              <a:t>and </a:t>
            </a:r>
            <a:r>
              <a:rPr sz="1861" spc="-5" dirty="0">
                <a:latin typeface="Calibri"/>
                <a:cs typeface="Calibri"/>
              </a:rPr>
              <a:t>make </a:t>
            </a:r>
            <a:r>
              <a:rPr sz="1861" spc="9" dirty="0">
                <a:latin typeface="Calibri"/>
                <a:cs typeface="Calibri"/>
              </a:rPr>
              <a:t>meaning </a:t>
            </a:r>
            <a:r>
              <a:rPr sz="1861" spc="5" dirty="0">
                <a:latin typeface="Calibri"/>
                <a:cs typeface="Calibri"/>
              </a:rPr>
              <a:t>out  </a:t>
            </a:r>
            <a:r>
              <a:rPr sz="1861" dirty="0">
                <a:latin typeface="Calibri"/>
                <a:cs typeface="Calibri"/>
              </a:rPr>
              <a:t>of </a:t>
            </a:r>
            <a:r>
              <a:rPr sz="1861" spc="-5" dirty="0">
                <a:latin typeface="Calibri"/>
                <a:cs typeface="Calibri"/>
              </a:rPr>
              <a:t>text</a:t>
            </a:r>
            <a:endParaRPr sz="1861" dirty="0">
              <a:latin typeface="Calibri"/>
              <a:cs typeface="Calibri"/>
            </a:endParaRPr>
          </a:p>
          <a:p>
            <a:pPr marL="227072" marR="4611" indent="-215546">
              <a:spcBef>
                <a:spcPts val="976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1861" b="1" i="1" dirty="0">
                <a:latin typeface="Calibri"/>
                <a:cs typeface="Calibri"/>
              </a:rPr>
              <a:t>Quantitative</a:t>
            </a:r>
            <a:r>
              <a:rPr sz="1861" dirty="0">
                <a:latin typeface="Calibri"/>
                <a:cs typeface="Calibri"/>
              </a:rPr>
              <a:t>, </a:t>
            </a:r>
            <a:r>
              <a:rPr sz="1861" spc="9" dirty="0">
                <a:latin typeface="Calibri"/>
                <a:cs typeface="Calibri"/>
              </a:rPr>
              <a:t>machine-based </a:t>
            </a:r>
            <a:r>
              <a:rPr sz="1861" spc="-5" dirty="0">
                <a:latin typeface="Calibri"/>
                <a:cs typeface="Calibri"/>
              </a:rPr>
              <a:t>text </a:t>
            </a:r>
            <a:r>
              <a:rPr sz="1861" spc="5" dirty="0">
                <a:latin typeface="Calibri"/>
                <a:cs typeface="Calibri"/>
              </a:rPr>
              <a:t>analysis could be viewed as a </a:t>
            </a:r>
            <a:r>
              <a:rPr sz="1861" spc="9" dirty="0">
                <a:latin typeface="Calibri"/>
                <a:cs typeface="Calibri"/>
              </a:rPr>
              <a:t>“theory  </a:t>
            </a:r>
            <a:r>
              <a:rPr sz="1861" dirty="0">
                <a:latin typeface="Calibri"/>
                <a:cs typeface="Calibri"/>
              </a:rPr>
              <a:t>stable” </a:t>
            </a:r>
            <a:r>
              <a:rPr sz="1861" spc="9" dirty="0">
                <a:latin typeface="Calibri"/>
                <a:cs typeface="Calibri"/>
              </a:rPr>
              <a:t>means </a:t>
            </a:r>
            <a:r>
              <a:rPr sz="1861" dirty="0">
                <a:latin typeface="Calibri"/>
                <a:cs typeface="Calibri"/>
              </a:rPr>
              <a:t>of </a:t>
            </a:r>
            <a:r>
              <a:rPr sz="1861" spc="5" dirty="0">
                <a:latin typeface="Calibri"/>
                <a:cs typeface="Calibri"/>
              </a:rPr>
              <a:t>approaching objectivity </a:t>
            </a:r>
            <a:r>
              <a:rPr sz="1861" spc="9" dirty="0">
                <a:latin typeface="Calibri"/>
                <a:cs typeface="Calibri"/>
              </a:rPr>
              <a:t>with </a:t>
            </a:r>
            <a:r>
              <a:rPr sz="1861" spc="-9" dirty="0">
                <a:latin typeface="Calibri"/>
                <a:cs typeface="Calibri"/>
              </a:rPr>
              <a:t>regard </a:t>
            </a:r>
            <a:r>
              <a:rPr sz="1861" spc="-5" dirty="0">
                <a:latin typeface="Calibri"/>
                <a:cs typeface="Calibri"/>
              </a:rPr>
              <a:t>to</a:t>
            </a:r>
            <a:r>
              <a:rPr sz="1861" spc="27" dirty="0">
                <a:latin typeface="Calibri"/>
                <a:cs typeface="Calibri"/>
              </a:rPr>
              <a:t> </a:t>
            </a:r>
            <a:r>
              <a:rPr sz="1861" dirty="0">
                <a:latin typeface="Calibri"/>
                <a:cs typeface="Calibri"/>
              </a:rPr>
              <a:t>interpretation.</a:t>
            </a:r>
          </a:p>
          <a:p>
            <a:pPr marL="226495" marR="402852" indent="-214969">
              <a:lnSpc>
                <a:spcPct val="101000"/>
              </a:lnSpc>
              <a:spcBef>
                <a:spcPts val="958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1861" spc="9" dirty="0">
                <a:latin typeface="Calibri"/>
                <a:cs typeface="Calibri"/>
              </a:rPr>
              <a:t>One </a:t>
            </a:r>
            <a:r>
              <a:rPr sz="1861" dirty="0">
                <a:latin typeface="Calibri"/>
                <a:cs typeface="Calibri"/>
              </a:rPr>
              <a:t>important </a:t>
            </a:r>
            <a:r>
              <a:rPr sz="1861" spc="5" dirty="0">
                <a:latin typeface="Calibri"/>
                <a:cs typeface="Calibri"/>
              </a:rPr>
              <a:t>common denominator </a:t>
            </a:r>
            <a:r>
              <a:rPr sz="1861" spc="-9" dirty="0">
                <a:latin typeface="Calibri"/>
                <a:cs typeface="Calibri"/>
              </a:rPr>
              <a:t>for </a:t>
            </a:r>
            <a:r>
              <a:rPr sz="1861" spc="5" dirty="0">
                <a:latin typeface="Calibri"/>
                <a:cs typeface="Calibri"/>
              </a:rPr>
              <a:t>this approach is the  identification </a:t>
            </a:r>
            <a:r>
              <a:rPr sz="1861" dirty="0">
                <a:latin typeface="Calibri"/>
                <a:cs typeface="Calibri"/>
              </a:rPr>
              <a:t>of </a:t>
            </a:r>
            <a:r>
              <a:rPr sz="1861" b="1" i="1" dirty="0">
                <a:latin typeface="Calibri"/>
                <a:cs typeface="Calibri"/>
              </a:rPr>
              <a:t>patterns </a:t>
            </a:r>
            <a:r>
              <a:rPr sz="1861" b="1" i="1" spc="5" dirty="0">
                <a:latin typeface="Calibri"/>
                <a:cs typeface="Calibri"/>
              </a:rPr>
              <a:t>and trends </a:t>
            </a:r>
            <a:r>
              <a:rPr sz="1861" b="1" i="1" dirty="0">
                <a:latin typeface="Calibri"/>
                <a:cs typeface="Calibri"/>
              </a:rPr>
              <a:t>in large collections of </a:t>
            </a:r>
            <a:r>
              <a:rPr sz="1861" b="1" i="1" spc="-9" dirty="0">
                <a:latin typeface="Calibri"/>
                <a:cs typeface="Calibri"/>
              </a:rPr>
              <a:t>texts </a:t>
            </a:r>
            <a:r>
              <a:rPr sz="1861" dirty="0">
                <a:latin typeface="Calibri"/>
                <a:cs typeface="Calibri"/>
              </a:rPr>
              <a:t>(or  </a:t>
            </a:r>
            <a:r>
              <a:rPr sz="1861" spc="5" dirty="0">
                <a:latin typeface="Calibri"/>
                <a:cs typeface="Calibri"/>
              </a:rPr>
              <a:t>images).</a:t>
            </a:r>
            <a:endParaRPr sz="1861" dirty="0">
              <a:latin typeface="Calibri"/>
              <a:cs typeface="Calibri"/>
            </a:endParaRPr>
          </a:p>
          <a:p>
            <a:pPr marL="226495" indent="-214969">
              <a:spcBef>
                <a:spcPts val="980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1861" dirty="0">
                <a:latin typeface="Calibri"/>
                <a:cs typeface="Calibri"/>
              </a:rPr>
              <a:t>There are </a:t>
            </a:r>
            <a:r>
              <a:rPr sz="1861" spc="-5" dirty="0">
                <a:latin typeface="Calibri"/>
                <a:cs typeface="Calibri"/>
              </a:rPr>
              <a:t>different </a:t>
            </a:r>
            <a:r>
              <a:rPr sz="1861" spc="9" dirty="0">
                <a:latin typeface="Calibri"/>
                <a:cs typeface="Calibri"/>
              </a:rPr>
              <a:t>means </a:t>
            </a:r>
            <a:r>
              <a:rPr sz="1861" dirty="0">
                <a:latin typeface="Calibri"/>
                <a:cs typeface="Calibri"/>
              </a:rPr>
              <a:t>of </a:t>
            </a:r>
            <a:r>
              <a:rPr sz="1861" spc="5" dirty="0">
                <a:latin typeface="Calibri"/>
                <a:cs typeface="Calibri"/>
              </a:rPr>
              <a:t>approaching the subject </a:t>
            </a:r>
            <a:r>
              <a:rPr sz="1861" spc="-5" dirty="0">
                <a:latin typeface="Calibri"/>
                <a:cs typeface="Calibri"/>
              </a:rPr>
              <a:t>from</a:t>
            </a:r>
            <a:r>
              <a:rPr sz="1861" spc="50" dirty="0">
                <a:latin typeface="Calibri"/>
                <a:cs typeface="Calibri"/>
              </a:rPr>
              <a:t> </a:t>
            </a:r>
            <a:r>
              <a:rPr sz="1861" spc="5" dirty="0">
                <a:latin typeface="Calibri"/>
                <a:cs typeface="Calibri"/>
              </a:rPr>
              <a:t>a</a:t>
            </a:r>
            <a:endParaRPr sz="1861" dirty="0">
              <a:latin typeface="Calibri"/>
              <a:cs typeface="Calibri"/>
            </a:endParaRPr>
          </a:p>
          <a:p>
            <a:pPr marL="657012" lvl="1" indent="-214969">
              <a:spcBef>
                <a:spcPts val="517"/>
              </a:spcBef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588" b="1" i="1" dirty="0">
                <a:latin typeface="Calibri"/>
                <a:cs typeface="Calibri"/>
              </a:rPr>
              <a:t>data science perspective</a:t>
            </a:r>
            <a:r>
              <a:rPr sz="1588" dirty="0">
                <a:latin typeface="Calibri"/>
                <a:cs typeface="Calibri"/>
              </a:rPr>
              <a:t>, meaning </a:t>
            </a:r>
            <a:r>
              <a:rPr sz="1588" spc="-5" dirty="0">
                <a:latin typeface="Calibri"/>
                <a:cs typeface="Calibri"/>
              </a:rPr>
              <a:t>that “everything </a:t>
            </a:r>
            <a:r>
              <a:rPr sz="1588" dirty="0">
                <a:latin typeface="Calibri"/>
                <a:cs typeface="Calibri"/>
              </a:rPr>
              <a:t>is </a:t>
            </a:r>
            <a:r>
              <a:rPr sz="1588" spc="-32" dirty="0">
                <a:latin typeface="Calibri"/>
                <a:cs typeface="Calibri"/>
              </a:rPr>
              <a:t>data”, </a:t>
            </a:r>
            <a:r>
              <a:rPr sz="1588" spc="5" dirty="0">
                <a:latin typeface="Calibri"/>
                <a:cs typeface="Calibri"/>
              </a:rPr>
              <a:t>or </a:t>
            </a:r>
            <a:r>
              <a:rPr sz="1588" dirty="0">
                <a:latin typeface="Calibri"/>
                <a:cs typeface="Calibri"/>
              </a:rPr>
              <a:t>from</a:t>
            </a:r>
            <a:r>
              <a:rPr sz="1588" spc="91" dirty="0">
                <a:latin typeface="Calibri"/>
                <a:cs typeface="Calibri"/>
              </a:rPr>
              <a:t> </a:t>
            </a:r>
            <a:r>
              <a:rPr sz="1588" spc="5" dirty="0">
                <a:latin typeface="Calibri"/>
                <a:cs typeface="Calibri"/>
              </a:rPr>
              <a:t>a</a:t>
            </a:r>
            <a:endParaRPr sz="1588" dirty="0">
              <a:latin typeface="Calibri"/>
              <a:cs typeface="Calibri"/>
            </a:endParaRPr>
          </a:p>
          <a:p>
            <a:pPr marL="657012" marR="332540" lvl="1" indent="-214969">
              <a:spcBef>
                <a:spcPts val="486"/>
              </a:spcBef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588" b="1" i="1" spc="-5" dirty="0">
                <a:latin typeface="Calibri"/>
                <a:cs typeface="Calibri"/>
              </a:rPr>
              <a:t>linguistic </a:t>
            </a:r>
            <a:r>
              <a:rPr sz="1588" b="1" i="1" dirty="0">
                <a:latin typeface="Calibri"/>
                <a:cs typeface="Calibri"/>
              </a:rPr>
              <a:t>perspective </a:t>
            </a:r>
            <a:r>
              <a:rPr sz="1588" spc="-5" dirty="0">
                <a:latin typeface="Calibri"/>
                <a:cs typeface="Calibri"/>
              </a:rPr>
              <a:t>where </a:t>
            </a:r>
            <a:r>
              <a:rPr sz="1588" dirty="0">
                <a:latin typeface="Calibri"/>
                <a:cs typeface="Calibri"/>
              </a:rPr>
              <a:t>semantics </a:t>
            </a:r>
            <a:r>
              <a:rPr sz="1588" spc="-9" dirty="0">
                <a:latin typeface="Calibri"/>
                <a:cs typeface="Calibri"/>
              </a:rPr>
              <a:t>plays </a:t>
            </a:r>
            <a:r>
              <a:rPr sz="1588" spc="5" dirty="0">
                <a:latin typeface="Calibri"/>
                <a:cs typeface="Calibri"/>
              </a:rPr>
              <a:t>a </a:t>
            </a:r>
            <a:r>
              <a:rPr sz="1588" spc="-5" dirty="0">
                <a:latin typeface="Calibri"/>
                <a:cs typeface="Calibri"/>
              </a:rPr>
              <a:t>role </a:t>
            </a:r>
            <a:r>
              <a:rPr sz="1588" spc="-9" dirty="0">
                <a:latin typeface="Calibri"/>
                <a:cs typeface="Calibri"/>
              </a:rPr>
              <a:t>for </a:t>
            </a:r>
            <a:r>
              <a:rPr sz="1588" dirty="0">
                <a:latin typeface="Calibri"/>
                <a:cs typeface="Calibri"/>
              </a:rPr>
              <a:t>the </a:t>
            </a:r>
            <a:r>
              <a:rPr sz="1588" spc="-5" dirty="0">
                <a:latin typeface="Calibri"/>
                <a:cs typeface="Calibri"/>
              </a:rPr>
              <a:t>interpretation </a:t>
            </a:r>
            <a:r>
              <a:rPr sz="1588" spc="5" dirty="0">
                <a:latin typeface="Calibri"/>
                <a:cs typeface="Calibri"/>
              </a:rPr>
              <a:t>of  </a:t>
            </a:r>
            <a:r>
              <a:rPr sz="1588" dirty="0">
                <a:latin typeface="Calibri"/>
                <a:cs typeface="Calibri"/>
              </a:rPr>
              <a:t>meaning and function </a:t>
            </a:r>
            <a:r>
              <a:rPr sz="1588" spc="5" dirty="0">
                <a:latin typeface="Calibri"/>
                <a:cs typeface="Calibri"/>
              </a:rPr>
              <a:t>of</a:t>
            </a:r>
            <a:r>
              <a:rPr sz="1588" dirty="0">
                <a:latin typeface="Calibri"/>
                <a:cs typeface="Calibri"/>
              </a:rPr>
              <a:t> language.</a:t>
            </a:r>
          </a:p>
          <a:p>
            <a:pPr marL="657012" marR="456450" lvl="1" indent="-214969">
              <a:lnSpc>
                <a:spcPct val="101699"/>
              </a:lnSpc>
              <a:spcBef>
                <a:spcPts val="454"/>
              </a:spcBef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588" b="1" i="1" dirty="0">
                <a:latin typeface="Calibri"/>
                <a:cs typeface="Calibri"/>
              </a:rPr>
              <a:t>In information science </a:t>
            </a:r>
            <a:r>
              <a:rPr sz="1588" b="1" i="1" spc="5" dirty="0">
                <a:latin typeface="Calibri"/>
                <a:cs typeface="Calibri"/>
              </a:rPr>
              <a:t>we </a:t>
            </a:r>
            <a:r>
              <a:rPr sz="1588" spc="-5" dirty="0">
                <a:latin typeface="Calibri"/>
                <a:cs typeface="Calibri"/>
              </a:rPr>
              <a:t>focus </a:t>
            </a:r>
            <a:r>
              <a:rPr sz="1588" dirty="0">
                <a:latin typeface="Calibri"/>
                <a:cs typeface="Calibri"/>
              </a:rPr>
              <a:t>not only </a:t>
            </a:r>
            <a:r>
              <a:rPr sz="1588" spc="5" dirty="0">
                <a:latin typeface="Calibri"/>
                <a:cs typeface="Calibri"/>
              </a:rPr>
              <a:t>on </a:t>
            </a:r>
            <a:r>
              <a:rPr sz="1588" spc="-5" dirty="0">
                <a:latin typeface="Calibri"/>
                <a:cs typeface="Calibri"/>
              </a:rPr>
              <a:t>data, </a:t>
            </a:r>
            <a:r>
              <a:rPr sz="1588" dirty="0">
                <a:latin typeface="Calibri"/>
                <a:cs typeface="Calibri"/>
              </a:rPr>
              <a:t>but also </a:t>
            </a:r>
            <a:r>
              <a:rPr sz="1588" spc="5" dirty="0">
                <a:latin typeface="Calibri"/>
                <a:cs typeface="Calibri"/>
              </a:rPr>
              <a:t>on </a:t>
            </a:r>
            <a:r>
              <a:rPr sz="1588" spc="-5" dirty="0">
                <a:latin typeface="Calibri"/>
                <a:cs typeface="Calibri"/>
              </a:rPr>
              <a:t>context </a:t>
            </a:r>
            <a:r>
              <a:rPr sz="1588" dirty="0">
                <a:latin typeface="Calibri"/>
                <a:cs typeface="Calibri"/>
              </a:rPr>
              <a:t>and  practice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476" y="782374"/>
            <a:ext cx="3054980" cy="1284501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27" dirty="0"/>
              <a:t>DIKW-pyramid</a:t>
            </a:r>
            <a:endParaRPr sz="4130"/>
          </a:p>
        </p:txBody>
      </p:sp>
      <p:sp>
        <p:nvSpPr>
          <p:cNvPr id="3" name="object 3"/>
          <p:cNvSpPr/>
          <p:nvPr/>
        </p:nvSpPr>
        <p:spPr>
          <a:xfrm>
            <a:off x="3811404" y="2155419"/>
            <a:ext cx="4557977" cy="3622638"/>
          </a:xfrm>
          <a:custGeom>
            <a:avLst/>
            <a:gdLst/>
            <a:ahLst/>
            <a:cxnLst/>
            <a:rect l="l" t="t" r="r" b="b"/>
            <a:pathLst>
              <a:path w="5022215" h="3991610">
                <a:moveTo>
                  <a:pt x="2510942" y="0"/>
                </a:moveTo>
                <a:lnTo>
                  <a:pt x="0" y="3991457"/>
                </a:lnTo>
                <a:lnTo>
                  <a:pt x="5021872" y="3991457"/>
                </a:lnTo>
                <a:lnTo>
                  <a:pt x="251094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3811404" y="2155416"/>
            <a:ext cx="4557977" cy="3622638"/>
          </a:xfrm>
          <a:custGeom>
            <a:avLst/>
            <a:gdLst/>
            <a:ahLst/>
            <a:cxnLst/>
            <a:rect l="l" t="t" r="r" b="b"/>
            <a:pathLst>
              <a:path w="5022215" h="3991610">
                <a:moveTo>
                  <a:pt x="0" y="3991455"/>
                </a:moveTo>
                <a:lnTo>
                  <a:pt x="2510937" y="0"/>
                </a:lnTo>
                <a:lnTo>
                  <a:pt x="5021874" y="3991455"/>
                </a:lnTo>
                <a:lnTo>
                  <a:pt x="0" y="3991455"/>
                </a:lnTo>
                <a:close/>
              </a:path>
            </a:pathLst>
          </a:custGeom>
          <a:ln w="13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5424188" y="3313354"/>
            <a:ext cx="1332411" cy="22476"/>
          </a:xfrm>
          <a:custGeom>
            <a:avLst/>
            <a:gdLst/>
            <a:ahLst/>
            <a:cxnLst/>
            <a:rect l="l" t="t" r="r" b="b"/>
            <a:pathLst>
              <a:path w="1468120" h="24764">
                <a:moveTo>
                  <a:pt x="1467759" y="0"/>
                </a:moveTo>
                <a:lnTo>
                  <a:pt x="0" y="24272"/>
                </a:lnTo>
              </a:path>
            </a:pathLst>
          </a:custGeom>
          <a:ln w="3392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4939817" y="4139388"/>
            <a:ext cx="2218765" cy="22476"/>
          </a:xfrm>
          <a:custGeom>
            <a:avLst/>
            <a:gdLst/>
            <a:ahLst/>
            <a:cxnLst/>
            <a:rect l="l" t="t" r="r" b="b"/>
            <a:pathLst>
              <a:path w="2444750" h="24764">
                <a:moveTo>
                  <a:pt x="2444213" y="0"/>
                </a:moveTo>
                <a:lnTo>
                  <a:pt x="0" y="24272"/>
                </a:lnTo>
              </a:path>
            </a:pathLst>
          </a:custGeom>
          <a:ln w="3392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4411401" y="4958653"/>
            <a:ext cx="3286652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3620827" y="0"/>
                </a:moveTo>
                <a:lnTo>
                  <a:pt x="0" y="0"/>
                </a:lnTo>
              </a:path>
            </a:pathLst>
          </a:custGeom>
          <a:ln w="3391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8087738" y="4444690"/>
            <a:ext cx="1094398" cy="1069378"/>
          </a:xfrm>
          <a:prstGeom prst="rect">
            <a:avLst/>
          </a:prstGeom>
        </p:spPr>
        <p:txBody>
          <a:bodyPr vert="horz" wrap="square" lIns="0" tIns="13254" rIns="0" bIns="0" rtlCol="0">
            <a:spAutoFit/>
          </a:bodyPr>
          <a:lstStyle/>
          <a:p>
            <a:pPr marL="11527">
              <a:spcBef>
                <a:spcPts val="103"/>
              </a:spcBef>
            </a:pPr>
            <a:r>
              <a:rPr sz="1679" dirty="0">
                <a:latin typeface="Calibri"/>
                <a:cs typeface="Calibri"/>
              </a:rPr>
              <a:t>Information</a:t>
            </a:r>
            <a:endParaRPr sz="167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87">
              <a:latin typeface="Times New Roman"/>
              <a:cs typeface="Times New Roman"/>
            </a:endParaRPr>
          </a:p>
          <a:p>
            <a:pPr marL="679488">
              <a:spcBef>
                <a:spcPts val="1737"/>
              </a:spcBef>
            </a:pPr>
            <a:r>
              <a:rPr sz="1679" spc="14" dirty="0">
                <a:latin typeface="Calibri"/>
                <a:cs typeface="Calibri"/>
              </a:rPr>
              <a:t>D</a:t>
            </a:r>
            <a:r>
              <a:rPr sz="1679" spc="-14" dirty="0">
                <a:latin typeface="Calibri"/>
                <a:cs typeface="Calibri"/>
              </a:rPr>
              <a:t>a</a:t>
            </a:r>
            <a:r>
              <a:rPr sz="1679" spc="-23" dirty="0">
                <a:latin typeface="Calibri"/>
                <a:cs typeface="Calibri"/>
              </a:rPr>
              <a:t>ta</a:t>
            </a:r>
            <a:endParaRPr sz="1679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2603" y="3405253"/>
            <a:ext cx="990088" cy="271788"/>
          </a:xfrm>
          <a:prstGeom prst="rect">
            <a:avLst/>
          </a:prstGeom>
        </p:spPr>
        <p:txBody>
          <a:bodyPr vert="horz" wrap="square" lIns="0" tIns="13254" rIns="0" bIns="0" rtlCol="0">
            <a:spAutoFit/>
          </a:bodyPr>
          <a:lstStyle/>
          <a:p>
            <a:pPr marL="11527">
              <a:spcBef>
                <a:spcPts val="103"/>
              </a:spcBef>
            </a:pPr>
            <a:r>
              <a:rPr sz="1679" dirty="0">
                <a:latin typeface="Calibri"/>
                <a:cs typeface="Calibri"/>
              </a:rPr>
              <a:t>Knowledge</a:t>
            </a:r>
            <a:endParaRPr sz="1679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8631" y="2464830"/>
            <a:ext cx="746888" cy="271788"/>
          </a:xfrm>
          <a:prstGeom prst="rect">
            <a:avLst/>
          </a:prstGeom>
        </p:spPr>
        <p:txBody>
          <a:bodyPr vert="horz" wrap="square" lIns="0" tIns="13254" rIns="0" bIns="0" rtlCol="0">
            <a:spAutoFit/>
          </a:bodyPr>
          <a:lstStyle/>
          <a:p>
            <a:pPr marL="11527">
              <a:spcBef>
                <a:spcPts val="103"/>
              </a:spcBef>
            </a:pPr>
            <a:r>
              <a:rPr sz="1679" spc="5" dirty="0">
                <a:latin typeface="Calibri"/>
                <a:cs typeface="Calibri"/>
              </a:rPr>
              <a:t>W</a:t>
            </a:r>
            <a:r>
              <a:rPr sz="1679" dirty="0">
                <a:latin typeface="Calibri"/>
                <a:cs typeface="Calibri"/>
              </a:rPr>
              <a:t>is</a:t>
            </a:r>
            <a:r>
              <a:rPr sz="1679" spc="9" dirty="0">
                <a:latin typeface="Calibri"/>
                <a:cs typeface="Calibri"/>
              </a:rPr>
              <a:t>dom</a:t>
            </a:r>
            <a:endParaRPr sz="1679">
              <a:latin typeface="Calibri"/>
              <a:cs typeface="Calibri"/>
            </a:endParaRPr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9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710" y="782374"/>
            <a:ext cx="7232679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23" dirty="0"/>
              <a:t>Why </a:t>
            </a:r>
            <a:r>
              <a:rPr sz="4130" spc="-14" dirty="0"/>
              <a:t>read </a:t>
            </a:r>
            <a:r>
              <a:rPr sz="4130" spc="5" dirty="0"/>
              <a:t>with a</a:t>
            </a:r>
            <a:r>
              <a:rPr sz="4130" spc="-5" dirty="0"/>
              <a:t> computer?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130710" y="1887968"/>
            <a:ext cx="8489019" cy="3612370"/>
          </a:xfrm>
          <a:prstGeom prst="rect">
            <a:avLst/>
          </a:prstGeom>
        </p:spPr>
        <p:txBody>
          <a:bodyPr vert="horz" wrap="square" lIns="0" tIns="65122" rIns="0" bIns="0" rtlCol="0">
            <a:spAutoFit/>
          </a:bodyPr>
          <a:lstStyle/>
          <a:p>
            <a:pPr marL="227072" indent="-215546">
              <a:spcBef>
                <a:spcPts val="513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5" dirty="0">
                <a:latin typeface="Calibri"/>
                <a:cs typeface="Calibri"/>
              </a:rPr>
              <a:t>E-reader</a:t>
            </a:r>
            <a:endParaRPr sz="2042" dirty="0">
              <a:latin typeface="Calibri"/>
              <a:cs typeface="Calibri"/>
            </a:endParaRPr>
          </a:p>
          <a:p>
            <a:pPr marL="227072" indent="-215546">
              <a:spcBef>
                <a:spcPts val="422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5" dirty="0">
                <a:latin typeface="Calibri"/>
                <a:cs typeface="Calibri"/>
              </a:rPr>
              <a:t>Screen</a:t>
            </a:r>
            <a:endParaRPr sz="2042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14" dirty="0">
              <a:latin typeface="Times New Roman"/>
              <a:cs typeface="Times New Roman"/>
            </a:endParaRPr>
          </a:p>
          <a:p>
            <a:pPr marL="227072" marR="344643" indent="-215546">
              <a:lnSpc>
                <a:spcPct val="101299"/>
              </a:lnSpc>
              <a:spcBef>
                <a:spcPts val="5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5" dirty="0">
                <a:latin typeface="Calibri"/>
                <a:cs typeface="Calibri"/>
              </a:rPr>
              <a:t>“Rather than </a:t>
            </a:r>
            <a:r>
              <a:rPr sz="2042" dirty="0">
                <a:latin typeface="Calibri"/>
                <a:cs typeface="Calibri"/>
              </a:rPr>
              <a:t>reading </a:t>
            </a:r>
            <a:r>
              <a:rPr sz="2042" i="1" spc="9" dirty="0">
                <a:latin typeface="Calibri"/>
                <a:cs typeface="Calibri"/>
              </a:rPr>
              <a:t>with </a:t>
            </a:r>
            <a:r>
              <a:rPr sz="2042" spc="-9" dirty="0">
                <a:latin typeface="Calibri"/>
                <a:cs typeface="Calibri"/>
              </a:rPr>
              <a:t>technology, </a:t>
            </a:r>
            <a:r>
              <a:rPr sz="2042" spc="5" dirty="0">
                <a:latin typeface="Calibri"/>
                <a:cs typeface="Calibri"/>
              </a:rPr>
              <a:t>we </a:t>
            </a:r>
            <a:r>
              <a:rPr sz="2042" spc="-5" dirty="0">
                <a:latin typeface="Calibri"/>
                <a:cs typeface="Calibri"/>
              </a:rPr>
              <a:t>are </a:t>
            </a:r>
            <a:r>
              <a:rPr sz="2042" spc="5" dirty="0">
                <a:latin typeface="Calibri"/>
                <a:cs typeface="Calibri"/>
              </a:rPr>
              <a:t>going </a:t>
            </a:r>
            <a:r>
              <a:rPr sz="2042" spc="-5" dirty="0">
                <a:latin typeface="Calibri"/>
                <a:cs typeface="Calibri"/>
              </a:rPr>
              <a:t>to </a:t>
            </a:r>
            <a:r>
              <a:rPr sz="2042" spc="5" dirty="0">
                <a:latin typeface="Calibri"/>
                <a:cs typeface="Calibri"/>
              </a:rPr>
              <a:t>discuss  how we might </a:t>
            </a:r>
            <a:r>
              <a:rPr sz="2042" dirty="0">
                <a:latin typeface="Calibri"/>
                <a:cs typeface="Calibri"/>
              </a:rPr>
              <a:t>read </a:t>
            </a:r>
            <a:r>
              <a:rPr sz="2042" i="1" spc="5" dirty="0">
                <a:latin typeface="Calibri"/>
                <a:cs typeface="Calibri"/>
              </a:rPr>
              <a:t>through</a:t>
            </a:r>
            <a:r>
              <a:rPr sz="2042" i="1" spc="50" dirty="0">
                <a:latin typeface="Calibri"/>
                <a:cs typeface="Calibri"/>
              </a:rPr>
              <a:t> </a:t>
            </a:r>
            <a:r>
              <a:rPr sz="2042" spc="-5" dirty="0">
                <a:latin typeface="Calibri"/>
                <a:cs typeface="Calibri"/>
              </a:rPr>
              <a:t>technology”.</a:t>
            </a:r>
            <a:endParaRPr sz="2042" dirty="0">
              <a:latin typeface="Calibri"/>
              <a:cs typeface="Calibri"/>
            </a:endParaRPr>
          </a:p>
          <a:p>
            <a:pPr>
              <a:spcBef>
                <a:spcPts val="32"/>
              </a:spcBef>
              <a:buFont typeface="Arial"/>
              <a:buChar char="•"/>
            </a:pPr>
            <a:endParaRPr sz="2814" dirty="0">
              <a:latin typeface="Times New Roman"/>
              <a:cs typeface="Times New Roman"/>
            </a:endParaRPr>
          </a:p>
          <a:p>
            <a:pPr marL="227072" indent="-215546"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9" dirty="0">
                <a:latin typeface="Calibri"/>
                <a:cs typeface="Calibri"/>
              </a:rPr>
              <a:t>How </a:t>
            </a:r>
            <a:r>
              <a:rPr sz="2042" dirty="0">
                <a:latin typeface="Calibri"/>
                <a:cs typeface="Calibri"/>
              </a:rPr>
              <a:t>can computers </a:t>
            </a:r>
            <a:r>
              <a:rPr sz="2042" spc="5" dirty="0">
                <a:latin typeface="Calibri"/>
                <a:cs typeface="Calibri"/>
              </a:rPr>
              <a:t>help us </a:t>
            </a:r>
            <a:r>
              <a:rPr sz="2042" dirty="0">
                <a:latin typeface="Calibri"/>
                <a:cs typeface="Calibri"/>
              </a:rPr>
              <a:t>read in </a:t>
            </a:r>
            <a:r>
              <a:rPr sz="2042" spc="5" dirty="0">
                <a:latin typeface="Calibri"/>
                <a:cs typeface="Calibri"/>
              </a:rPr>
              <a:t>new</a:t>
            </a:r>
            <a:r>
              <a:rPr sz="2042" spc="82" dirty="0">
                <a:latin typeface="Calibri"/>
                <a:cs typeface="Calibri"/>
              </a:rPr>
              <a:t> </a:t>
            </a:r>
            <a:r>
              <a:rPr sz="2042" spc="-5" dirty="0">
                <a:latin typeface="Calibri"/>
                <a:cs typeface="Calibri"/>
              </a:rPr>
              <a:t>ways?</a:t>
            </a:r>
            <a:endParaRPr sz="2042" dirty="0">
              <a:latin typeface="Calibri"/>
              <a:cs typeface="Calibri"/>
            </a:endParaRPr>
          </a:p>
          <a:p>
            <a:pPr marL="227072" indent="-215546">
              <a:spcBef>
                <a:spcPts val="427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9" dirty="0">
                <a:latin typeface="Calibri"/>
                <a:cs typeface="Calibri"/>
              </a:rPr>
              <a:t>How </a:t>
            </a:r>
            <a:r>
              <a:rPr sz="2042" dirty="0">
                <a:latin typeface="Calibri"/>
                <a:cs typeface="Calibri"/>
              </a:rPr>
              <a:t>can </a:t>
            </a:r>
            <a:r>
              <a:rPr sz="2042" spc="9" dirty="0">
                <a:latin typeface="Calibri"/>
                <a:cs typeface="Calibri"/>
              </a:rPr>
              <a:t>machines </a:t>
            </a:r>
            <a:r>
              <a:rPr sz="2042" spc="-9" dirty="0">
                <a:latin typeface="Calibri"/>
                <a:cs typeface="Calibri"/>
              </a:rPr>
              <a:t>facilitate </a:t>
            </a:r>
            <a:r>
              <a:rPr sz="2042" spc="5" dirty="0">
                <a:latin typeface="Calibri"/>
                <a:cs typeface="Calibri"/>
              </a:rPr>
              <a:t>new </a:t>
            </a:r>
            <a:r>
              <a:rPr sz="2042" spc="9" dirty="0">
                <a:latin typeface="Calibri"/>
                <a:cs typeface="Calibri"/>
              </a:rPr>
              <a:t>types of </a:t>
            </a:r>
            <a:r>
              <a:rPr sz="2042" spc="-5" dirty="0">
                <a:latin typeface="Calibri"/>
                <a:cs typeface="Calibri"/>
              </a:rPr>
              <a:t>collaborative</a:t>
            </a:r>
            <a:r>
              <a:rPr sz="2042" spc="113" dirty="0">
                <a:latin typeface="Calibri"/>
                <a:cs typeface="Calibri"/>
              </a:rPr>
              <a:t> </a:t>
            </a:r>
            <a:r>
              <a:rPr sz="2042" spc="5" dirty="0">
                <a:latin typeface="Calibri"/>
                <a:cs typeface="Calibri"/>
              </a:rPr>
              <a:t>reading?</a:t>
            </a:r>
            <a:endParaRPr sz="2042" dirty="0">
              <a:latin typeface="Calibri"/>
              <a:cs typeface="Calibri"/>
            </a:endParaRPr>
          </a:p>
          <a:p>
            <a:pPr marL="227072" marR="4611" indent="-215546">
              <a:lnSpc>
                <a:spcPct val="101299"/>
              </a:lnSpc>
              <a:spcBef>
                <a:spcPts val="363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9" dirty="0">
                <a:latin typeface="Calibri"/>
                <a:cs typeface="Calibri"/>
              </a:rPr>
              <a:t>How </a:t>
            </a:r>
            <a:r>
              <a:rPr sz="2042" dirty="0">
                <a:latin typeface="Calibri"/>
                <a:cs typeface="Calibri"/>
              </a:rPr>
              <a:t>can </a:t>
            </a:r>
            <a:r>
              <a:rPr sz="2042" spc="5" dirty="0">
                <a:latin typeface="Calibri"/>
                <a:cs typeface="Calibri"/>
              </a:rPr>
              <a:t>we use </a:t>
            </a:r>
            <a:r>
              <a:rPr sz="2042" dirty="0">
                <a:latin typeface="Calibri"/>
                <a:cs typeface="Calibri"/>
              </a:rPr>
              <a:t>computers </a:t>
            </a:r>
            <a:r>
              <a:rPr sz="2042" spc="-5" dirty="0">
                <a:latin typeface="Calibri"/>
                <a:cs typeface="Calibri"/>
              </a:rPr>
              <a:t>to </a:t>
            </a:r>
            <a:r>
              <a:rPr sz="2042" dirty="0">
                <a:latin typeface="Calibri"/>
                <a:cs typeface="Calibri"/>
              </a:rPr>
              <a:t>understand complicated </a:t>
            </a:r>
            <a:r>
              <a:rPr sz="2042" spc="9" dirty="0">
                <a:latin typeface="Calibri"/>
                <a:cs typeface="Calibri"/>
              </a:rPr>
              <a:t>emotions  </a:t>
            </a:r>
            <a:r>
              <a:rPr sz="2042" spc="5" dirty="0">
                <a:latin typeface="Calibri"/>
                <a:cs typeface="Calibri"/>
              </a:rPr>
              <a:t>and </a:t>
            </a:r>
            <a:r>
              <a:rPr sz="2042" spc="9" dirty="0">
                <a:latin typeface="Calibri"/>
                <a:cs typeface="Calibri"/>
              </a:rPr>
              <a:t>themes?</a:t>
            </a:r>
            <a:endParaRPr sz="2042" dirty="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219" y="486009"/>
            <a:ext cx="5043949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5" dirty="0"/>
              <a:t>N-</a:t>
            </a:r>
            <a:r>
              <a:rPr sz="4130" dirty="0"/>
              <a:t>g</a:t>
            </a:r>
            <a:r>
              <a:rPr sz="4130" spc="-82" dirty="0"/>
              <a:t>r</a:t>
            </a:r>
            <a:r>
              <a:rPr sz="4130" spc="5" dirty="0"/>
              <a:t>a</a:t>
            </a:r>
            <a:r>
              <a:rPr sz="4130" dirty="0"/>
              <a:t>m</a:t>
            </a:r>
            <a:r>
              <a:rPr sz="4130" spc="5" dirty="0"/>
              <a:t>s</a:t>
            </a:r>
            <a:endParaRPr sz="4130"/>
          </a:p>
        </p:txBody>
      </p:sp>
      <p:sp>
        <p:nvSpPr>
          <p:cNvPr id="3" name="object 3"/>
          <p:cNvSpPr/>
          <p:nvPr/>
        </p:nvSpPr>
        <p:spPr>
          <a:xfrm>
            <a:off x="3940628" y="2979174"/>
            <a:ext cx="6389273" cy="330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1042219" y="1345671"/>
            <a:ext cx="7021809" cy="2974972"/>
          </a:xfrm>
          <a:prstGeom prst="rect">
            <a:avLst/>
          </a:prstGeom>
        </p:spPr>
        <p:txBody>
          <a:bodyPr vert="horz" wrap="square" lIns="0" tIns="90479" rIns="0" bIns="0" rtlCol="0">
            <a:spAutoFit/>
          </a:bodyPr>
          <a:lstStyle/>
          <a:p>
            <a:pPr marL="225920" indent="-214393">
              <a:spcBef>
                <a:spcPts val="712"/>
              </a:spcBef>
              <a:buFont typeface="Arial"/>
              <a:buChar char="•"/>
              <a:tabLst>
                <a:tab pos="227072" algn="l"/>
              </a:tabLst>
            </a:pPr>
            <a:r>
              <a:rPr sz="2632" dirty="0">
                <a:latin typeface="Calibri"/>
                <a:cs typeface="Calibri"/>
              </a:rPr>
              <a:t>Corpus, </a:t>
            </a:r>
            <a:r>
              <a:rPr sz="2632" spc="-9" dirty="0">
                <a:latin typeface="Calibri"/>
                <a:cs typeface="Calibri"/>
              </a:rPr>
              <a:t>set </a:t>
            </a:r>
            <a:r>
              <a:rPr sz="2632" dirty="0">
                <a:latin typeface="Calibri"/>
                <a:cs typeface="Calibri"/>
              </a:rPr>
              <a:t>of</a:t>
            </a:r>
            <a:r>
              <a:rPr sz="2632" spc="9" dirty="0">
                <a:latin typeface="Calibri"/>
                <a:cs typeface="Calibri"/>
              </a:rPr>
              <a:t> </a:t>
            </a:r>
            <a:r>
              <a:rPr sz="2632" spc="-18" dirty="0">
                <a:latin typeface="Calibri"/>
                <a:cs typeface="Calibri"/>
              </a:rPr>
              <a:t>texts</a:t>
            </a:r>
            <a:endParaRPr sz="2632" dirty="0">
              <a:latin typeface="Calibri"/>
              <a:cs typeface="Calibri"/>
            </a:endParaRPr>
          </a:p>
          <a:p>
            <a:pPr marL="225920" indent="-214393">
              <a:spcBef>
                <a:spcPts val="626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14" dirty="0">
                <a:latin typeface="Calibri"/>
                <a:cs typeface="Calibri"/>
              </a:rPr>
              <a:t>Where </a:t>
            </a:r>
            <a:r>
              <a:rPr sz="2632" spc="-5" dirty="0">
                <a:latin typeface="Calibri"/>
                <a:cs typeface="Calibri"/>
              </a:rPr>
              <a:t>does </a:t>
            </a:r>
            <a:r>
              <a:rPr sz="2632" dirty="0">
                <a:latin typeface="Calibri"/>
                <a:cs typeface="Calibri"/>
              </a:rPr>
              <a:t>the </a:t>
            </a:r>
            <a:r>
              <a:rPr sz="2632" spc="-18" dirty="0">
                <a:latin typeface="Calibri"/>
                <a:cs typeface="Calibri"/>
              </a:rPr>
              <a:t>data </a:t>
            </a:r>
            <a:r>
              <a:rPr sz="2632" spc="-5" dirty="0">
                <a:latin typeface="Calibri"/>
                <a:cs typeface="Calibri"/>
              </a:rPr>
              <a:t>come</a:t>
            </a:r>
            <a:r>
              <a:rPr sz="2632" spc="36" dirty="0">
                <a:latin typeface="Calibri"/>
                <a:cs typeface="Calibri"/>
              </a:rPr>
              <a:t> </a:t>
            </a:r>
            <a:r>
              <a:rPr sz="2632" spc="-14" dirty="0">
                <a:latin typeface="Calibri"/>
                <a:cs typeface="Calibri"/>
              </a:rPr>
              <a:t>from?</a:t>
            </a:r>
            <a:endParaRPr sz="2632" dirty="0">
              <a:latin typeface="Calibri"/>
              <a:cs typeface="Calibri"/>
            </a:endParaRPr>
          </a:p>
          <a:p>
            <a:pPr marL="225920" marR="4611" indent="-214393">
              <a:lnSpc>
                <a:spcPts val="2877"/>
              </a:lnSpc>
              <a:spcBef>
                <a:spcPts val="958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9" dirty="0">
                <a:latin typeface="Calibri"/>
                <a:cs typeface="Calibri"/>
              </a:rPr>
              <a:t>N-gram: </a:t>
            </a:r>
            <a:r>
              <a:rPr sz="2632" dirty="0">
                <a:latin typeface="Calibri"/>
                <a:cs typeface="Calibri"/>
              </a:rPr>
              <a:t>a </a:t>
            </a:r>
            <a:r>
              <a:rPr sz="2632" spc="-5" dirty="0">
                <a:latin typeface="Calibri"/>
                <a:cs typeface="Calibri"/>
              </a:rPr>
              <a:t>sequence of </a:t>
            </a:r>
            <a:r>
              <a:rPr sz="2632" spc="-14" dirty="0">
                <a:latin typeface="Calibri"/>
                <a:cs typeface="Calibri"/>
              </a:rPr>
              <a:t>words </a:t>
            </a:r>
            <a:r>
              <a:rPr sz="2632" spc="-5" dirty="0">
                <a:latin typeface="Calibri"/>
                <a:cs typeface="Calibri"/>
              </a:rPr>
              <a:t>of </a:t>
            </a:r>
            <a:r>
              <a:rPr sz="2632" spc="-9" dirty="0">
                <a:latin typeface="Calibri"/>
                <a:cs typeface="Calibri"/>
              </a:rPr>
              <a:t>length </a:t>
            </a:r>
            <a:r>
              <a:rPr sz="2632" i="1" dirty="0">
                <a:latin typeface="Calibri"/>
                <a:cs typeface="Calibri"/>
              </a:rPr>
              <a:t>n  </a:t>
            </a:r>
            <a:r>
              <a:rPr sz="2632" i="1" spc="-41" dirty="0">
                <a:latin typeface="Calibri"/>
                <a:cs typeface="Calibri"/>
              </a:rPr>
              <a:t>‘a </a:t>
            </a:r>
            <a:r>
              <a:rPr sz="2632" i="1" spc="-18" dirty="0">
                <a:latin typeface="Calibri"/>
                <a:cs typeface="Calibri"/>
              </a:rPr>
              <a:t>test</a:t>
            </a:r>
            <a:r>
              <a:rPr sz="2632" i="1" spc="41" dirty="0">
                <a:latin typeface="Calibri"/>
                <a:cs typeface="Calibri"/>
              </a:rPr>
              <a:t> </a:t>
            </a:r>
            <a:r>
              <a:rPr sz="2632" i="1" spc="-9" dirty="0">
                <a:latin typeface="Calibri"/>
                <a:cs typeface="Calibri"/>
              </a:rPr>
              <a:t>sentence’</a:t>
            </a:r>
            <a:endParaRPr sz="2632" dirty="0">
              <a:latin typeface="Calibri"/>
              <a:cs typeface="Calibri"/>
            </a:endParaRPr>
          </a:p>
          <a:p>
            <a:pPr marL="657012" lvl="1" indent="-215546">
              <a:spcBef>
                <a:spcPts val="150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14" dirty="0">
                <a:latin typeface="Calibri"/>
                <a:cs typeface="Calibri"/>
              </a:rPr>
              <a:t>unigram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182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14" dirty="0">
                <a:latin typeface="Calibri"/>
                <a:cs typeface="Calibri"/>
              </a:rPr>
              <a:t>bigram</a:t>
            </a:r>
            <a:endParaRPr sz="2269" dirty="0">
              <a:latin typeface="Calibri"/>
              <a:cs typeface="Calibri"/>
            </a:endParaRPr>
          </a:p>
          <a:p>
            <a:pPr marL="657012" lvl="1" indent="-214969">
              <a:spcBef>
                <a:spcPts val="182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14" dirty="0">
                <a:latin typeface="Calibri"/>
                <a:cs typeface="Calibri"/>
              </a:rPr>
              <a:t>trigram</a:t>
            </a:r>
            <a:endParaRPr sz="2269" dirty="0">
              <a:latin typeface="Calibri"/>
              <a:cs typeface="Calibri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98753"/>
            <a:ext cx="8763536" cy="1238542"/>
          </a:xfrm>
          <a:prstGeom prst="rect">
            <a:avLst/>
          </a:prstGeom>
        </p:spPr>
        <p:txBody>
          <a:bodyPr vert="horz" wrap="square" lIns="0" tIns="83564" rIns="0" bIns="0" rtlCol="0" anchor="t">
            <a:spAutoFit/>
          </a:bodyPr>
          <a:lstStyle/>
          <a:p>
            <a:pPr marL="11527" marR="4611">
              <a:lnSpc>
                <a:spcPts val="4474"/>
              </a:lnSpc>
              <a:spcBef>
                <a:spcPts val="658"/>
              </a:spcBef>
            </a:pPr>
            <a:r>
              <a:rPr sz="4130" spc="-18" dirty="0"/>
              <a:t>Exercise: </a:t>
            </a:r>
            <a:r>
              <a:rPr sz="4130" spc="-9" dirty="0"/>
              <a:t>Ngrams  </a:t>
            </a:r>
            <a:r>
              <a:rPr sz="4130" spc="-36" dirty="0">
                <a:hlinkClick r:id="rId2"/>
              </a:rPr>
              <a:t>h</a:t>
            </a:r>
            <a:r>
              <a:rPr sz="4130" spc="-50" dirty="0">
                <a:hlinkClick r:id="rId2"/>
              </a:rPr>
              <a:t>t</a:t>
            </a:r>
            <a:r>
              <a:rPr sz="4130" spc="5" dirty="0">
                <a:hlinkClick r:id="rId2"/>
              </a:rPr>
              <a:t>t</a:t>
            </a:r>
            <a:r>
              <a:rPr sz="4130" spc="-14" dirty="0">
                <a:hlinkClick r:id="rId2"/>
              </a:rPr>
              <a:t>p</a:t>
            </a:r>
            <a:r>
              <a:rPr sz="4130" dirty="0">
                <a:hlinkClick r:id="rId2"/>
              </a:rPr>
              <a:t>s</a:t>
            </a:r>
            <a:r>
              <a:rPr sz="4130" spc="-9" dirty="0">
                <a:hlinkClick r:id="rId2"/>
              </a:rPr>
              <a:t>:</a:t>
            </a:r>
            <a:r>
              <a:rPr sz="4130" spc="5" dirty="0">
                <a:hlinkClick r:id="rId2"/>
              </a:rPr>
              <a:t>/</a:t>
            </a:r>
            <a:r>
              <a:rPr sz="4130" dirty="0">
                <a:hlinkClick r:id="rId2"/>
              </a:rPr>
              <a:t>/</a:t>
            </a:r>
            <a:r>
              <a:rPr sz="4130" dirty="0" smtClean="0">
                <a:hlinkClick r:id="rId2"/>
              </a:rPr>
              <a:t>b</a:t>
            </a:r>
            <a:r>
              <a:rPr sz="4130" spc="5" dirty="0" smtClean="0">
                <a:hlinkClick r:id="rId2"/>
              </a:rPr>
              <a:t>oo</a:t>
            </a:r>
            <a:r>
              <a:rPr sz="4130" spc="-41" dirty="0" smtClean="0">
                <a:hlinkClick r:id="rId2"/>
              </a:rPr>
              <a:t>k</a:t>
            </a:r>
            <a:r>
              <a:rPr sz="4130" dirty="0" smtClean="0">
                <a:hlinkClick r:id="rId2"/>
              </a:rPr>
              <a:t>s</a:t>
            </a:r>
            <a:r>
              <a:rPr sz="4130" spc="36" dirty="0" smtClean="0">
                <a:hlinkClick r:id="rId2"/>
              </a:rPr>
              <a:t>.</a:t>
            </a:r>
            <a:r>
              <a:rPr sz="4130" spc="-14" dirty="0" smtClean="0">
                <a:hlinkClick r:id="rId2"/>
              </a:rPr>
              <a:t>g</a:t>
            </a:r>
            <a:r>
              <a:rPr sz="4130" spc="5" dirty="0" smtClean="0">
                <a:hlinkClick r:id="rId2"/>
              </a:rPr>
              <a:t>oo</a:t>
            </a:r>
            <a:r>
              <a:rPr sz="4130" dirty="0" smtClean="0">
                <a:hlinkClick r:id="rId2"/>
              </a:rPr>
              <a:t>gle.</a:t>
            </a:r>
            <a:r>
              <a:rPr sz="4130" spc="-32" dirty="0" smtClean="0">
                <a:hlinkClick r:id="rId2"/>
              </a:rPr>
              <a:t>c</a:t>
            </a:r>
            <a:r>
              <a:rPr sz="4130" spc="5" dirty="0" smtClean="0">
                <a:hlinkClick r:id="rId2"/>
              </a:rPr>
              <a:t>o</a:t>
            </a:r>
            <a:r>
              <a:rPr sz="4130" spc="-9" dirty="0" smtClean="0">
                <a:hlinkClick r:id="rId2"/>
              </a:rPr>
              <a:t>m</a:t>
            </a:r>
            <a:r>
              <a:rPr sz="4130" spc="5" dirty="0" smtClean="0">
                <a:hlinkClick r:id="rId2"/>
              </a:rPr>
              <a:t>/</a:t>
            </a:r>
            <a:r>
              <a:rPr sz="4130" dirty="0" smtClean="0">
                <a:hlinkClick r:id="rId2"/>
              </a:rPr>
              <a:t>ng</a:t>
            </a:r>
            <a:r>
              <a:rPr sz="4130" spc="-82" dirty="0" smtClean="0">
                <a:hlinkClick r:id="rId2"/>
              </a:rPr>
              <a:t>r</a:t>
            </a:r>
            <a:r>
              <a:rPr sz="4130" spc="5" dirty="0" smtClean="0">
                <a:hlinkClick r:id="rId2"/>
              </a:rPr>
              <a:t>a</a:t>
            </a:r>
            <a:r>
              <a:rPr sz="4130" dirty="0" smtClean="0">
                <a:hlinkClick r:id="rId2"/>
              </a:rPr>
              <a:t>m</a:t>
            </a:r>
            <a:r>
              <a:rPr sz="4130" spc="5" dirty="0" smtClean="0">
                <a:hlinkClick r:id="rId2"/>
              </a:rPr>
              <a:t>s</a:t>
            </a:r>
            <a:r>
              <a:rPr lang="hr-HR" sz="4130" spc="5" dirty="0" smtClean="0"/>
              <a:t> 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327356" y="2454535"/>
            <a:ext cx="8317156" cy="2846385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226495" marR="4611" indent="-214969">
              <a:lnSpc>
                <a:spcPct val="100200"/>
              </a:lnSpc>
              <a:spcBef>
                <a:spcPts val="86"/>
              </a:spcBef>
              <a:buFont typeface="Arial"/>
              <a:buChar char="•"/>
              <a:tabLst>
                <a:tab pos="227072" algn="l"/>
              </a:tabLst>
            </a:pPr>
            <a:r>
              <a:rPr sz="2632" dirty="0">
                <a:latin typeface="Calibri"/>
                <a:cs typeface="Calibri"/>
              </a:rPr>
              <a:t>Use </a:t>
            </a:r>
            <a:r>
              <a:rPr sz="2632" spc="-5" dirty="0">
                <a:latin typeface="Calibri"/>
                <a:cs typeface="Calibri"/>
              </a:rPr>
              <a:t>Google </a:t>
            </a:r>
            <a:r>
              <a:rPr sz="2632" b="1" i="1" spc="-5" dirty="0">
                <a:latin typeface="Calibri"/>
                <a:cs typeface="Calibri"/>
              </a:rPr>
              <a:t>Ngram Viewer </a:t>
            </a:r>
            <a:r>
              <a:rPr sz="2632" spc="-14" dirty="0">
                <a:latin typeface="Calibri"/>
                <a:cs typeface="Calibri"/>
              </a:rPr>
              <a:t>to track </a:t>
            </a:r>
            <a:r>
              <a:rPr sz="2632" spc="-9" dirty="0">
                <a:latin typeface="Calibri"/>
                <a:cs typeface="Calibri"/>
              </a:rPr>
              <a:t>two </a:t>
            </a:r>
            <a:r>
              <a:rPr sz="2632" spc="-18" dirty="0">
                <a:latin typeface="Calibri"/>
                <a:cs typeface="Calibri"/>
              </a:rPr>
              <a:t>different  </a:t>
            </a:r>
            <a:r>
              <a:rPr sz="2632" spc="-9" dirty="0">
                <a:latin typeface="Calibri"/>
                <a:cs typeface="Calibri"/>
              </a:rPr>
              <a:t>terms that </a:t>
            </a:r>
            <a:r>
              <a:rPr sz="2632" spc="-18" dirty="0">
                <a:latin typeface="Calibri"/>
                <a:cs typeface="Calibri"/>
              </a:rPr>
              <a:t>interest </a:t>
            </a:r>
            <a:r>
              <a:rPr sz="2632" spc="-14" dirty="0">
                <a:latin typeface="Calibri"/>
                <a:cs typeface="Calibri"/>
              </a:rPr>
              <a:t>you. Interpret </a:t>
            </a:r>
            <a:r>
              <a:rPr sz="2632" dirty="0">
                <a:latin typeface="Calibri"/>
                <a:cs typeface="Calibri"/>
              </a:rPr>
              <a:t>the </a:t>
            </a:r>
            <a:r>
              <a:rPr sz="2632" spc="-5" dirty="0">
                <a:latin typeface="Calibri"/>
                <a:cs typeface="Calibri"/>
              </a:rPr>
              <a:t>results. </a:t>
            </a:r>
            <a:r>
              <a:rPr sz="2632" spc="-9" dirty="0">
                <a:latin typeface="Calibri"/>
                <a:cs typeface="Calibri"/>
              </a:rPr>
              <a:t>What  </a:t>
            </a:r>
            <a:r>
              <a:rPr sz="2632" spc="-5" dirty="0">
                <a:latin typeface="Calibri"/>
                <a:cs typeface="Calibri"/>
              </a:rPr>
              <a:t>seems </a:t>
            </a:r>
            <a:r>
              <a:rPr sz="2632" spc="-14" dirty="0">
                <a:latin typeface="Calibri"/>
                <a:cs typeface="Calibri"/>
              </a:rPr>
              <a:t>interesting? </a:t>
            </a:r>
            <a:r>
              <a:rPr sz="2632" spc="-9" dirty="0">
                <a:latin typeface="Calibri"/>
                <a:cs typeface="Calibri"/>
              </a:rPr>
              <a:t>What </a:t>
            </a:r>
            <a:r>
              <a:rPr sz="2632" spc="-5" dirty="0">
                <a:latin typeface="Calibri"/>
                <a:cs typeface="Calibri"/>
              </a:rPr>
              <a:t>kind </a:t>
            </a:r>
            <a:r>
              <a:rPr sz="2632" dirty="0">
                <a:latin typeface="Calibri"/>
                <a:cs typeface="Calibri"/>
              </a:rPr>
              <a:t>of </a:t>
            </a:r>
            <a:r>
              <a:rPr sz="2632" spc="-9" dirty="0">
                <a:latin typeface="Calibri"/>
                <a:cs typeface="Calibri"/>
              </a:rPr>
              <a:t>historical </a:t>
            </a:r>
            <a:r>
              <a:rPr sz="2632" spc="-14" dirty="0">
                <a:latin typeface="Calibri"/>
                <a:cs typeface="Calibri"/>
              </a:rPr>
              <a:t>events  </a:t>
            </a:r>
            <a:r>
              <a:rPr sz="2632" spc="-9" dirty="0">
                <a:latin typeface="Calibri"/>
                <a:cs typeface="Calibri"/>
              </a:rPr>
              <a:t>might account </a:t>
            </a:r>
            <a:r>
              <a:rPr sz="2632" spc="-23" dirty="0">
                <a:latin typeface="Calibri"/>
                <a:cs typeface="Calibri"/>
              </a:rPr>
              <a:t>for </a:t>
            </a:r>
            <a:r>
              <a:rPr sz="2632" spc="-18" dirty="0">
                <a:latin typeface="Calibri"/>
                <a:cs typeface="Calibri"/>
              </a:rPr>
              <a:t>any </a:t>
            </a:r>
            <a:r>
              <a:rPr sz="2632" dirty="0">
                <a:latin typeface="Calibri"/>
                <a:cs typeface="Calibri"/>
              </a:rPr>
              <a:t>shifts </a:t>
            </a:r>
            <a:r>
              <a:rPr sz="2632" spc="-9" dirty="0">
                <a:latin typeface="Calibri"/>
                <a:cs typeface="Calibri"/>
              </a:rPr>
              <a:t>that </a:t>
            </a:r>
            <a:r>
              <a:rPr sz="2632" spc="-14" dirty="0">
                <a:latin typeface="Calibri"/>
                <a:cs typeface="Calibri"/>
              </a:rPr>
              <a:t>you </a:t>
            </a:r>
            <a:r>
              <a:rPr sz="2632" spc="-5" dirty="0">
                <a:latin typeface="Calibri"/>
                <a:cs typeface="Calibri"/>
              </a:rPr>
              <a:t>see? </a:t>
            </a:r>
            <a:r>
              <a:rPr sz="2632" spc="-9" dirty="0">
                <a:latin typeface="Calibri"/>
                <a:cs typeface="Calibri"/>
              </a:rPr>
              <a:t>What  terms </a:t>
            </a:r>
            <a:r>
              <a:rPr sz="2632" dirty="0">
                <a:latin typeface="Calibri"/>
                <a:cs typeface="Calibri"/>
              </a:rPr>
              <a:t>rise </a:t>
            </a:r>
            <a:r>
              <a:rPr sz="2632" spc="-5" dirty="0">
                <a:latin typeface="Calibri"/>
                <a:cs typeface="Calibri"/>
              </a:rPr>
              <a:t>and when? </a:t>
            </a:r>
            <a:r>
              <a:rPr sz="2632" spc="-14" dirty="0">
                <a:latin typeface="Calibri"/>
                <a:cs typeface="Calibri"/>
              </a:rPr>
              <a:t>Feel free to </a:t>
            </a:r>
            <a:r>
              <a:rPr sz="2632" spc="-9" dirty="0">
                <a:latin typeface="Calibri"/>
                <a:cs typeface="Calibri"/>
              </a:rPr>
              <a:t>search </a:t>
            </a:r>
            <a:r>
              <a:rPr sz="2632" spc="-5" dirty="0">
                <a:latin typeface="Calibri"/>
                <a:cs typeface="Calibri"/>
              </a:rPr>
              <a:t>Wikipedia  </a:t>
            </a:r>
            <a:r>
              <a:rPr sz="2632" dirty="0">
                <a:latin typeface="Calibri"/>
                <a:cs typeface="Calibri"/>
              </a:rPr>
              <a:t>or </a:t>
            </a:r>
            <a:r>
              <a:rPr sz="2632" spc="-5" dirty="0">
                <a:latin typeface="Calibri"/>
                <a:cs typeface="Calibri"/>
              </a:rPr>
              <a:t>Google </a:t>
            </a:r>
            <a:r>
              <a:rPr sz="2632" spc="-14" dirty="0">
                <a:latin typeface="Calibri"/>
                <a:cs typeface="Calibri"/>
              </a:rPr>
              <a:t>to </a:t>
            </a:r>
            <a:r>
              <a:rPr sz="2632" spc="-5" dirty="0">
                <a:latin typeface="Calibri"/>
                <a:cs typeface="Calibri"/>
              </a:rPr>
              <a:t>back </a:t>
            </a:r>
            <a:r>
              <a:rPr sz="2632" dirty="0">
                <a:latin typeface="Calibri"/>
                <a:cs typeface="Calibri"/>
              </a:rPr>
              <a:t>up </a:t>
            </a:r>
            <a:r>
              <a:rPr sz="2632" spc="-9" dirty="0">
                <a:latin typeface="Calibri"/>
                <a:cs typeface="Calibri"/>
              </a:rPr>
              <a:t>your </a:t>
            </a:r>
            <a:r>
              <a:rPr sz="2632" spc="-14" dirty="0">
                <a:latin typeface="Calibri"/>
                <a:cs typeface="Calibri"/>
              </a:rPr>
              <a:t>interpretations, </a:t>
            </a:r>
            <a:r>
              <a:rPr sz="2632" dirty="0">
                <a:latin typeface="Calibri"/>
                <a:cs typeface="Calibri"/>
              </a:rPr>
              <a:t>but  don’t </a:t>
            </a:r>
            <a:r>
              <a:rPr sz="2632" spc="-14" dirty="0">
                <a:latin typeface="Calibri"/>
                <a:cs typeface="Calibri"/>
              </a:rPr>
              <a:t>overdo </a:t>
            </a:r>
            <a:r>
              <a:rPr sz="2632" spc="-5" dirty="0">
                <a:latin typeface="Calibri"/>
                <a:cs typeface="Calibri"/>
              </a:rPr>
              <a:t>it. </a:t>
            </a:r>
            <a:r>
              <a:rPr sz="2632" spc="-18" dirty="0">
                <a:latin typeface="Calibri"/>
                <a:cs typeface="Calibri"/>
              </a:rPr>
              <a:t>Keep </a:t>
            </a:r>
            <a:r>
              <a:rPr sz="2632" spc="-9" dirty="0">
                <a:latin typeface="Calibri"/>
                <a:cs typeface="Calibri"/>
              </a:rPr>
              <a:t>your </a:t>
            </a:r>
            <a:r>
              <a:rPr sz="2632" spc="-5" dirty="0">
                <a:latin typeface="Calibri"/>
                <a:cs typeface="Calibri"/>
              </a:rPr>
              <a:t>responses </a:t>
            </a:r>
            <a:r>
              <a:rPr sz="2632" spc="-14" dirty="0">
                <a:latin typeface="Calibri"/>
                <a:cs typeface="Calibri"/>
              </a:rPr>
              <a:t>to </a:t>
            </a:r>
            <a:r>
              <a:rPr sz="2632" dirty="0">
                <a:latin typeface="Calibri"/>
                <a:cs typeface="Calibri"/>
              </a:rPr>
              <a:t>3  </a:t>
            </a:r>
            <a:r>
              <a:rPr sz="2632" spc="-9" dirty="0">
                <a:latin typeface="Calibri"/>
                <a:cs typeface="Calibri"/>
              </a:rPr>
              <a:t>sentences </a:t>
            </a:r>
            <a:r>
              <a:rPr sz="2632" spc="-5" dirty="0">
                <a:latin typeface="Calibri"/>
                <a:cs typeface="Calibri"/>
              </a:rPr>
              <a:t>per </a:t>
            </a:r>
            <a:r>
              <a:rPr sz="2632" spc="-9" dirty="0">
                <a:latin typeface="Calibri"/>
                <a:cs typeface="Calibri"/>
              </a:rPr>
              <a:t>term. </a:t>
            </a:r>
            <a:r>
              <a:rPr sz="2632" dirty="0">
                <a:latin typeface="Calibri"/>
                <a:cs typeface="Calibri"/>
              </a:rPr>
              <a:t>(15</a:t>
            </a:r>
            <a:r>
              <a:rPr sz="2632" spc="45" dirty="0">
                <a:latin typeface="Calibri"/>
                <a:cs typeface="Calibri"/>
              </a:rPr>
              <a:t> </a:t>
            </a:r>
            <a:r>
              <a:rPr sz="2632" dirty="0">
                <a:latin typeface="Calibri"/>
                <a:cs typeface="Calibri"/>
              </a:rPr>
              <a:t>min).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723" y="782374"/>
            <a:ext cx="8780206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9" dirty="0"/>
              <a:t>Nature/religion/science/culture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825911" y="2001694"/>
            <a:ext cx="9069844" cy="3961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6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388" y="782374"/>
            <a:ext cx="5507006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9" dirty="0"/>
              <a:t>‘science </a:t>
            </a:r>
            <a:r>
              <a:rPr sz="4130" spc="-5" dirty="0"/>
              <a:t>vs</a:t>
            </a:r>
            <a:r>
              <a:rPr sz="4130" spc="-54" dirty="0"/>
              <a:t> </a:t>
            </a:r>
            <a:r>
              <a:rPr sz="4130" spc="-5" dirty="0"/>
              <a:t>religion’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2611904" y="2521865"/>
            <a:ext cx="6990381" cy="3002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1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220" y="782374"/>
            <a:ext cx="2602982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4" dirty="0"/>
              <a:t>‘race’</a:t>
            </a:r>
            <a:endParaRPr sz="4130"/>
          </a:p>
        </p:txBody>
      </p:sp>
      <p:sp>
        <p:nvSpPr>
          <p:cNvPr id="3" name="object 3"/>
          <p:cNvSpPr/>
          <p:nvPr/>
        </p:nvSpPr>
        <p:spPr>
          <a:xfrm>
            <a:off x="2421581" y="2547946"/>
            <a:ext cx="7188040" cy="2963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0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586" y="782374"/>
            <a:ext cx="4090219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5" dirty="0"/>
              <a:t>N-</a:t>
            </a:r>
            <a:r>
              <a:rPr sz="4130" dirty="0"/>
              <a:t>g</a:t>
            </a:r>
            <a:r>
              <a:rPr sz="4130" spc="-82" dirty="0"/>
              <a:t>r</a:t>
            </a:r>
            <a:r>
              <a:rPr sz="4130" spc="5" dirty="0"/>
              <a:t>a</a:t>
            </a:r>
            <a:r>
              <a:rPr sz="4130" dirty="0"/>
              <a:t>m</a:t>
            </a:r>
            <a:r>
              <a:rPr sz="4130" spc="5" dirty="0"/>
              <a:t>s</a:t>
            </a:r>
            <a:endParaRPr sz="413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27587" y="1718320"/>
            <a:ext cx="5063613" cy="2809455"/>
          </a:xfrm>
          <a:prstGeom prst="rect">
            <a:avLst/>
          </a:prstGeom>
        </p:spPr>
        <p:txBody>
          <a:bodyPr vert="horz" wrap="square" lIns="0" tIns="57054" rIns="0" bIns="0" rtlCol="0">
            <a:spAutoFit/>
          </a:bodyPr>
          <a:lstStyle/>
          <a:p>
            <a:pPr marL="226495" marR="1248322" indent="-214969">
              <a:lnSpc>
                <a:spcPts val="2841"/>
              </a:lnSpc>
              <a:spcBef>
                <a:spcPts val="449"/>
              </a:spcBef>
              <a:buFont typeface="Arial"/>
              <a:buChar char="•"/>
              <a:tabLst>
                <a:tab pos="227072" algn="l"/>
              </a:tabLst>
            </a:pPr>
            <a:r>
              <a:rPr spc="-9" dirty="0"/>
              <a:t>Problems</a:t>
            </a:r>
            <a:r>
              <a:rPr spc="-50" dirty="0"/>
              <a:t> </a:t>
            </a:r>
            <a:r>
              <a:rPr spc="-5" dirty="0"/>
              <a:t>and  limitations</a:t>
            </a:r>
          </a:p>
          <a:p>
            <a:pPr marL="226495" indent="-214969">
              <a:spcBef>
                <a:spcPts val="585"/>
              </a:spcBef>
              <a:buFont typeface="Arial"/>
              <a:buChar char="•"/>
              <a:tabLst>
                <a:tab pos="227072" algn="l"/>
              </a:tabLst>
            </a:pPr>
            <a:r>
              <a:rPr b="0" spc="-32" dirty="0"/>
              <a:t>Words </a:t>
            </a:r>
            <a:r>
              <a:rPr b="0" spc="-5" dirty="0"/>
              <a:t>and</a:t>
            </a:r>
            <a:r>
              <a:rPr b="0" spc="23" dirty="0"/>
              <a:t> </a:t>
            </a:r>
            <a:r>
              <a:rPr b="0" spc="-5" dirty="0"/>
              <a:t>meaning</a:t>
            </a:r>
          </a:p>
          <a:p>
            <a:pPr marL="226495" marR="4611" indent="-214969">
              <a:lnSpc>
                <a:spcPts val="2841"/>
              </a:lnSpc>
              <a:spcBef>
                <a:spcPts val="1017"/>
              </a:spcBef>
              <a:buFont typeface="Arial"/>
              <a:buChar char="•"/>
              <a:tabLst>
                <a:tab pos="227072" algn="l"/>
              </a:tabLst>
            </a:pPr>
            <a:r>
              <a:rPr b="0" spc="-9" dirty="0"/>
              <a:t>Language changes </a:t>
            </a:r>
            <a:r>
              <a:rPr b="0" spc="-14" dirty="0"/>
              <a:t>over  </a:t>
            </a:r>
            <a:r>
              <a:rPr b="0" spc="-5" dirty="0"/>
              <a:t>time</a:t>
            </a:r>
          </a:p>
          <a:p>
            <a:pPr marL="226495" marR="682946" indent="-214969">
              <a:lnSpc>
                <a:spcPts val="2841"/>
              </a:lnSpc>
              <a:spcBef>
                <a:spcPts val="944"/>
              </a:spcBef>
              <a:buFont typeface="Arial"/>
              <a:buChar char="•"/>
              <a:tabLst>
                <a:tab pos="227072" algn="l"/>
              </a:tabLst>
            </a:pPr>
            <a:r>
              <a:rPr b="0" spc="-50" dirty="0"/>
              <a:t>We </a:t>
            </a:r>
            <a:r>
              <a:rPr b="0" dirty="0">
                <a:latin typeface="Calibri"/>
                <a:cs typeface="Calibri"/>
              </a:rPr>
              <a:t>don’t </a:t>
            </a:r>
            <a:r>
              <a:rPr b="0" spc="-14" dirty="0"/>
              <a:t>read </a:t>
            </a:r>
            <a:r>
              <a:rPr b="0" dirty="0">
                <a:latin typeface="Calibri"/>
                <a:cs typeface="Calibri"/>
              </a:rPr>
              <a:t>the  </a:t>
            </a:r>
            <a:r>
              <a:rPr b="0" spc="-14" dirty="0"/>
              <a:t>texts, </a:t>
            </a:r>
            <a:r>
              <a:rPr b="0" dirty="0">
                <a:latin typeface="Calibri"/>
                <a:cs typeface="Calibri"/>
              </a:rPr>
              <a:t>but </a:t>
            </a:r>
            <a:r>
              <a:rPr b="0" spc="-23" dirty="0"/>
              <a:t>make  </a:t>
            </a:r>
            <a:r>
              <a:rPr b="0" spc="-9" dirty="0"/>
              <a:t>observations  </a:t>
            </a:r>
            <a:r>
              <a:rPr b="0" spc="-5" dirty="0"/>
              <a:t>nonetheless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6233" y="2293951"/>
            <a:ext cx="4130528" cy="3055892"/>
          </a:xfrm>
          <a:prstGeom prst="rect">
            <a:avLst/>
          </a:prstGeom>
        </p:spPr>
        <p:txBody>
          <a:bodyPr vert="horz" wrap="square" lIns="0" tIns="90479" rIns="0" bIns="0" rtlCol="0">
            <a:spAutoFit/>
          </a:bodyPr>
          <a:lstStyle/>
          <a:p>
            <a:pPr marL="226495" indent="-214969">
              <a:spcBef>
                <a:spcPts val="712"/>
              </a:spcBef>
              <a:buFont typeface="Arial"/>
              <a:buChar char="•"/>
              <a:tabLst>
                <a:tab pos="227072" algn="l"/>
              </a:tabLst>
            </a:pPr>
            <a:r>
              <a:rPr sz="2632" b="1" spc="-5" dirty="0">
                <a:latin typeface="Calibri"/>
                <a:cs typeface="Calibri"/>
              </a:rPr>
              <a:t>Discussion</a:t>
            </a:r>
            <a:endParaRPr sz="2632" dirty="0">
              <a:latin typeface="Calibri"/>
              <a:cs typeface="Calibri"/>
            </a:endParaRPr>
          </a:p>
          <a:p>
            <a:pPr marL="495064" marR="134284" indent="-483538">
              <a:lnSpc>
                <a:spcPts val="2877"/>
              </a:lnSpc>
              <a:spcBef>
                <a:spcPts val="958"/>
              </a:spcBef>
              <a:buAutoNum type="arabicPeriod"/>
              <a:tabLst>
                <a:tab pos="495064" algn="l"/>
                <a:tab pos="495640" algn="l"/>
              </a:tabLst>
            </a:pPr>
            <a:r>
              <a:rPr sz="2632" spc="-9" dirty="0">
                <a:latin typeface="Calibri"/>
                <a:cs typeface="Calibri"/>
              </a:rPr>
              <a:t>What </a:t>
            </a:r>
            <a:r>
              <a:rPr sz="2632" spc="-5" dirty="0">
                <a:latin typeface="Calibri"/>
                <a:cs typeface="Calibri"/>
              </a:rPr>
              <a:t>does this </a:t>
            </a:r>
            <a:r>
              <a:rPr sz="2632" spc="-18" dirty="0">
                <a:latin typeface="Calibri"/>
                <a:cs typeface="Calibri"/>
              </a:rPr>
              <a:t>form  </a:t>
            </a:r>
            <a:r>
              <a:rPr sz="2632" dirty="0">
                <a:latin typeface="Calibri"/>
                <a:cs typeface="Calibri"/>
              </a:rPr>
              <a:t>of </a:t>
            </a:r>
            <a:r>
              <a:rPr sz="2632" spc="-9" dirty="0">
                <a:latin typeface="Calibri"/>
                <a:cs typeface="Calibri"/>
              </a:rPr>
              <a:t>reading</a:t>
            </a:r>
            <a:r>
              <a:rPr sz="2632" spc="-14" dirty="0">
                <a:latin typeface="Calibri"/>
                <a:cs typeface="Calibri"/>
              </a:rPr>
              <a:t> </a:t>
            </a:r>
            <a:r>
              <a:rPr sz="2632" spc="-5" dirty="0">
                <a:latin typeface="Calibri"/>
                <a:cs typeface="Calibri"/>
              </a:rPr>
              <a:t>lose?</a:t>
            </a:r>
            <a:endParaRPr sz="2632" dirty="0">
              <a:latin typeface="Calibri"/>
              <a:cs typeface="Calibri"/>
            </a:endParaRPr>
          </a:p>
          <a:p>
            <a:pPr marL="495064" indent="-483538">
              <a:spcBef>
                <a:spcPts val="576"/>
              </a:spcBef>
              <a:buAutoNum type="arabicPeriod"/>
              <a:tabLst>
                <a:tab pos="495064" algn="l"/>
                <a:tab pos="495640" algn="l"/>
              </a:tabLst>
            </a:pPr>
            <a:r>
              <a:rPr sz="2632" spc="-9" dirty="0">
                <a:latin typeface="Calibri"/>
                <a:cs typeface="Calibri"/>
              </a:rPr>
              <a:t>What </a:t>
            </a:r>
            <a:r>
              <a:rPr sz="2632" spc="-5" dirty="0">
                <a:latin typeface="Calibri"/>
                <a:cs typeface="Calibri"/>
              </a:rPr>
              <a:t>does it</a:t>
            </a:r>
            <a:r>
              <a:rPr sz="2632" spc="-41" dirty="0">
                <a:latin typeface="Calibri"/>
                <a:cs typeface="Calibri"/>
              </a:rPr>
              <a:t> </a:t>
            </a:r>
            <a:r>
              <a:rPr sz="2632" spc="-14" dirty="0">
                <a:latin typeface="Calibri"/>
                <a:cs typeface="Calibri"/>
              </a:rPr>
              <a:t>gain?</a:t>
            </a:r>
            <a:endParaRPr sz="2632" dirty="0">
              <a:latin typeface="Calibri"/>
              <a:cs typeface="Calibri"/>
            </a:endParaRPr>
          </a:p>
          <a:p>
            <a:pPr marL="495064" marR="4611" indent="-483538">
              <a:lnSpc>
                <a:spcPts val="2841"/>
              </a:lnSpc>
              <a:spcBef>
                <a:spcPts val="985"/>
              </a:spcBef>
              <a:buAutoNum type="arabicPeriod"/>
              <a:tabLst>
                <a:tab pos="495064" algn="l"/>
                <a:tab pos="495640" algn="l"/>
              </a:tabLst>
            </a:pPr>
            <a:r>
              <a:rPr sz="2632" spc="-5" dirty="0">
                <a:latin typeface="Calibri"/>
                <a:cs typeface="Calibri"/>
              </a:rPr>
              <a:t>How </a:t>
            </a:r>
            <a:r>
              <a:rPr sz="2632" spc="-9" dirty="0">
                <a:latin typeface="Calibri"/>
                <a:cs typeface="Calibri"/>
              </a:rPr>
              <a:t>can </a:t>
            </a:r>
            <a:r>
              <a:rPr sz="2632" spc="-5" dirty="0">
                <a:latin typeface="Calibri"/>
                <a:cs typeface="Calibri"/>
              </a:rPr>
              <a:t>it </a:t>
            </a:r>
            <a:r>
              <a:rPr sz="2632" dirty="0">
                <a:latin typeface="Calibri"/>
                <a:cs typeface="Calibri"/>
              </a:rPr>
              <a:t>be  </a:t>
            </a:r>
            <a:r>
              <a:rPr sz="2632" spc="-9" dirty="0">
                <a:latin typeface="Calibri"/>
                <a:cs typeface="Calibri"/>
              </a:rPr>
              <a:t>approached </a:t>
            </a:r>
            <a:r>
              <a:rPr sz="2632" spc="-5" dirty="0">
                <a:latin typeface="Calibri"/>
                <a:cs typeface="Calibri"/>
              </a:rPr>
              <a:t>in </a:t>
            </a:r>
            <a:r>
              <a:rPr sz="2632" spc="-27" dirty="0">
                <a:latin typeface="Calibri"/>
                <a:cs typeface="Calibri"/>
              </a:rPr>
              <a:t>ways  </a:t>
            </a:r>
            <a:r>
              <a:rPr sz="2632" spc="-9" dirty="0">
                <a:latin typeface="Calibri"/>
                <a:cs typeface="Calibri"/>
              </a:rPr>
              <a:t>that </a:t>
            </a:r>
            <a:r>
              <a:rPr sz="2632" spc="-14" dirty="0">
                <a:latin typeface="Calibri"/>
                <a:cs typeface="Calibri"/>
              </a:rPr>
              <a:t>minimize </a:t>
            </a:r>
            <a:r>
              <a:rPr sz="2632" dirty="0">
                <a:latin typeface="Calibri"/>
                <a:cs typeface="Calibri"/>
              </a:rPr>
              <a:t>(1) </a:t>
            </a:r>
            <a:r>
              <a:rPr sz="2632" spc="-5" dirty="0">
                <a:latin typeface="Calibri"/>
                <a:cs typeface="Calibri"/>
              </a:rPr>
              <a:t>and  maximise</a:t>
            </a:r>
            <a:r>
              <a:rPr sz="2632" spc="-9" dirty="0">
                <a:latin typeface="Calibri"/>
                <a:cs typeface="Calibri"/>
              </a:rPr>
              <a:t> </a:t>
            </a:r>
            <a:r>
              <a:rPr sz="2632" dirty="0">
                <a:latin typeface="Calibri"/>
                <a:cs typeface="Calibri"/>
              </a:rPr>
              <a:t>(2)?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394" y="782374"/>
            <a:ext cx="4910743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03" dirty="0"/>
              <a:t>Text </a:t>
            </a:r>
            <a:r>
              <a:rPr sz="4130" spc="-5" dirty="0"/>
              <a:t>vs</a:t>
            </a:r>
            <a:r>
              <a:rPr sz="4130" spc="82" dirty="0"/>
              <a:t> </a:t>
            </a:r>
            <a:r>
              <a:rPr sz="4130" spc="-9" dirty="0"/>
              <a:t>numbers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150374" y="1935605"/>
            <a:ext cx="7997607" cy="39983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27072" indent="-215546">
              <a:lnSpc>
                <a:spcPts val="3154"/>
              </a:lnSpc>
              <a:spcBef>
                <a:spcPts val="91"/>
              </a:spcBef>
              <a:buChar char="-"/>
              <a:tabLst>
                <a:tab pos="227649" algn="l"/>
              </a:tabLst>
            </a:pPr>
            <a:r>
              <a:rPr sz="2632" spc="-9" dirty="0">
                <a:latin typeface="Calibri"/>
                <a:cs typeface="Calibri"/>
              </a:rPr>
              <a:t>Everything becomes</a:t>
            </a:r>
            <a:r>
              <a:rPr sz="2632" spc="9" dirty="0">
                <a:latin typeface="Calibri"/>
                <a:cs typeface="Calibri"/>
              </a:rPr>
              <a:t> </a:t>
            </a:r>
            <a:r>
              <a:rPr sz="2632" spc="-18" dirty="0">
                <a:latin typeface="Calibri"/>
                <a:cs typeface="Calibri"/>
              </a:rPr>
              <a:t>text</a:t>
            </a:r>
            <a:endParaRPr sz="2632" dirty="0">
              <a:latin typeface="Calibri"/>
              <a:cs typeface="Calibri"/>
            </a:endParaRPr>
          </a:p>
          <a:p>
            <a:pPr marL="442042">
              <a:lnSpc>
                <a:spcPts val="2718"/>
              </a:lnSpc>
              <a:tabLst>
                <a:tab pos="657012" algn="l"/>
              </a:tabLst>
            </a:pPr>
            <a:r>
              <a:rPr sz="2269" dirty="0">
                <a:latin typeface="Calibri"/>
                <a:cs typeface="Calibri"/>
              </a:rPr>
              <a:t>-	</a:t>
            </a:r>
            <a:r>
              <a:rPr sz="2269" spc="-14" dirty="0">
                <a:latin typeface="Calibri"/>
                <a:cs typeface="Calibri"/>
              </a:rPr>
              <a:t>Knowledge </a:t>
            </a:r>
            <a:r>
              <a:rPr sz="2269" spc="-5" dirty="0">
                <a:latin typeface="Calibri"/>
                <a:cs typeface="Calibri"/>
              </a:rPr>
              <a:t>is </a:t>
            </a:r>
            <a:r>
              <a:rPr sz="2269" spc="-18" dirty="0">
                <a:latin typeface="Calibri"/>
                <a:cs typeface="Calibri"/>
              </a:rPr>
              <a:t>stored </a:t>
            </a:r>
            <a:r>
              <a:rPr sz="2269" spc="-5" dirty="0">
                <a:latin typeface="Calibri"/>
                <a:cs typeface="Calibri"/>
              </a:rPr>
              <a:t>as</a:t>
            </a:r>
            <a:r>
              <a:rPr sz="2269" spc="-23" dirty="0">
                <a:latin typeface="Calibri"/>
                <a:cs typeface="Calibri"/>
              </a:rPr>
              <a:t> </a:t>
            </a:r>
            <a:r>
              <a:rPr sz="2269" spc="-18" dirty="0">
                <a:latin typeface="Calibri"/>
                <a:cs typeface="Calibri"/>
              </a:rPr>
              <a:t>text.</a:t>
            </a:r>
            <a:endParaRPr sz="2269" dirty="0">
              <a:latin typeface="Calibri"/>
              <a:cs typeface="Calibri"/>
            </a:endParaRPr>
          </a:p>
          <a:p>
            <a:pPr>
              <a:spcBef>
                <a:spcPts val="32"/>
              </a:spcBef>
            </a:pPr>
            <a:endParaRPr sz="2314" dirty="0">
              <a:latin typeface="Times New Roman"/>
              <a:cs typeface="Times New Roman"/>
            </a:endParaRPr>
          </a:p>
          <a:p>
            <a:pPr marL="227072" indent="-215546">
              <a:buChar char="-"/>
              <a:tabLst>
                <a:tab pos="227649" algn="l"/>
              </a:tabLst>
            </a:pPr>
            <a:r>
              <a:rPr sz="2632" spc="-14" dirty="0">
                <a:latin typeface="Calibri"/>
                <a:cs typeface="Calibri"/>
              </a:rPr>
              <a:t>‘Forty-two’</a:t>
            </a:r>
            <a:endParaRPr sz="2632" dirty="0">
              <a:latin typeface="Calibri"/>
              <a:cs typeface="Calibri"/>
            </a:endParaRPr>
          </a:p>
          <a:p>
            <a:pPr>
              <a:spcBef>
                <a:spcPts val="36"/>
              </a:spcBef>
              <a:buFont typeface="Calibri"/>
              <a:buChar char="-"/>
            </a:pPr>
            <a:endParaRPr sz="2723" dirty="0">
              <a:latin typeface="Times New Roman"/>
              <a:cs typeface="Times New Roman"/>
            </a:endParaRPr>
          </a:p>
          <a:p>
            <a:pPr marL="226495" indent="-214969">
              <a:buFont typeface="Calibri"/>
              <a:buChar char="-"/>
              <a:tabLst>
                <a:tab pos="227072" algn="l"/>
              </a:tabLst>
            </a:pPr>
            <a:r>
              <a:rPr sz="2632" i="1" spc="-14" dirty="0">
                <a:latin typeface="Calibri"/>
                <a:cs typeface="Calibri"/>
              </a:rPr>
              <a:t>“Hitchikers </a:t>
            </a:r>
            <a:r>
              <a:rPr sz="2632" i="1" spc="-5" dirty="0">
                <a:latin typeface="Calibri"/>
                <a:cs typeface="Calibri"/>
              </a:rPr>
              <a:t>guide </a:t>
            </a:r>
            <a:r>
              <a:rPr sz="2632" i="1" spc="-18" dirty="0">
                <a:latin typeface="Calibri"/>
                <a:cs typeface="Calibri"/>
              </a:rPr>
              <a:t>to </a:t>
            </a:r>
            <a:r>
              <a:rPr sz="2632" i="1" dirty="0">
                <a:latin typeface="Calibri"/>
                <a:cs typeface="Calibri"/>
              </a:rPr>
              <a:t>the </a:t>
            </a:r>
            <a:r>
              <a:rPr sz="2632" i="1" spc="5" dirty="0">
                <a:latin typeface="Calibri"/>
                <a:cs typeface="Calibri"/>
              </a:rPr>
              <a:t>galaxy” </a:t>
            </a:r>
            <a:r>
              <a:rPr sz="2632" spc="-5" dirty="0">
                <a:latin typeface="Calibri"/>
                <a:cs typeface="Calibri"/>
              </a:rPr>
              <a:t>Douglas</a:t>
            </a:r>
            <a:r>
              <a:rPr sz="2632" spc="50" dirty="0">
                <a:latin typeface="Calibri"/>
                <a:cs typeface="Calibri"/>
              </a:rPr>
              <a:t> </a:t>
            </a:r>
            <a:r>
              <a:rPr sz="2632" dirty="0">
                <a:latin typeface="Calibri"/>
                <a:cs typeface="Calibri"/>
              </a:rPr>
              <a:t>Adams</a:t>
            </a:r>
          </a:p>
          <a:p>
            <a:pPr>
              <a:spcBef>
                <a:spcPts val="36"/>
              </a:spcBef>
              <a:buFont typeface="Calibri"/>
              <a:buChar char="-"/>
            </a:pPr>
            <a:endParaRPr sz="2723" dirty="0">
              <a:latin typeface="Times New Roman"/>
              <a:cs typeface="Times New Roman"/>
            </a:endParaRPr>
          </a:p>
          <a:p>
            <a:pPr marL="226495" indent="-214969">
              <a:buFont typeface="Calibri"/>
              <a:buChar char="-"/>
              <a:tabLst>
                <a:tab pos="227072" algn="l"/>
              </a:tabLst>
            </a:pPr>
            <a:r>
              <a:rPr sz="2632" i="1" dirty="0">
                <a:latin typeface="Calibri"/>
                <a:cs typeface="Calibri"/>
              </a:rPr>
              <a:t>Q: </a:t>
            </a:r>
            <a:r>
              <a:rPr sz="2632" i="1" spc="-14" dirty="0">
                <a:latin typeface="Calibri"/>
                <a:cs typeface="Calibri"/>
              </a:rPr>
              <a:t>Life, </a:t>
            </a:r>
            <a:r>
              <a:rPr sz="2632" i="1" spc="-5" dirty="0">
                <a:latin typeface="Calibri"/>
                <a:cs typeface="Calibri"/>
              </a:rPr>
              <a:t>Universe and</a:t>
            </a:r>
            <a:r>
              <a:rPr sz="2632" i="1" spc="27" dirty="0">
                <a:latin typeface="Calibri"/>
                <a:cs typeface="Calibri"/>
              </a:rPr>
              <a:t> </a:t>
            </a:r>
            <a:r>
              <a:rPr sz="2632" i="1" spc="-9" dirty="0">
                <a:latin typeface="Calibri"/>
                <a:cs typeface="Calibri"/>
              </a:rPr>
              <a:t>Everything?</a:t>
            </a:r>
            <a:endParaRPr sz="2632" dirty="0">
              <a:latin typeface="Calibri"/>
              <a:cs typeface="Calibri"/>
            </a:endParaRPr>
          </a:p>
          <a:p>
            <a:pPr marL="11527">
              <a:lnSpc>
                <a:spcPts val="3154"/>
              </a:lnSpc>
              <a:spcBef>
                <a:spcPts val="18"/>
              </a:spcBef>
            </a:pPr>
            <a:r>
              <a:rPr sz="2632" dirty="0">
                <a:latin typeface="Calibri"/>
                <a:cs typeface="Calibri"/>
              </a:rPr>
              <a:t>- </a:t>
            </a:r>
            <a:r>
              <a:rPr sz="2632" i="1" dirty="0">
                <a:latin typeface="Calibri"/>
                <a:cs typeface="Calibri"/>
              </a:rPr>
              <a:t>A:</a:t>
            </a:r>
            <a:r>
              <a:rPr sz="2632" i="1" spc="-304" dirty="0">
                <a:latin typeface="Calibri"/>
                <a:cs typeface="Calibri"/>
              </a:rPr>
              <a:t> </a:t>
            </a:r>
            <a:r>
              <a:rPr sz="2632" i="1" spc="5" dirty="0">
                <a:latin typeface="Calibri"/>
                <a:cs typeface="Calibri"/>
              </a:rPr>
              <a:t>42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lnSpc>
                <a:spcPts val="3154"/>
              </a:lnSpc>
              <a:buFont typeface="Calibri"/>
              <a:buChar char="-"/>
              <a:tabLst>
                <a:tab pos="227072" algn="l"/>
              </a:tabLst>
            </a:pPr>
            <a:r>
              <a:rPr sz="2632" i="1" dirty="0">
                <a:latin typeface="Calibri"/>
                <a:cs typeface="Calibri"/>
              </a:rPr>
              <a:t>Q2 </a:t>
            </a:r>
            <a:r>
              <a:rPr sz="2632" i="1" spc="-5" dirty="0">
                <a:latin typeface="Calibri"/>
                <a:cs typeface="Calibri"/>
              </a:rPr>
              <a:t>What is </a:t>
            </a:r>
            <a:r>
              <a:rPr sz="2632" i="1" dirty="0">
                <a:latin typeface="Calibri"/>
                <a:cs typeface="Calibri"/>
              </a:rPr>
              <a:t>the</a:t>
            </a:r>
            <a:r>
              <a:rPr sz="2632" i="1" spc="14" dirty="0">
                <a:latin typeface="Calibri"/>
                <a:cs typeface="Calibri"/>
              </a:rPr>
              <a:t> </a:t>
            </a:r>
            <a:r>
              <a:rPr sz="2632" i="1" spc="-9" dirty="0">
                <a:latin typeface="Calibri"/>
                <a:cs typeface="Calibri"/>
              </a:rPr>
              <a:t>question?</a:t>
            </a:r>
            <a:endParaRPr sz="2632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6360" y="883663"/>
            <a:ext cx="3546181" cy="190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6584309" y="883663"/>
            <a:ext cx="3438232" cy="179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220" y="782374"/>
            <a:ext cx="5092032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5" dirty="0"/>
              <a:t>What </a:t>
            </a:r>
            <a:r>
              <a:rPr sz="4130" spc="5" dirty="0"/>
              <a:t>do </a:t>
            </a:r>
            <a:r>
              <a:rPr sz="4130" spc="-14" dirty="0"/>
              <a:t>we</a:t>
            </a:r>
            <a:r>
              <a:rPr sz="4130" spc="-41" dirty="0"/>
              <a:t> </a:t>
            </a:r>
            <a:r>
              <a:rPr sz="4130" dirty="0"/>
              <a:t>see?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9032" y="1814079"/>
            <a:ext cx="4707548" cy="2187386"/>
          </a:xfrm>
          <a:prstGeom prst="rect">
            <a:avLst/>
          </a:prstGeom>
        </p:spPr>
        <p:txBody>
          <a:bodyPr vert="horz" wrap="square" lIns="0" tIns="90479" rIns="0" bIns="0" rtlCol="0">
            <a:spAutoFit/>
          </a:bodyPr>
          <a:lstStyle/>
          <a:p>
            <a:pPr marL="226495" indent="-214969">
              <a:spcBef>
                <a:spcPts val="712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18" dirty="0">
                <a:latin typeface="Calibri"/>
                <a:cs typeface="Calibri"/>
              </a:rPr>
              <a:t>Beware </a:t>
            </a:r>
            <a:r>
              <a:rPr sz="2632" spc="-5" dirty="0">
                <a:latin typeface="Calibri"/>
                <a:cs typeface="Calibri"/>
              </a:rPr>
              <a:t>of</a:t>
            </a:r>
            <a:r>
              <a:rPr sz="2632" dirty="0">
                <a:latin typeface="Calibri"/>
                <a:cs typeface="Calibri"/>
              </a:rPr>
              <a:t> </a:t>
            </a:r>
            <a:r>
              <a:rPr sz="2632" spc="-5" dirty="0">
                <a:latin typeface="Calibri"/>
                <a:cs typeface="Calibri"/>
              </a:rPr>
              <a:t>apophenia,</a:t>
            </a:r>
            <a:endParaRPr sz="2632" dirty="0">
              <a:latin typeface="Calibri"/>
              <a:cs typeface="Calibri"/>
            </a:endParaRPr>
          </a:p>
          <a:p>
            <a:pPr marL="226495" marR="4611" indent="-214969">
              <a:lnSpc>
                <a:spcPct val="90400"/>
              </a:lnSpc>
              <a:spcBef>
                <a:spcPts val="930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”the all </a:t>
            </a:r>
            <a:r>
              <a:rPr sz="2632" spc="-14" dirty="0">
                <a:latin typeface="Calibri"/>
                <a:cs typeface="Calibri"/>
              </a:rPr>
              <a:t>too </a:t>
            </a:r>
            <a:r>
              <a:rPr sz="2632" spc="-5" dirty="0">
                <a:latin typeface="Calibri"/>
                <a:cs typeface="Calibri"/>
              </a:rPr>
              <a:t>human </a:t>
            </a:r>
            <a:r>
              <a:rPr sz="2632" spc="-18" dirty="0">
                <a:latin typeface="Calibri"/>
                <a:cs typeface="Calibri"/>
              </a:rPr>
              <a:t>urge  </a:t>
            </a:r>
            <a:r>
              <a:rPr sz="2632" spc="-14" dirty="0">
                <a:latin typeface="Calibri"/>
                <a:cs typeface="Calibri"/>
              </a:rPr>
              <a:t>to </a:t>
            </a:r>
            <a:r>
              <a:rPr sz="2632" spc="-5" dirty="0">
                <a:latin typeface="Calibri"/>
                <a:cs typeface="Calibri"/>
              </a:rPr>
              <a:t>look </a:t>
            </a:r>
            <a:r>
              <a:rPr sz="2632" spc="-14" dirty="0">
                <a:latin typeface="Calibri"/>
                <a:cs typeface="Calibri"/>
              </a:rPr>
              <a:t>at random </a:t>
            </a:r>
            <a:r>
              <a:rPr sz="2632" spc="-18" dirty="0">
                <a:latin typeface="Calibri"/>
                <a:cs typeface="Calibri"/>
              </a:rPr>
              <a:t>data  </a:t>
            </a:r>
            <a:r>
              <a:rPr sz="2632" spc="-5" dirty="0">
                <a:latin typeface="Calibri"/>
                <a:cs typeface="Calibri"/>
              </a:rPr>
              <a:t>and find meaningful  </a:t>
            </a:r>
            <a:r>
              <a:rPr sz="2632" spc="-14" dirty="0">
                <a:latin typeface="Calibri"/>
                <a:cs typeface="Calibri"/>
              </a:rPr>
              <a:t>patterns </a:t>
            </a:r>
            <a:r>
              <a:rPr sz="2632" spc="-5" dirty="0">
                <a:latin typeface="Calibri"/>
                <a:cs typeface="Calibri"/>
              </a:rPr>
              <a:t>in</a:t>
            </a:r>
            <a:r>
              <a:rPr sz="2632" spc="14" dirty="0">
                <a:latin typeface="Calibri"/>
                <a:cs typeface="Calibri"/>
              </a:rPr>
              <a:t> </a:t>
            </a:r>
            <a:r>
              <a:rPr sz="2632" spc="27" dirty="0">
                <a:latin typeface="Calibri"/>
                <a:cs typeface="Calibri"/>
              </a:rPr>
              <a:t>it”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626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64" dirty="0">
                <a:latin typeface="Calibri"/>
                <a:cs typeface="Calibri"/>
              </a:rPr>
              <a:t>C.F. </a:t>
            </a:r>
            <a:r>
              <a:rPr sz="2632" spc="-9" dirty="0">
                <a:latin typeface="Calibri"/>
                <a:cs typeface="Calibri"/>
              </a:rPr>
              <a:t>figures </a:t>
            </a:r>
            <a:r>
              <a:rPr sz="2632" spc="-5" dirty="0">
                <a:latin typeface="Calibri"/>
                <a:cs typeface="Calibri"/>
              </a:rPr>
              <a:t>in</a:t>
            </a:r>
            <a:r>
              <a:rPr sz="2632" spc="77" dirty="0">
                <a:latin typeface="Calibri"/>
                <a:cs typeface="Calibri"/>
              </a:rPr>
              <a:t> </a:t>
            </a:r>
            <a:r>
              <a:rPr sz="2632" dirty="0">
                <a:latin typeface="Calibri"/>
                <a:cs typeface="Calibri"/>
              </a:rPr>
              <a:t>clouds</a:t>
            </a:r>
          </a:p>
        </p:txBody>
      </p:sp>
      <p:sp>
        <p:nvSpPr>
          <p:cNvPr id="4" name="object 4"/>
          <p:cNvSpPr/>
          <p:nvPr/>
        </p:nvSpPr>
        <p:spPr>
          <a:xfrm>
            <a:off x="6371019" y="1922636"/>
            <a:ext cx="2928643" cy="374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6445361" y="5695868"/>
            <a:ext cx="2292531" cy="210697"/>
          </a:xfrm>
          <a:prstGeom prst="rect">
            <a:avLst/>
          </a:prstGeom>
        </p:spPr>
        <p:txBody>
          <a:bodyPr vert="horz" wrap="square" lIns="0" tIns="14984" rIns="0" bIns="0" rtlCol="0">
            <a:spAutoFit/>
          </a:bodyPr>
          <a:lstStyle/>
          <a:p>
            <a:pPr marL="11527">
              <a:spcBef>
                <a:spcPts val="118"/>
              </a:spcBef>
            </a:pPr>
            <a:r>
              <a:rPr sz="1271" spc="18" dirty="0">
                <a:latin typeface="Calibri"/>
                <a:cs typeface="Calibri"/>
              </a:rPr>
              <a:t>H/T </a:t>
            </a:r>
            <a:r>
              <a:rPr sz="1271" b="1" u="sng" spc="1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Natalie Connell</a:t>
            </a:r>
            <a:r>
              <a:rPr sz="1271" u="sng" spc="1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, via</a:t>
            </a:r>
            <a:r>
              <a:rPr sz="127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271" u="sng" spc="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Pinterest</a:t>
            </a:r>
            <a:endParaRPr sz="1271">
              <a:latin typeface="Calibri"/>
              <a:cs typeface="Calibri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594" y="782374"/>
            <a:ext cx="4664021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5" dirty="0"/>
              <a:t>Close</a:t>
            </a:r>
            <a:r>
              <a:rPr sz="4130" spc="-64" dirty="0"/>
              <a:t> </a:t>
            </a:r>
            <a:r>
              <a:rPr sz="4130" spc="-5" dirty="0"/>
              <a:t>reading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140543" y="1825815"/>
            <a:ext cx="4483682" cy="2866448"/>
          </a:xfrm>
          <a:prstGeom prst="rect">
            <a:avLst/>
          </a:prstGeom>
        </p:spPr>
        <p:txBody>
          <a:bodyPr vert="horz" wrap="square" lIns="0" tIns="48409" rIns="0" bIns="0" rtlCol="0">
            <a:spAutoFit/>
          </a:bodyPr>
          <a:lstStyle/>
          <a:p>
            <a:pPr marL="226495" indent="-214969">
              <a:spcBef>
                <a:spcPts val="381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73" dirty="0">
                <a:latin typeface="Calibri"/>
                <a:cs typeface="Calibri"/>
              </a:rPr>
              <a:t>Text</a:t>
            </a:r>
            <a:r>
              <a:rPr sz="2632" spc="-5" dirty="0">
                <a:latin typeface="Calibri"/>
                <a:cs typeface="Calibri"/>
              </a:rPr>
              <a:t> analysis: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290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18" dirty="0">
                <a:latin typeface="Calibri"/>
                <a:cs typeface="Calibri"/>
              </a:rPr>
              <a:t>Paraphrasing </a:t>
            </a:r>
            <a:r>
              <a:rPr sz="2632" dirty="0">
                <a:latin typeface="Calibri"/>
                <a:cs typeface="Calibri"/>
              </a:rPr>
              <a:t>a</a:t>
            </a:r>
            <a:r>
              <a:rPr sz="2632" spc="-5" dirty="0">
                <a:latin typeface="Calibri"/>
                <a:cs typeface="Calibri"/>
              </a:rPr>
              <a:t> </a:t>
            </a:r>
            <a:r>
              <a:rPr sz="2632" spc="-18" dirty="0">
                <a:latin typeface="Calibri"/>
                <a:cs typeface="Calibri"/>
              </a:rPr>
              <a:t>text</a:t>
            </a:r>
            <a:endParaRPr sz="2632" dirty="0">
              <a:latin typeface="Calibri"/>
              <a:cs typeface="Calibri"/>
            </a:endParaRPr>
          </a:p>
          <a:p>
            <a:pPr marL="226495" marR="123910" indent="-214969">
              <a:lnSpc>
                <a:spcPts val="2541"/>
              </a:lnSpc>
              <a:spcBef>
                <a:spcPts val="921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9" dirty="0">
                <a:latin typeface="Calibri"/>
                <a:cs typeface="Calibri"/>
              </a:rPr>
              <a:t>Searching </a:t>
            </a:r>
            <a:r>
              <a:rPr sz="2632" spc="-23" dirty="0">
                <a:latin typeface="Calibri"/>
                <a:cs typeface="Calibri"/>
              </a:rPr>
              <a:t>for </a:t>
            </a:r>
            <a:r>
              <a:rPr sz="2632" spc="-5" dirty="0">
                <a:latin typeface="Calibri"/>
                <a:cs typeface="Calibri"/>
              </a:rPr>
              <a:t>hidden  meaning in </a:t>
            </a:r>
            <a:r>
              <a:rPr sz="2632" dirty="0">
                <a:latin typeface="Calibri"/>
                <a:cs typeface="Calibri"/>
              </a:rPr>
              <a:t>a</a:t>
            </a:r>
            <a:r>
              <a:rPr sz="2632" spc="-14" dirty="0">
                <a:latin typeface="Calibri"/>
                <a:cs typeface="Calibri"/>
              </a:rPr>
              <a:t> </a:t>
            </a:r>
            <a:r>
              <a:rPr sz="2632" spc="-18" dirty="0">
                <a:latin typeface="Calibri"/>
                <a:cs typeface="Calibri"/>
              </a:rPr>
              <a:t>text</a:t>
            </a:r>
            <a:endParaRPr sz="2632" dirty="0">
              <a:latin typeface="Calibri"/>
              <a:cs typeface="Calibri"/>
            </a:endParaRPr>
          </a:p>
          <a:p>
            <a:pPr marL="226495" marR="274331" indent="-214969">
              <a:lnSpc>
                <a:spcPct val="79500"/>
              </a:lnSpc>
              <a:spcBef>
                <a:spcPts val="989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Adapting </a:t>
            </a:r>
            <a:r>
              <a:rPr sz="2632" dirty="0">
                <a:latin typeface="Calibri"/>
                <a:cs typeface="Calibri"/>
              </a:rPr>
              <a:t>a </a:t>
            </a:r>
            <a:r>
              <a:rPr sz="2632" spc="-18" dirty="0">
                <a:latin typeface="Calibri"/>
                <a:cs typeface="Calibri"/>
              </a:rPr>
              <a:t>text </a:t>
            </a:r>
            <a:r>
              <a:rPr sz="2632" spc="-5" dirty="0">
                <a:latin typeface="Calibri"/>
                <a:cs typeface="Calibri"/>
              </a:rPr>
              <a:t>and  </a:t>
            </a:r>
            <a:r>
              <a:rPr sz="2632" spc="-9" dirty="0">
                <a:latin typeface="Calibri"/>
                <a:cs typeface="Calibri"/>
              </a:rPr>
              <a:t>reflecting </a:t>
            </a:r>
            <a:r>
              <a:rPr sz="2632" dirty="0">
                <a:latin typeface="Calibri"/>
                <a:cs typeface="Calibri"/>
              </a:rPr>
              <a:t>on </a:t>
            </a:r>
            <a:r>
              <a:rPr sz="2632" spc="-5" dirty="0">
                <a:latin typeface="Calibri"/>
                <a:cs typeface="Calibri"/>
              </a:rPr>
              <a:t>it</a:t>
            </a:r>
            <a:endParaRPr sz="2632" dirty="0">
              <a:latin typeface="Calibri"/>
              <a:cs typeface="Calibri"/>
            </a:endParaRPr>
          </a:p>
          <a:p>
            <a:pPr marL="226495" marR="4611" indent="-214969">
              <a:lnSpc>
                <a:spcPts val="2541"/>
              </a:lnSpc>
              <a:spcBef>
                <a:spcPts val="921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9" dirty="0">
                <a:latin typeface="Calibri"/>
                <a:cs typeface="Calibri"/>
              </a:rPr>
              <a:t>Examining details </a:t>
            </a:r>
            <a:r>
              <a:rPr sz="2632" spc="-5" dirty="0">
                <a:latin typeface="Calibri"/>
                <a:cs typeface="Calibri"/>
              </a:rPr>
              <a:t>in </a:t>
            </a:r>
            <a:r>
              <a:rPr sz="2632" dirty="0">
                <a:latin typeface="Calibri"/>
                <a:cs typeface="Calibri"/>
              </a:rPr>
              <a:t>a  </a:t>
            </a:r>
            <a:r>
              <a:rPr sz="2632" spc="-18" dirty="0">
                <a:latin typeface="Calibri"/>
                <a:cs typeface="Calibri"/>
              </a:rPr>
              <a:t>text</a:t>
            </a:r>
            <a:endParaRPr sz="2632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6737" y="5233740"/>
            <a:ext cx="2134048" cy="41668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632" b="1" dirty="0">
                <a:latin typeface="Calibri"/>
                <a:cs typeface="Calibri"/>
              </a:rPr>
              <a:t>= </a:t>
            </a:r>
            <a:r>
              <a:rPr sz="2632" b="1" spc="-5" dirty="0">
                <a:latin typeface="Calibri"/>
                <a:cs typeface="Calibri"/>
              </a:rPr>
              <a:t>Close</a:t>
            </a:r>
            <a:r>
              <a:rPr sz="2632" b="1" spc="-45" dirty="0">
                <a:latin typeface="Calibri"/>
                <a:cs typeface="Calibri"/>
              </a:rPr>
              <a:t> </a:t>
            </a:r>
            <a:r>
              <a:rPr sz="2632" b="1" spc="-5" dirty="0">
                <a:latin typeface="Calibri"/>
                <a:cs typeface="Calibri"/>
              </a:rPr>
              <a:t>reading</a:t>
            </a:r>
            <a:endParaRPr sz="2632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7878" y="2455931"/>
            <a:ext cx="3610052" cy="2950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6467039" y="5433908"/>
            <a:ext cx="1534117" cy="271788"/>
          </a:xfrm>
          <a:prstGeom prst="rect">
            <a:avLst/>
          </a:prstGeom>
        </p:spPr>
        <p:txBody>
          <a:bodyPr vert="horz" wrap="square" lIns="0" tIns="13254" rIns="0" bIns="0" rtlCol="0">
            <a:spAutoFit/>
          </a:bodyPr>
          <a:lstStyle/>
          <a:p>
            <a:pPr marL="11527">
              <a:spcBef>
                <a:spcPts val="103"/>
              </a:spcBef>
            </a:pPr>
            <a:r>
              <a:rPr sz="1679" dirty="0">
                <a:latin typeface="Calibri"/>
                <a:cs typeface="Calibri"/>
              </a:rPr>
              <a:t>(Stenbacka</a:t>
            </a:r>
            <a:r>
              <a:rPr sz="1679" spc="-50" dirty="0">
                <a:latin typeface="Calibri"/>
                <a:cs typeface="Calibri"/>
              </a:rPr>
              <a:t> </a:t>
            </a:r>
            <a:r>
              <a:rPr sz="1679" spc="5" dirty="0">
                <a:latin typeface="Calibri"/>
                <a:cs typeface="Calibri"/>
              </a:rPr>
              <a:t>2001)</a:t>
            </a:r>
            <a:endParaRPr sz="1679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3475" y="728831"/>
            <a:ext cx="2371713" cy="138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078" y="782374"/>
            <a:ext cx="4538438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dirty="0"/>
              <a:t>Encoding</a:t>
            </a:r>
            <a:r>
              <a:rPr sz="4130" spc="-68" dirty="0"/>
              <a:t> </a:t>
            </a:r>
            <a:r>
              <a:rPr sz="4130" spc="-18" dirty="0"/>
              <a:t>text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963562" y="1893334"/>
            <a:ext cx="8669424" cy="2614721"/>
          </a:xfrm>
          <a:prstGeom prst="rect">
            <a:avLst/>
          </a:prstGeom>
        </p:spPr>
        <p:txBody>
          <a:bodyPr vert="horz" wrap="square" lIns="0" tIns="57054" rIns="0" bIns="0" rtlCol="0">
            <a:spAutoFit/>
          </a:bodyPr>
          <a:lstStyle/>
          <a:p>
            <a:pPr marL="226495" marR="151574" indent="-214969">
              <a:lnSpc>
                <a:spcPts val="2841"/>
              </a:lnSpc>
              <a:spcBef>
                <a:spcPts val="449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118" dirty="0">
                <a:latin typeface="Calibri"/>
                <a:cs typeface="Calibri"/>
              </a:rPr>
              <a:t>To </a:t>
            </a:r>
            <a:r>
              <a:rPr sz="2632" spc="-9" dirty="0">
                <a:latin typeface="Calibri"/>
                <a:cs typeface="Calibri"/>
              </a:rPr>
              <a:t>teach </a:t>
            </a:r>
            <a:r>
              <a:rPr sz="2632" spc="-14" dirty="0">
                <a:latin typeface="Calibri"/>
                <a:cs typeface="Calibri"/>
              </a:rPr>
              <a:t>computers to read we </a:t>
            </a:r>
            <a:r>
              <a:rPr sz="2632" spc="-5" dirty="0">
                <a:latin typeface="Calibri"/>
                <a:cs typeface="Calibri"/>
              </a:rPr>
              <a:t>need help them </a:t>
            </a:r>
            <a:r>
              <a:rPr sz="2632" spc="-14" dirty="0">
                <a:latin typeface="Calibri"/>
                <a:cs typeface="Calibri"/>
              </a:rPr>
              <a:t>to  interpret</a:t>
            </a:r>
            <a:r>
              <a:rPr sz="2632" dirty="0">
                <a:latin typeface="Calibri"/>
                <a:cs typeface="Calibri"/>
              </a:rPr>
              <a:t> </a:t>
            </a:r>
            <a:r>
              <a:rPr sz="2632" spc="-18" dirty="0">
                <a:latin typeface="Calibri"/>
                <a:cs typeface="Calibri"/>
              </a:rPr>
              <a:t>text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585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73" dirty="0">
                <a:latin typeface="Calibri"/>
                <a:cs typeface="Calibri"/>
              </a:rPr>
              <a:t>Text </a:t>
            </a:r>
            <a:r>
              <a:rPr sz="2632" spc="-5" dirty="0">
                <a:latin typeface="Calibri"/>
                <a:cs typeface="Calibri"/>
              </a:rPr>
              <a:t>Encoding </a:t>
            </a:r>
            <a:r>
              <a:rPr sz="2632" spc="-9" dirty="0">
                <a:latin typeface="Calibri"/>
                <a:cs typeface="Calibri"/>
              </a:rPr>
              <a:t>Initiative</a:t>
            </a:r>
            <a:r>
              <a:rPr sz="2632" spc="77" dirty="0">
                <a:latin typeface="Calibri"/>
                <a:cs typeface="Calibri"/>
              </a:rPr>
              <a:t> </a:t>
            </a:r>
            <a:r>
              <a:rPr sz="2632" spc="-5" dirty="0">
                <a:latin typeface="Calibri"/>
                <a:cs typeface="Calibri"/>
              </a:rPr>
              <a:t>(TEI)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658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14" dirty="0">
                <a:latin typeface="Calibri"/>
                <a:cs typeface="Calibri"/>
              </a:rPr>
              <a:t>Metadata </a:t>
            </a:r>
            <a:r>
              <a:rPr sz="2632" dirty="0">
                <a:latin typeface="Calibri"/>
                <a:cs typeface="Calibri"/>
              </a:rPr>
              <a:t>+</a:t>
            </a:r>
            <a:r>
              <a:rPr sz="2632" spc="23" dirty="0">
                <a:latin typeface="Calibri"/>
                <a:cs typeface="Calibri"/>
              </a:rPr>
              <a:t> </a:t>
            </a:r>
            <a:r>
              <a:rPr sz="2632" spc="-9" dirty="0">
                <a:latin typeface="Calibri"/>
                <a:cs typeface="Calibri"/>
              </a:rPr>
              <a:t>markup</a:t>
            </a:r>
            <a:endParaRPr sz="2632" dirty="0">
              <a:latin typeface="Calibri"/>
              <a:cs typeface="Calibri"/>
            </a:endParaRPr>
          </a:p>
          <a:p>
            <a:pPr marL="657012" lvl="1" indent="-215546">
              <a:spcBef>
                <a:spcPts val="200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18" dirty="0">
                <a:latin typeface="Calibri"/>
                <a:cs typeface="Calibri"/>
              </a:rPr>
              <a:t>Attributes</a:t>
            </a:r>
            <a:endParaRPr sz="2269" dirty="0">
              <a:latin typeface="Calibri"/>
              <a:cs typeface="Calibri"/>
            </a:endParaRPr>
          </a:p>
          <a:p>
            <a:pPr marL="226495" marR="4611" indent="-214969">
              <a:lnSpc>
                <a:spcPts val="2841"/>
              </a:lnSpc>
              <a:spcBef>
                <a:spcPts val="967"/>
              </a:spcBef>
              <a:buFont typeface="Arial"/>
              <a:buChar char="•"/>
              <a:tabLst>
                <a:tab pos="227072" algn="l"/>
              </a:tabLst>
            </a:pPr>
            <a:r>
              <a:rPr sz="2632" dirty="0">
                <a:latin typeface="Calibri"/>
                <a:cs typeface="Calibri"/>
              </a:rPr>
              <a:t>Add </a:t>
            </a:r>
            <a:r>
              <a:rPr sz="2632" spc="-9" dirty="0">
                <a:latin typeface="Calibri"/>
                <a:cs typeface="Calibri"/>
              </a:rPr>
              <a:t>codes </a:t>
            </a:r>
            <a:r>
              <a:rPr sz="2632" spc="-14" dirty="0">
                <a:latin typeface="Calibri"/>
                <a:cs typeface="Calibri"/>
              </a:rPr>
              <a:t>to </a:t>
            </a:r>
            <a:r>
              <a:rPr sz="2632" spc="-5" dirty="0">
                <a:latin typeface="Calibri"/>
                <a:cs typeface="Calibri"/>
              </a:rPr>
              <a:t>help </a:t>
            </a:r>
            <a:r>
              <a:rPr sz="2632" dirty="0">
                <a:latin typeface="Calibri"/>
                <a:cs typeface="Calibri"/>
              </a:rPr>
              <a:t>the </a:t>
            </a:r>
            <a:r>
              <a:rPr sz="2632" spc="-9" dirty="0">
                <a:latin typeface="Calibri"/>
                <a:cs typeface="Calibri"/>
              </a:rPr>
              <a:t>computer </a:t>
            </a:r>
            <a:r>
              <a:rPr sz="2632" spc="-14" dirty="0">
                <a:latin typeface="Calibri"/>
                <a:cs typeface="Calibri"/>
              </a:rPr>
              <a:t>to </a:t>
            </a:r>
            <a:r>
              <a:rPr sz="2632" spc="-5" dirty="0">
                <a:latin typeface="Calibri"/>
                <a:cs typeface="Calibri"/>
              </a:rPr>
              <a:t>identify specific  things.</a:t>
            </a:r>
            <a:endParaRPr sz="2632" dirty="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7840" y="608265"/>
            <a:ext cx="4090707" cy="343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2015467" y="350578"/>
            <a:ext cx="4317300" cy="353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5567957" y="1531593"/>
            <a:ext cx="4815734" cy="2596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479608" y="4199574"/>
            <a:ext cx="7057328" cy="1972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0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9684" y="390918"/>
            <a:ext cx="1708437" cy="5619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613" y="782374"/>
            <a:ext cx="6069103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4" dirty="0"/>
              <a:t>Problems </a:t>
            </a:r>
            <a:r>
              <a:rPr sz="4130" spc="5" dirty="0"/>
              <a:t>with</a:t>
            </a:r>
            <a:r>
              <a:rPr sz="4130" spc="-32" dirty="0"/>
              <a:t> </a:t>
            </a:r>
            <a:r>
              <a:rPr sz="4130" spc="-18" dirty="0"/>
              <a:t>data</a:t>
            </a:r>
            <a:endParaRPr sz="4130" dirty="0"/>
          </a:p>
        </p:txBody>
      </p:sp>
      <p:sp>
        <p:nvSpPr>
          <p:cNvPr id="4" name="object 4"/>
          <p:cNvSpPr txBox="1"/>
          <p:nvPr/>
        </p:nvSpPr>
        <p:spPr>
          <a:xfrm>
            <a:off x="1101213" y="1814079"/>
            <a:ext cx="4698783" cy="3946970"/>
          </a:xfrm>
          <a:prstGeom prst="rect">
            <a:avLst/>
          </a:prstGeom>
        </p:spPr>
        <p:txBody>
          <a:bodyPr vert="horz" wrap="square" lIns="0" tIns="90479" rIns="0" bIns="0" rtlCol="0">
            <a:spAutoFit/>
          </a:bodyPr>
          <a:lstStyle/>
          <a:p>
            <a:pPr marL="226495" indent="-214969">
              <a:spcBef>
                <a:spcPts val="712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Scanning</a:t>
            </a:r>
            <a:r>
              <a:rPr sz="2632" spc="-9" dirty="0">
                <a:latin typeface="Calibri"/>
                <a:cs typeface="Calibri"/>
              </a:rPr>
              <a:t> </a:t>
            </a:r>
            <a:r>
              <a:rPr sz="2632" spc="-18" dirty="0">
                <a:latin typeface="Calibri"/>
                <a:cs typeface="Calibri"/>
              </a:rPr>
              <a:t>text</a:t>
            </a:r>
            <a:endParaRPr sz="2632" dirty="0">
              <a:latin typeface="Calibri"/>
              <a:cs typeface="Calibri"/>
            </a:endParaRPr>
          </a:p>
          <a:p>
            <a:pPr marL="226495" marR="4611" indent="-214969">
              <a:lnSpc>
                <a:spcPts val="2841"/>
              </a:lnSpc>
              <a:spcBef>
                <a:spcPts val="989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OCR: </a:t>
            </a:r>
            <a:r>
              <a:rPr sz="2632" spc="-9" dirty="0">
                <a:latin typeface="Calibri"/>
                <a:cs typeface="Calibri"/>
              </a:rPr>
              <a:t>Optical </a:t>
            </a:r>
            <a:r>
              <a:rPr sz="2632" spc="-14" dirty="0">
                <a:latin typeface="Calibri"/>
                <a:cs typeface="Calibri"/>
              </a:rPr>
              <a:t>Character  </a:t>
            </a:r>
            <a:r>
              <a:rPr sz="2632" spc="-9" dirty="0">
                <a:latin typeface="Calibri"/>
                <a:cs typeface="Calibri"/>
              </a:rPr>
              <a:t>Recognition</a:t>
            </a:r>
            <a:endParaRPr sz="2632" dirty="0">
              <a:latin typeface="Calibri"/>
              <a:cs typeface="Calibri"/>
            </a:endParaRPr>
          </a:p>
          <a:p>
            <a:pPr>
              <a:spcBef>
                <a:spcPts val="9"/>
              </a:spcBef>
              <a:buFont typeface="Arial"/>
              <a:buChar char="•"/>
            </a:pPr>
            <a:endParaRPr sz="3449" dirty="0">
              <a:latin typeface="Times New Roman"/>
              <a:cs typeface="Times New Roman"/>
            </a:endParaRPr>
          </a:p>
          <a:p>
            <a:pPr marL="657012" lvl="1" indent="-215546">
              <a:buFont typeface="Arial"/>
              <a:buChar char="•"/>
              <a:tabLst>
                <a:tab pos="657588" algn="l"/>
              </a:tabLst>
            </a:pPr>
            <a:r>
              <a:rPr sz="2269" spc="-18" dirty="0">
                <a:latin typeface="Calibri"/>
                <a:cs typeface="Calibri"/>
              </a:rPr>
              <a:t>Data</a:t>
            </a:r>
            <a:r>
              <a:rPr sz="2269" spc="-23" dirty="0">
                <a:latin typeface="Calibri"/>
                <a:cs typeface="Calibri"/>
              </a:rPr>
              <a:t> </a:t>
            </a:r>
            <a:r>
              <a:rPr sz="2269" spc="-5" dirty="0">
                <a:latin typeface="Calibri"/>
                <a:cs typeface="Calibri"/>
              </a:rPr>
              <a:t>cleaning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182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18" dirty="0">
                <a:latin typeface="Calibri"/>
                <a:cs typeface="Calibri"/>
              </a:rPr>
              <a:t>Meta </a:t>
            </a:r>
            <a:r>
              <a:rPr sz="2269" spc="-27" dirty="0">
                <a:latin typeface="Calibri"/>
                <a:cs typeface="Calibri"/>
              </a:rPr>
              <a:t>data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185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9" dirty="0">
                <a:latin typeface="Calibri"/>
                <a:cs typeface="Calibri"/>
              </a:rPr>
              <a:t>Authority</a:t>
            </a:r>
            <a:r>
              <a:rPr sz="2269" spc="-18" dirty="0">
                <a:latin typeface="Calibri"/>
                <a:cs typeface="Calibri"/>
              </a:rPr>
              <a:t> control:</a:t>
            </a:r>
            <a:endParaRPr sz="2269" dirty="0">
              <a:latin typeface="Calibri"/>
              <a:cs typeface="Calibri"/>
            </a:endParaRPr>
          </a:p>
          <a:p>
            <a:pPr marL="1086951" lvl="2" indent="-214969">
              <a:spcBef>
                <a:spcPts val="286"/>
              </a:spcBef>
              <a:buFont typeface="Arial"/>
              <a:buChar char="•"/>
              <a:tabLst>
                <a:tab pos="1086951" algn="l"/>
                <a:tab pos="1087527" algn="l"/>
              </a:tabLst>
            </a:pPr>
            <a:r>
              <a:rPr sz="1861" dirty="0">
                <a:latin typeface="Calibri"/>
                <a:cs typeface="Calibri"/>
              </a:rPr>
              <a:t>Doyle, </a:t>
            </a:r>
            <a:r>
              <a:rPr sz="1861" spc="9" dirty="0">
                <a:latin typeface="Calibri"/>
                <a:cs typeface="Calibri"/>
              </a:rPr>
              <a:t>Arthur</a:t>
            </a:r>
            <a:endParaRPr sz="1861" dirty="0">
              <a:latin typeface="Calibri"/>
              <a:cs typeface="Calibri"/>
            </a:endParaRPr>
          </a:p>
          <a:p>
            <a:pPr marL="1086951" lvl="2" indent="-214969">
              <a:spcBef>
                <a:spcPts val="281"/>
              </a:spcBef>
              <a:buFont typeface="Arial"/>
              <a:buChar char="•"/>
              <a:tabLst>
                <a:tab pos="1086951" algn="l"/>
                <a:tab pos="1087527" algn="l"/>
              </a:tabLst>
            </a:pPr>
            <a:r>
              <a:rPr sz="1861" dirty="0">
                <a:latin typeface="Calibri"/>
                <a:cs typeface="Calibri"/>
              </a:rPr>
              <a:t>Doyle, </a:t>
            </a:r>
            <a:r>
              <a:rPr sz="1861" spc="9" dirty="0">
                <a:latin typeface="Calibri"/>
                <a:cs typeface="Calibri"/>
              </a:rPr>
              <a:t>Arthur</a:t>
            </a:r>
            <a:r>
              <a:rPr sz="1861" spc="-9" dirty="0">
                <a:latin typeface="Calibri"/>
                <a:cs typeface="Calibri"/>
              </a:rPr>
              <a:t> </a:t>
            </a:r>
            <a:r>
              <a:rPr sz="1861" spc="5" dirty="0">
                <a:latin typeface="Calibri"/>
                <a:cs typeface="Calibri"/>
              </a:rPr>
              <a:t>Conan</a:t>
            </a:r>
            <a:endParaRPr sz="1861" dirty="0">
              <a:latin typeface="Calibri"/>
              <a:cs typeface="Calibri"/>
            </a:endParaRPr>
          </a:p>
          <a:p>
            <a:pPr marL="1086951" lvl="2" indent="-214969">
              <a:spcBef>
                <a:spcPts val="277"/>
              </a:spcBef>
              <a:buFont typeface="Arial"/>
              <a:buChar char="•"/>
              <a:tabLst>
                <a:tab pos="1086951" algn="l"/>
                <a:tab pos="1087527" algn="l"/>
              </a:tabLst>
            </a:pPr>
            <a:r>
              <a:rPr sz="1861" dirty="0">
                <a:latin typeface="Calibri"/>
                <a:cs typeface="Calibri"/>
              </a:rPr>
              <a:t>DoylE, </a:t>
            </a:r>
            <a:r>
              <a:rPr sz="1861" spc="-5" dirty="0">
                <a:latin typeface="Calibri"/>
                <a:cs typeface="Calibri"/>
              </a:rPr>
              <a:t>A.C.</a:t>
            </a:r>
            <a:endParaRPr sz="1861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91240" y="1211879"/>
            <a:ext cx="2192450" cy="4802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0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890" y="782374"/>
            <a:ext cx="4098052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41" dirty="0"/>
              <a:t>Voyant</a:t>
            </a:r>
            <a:r>
              <a:rPr sz="4130" spc="-64" dirty="0"/>
              <a:t> </a:t>
            </a:r>
            <a:r>
              <a:rPr sz="4130" spc="-5" dirty="0"/>
              <a:t>tools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3326019" y="2292254"/>
            <a:ext cx="5532886" cy="358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69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890" y="782374"/>
            <a:ext cx="3799527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4" dirty="0"/>
              <a:t>Static</a:t>
            </a:r>
            <a:r>
              <a:rPr sz="4130" spc="-59" dirty="0"/>
              <a:t> </a:t>
            </a:r>
            <a:r>
              <a:rPr sz="4130" spc="-5" dirty="0"/>
              <a:t>tools</a:t>
            </a:r>
            <a:endParaRPr sz="4130"/>
          </a:p>
        </p:txBody>
      </p:sp>
      <p:sp>
        <p:nvSpPr>
          <p:cNvPr id="3" name="object 3"/>
          <p:cNvSpPr/>
          <p:nvPr/>
        </p:nvSpPr>
        <p:spPr>
          <a:xfrm>
            <a:off x="1932162" y="1977966"/>
            <a:ext cx="8451528" cy="4222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62" y="782374"/>
            <a:ext cx="3838856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4" dirty="0"/>
              <a:t>Static</a:t>
            </a:r>
            <a:r>
              <a:rPr sz="4130" spc="-59" dirty="0"/>
              <a:t> </a:t>
            </a:r>
            <a:r>
              <a:rPr sz="4130" spc="-5" dirty="0"/>
              <a:t>tools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3286578" y="1431317"/>
            <a:ext cx="5528662" cy="427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0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065" y="782374"/>
            <a:ext cx="5832391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5" dirty="0"/>
              <a:t>Descriptive</a:t>
            </a:r>
            <a:r>
              <a:rPr sz="4130" spc="-18" dirty="0"/>
              <a:t> statistics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3451907" y="1447800"/>
            <a:ext cx="5374981" cy="4806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8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226" y="554419"/>
            <a:ext cx="3907941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23" dirty="0"/>
              <a:t>Linked</a:t>
            </a:r>
            <a:r>
              <a:rPr sz="4130" spc="-68" dirty="0"/>
              <a:t> </a:t>
            </a:r>
            <a:r>
              <a:rPr sz="4130" spc="-18" dirty="0"/>
              <a:t>data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3352800" y="1440756"/>
            <a:ext cx="5090672" cy="4743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3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374" y="782374"/>
            <a:ext cx="7403691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5" dirty="0"/>
              <a:t>Goal and</a:t>
            </a:r>
            <a:r>
              <a:rPr sz="4130" spc="-45" dirty="0"/>
              <a:t> </a:t>
            </a:r>
            <a:r>
              <a:rPr sz="4130" spc="-5" dirty="0"/>
              <a:t>agenda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150375" y="1939459"/>
            <a:ext cx="8510850" cy="3448201"/>
          </a:xfrm>
          <a:prstGeom prst="rect">
            <a:avLst/>
          </a:prstGeom>
        </p:spPr>
        <p:txBody>
          <a:bodyPr vert="horz" wrap="square" lIns="0" tIns="9221" rIns="0" bIns="0" rtlCol="0">
            <a:spAutoFit/>
          </a:bodyPr>
          <a:lstStyle/>
          <a:p>
            <a:pPr marL="226495" marR="51293" indent="-214969">
              <a:lnSpc>
                <a:spcPct val="101299"/>
              </a:lnSpc>
              <a:spcBef>
                <a:spcPts val="73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32" dirty="0">
                <a:latin typeface="Calibri"/>
                <a:cs typeface="Calibri"/>
              </a:rPr>
              <a:t>“The </a:t>
            </a:r>
            <a:r>
              <a:rPr sz="2042" spc="5" dirty="0">
                <a:latin typeface="Calibri"/>
                <a:cs typeface="Calibri"/>
              </a:rPr>
              <a:t>goal </a:t>
            </a:r>
            <a:r>
              <a:rPr sz="2042" dirty="0">
                <a:latin typeface="Calibri"/>
                <a:cs typeface="Calibri"/>
              </a:rPr>
              <a:t>is </a:t>
            </a:r>
            <a:r>
              <a:rPr sz="2042" spc="-5" dirty="0">
                <a:latin typeface="Calibri"/>
                <a:cs typeface="Calibri"/>
              </a:rPr>
              <a:t>to </a:t>
            </a:r>
            <a:r>
              <a:rPr sz="2042" dirty="0">
                <a:latin typeface="Calibri"/>
                <a:cs typeface="Calibri"/>
              </a:rPr>
              <a:t>give </a:t>
            </a:r>
            <a:r>
              <a:rPr sz="2042" spc="5" dirty="0">
                <a:latin typeface="Calibri"/>
                <a:cs typeface="Calibri"/>
              </a:rPr>
              <a:t>the </a:t>
            </a:r>
            <a:r>
              <a:rPr sz="2042" dirty="0">
                <a:latin typeface="Calibri"/>
                <a:cs typeface="Calibri"/>
              </a:rPr>
              <a:t>students </a:t>
            </a:r>
            <a:r>
              <a:rPr sz="2042" spc="5" dirty="0">
                <a:latin typeface="Calibri"/>
                <a:cs typeface="Calibri"/>
              </a:rPr>
              <a:t>an impression of how </a:t>
            </a:r>
            <a:r>
              <a:rPr sz="2042" b="1" i="1" spc="-9" dirty="0">
                <a:solidFill>
                  <a:srgbClr val="C00000"/>
                </a:solidFill>
                <a:latin typeface="Calibri"/>
                <a:cs typeface="Calibri"/>
              </a:rPr>
              <a:t>text  </a:t>
            </a:r>
            <a:r>
              <a:rPr sz="2042" b="1" i="1" spc="9" dirty="0">
                <a:solidFill>
                  <a:srgbClr val="C00000"/>
                </a:solidFill>
                <a:latin typeface="Calibri"/>
                <a:cs typeface="Calibri"/>
              </a:rPr>
              <a:t>analysis </a:t>
            </a:r>
            <a:r>
              <a:rPr sz="2042" b="1" i="1" spc="5" dirty="0">
                <a:solidFill>
                  <a:srgbClr val="C00000"/>
                </a:solidFill>
                <a:latin typeface="Calibri"/>
                <a:cs typeface="Calibri"/>
              </a:rPr>
              <a:t>could </a:t>
            </a:r>
            <a:r>
              <a:rPr sz="2042" b="1" i="1" spc="9" dirty="0">
                <a:solidFill>
                  <a:srgbClr val="C00000"/>
                </a:solidFill>
                <a:latin typeface="Calibri"/>
                <a:cs typeface="Calibri"/>
              </a:rPr>
              <a:t>be enhanced </a:t>
            </a:r>
            <a:r>
              <a:rPr sz="2042" b="1" i="1" spc="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2042" b="1" i="1" spc="9" dirty="0">
                <a:solidFill>
                  <a:srgbClr val="C00000"/>
                </a:solidFill>
                <a:latin typeface="Calibri"/>
                <a:cs typeface="Calibri"/>
              </a:rPr>
              <a:t>incorporating </a:t>
            </a:r>
            <a:r>
              <a:rPr sz="2042" b="1" i="1" spc="5" dirty="0">
                <a:solidFill>
                  <a:srgbClr val="C00000"/>
                </a:solidFill>
                <a:latin typeface="Calibri"/>
                <a:cs typeface="Calibri"/>
              </a:rPr>
              <a:t>digital, </a:t>
            </a:r>
            <a:r>
              <a:rPr sz="2042" b="1" i="1" dirty="0">
                <a:solidFill>
                  <a:srgbClr val="C00000"/>
                </a:solidFill>
                <a:latin typeface="Calibri"/>
                <a:cs typeface="Calibri"/>
              </a:rPr>
              <a:t>semi-  </a:t>
            </a:r>
            <a:r>
              <a:rPr sz="2042" b="1" i="1" spc="5" dirty="0">
                <a:solidFill>
                  <a:srgbClr val="C00000"/>
                </a:solidFill>
                <a:latin typeface="Calibri"/>
                <a:cs typeface="Calibri"/>
              </a:rPr>
              <a:t>automatic </a:t>
            </a:r>
            <a:r>
              <a:rPr sz="2042" b="1" i="1" spc="9" dirty="0">
                <a:solidFill>
                  <a:srgbClr val="C00000"/>
                </a:solidFill>
                <a:latin typeface="Calibri"/>
                <a:cs typeface="Calibri"/>
              </a:rPr>
              <a:t>approaches </a:t>
            </a:r>
            <a:r>
              <a:rPr sz="2042" spc="-5" dirty="0">
                <a:latin typeface="Calibri"/>
                <a:cs typeface="Calibri"/>
              </a:rPr>
              <a:t>to </a:t>
            </a:r>
            <a:r>
              <a:rPr sz="2042" spc="5" dirty="0">
                <a:latin typeface="Calibri"/>
                <a:cs typeface="Calibri"/>
              </a:rPr>
              <a:t>the analysis </a:t>
            </a:r>
            <a:r>
              <a:rPr sz="2042" spc="9" dirty="0">
                <a:latin typeface="Calibri"/>
                <a:cs typeface="Calibri"/>
              </a:rPr>
              <a:t>of </a:t>
            </a:r>
            <a:r>
              <a:rPr sz="2042" spc="-5" dirty="0">
                <a:latin typeface="Calibri"/>
                <a:cs typeface="Calibri"/>
              </a:rPr>
              <a:t>large </a:t>
            </a:r>
            <a:r>
              <a:rPr sz="2042" spc="9" dirty="0">
                <a:latin typeface="Calibri"/>
                <a:cs typeface="Calibri"/>
              </a:rPr>
              <a:t>amounts of</a:t>
            </a:r>
            <a:r>
              <a:rPr sz="2042" spc="109" dirty="0">
                <a:latin typeface="Calibri"/>
                <a:cs typeface="Calibri"/>
              </a:rPr>
              <a:t> </a:t>
            </a:r>
            <a:r>
              <a:rPr sz="2042" spc="-23" dirty="0">
                <a:latin typeface="Calibri"/>
                <a:cs typeface="Calibri"/>
              </a:rPr>
              <a:t>texts.”</a:t>
            </a:r>
            <a:endParaRPr sz="2042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51" dirty="0">
              <a:latin typeface="Times New Roman"/>
              <a:cs typeface="Times New Roman"/>
            </a:endParaRPr>
          </a:p>
          <a:p>
            <a:pPr marL="227072" marR="4611" indent="-215546">
              <a:lnSpc>
                <a:spcPct val="101499"/>
              </a:lnSpc>
              <a:spcBef>
                <a:spcPts val="1566"/>
              </a:spcBef>
              <a:buFont typeface="Arial"/>
              <a:buChar char="•"/>
              <a:tabLst>
                <a:tab pos="226495" algn="l"/>
                <a:tab pos="227072" algn="l"/>
              </a:tabLst>
            </a:pPr>
            <a:r>
              <a:rPr sz="2042" spc="-23" dirty="0">
                <a:latin typeface="Calibri"/>
                <a:cs typeface="Calibri"/>
              </a:rPr>
              <a:t>We </a:t>
            </a:r>
            <a:r>
              <a:rPr sz="2042" spc="5" dirty="0">
                <a:latin typeface="Calibri"/>
                <a:cs typeface="Calibri"/>
              </a:rPr>
              <a:t>will </a:t>
            </a:r>
            <a:r>
              <a:rPr sz="2042" dirty="0">
                <a:latin typeface="Calibri"/>
                <a:cs typeface="Calibri"/>
              </a:rPr>
              <a:t>introduce </a:t>
            </a:r>
            <a:r>
              <a:rPr sz="2042" b="1" i="1" spc="5" dirty="0">
                <a:latin typeface="Calibri"/>
                <a:cs typeface="Calibri"/>
              </a:rPr>
              <a:t>basic concepts </a:t>
            </a:r>
            <a:r>
              <a:rPr sz="2042" b="1" i="1" spc="9" dirty="0">
                <a:latin typeface="Calibri"/>
                <a:cs typeface="Calibri"/>
              </a:rPr>
              <a:t>of </a:t>
            </a:r>
            <a:r>
              <a:rPr sz="2042" b="1" i="1" spc="-5" dirty="0">
                <a:latin typeface="Calibri"/>
                <a:cs typeface="Calibri"/>
              </a:rPr>
              <a:t>statistical </a:t>
            </a:r>
            <a:r>
              <a:rPr sz="2042" b="1" i="1" spc="9" dirty="0">
                <a:latin typeface="Calibri"/>
                <a:cs typeface="Calibri"/>
              </a:rPr>
              <a:t>and visual means  </a:t>
            </a:r>
            <a:r>
              <a:rPr sz="2042" spc="9" dirty="0">
                <a:latin typeface="Calibri"/>
                <a:cs typeface="Calibri"/>
              </a:rPr>
              <a:t>of </a:t>
            </a:r>
            <a:r>
              <a:rPr sz="2042" dirty="0">
                <a:latin typeface="Calibri"/>
                <a:cs typeface="Calibri"/>
              </a:rPr>
              <a:t>representing textual </a:t>
            </a:r>
            <a:r>
              <a:rPr sz="2042" spc="-5" dirty="0">
                <a:latin typeface="Calibri"/>
                <a:cs typeface="Calibri"/>
              </a:rPr>
              <a:t>content, </a:t>
            </a:r>
            <a:r>
              <a:rPr sz="2042" dirty="0">
                <a:latin typeface="Calibri"/>
                <a:cs typeface="Calibri"/>
              </a:rPr>
              <a:t>focusing </a:t>
            </a:r>
            <a:r>
              <a:rPr sz="2042" spc="9" dirty="0">
                <a:latin typeface="Calibri"/>
                <a:cs typeface="Calibri"/>
              </a:rPr>
              <a:t>on </a:t>
            </a:r>
            <a:r>
              <a:rPr sz="2042" b="1" i="1" spc="5" dirty="0">
                <a:latin typeface="Calibri"/>
                <a:cs typeface="Calibri"/>
              </a:rPr>
              <a:t>patterns </a:t>
            </a:r>
            <a:r>
              <a:rPr sz="2042" b="1" i="1" spc="9" dirty="0">
                <a:latin typeface="Calibri"/>
                <a:cs typeface="Calibri"/>
              </a:rPr>
              <a:t>and  </a:t>
            </a:r>
            <a:r>
              <a:rPr sz="2042" b="1" i="1" spc="5" dirty="0">
                <a:latin typeface="Calibri"/>
                <a:cs typeface="Calibri"/>
              </a:rPr>
              <a:t>relations of the </a:t>
            </a:r>
            <a:r>
              <a:rPr sz="2042" b="1" i="1" spc="-5" dirty="0">
                <a:latin typeface="Calibri"/>
                <a:cs typeface="Calibri"/>
              </a:rPr>
              <a:t>contents </a:t>
            </a:r>
            <a:r>
              <a:rPr sz="2042" b="1" i="1" spc="5" dirty="0">
                <a:latin typeface="Calibri"/>
                <a:cs typeface="Calibri"/>
              </a:rPr>
              <a:t>of </a:t>
            </a:r>
            <a:r>
              <a:rPr sz="2042" b="1" i="1" spc="-5" dirty="0">
                <a:latin typeface="Calibri"/>
                <a:cs typeface="Calibri"/>
              </a:rPr>
              <a:t>texts</a:t>
            </a:r>
            <a:r>
              <a:rPr sz="2042" spc="-5" dirty="0">
                <a:latin typeface="Calibri"/>
                <a:cs typeface="Calibri"/>
              </a:rPr>
              <a:t>, </a:t>
            </a:r>
            <a:r>
              <a:rPr sz="2042" spc="5" dirty="0">
                <a:latin typeface="Calibri"/>
                <a:cs typeface="Calibri"/>
              </a:rPr>
              <a:t>and </a:t>
            </a:r>
            <a:r>
              <a:rPr sz="2042" spc="-5" dirty="0">
                <a:latin typeface="Calibri"/>
                <a:cs typeface="Calibri"/>
              </a:rPr>
              <a:t>to </a:t>
            </a:r>
            <a:r>
              <a:rPr sz="2042" spc="5" dirty="0">
                <a:latin typeface="Calibri"/>
                <a:cs typeface="Calibri"/>
              </a:rPr>
              <a:t>a </a:t>
            </a:r>
            <a:r>
              <a:rPr sz="2042" spc="9" dirty="0">
                <a:latin typeface="Calibri"/>
                <a:cs typeface="Calibri"/>
              </a:rPr>
              <a:t>lesser </a:t>
            </a:r>
            <a:r>
              <a:rPr sz="2042" spc="5" dirty="0">
                <a:latin typeface="Calibri"/>
                <a:cs typeface="Calibri"/>
              </a:rPr>
              <a:t>degree </a:t>
            </a:r>
            <a:r>
              <a:rPr sz="2042" spc="9" dirty="0">
                <a:latin typeface="Calibri"/>
                <a:cs typeface="Calibri"/>
              </a:rPr>
              <a:t>on </a:t>
            </a:r>
            <a:r>
              <a:rPr sz="2042" spc="5" dirty="0">
                <a:latin typeface="Calibri"/>
                <a:cs typeface="Calibri"/>
              </a:rPr>
              <a:t>the  notion </a:t>
            </a:r>
            <a:r>
              <a:rPr sz="2042" spc="9" dirty="0">
                <a:latin typeface="Calibri"/>
                <a:cs typeface="Calibri"/>
              </a:rPr>
              <a:t>of </a:t>
            </a:r>
            <a:r>
              <a:rPr sz="2042" dirty="0">
                <a:latin typeface="Calibri"/>
                <a:cs typeface="Calibri"/>
              </a:rPr>
              <a:t>trends </a:t>
            </a:r>
            <a:r>
              <a:rPr sz="2042" spc="5" dirty="0">
                <a:latin typeface="Calibri"/>
                <a:cs typeface="Calibri"/>
              </a:rPr>
              <a:t>and developments within </a:t>
            </a:r>
            <a:r>
              <a:rPr sz="2042" spc="-5" dirty="0">
                <a:latin typeface="Calibri"/>
                <a:cs typeface="Calibri"/>
              </a:rPr>
              <a:t>text </a:t>
            </a:r>
            <a:r>
              <a:rPr sz="2042" spc="5" dirty="0">
                <a:latin typeface="Calibri"/>
                <a:cs typeface="Calibri"/>
              </a:rPr>
              <a:t>collections. </a:t>
            </a:r>
            <a:r>
              <a:rPr sz="2042" spc="9" dirty="0">
                <a:latin typeface="Calibri"/>
                <a:cs typeface="Calibri"/>
              </a:rPr>
              <a:t>The  </a:t>
            </a:r>
            <a:r>
              <a:rPr sz="2042" dirty="0">
                <a:latin typeface="Calibri"/>
                <a:cs typeface="Calibri"/>
              </a:rPr>
              <a:t>lecture consists </a:t>
            </a:r>
            <a:r>
              <a:rPr sz="2042" spc="9" dirty="0">
                <a:latin typeface="Calibri"/>
                <a:cs typeface="Calibri"/>
              </a:rPr>
              <a:t>of </a:t>
            </a:r>
            <a:r>
              <a:rPr sz="2042" spc="5" dirty="0">
                <a:latin typeface="Calibri"/>
                <a:cs typeface="Calibri"/>
              </a:rPr>
              <a:t>a mixture </a:t>
            </a:r>
            <a:r>
              <a:rPr sz="2042" spc="9" dirty="0">
                <a:latin typeface="Calibri"/>
                <a:cs typeface="Calibri"/>
              </a:rPr>
              <a:t>of </a:t>
            </a:r>
            <a:r>
              <a:rPr sz="2042" dirty="0">
                <a:latin typeface="Calibri"/>
                <a:cs typeface="Calibri"/>
              </a:rPr>
              <a:t>theoretical explanations </a:t>
            </a:r>
            <a:r>
              <a:rPr sz="2042" spc="5" dirty="0">
                <a:latin typeface="Calibri"/>
                <a:cs typeface="Calibri"/>
              </a:rPr>
              <a:t>and  </a:t>
            </a:r>
            <a:r>
              <a:rPr sz="2042" spc="-5" dirty="0">
                <a:latin typeface="Calibri"/>
                <a:cs typeface="Calibri"/>
              </a:rPr>
              <a:t>practical exercises, </a:t>
            </a:r>
            <a:r>
              <a:rPr sz="2042" spc="5" dirty="0">
                <a:latin typeface="Calibri"/>
                <a:cs typeface="Calibri"/>
              </a:rPr>
              <a:t>using the online </a:t>
            </a:r>
            <a:r>
              <a:rPr sz="2042" dirty="0">
                <a:latin typeface="Calibri"/>
                <a:cs typeface="Calibri"/>
              </a:rPr>
              <a:t>toolbox called </a:t>
            </a:r>
            <a:r>
              <a:rPr sz="2042" b="1" i="1" dirty="0">
                <a:latin typeface="Calibri"/>
                <a:cs typeface="Calibri"/>
              </a:rPr>
              <a:t>“Voyant </a:t>
            </a:r>
            <a:r>
              <a:rPr sz="2042" b="1" i="1" spc="5" dirty="0">
                <a:latin typeface="Calibri"/>
                <a:cs typeface="Calibri"/>
              </a:rPr>
              <a:t>tools”  </a:t>
            </a:r>
            <a:r>
              <a:rPr sz="2042" dirty="0">
                <a:latin typeface="Calibri"/>
                <a:cs typeface="Calibri"/>
              </a:rPr>
              <a:t>(Sinclair </a:t>
            </a:r>
            <a:r>
              <a:rPr sz="2042" spc="5" dirty="0">
                <a:latin typeface="Calibri"/>
                <a:cs typeface="Calibri"/>
              </a:rPr>
              <a:t>and </a:t>
            </a:r>
            <a:r>
              <a:rPr sz="2042" dirty="0">
                <a:latin typeface="Calibri"/>
                <a:cs typeface="Calibri"/>
              </a:rPr>
              <a:t>Rockwell,</a:t>
            </a:r>
            <a:r>
              <a:rPr sz="2042" spc="14" dirty="0">
                <a:latin typeface="Calibri"/>
                <a:cs typeface="Calibri"/>
              </a:rPr>
              <a:t> </a:t>
            </a:r>
            <a:r>
              <a:rPr sz="2042" spc="9" dirty="0">
                <a:latin typeface="Calibri"/>
                <a:cs typeface="Calibri"/>
              </a:rPr>
              <a:t>2016)</a:t>
            </a:r>
            <a:endParaRPr sz="2042" dirty="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052" y="782374"/>
            <a:ext cx="3089922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dirty="0"/>
              <a:t>Options</a:t>
            </a:r>
            <a:endParaRPr sz="4130"/>
          </a:p>
        </p:txBody>
      </p:sp>
      <p:sp>
        <p:nvSpPr>
          <p:cNvPr id="3" name="object 3"/>
          <p:cNvSpPr/>
          <p:nvPr/>
        </p:nvSpPr>
        <p:spPr>
          <a:xfrm>
            <a:off x="2387136" y="2415273"/>
            <a:ext cx="7406202" cy="3102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4537687" y="2466563"/>
            <a:ext cx="1039894" cy="34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4810388" y="2179601"/>
            <a:ext cx="767634" cy="823536"/>
          </a:xfrm>
          <a:custGeom>
            <a:avLst/>
            <a:gdLst/>
            <a:ahLst/>
            <a:cxnLst/>
            <a:rect l="l" t="t" r="r" b="b"/>
            <a:pathLst>
              <a:path w="845820" h="907414">
                <a:moveTo>
                  <a:pt x="0" y="453449"/>
                </a:moveTo>
                <a:lnTo>
                  <a:pt x="2480" y="404041"/>
                </a:lnTo>
                <a:lnTo>
                  <a:pt x="9748" y="356174"/>
                </a:lnTo>
                <a:lnTo>
                  <a:pt x="21547" y="310124"/>
                </a:lnTo>
                <a:lnTo>
                  <a:pt x="37619" y="266169"/>
                </a:lnTo>
                <a:lnTo>
                  <a:pt x="57705" y="224584"/>
                </a:lnTo>
                <a:lnTo>
                  <a:pt x="81549" y="185648"/>
                </a:lnTo>
                <a:lnTo>
                  <a:pt x="108891" y="149635"/>
                </a:lnTo>
                <a:lnTo>
                  <a:pt x="139475" y="116823"/>
                </a:lnTo>
                <a:lnTo>
                  <a:pt x="173043" y="87489"/>
                </a:lnTo>
                <a:lnTo>
                  <a:pt x="209336" y="61909"/>
                </a:lnTo>
                <a:lnTo>
                  <a:pt x="248097" y="40359"/>
                </a:lnTo>
                <a:lnTo>
                  <a:pt x="289067" y="23117"/>
                </a:lnTo>
                <a:lnTo>
                  <a:pt x="331990" y="10458"/>
                </a:lnTo>
                <a:lnTo>
                  <a:pt x="376608" y="2660"/>
                </a:lnTo>
                <a:lnTo>
                  <a:pt x="422661" y="0"/>
                </a:lnTo>
                <a:lnTo>
                  <a:pt x="468715" y="2660"/>
                </a:lnTo>
                <a:lnTo>
                  <a:pt x="513332" y="10458"/>
                </a:lnTo>
                <a:lnTo>
                  <a:pt x="556255" y="23117"/>
                </a:lnTo>
                <a:lnTo>
                  <a:pt x="597226" y="40359"/>
                </a:lnTo>
                <a:lnTo>
                  <a:pt x="635987" y="61909"/>
                </a:lnTo>
                <a:lnTo>
                  <a:pt x="672280" y="87489"/>
                </a:lnTo>
                <a:lnTo>
                  <a:pt x="705847" y="116823"/>
                </a:lnTo>
                <a:lnTo>
                  <a:pt x="736431" y="149635"/>
                </a:lnTo>
                <a:lnTo>
                  <a:pt x="763774" y="185648"/>
                </a:lnTo>
                <a:lnTo>
                  <a:pt x="787617" y="224584"/>
                </a:lnTo>
                <a:lnTo>
                  <a:pt x="807704" y="266169"/>
                </a:lnTo>
                <a:lnTo>
                  <a:pt x="823775" y="310124"/>
                </a:lnTo>
                <a:lnTo>
                  <a:pt x="835574" y="356174"/>
                </a:lnTo>
                <a:lnTo>
                  <a:pt x="842843" y="404041"/>
                </a:lnTo>
                <a:lnTo>
                  <a:pt x="845323" y="453449"/>
                </a:lnTo>
                <a:lnTo>
                  <a:pt x="842843" y="502858"/>
                </a:lnTo>
                <a:lnTo>
                  <a:pt x="835574" y="550725"/>
                </a:lnTo>
                <a:lnTo>
                  <a:pt x="823775" y="596774"/>
                </a:lnTo>
                <a:lnTo>
                  <a:pt x="807704" y="640730"/>
                </a:lnTo>
                <a:lnTo>
                  <a:pt x="787617" y="682314"/>
                </a:lnTo>
                <a:lnTo>
                  <a:pt x="763774" y="721251"/>
                </a:lnTo>
                <a:lnTo>
                  <a:pt x="736431" y="757263"/>
                </a:lnTo>
                <a:lnTo>
                  <a:pt x="705847" y="790075"/>
                </a:lnTo>
                <a:lnTo>
                  <a:pt x="672280" y="819410"/>
                </a:lnTo>
                <a:lnTo>
                  <a:pt x="635987" y="844990"/>
                </a:lnTo>
                <a:lnTo>
                  <a:pt x="597226" y="866540"/>
                </a:lnTo>
                <a:lnTo>
                  <a:pt x="556255" y="883782"/>
                </a:lnTo>
                <a:lnTo>
                  <a:pt x="513332" y="896440"/>
                </a:lnTo>
                <a:lnTo>
                  <a:pt x="468715" y="904238"/>
                </a:lnTo>
                <a:lnTo>
                  <a:pt x="422661" y="906899"/>
                </a:lnTo>
                <a:lnTo>
                  <a:pt x="376608" y="904238"/>
                </a:lnTo>
                <a:lnTo>
                  <a:pt x="331990" y="896440"/>
                </a:lnTo>
                <a:lnTo>
                  <a:pt x="289067" y="883782"/>
                </a:lnTo>
                <a:lnTo>
                  <a:pt x="248097" y="866540"/>
                </a:lnTo>
                <a:lnTo>
                  <a:pt x="209336" y="844990"/>
                </a:lnTo>
                <a:lnTo>
                  <a:pt x="173043" y="819410"/>
                </a:lnTo>
                <a:lnTo>
                  <a:pt x="139475" y="790075"/>
                </a:lnTo>
                <a:lnTo>
                  <a:pt x="108891" y="757263"/>
                </a:lnTo>
                <a:lnTo>
                  <a:pt x="81549" y="721251"/>
                </a:lnTo>
                <a:lnTo>
                  <a:pt x="57705" y="682314"/>
                </a:lnTo>
                <a:lnTo>
                  <a:pt x="37619" y="640730"/>
                </a:lnTo>
                <a:lnTo>
                  <a:pt x="21547" y="596774"/>
                </a:lnTo>
                <a:lnTo>
                  <a:pt x="9748" y="550725"/>
                </a:lnTo>
                <a:lnTo>
                  <a:pt x="2480" y="502858"/>
                </a:lnTo>
                <a:lnTo>
                  <a:pt x="0" y="453449"/>
                </a:lnTo>
                <a:close/>
              </a:path>
            </a:pathLst>
          </a:custGeom>
          <a:ln w="2628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3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710" y="782374"/>
            <a:ext cx="4340218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dirty="0"/>
              <a:t>Dynamic</a:t>
            </a:r>
            <a:r>
              <a:rPr sz="4130" spc="-36" dirty="0"/>
              <a:t> </a:t>
            </a:r>
            <a:r>
              <a:rPr sz="4130" spc="-5" dirty="0"/>
              <a:t>tools</a:t>
            </a:r>
            <a:endParaRPr sz="4130"/>
          </a:p>
        </p:txBody>
      </p:sp>
      <p:sp>
        <p:nvSpPr>
          <p:cNvPr id="3" name="object 3"/>
          <p:cNvSpPr/>
          <p:nvPr/>
        </p:nvSpPr>
        <p:spPr>
          <a:xfrm>
            <a:off x="1932162" y="1977966"/>
            <a:ext cx="8451528" cy="4222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1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058" y="782374"/>
            <a:ext cx="4477870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dirty="0"/>
              <a:t>Dynamic</a:t>
            </a:r>
            <a:r>
              <a:rPr sz="4130" spc="-36" dirty="0"/>
              <a:t> </a:t>
            </a:r>
            <a:r>
              <a:rPr sz="4130" spc="-5" dirty="0"/>
              <a:t>tools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2268037" y="1683315"/>
            <a:ext cx="7525300" cy="434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92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406" y="782374"/>
            <a:ext cx="4033456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36" dirty="0"/>
              <a:t>TermsBerry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3497486" y="1922636"/>
            <a:ext cx="5185501" cy="408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22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206" y="782374"/>
            <a:ext cx="6116278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5" dirty="0"/>
              <a:t>Concordance</a:t>
            </a:r>
            <a:r>
              <a:rPr sz="4130" spc="-36" dirty="0"/>
              <a:t> </a:t>
            </a:r>
            <a:r>
              <a:rPr sz="4130" spc="-14" dirty="0"/>
              <a:t>(context)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2387136" y="1935880"/>
            <a:ext cx="7406202" cy="406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38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710" y="782374"/>
            <a:ext cx="3803681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5" dirty="0"/>
              <a:t>B</a:t>
            </a:r>
            <a:r>
              <a:rPr sz="4130" spc="5" dirty="0"/>
              <a:t>ubbl</a:t>
            </a:r>
            <a:r>
              <a:rPr sz="4130" dirty="0"/>
              <a:t>e</a:t>
            </a:r>
            <a:r>
              <a:rPr sz="4130" spc="5" dirty="0"/>
              <a:t>lines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2387136" y="2214386"/>
            <a:ext cx="7406202" cy="157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0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62" y="782374"/>
            <a:ext cx="3830788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4" dirty="0"/>
              <a:t>More</a:t>
            </a:r>
            <a:r>
              <a:rPr sz="4130" spc="-54" dirty="0"/>
              <a:t> </a:t>
            </a:r>
            <a:r>
              <a:rPr sz="4130" spc="-5" dirty="0"/>
              <a:t>tools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2387133" y="2548777"/>
            <a:ext cx="3649436" cy="250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6218247" y="1893334"/>
            <a:ext cx="3326418" cy="2847029"/>
          </a:xfrm>
          <a:prstGeom prst="rect">
            <a:avLst/>
          </a:prstGeom>
        </p:spPr>
        <p:txBody>
          <a:bodyPr vert="horz" wrap="square" lIns="0" tIns="57054" rIns="0" bIns="0" rtlCol="0">
            <a:spAutoFit/>
          </a:bodyPr>
          <a:lstStyle/>
          <a:p>
            <a:pPr marL="226495" marR="248397" indent="-214969">
              <a:lnSpc>
                <a:spcPts val="2841"/>
              </a:lnSpc>
              <a:spcBef>
                <a:spcPts val="449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Notice </a:t>
            </a:r>
            <a:r>
              <a:rPr sz="2632" spc="-9" dirty="0">
                <a:latin typeface="Calibri"/>
                <a:cs typeface="Calibri"/>
              </a:rPr>
              <a:t>that there </a:t>
            </a:r>
            <a:r>
              <a:rPr sz="2632" spc="-18" dirty="0">
                <a:latin typeface="Calibri"/>
                <a:cs typeface="Calibri"/>
              </a:rPr>
              <a:t>are  </a:t>
            </a:r>
            <a:r>
              <a:rPr sz="2632" spc="-14" dirty="0">
                <a:latin typeface="Calibri"/>
                <a:cs typeface="Calibri"/>
              </a:rPr>
              <a:t>many more </a:t>
            </a:r>
            <a:r>
              <a:rPr sz="2632" spc="-9" dirty="0">
                <a:latin typeface="Calibri"/>
                <a:cs typeface="Calibri"/>
              </a:rPr>
              <a:t>tools </a:t>
            </a:r>
            <a:r>
              <a:rPr sz="2632" spc="-14" dirty="0">
                <a:latin typeface="Calibri"/>
                <a:cs typeface="Calibri"/>
              </a:rPr>
              <a:t>to  explore.</a:t>
            </a:r>
            <a:endParaRPr sz="2632">
              <a:latin typeface="Calibri"/>
              <a:cs typeface="Calibri"/>
            </a:endParaRPr>
          </a:p>
          <a:p>
            <a:pPr marL="657012" marR="4611" lvl="1" indent="-215546">
              <a:lnSpc>
                <a:spcPct val="89500"/>
              </a:lnSpc>
              <a:spcBef>
                <a:spcPts val="486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9" dirty="0">
                <a:latin typeface="Calibri"/>
                <a:cs typeface="Calibri"/>
              </a:rPr>
              <a:t>Choose </a:t>
            </a:r>
            <a:r>
              <a:rPr sz="2269" spc="-27" dirty="0">
                <a:latin typeface="Calibri"/>
                <a:cs typeface="Calibri"/>
              </a:rPr>
              <a:t>’Topics’ </a:t>
            </a:r>
            <a:r>
              <a:rPr sz="2269" spc="-18" dirty="0">
                <a:latin typeface="Calibri"/>
                <a:cs typeface="Calibri"/>
              </a:rPr>
              <a:t>to  </a:t>
            </a:r>
            <a:r>
              <a:rPr sz="2269" spc="-14" dirty="0">
                <a:latin typeface="Calibri"/>
                <a:cs typeface="Calibri"/>
              </a:rPr>
              <a:t>perform </a:t>
            </a:r>
            <a:r>
              <a:rPr sz="2269" dirty="0">
                <a:latin typeface="Calibri"/>
                <a:cs typeface="Calibri"/>
              </a:rPr>
              <a:t>a </a:t>
            </a:r>
            <a:r>
              <a:rPr sz="2269" spc="-9" dirty="0">
                <a:latin typeface="Calibri"/>
                <a:cs typeface="Calibri"/>
              </a:rPr>
              <a:t>simple</a:t>
            </a:r>
            <a:r>
              <a:rPr sz="2269" spc="-68" dirty="0">
                <a:latin typeface="Calibri"/>
                <a:cs typeface="Calibri"/>
              </a:rPr>
              <a:t> </a:t>
            </a:r>
            <a:r>
              <a:rPr sz="2269" spc="-45" dirty="0">
                <a:latin typeface="Calibri"/>
                <a:cs typeface="Calibri"/>
              </a:rPr>
              <a:t>Topic  </a:t>
            </a:r>
            <a:r>
              <a:rPr sz="2269" spc="-9" dirty="0">
                <a:latin typeface="Calibri"/>
                <a:cs typeface="Calibri"/>
              </a:rPr>
              <a:t>modelling</a:t>
            </a:r>
            <a:r>
              <a:rPr sz="2269" spc="-27" dirty="0">
                <a:latin typeface="Calibri"/>
                <a:cs typeface="Calibri"/>
              </a:rPr>
              <a:t> </a:t>
            </a:r>
            <a:r>
              <a:rPr sz="2269" spc="-9" dirty="0">
                <a:latin typeface="Calibri"/>
                <a:cs typeface="Calibri"/>
              </a:rPr>
              <a:t>analysis.</a:t>
            </a:r>
            <a:endParaRPr sz="2269">
              <a:latin typeface="Calibri"/>
              <a:cs typeface="Calibri"/>
            </a:endParaRPr>
          </a:p>
          <a:p>
            <a:pPr marL="657012" marR="96823" lvl="1" indent="-215546">
              <a:lnSpc>
                <a:spcPts val="2451"/>
              </a:lnSpc>
              <a:spcBef>
                <a:spcPts val="490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9" dirty="0">
                <a:latin typeface="Calibri"/>
                <a:cs typeface="Calibri"/>
              </a:rPr>
              <a:t>Choose </a:t>
            </a:r>
            <a:r>
              <a:rPr sz="2269" spc="-14" dirty="0">
                <a:latin typeface="Calibri"/>
                <a:cs typeface="Calibri"/>
              </a:rPr>
              <a:t>‘Collocates’</a:t>
            </a:r>
            <a:r>
              <a:rPr sz="2269" spc="-64" dirty="0">
                <a:latin typeface="Calibri"/>
                <a:cs typeface="Calibri"/>
              </a:rPr>
              <a:t> </a:t>
            </a:r>
            <a:r>
              <a:rPr sz="2269" spc="-18" dirty="0">
                <a:latin typeface="Calibri"/>
                <a:cs typeface="Calibri"/>
              </a:rPr>
              <a:t>to  create </a:t>
            </a:r>
            <a:r>
              <a:rPr sz="2269" spc="-14" dirty="0">
                <a:latin typeface="Calibri"/>
                <a:cs typeface="Calibri"/>
              </a:rPr>
              <a:t>bigrams</a:t>
            </a:r>
            <a:endParaRPr sz="2269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1306" y="2220525"/>
            <a:ext cx="1141079" cy="1103043"/>
          </a:xfrm>
          <a:custGeom>
            <a:avLst/>
            <a:gdLst/>
            <a:ahLst/>
            <a:cxnLst/>
            <a:rect l="l" t="t" r="r" b="b"/>
            <a:pathLst>
              <a:path w="1257300" h="1215389">
                <a:moveTo>
                  <a:pt x="0" y="607509"/>
                </a:moveTo>
                <a:lnTo>
                  <a:pt x="1890" y="560032"/>
                </a:lnTo>
                <a:lnTo>
                  <a:pt x="7469" y="513555"/>
                </a:lnTo>
                <a:lnTo>
                  <a:pt x="16596" y="468212"/>
                </a:lnTo>
                <a:lnTo>
                  <a:pt x="29133" y="424139"/>
                </a:lnTo>
                <a:lnTo>
                  <a:pt x="44938" y="381471"/>
                </a:lnTo>
                <a:lnTo>
                  <a:pt x="63873" y="340342"/>
                </a:lnTo>
                <a:lnTo>
                  <a:pt x="85797" y="300887"/>
                </a:lnTo>
                <a:lnTo>
                  <a:pt x="110571" y="263243"/>
                </a:lnTo>
                <a:lnTo>
                  <a:pt x="138056" y="227543"/>
                </a:lnTo>
                <a:lnTo>
                  <a:pt x="168111" y="193923"/>
                </a:lnTo>
                <a:lnTo>
                  <a:pt x="200597" y="162518"/>
                </a:lnTo>
                <a:lnTo>
                  <a:pt x="235374" y="133462"/>
                </a:lnTo>
                <a:lnTo>
                  <a:pt x="272303" y="106892"/>
                </a:lnTo>
                <a:lnTo>
                  <a:pt x="311243" y="82942"/>
                </a:lnTo>
                <a:lnTo>
                  <a:pt x="352056" y="61747"/>
                </a:lnTo>
                <a:lnTo>
                  <a:pt x="394600" y="43443"/>
                </a:lnTo>
                <a:lnTo>
                  <a:pt x="438738" y="28163"/>
                </a:lnTo>
                <a:lnTo>
                  <a:pt x="484328" y="16044"/>
                </a:lnTo>
                <a:lnTo>
                  <a:pt x="531231" y="7221"/>
                </a:lnTo>
                <a:lnTo>
                  <a:pt x="579308" y="1827"/>
                </a:lnTo>
                <a:lnTo>
                  <a:pt x="628418" y="0"/>
                </a:lnTo>
                <a:lnTo>
                  <a:pt x="677529" y="1827"/>
                </a:lnTo>
                <a:lnTo>
                  <a:pt x="725606" y="7221"/>
                </a:lnTo>
                <a:lnTo>
                  <a:pt x="772509" y="16044"/>
                </a:lnTo>
                <a:lnTo>
                  <a:pt x="818099" y="28163"/>
                </a:lnTo>
                <a:lnTo>
                  <a:pt x="862236" y="43443"/>
                </a:lnTo>
                <a:lnTo>
                  <a:pt x="904781" y="61747"/>
                </a:lnTo>
                <a:lnTo>
                  <a:pt x="945593" y="82942"/>
                </a:lnTo>
                <a:lnTo>
                  <a:pt x="984534" y="106892"/>
                </a:lnTo>
                <a:lnTo>
                  <a:pt x="1021462" y="133462"/>
                </a:lnTo>
                <a:lnTo>
                  <a:pt x="1056240" y="162518"/>
                </a:lnTo>
                <a:lnTo>
                  <a:pt x="1088726" y="193923"/>
                </a:lnTo>
                <a:lnTo>
                  <a:pt x="1118781" y="227543"/>
                </a:lnTo>
                <a:lnTo>
                  <a:pt x="1146265" y="263243"/>
                </a:lnTo>
                <a:lnTo>
                  <a:pt x="1171040" y="300887"/>
                </a:lnTo>
                <a:lnTo>
                  <a:pt x="1192964" y="340342"/>
                </a:lnTo>
                <a:lnTo>
                  <a:pt x="1211899" y="381471"/>
                </a:lnTo>
                <a:lnTo>
                  <a:pt x="1227704" y="424139"/>
                </a:lnTo>
                <a:lnTo>
                  <a:pt x="1240240" y="468212"/>
                </a:lnTo>
                <a:lnTo>
                  <a:pt x="1249368" y="513555"/>
                </a:lnTo>
                <a:lnTo>
                  <a:pt x="1254947" y="560032"/>
                </a:lnTo>
                <a:lnTo>
                  <a:pt x="1256837" y="607509"/>
                </a:lnTo>
                <a:lnTo>
                  <a:pt x="1254947" y="654985"/>
                </a:lnTo>
                <a:lnTo>
                  <a:pt x="1249368" y="701462"/>
                </a:lnTo>
                <a:lnTo>
                  <a:pt x="1240240" y="746805"/>
                </a:lnTo>
                <a:lnTo>
                  <a:pt x="1227704" y="790878"/>
                </a:lnTo>
                <a:lnTo>
                  <a:pt x="1211899" y="833547"/>
                </a:lnTo>
                <a:lnTo>
                  <a:pt x="1192964" y="874676"/>
                </a:lnTo>
                <a:lnTo>
                  <a:pt x="1171040" y="914130"/>
                </a:lnTo>
                <a:lnTo>
                  <a:pt x="1146265" y="951775"/>
                </a:lnTo>
                <a:lnTo>
                  <a:pt x="1118781" y="987475"/>
                </a:lnTo>
                <a:lnTo>
                  <a:pt x="1088726" y="1021095"/>
                </a:lnTo>
                <a:lnTo>
                  <a:pt x="1056240" y="1052500"/>
                </a:lnTo>
                <a:lnTo>
                  <a:pt x="1021462" y="1081555"/>
                </a:lnTo>
                <a:lnTo>
                  <a:pt x="984534" y="1108125"/>
                </a:lnTo>
                <a:lnTo>
                  <a:pt x="945593" y="1132075"/>
                </a:lnTo>
                <a:lnTo>
                  <a:pt x="904781" y="1153270"/>
                </a:lnTo>
                <a:lnTo>
                  <a:pt x="862236" y="1171575"/>
                </a:lnTo>
                <a:lnTo>
                  <a:pt x="818099" y="1186854"/>
                </a:lnTo>
                <a:lnTo>
                  <a:pt x="772509" y="1198973"/>
                </a:lnTo>
                <a:lnTo>
                  <a:pt x="725606" y="1207797"/>
                </a:lnTo>
                <a:lnTo>
                  <a:pt x="677529" y="1213190"/>
                </a:lnTo>
                <a:lnTo>
                  <a:pt x="628418" y="1215018"/>
                </a:lnTo>
                <a:lnTo>
                  <a:pt x="579308" y="1213190"/>
                </a:lnTo>
                <a:lnTo>
                  <a:pt x="531231" y="1207797"/>
                </a:lnTo>
                <a:lnTo>
                  <a:pt x="484328" y="1198973"/>
                </a:lnTo>
                <a:lnTo>
                  <a:pt x="438738" y="1186854"/>
                </a:lnTo>
                <a:lnTo>
                  <a:pt x="394600" y="1171575"/>
                </a:lnTo>
                <a:lnTo>
                  <a:pt x="352056" y="1153270"/>
                </a:lnTo>
                <a:lnTo>
                  <a:pt x="311243" y="1132075"/>
                </a:lnTo>
                <a:lnTo>
                  <a:pt x="272303" y="1108125"/>
                </a:lnTo>
                <a:lnTo>
                  <a:pt x="235374" y="1081555"/>
                </a:lnTo>
                <a:lnTo>
                  <a:pt x="200597" y="1052500"/>
                </a:lnTo>
                <a:lnTo>
                  <a:pt x="168111" y="1021095"/>
                </a:lnTo>
                <a:lnTo>
                  <a:pt x="138056" y="987475"/>
                </a:lnTo>
                <a:lnTo>
                  <a:pt x="110571" y="951775"/>
                </a:lnTo>
                <a:lnTo>
                  <a:pt x="85797" y="914130"/>
                </a:lnTo>
                <a:lnTo>
                  <a:pt x="63873" y="874676"/>
                </a:lnTo>
                <a:lnTo>
                  <a:pt x="44938" y="833547"/>
                </a:lnTo>
                <a:lnTo>
                  <a:pt x="29133" y="790878"/>
                </a:lnTo>
                <a:lnTo>
                  <a:pt x="16596" y="746805"/>
                </a:lnTo>
                <a:lnTo>
                  <a:pt x="7469" y="701462"/>
                </a:lnTo>
                <a:lnTo>
                  <a:pt x="1890" y="654985"/>
                </a:lnTo>
                <a:lnTo>
                  <a:pt x="0" y="607509"/>
                </a:lnTo>
                <a:close/>
              </a:path>
            </a:pathLst>
          </a:custGeom>
          <a:ln w="2628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382" y="782374"/>
            <a:ext cx="3093240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23" dirty="0"/>
              <a:t>Exercise</a:t>
            </a:r>
            <a:endParaRPr sz="4130" dirty="0"/>
          </a:p>
        </p:txBody>
      </p:sp>
      <p:sp>
        <p:nvSpPr>
          <p:cNvPr id="3" name="object 3"/>
          <p:cNvSpPr/>
          <p:nvPr/>
        </p:nvSpPr>
        <p:spPr>
          <a:xfrm>
            <a:off x="2405883" y="1912797"/>
            <a:ext cx="7386439" cy="409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5748998" y="2438496"/>
            <a:ext cx="2537460" cy="2949516"/>
          </a:xfrm>
          <a:custGeom>
            <a:avLst/>
            <a:gdLst/>
            <a:ahLst/>
            <a:cxnLst/>
            <a:rect l="l" t="t" r="r" b="b"/>
            <a:pathLst>
              <a:path w="2795904" h="3249929">
                <a:moveTo>
                  <a:pt x="2795549" y="2437079"/>
                </a:moveTo>
                <a:lnTo>
                  <a:pt x="1171562" y="2437079"/>
                </a:lnTo>
                <a:lnTo>
                  <a:pt x="2035289" y="3249434"/>
                </a:lnTo>
                <a:lnTo>
                  <a:pt x="2795549" y="2437079"/>
                </a:lnTo>
                <a:close/>
              </a:path>
              <a:path w="2795904" h="3249929">
                <a:moveTo>
                  <a:pt x="811999" y="0"/>
                </a:moveTo>
                <a:lnTo>
                  <a:pt x="0" y="0"/>
                </a:lnTo>
                <a:lnTo>
                  <a:pt x="33202" y="668"/>
                </a:lnTo>
                <a:lnTo>
                  <a:pt x="66272" y="2664"/>
                </a:lnTo>
                <a:lnTo>
                  <a:pt x="131983" y="10597"/>
                </a:lnTo>
                <a:lnTo>
                  <a:pt x="197072" y="23707"/>
                </a:lnTo>
                <a:lnTo>
                  <a:pt x="261482" y="41903"/>
                </a:lnTo>
                <a:lnTo>
                  <a:pt x="325153" y="65094"/>
                </a:lnTo>
                <a:lnTo>
                  <a:pt x="388027" y="93190"/>
                </a:lnTo>
                <a:lnTo>
                  <a:pt x="450044" y="126099"/>
                </a:lnTo>
                <a:lnTo>
                  <a:pt x="511146" y="163730"/>
                </a:lnTo>
                <a:lnTo>
                  <a:pt x="571273" y="205993"/>
                </a:lnTo>
                <a:lnTo>
                  <a:pt x="630367" y="252796"/>
                </a:lnTo>
                <a:lnTo>
                  <a:pt x="659508" y="277872"/>
                </a:lnTo>
                <a:lnTo>
                  <a:pt x="688369" y="304049"/>
                </a:lnTo>
                <a:lnTo>
                  <a:pt x="716943" y="331315"/>
                </a:lnTo>
                <a:lnTo>
                  <a:pt x="745221" y="359659"/>
                </a:lnTo>
                <a:lnTo>
                  <a:pt x="773196" y="389071"/>
                </a:lnTo>
                <a:lnTo>
                  <a:pt x="800862" y="419538"/>
                </a:lnTo>
                <a:lnTo>
                  <a:pt x="828211" y="451048"/>
                </a:lnTo>
                <a:lnTo>
                  <a:pt x="855235" y="483592"/>
                </a:lnTo>
                <a:lnTo>
                  <a:pt x="881927" y="517157"/>
                </a:lnTo>
                <a:lnTo>
                  <a:pt x="908280" y="551732"/>
                </a:lnTo>
                <a:lnTo>
                  <a:pt x="934286" y="587306"/>
                </a:lnTo>
                <a:lnTo>
                  <a:pt x="959938" y="623866"/>
                </a:lnTo>
                <a:lnTo>
                  <a:pt x="985229" y="661403"/>
                </a:lnTo>
                <a:lnTo>
                  <a:pt x="1010151" y="699904"/>
                </a:lnTo>
                <a:lnTo>
                  <a:pt x="1034698" y="739358"/>
                </a:lnTo>
                <a:lnTo>
                  <a:pt x="1058860" y="779754"/>
                </a:lnTo>
                <a:lnTo>
                  <a:pt x="1082632" y="821081"/>
                </a:lnTo>
                <a:lnTo>
                  <a:pt x="1106006" y="863326"/>
                </a:lnTo>
                <a:lnTo>
                  <a:pt x="1128974" y="906479"/>
                </a:lnTo>
                <a:lnTo>
                  <a:pt x="1151530" y="950528"/>
                </a:lnTo>
                <a:lnTo>
                  <a:pt x="1173665" y="995462"/>
                </a:lnTo>
                <a:lnTo>
                  <a:pt x="1195372" y="1041270"/>
                </a:lnTo>
                <a:lnTo>
                  <a:pt x="1216645" y="1087940"/>
                </a:lnTo>
                <a:lnTo>
                  <a:pt x="1237475" y="1135460"/>
                </a:lnTo>
                <a:lnTo>
                  <a:pt x="1257855" y="1183820"/>
                </a:lnTo>
                <a:lnTo>
                  <a:pt x="1277779" y="1233008"/>
                </a:lnTo>
                <a:lnTo>
                  <a:pt x="1297238" y="1283012"/>
                </a:lnTo>
                <a:lnTo>
                  <a:pt x="1316225" y="1333822"/>
                </a:lnTo>
                <a:lnTo>
                  <a:pt x="1334733" y="1385425"/>
                </a:lnTo>
                <a:lnTo>
                  <a:pt x="1352755" y="1437812"/>
                </a:lnTo>
                <a:lnTo>
                  <a:pt x="1370283" y="1490969"/>
                </a:lnTo>
                <a:lnTo>
                  <a:pt x="1387309" y="1544886"/>
                </a:lnTo>
                <a:lnTo>
                  <a:pt x="1403827" y="1599551"/>
                </a:lnTo>
                <a:lnTo>
                  <a:pt x="1419829" y="1654954"/>
                </a:lnTo>
                <a:lnTo>
                  <a:pt x="1435308" y="1711082"/>
                </a:lnTo>
                <a:lnTo>
                  <a:pt x="1450256" y="1767924"/>
                </a:lnTo>
                <a:lnTo>
                  <a:pt x="1464666" y="1825469"/>
                </a:lnTo>
                <a:lnTo>
                  <a:pt x="1478531" y="1883706"/>
                </a:lnTo>
                <a:lnTo>
                  <a:pt x="1491843" y="1942623"/>
                </a:lnTo>
                <a:lnTo>
                  <a:pt x="1504594" y="2002209"/>
                </a:lnTo>
                <a:lnTo>
                  <a:pt x="1516779" y="2062452"/>
                </a:lnTo>
                <a:lnTo>
                  <a:pt x="1528388" y="2123341"/>
                </a:lnTo>
                <a:lnTo>
                  <a:pt x="1539415" y="2184865"/>
                </a:lnTo>
                <a:lnTo>
                  <a:pt x="1549853" y="2247012"/>
                </a:lnTo>
                <a:lnTo>
                  <a:pt x="1559694" y="2309771"/>
                </a:lnTo>
                <a:lnTo>
                  <a:pt x="1568931" y="2373130"/>
                </a:lnTo>
                <a:lnTo>
                  <a:pt x="1577555" y="2437079"/>
                </a:lnTo>
                <a:lnTo>
                  <a:pt x="2389543" y="2437079"/>
                </a:lnTo>
                <a:lnTo>
                  <a:pt x="2380918" y="2373130"/>
                </a:lnTo>
                <a:lnTo>
                  <a:pt x="2371681" y="2309771"/>
                </a:lnTo>
                <a:lnTo>
                  <a:pt x="2361840" y="2247012"/>
                </a:lnTo>
                <a:lnTo>
                  <a:pt x="2351403" y="2184865"/>
                </a:lnTo>
                <a:lnTo>
                  <a:pt x="2340375" y="2123341"/>
                </a:lnTo>
                <a:lnTo>
                  <a:pt x="2328766" y="2062452"/>
                </a:lnTo>
                <a:lnTo>
                  <a:pt x="2316582" y="2002209"/>
                </a:lnTo>
                <a:lnTo>
                  <a:pt x="2303830" y="1942623"/>
                </a:lnTo>
                <a:lnTo>
                  <a:pt x="2290518" y="1883706"/>
                </a:lnTo>
                <a:lnTo>
                  <a:pt x="2276653" y="1825469"/>
                </a:lnTo>
                <a:lnTo>
                  <a:pt x="2262243" y="1767924"/>
                </a:lnTo>
                <a:lnTo>
                  <a:pt x="2247295" y="1711082"/>
                </a:lnTo>
                <a:lnTo>
                  <a:pt x="2231817" y="1654954"/>
                </a:lnTo>
                <a:lnTo>
                  <a:pt x="2215815" y="1599551"/>
                </a:lnTo>
                <a:lnTo>
                  <a:pt x="2199297" y="1544886"/>
                </a:lnTo>
                <a:lnTo>
                  <a:pt x="2182270" y="1490969"/>
                </a:lnTo>
                <a:lnTo>
                  <a:pt x="2164742" y="1437812"/>
                </a:lnTo>
                <a:lnTo>
                  <a:pt x="2146721" y="1385425"/>
                </a:lnTo>
                <a:lnTo>
                  <a:pt x="2128213" y="1333822"/>
                </a:lnTo>
                <a:lnTo>
                  <a:pt x="2109225" y="1283012"/>
                </a:lnTo>
                <a:lnTo>
                  <a:pt x="2089766" y="1233008"/>
                </a:lnTo>
                <a:lnTo>
                  <a:pt x="2069843" y="1183820"/>
                </a:lnTo>
                <a:lnTo>
                  <a:pt x="2049463" y="1135460"/>
                </a:lnTo>
                <a:lnTo>
                  <a:pt x="2028632" y="1087940"/>
                </a:lnTo>
                <a:lnTo>
                  <a:pt x="2007360" y="1041270"/>
                </a:lnTo>
                <a:lnTo>
                  <a:pt x="1985653" y="995462"/>
                </a:lnTo>
                <a:lnTo>
                  <a:pt x="1963518" y="950528"/>
                </a:lnTo>
                <a:lnTo>
                  <a:pt x="1940962" y="906479"/>
                </a:lnTo>
                <a:lnTo>
                  <a:pt x="1917994" y="863326"/>
                </a:lnTo>
                <a:lnTo>
                  <a:pt x="1894621" y="821081"/>
                </a:lnTo>
                <a:lnTo>
                  <a:pt x="1870849" y="779754"/>
                </a:lnTo>
                <a:lnTo>
                  <a:pt x="1846686" y="739358"/>
                </a:lnTo>
                <a:lnTo>
                  <a:pt x="1822140" y="699904"/>
                </a:lnTo>
                <a:lnTo>
                  <a:pt x="1797218" y="661403"/>
                </a:lnTo>
                <a:lnTo>
                  <a:pt x="1771927" y="623866"/>
                </a:lnTo>
                <a:lnTo>
                  <a:pt x="1746275" y="587306"/>
                </a:lnTo>
                <a:lnTo>
                  <a:pt x="1720269" y="551732"/>
                </a:lnTo>
                <a:lnTo>
                  <a:pt x="1693916" y="517157"/>
                </a:lnTo>
                <a:lnTo>
                  <a:pt x="1667224" y="483592"/>
                </a:lnTo>
                <a:lnTo>
                  <a:pt x="1640201" y="451048"/>
                </a:lnTo>
                <a:lnTo>
                  <a:pt x="1612852" y="419538"/>
                </a:lnTo>
                <a:lnTo>
                  <a:pt x="1585187" y="389071"/>
                </a:lnTo>
                <a:lnTo>
                  <a:pt x="1557211" y="359659"/>
                </a:lnTo>
                <a:lnTo>
                  <a:pt x="1528933" y="331315"/>
                </a:lnTo>
                <a:lnTo>
                  <a:pt x="1500360" y="304049"/>
                </a:lnTo>
                <a:lnTo>
                  <a:pt x="1471500" y="277872"/>
                </a:lnTo>
                <a:lnTo>
                  <a:pt x="1442359" y="252796"/>
                </a:lnTo>
                <a:lnTo>
                  <a:pt x="1383265" y="205993"/>
                </a:lnTo>
                <a:lnTo>
                  <a:pt x="1323138" y="163730"/>
                </a:lnTo>
                <a:lnTo>
                  <a:pt x="1262037" y="126099"/>
                </a:lnTo>
                <a:lnTo>
                  <a:pt x="1200021" y="93190"/>
                </a:lnTo>
                <a:lnTo>
                  <a:pt x="1137148" y="65094"/>
                </a:lnTo>
                <a:lnTo>
                  <a:pt x="1073478" y="41903"/>
                </a:lnTo>
                <a:lnTo>
                  <a:pt x="1009069" y="23707"/>
                </a:lnTo>
                <a:lnTo>
                  <a:pt x="943980" y="10597"/>
                </a:lnTo>
                <a:lnTo>
                  <a:pt x="878271" y="2664"/>
                </a:lnTo>
                <a:lnTo>
                  <a:pt x="845202" y="668"/>
                </a:lnTo>
                <a:lnTo>
                  <a:pt x="81199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4270319" y="2438499"/>
            <a:ext cx="1847626" cy="2949516"/>
          </a:xfrm>
          <a:custGeom>
            <a:avLst/>
            <a:gdLst/>
            <a:ahLst/>
            <a:cxnLst/>
            <a:rect l="l" t="t" r="r" b="b"/>
            <a:pathLst>
              <a:path w="2035810" h="3249929">
                <a:moveTo>
                  <a:pt x="1629295" y="0"/>
                </a:moveTo>
                <a:lnTo>
                  <a:pt x="1566068" y="2401"/>
                </a:lnTo>
                <a:lnTo>
                  <a:pt x="1503450" y="9549"/>
                </a:lnTo>
                <a:lnTo>
                  <a:pt x="1441486" y="21354"/>
                </a:lnTo>
                <a:lnTo>
                  <a:pt x="1380218" y="37731"/>
                </a:lnTo>
                <a:lnTo>
                  <a:pt x="1319692" y="58592"/>
                </a:lnTo>
                <a:lnTo>
                  <a:pt x="1259949" y="83849"/>
                </a:lnTo>
                <a:lnTo>
                  <a:pt x="1201035" y="113417"/>
                </a:lnTo>
                <a:lnTo>
                  <a:pt x="1142993" y="147207"/>
                </a:lnTo>
                <a:lnTo>
                  <a:pt x="1085866" y="185132"/>
                </a:lnTo>
                <a:lnTo>
                  <a:pt x="1029699" y="227106"/>
                </a:lnTo>
                <a:lnTo>
                  <a:pt x="974534" y="273041"/>
                </a:lnTo>
                <a:lnTo>
                  <a:pt x="920416" y="322849"/>
                </a:lnTo>
                <a:lnTo>
                  <a:pt x="867389" y="376445"/>
                </a:lnTo>
                <a:lnTo>
                  <a:pt x="841297" y="404636"/>
                </a:lnTo>
                <a:lnTo>
                  <a:pt x="815495" y="433740"/>
                </a:lnTo>
                <a:lnTo>
                  <a:pt x="789987" y="463748"/>
                </a:lnTo>
                <a:lnTo>
                  <a:pt x="764779" y="494648"/>
                </a:lnTo>
                <a:lnTo>
                  <a:pt x="739876" y="526429"/>
                </a:lnTo>
                <a:lnTo>
                  <a:pt x="715285" y="559081"/>
                </a:lnTo>
                <a:lnTo>
                  <a:pt x="691009" y="592592"/>
                </a:lnTo>
                <a:lnTo>
                  <a:pt x="667055" y="626952"/>
                </a:lnTo>
                <a:lnTo>
                  <a:pt x="643429" y="662150"/>
                </a:lnTo>
                <a:lnTo>
                  <a:pt x="620135" y="698175"/>
                </a:lnTo>
                <a:lnTo>
                  <a:pt x="597179" y="735015"/>
                </a:lnTo>
                <a:lnTo>
                  <a:pt x="574567" y="772661"/>
                </a:lnTo>
                <a:lnTo>
                  <a:pt x="552303" y="811101"/>
                </a:lnTo>
                <a:lnTo>
                  <a:pt x="530395" y="850324"/>
                </a:lnTo>
                <a:lnTo>
                  <a:pt x="508846" y="890320"/>
                </a:lnTo>
                <a:lnTo>
                  <a:pt x="487663" y="931077"/>
                </a:lnTo>
                <a:lnTo>
                  <a:pt x="466850" y="972584"/>
                </a:lnTo>
                <a:lnTo>
                  <a:pt x="446414" y="1014832"/>
                </a:lnTo>
                <a:lnTo>
                  <a:pt x="426360" y="1057808"/>
                </a:lnTo>
                <a:lnTo>
                  <a:pt x="406693" y="1101502"/>
                </a:lnTo>
                <a:lnTo>
                  <a:pt x="387419" y="1145904"/>
                </a:lnTo>
                <a:lnTo>
                  <a:pt x="368543" y="1191001"/>
                </a:lnTo>
                <a:lnTo>
                  <a:pt x="350071" y="1236784"/>
                </a:lnTo>
                <a:lnTo>
                  <a:pt x="332008" y="1283241"/>
                </a:lnTo>
                <a:lnTo>
                  <a:pt x="314360" y="1330361"/>
                </a:lnTo>
                <a:lnTo>
                  <a:pt x="297131" y="1378134"/>
                </a:lnTo>
                <a:lnTo>
                  <a:pt x="280328" y="1426549"/>
                </a:lnTo>
                <a:lnTo>
                  <a:pt x="263956" y="1475594"/>
                </a:lnTo>
                <a:lnTo>
                  <a:pt x="248021" y="1525259"/>
                </a:lnTo>
                <a:lnTo>
                  <a:pt x="232527" y="1575534"/>
                </a:lnTo>
                <a:lnTo>
                  <a:pt x="217481" y="1626406"/>
                </a:lnTo>
                <a:lnTo>
                  <a:pt x="202888" y="1677866"/>
                </a:lnTo>
                <a:lnTo>
                  <a:pt x="188753" y="1729902"/>
                </a:lnTo>
                <a:lnTo>
                  <a:pt x="175082" y="1782503"/>
                </a:lnTo>
                <a:lnTo>
                  <a:pt x="161880" y="1835659"/>
                </a:lnTo>
                <a:lnTo>
                  <a:pt x="149152" y="1889359"/>
                </a:lnTo>
                <a:lnTo>
                  <a:pt x="136905" y="1943591"/>
                </a:lnTo>
                <a:lnTo>
                  <a:pt x="125143" y="1998345"/>
                </a:lnTo>
                <a:lnTo>
                  <a:pt x="113873" y="2053610"/>
                </a:lnTo>
                <a:lnTo>
                  <a:pt x="103099" y="2109375"/>
                </a:lnTo>
                <a:lnTo>
                  <a:pt x="92827" y="2165630"/>
                </a:lnTo>
                <a:lnTo>
                  <a:pt x="83062" y="2222362"/>
                </a:lnTo>
                <a:lnTo>
                  <a:pt x="73811" y="2279562"/>
                </a:lnTo>
                <a:lnTo>
                  <a:pt x="65077" y="2337218"/>
                </a:lnTo>
                <a:lnTo>
                  <a:pt x="56868" y="2395320"/>
                </a:lnTo>
                <a:lnTo>
                  <a:pt x="49188" y="2453857"/>
                </a:lnTo>
                <a:lnTo>
                  <a:pt x="42043" y="2512818"/>
                </a:lnTo>
                <a:lnTo>
                  <a:pt x="35438" y="2572191"/>
                </a:lnTo>
                <a:lnTo>
                  <a:pt x="29378" y="2631966"/>
                </a:lnTo>
                <a:lnTo>
                  <a:pt x="23870" y="2692133"/>
                </a:lnTo>
                <a:lnTo>
                  <a:pt x="18918" y="2752680"/>
                </a:lnTo>
                <a:lnTo>
                  <a:pt x="14529" y="2813596"/>
                </a:lnTo>
                <a:lnTo>
                  <a:pt x="10707" y="2874870"/>
                </a:lnTo>
                <a:lnTo>
                  <a:pt x="7458" y="2936492"/>
                </a:lnTo>
                <a:lnTo>
                  <a:pt x="4787" y="2998451"/>
                </a:lnTo>
                <a:lnTo>
                  <a:pt x="2701" y="3060735"/>
                </a:lnTo>
                <a:lnTo>
                  <a:pt x="1204" y="3123335"/>
                </a:lnTo>
                <a:lnTo>
                  <a:pt x="301" y="3186238"/>
                </a:lnTo>
                <a:lnTo>
                  <a:pt x="0" y="3249434"/>
                </a:lnTo>
                <a:lnTo>
                  <a:pt x="811999" y="3249434"/>
                </a:lnTo>
                <a:lnTo>
                  <a:pt x="812290" y="3187764"/>
                </a:lnTo>
                <a:lnTo>
                  <a:pt x="813158" y="3126323"/>
                </a:lnTo>
                <a:lnTo>
                  <a:pt x="814600" y="3065123"/>
                </a:lnTo>
                <a:lnTo>
                  <a:pt x="816610" y="3004177"/>
                </a:lnTo>
                <a:lnTo>
                  <a:pt x="819185" y="2943495"/>
                </a:lnTo>
                <a:lnTo>
                  <a:pt x="822318" y="2883091"/>
                </a:lnTo>
                <a:lnTo>
                  <a:pt x="826007" y="2822975"/>
                </a:lnTo>
                <a:lnTo>
                  <a:pt x="830246" y="2763160"/>
                </a:lnTo>
                <a:lnTo>
                  <a:pt x="835031" y="2703657"/>
                </a:lnTo>
                <a:lnTo>
                  <a:pt x="840356" y="2644479"/>
                </a:lnTo>
                <a:lnTo>
                  <a:pt x="846219" y="2585637"/>
                </a:lnTo>
                <a:lnTo>
                  <a:pt x="852612" y="2527143"/>
                </a:lnTo>
                <a:lnTo>
                  <a:pt x="859534" y="2469008"/>
                </a:lnTo>
                <a:lnTo>
                  <a:pt x="866977" y="2411246"/>
                </a:lnTo>
                <a:lnTo>
                  <a:pt x="874939" y="2353866"/>
                </a:lnTo>
                <a:lnTo>
                  <a:pt x="883414" y="2296883"/>
                </a:lnTo>
                <a:lnTo>
                  <a:pt x="892398" y="2240306"/>
                </a:lnTo>
                <a:lnTo>
                  <a:pt x="901886" y="2184149"/>
                </a:lnTo>
                <a:lnTo>
                  <a:pt x="911874" y="2128422"/>
                </a:lnTo>
                <a:lnTo>
                  <a:pt x="922357" y="2073139"/>
                </a:lnTo>
                <a:lnTo>
                  <a:pt x="933330" y="2018310"/>
                </a:lnTo>
                <a:lnTo>
                  <a:pt x="944789" y="1963947"/>
                </a:lnTo>
                <a:lnTo>
                  <a:pt x="956729" y="1910063"/>
                </a:lnTo>
                <a:lnTo>
                  <a:pt x="969145" y="1856669"/>
                </a:lnTo>
                <a:lnTo>
                  <a:pt x="982034" y="1803778"/>
                </a:lnTo>
                <a:lnTo>
                  <a:pt x="995390" y="1751400"/>
                </a:lnTo>
                <a:lnTo>
                  <a:pt x="1009208" y="1699547"/>
                </a:lnTo>
                <a:lnTo>
                  <a:pt x="1023485" y="1648233"/>
                </a:lnTo>
                <a:lnTo>
                  <a:pt x="1038215" y="1597468"/>
                </a:lnTo>
                <a:lnTo>
                  <a:pt x="1053395" y="1547264"/>
                </a:lnTo>
                <a:lnTo>
                  <a:pt x="1069018" y="1497633"/>
                </a:lnTo>
                <a:lnTo>
                  <a:pt x="1085081" y="1448587"/>
                </a:lnTo>
                <a:lnTo>
                  <a:pt x="1101580" y="1400139"/>
                </a:lnTo>
                <a:lnTo>
                  <a:pt x="1118508" y="1352298"/>
                </a:lnTo>
                <a:lnTo>
                  <a:pt x="1135863" y="1305079"/>
                </a:lnTo>
                <a:lnTo>
                  <a:pt x="1153639" y="1258492"/>
                </a:lnTo>
                <a:lnTo>
                  <a:pt x="1171832" y="1212549"/>
                </a:lnTo>
                <a:lnTo>
                  <a:pt x="1190436" y="1167262"/>
                </a:lnTo>
                <a:lnTo>
                  <a:pt x="1209448" y="1122643"/>
                </a:lnTo>
                <a:lnTo>
                  <a:pt x="1228863" y="1078704"/>
                </a:lnTo>
                <a:lnTo>
                  <a:pt x="1248677" y="1035457"/>
                </a:lnTo>
                <a:lnTo>
                  <a:pt x="1268884" y="992913"/>
                </a:lnTo>
                <a:lnTo>
                  <a:pt x="1289480" y="951084"/>
                </a:lnTo>
                <a:lnTo>
                  <a:pt x="1310460" y="909983"/>
                </a:lnTo>
                <a:lnTo>
                  <a:pt x="1331820" y="869621"/>
                </a:lnTo>
                <a:lnTo>
                  <a:pt x="1353555" y="830009"/>
                </a:lnTo>
                <a:lnTo>
                  <a:pt x="1375662" y="791160"/>
                </a:lnTo>
                <a:lnTo>
                  <a:pt x="1398134" y="753086"/>
                </a:lnTo>
                <a:lnTo>
                  <a:pt x="1420967" y="715799"/>
                </a:lnTo>
                <a:lnTo>
                  <a:pt x="1444157" y="679310"/>
                </a:lnTo>
                <a:lnTo>
                  <a:pt x="1467700" y="643630"/>
                </a:lnTo>
                <a:lnTo>
                  <a:pt x="1491590" y="608773"/>
                </a:lnTo>
                <a:lnTo>
                  <a:pt x="1515823" y="574750"/>
                </a:lnTo>
                <a:lnTo>
                  <a:pt x="1540394" y="541573"/>
                </a:lnTo>
                <a:lnTo>
                  <a:pt x="1565299" y="509253"/>
                </a:lnTo>
                <a:lnTo>
                  <a:pt x="1590533" y="477802"/>
                </a:lnTo>
                <a:lnTo>
                  <a:pt x="1616092" y="447233"/>
                </a:lnTo>
                <a:lnTo>
                  <a:pt x="1641971" y="417556"/>
                </a:lnTo>
                <a:lnTo>
                  <a:pt x="1668165" y="388785"/>
                </a:lnTo>
                <a:lnTo>
                  <a:pt x="1694670" y="360931"/>
                </a:lnTo>
                <a:lnTo>
                  <a:pt x="1748593" y="308019"/>
                </a:lnTo>
                <a:lnTo>
                  <a:pt x="1803705" y="258918"/>
                </a:lnTo>
                <a:lnTo>
                  <a:pt x="1859967" y="213720"/>
                </a:lnTo>
                <a:lnTo>
                  <a:pt x="1917342" y="172522"/>
                </a:lnTo>
                <a:lnTo>
                  <a:pt x="1975796" y="135417"/>
                </a:lnTo>
                <a:lnTo>
                  <a:pt x="2035289" y="102501"/>
                </a:lnTo>
                <a:lnTo>
                  <a:pt x="1985379" y="78556"/>
                </a:lnTo>
                <a:lnTo>
                  <a:pt x="1935153" y="57773"/>
                </a:lnTo>
                <a:lnTo>
                  <a:pt x="1884650" y="40160"/>
                </a:lnTo>
                <a:lnTo>
                  <a:pt x="1833906" y="25728"/>
                </a:lnTo>
                <a:lnTo>
                  <a:pt x="1782962" y="14486"/>
                </a:lnTo>
                <a:lnTo>
                  <a:pt x="1731853" y="6445"/>
                </a:lnTo>
                <a:lnTo>
                  <a:pt x="1680618" y="1612"/>
                </a:lnTo>
                <a:lnTo>
                  <a:pt x="1629295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4270326" y="2438498"/>
            <a:ext cx="4016252" cy="2949516"/>
          </a:xfrm>
          <a:custGeom>
            <a:avLst/>
            <a:gdLst/>
            <a:ahLst/>
            <a:cxnLst/>
            <a:rect l="l" t="t" r="r" b="b"/>
            <a:pathLst>
              <a:path w="4425315" h="3249929">
                <a:moveTo>
                  <a:pt x="2035280" y="102501"/>
                </a:moveTo>
                <a:lnTo>
                  <a:pt x="1975787" y="135417"/>
                </a:lnTo>
                <a:lnTo>
                  <a:pt x="1917335" y="172522"/>
                </a:lnTo>
                <a:lnTo>
                  <a:pt x="1859959" y="213720"/>
                </a:lnTo>
                <a:lnTo>
                  <a:pt x="1803698" y="258917"/>
                </a:lnTo>
                <a:lnTo>
                  <a:pt x="1748587" y="308019"/>
                </a:lnTo>
                <a:lnTo>
                  <a:pt x="1694664" y="360930"/>
                </a:lnTo>
                <a:lnTo>
                  <a:pt x="1668159" y="388785"/>
                </a:lnTo>
                <a:lnTo>
                  <a:pt x="1641965" y="417556"/>
                </a:lnTo>
                <a:lnTo>
                  <a:pt x="1616087" y="447232"/>
                </a:lnTo>
                <a:lnTo>
                  <a:pt x="1590528" y="477801"/>
                </a:lnTo>
                <a:lnTo>
                  <a:pt x="1565294" y="509252"/>
                </a:lnTo>
                <a:lnTo>
                  <a:pt x="1540389" y="541572"/>
                </a:lnTo>
                <a:lnTo>
                  <a:pt x="1515818" y="574749"/>
                </a:lnTo>
                <a:lnTo>
                  <a:pt x="1491585" y="608772"/>
                </a:lnTo>
                <a:lnTo>
                  <a:pt x="1467695" y="643629"/>
                </a:lnTo>
                <a:lnTo>
                  <a:pt x="1444153" y="679308"/>
                </a:lnTo>
                <a:lnTo>
                  <a:pt x="1420962" y="715797"/>
                </a:lnTo>
                <a:lnTo>
                  <a:pt x="1398129" y="753085"/>
                </a:lnTo>
                <a:lnTo>
                  <a:pt x="1375657" y="791159"/>
                </a:lnTo>
                <a:lnTo>
                  <a:pt x="1353551" y="830007"/>
                </a:lnTo>
                <a:lnTo>
                  <a:pt x="1331816" y="869618"/>
                </a:lnTo>
                <a:lnTo>
                  <a:pt x="1310456" y="909981"/>
                </a:lnTo>
                <a:lnTo>
                  <a:pt x="1289475" y="951082"/>
                </a:lnTo>
                <a:lnTo>
                  <a:pt x="1268880" y="992910"/>
                </a:lnTo>
                <a:lnTo>
                  <a:pt x="1248673" y="1035454"/>
                </a:lnTo>
                <a:lnTo>
                  <a:pt x="1228859" y="1078701"/>
                </a:lnTo>
                <a:lnTo>
                  <a:pt x="1209445" y="1122640"/>
                </a:lnTo>
                <a:lnTo>
                  <a:pt x="1190432" y="1167259"/>
                </a:lnTo>
                <a:lnTo>
                  <a:pt x="1171828" y="1212545"/>
                </a:lnTo>
                <a:lnTo>
                  <a:pt x="1153635" y="1258488"/>
                </a:lnTo>
                <a:lnTo>
                  <a:pt x="1135859" y="1305075"/>
                </a:lnTo>
                <a:lnTo>
                  <a:pt x="1118505" y="1352294"/>
                </a:lnTo>
                <a:lnTo>
                  <a:pt x="1101576" y="1400134"/>
                </a:lnTo>
                <a:lnTo>
                  <a:pt x="1085078" y="1448583"/>
                </a:lnTo>
                <a:lnTo>
                  <a:pt x="1069014" y="1497629"/>
                </a:lnTo>
                <a:lnTo>
                  <a:pt x="1053391" y="1547259"/>
                </a:lnTo>
                <a:lnTo>
                  <a:pt x="1038212" y="1597463"/>
                </a:lnTo>
                <a:lnTo>
                  <a:pt x="1023481" y="1648228"/>
                </a:lnTo>
                <a:lnTo>
                  <a:pt x="1009205" y="1699542"/>
                </a:lnTo>
                <a:lnTo>
                  <a:pt x="995386" y="1751394"/>
                </a:lnTo>
                <a:lnTo>
                  <a:pt x="982030" y="1803772"/>
                </a:lnTo>
                <a:lnTo>
                  <a:pt x="969142" y="1856663"/>
                </a:lnTo>
                <a:lnTo>
                  <a:pt x="956725" y="1910057"/>
                </a:lnTo>
                <a:lnTo>
                  <a:pt x="944785" y="1963941"/>
                </a:lnTo>
                <a:lnTo>
                  <a:pt x="933326" y="2018303"/>
                </a:lnTo>
                <a:lnTo>
                  <a:pt x="922353" y="2073132"/>
                </a:lnTo>
                <a:lnTo>
                  <a:pt x="911870" y="2128416"/>
                </a:lnTo>
                <a:lnTo>
                  <a:pt x="901883" y="2184142"/>
                </a:lnTo>
                <a:lnTo>
                  <a:pt x="892394" y="2240299"/>
                </a:lnTo>
                <a:lnTo>
                  <a:pt x="883410" y="2296875"/>
                </a:lnTo>
                <a:lnTo>
                  <a:pt x="874935" y="2353859"/>
                </a:lnTo>
                <a:lnTo>
                  <a:pt x="866973" y="2411238"/>
                </a:lnTo>
                <a:lnTo>
                  <a:pt x="859530" y="2469000"/>
                </a:lnTo>
                <a:lnTo>
                  <a:pt x="852609" y="2527134"/>
                </a:lnTo>
                <a:lnTo>
                  <a:pt x="846215" y="2585628"/>
                </a:lnTo>
                <a:lnTo>
                  <a:pt x="840352" y="2644471"/>
                </a:lnTo>
                <a:lnTo>
                  <a:pt x="835027" y="2703649"/>
                </a:lnTo>
                <a:lnTo>
                  <a:pt x="830242" y="2763151"/>
                </a:lnTo>
                <a:lnTo>
                  <a:pt x="826003" y="2822966"/>
                </a:lnTo>
                <a:lnTo>
                  <a:pt x="822314" y="2883082"/>
                </a:lnTo>
                <a:lnTo>
                  <a:pt x="819181" y="2943486"/>
                </a:lnTo>
                <a:lnTo>
                  <a:pt x="816606" y="3004167"/>
                </a:lnTo>
                <a:lnTo>
                  <a:pt x="814596" y="3065114"/>
                </a:lnTo>
                <a:lnTo>
                  <a:pt x="813154" y="3126313"/>
                </a:lnTo>
                <a:lnTo>
                  <a:pt x="812286" y="3187754"/>
                </a:lnTo>
                <a:lnTo>
                  <a:pt x="811995" y="3249424"/>
                </a:lnTo>
                <a:lnTo>
                  <a:pt x="0" y="3249425"/>
                </a:lnTo>
                <a:lnTo>
                  <a:pt x="301" y="3186229"/>
                </a:lnTo>
                <a:lnTo>
                  <a:pt x="1204" y="3123326"/>
                </a:lnTo>
                <a:lnTo>
                  <a:pt x="2701" y="3060727"/>
                </a:lnTo>
                <a:lnTo>
                  <a:pt x="4787" y="2998443"/>
                </a:lnTo>
                <a:lnTo>
                  <a:pt x="7458" y="2936484"/>
                </a:lnTo>
                <a:lnTo>
                  <a:pt x="10707" y="2874862"/>
                </a:lnTo>
                <a:lnTo>
                  <a:pt x="14529" y="2813588"/>
                </a:lnTo>
                <a:lnTo>
                  <a:pt x="18918" y="2752672"/>
                </a:lnTo>
                <a:lnTo>
                  <a:pt x="23870" y="2692125"/>
                </a:lnTo>
                <a:lnTo>
                  <a:pt x="29378" y="2631959"/>
                </a:lnTo>
                <a:lnTo>
                  <a:pt x="35437" y="2572184"/>
                </a:lnTo>
                <a:lnTo>
                  <a:pt x="42042" y="2512810"/>
                </a:lnTo>
                <a:lnTo>
                  <a:pt x="49187" y="2453850"/>
                </a:lnTo>
                <a:lnTo>
                  <a:pt x="56867" y="2395313"/>
                </a:lnTo>
                <a:lnTo>
                  <a:pt x="65077" y="2337212"/>
                </a:lnTo>
                <a:lnTo>
                  <a:pt x="73810" y="2279555"/>
                </a:lnTo>
                <a:lnTo>
                  <a:pt x="83061" y="2222356"/>
                </a:lnTo>
                <a:lnTo>
                  <a:pt x="92826" y="2165623"/>
                </a:lnTo>
                <a:lnTo>
                  <a:pt x="103098" y="2109369"/>
                </a:lnTo>
                <a:lnTo>
                  <a:pt x="113872" y="2053604"/>
                </a:lnTo>
                <a:lnTo>
                  <a:pt x="125142" y="1998339"/>
                </a:lnTo>
                <a:lnTo>
                  <a:pt x="136903" y="1943585"/>
                </a:lnTo>
                <a:lnTo>
                  <a:pt x="149151" y="1889353"/>
                </a:lnTo>
                <a:lnTo>
                  <a:pt x="161878" y="1835654"/>
                </a:lnTo>
                <a:lnTo>
                  <a:pt x="175080" y="1782498"/>
                </a:lnTo>
                <a:lnTo>
                  <a:pt x="188751" y="1729897"/>
                </a:lnTo>
                <a:lnTo>
                  <a:pt x="202886" y="1677861"/>
                </a:lnTo>
                <a:lnTo>
                  <a:pt x="217479" y="1626401"/>
                </a:lnTo>
                <a:lnTo>
                  <a:pt x="232525" y="1575529"/>
                </a:lnTo>
                <a:lnTo>
                  <a:pt x="248018" y="1525255"/>
                </a:lnTo>
                <a:lnTo>
                  <a:pt x="263954" y="1475589"/>
                </a:lnTo>
                <a:lnTo>
                  <a:pt x="280325" y="1426544"/>
                </a:lnTo>
                <a:lnTo>
                  <a:pt x="297128" y="1378130"/>
                </a:lnTo>
                <a:lnTo>
                  <a:pt x="314356" y="1330357"/>
                </a:lnTo>
                <a:lnTo>
                  <a:pt x="332005" y="1283236"/>
                </a:lnTo>
                <a:lnTo>
                  <a:pt x="350068" y="1236780"/>
                </a:lnTo>
                <a:lnTo>
                  <a:pt x="368540" y="1190997"/>
                </a:lnTo>
                <a:lnTo>
                  <a:pt x="387415" y="1145900"/>
                </a:lnTo>
                <a:lnTo>
                  <a:pt x="406689" y="1101499"/>
                </a:lnTo>
                <a:lnTo>
                  <a:pt x="426356" y="1057805"/>
                </a:lnTo>
                <a:lnTo>
                  <a:pt x="446410" y="1014829"/>
                </a:lnTo>
                <a:lnTo>
                  <a:pt x="466846" y="972581"/>
                </a:lnTo>
                <a:lnTo>
                  <a:pt x="487658" y="931074"/>
                </a:lnTo>
                <a:lnTo>
                  <a:pt x="508841" y="890317"/>
                </a:lnTo>
                <a:lnTo>
                  <a:pt x="530389" y="850321"/>
                </a:lnTo>
                <a:lnTo>
                  <a:pt x="552298" y="811098"/>
                </a:lnTo>
                <a:lnTo>
                  <a:pt x="574561" y="772658"/>
                </a:lnTo>
                <a:lnTo>
                  <a:pt x="597173" y="735013"/>
                </a:lnTo>
                <a:lnTo>
                  <a:pt x="620128" y="698172"/>
                </a:lnTo>
                <a:lnTo>
                  <a:pt x="643422" y="662148"/>
                </a:lnTo>
                <a:lnTo>
                  <a:pt x="667049" y="626950"/>
                </a:lnTo>
                <a:lnTo>
                  <a:pt x="691002" y="592590"/>
                </a:lnTo>
                <a:lnTo>
                  <a:pt x="715278" y="559079"/>
                </a:lnTo>
                <a:lnTo>
                  <a:pt x="739869" y="526427"/>
                </a:lnTo>
                <a:lnTo>
                  <a:pt x="764772" y="494646"/>
                </a:lnTo>
                <a:lnTo>
                  <a:pt x="789979" y="463746"/>
                </a:lnTo>
                <a:lnTo>
                  <a:pt x="815487" y="433739"/>
                </a:lnTo>
                <a:lnTo>
                  <a:pt x="841289" y="404634"/>
                </a:lnTo>
                <a:lnTo>
                  <a:pt x="867380" y="376444"/>
                </a:lnTo>
                <a:lnTo>
                  <a:pt x="920407" y="322848"/>
                </a:lnTo>
                <a:lnTo>
                  <a:pt x="974525" y="273040"/>
                </a:lnTo>
                <a:lnTo>
                  <a:pt x="1029689" y="227105"/>
                </a:lnTo>
                <a:lnTo>
                  <a:pt x="1085856" y="185132"/>
                </a:lnTo>
                <a:lnTo>
                  <a:pt x="1142982" y="147206"/>
                </a:lnTo>
                <a:lnTo>
                  <a:pt x="1201024" y="113416"/>
                </a:lnTo>
                <a:lnTo>
                  <a:pt x="1259938" y="83849"/>
                </a:lnTo>
                <a:lnTo>
                  <a:pt x="1319680" y="58592"/>
                </a:lnTo>
                <a:lnTo>
                  <a:pt x="1380206" y="37731"/>
                </a:lnTo>
                <a:lnTo>
                  <a:pt x="1441473" y="21354"/>
                </a:lnTo>
                <a:lnTo>
                  <a:pt x="1503437" y="9549"/>
                </a:lnTo>
                <a:lnTo>
                  <a:pt x="1566054" y="2401"/>
                </a:lnTo>
                <a:lnTo>
                  <a:pt x="1629281" y="0"/>
                </a:lnTo>
                <a:lnTo>
                  <a:pt x="2441273" y="0"/>
                </a:lnTo>
                <a:lnTo>
                  <a:pt x="2507545" y="2664"/>
                </a:lnTo>
                <a:lnTo>
                  <a:pt x="2573254" y="10597"/>
                </a:lnTo>
                <a:lnTo>
                  <a:pt x="2638343" y="23706"/>
                </a:lnTo>
                <a:lnTo>
                  <a:pt x="2702752" y="41902"/>
                </a:lnTo>
                <a:lnTo>
                  <a:pt x="2766422" y="65094"/>
                </a:lnTo>
                <a:lnTo>
                  <a:pt x="2829295" y="93189"/>
                </a:lnTo>
                <a:lnTo>
                  <a:pt x="2891311" y="126098"/>
                </a:lnTo>
                <a:lnTo>
                  <a:pt x="2952412" y="163729"/>
                </a:lnTo>
                <a:lnTo>
                  <a:pt x="3012539" y="205991"/>
                </a:lnTo>
                <a:lnTo>
                  <a:pt x="3071633" y="252794"/>
                </a:lnTo>
                <a:lnTo>
                  <a:pt x="3100774" y="277870"/>
                </a:lnTo>
                <a:lnTo>
                  <a:pt x="3129634" y="304046"/>
                </a:lnTo>
                <a:lnTo>
                  <a:pt x="3158207" y="331312"/>
                </a:lnTo>
                <a:lnTo>
                  <a:pt x="3186485" y="359656"/>
                </a:lnTo>
                <a:lnTo>
                  <a:pt x="3214461" y="389068"/>
                </a:lnTo>
                <a:lnTo>
                  <a:pt x="3242126" y="419534"/>
                </a:lnTo>
                <a:lnTo>
                  <a:pt x="3269475" y="451045"/>
                </a:lnTo>
                <a:lnTo>
                  <a:pt x="3296499" y="483588"/>
                </a:lnTo>
                <a:lnTo>
                  <a:pt x="3323191" y="517153"/>
                </a:lnTo>
                <a:lnTo>
                  <a:pt x="3349544" y="551728"/>
                </a:lnTo>
                <a:lnTo>
                  <a:pt x="3375550" y="587301"/>
                </a:lnTo>
                <a:lnTo>
                  <a:pt x="3401202" y="623862"/>
                </a:lnTo>
                <a:lnTo>
                  <a:pt x="3426493" y="661398"/>
                </a:lnTo>
                <a:lnTo>
                  <a:pt x="3451415" y="699899"/>
                </a:lnTo>
                <a:lnTo>
                  <a:pt x="3475961" y="739353"/>
                </a:lnTo>
                <a:lnTo>
                  <a:pt x="3500123" y="779749"/>
                </a:lnTo>
                <a:lnTo>
                  <a:pt x="3523895" y="821075"/>
                </a:lnTo>
                <a:lnTo>
                  <a:pt x="3547269" y="863320"/>
                </a:lnTo>
                <a:lnTo>
                  <a:pt x="3570237" y="906473"/>
                </a:lnTo>
                <a:lnTo>
                  <a:pt x="3592792" y="950522"/>
                </a:lnTo>
                <a:lnTo>
                  <a:pt x="3614927" y="995456"/>
                </a:lnTo>
                <a:lnTo>
                  <a:pt x="3636635" y="1041263"/>
                </a:lnTo>
                <a:lnTo>
                  <a:pt x="3657907" y="1087933"/>
                </a:lnTo>
                <a:lnTo>
                  <a:pt x="3678738" y="1135453"/>
                </a:lnTo>
                <a:lnTo>
                  <a:pt x="3699118" y="1183812"/>
                </a:lnTo>
                <a:lnTo>
                  <a:pt x="3719041" y="1233000"/>
                </a:lnTo>
                <a:lnTo>
                  <a:pt x="3738500" y="1283004"/>
                </a:lnTo>
                <a:lnTo>
                  <a:pt x="3757488" y="1333814"/>
                </a:lnTo>
                <a:lnTo>
                  <a:pt x="3775996" y="1385417"/>
                </a:lnTo>
                <a:lnTo>
                  <a:pt x="3794017" y="1437803"/>
                </a:lnTo>
                <a:lnTo>
                  <a:pt x="3811545" y="1490960"/>
                </a:lnTo>
                <a:lnTo>
                  <a:pt x="3828572" y="1544877"/>
                </a:lnTo>
                <a:lnTo>
                  <a:pt x="3845090" y="1599543"/>
                </a:lnTo>
                <a:lnTo>
                  <a:pt x="3861092" y="1654945"/>
                </a:lnTo>
                <a:lnTo>
                  <a:pt x="3876571" y="1711073"/>
                </a:lnTo>
                <a:lnTo>
                  <a:pt x="3891519" y="1767915"/>
                </a:lnTo>
                <a:lnTo>
                  <a:pt x="3905929" y="1825460"/>
                </a:lnTo>
                <a:lnTo>
                  <a:pt x="3919793" y="1883697"/>
                </a:lnTo>
                <a:lnTo>
                  <a:pt x="3933105" y="1942614"/>
                </a:lnTo>
                <a:lnTo>
                  <a:pt x="3945857" y="2002199"/>
                </a:lnTo>
                <a:lnTo>
                  <a:pt x="3958041" y="2062442"/>
                </a:lnTo>
                <a:lnTo>
                  <a:pt x="3969651" y="2123331"/>
                </a:lnTo>
                <a:lnTo>
                  <a:pt x="3980678" y="2184855"/>
                </a:lnTo>
                <a:lnTo>
                  <a:pt x="3991116" y="2247002"/>
                </a:lnTo>
                <a:lnTo>
                  <a:pt x="4000956" y="2309761"/>
                </a:lnTo>
                <a:lnTo>
                  <a:pt x="4010193" y="2373121"/>
                </a:lnTo>
                <a:lnTo>
                  <a:pt x="4018818" y="2437069"/>
                </a:lnTo>
                <a:lnTo>
                  <a:pt x="4424816" y="2437070"/>
                </a:lnTo>
                <a:lnTo>
                  <a:pt x="3664561" y="3249425"/>
                </a:lnTo>
                <a:lnTo>
                  <a:pt x="2800833" y="2437070"/>
                </a:lnTo>
                <a:lnTo>
                  <a:pt x="3206826" y="2437070"/>
                </a:lnTo>
                <a:lnTo>
                  <a:pt x="3198201" y="2373122"/>
                </a:lnTo>
                <a:lnTo>
                  <a:pt x="3188965" y="2309762"/>
                </a:lnTo>
                <a:lnTo>
                  <a:pt x="3179124" y="2247003"/>
                </a:lnTo>
                <a:lnTo>
                  <a:pt x="3168686" y="2184856"/>
                </a:lnTo>
                <a:lnTo>
                  <a:pt x="3157659" y="2123332"/>
                </a:lnTo>
                <a:lnTo>
                  <a:pt x="3146049" y="2062443"/>
                </a:lnTo>
                <a:lnTo>
                  <a:pt x="3133865" y="2002200"/>
                </a:lnTo>
                <a:lnTo>
                  <a:pt x="3121113" y="1942615"/>
                </a:lnTo>
                <a:lnTo>
                  <a:pt x="3107801" y="1883698"/>
                </a:lnTo>
                <a:lnTo>
                  <a:pt x="3093936" y="1825461"/>
                </a:lnTo>
                <a:lnTo>
                  <a:pt x="3079526" y="1767916"/>
                </a:lnTo>
                <a:lnTo>
                  <a:pt x="3064578" y="1711074"/>
                </a:lnTo>
                <a:lnTo>
                  <a:pt x="3049100" y="1654946"/>
                </a:lnTo>
                <a:lnTo>
                  <a:pt x="3033098" y="1599544"/>
                </a:lnTo>
                <a:lnTo>
                  <a:pt x="3016580" y="1544878"/>
                </a:lnTo>
                <a:lnTo>
                  <a:pt x="2999553" y="1490961"/>
                </a:lnTo>
                <a:lnTo>
                  <a:pt x="2982025" y="1437804"/>
                </a:lnTo>
                <a:lnTo>
                  <a:pt x="2964004" y="1385418"/>
                </a:lnTo>
                <a:lnTo>
                  <a:pt x="2945495" y="1333815"/>
                </a:lnTo>
                <a:lnTo>
                  <a:pt x="2926508" y="1283005"/>
                </a:lnTo>
                <a:lnTo>
                  <a:pt x="2907049" y="1233001"/>
                </a:lnTo>
                <a:lnTo>
                  <a:pt x="2887126" y="1183813"/>
                </a:lnTo>
                <a:lnTo>
                  <a:pt x="2866745" y="1135454"/>
                </a:lnTo>
                <a:lnTo>
                  <a:pt x="2845915" y="1087934"/>
                </a:lnTo>
                <a:lnTo>
                  <a:pt x="2824642" y="1041264"/>
                </a:lnTo>
                <a:lnTo>
                  <a:pt x="2802935" y="995457"/>
                </a:lnTo>
                <a:lnTo>
                  <a:pt x="2780800" y="950523"/>
                </a:lnTo>
                <a:lnTo>
                  <a:pt x="2758245" y="906474"/>
                </a:lnTo>
                <a:lnTo>
                  <a:pt x="2735276" y="863321"/>
                </a:lnTo>
                <a:lnTo>
                  <a:pt x="2711903" y="821076"/>
                </a:lnTo>
                <a:lnTo>
                  <a:pt x="2688131" y="779750"/>
                </a:lnTo>
                <a:lnTo>
                  <a:pt x="2663968" y="739354"/>
                </a:lnTo>
                <a:lnTo>
                  <a:pt x="2639422" y="699900"/>
                </a:lnTo>
                <a:lnTo>
                  <a:pt x="2614500" y="661399"/>
                </a:lnTo>
                <a:lnTo>
                  <a:pt x="2589209" y="623863"/>
                </a:lnTo>
                <a:lnTo>
                  <a:pt x="2563557" y="587302"/>
                </a:lnTo>
                <a:lnTo>
                  <a:pt x="2537551" y="551729"/>
                </a:lnTo>
                <a:lnTo>
                  <a:pt x="2511198" y="517154"/>
                </a:lnTo>
                <a:lnTo>
                  <a:pt x="2484506" y="483589"/>
                </a:lnTo>
                <a:lnTo>
                  <a:pt x="2457482" y="451046"/>
                </a:lnTo>
                <a:lnTo>
                  <a:pt x="2430134" y="419535"/>
                </a:lnTo>
                <a:lnTo>
                  <a:pt x="2402468" y="389069"/>
                </a:lnTo>
                <a:lnTo>
                  <a:pt x="2374493" y="359657"/>
                </a:lnTo>
                <a:lnTo>
                  <a:pt x="2346215" y="331313"/>
                </a:lnTo>
                <a:lnTo>
                  <a:pt x="2317642" y="304047"/>
                </a:lnTo>
                <a:lnTo>
                  <a:pt x="2288781" y="277871"/>
                </a:lnTo>
                <a:lnTo>
                  <a:pt x="2259640" y="252795"/>
                </a:lnTo>
                <a:lnTo>
                  <a:pt x="2200546" y="205992"/>
                </a:lnTo>
                <a:lnTo>
                  <a:pt x="2140420" y="163730"/>
                </a:lnTo>
                <a:lnTo>
                  <a:pt x="2079318" y="126099"/>
                </a:lnTo>
                <a:lnTo>
                  <a:pt x="2017302" y="93190"/>
                </a:lnTo>
                <a:lnTo>
                  <a:pt x="1954429" y="65095"/>
                </a:lnTo>
                <a:lnTo>
                  <a:pt x="1890759" y="41903"/>
                </a:lnTo>
                <a:lnTo>
                  <a:pt x="1826350" y="23707"/>
                </a:lnTo>
                <a:lnTo>
                  <a:pt x="1761261" y="10598"/>
                </a:lnTo>
                <a:lnTo>
                  <a:pt x="1695552" y="2665"/>
                </a:lnTo>
                <a:lnTo>
                  <a:pt x="1662483" y="669"/>
                </a:lnTo>
                <a:lnTo>
                  <a:pt x="1629280" y="1"/>
                </a:lnTo>
              </a:path>
            </a:pathLst>
          </a:custGeom>
          <a:ln w="13144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82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2" y="627671"/>
            <a:ext cx="3613262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18" dirty="0"/>
              <a:t>Exercise: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4149214" y="839042"/>
            <a:ext cx="5722374" cy="763032"/>
          </a:xfrm>
          <a:prstGeom prst="rect">
            <a:avLst/>
          </a:prstGeom>
        </p:spPr>
        <p:txBody>
          <a:bodyPr vert="horz" wrap="square" lIns="0" tIns="38611" rIns="0" bIns="0" rtlCol="0">
            <a:spAutoFit/>
          </a:bodyPr>
          <a:lstStyle/>
          <a:p>
            <a:pPr marL="11527">
              <a:spcBef>
                <a:spcPts val="303"/>
              </a:spcBef>
            </a:pPr>
            <a:r>
              <a:rPr sz="3267" spc="47" baseline="1157" dirty="0">
                <a:latin typeface="Calibri Light"/>
                <a:cs typeface="Calibri Light"/>
              </a:rPr>
              <a:t>Google: </a:t>
            </a:r>
            <a:r>
              <a:rPr sz="2269" spc="-9" dirty="0">
                <a:latin typeface="Calibri Light"/>
                <a:cs typeface="Calibri Light"/>
              </a:rPr>
              <a:t>wikipedia</a:t>
            </a:r>
            <a:r>
              <a:rPr sz="2269" spc="-64" dirty="0">
                <a:latin typeface="Calibri Light"/>
                <a:cs typeface="Calibri Light"/>
              </a:rPr>
              <a:t> </a:t>
            </a:r>
            <a:r>
              <a:rPr sz="2269" spc="-18" dirty="0">
                <a:latin typeface="Calibri Light"/>
                <a:cs typeface="Calibri Light"/>
              </a:rPr>
              <a:t>information</a:t>
            </a:r>
            <a:endParaRPr sz="2269" dirty="0">
              <a:latin typeface="Calibri Light"/>
              <a:cs typeface="Calibri Light"/>
            </a:endParaRPr>
          </a:p>
          <a:p>
            <a:pPr marL="11527">
              <a:spcBef>
                <a:spcPts val="212"/>
              </a:spcBef>
            </a:pPr>
            <a:r>
              <a:rPr sz="3267" spc="68" baseline="1157" dirty="0">
                <a:latin typeface="Calibri Light"/>
                <a:cs typeface="Calibri Light"/>
              </a:rPr>
              <a:t>Go </a:t>
            </a:r>
            <a:r>
              <a:rPr sz="3267" spc="27" baseline="1157" dirty="0">
                <a:latin typeface="Calibri Light"/>
                <a:cs typeface="Calibri Light"/>
              </a:rPr>
              <a:t>to:</a:t>
            </a:r>
            <a:r>
              <a:rPr sz="3267" spc="-136" baseline="1157" dirty="0">
                <a:latin typeface="Calibri Light"/>
                <a:cs typeface="Calibri Light"/>
              </a:rPr>
              <a:t> </a:t>
            </a:r>
            <a:r>
              <a:rPr sz="2269" spc="-18" dirty="0">
                <a:latin typeface="Calibri Light"/>
                <a:cs typeface="Calibri Light"/>
                <a:hlinkClick r:id="rId2"/>
              </a:rPr>
              <a:t>https://</a:t>
            </a:r>
            <a:r>
              <a:rPr sz="2269" spc="-18" dirty="0" smtClean="0">
                <a:latin typeface="Calibri Light"/>
                <a:cs typeface="Calibri Light"/>
                <a:hlinkClick r:id="rId2"/>
              </a:rPr>
              <a:t>voyant-tools.org</a:t>
            </a:r>
            <a:r>
              <a:rPr lang="hr-HR" sz="2269" spc="-18" dirty="0" smtClean="0">
                <a:latin typeface="Calibri Light"/>
                <a:cs typeface="Calibri Light"/>
              </a:rPr>
              <a:t> </a:t>
            </a:r>
            <a:endParaRPr sz="2269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1244" y="1847131"/>
            <a:ext cx="6516253" cy="36083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26495" indent="-214969">
              <a:spcBef>
                <a:spcPts val="91"/>
              </a:spcBef>
              <a:buFont typeface="Arial"/>
              <a:buChar char="•"/>
              <a:tabLst>
                <a:tab pos="227072" algn="l"/>
              </a:tabLst>
            </a:pPr>
            <a:r>
              <a:rPr sz="2269" spc="-5" dirty="0">
                <a:latin typeface="Calibri"/>
                <a:cs typeface="Calibri"/>
              </a:rPr>
              <a:t>Select </a:t>
            </a:r>
            <a:r>
              <a:rPr sz="2269" dirty="0">
                <a:latin typeface="Calibri"/>
                <a:cs typeface="Calibri"/>
              </a:rPr>
              <a:t>a </a:t>
            </a:r>
            <a:r>
              <a:rPr sz="2269" spc="-9" dirty="0">
                <a:latin typeface="Calibri"/>
                <a:cs typeface="Calibri"/>
              </a:rPr>
              <a:t>term </a:t>
            </a:r>
            <a:r>
              <a:rPr sz="2269" spc="-14" dirty="0">
                <a:latin typeface="Calibri"/>
                <a:cs typeface="Calibri"/>
              </a:rPr>
              <a:t>to </a:t>
            </a:r>
            <a:r>
              <a:rPr sz="2269" spc="-5" dirty="0">
                <a:latin typeface="Calibri"/>
                <a:cs typeface="Calibri"/>
              </a:rPr>
              <a:t>find </a:t>
            </a:r>
            <a:r>
              <a:rPr sz="2269" dirty="0">
                <a:latin typeface="Calibri"/>
                <a:cs typeface="Calibri"/>
              </a:rPr>
              <a:t>a </a:t>
            </a:r>
            <a:r>
              <a:rPr sz="2269" spc="-9" dirty="0">
                <a:latin typeface="Calibri"/>
                <a:cs typeface="Calibri"/>
              </a:rPr>
              <a:t>Wikipedia entry </a:t>
            </a:r>
            <a:r>
              <a:rPr sz="2269" spc="-14" dirty="0">
                <a:latin typeface="Calibri"/>
                <a:cs typeface="Calibri"/>
              </a:rPr>
              <a:t>to analyze,</a:t>
            </a:r>
            <a:r>
              <a:rPr sz="2269" spc="-123" dirty="0">
                <a:latin typeface="Calibri"/>
                <a:cs typeface="Calibri"/>
              </a:rPr>
              <a:t> </a:t>
            </a:r>
            <a:r>
              <a:rPr sz="2269" dirty="0">
                <a:latin typeface="Calibri"/>
                <a:cs typeface="Calibri"/>
              </a:rPr>
              <a:t>e.g.</a:t>
            </a:r>
            <a:endParaRPr sz="226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6881" y="4115042"/>
            <a:ext cx="1795759" cy="299744"/>
          </a:xfrm>
          <a:prstGeom prst="rect">
            <a:avLst/>
          </a:prstGeom>
        </p:spPr>
        <p:txBody>
          <a:bodyPr vert="horz" wrap="square" lIns="0" tIns="13254" rIns="0" bIns="0" rtlCol="0">
            <a:spAutoFit/>
          </a:bodyPr>
          <a:lstStyle/>
          <a:p>
            <a:pPr marL="11527">
              <a:spcBef>
                <a:spcPts val="103"/>
              </a:spcBef>
            </a:pPr>
            <a:r>
              <a:rPr sz="1861" spc="5" dirty="0">
                <a:latin typeface="Calibri"/>
                <a:cs typeface="Calibri"/>
              </a:rPr>
              <a:t>’Document</a:t>
            </a:r>
            <a:r>
              <a:rPr sz="1861" spc="-45" dirty="0">
                <a:latin typeface="Calibri"/>
                <a:cs typeface="Calibri"/>
              </a:rPr>
              <a:t> </a:t>
            </a:r>
            <a:r>
              <a:rPr sz="1861" spc="-18" dirty="0">
                <a:latin typeface="Calibri"/>
                <a:cs typeface="Calibri"/>
              </a:rPr>
              <a:t>Terms’</a:t>
            </a:r>
            <a:endParaRPr sz="1861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816077" y="1863153"/>
            <a:ext cx="9548331" cy="505770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6" indent="0">
              <a:lnSpc>
                <a:spcPts val="2628"/>
              </a:lnSpc>
              <a:spcBef>
                <a:spcPts val="123"/>
              </a:spcBef>
              <a:buNone/>
              <a:tabLst>
                <a:tab pos="227072" algn="l"/>
              </a:tabLst>
            </a:pPr>
            <a:endParaRPr lang="hr-HR" b="1" spc="-9" dirty="0" smtClean="0">
              <a:latin typeface="Calibri"/>
              <a:cs typeface="Calibri"/>
            </a:endParaRPr>
          </a:p>
          <a:p>
            <a:pPr marL="411576" lvl="1" indent="0">
              <a:lnSpc>
                <a:spcPts val="2628"/>
              </a:lnSpc>
              <a:spcBef>
                <a:spcPts val="123"/>
              </a:spcBef>
              <a:buNone/>
              <a:tabLst>
                <a:tab pos="227072" algn="l"/>
              </a:tabLst>
            </a:pPr>
            <a:r>
              <a:rPr lang="hr-HR" spc="-10" dirty="0" smtClean="0"/>
              <a:t>				</a:t>
            </a:r>
            <a:r>
              <a:rPr lang="en-GB" spc="-10" dirty="0" smtClean="0"/>
              <a:t>Information</a:t>
            </a:r>
            <a:r>
              <a:rPr lang="en-GB" spc="-10" dirty="0">
                <a:latin typeface="Calibri"/>
                <a:cs typeface="Calibri"/>
              </a:rPr>
              <a:t>, </a:t>
            </a:r>
            <a:r>
              <a:rPr lang="en-GB" spc="-10" dirty="0"/>
              <a:t>knowledge</a:t>
            </a:r>
            <a:r>
              <a:rPr lang="en-GB" spc="-10" dirty="0">
                <a:latin typeface="Calibri"/>
                <a:cs typeface="Calibri"/>
              </a:rPr>
              <a:t>, </a:t>
            </a:r>
            <a:r>
              <a:rPr lang="en-GB" spc="-5" dirty="0"/>
              <a:t>big </a:t>
            </a:r>
            <a:r>
              <a:rPr lang="en-GB" spc="-15" dirty="0"/>
              <a:t>data</a:t>
            </a:r>
            <a:r>
              <a:rPr lang="en-GB" spc="-15" dirty="0">
                <a:latin typeface="Calibri"/>
                <a:cs typeface="Calibri"/>
              </a:rPr>
              <a:t>, </a:t>
            </a:r>
            <a:r>
              <a:rPr lang="en-GB" spc="-10" dirty="0"/>
              <a:t>digital </a:t>
            </a:r>
            <a:r>
              <a:rPr lang="en-GB" spc="-10" dirty="0" smtClean="0"/>
              <a:t>humanities</a:t>
            </a:r>
            <a:endParaRPr lang="hr-HR" b="1" spc="-9" dirty="0" smtClean="0">
              <a:latin typeface="Calibri"/>
              <a:cs typeface="Calibri"/>
            </a:endParaRPr>
          </a:p>
          <a:p>
            <a:pPr marL="226495" indent="-214969">
              <a:lnSpc>
                <a:spcPts val="2628"/>
              </a:lnSpc>
              <a:spcBef>
                <a:spcPts val="123"/>
              </a:spcBef>
              <a:buFont typeface="Arial"/>
              <a:buChar char="•"/>
              <a:tabLst>
                <a:tab pos="227072" algn="l"/>
              </a:tabLst>
            </a:pPr>
            <a:r>
              <a:rPr b="1" spc="-9" dirty="0" smtClean="0">
                <a:latin typeface="Calibri"/>
                <a:cs typeface="Calibri"/>
              </a:rPr>
              <a:t>Static</a:t>
            </a:r>
            <a:r>
              <a:rPr b="1" spc="-9" dirty="0">
                <a:latin typeface="Calibri"/>
                <a:cs typeface="Calibri"/>
              </a:rPr>
              <a:t>:</a:t>
            </a:r>
          </a:p>
          <a:p>
            <a:pPr marL="657012" lvl="1" indent="-214969">
              <a:lnSpc>
                <a:spcPts val="2047"/>
              </a:lnSpc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861" spc="9" dirty="0">
                <a:latin typeface="Calibri"/>
                <a:cs typeface="Calibri"/>
              </a:rPr>
              <a:t>Use </a:t>
            </a:r>
            <a:r>
              <a:rPr sz="1861" spc="-18" dirty="0">
                <a:latin typeface="Calibri"/>
                <a:cs typeface="Calibri"/>
              </a:rPr>
              <a:t>Voyant </a:t>
            </a:r>
            <a:r>
              <a:rPr sz="1861" dirty="0">
                <a:latin typeface="Calibri"/>
                <a:cs typeface="Calibri"/>
              </a:rPr>
              <a:t>tools </a:t>
            </a:r>
            <a:r>
              <a:rPr sz="1861" spc="-5" dirty="0">
                <a:latin typeface="Calibri"/>
                <a:cs typeface="Calibri"/>
              </a:rPr>
              <a:t>to </a:t>
            </a:r>
            <a:r>
              <a:rPr sz="1861" spc="5" dirty="0">
                <a:latin typeface="Calibri"/>
                <a:cs typeface="Calibri"/>
              </a:rPr>
              <a:t>identify basic </a:t>
            </a:r>
            <a:r>
              <a:rPr sz="1861" dirty="0">
                <a:latin typeface="Calibri"/>
                <a:cs typeface="Calibri"/>
              </a:rPr>
              <a:t>statistics </a:t>
            </a:r>
            <a:r>
              <a:rPr sz="1861" spc="5" dirty="0">
                <a:latin typeface="Calibri"/>
                <a:cs typeface="Calibri"/>
              </a:rPr>
              <a:t>about </a:t>
            </a:r>
            <a:r>
              <a:rPr sz="1861" spc="-5" dirty="0">
                <a:latin typeface="Calibri"/>
                <a:cs typeface="Calibri"/>
              </a:rPr>
              <a:t>‘word</a:t>
            </a:r>
            <a:r>
              <a:rPr sz="1861" spc="113" dirty="0">
                <a:latin typeface="Calibri"/>
                <a:cs typeface="Calibri"/>
              </a:rPr>
              <a:t> </a:t>
            </a:r>
            <a:r>
              <a:rPr sz="1861" spc="5" dirty="0">
                <a:latin typeface="Calibri"/>
                <a:cs typeface="Calibri"/>
              </a:rPr>
              <a:t>frequencies’</a:t>
            </a:r>
            <a:endParaRPr sz="1861" dirty="0">
              <a:latin typeface="Calibri"/>
              <a:cs typeface="Calibri"/>
            </a:endParaRPr>
          </a:p>
          <a:p>
            <a:pPr marL="657012" lvl="1" indent="-214969">
              <a:lnSpc>
                <a:spcPts val="2060"/>
              </a:lnSpc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861" spc="-5" dirty="0">
                <a:latin typeface="Calibri"/>
                <a:cs typeface="Calibri"/>
              </a:rPr>
              <a:t>Interpret </a:t>
            </a:r>
            <a:r>
              <a:rPr sz="1861" spc="5" dirty="0">
                <a:latin typeface="Calibri"/>
                <a:cs typeface="Calibri"/>
              </a:rPr>
              <a:t>the </a:t>
            </a:r>
            <a:r>
              <a:rPr sz="1861" spc="-14" dirty="0">
                <a:latin typeface="Calibri"/>
                <a:cs typeface="Calibri"/>
              </a:rPr>
              <a:t>‘Word </a:t>
            </a:r>
            <a:r>
              <a:rPr sz="1861" spc="-23" dirty="0">
                <a:latin typeface="Calibri"/>
                <a:cs typeface="Calibri"/>
              </a:rPr>
              <a:t>cloud’, </a:t>
            </a:r>
            <a:r>
              <a:rPr sz="1861" dirty="0">
                <a:latin typeface="Calibri"/>
                <a:cs typeface="Calibri"/>
              </a:rPr>
              <a:t>what </a:t>
            </a:r>
            <a:r>
              <a:rPr sz="1861" spc="5" dirty="0">
                <a:latin typeface="Calibri"/>
                <a:cs typeface="Calibri"/>
              </a:rPr>
              <a:t>can </a:t>
            </a:r>
            <a:r>
              <a:rPr sz="1861" spc="-5" dirty="0">
                <a:latin typeface="Calibri"/>
                <a:cs typeface="Calibri"/>
              </a:rPr>
              <a:t>you</a:t>
            </a:r>
            <a:r>
              <a:rPr sz="1861" spc="77" dirty="0">
                <a:latin typeface="Calibri"/>
                <a:cs typeface="Calibri"/>
              </a:rPr>
              <a:t> </a:t>
            </a:r>
            <a:r>
              <a:rPr sz="1861" spc="9" dirty="0">
                <a:latin typeface="Calibri"/>
                <a:cs typeface="Calibri"/>
              </a:rPr>
              <a:t>see?</a:t>
            </a:r>
            <a:endParaRPr sz="1861" dirty="0">
              <a:latin typeface="Calibri"/>
              <a:cs typeface="Calibri"/>
            </a:endParaRPr>
          </a:p>
          <a:p>
            <a:pPr marL="657012" lvl="1" indent="-214969">
              <a:lnSpc>
                <a:spcPts val="2146"/>
              </a:lnSpc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861" dirty="0">
                <a:latin typeface="Calibri"/>
                <a:cs typeface="Calibri"/>
              </a:rPr>
              <a:t>Look at ‘Links’: </a:t>
            </a:r>
            <a:r>
              <a:rPr sz="1861" spc="9" dirty="0">
                <a:latin typeface="Calibri"/>
                <a:cs typeface="Calibri"/>
              </a:rPr>
              <a:t>which </a:t>
            </a:r>
            <a:r>
              <a:rPr sz="1861" spc="-5" dirty="0">
                <a:latin typeface="Calibri"/>
                <a:cs typeface="Calibri"/>
              </a:rPr>
              <a:t>words </a:t>
            </a:r>
            <a:r>
              <a:rPr sz="1861" spc="5" dirty="0">
                <a:latin typeface="Calibri"/>
                <a:cs typeface="Calibri"/>
              </a:rPr>
              <a:t>occur</a:t>
            </a:r>
            <a:r>
              <a:rPr sz="1861" spc="18" dirty="0">
                <a:latin typeface="Calibri"/>
                <a:cs typeface="Calibri"/>
              </a:rPr>
              <a:t> </a:t>
            </a:r>
            <a:r>
              <a:rPr sz="1861" dirty="0">
                <a:latin typeface="Calibri"/>
                <a:cs typeface="Calibri"/>
              </a:rPr>
              <a:t>together?</a:t>
            </a:r>
          </a:p>
          <a:p>
            <a:pPr marL="226495" indent="-214969">
              <a:lnSpc>
                <a:spcPts val="2623"/>
              </a:lnSpc>
              <a:spcBef>
                <a:spcPts val="113"/>
              </a:spcBef>
              <a:buFont typeface="Arial"/>
              <a:buChar char="•"/>
              <a:tabLst>
                <a:tab pos="227072" algn="l"/>
              </a:tabLst>
            </a:pPr>
            <a:r>
              <a:rPr b="1" spc="-9" dirty="0">
                <a:latin typeface="Calibri"/>
                <a:cs typeface="Calibri"/>
              </a:rPr>
              <a:t>Dynamic</a:t>
            </a:r>
          </a:p>
          <a:p>
            <a:pPr marL="657012" lvl="1" indent="-214969">
              <a:lnSpc>
                <a:spcPts val="2133"/>
              </a:lnSpc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861" spc="5" dirty="0">
                <a:latin typeface="Calibri"/>
                <a:cs typeface="Calibri"/>
              </a:rPr>
              <a:t>Click on a term in </a:t>
            </a:r>
            <a:r>
              <a:rPr sz="1861" spc="-9" dirty="0">
                <a:latin typeface="Calibri"/>
                <a:cs typeface="Calibri"/>
              </a:rPr>
              <a:t>‘Reader’. </a:t>
            </a:r>
            <a:r>
              <a:rPr sz="1861" spc="5" dirty="0">
                <a:latin typeface="Calibri"/>
                <a:cs typeface="Calibri"/>
              </a:rPr>
              <a:t>Notice what happens in</a:t>
            </a:r>
            <a:r>
              <a:rPr sz="1861" spc="68" dirty="0">
                <a:latin typeface="Calibri"/>
                <a:cs typeface="Calibri"/>
              </a:rPr>
              <a:t> </a:t>
            </a:r>
            <a:r>
              <a:rPr sz="1861" spc="-23" dirty="0">
                <a:latin typeface="Calibri"/>
                <a:cs typeface="Calibri"/>
              </a:rPr>
              <a:t>‘Trends’,</a:t>
            </a:r>
            <a:endParaRPr sz="1861" dirty="0">
              <a:latin typeface="Calibri"/>
              <a:cs typeface="Calibri"/>
            </a:endParaRPr>
          </a:p>
          <a:p>
            <a:pPr marL="657012">
              <a:lnSpc>
                <a:spcPts val="2146"/>
              </a:lnSpc>
              <a:spcBef>
                <a:spcPts val="944"/>
              </a:spcBef>
            </a:pPr>
            <a:r>
              <a:rPr sz="1861" spc="9" dirty="0">
                <a:latin typeface="Calibri"/>
                <a:cs typeface="Calibri"/>
              </a:rPr>
              <a:t>and </a:t>
            </a:r>
            <a:r>
              <a:rPr sz="1861" spc="-18" dirty="0">
                <a:latin typeface="Calibri"/>
                <a:cs typeface="Calibri"/>
              </a:rPr>
              <a:t>‘Contexts’, </a:t>
            </a:r>
            <a:r>
              <a:rPr sz="1861" dirty="0">
                <a:latin typeface="Calibri"/>
                <a:cs typeface="Calibri"/>
              </a:rPr>
              <a:t>‘Correlations’ </a:t>
            </a:r>
            <a:r>
              <a:rPr sz="1861" spc="9" dirty="0">
                <a:latin typeface="Calibri"/>
                <a:cs typeface="Calibri"/>
              </a:rPr>
              <a:t>and</a:t>
            </a:r>
            <a:r>
              <a:rPr sz="1861" spc="27" dirty="0">
                <a:latin typeface="Calibri"/>
                <a:cs typeface="Calibri"/>
              </a:rPr>
              <a:t> </a:t>
            </a:r>
            <a:r>
              <a:rPr sz="1861" spc="5" dirty="0">
                <a:latin typeface="Calibri"/>
                <a:cs typeface="Calibri"/>
              </a:rPr>
              <a:t>‘Bubblelines’</a:t>
            </a:r>
            <a:endParaRPr sz="1861" dirty="0">
              <a:latin typeface="Calibri"/>
              <a:cs typeface="Calibri"/>
            </a:endParaRPr>
          </a:p>
          <a:p>
            <a:pPr marL="657012" lvl="1" indent="-214969">
              <a:lnSpc>
                <a:spcPts val="2146"/>
              </a:lnSpc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861" spc="-32" dirty="0">
                <a:latin typeface="Calibri"/>
                <a:cs typeface="Calibri"/>
              </a:rPr>
              <a:t>Try </a:t>
            </a:r>
            <a:r>
              <a:rPr sz="1861" spc="-5" dirty="0">
                <a:latin typeface="Calibri"/>
                <a:cs typeface="Calibri"/>
              </a:rPr>
              <a:t>to </a:t>
            </a:r>
            <a:r>
              <a:rPr sz="1861" dirty="0">
                <a:latin typeface="Calibri"/>
                <a:cs typeface="Calibri"/>
              </a:rPr>
              <a:t>evaluate what </a:t>
            </a:r>
            <a:r>
              <a:rPr sz="1861" spc="-5" dirty="0">
                <a:latin typeface="Calibri"/>
                <a:cs typeface="Calibri"/>
              </a:rPr>
              <a:t>you</a:t>
            </a:r>
            <a:r>
              <a:rPr sz="1861" spc="54" dirty="0">
                <a:latin typeface="Calibri"/>
                <a:cs typeface="Calibri"/>
              </a:rPr>
              <a:t> </a:t>
            </a:r>
            <a:r>
              <a:rPr sz="1861" spc="5" dirty="0">
                <a:latin typeface="Calibri"/>
                <a:cs typeface="Calibri"/>
              </a:rPr>
              <a:t>find</a:t>
            </a:r>
            <a:endParaRPr sz="1861" dirty="0">
              <a:latin typeface="Calibri"/>
              <a:cs typeface="Calibri"/>
            </a:endParaRPr>
          </a:p>
          <a:p>
            <a:pPr marL="226495" indent="-214969">
              <a:lnSpc>
                <a:spcPts val="2623"/>
              </a:lnSpc>
              <a:spcBef>
                <a:spcPts val="113"/>
              </a:spcBef>
              <a:buFont typeface="Arial"/>
              <a:buChar char="•"/>
              <a:tabLst>
                <a:tab pos="227072" algn="l"/>
              </a:tabLst>
            </a:pPr>
            <a:r>
              <a:rPr b="1" spc="-9" dirty="0">
                <a:latin typeface="Calibri"/>
                <a:cs typeface="Calibri"/>
              </a:rPr>
              <a:t>Further</a:t>
            </a:r>
            <a:r>
              <a:rPr b="1" spc="-18" dirty="0">
                <a:latin typeface="Calibri"/>
                <a:cs typeface="Calibri"/>
              </a:rPr>
              <a:t> </a:t>
            </a:r>
            <a:r>
              <a:rPr b="1" spc="-14" dirty="0">
                <a:latin typeface="Calibri"/>
                <a:cs typeface="Calibri"/>
              </a:rPr>
              <a:t>interpretation</a:t>
            </a:r>
          </a:p>
          <a:p>
            <a:pPr marL="657012" marR="145810" lvl="1" indent="-214969">
              <a:lnSpc>
                <a:spcPct val="71900"/>
              </a:lnSpc>
              <a:spcBef>
                <a:spcPts val="526"/>
              </a:spcBef>
              <a:buFont typeface="Arial"/>
              <a:buChar char="•"/>
              <a:tabLst>
                <a:tab pos="657012" algn="l"/>
                <a:tab pos="657588" algn="l"/>
              </a:tabLst>
            </a:pPr>
            <a:r>
              <a:rPr sz="1861" dirty="0">
                <a:latin typeface="Calibri"/>
                <a:cs typeface="Calibri"/>
              </a:rPr>
              <a:t>Explore </a:t>
            </a:r>
            <a:r>
              <a:rPr sz="1861" spc="5" dirty="0">
                <a:latin typeface="Calibri"/>
                <a:cs typeface="Calibri"/>
              </a:rPr>
              <a:t>the </a:t>
            </a:r>
            <a:r>
              <a:rPr sz="1861" spc="9" dirty="0">
                <a:latin typeface="Calibri"/>
                <a:cs typeface="Calibri"/>
              </a:rPr>
              <a:t>Wikipedia </a:t>
            </a:r>
            <a:r>
              <a:rPr sz="1861" spc="5" dirty="0">
                <a:latin typeface="Calibri"/>
                <a:cs typeface="Calibri"/>
              </a:rPr>
              <a:t>entry </a:t>
            </a:r>
            <a:r>
              <a:rPr sz="1861" spc="-9" dirty="0">
                <a:latin typeface="Calibri"/>
                <a:cs typeface="Calibri"/>
              </a:rPr>
              <a:t>for </a:t>
            </a:r>
            <a:r>
              <a:rPr sz="1861" spc="-5" dirty="0">
                <a:latin typeface="Calibri"/>
                <a:cs typeface="Calibri"/>
              </a:rPr>
              <a:t>different </a:t>
            </a:r>
            <a:r>
              <a:rPr sz="1861" spc="5" dirty="0">
                <a:latin typeface="Calibri"/>
                <a:cs typeface="Calibri"/>
              </a:rPr>
              <a:t>languages. Could </a:t>
            </a:r>
            <a:r>
              <a:rPr sz="1861" spc="-5" dirty="0">
                <a:latin typeface="Calibri"/>
                <a:cs typeface="Calibri"/>
              </a:rPr>
              <a:t>you </a:t>
            </a:r>
            <a:r>
              <a:rPr sz="1861" spc="5" dirty="0">
                <a:latin typeface="Calibri"/>
                <a:cs typeface="Calibri"/>
              </a:rPr>
              <a:t>find  </a:t>
            </a:r>
            <a:r>
              <a:rPr sz="1861" spc="-5" dirty="0">
                <a:latin typeface="Calibri"/>
                <a:cs typeface="Calibri"/>
              </a:rPr>
              <a:t>different </a:t>
            </a:r>
            <a:r>
              <a:rPr sz="1861" spc="9" dirty="0">
                <a:latin typeface="Calibri"/>
                <a:cs typeface="Calibri"/>
              </a:rPr>
              <a:t>biases </a:t>
            </a:r>
            <a:r>
              <a:rPr sz="1861" spc="-5" dirty="0">
                <a:latin typeface="Calibri"/>
                <a:cs typeface="Calibri"/>
              </a:rPr>
              <a:t>towards different</a:t>
            </a:r>
            <a:r>
              <a:rPr sz="1861" spc="32" dirty="0">
                <a:latin typeface="Calibri"/>
                <a:cs typeface="Calibri"/>
              </a:rPr>
              <a:t> </a:t>
            </a:r>
            <a:r>
              <a:rPr sz="1861" spc="9" dirty="0">
                <a:latin typeface="Calibri"/>
                <a:cs typeface="Calibri"/>
              </a:rPr>
              <a:t>issues</a:t>
            </a:r>
            <a:endParaRPr sz="1861" dirty="0">
              <a:latin typeface="Calibri"/>
              <a:cs typeface="Calibri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616808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066" y="802980"/>
            <a:ext cx="8622848" cy="616326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sz="3903" dirty="0"/>
              <a:t>Quantitative </a:t>
            </a:r>
            <a:r>
              <a:rPr sz="3903" spc="9" dirty="0"/>
              <a:t>vs. </a:t>
            </a:r>
            <a:r>
              <a:rPr sz="3903" spc="5" dirty="0"/>
              <a:t>Qualitative</a:t>
            </a:r>
            <a:r>
              <a:rPr sz="3903" spc="32" dirty="0"/>
              <a:t> </a:t>
            </a:r>
            <a:r>
              <a:rPr sz="3903" spc="14" dirty="0"/>
              <a:t>reading</a:t>
            </a:r>
            <a:endParaRPr sz="3903" dirty="0"/>
          </a:p>
        </p:txBody>
      </p:sp>
      <p:sp>
        <p:nvSpPr>
          <p:cNvPr id="3" name="object 3"/>
          <p:cNvSpPr txBox="1"/>
          <p:nvPr/>
        </p:nvSpPr>
        <p:spPr>
          <a:xfrm>
            <a:off x="1189703" y="1935631"/>
            <a:ext cx="8524568" cy="3754772"/>
          </a:xfrm>
          <a:prstGeom prst="rect">
            <a:avLst/>
          </a:prstGeom>
        </p:spPr>
        <p:txBody>
          <a:bodyPr vert="horz" wrap="square" lIns="0" tIns="25934" rIns="0" bIns="0" rtlCol="0">
            <a:spAutoFit/>
          </a:bodyPr>
          <a:lstStyle/>
          <a:p>
            <a:pPr marL="226495" marR="62243" indent="-214969">
              <a:lnSpc>
                <a:spcPts val="2696"/>
              </a:lnSpc>
              <a:spcBef>
                <a:spcPts val="204"/>
              </a:spcBef>
              <a:buFont typeface="Arial"/>
              <a:buChar char="•"/>
              <a:tabLst>
                <a:tab pos="227072" algn="l"/>
              </a:tabLst>
            </a:pPr>
            <a:r>
              <a:rPr sz="2269" spc="-5" dirty="0">
                <a:latin typeface="Calibri"/>
                <a:cs typeface="Calibri"/>
              </a:rPr>
              <a:t>Q: </a:t>
            </a:r>
            <a:r>
              <a:rPr sz="2269" spc="-18" dirty="0">
                <a:latin typeface="Calibri"/>
                <a:cs typeface="Calibri"/>
              </a:rPr>
              <a:t>Why </a:t>
            </a:r>
            <a:r>
              <a:rPr sz="2269" spc="-14" dirty="0">
                <a:latin typeface="Calibri"/>
                <a:cs typeface="Calibri"/>
              </a:rPr>
              <a:t>would we </a:t>
            </a:r>
            <a:r>
              <a:rPr sz="2269" spc="-5" dirty="0">
                <a:latin typeface="Calibri"/>
                <a:cs typeface="Calibri"/>
              </a:rPr>
              <a:t>need </a:t>
            </a:r>
            <a:r>
              <a:rPr sz="2269" spc="-14" dirty="0">
                <a:latin typeface="Calibri"/>
                <a:cs typeface="Calibri"/>
              </a:rPr>
              <a:t>quantitative </a:t>
            </a:r>
            <a:r>
              <a:rPr sz="2269" spc="-9" dirty="0">
                <a:latin typeface="Calibri"/>
                <a:cs typeface="Calibri"/>
              </a:rPr>
              <a:t>methods </a:t>
            </a:r>
            <a:r>
              <a:rPr sz="2269" spc="-18" dirty="0">
                <a:latin typeface="Calibri"/>
                <a:cs typeface="Calibri"/>
              </a:rPr>
              <a:t>for </a:t>
            </a:r>
            <a:r>
              <a:rPr sz="2269" spc="-14" dirty="0">
                <a:latin typeface="Calibri"/>
                <a:cs typeface="Calibri"/>
              </a:rPr>
              <a:t>working  </a:t>
            </a:r>
            <a:r>
              <a:rPr sz="2269" spc="-9" dirty="0">
                <a:latin typeface="Calibri"/>
                <a:cs typeface="Calibri"/>
              </a:rPr>
              <a:t>with</a:t>
            </a:r>
            <a:r>
              <a:rPr sz="2269" spc="-18" dirty="0">
                <a:latin typeface="Calibri"/>
                <a:cs typeface="Calibri"/>
              </a:rPr>
              <a:t> texts?</a:t>
            </a:r>
            <a:endParaRPr sz="2269" dirty="0">
              <a:latin typeface="Calibri"/>
              <a:cs typeface="Calibri"/>
            </a:endParaRPr>
          </a:p>
          <a:p>
            <a:pPr marL="226495" marR="4611" indent="-214969">
              <a:lnSpc>
                <a:spcPct val="99500"/>
              </a:lnSpc>
              <a:spcBef>
                <a:spcPts val="867"/>
              </a:spcBef>
              <a:buFont typeface="Arial"/>
              <a:buChar char="•"/>
              <a:tabLst>
                <a:tab pos="227072" algn="l"/>
              </a:tabLst>
            </a:pPr>
            <a:r>
              <a:rPr sz="2269" spc="-23" dirty="0">
                <a:latin typeface="Calibri"/>
                <a:cs typeface="Calibri"/>
              </a:rPr>
              <a:t>Traditionally: </a:t>
            </a:r>
            <a:r>
              <a:rPr sz="2269" spc="-9" dirty="0">
                <a:latin typeface="Calibri"/>
                <a:cs typeface="Calibri"/>
              </a:rPr>
              <a:t>manual, </a:t>
            </a:r>
            <a:r>
              <a:rPr sz="2269" spc="-14" dirty="0">
                <a:latin typeface="Calibri"/>
                <a:cs typeface="Calibri"/>
              </a:rPr>
              <a:t>qualitative </a:t>
            </a:r>
            <a:r>
              <a:rPr sz="2269" spc="-9" dirty="0">
                <a:latin typeface="Calibri"/>
                <a:cs typeface="Calibri"/>
              </a:rPr>
              <a:t>analysis </a:t>
            </a:r>
            <a:r>
              <a:rPr sz="2269" spc="-5" dirty="0">
                <a:latin typeface="Calibri"/>
                <a:cs typeface="Calibri"/>
              </a:rPr>
              <a:t>is </a:t>
            </a:r>
            <a:r>
              <a:rPr sz="2269" spc="-14" dirty="0">
                <a:latin typeface="Calibri"/>
                <a:cs typeface="Calibri"/>
              </a:rPr>
              <a:t>still </a:t>
            </a:r>
            <a:r>
              <a:rPr sz="2269" spc="-18" dirty="0">
                <a:latin typeface="Calibri"/>
                <a:cs typeface="Calibri"/>
              </a:rPr>
              <a:t>excellent  </a:t>
            </a:r>
            <a:r>
              <a:rPr sz="2269" spc="-9" dirty="0">
                <a:latin typeface="Calibri"/>
                <a:cs typeface="Calibri"/>
              </a:rPr>
              <a:t>(and </a:t>
            </a:r>
            <a:r>
              <a:rPr sz="2269" spc="-18" dirty="0">
                <a:latin typeface="Calibri"/>
                <a:cs typeface="Calibri"/>
              </a:rPr>
              <a:t>preferable) for </a:t>
            </a:r>
            <a:r>
              <a:rPr sz="2269" spc="-5" dirty="0">
                <a:latin typeface="Calibri"/>
                <a:cs typeface="Calibri"/>
              </a:rPr>
              <a:t>the </a:t>
            </a:r>
            <a:r>
              <a:rPr sz="2269" spc="-18" dirty="0">
                <a:latin typeface="Calibri"/>
                <a:cs typeface="Calibri"/>
              </a:rPr>
              <a:t>interpretation </a:t>
            </a:r>
            <a:r>
              <a:rPr sz="2269" spc="-5" dirty="0">
                <a:latin typeface="Calibri"/>
                <a:cs typeface="Calibri"/>
              </a:rPr>
              <a:t>of </a:t>
            </a:r>
            <a:r>
              <a:rPr sz="2269" spc="-9" dirty="0">
                <a:latin typeface="Calibri"/>
                <a:cs typeface="Calibri"/>
              </a:rPr>
              <a:t>smaller </a:t>
            </a:r>
            <a:r>
              <a:rPr sz="2269" spc="-14" dirty="0">
                <a:latin typeface="Calibri"/>
                <a:cs typeface="Calibri"/>
              </a:rPr>
              <a:t>amounts  </a:t>
            </a:r>
            <a:r>
              <a:rPr sz="2269" spc="-5" dirty="0">
                <a:latin typeface="Calibri"/>
                <a:cs typeface="Calibri"/>
              </a:rPr>
              <a:t>of</a:t>
            </a:r>
            <a:r>
              <a:rPr sz="2269" spc="-14" dirty="0">
                <a:latin typeface="Calibri"/>
                <a:cs typeface="Calibri"/>
              </a:rPr>
              <a:t> </a:t>
            </a:r>
            <a:r>
              <a:rPr sz="2269" spc="-9" dirty="0">
                <a:latin typeface="Calibri"/>
                <a:cs typeface="Calibri"/>
              </a:rPr>
              <a:t>documents,</a:t>
            </a:r>
            <a:endParaRPr sz="2269" dirty="0">
              <a:latin typeface="Calibri"/>
              <a:cs typeface="Calibri"/>
            </a:endParaRPr>
          </a:p>
          <a:p>
            <a:pPr marL="226495" indent="-214969">
              <a:spcBef>
                <a:spcPts val="939"/>
              </a:spcBef>
              <a:buFont typeface="Arial"/>
              <a:buChar char="•"/>
              <a:tabLst>
                <a:tab pos="227072" algn="l"/>
              </a:tabLst>
            </a:pPr>
            <a:r>
              <a:rPr sz="2269" spc="-5" dirty="0">
                <a:latin typeface="Calibri"/>
                <a:cs typeface="Calibri"/>
              </a:rPr>
              <a:t>A: In the </a:t>
            </a:r>
            <a:r>
              <a:rPr sz="2269" spc="-14" dirty="0">
                <a:latin typeface="Calibri"/>
                <a:cs typeface="Calibri"/>
              </a:rPr>
              <a:t>digital</a:t>
            </a:r>
            <a:r>
              <a:rPr sz="2269" spc="-36" dirty="0">
                <a:latin typeface="Calibri"/>
                <a:cs typeface="Calibri"/>
              </a:rPr>
              <a:t> </a:t>
            </a:r>
            <a:r>
              <a:rPr sz="2269" spc="-14" dirty="0">
                <a:latin typeface="Calibri"/>
                <a:cs typeface="Calibri"/>
              </a:rPr>
              <a:t>realm: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526"/>
              </a:spcBef>
              <a:buFont typeface="Arial"/>
              <a:buChar char="•"/>
              <a:tabLst>
                <a:tab pos="656435" algn="l"/>
                <a:tab pos="657012" algn="l"/>
              </a:tabLst>
            </a:pPr>
            <a:r>
              <a:rPr sz="1679" dirty="0">
                <a:latin typeface="Calibri"/>
                <a:cs typeface="Calibri"/>
              </a:rPr>
              <a:t>Information</a:t>
            </a:r>
            <a:r>
              <a:rPr sz="1679" spc="5" dirty="0">
                <a:latin typeface="Calibri"/>
                <a:cs typeface="Calibri"/>
              </a:rPr>
              <a:t> </a:t>
            </a:r>
            <a:r>
              <a:rPr sz="1679" dirty="0">
                <a:latin typeface="Calibri"/>
                <a:cs typeface="Calibri"/>
              </a:rPr>
              <a:t>overload</a:t>
            </a:r>
          </a:p>
          <a:p>
            <a:pPr marL="657012" lvl="1" indent="-215546">
              <a:spcBef>
                <a:spcPts val="499"/>
              </a:spcBef>
              <a:buFont typeface="Arial"/>
              <a:buChar char="•"/>
              <a:tabLst>
                <a:tab pos="656435" algn="l"/>
                <a:tab pos="657012" algn="l"/>
              </a:tabLst>
            </a:pPr>
            <a:r>
              <a:rPr sz="1679" dirty="0">
                <a:latin typeface="Calibri"/>
                <a:cs typeface="Calibri"/>
              </a:rPr>
              <a:t>Determine </a:t>
            </a:r>
            <a:r>
              <a:rPr sz="1679" spc="-5" dirty="0">
                <a:latin typeface="Calibri"/>
                <a:cs typeface="Calibri"/>
              </a:rPr>
              <a:t>veracity</a:t>
            </a:r>
            <a:r>
              <a:rPr sz="1679" spc="14" dirty="0">
                <a:latin typeface="Calibri"/>
                <a:cs typeface="Calibri"/>
              </a:rPr>
              <a:t> </a:t>
            </a:r>
            <a:r>
              <a:rPr sz="1679" dirty="0">
                <a:latin typeface="Calibri"/>
                <a:cs typeface="Calibri"/>
              </a:rPr>
              <a:t>(truthfulness)</a:t>
            </a:r>
          </a:p>
          <a:p>
            <a:pPr marL="657012" lvl="1" indent="-215546">
              <a:spcBef>
                <a:spcPts val="467"/>
              </a:spcBef>
              <a:buFont typeface="Arial"/>
              <a:buChar char="•"/>
              <a:tabLst>
                <a:tab pos="656435" algn="l"/>
                <a:tab pos="657012" algn="l"/>
              </a:tabLst>
            </a:pPr>
            <a:r>
              <a:rPr sz="1679" spc="5" dirty="0">
                <a:latin typeface="Calibri"/>
                <a:cs typeface="Calibri"/>
              </a:rPr>
              <a:t>Abundance of </a:t>
            </a:r>
            <a:r>
              <a:rPr sz="1679" dirty="0">
                <a:latin typeface="Calibri"/>
                <a:cs typeface="Calibri"/>
              </a:rPr>
              <a:t>sources (scientific, news, social </a:t>
            </a:r>
            <a:r>
              <a:rPr sz="1679" spc="5" dirty="0">
                <a:latin typeface="Calibri"/>
                <a:cs typeface="Calibri"/>
              </a:rPr>
              <a:t>media,</a:t>
            </a:r>
            <a:r>
              <a:rPr sz="1679" spc="54" dirty="0">
                <a:latin typeface="Calibri"/>
                <a:cs typeface="Calibri"/>
              </a:rPr>
              <a:t> </a:t>
            </a:r>
            <a:r>
              <a:rPr sz="1679" dirty="0">
                <a:latin typeface="Calibri"/>
                <a:cs typeface="Calibri"/>
              </a:rPr>
              <a:t>…)</a:t>
            </a:r>
          </a:p>
          <a:p>
            <a:pPr marL="226495" marR="195951" indent="-214969">
              <a:spcBef>
                <a:spcPts val="908"/>
              </a:spcBef>
              <a:buFont typeface="Arial"/>
              <a:buChar char="•"/>
              <a:tabLst>
                <a:tab pos="227072" algn="l"/>
              </a:tabLst>
            </a:pPr>
            <a:r>
              <a:rPr sz="2269" spc="-45" dirty="0">
                <a:latin typeface="Calibri"/>
                <a:cs typeface="Calibri"/>
              </a:rPr>
              <a:t>We </a:t>
            </a:r>
            <a:r>
              <a:rPr sz="2269" spc="-5" dirty="0">
                <a:latin typeface="Calibri"/>
                <a:cs typeface="Calibri"/>
              </a:rPr>
              <a:t>do it all the </a:t>
            </a:r>
            <a:r>
              <a:rPr sz="2269" spc="-9" dirty="0">
                <a:latin typeface="Calibri"/>
                <a:cs typeface="Calibri"/>
              </a:rPr>
              <a:t>time (Google search, </a:t>
            </a:r>
            <a:r>
              <a:rPr sz="2269" spc="-14" dirty="0">
                <a:latin typeface="Calibri"/>
                <a:cs typeface="Calibri"/>
              </a:rPr>
              <a:t>news feeds, </a:t>
            </a:r>
            <a:r>
              <a:rPr sz="2269" spc="-9" dirty="0">
                <a:latin typeface="Calibri"/>
                <a:cs typeface="Calibri"/>
              </a:rPr>
              <a:t>Library  </a:t>
            </a:r>
            <a:r>
              <a:rPr sz="2269" spc="-14" dirty="0">
                <a:latin typeface="Calibri"/>
                <a:cs typeface="Calibri"/>
              </a:rPr>
              <a:t>catalogues, </a:t>
            </a:r>
            <a:r>
              <a:rPr sz="2269" spc="-9" dirty="0">
                <a:latin typeface="Calibri"/>
                <a:cs typeface="Calibri"/>
              </a:rPr>
              <a:t>...)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499"/>
              </a:spcBef>
              <a:buFont typeface="Arial"/>
              <a:buChar char="•"/>
              <a:tabLst>
                <a:tab pos="656435" algn="l"/>
                <a:tab pos="657012" algn="l"/>
              </a:tabLst>
            </a:pPr>
            <a:r>
              <a:rPr sz="1679" spc="5" dirty="0">
                <a:latin typeface="Calibri"/>
                <a:cs typeface="Calibri"/>
              </a:rPr>
              <a:t>But in </a:t>
            </a:r>
            <a:r>
              <a:rPr sz="1679" dirty="0">
                <a:latin typeface="Calibri"/>
                <a:cs typeface="Calibri"/>
              </a:rPr>
              <a:t>this session we </a:t>
            </a:r>
            <a:r>
              <a:rPr sz="1679" spc="-5" dirty="0">
                <a:latin typeface="Calibri"/>
                <a:cs typeface="Calibri"/>
              </a:rPr>
              <a:t>want to </a:t>
            </a:r>
            <a:r>
              <a:rPr sz="1679" spc="-18" dirty="0">
                <a:latin typeface="Calibri"/>
                <a:cs typeface="Calibri"/>
              </a:rPr>
              <a:t>take</a:t>
            </a:r>
            <a:r>
              <a:rPr sz="1679" spc="59" dirty="0">
                <a:latin typeface="Calibri"/>
                <a:cs typeface="Calibri"/>
              </a:rPr>
              <a:t> </a:t>
            </a:r>
            <a:r>
              <a:rPr sz="1679" spc="-5" dirty="0">
                <a:latin typeface="Calibri"/>
                <a:cs typeface="Calibri"/>
              </a:rPr>
              <a:t>control.</a:t>
            </a:r>
            <a:endParaRPr sz="1679" dirty="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442" y="388635"/>
            <a:ext cx="5777396" cy="363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5593038" y="3215148"/>
            <a:ext cx="4631557" cy="3057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7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054" y="565417"/>
            <a:ext cx="7133533" cy="4757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7659127" y="2751485"/>
            <a:ext cx="2479212" cy="339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413" y="782374"/>
            <a:ext cx="6803921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5" dirty="0"/>
              <a:t>Digital</a:t>
            </a:r>
            <a:r>
              <a:rPr sz="4130" spc="-27" dirty="0"/>
              <a:t> </a:t>
            </a:r>
            <a:r>
              <a:rPr sz="4130" dirty="0"/>
              <a:t>humanities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1716" y="1817894"/>
            <a:ext cx="8336511" cy="1818379"/>
          </a:xfrm>
          <a:prstGeom prst="rect">
            <a:avLst/>
          </a:prstGeom>
        </p:spPr>
        <p:txBody>
          <a:bodyPr vert="horz" wrap="square" lIns="0" tIns="129092" rIns="0" bIns="0" rtlCol="0">
            <a:spAutoFit/>
          </a:bodyPr>
          <a:lstStyle/>
          <a:p>
            <a:pPr marL="226495" indent="-214969">
              <a:spcBef>
                <a:spcPts val="1017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“Buzz </a:t>
            </a:r>
            <a:r>
              <a:rPr sz="2632" spc="-14" dirty="0">
                <a:latin typeface="Calibri"/>
                <a:cs typeface="Calibri"/>
              </a:rPr>
              <a:t>word”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930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Definition:</a:t>
            </a:r>
            <a:endParaRPr sz="2632" dirty="0">
              <a:latin typeface="Calibri"/>
              <a:cs typeface="Calibri"/>
            </a:endParaRPr>
          </a:p>
          <a:p>
            <a:pPr marL="657012" marR="4611" lvl="1" indent="-215546">
              <a:lnSpc>
                <a:spcPct val="99500"/>
              </a:lnSpc>
              <a:spcBef>
                <a:spcPts val="517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9" dirty="0">
                <a:latin typeface="Calibri"/>
                <a:cs typeface="Calibri"/>
              </a:rPr>
              <a:t>“Bringing digital methods </a:t>
            </a:r>
            <a:r>
              <a:rPr sz="2269" spc="-18" dirty="0">
                <a:latin typeface="Calibri"/>
                <a:cs typeface="Calibri"/>
              </a:rPr>
              <a:t>to </a:t>
            </a:r>
            <a:r>
              <a:rPr sz="2269" spc="-5" dirty="0">
                <a:latin typeface="Calibri"/>
                <a:cs typeface="Calibri"/>
              </a:rPr>
              <a:t>bear on </a:t>
            </a:r>
            <a:r>
              <a:rPr sz="2269" spc="-9" dirty="0">
                <a:latin typeface="Calibri"/>
                <a:cs typeface="Calibri"/>
              </a:rPr>
              <a:t>humanities  </a:t>
            </a:r>
            <a:r>
              <a:rPr sz="2269" spc="-14" dirty="0">
                <a:latin typeface="Calibri"/>
                <a:cs typeface="Calibri"/>
              </a:rPr>
              <a:t>research </a:t>
            </a:r>
            <a:r>
              <a:rPr sz="2269" spc="-5" dirty="0">
                <a:latin typeface="Calibri"/>
                <a:cs typeface="Calibri"/>
              </a:rPr>
              <a:t>and then </a:t>
            </a:r>
            <a:r>
              <a:rPr sz="2269" spc="-18" dirty="0">
                <a:latin typeface="Calibri"/>
                <a:cs typeface="Calibri"/>
              </a:rPr>
              <a:t>interrogating </a:t>
            </a:r>
            <a:r>
              <a:rPr sz="2269" spc="-5" dirty="0">
                <a:latin typeface="Calibri"/>
                <a:cs typeface="Calibri"/>
              </a:rPr>
              <a:t>the </a:t>
            </a:r>
            <a:r>
              <a:rPr sz="2269" spc="-14" dirty="0">
                <a:latin typeface="Calibri"/>
                <a:cs typeface="Calibri"/>
              </a:rPr>
              <a:t>digital </a:t>
            </a:r>
            <a:r>
              <a:rPr sz="2269" spc="-9" dirty="0">
                <a:latin typeface="Calibri"/>
                <a:cs typeface="Calibri"/>
              </a:rPr>
              <a:t>humanities  by humanities</a:t>
            </a:r>
            <a:r>
              <a:rPr sz="2269" spc="-23" dirty="0">
                <a:latin typeface="Calibri"/>
                <a:cs typeface="Calibri"/>
              </a:rPr>
              <a:t> </a:t>
            </a:r>
            <a:r>
              <a:rPr sz="2269" spc="-36" dirty="0">
                <a:latin typeface="Calibri"/>
                <a:cs typeface="Calibri"/>
              </a:rPr>
              <a:t>research”.</a:t>
            </a:r>
            <a:endParaRPr sz="2269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6935" y="4277033"/>
            <a:ext cx="5751930" cy="326399"/>
          </a:xfrm>
          <a:prstGeom prst="rect">
            <a:avLst/>
          </a:prstGeom>
        </p:spPr>
        <p:txBody>
          <a:bodyPr vert="horz" wrap="square" lIns="0" tIns="18442" rIns="0" bIns="0" rtlCol="0">
            <a:spAutoFit/>
          </a:bodyPr>
          <a:lstStyle/>
          <a:p>
            <a:pPr marL="11527" marR="4611" indent="-576">
              <a:lnSpc>
                <a:spcPts val="1180"/>
              </a:lnSpc>
              <a:spcBef>
                <a:spcPts val="145"/>
              </a:spcBef>
            </a:pPr>
            <a:r>
              <a:rPr sz="1200" spc="-9" dirty="0">
                <a:latin typeface="Calibri"/>
                <a:cs typeface="Calibri"/>
              </a:rPr>
              <a:t>Walsh, Brandon and Horowitz, Sarah (n.d.) Introduction to Text Analysis: </a:t>
            </a:r>
            <a:r>
              <a:rPr sz="1200" spc="-5" dirty="0">
                <a:latin typeface="Calibri"/>
                <a:cs typeface="Calibri"/>
              </a:rPr>
              <a:t>A </a:t>
            </a:r>
            <a:r>
              <a:rPr sz="1200" spc="-9" dirty="0">
                <a:latin typeface="Calibri"/>
                <a:cs typeface="Calibri"/>
              </a:rPr>
              <a:t>Coursebook Web.  </a:t>
            </a:r>
            <a:r>
              <a:rPr sz="1200" spc="-9" dirty="0">
                <a:latin typeface="Calibri"/>
                <a:cs typeface="Calibri"/>
                <a:hlinkClick r:id="rId2"/>
              </a:rPr>
              <a:t>http://walshbr.com/textanalysiscoursebook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4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239" y="782374"/>
            <a:ext cx="6803922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dirty="0"/>
              <a:t>Big</a:t>
            </a:r>
            <a:r>
              <a:rPr sz="4130" spc="-68" dirty="0"/>
              <a:t> </a:t>
            </a:r>
            <a:r>
              <a:rPr sz="4130" spc="-18" dirty="0"/>
              <a:t>data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337188" y="1859428"/>
            <a:ext cx="8083142" cy="3143167"/>
          </a:xfrm>
          <a:prstGeom prst="rect">
            <a:avLst/>
          </a:prstGeom>
        </p:spPr>
        <p:txBody>
          <a:bodyPr vert="horz" wrap="square" lIns="0" tIns="45528" rIns="0" bIns="0" rtlCol="0">
            <a:spAutoFit/>
          </a:bodyPr>
          <a:lstStyle/>
          <a:p>
            <a:pPr marL="226495" indent="-214969">
              <a:spcBef>
                <a:spcPts val="359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Simple definition:</a:t>
            </a:r>
            <a:endParaRPr sz="2632" dirty="0">
              <a:latin typeface="Calibri"/>
              <a:cs typeface="Calibri"/>
            </a:endParaRPr>
          </a:p>
          <a:p>
            <a:pPr marL="657012" marR="4611" lvl="1" indent="-215546">
              <a:lnSpc>
                <a:spcPct val="89500"/>
              </a:lnSpc>
              <a:spcBef>
                <a:spcPts val="517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5" dirty="0">
                <a:latin typeface="Calibri"/>
                <a:cs typeface="Calibri"/>
              </a:rPr>
              <a:t>This </a:t>
            </a:r>
            <a:r>
              <a:rPr sz="2269" spc="-9" dirty="0">
                <a:latin typeface="Calibri"/>
                <a:cs typeface="Calibri"/>
              </a:rPr>
              <a:t>notion loosely </a:t>
            </a:r>
            <a:r>
              <a:rPr sz="2269" spc="-27" dirty="0">
                <a:latin typeface="Calibri"/>
                <a:cs typeface="Calibri"/>
              </a:rPr>
              <a:t>refers </a:t>
            </a:r>
            <a:r>
              <a:rPr sz="2269" spc="-18" dirty="0">
                <a:latin typeface="Calibri"/>
                <a:cs typeface="Calibri"/>
              </a:rPr>
              <a:t>to data </a:t>
            </a:r>
            <a:r>
              <a:rPr sz="2269" spc="-5" dirty="0">
                <a:latin typeface="Calibri"/>
                <a:cs typeface="Calibri"/>
              </a:rPr>
              <a:t>of </a:t>
            </a:r>
            <a:r>
              <a:rPr sz="2269" spc="-9" dirty="0">
                <a:latin typeface="Calibri"/>
                <a:cs typeface="Calibri"/>
              </a:rPr>
              <a:t>such </a:t>
            </a:r>
            <a:r>
              <a:rPr sz="2269" spc="-18" dirty="0">
                <a:latin typeface="Calibri"/>
                <a:cs typeface="Calibri"/>
              </a:rPr>
              <a:t>size </a:t>
            </a:r>
            <a:r>
              <a:rPr sz="2269" spc="-14" dirty="0">
                <a:latin typeface="Calibri"/>
                <a:cs typeface="Calibri"/>
              </a:rPr>
              <a:t>that </a:t>
            </a:r>
            <a:r>
              <a:rPr sz="2269" spc="-5" dirty="0">
                <a:latin typeface="Calibri"/>
                <a:cs typeface="Calibri"/>
              </a:rPr>
              <a:t>it  </a:t>
            </a:r>
            <a:r>
              <a:rPr sz="2269" spc="-9" dirty="0">
                <a:latin typeface="Calibri"/>
                <a:cs typeface="Calibri"/>
              </a:rPr>
              <a:t>cannot </a:t>
            </a:r>
            <a:r>
              <a:rPr sz="2269" spc="-5" dirty="0">
                <a:latin typeface="Calibri"/>
                <a:cs typeface="Calibri"/>
              </a:rPr>
              <a:t>be </a:t>
            </a:r>
            <a:r>
              <a:rPr sz="2269" spc="-18" dirty="0">
                <a:latin typeface="Calibri"/>
                <a:cs typeface="Calibri"/>
              </a:rPr>
              <a:t>stored </a:t>
            </a:r>
            <a:r>
              <a:rPr sz="2269" spc="-5" dirty="0">
                <a:latin typeface="Calibri"/>
                <a:cs typeface="Calibri"/>
              </a:rPr>
              <a:t>or </a:t>
            </a:r>
            <a:r>
              <a:rPr sz="2269" spc="-14" dirty="0">
                <a:latin typeface="Calibri"/>
                <a:cs typeface="Calibri"/>
              </a:rPr>
              <a:t>processed </a:t>
            </a:r>
            <a:r>
              <a:rPr sz="2269" spc="-9" dirty="0">
                <a:latin typeface="Calibri"/>
                <a:cs typeface="Calibri"/>
              </a:rPr>
              <a:t>by </a:t>
            </a:r>
            <a:r>
              <a:rPr sz="2269" spc="-5" dirty="0">
                <a:latin typeface="Calibri"/>
                <a:cs typeface="Calibri"/>
              </a:rPr>
              <a:t>means of </a:t>
            </a:r>
            <a:r>
              <a:rPr sz="2269" spc="-14" dirty="0">
                <a:latin typeface="Calibri"/>
                <a:cs typeface="Calibri"/>
              </a:rPr>
              <a:t>traditional  </a:t>
            </a:r>
            <a:r>
              <a:rPr sz="2269" spc="-9" dirty="0">
                <a:latin typeface="Calibri"/>
                <a:cs typeface="Calibri"/>
              </a:rPr>
              <a:t>approaches.</a:t>
            </a:r>
            <a:endParaRPr sz="2269" dirty="0">
              <a:latin typeface="Calibri"/>
              <a:cs typeface="Calibri"/>
            </a:endParaRPr>
          </a:p>
          <a:p>
            <a:pPr marL="226495" marR="352135" indent="-214969">
              <a:lnSpc>
                <a:spcPts val="2850"/>
              </a:lnSpc>
              <a:spcBef>
                <a:spcPts val="958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9" dirty="0">
                <a:latin typeface="Calibri"/>
                <a:cs typeface="Calibri"/>
              </a:rPr>
              <a:t>Four </a:t>
            </a:r>
            <a:r>
              <a:rPr sz="2632" spc="-5" dirty="0">
                <a:latin typeface="Calibri"/>
                <a:cs typeface="Calibri"/>
              </a:rPr>
              <a:t>dimensions known as </a:t>
            </a:r>
            <a:r>
              <a:rPr sz="2632" dirty="0">
                <a:latin typeface="Calibri"/>
                <a:cs typeface="Calibri"/>
              </a:rPr>
              <a:t>the </a:t>
            </a:r>
            <a:r>
              <a:rPr sz="2632" spc="-14" dirty="0">
                <a:latin typeface="Calibri"/>
                <a:cs typeface="Calibri"/>
              </a:rPr>
              <a:t>“four </a:t>
            </a:r>
            <a:r>
              <a:rPr sz="2632" spc="-27" dirty="0">
                <a:latin typeface="Calibri"/>
                <a:cs typeface="Calibri"/>
              </a:rPr>
              <a:t>V’s” </a:t>
            </a:r>
            <a:r>
              <a:rPr sz="2632" spc="-5" dirty="0">
                <a:latin typeface="Calibri"/>
                <a:cs typeface="Calibri"/>
              </a:rPr>
              <a:t>of big  </a:t>
            </a:r>
            <a:r>
              <a:rPr sz="2632" spc="-14" dirty="0">
                <a:latin typeface="Calibri"/>
                <a:cs typeface="Calibri"/>
              </a:rPr>
              <a:t>data:</a:t>
            </a:r>
            <a:endParaRPr sz="2632" dirty="0">
              <a:latin typeface="Calibri"/>
              <a:cs typeface="Calibri"/>
            </a:endParaRPr>
          </a:p>
          <a:p>
            <a:pPr marL="657012" lvl="1" indent="-215546">
              <a:spcBef>
                <a:spcPts val="154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27" dirty="0">
                <a:latin typeface="Calibri"/>
                <a:cs typeface="Calibri"/>
              </a:rPr>
              <a:t>Volume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208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27" dirty="0">
                <a:latin typeface="Calibri"/>
                <a:cs typeface="Calibri"/>
              </a:rPr>
              <a:t>Variety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185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23" dirty="0">
                <a:latin typeface="Calibri"/>
                <a:cs typeface="Calibri"/>
              </a:rPr>
              <a:t>Velocity</a:t>
            </a:r>
            <a:endParaRPr sz="2269" dirty="0">
              <a:latin typeface="Calibri"/>
              <a:cs typeface="Calibri"/>
            </a:endParaRPr>
          </a:p>
          <a:p>
            <a:pPr marL="657012" lvl="1" indent="-215546">
              <a:spcBef>
                <a:spcPts val="182"/>
              </a:spcBef>
              <a:buFont typeface="Arial"/>
              <a:buChar char="•"/>
              <a:tabLst>
                <a:tab pos="657588" algn="l"/>
              </a:tabLst>
            </a:pPr>
            <a:r>
              <a:rPr sz="2269" spc="-27" dirty="0">
                <a:latin typeface="Calibri"/>
                <a:cs typeface="Calibri"/>
              </a:rPr>
              <a:t>Veracity</a:t>
            </a:r>
            <a:endParaRPr sz="2269" dirty="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61" y="782374"/>
            <a:ext cx="7936943" cy="648942"/>
          </a:xfrm>
          <a:prstGeom prst="rect">
            <a:avLst/>
          </a:prstGeom>
        </p:spPr>
        <p:txBody>
          <a:bodyPr vert="horz" wrap="square" lIns="0" tIns="13254" rIns="0" bIns="0" rtlCol="0" anchor="t">
            <a:spAutoFit/>
          </a:bodyPr>
          <a:lstStyle/>
          <a:p>
            <a:pPr marL="11527">
              <a:spcBef>
                <a:spcPts val="103"/>
              </a:spcBef>
            </a:pPr>
            <a:r>
              <a:rPr sz="4130" spc="-9" dirty="0"/>
              <a:t>Sources </a:t>
            </a:r>
            <a:r>
              <a:rPr sz="4130" spc="5" dirty="0"/>
              <a:t>of big </a:t>
            </a:r>
            <a:r>
              <a:rPr sz="4130" spc="-9" dirty="0"/>
              <a:t>textual</a:t>
            </a:r>
            <a:r>
              <a:rPr sz="4130" spc="-32" dirty="0"/>
              <a:t> </a:t>
            </a:r>
            <a:r>
              <a:rPr sz="4130" spc="-9" dirty="0"/>
              <a:t>datasets</a:t>
            </a:r>
            <a:endParaRPr sz="4130" dirty="0"/>
          </a:p>
        </p:txBody>
      </p:sp>
      <p:sp>
        <p:nvSpPr>
          <p:cNvPr id="3" name="object 3"/>
          <p:cNvSpPr txBox="1"/>
          <p:nvPr/>
        </p:nvSpPr>
        <p:spPr>
          <a:xfrm>
            <a:off x="1081548" y="1817894"/>
            <a:ext cx="8294982" cy="3452288"/>
          </a:xfrm>
          <a:prstGeom prst="rect">
            <a:avLst/>
          </a:prstGeom>
        </p:spPr>
        <p:txBody>
          <a:bodyPr vert="horz" wrap="square" lIns="0" tIns="129092" rIns="0" bIns="0" rtlCol="0">
            <a:spAutoFit/>
          </a:bodyPr>
          <a:lstStyle/>
          <a:p>
            <a:pPr marL="226495" indent="-214969">
              <a:spcBef>
                <a:spcPts val="1017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Media </a:t>
            </a:r>
            <a:r>
              <a:rPr sz="2632" spc="-14" dirty="0">
                <a:latin typeface="Calibri"/>
                <a:cs typeface="Calibri"/>
              </a:rPr>
              <a:t>texts, </a:t>
            </a:r>
            <a:r>
              <a:rPr sz="2632" spc="5" dirty="0">
                <a:latin typeface="Calibri"/>
                <a:cs typeface="Calibri"/>
              </a:rPr>
              <a:t>e.g.</a:t>
            </a:r>
            <a:r>
              <a:rPr sz="2632" spc="32" dirty="0">
                <a:latin typeface="Calibri"/>
                <a:cs typeface="Calibri"/>
              </a:rPr>
              <a:t> </a:t>
            </a:r>
            <a:r>
              <a:rPr sz="2632" spc="-9" dirty="0">
                <a:latin typeface="Calibri"/>
                <a:cs typeface="Calibri"/>
              </a:rPr>
              <a:t>newspapers</a:t>
            </a:r>
            <a:endParaRPr sz="2632" dirty="0">
              <a:latin typeface="Calibri"/>
              <a:cs typeface="Calibri"/>
            </a:endParaRPr>
          </a:p>
          <a:p>
            <a:pPr marL="226495" marR="263381" indent="-214969">
              <a:lnSpc>
                <a:spcPct val="100600"/>
              </a:lnSpc>
              <a:spcBef>
                <a:spcPts val="912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Social media </a:t>
            </a:r>
            <a:r>
              <a:rPr sz="2632" dirty="0">
                <a:latin typeface="Calibri"/>
                <a:cs typeface="Calibri"/>
              </a:rPr>
              <a:t>such </a:t>
            </a:r>
            <a:r>
              <a:rPr sz="2632" spc="-5" dirty="0">
                <a:latin typeface="Calibri"/>
                <a:cs typeface="Calibri"/>
              </a:rPr>
              <a:t>as </a:t>
            </a:r>
            <a:r>
              <a:rPr sz="2632" spc="-14" dirty="0">
                <a:latin typeface="Calibri"/>
                <a:cs typeface="Calibri"/>
              </a:rPr>
              <a:t>Facebook </a:t>
            </a:r>
            <a:r>
              <a:rPr sz="2632" dirty="0">
                <a:latin typeface="Calibri"/>
                <a:cs typeface="Calibri"/>
              </a:rPr>
              <a:t>and </a:t>
            </a:r>
            <a:r>
              <a:rPr sz="2632" spc="-54" dirty="0">
                <a:latin typeface="Calibri"/>
                <a:cs typeface="Calibri"/>
              </a:rPr>
              <a:t>Twitter, </a:t>
            </a:r>
            <a:r>
              <a:rPr sz="2632" dirty="0">
                <a:latin typeface="Calibri"/>
                <a:cs typeface="Calibri"/>
              </a:rPr>
              <a:t>and  </a:t>
            </a:r>
            <a:r>
              <a:rPr sz="2632" spc="-5" dirty="0">
                <a:latin typeface="Calibri"/>
                <a:cs typeface="Calibri"/>
              </a:rPr>
              <a:t>blogs</a:t>
            </a:r>
            <a:endParaRPr sz="2632" dirty="0">
              <a:latin typeface="Calibri"/>
              <a:cs typeface="Calibri"/>
            </a:endParaRPr>
          </a:p>
          <a:p>
            <a:pPr marL="226495" marR="4611" indent="-214969">
              <a:lnSpc>
                <a:spcPct val="100600"/>
              </a:lnSpc>
              <a:spcBef>
                <a:spcPts val="908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9" dirty="0">
                <a:latin typeface="Calibri"/>
                <a:cs typeface="Calibri"/>
              </a:rPr>
              <a:t>Government </a:t>
            </a:r>
            <a:r>
              <a:rPr sz="2632" spc="-5" dirty="0">
                <a:latin typeface="Calibri"/>
                <a:cs typeface="Calibri"/>
              </a:rPr>
              <a:t>policy documents, </a:t>
            </a:r>
            <a:r>
              <a:rPr sz="2632" spc="5" dirty="0">
                <a:latin typeface="Calibri"/>
                <a:cs typeface="Calibri"/>
              </a:rPr>
              <a:t>e.g. </a:t>
            </a:r>
            <a:r>
              <a:rPr sz="2632" spc="-9" dirty="0">
                <a:latin typeface="Calibri"/>
                <a:cs typeface="Calibri"/>
              </a:rPr>
              <a:t>white </a:t>
            </a:r>
            <a:r>
              <a:rPr sz="2632" spc="-14" dirty="0">
                <a:latin typeface="Calibri"/>
                <a:cs typeface="Calibri"/>
              </a:rPr>
              <a:t>papers  </a:t>
            </a:r>
            <a:r>
              <a:rPr sz="2632" dirty="0">
                <a:latin typeface="Calibri"/>
                <a:cs typeface="Calibri"/>
              </a:rPr>
              <a:t>and</a:t>
            </a:r>
            <a:r>
              <a:rPr sz="2632" spc="5" dirty="0">
                <a:latin typeface="Calibri"/>
                <a:cs typeface="Calibri"/>
              </a:rPr>
              <a:t> </a:t>
            </a:r>
            <a:r>
              <a:rPr sz="2632" spc="-9" dirty="0">
                <a:latin typeface="Calibri"/>
                <a:cs typeface="Calibri"/>
              </a:rPr>
              <a:t>interpellations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958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14" dirty="0">
                <a:latin typeface="Calibri"/>
                <a:cs typeface="Calibri"/>
              </a:rPr>
              <a:t>Research </a:t>
            </a:r>
            <a:r>
              <a:rPr sz="2632" spc="-5" dirty="0">
                <a:latin typeface="Calibri"/>
                <a:cs typeface="Calibri"/>
              </a:rPr>
              <a:t>published in scientific</a:t>
            </a:r>
            <a:r>
              <a:rPr sz="2632" spc="64" dirty="0">
                <a:latin typeface="Calibri"/>
                <a:cs typeface="Calibri"/>
              </a:rPr>
              <a:t> </a:t>
            </a:r>
            <a:r>
              <a:rPr sz="2632" spc="-5" dirty="0">
                <a:latin typeface="Calibri"/>
                <a:cs typeface="Calibri"/>
              </a:rPr>
              <a:t>journals</a:t>
            </a:r>
            <a:endParaRPr sz="2632" dirty="0">
              <a:latin typeface="Calibri"/>
              <a:cs typeface="Calibri"/>
            </a:endParaRPr>
          </a:p>
          <a:p>
            <a:pPr marL="226495" indent="-214969">
              <a:spcBef>
                <a:spcPts val="925"/>
              </a:spcBef>
              <a:buFont typeface="Arial"/>
              <a:buChar char="•"/>
              <a:tabLst>
                <a:tab pos="227072" algn="l"/>
              </a:tabLst>
            </a:pPr>
            <a:r>
              <a:rPr sz="2632" spc="-5" dirty="0">
                <a:latin typeface="Calibri"/>
                <a:cs typeface="Calibri"/>
              </a:rPr>
              <a:t>Scholarly </a:t>
            </a:r>
            <a:r>
              <a:rPr sz="2632" spc="-14" dirty="0">
                <a:latin typeface="Calibri"/>
                <a:cs typeface="Calibri"/>
              </a:rPr>
              <a:t>archives </a:t>
            </a:r>
            <a:r>
              <a:rPr sz="2632" spc="-5" dirty="0">
                <a:latin typeface="Calibri"/>
                <a:cs typeface="Calibri"/>
              </a:rPr>
              <a:t>of public domain books,</a:t>
            </a:r>
            <a:r>
              <a:rPr sz="2632" spc="77" dirty="0">
                <a:latin typeface="Calibri"/>
                <a:cs typeface="Calibri"/>
              </a:rPr>
              <a:t> </a:t>
            </a:r>
            <a:r>
              <a:rPr sz="2632" spc="5" dirty="0">
                <a:latin typeface="Calibri"/>
                <a:cs typeface="Calibri"/>
              </a:rPr>
              <a:t>e.g.</a:t>
            </a:r>
            <a:endParaRPr sz="2632" dirty="0">
              <a:latin typeface="Calibri"/>
              <a:cs typeface="Calibri"/>
            </a:endParaRPr>
          </a:p>
          <a:p>
            <a:pPr marL="225920">
              <a:spcBef>
                <a:spcPts val="23"/>
              </a:spcBef>
            </a:pPr>
            <a:r>
              <a:rPr sz="2632" i="1" spc="-5" dirty="0">
                <a:latin typeface="Calibri"/>
                <a:cs typeface="Calibri"/>
              </a:rPr>
              <a:t>Gutenberg archive</a:t>
            </a:r>
            <a:endParaRPr sz="2632" dirty="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1187</Words>
  <Application>Microsoft Office PowerPoint</Application>
  <PresentationFormat>Široki zaslon</PresentationFormat>
  <Paragraphs>200</Paragraphs>
  <Slides>39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8" baseType="lpstr">
      <vt:lpstr>Century Gothic</vt:lpstr>
      <vt:lpstr>Calibri</vt:lpstr>
      <vt:lpstr>Arial</vt:lpstr>
      <vt:lpstr>Calibri Light</vt:lpstr>
      <vt:lpstr>Raleway</vt:lpstr>
      <vt:lpstr>Times New Roman</vt:lpstr>
      <vt:lpstr>Wingdings 3</vt:lpstr>
      <vt:lpstr>Fjalla One</vt:lpstr>
      <vt:lpstr>Ion</vt:lpstr>
      <vt:lpstr>Digital, Quantitatiive Methods for Text Analysis</vt:lpstr>
      <vt:lpstr>Text vs numbers</vt:lpstr>
      <vt:lpstr>Goal and agenda</vt:lpstr>
      <vt:lpstr>Quantitative vs. Qualitative reading</vt:lpstr>
      <vt:lpstr>PowerPoint prezentacija</vt:lpstr>
      <vt:lpstr>PowerPoint prezentacija</vt:lpstr>
      <vt:lpstr>Digital humanities</vt:lpstr>
      <vt:lpstr>Big data</vt:lpstr>
      <vt:lpstr>Sources of big textual datasets</vt:lpstr>
      <vt:lpstr>Text as data (analog, manual)</vt:lpstr>
      <vt:lpstr>Text as data (digital, semi-automatic)</vt:lpstr>
      <vt:lpstr>DIKW-pyramid</vt:lpstr>
      <vt:lpstr>Why read with a computer?</vt:lpstr>
      <vt:lpstr>N-grams</vt:lpstr>
      <vt:lpstr>Exercise: Ngrams  https://books.google.com/ngrams </vt:lpstr>
      <vt:lpstr>Nature/religion/science/culture</vt:lpstr>
      <vt:lpstr>‘science vs religion’</vt:lpstr>
      <vt:lpstr>‘race’</vt:lpstr>
      <vt:lpstr>N-grams</vt:lpstr>
      <vt:lpstr>What do we see?</vt:lpstr>
      <vt:lpstr>Close reading</vt:lpstr>
      <vt:lpstr>Encoding text</vt:lpstr>
      <vt:lpstr>PowerPoint prezentacija</vt:lpstr>
      <vt:lpstr>Problems with data</vt:lpstr>
      <vt:lpstr>Voyant tools</vt:lpstr>
      <vt:lpstr>Static tools</vt:lpstr>
      <vt:lpstr>Static tools</vt:lpstr>
      <vt:lpstr>Descriptive statistics</vt:lpstr>
      <vt:lpstr>Linked data</vt:lpstr>
      <vt:lpstr>Options</vt:lpstr>
      <vt:lpstr>Dynamic tools</vt:lpstr>
      <vt:lpstr>Dynamic tools</vt:lpstr>
      <vt:lpstr>TermsBerry</vt:lpstr>
      <vt:lpstr>Concordance (context)</vt:lpstr>
      <vt:lpstr>Bubblelines</vt:lpstr>
      <vt:lpstr>More tools</vt:lpstr>
      <vt:lpstr>Exercise</vt:lpstr>
      <vt:lpstr>Exercise: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2018-11-14T17:02:28Z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