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65"/>
  </p:notesMasterIdLst>
  <p:handoutMasterIdLst>
    <p:handoutMasterId r:id="rId66"/>
  </p:handoutMasterIdLst>
  <p:sldIdLst>
    <p:sldId id="256" r:id="rId5"/>
    <p:sldId id="349" r:id="rId6"/>
    <p:sldId id="360" r:id="rId7"/>
    <p:sldId id="361" r:id="rId8"/>
    <p:sldId id="336" r:id="rId9"/>
    <p:sldId id="331" r:id="rId10"/>
    <p:sldId id="321" r:id="rId11"/>
    <p:sldId id="362" r:id="rId12"/>
    <p:sldId id="333" r:id="rId13"/>
    <p:sldId id="322" r:id="rId14"/>
    <p:sldId id="353" r:id="rId15"/>
    <p:sldId id="354" r:id="rId16"/>
    <p:sldId id="278" r:id="rId17"/>
    <p:sldId id="311" r:id="rId18"/>
    <p:sldId id="312" r:id="rId19"/>
    <p:sldId id="313" r:id="rId20"/>
    <p:sldId id="314" r:id="rId21"/>
    <p:sldId id="342" r:id="rId22"/>
    <p:sldId id="355" r:id="rId23"/>
    <p:sldId id="315" r:id="rId24"/>
    <p:sldId id="316" r:id="rId25"/>
    <p:sldId id="317" r:id="rId26"/>
    <p:sldId id="318" r:id="rId27"/>
    <p:sldId id="320" r:id="rId28"/>
    <p:sldId id="281" r:id="rId29"/>
    <p:sldId id="279" r:id="rId30"/>
    <p:sldId id="340" r:id="rId31"/>
    <p:sldId id="350" r:id="rId32"/>
    <p:sldId id="351" r:id="rId33"/>
    <p:sldId id="341" r:id="rId34"/>
    <p:sldId id="319" r:id="rId35"/>
    <p:sldId id="324" r:id="rId36"/>
    <p:sldId id="325" r:id="rId37"/>
    <p:sldId id="280" r:id="rId38"/>
    <p:sldId id="343" r:id="rId39"/>
    <p:sldId id="344" r:id="rId40"/>
    <p:sldId id="363" r:id="rId41"/>
    <p:sldId id="337" r:id="rId42"/>
    <p:sldId id="356" r:id="rId43"/>
    <p:sldId id="326" r:id="rId44"/>
    <p:sldId id="327" r:id="rId45"/>
    <p:sldId id="328" r:id="rId46"/>
    <p:sldId id="329" r:id="rId47"/>
    <p:sldId id="330" r:id="rId48"/>
    <p:sldId id="338" r:id="rId49"/>
    <p:sldId id="352" r:id="rId50"/>
    <p:sldId id="282" r:id="rId51"/>
    <p:sldId id="283" r:id="rId52"/>
    <p:sldId id="284" r:id="rId53"/>
    <p:sldId id="285" r:id="rId54"/>
    <p:sldId id="286" r:id="rId55"/>
    <p:sldId id="339" r:id="rId56"/>
    <p:sldId id="287" r:id="rId57"/>
    <p:sldId id="346" r:id="rId58"/>
    <p:sldId id="347" r:id="rId59"/>
    <p:sldId id="348" r:id="rId60"/>
    <p:sldId id="334" r:id="rId61"/>
    <p:sldId id="309" r:id="rId62"/>
    <p:sldId id="288" r:id="rId63"/>
    <p:sldId id="276" r:id="rId64"/>
  </p:sldIdLst>
  <p:sldSz cx="12192000" cy="6858000"/>
  <p:notesSz cx="7023100" cy="9309100"/>
  <p:embeddedFontLst>
    <p:embeddedFont>
      <p:font typeface="Fjalla One" panose="020B0604020202020204" charset="0"/>
      <p:regular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entury Gothic" panose="020B0502020202020204" pitchFamily="34" charset="0"/>
      <p:regular r:id="rId72"/>
      <p:bold r:id="rId73"/>
      <p:italic r:id="rId74"/>
      <p:boldItalic r:id="rId75"/>
    </p:embeddedFont>
    <p:embeddedFont>
      <p:font typeface="MS Gothic" panose="020B0609070205080204" pitchFamily="49" charset="-128"/>
      <p:regular r:id="rId76"/>
    </p:embeddedFont>
    <p:embeddedFont>
      <p:font typeface="Wingdings 3" panose="05040102010807070707" pitchFamily="18" charset="2"/>
      <p:regular r:id="rId77"/>
    </p:embeddedFont>
    <p:embeddedFont>
      <p:font typeface="Tahoma" panose="020B0604030504040204" pitchFamily="34" charset="0"/>
      <p:regular r:id="rId78"/>
      <p:bold r:id="rId79"/>
    </p:embeddedFont>
    <p:embeddedFont>
      <p:font typeface="Raleway" panose="020B0604020202020204" charset="-18"/>
      <p:regular r:id="rId80"/>
      <p:bold r:id="rId81"/>
      <p:italic r:id="rId82"/>
      <p:boldItalic r:id="rId83"/>
    </p:embeddedFont>
    <p:embeddedFont>
      <p:font typeface="Verdana" panose="020B0604030504040204" pitchFamily="34" charset="0"/>
      <p:regular r:id="rId84"/>
      <p:bold r:id="rId85"/>
      <p:italic r:id="rId86"/>
      <p:boldItalic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08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2.fntdata"/><Relationship Id="rId84" Type="http://schemas.openxmlformats.org/officeDocument/2006/relationships/font" Target="fonts/font18.fntdata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font" Target="fonts/font17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0.fntdata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font" Target="fonts/font5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handoutMaster" Target="handoutMasters/handoutMaster1.xml"/><Relationship Id="rId87" Type="http://schemas.openxmlformats.org/officeDocument/2006/relationships/font" Target="fonts/font21.fntdata"/><Relationship Id="rId61" Type="http://schemas.openxmlformats.org/officeDocument/2006/relationships/slide" Target="slides/slide57.xml"/><Relationship Id="rId82" Type="http://schemas.openxmlformats.org/officeDocument/2006/relationships/font" Target="fonts/font16.fntdata"/><Relationship Id="rId19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mandl@uni-hildesheim.de" TargetMode="External"/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mandl@uni-hildesheim.de" TargetMode="External"/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8E507-9E1C-44EC-B3BE-034BA7D9D52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DF7FC2D3-9EBC-4060-973A-AFC25A983E3F}">
      <dgm:prSet/>
      <dgm:spPr/>
      <dgm:t>
        <a:bodyPr/>
        <a:lstStyle/>
        <a:p>
          <a:pPr rtl="0"/>
          <a:r>
            <a:rPr lang="it-IT" dirty="0" smtClean="0"/>
            <a:t>Si occupa degli aspetti pragmatici dei sistemi di informazione</a:t>
          </a:r>
          <a:endParaRPr lang="de-DE" dirty="0"/>
        </a:p>
      </dgm:t>
    </dgm:pt>
    <dgm:pt modelId="{B64150C9-7638-47FB-9406-6039592B0382}" type="parTrans" cxnId="{A041EFB1-F93E-445B-AD59-AE327486FBC5}">
      <dgm:prSet/>
      <dgm:spPr/>
      <dgm:t>
        <a:bodyPr/>
        <a:lstStyle/>
        <a:p>
          <a:endParaRPr lang="de-DE"/>
        </a:p>
      </dgm:t>
    </dgm:pt>
    <dgm:pt modelId="{F3EFBD28-F549-45C8-A165-519350FECEEF}" type="sibTrans" cxnId="{A041EFB1-F93E-445B-AD59-AE327486FBC5}">
      <dgm:prSet/>
      <dgm:spPr/>
      <dgm:t>
        <a:bodyPr/>
        <a:lstStyle/>
        <a:p>
          <a:endParaRPr lang="de-DE"/>
        </a:p>
      </dgm:t>
    </dgm:pt>
    <dgm:pt modelId="{4321C66F-F77B-4C4D-85F0-1A3D392CD899}">
      <dgm:prSet/>
      <dgm:spPr/>
      <dgm:t>
        <a:bodyPr/>
        <a:lstStyle/>
        <a:p>
          <a:pPr rtl="0"/>
          <a:r>
            <a:rPr lang="it-IT" dirty="0" smtClean="0"/>
            <a:t>Aspetti che sono in relazione all'utilizzo dei sistemi di informazione da parte di utenti</a:t>
          </a:r>
          <a:endParaRPr lang="de-DE" dirty="0"/>
        </a:p>
      </dgm:t>
    </dgm:pt>
    <dgm:pt modelId="{8D49C3FA-0339-40AB-9D68-3EBDE522744F}" type="parTrans" cxnId="{253549AB-02EA-406B-9540-3CCEE61981AA}">
      <dgm:prSet/>
      <dgm:spPr/>
      <dgm:t>
        <a:bodyPr/>
        <a:lstStyle/>
        <a:p>
          <a:endParaRPr lang="de-DE"/>
        </a:p>
      </dgm:t>
    </dgm:pt>
    <dgm:pt modelId="{DF7D28C5-EE95-49BF-AE42-E1F8272A7CCB}" type="sibTrans" cxnId="{253549AB-02EA-406B-9540-3CCEE61981AA}">
      <dgm:prSet/>
      <dgm:spPr/>
      <dgm:t>
        <a:bodyPr/>
        <a:lstStyle/>
        <a:p>
          <a:endParaRPr lang="de-DE"/>
        </a:p>
      </dgm:t>
    </dgm:pt>
    <dgm:pt modelId="{5D0BD4D5-B78F-4121-A62E-CE3D58AA0AAC}">
      <dgm:prSet/>
      <dgm:spPr/>
      <dgm:t>
        <a:bodyPr/>
        <a:lstStyle/>
        <a:p>
          <a:pPr rtl="0"/>
          <a:r>
            <a:rPr lang="it-IT" dirty="0" smtClean="0"/>
            <a:t>Si focalizza sugli utenti e le loro interazioni con l'informazione</a:t>
          </a:r>
          <a:endParaRPr lang="de-DE" dirty="0"/>
        </a:p>
      </dgm:t>
    </dgm:pt>
    <dgm:pt modelId="{1C5ED805-CC9F-4B8C-ABE5-C5ADDC4F3BC2}" type="parTrans" cxnId="{9F47A019-E998-4EAD-8DFA-EB05C0BB2D06}">
      <dgm:prSet/>
      <dgm:spPr/>
      <dgm:t>
        <a:bodyPr/>
        <a:lstStyle/>
        <a:p>
          <a:endParaRPr lang="de-DE"/>
        </a:p>
      </dgm:t>
    </dgm:pt>
    <dgm:pt modelId="{A7C7F413-086D-46BF-891E-FC1CB3BAA976}" type="sibTrans" cxnId="{9F47A019-E998-4EAD-8DFA-EB05C0BB2D06}">
      <dgm:prSet/>
      <dgm:spPr/>
      <dgm:t>
        <a:bodyPr/>
        <a:lstStyle/>
        <a:p>
          <a:endParaRPr lang="de-DE"/>
        </a:p>
      </dgm:t>
    </dgm:pt>
    <dgm:pt modelId="{1ABC27CD-6F34-418C-B4EA-2155D68688D7}" type="pres">
      <dgm:prSet presAssocID="{4BB8E507-9E1C-44EC-B3BE-034BA7D9D52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0C3065F-F981-4D35-AF9F-83F34D012533}" type="pres">
      <dgm:prSet presAssocID="{4BB8E507-9E1C-44EC-B3BE-034BA7D9D52D}" presName="arrow" presStyleLbl="bgShp" presStyleIdx="0" presStyleCnt="1" custLinFactNeighborY="-1566"/>
      <dgm:spPr/>
    </dgm:pt>
    <dgm:pt modelId="{C7DFA5BC-FACB-4F74-AF5B-60B460078A46}" type="pres">
      <dgm:prSet presAssocID="{4BB8E507-9E1C-44EC-B3BE-034BA7D9D52D}" presName="linearProcess" presStyleCnt="0"/>
      <dgm:spPr/>
    </dgm:pt>
    <dgm:pt modelId="{78BF8D2F-3A0E-4C0A-BAAC-354964D1F5A9}" type="pres">
      <dgm:prSet presAssocID="{DF7FC2D3-9EBC-4060-973A-AFC25A983E3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18AA2A-3C48-49EF-9D58-1C49FD0692ED}" type="pres">
      <dgm:prSet presAssocID="{F3EFBD28-F549-45C8-A165-519350FECEEF}" presName="sibTrans" presStyleCnt="0"/>
      <dgm:spPr/>
    </dgm:pt>
    <dgm:pt modelId="{D199E85F-0CD6-4C2E-88F5-65CBBE48DFE3}" type="pres">
      <dgm:prSet presAssocID="{4321C66F-F77B-4C4D-85F0-1A3D392CD89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E3C44A-8994-422B-B30B-523FA85C3999}" type="pres">
      <dgm:prSet presAssocID="{DF7D28C5-EE95-49BF-AE42-E1F8272A7CCB}" presName="sibTrans" presStyleCnt="0"/>
      <dgm:spPr/>
    </dgm:pt>
    <dgm:pt modelId="{E86F6749-C140-4341-A12B-FA4C69FE63E9}" type="pres">
      <dgm:prSet presAssocID="{5D0BD4D5-B78F-4121-A62E-CE3D58AA0AA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F47A019-E998-4EAD-8DFA-EB05C0BB2D06}" srcId="{4BB8E507-9E1C-44EC-B3BE-034BA7D9D52D}" destId="{5D0BD4D5-B78F-4121-A62E-CE3D58AA0AAC}" srcOrd="2" destOrd="0" parTransId="{1C5ED805-CC9F-4B8C-ABE5-C5ADDC4F3BC2}" sibTransId="{A7C7F413-086D-46BF-891E-FC1CB3BAA976}"/>
    <dgm:cxn modelId="{A041EFB1-F93E-445B-AD59-AE327486FBC5}" srcId="{4BB8E507-9E1C-44EC-B3BE-034BA7D9D52D}" destId="{DF7FC2D3-9EBC-4060-973A-AFC25A983E3F}" srcOrd="0" destOrd="0" parTransId="{B64150C9-7638-47FB-9406-6039592B0382}" sibTransId="{F3EFBD28-F549-45C8-A165-519350FECEEF}"/>
    <dgm:cxn modelId="{3F4D888F-9837-44BB-ADAA-F729DC9FA6DC}" type="presOf" srcId="{4321C66F-F77B-4C4D-85F0-1A3D392CD899}" destId="{D199E85F-0CD6-4C2E-88F5-65CBBE48DFE3}" srcOrd="0" destOrd="0" presId="urn:microsoft.com/office/officeart/2005/8/layout/hProcess9"/>
    <dgm:cxn modelId="{EADBEE24-B6C9-4071-9BE5-08B750905619}" type="presOf" srcId="{4BB8E507-9E1C-44EC-B3BE-034BA7D9D52D}" destId="{1ABC27CD-6F34-418C-B4EA-2155D68688D7}" srcOrd="0" destOrd="0" presId="urn:microsoft.com/office/officeart/2005/8/layout/hProcess9"/>
    <dgm:cxn modelId="{253549AB-02EA-406B-9540-3CCEE61981AA}" srcId="{4BB8E507-9E1C-44EC-B3BE-034BA7D9D52D}" destId="{4321C66F-F77B-4C4D-85F0-1A3D392CD899}" srcOrd="1" destOrd="0" parTransId="{8D49C3FA-0339-40AB-9D68-3EBDE522744F}" sibTransId="{DF7D28C5-EE95-49BF-AE42-E1F8272A7CCB}"/>
    <dgm:cxn modelId="{A40EB480-F57F-4E62-B8A6-24B1EF8FEC68}" type="presOf" srcId="{DF7FC2D3-9EBC-4060-973A-AFC25A983E3F}" destId="{78BF8D2F-3A0E-4C0A-BAAC-354964D1F5A9}" srcOrd="0" destOrd="0" presId="urn:microsoft.com/office/officeart/2005/8/layout/hProcess9"/>
    <dgm:cxn modelId="{A8B519EE-A694-45A8-BA9A-428D88E241B8}" type="presOf" srcId="{5D0BD4D5-B78F-4121-A62E-CE3D58AA0AAC}" destId="{E86F6749-C140-4341-A12B-FA4C69FE63E9}" srcOrd="0" destOrd="0" presId="urn:microsoft.com/office/officeart/2005/8/layout/hProcess9"/>
    <dgm:cxn modelId="{FA7EF180-F90A-41E0-990B-1521A9427780}" type="presParOf" srcId="{1ABC27CD-6F34-418C-B4EA-2155D68688D7}" destId="{60C3065F-F981-4D35-AF9F-83F34D012533}" srcOrd="0" destOrd="0" presId="urn:microsoft.com/office/officeart/2005/8/layout/hProcess9"/>
    <dgm:cxn modelId="{1591FDBE-F91C-47D8-B0C8-EF3F89737E79}" type="presParOf" srcId="{1ABC27CD-6F34-418C-B4EA-2155D68688D7}" destId="{C7DFA5BC-FACB-4F74-AF5B-60B460078A46}" srcOrd="1" destOrd="0" presId="urn:microsoft.com/office/officeart/2005/8/layout/hProcess9"/>
    <dgm:cxn modelId="{602B8BCF-E52E-4333-9C10-5C9550D9B3AB}" type="presParOf" srcId="{C7DFA5BC-FACB-4F74-AF5B-60B460078A46}" destId="{78BF8D2F-3A0E-4C0A-BAAC-354964D1F5A9}" srcOrd="0" destOrd="0" presId="urn:microsoft.com/office/officeart/2005/8/layout/hProcess9"/>
    <dgm:cxn modelId="{32CD4DE1-570F-4A38-9AD0-79A0DB7EBCF8}" type="presParOf" srcId="{C7DFA5BC-FACB-4F74-AF5B-60B460078A46}" destId="{7118AA2A-3C48-49EF-9D58-1C49FD0692ED}" srcOrd="1" destOrd="0" presId="urn:microsoft.com/office/officeart/2005/8/layout/hProcess9"/>
    <dgm:cxn modelId="{5A62170F-E043-43B3-B108-4507F04C23E4}" type="presParOf" srcId="{C7DFA5BC-FACB-4F74-AF5B-60B460078A46}" destId="{D199E85F-0CD6-4C2E-88F5-65CBBE48DFE3}" srcOrd="2" destOrd="0" presId="urn:microsoft.com/office/officeart/2005/8/layout/hProcess9"/>
    <dgm:cxn modelId="{DC8CE0D2-1D1A-45B7-8612-95C3B8EE41EE}" type="presParOf" srcId="{C7DFA5BC-FACB-4F74-AF5B-60B460078A46}" destId="{74E3C44A-8994-422B-B30B-523FA85C3999}" srcOrd="3" destOrd="0" presId="urn:microsoft.com/office/officeart/2005/8/layout/hProcess9"/>
    <dgm:cxn modelId="{6C054A37-B14F-4E31-BB8E-78A6A3FF1608}" type="presParOf" srcId="{C7DFA5BC-FACB-4F74-AF5B-60B460078A46}" destId="{E86F6749-C140-4341-A12B-FA4C69FE63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 custT="1"/>
      <dgm:spPr/>
      <dgm:t>
        <a:bodyPr/>
        <a:lstStyle/>
        <a:p>
          <a:r>
            <a:rPr lang="hr-HR" sz="3600" dirty="0" smtClean="0">
              <a:hlinkClick xmlns:r="http://schemas.openxmlformats.org/officeDocument/2006/relationships" r:id="rId1"/>
            </a:rPr>
            <a:t>taparacjelusic@ffos.hr</a:t>
          </a:r>
          <a:endParaRPr lang="hr-HR" sz="3600" dirty="0" smtClean="0"/>
        </a:p>
        <a:p>
          <a:r>
            <a:rPr lang="hr-HR" sz="3600" dirty="0" smtClean="0">
              <a:hlinkClick xmlns:r="http://schemas.openxmlformats.org/officeDocument/2006/relationships" r:id="rId2"/>
            </a:rPr>
            <a:t>sfaletar@ffos.hr</a:t>
          </a:r>
          <a:endParaRPr lang="hr-HR" sz="3600" dirty="0" smtClean="0"/>
        </a:p>
        <a:p>
          <a:r>
            <a:rPr lang="hr-HR" sz="3600" dirty="0" smtClean="0">
              <a:hlinkClick xmlns:r="http://schemas.openxmlformats.org/officeDocument/2006/relationships" r:id="rId3"/>
            </a:rPr>
            <a:t>mandl@uni-hildesheim.de</a:t>
          </a:r>
          <a:r>
            <a:rPr lang="hr-HR" sz="3600" dirty="0" smtClean="0"/>
            <a:t> </a:t>
          </a:r>
          <a:endParaRPr lang="en-US" sz="3600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3065F-F981-4D35-AF9F-83F34D012533}">
      <dsp:nvSpPr>
        <dsp:cNvPr id="0" name=""/>
        <dsp:cNvSpPr/>
      </dsp:nvSpPr>
      <dsp:spPr>
        <a:xfrm>
          <a:off x="582572" y="0"/>
          <a:ext cx="6602492" cy="41100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F8D2F-3A0E-4C0A-BAAC-354964D1F5A9}">
      <dsp:nvSpPr>
        <dsp:cNvPr id="0" name=""/>
        <dsp:cNvSpPr/>
      </dsp:nvSpPr>
      <dsp:spPr>
        <a:xfrm>
          <a:off x="8344" y="1233011"/>
          <a:ext cx="2500208" cy="1644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Si occupa degli aspetti pragmatici dei sistemi di informazione</a:t>
          </a:r>
          <a:endParaRPr lang="de-DE" sz="1800" kern="1200" dirty="0"/>
        </a:p>
      </dsp:txBody>
      <dsp:txXfrm>
        <a:off x="88598" y="1313265"/>
        <a:ext cx="2339700" cy="1483507"/>
      </dsp:txXfrm>
    </dsp:sp>
    <dsp:sp modelId="{D199E85F-0CD6-4C2E-88F5-65CBBE48DFE3}">
      <dsp:nvSpPr>
        <dsp:cNvPr id="0" name=""/>
        <dsp:cNvSpPr/>
      </dsp:nvSpPr>
      <dsp:spPr>
        <a:xfrm>
          <a:off x="2633714" y="1233011"/>
          <a:ext cx="2500208" cy="1644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Aspetti che sono in relazione all'utilizzo dei sistemi di informazione da parte di utenti</a:t>
          </a:r>
          <a:endParaRPr lang="de-DE" sz="1800" kern="1200" dirty="0"/>
        </a:p>
      </dsp:txBody>
      <dsp:txXfrm>
        <a:off x="2713968" y="1313265"/>
        <a:ext cx="2339700" cy="1483507"/>
      </dsp:txXfrm>
    </dsp:sp>
    <dsp:sp modelId="{E86F6749-C140-4341-A12B-FA4C69FE63E9}">
      <dsp:nvSpPr>
        <dsp:cNvPr id="0" name=""/>
        <dsp:cNvSpPr/>
      </dsp:nvSpPr>
      <dsp:spPr>
        <a:xfrm>
          <a:off x="5259085" y="1233011"/>
          <a:ext cx="2500208" cy="1644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Si focalizza sugli utenti e le loro interazioni con l'informazione</a:t>
          </a:r>
          <a:endParaRPr lang="de-DE" sz="1800" kern="1200" dirty="0"/>
        </a:p>
      </dsp:txBody>
      <dsp:txXfrm>
        <a:off x="5339339" y="1313265"/>
        <a:ext cx="2339700" cy="148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hlinkClick xmlns:r="http://schemas.openxmlformats.org/officeDocument/2006/relationships" r:id="rId1"/>
            </a:rPr>
            <a:t>taparacjelusic@ffos.hr</a:t>
          </a:r>
          <a:endParaRPr lang="hr-H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hlinkClick xmlns:r="http://schemas.openxmlformats.org/officeDocument/2006/relationships" r:id="rId2"/>
            </a:rPr>
            <a:t>sfaletar@ffos.hr</a:t>
          </a:r>
          <a:endParaRPr lang="hr-H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hlinkClick xmlns:r="http://schemas.openxmlformats.org/officeDocument/2006/relationships" r:id="rId3"/>
            </a:rPr>
            <a:t>mandl@uni-hildesheim.de</a:t>
          </a:r>
          <a:r>
            <a:rPr lang="hr-HR" sz="3600" kern="1200" dirty="0" smtClean="0"/>
            <a:t> </a:t>
          </a:r>
          <a:endParaRPr lang="en-US" sz="36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45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1394-71A5-4194-BF89-A586408B0206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9A3B-F492-4EC2-AA70-A62F0F5529D9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89E8-E4BD-4359-BB85-900326AD1580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3172-9FA4-49DD-A4A5-D469C54BBB4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37F-E777-4205-81DF-BD83AECD2BF5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2D27-6473-4C37-813B-02EDFD0C616C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32B3-BD8C-4DCF-9150-CD20BCCCF645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F2C6-699F-4C3A-A1D1-EB460DBFF71C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EF0-6CC5-430C-92D3-C6DD90ACAC49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E0E1-3FBD-47B9-AE88-3DB5AEDAE48F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8C7-9AD1-4C5D-A8DC-6AA7B2D03806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599D-6B7C-4AA7-84C4-F26C1DCBB94D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6561-C425-42DB-9F63-0D1D69EA92EC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EEAD-316D-427C-8483-650F475F46C7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D01B-9B3D-4B2A-81AC-7DCA5373610C}" type="datetime1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F9BB-37F5-4FCB-9C47-B1AB825944DA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9502-C8B7-45BE-A176-D999F66C295C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9B1A-666F-4519-9BE4-50A56E05E3CD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E6F2-9CC9-4F53-8B61-CADE7111535D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4F63C1-ED5F-47D7-AE2B-93146C448591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t-BR" smtClean="0"/>
              <a:t>Aparac-Jelusic e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daily.jstor.org/internet-before-internet-paul-otle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FiubSPC2Q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IFiubSPC2Q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ls.rutgers.edu/~tefko/Advances_Librar_2006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Progressi</a:t>
            </a:r>
            <a:r>
              <a:rPr lang="hr-HR" dirty="0" smtClean="0"/>
              <a:t> in </a:t>
            </a:r>
            <a:r>
              <a:rPr lang="hr-HR" dirty="0"/>
              <a:t>I</a:t>
            </a:r>
            <a:r>
              <a:rPr lang="hr-HR" dirty="0" smtClean="0"/>
              <a:t>nformation Science(s)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Tatjana </a:t>
            </a:r>
            <a:r>
              <a:rPr lang="hr-HR" dirty="0" err="1" smtClean="0"/>
              <a:t>Aparac-Jelusic</a:t>
            </a:r>
            <a:r>
              <a:rPr lang="hr-HR" dirty="0" smtClean="0"/>
              <a:t> </a:t>
            </a:r>
            <a:r>
              <a:rPr lang="hr-HR" smtClean="0"/>
              <a:t>e Thomas mandl</a:t>
            </a:r>
            <a:r>
              <a:rPr lang="en-US" dirty="0" smtClean="0"/>
              <a:t>| </a:t>
            </a:r>
            <a:r>
              <a:rPr lang="hr-HR" dirty="0" smtClean="0"/>
              <a:t>AAIS – </a:t>
            </a:r>
            <a:r>
              <a:rPr lang="hr-HR" dirty="0" err="1" smtClean="0"/>
              <a:t>part</a:t>
            </a:r>
            <a:r>
              <a:rPr lang="hr-HR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stava succedendo 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5201" y="1543759"/>
            <a:ext cx="8946541" cy="439515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altLang="sr-Latn-RS" sz="2400" dirty="0" smtClean="0"/>
              <a:t>Progressiva affermazione della documentazione</a:t>
            </a:r>
            <a:endParaRPr lang="hr-HR" altLang="sr-Latn-RS" sz="2400" dirty="0"/>
          </a:p>
          <a:p>
            <a:pPr>
              <a:lnSpc>
                <a:spcPct val="80000"/>
              </a:lnSpc>
            </a:pPr>
            <a:r>
              <a:rPr lang="it-IT" altLang="sr-Latn-RS" sz="2400" dirty="0" smtClean="0"/>
              <a:t>Nuove tecniche e metodi per gestire qualsiasi tipo di documento</a:t>
            </a:r>
          </a:p>
          <a:p>
            <a:pPr>
              <a:lnSpc>
                <a:spcPct val="80000"/>
              </a:lnSpc>
            </a:pPr>
            <a:r>
              <a:rPr lang="it-IT" altLang="sr-Latn-RS" sz="2400" dirty="0" smtClean="0"/>
              <a:t>Idee riguardo all’intelligenza artificiale</a:t>
            </a:r>
            <a:endParaRPr lang="hr-HR" altLang="sr-Latn-RS" sz="2400" dirty="0"/>
          </a:p>
          <a:p>
            <a:pPr>
              <a:lnSpc>
                <a:spcPct val="80000"/>
              </a:lnSpc>
            </a:pPr>
            <a:r>
              <a:rPr lang="hr-HR" altLang="sr-Latn-RS" sz="2400" dirty="0" smtClean="0"/>
              <a:t>V</a:t>
            </a:r>
            <a:r>
              <a:rPr lang="it-IT" altLang="sr-Latn-RS" sz="2400" dirty="0" smtClean="0"/>
              <a:t>innevar</a:t>
            </a:r>
            <a:r>
              <a:rPr lang="hr-HR" altLang="sr-Latn-RS" sz="2400" dirty="0" smtClean="0"/>
              <a:t> </a:t>
            </a:r>
            <a:r>
              <a:rPr lang="hr-HR" altLang="sr-Latn-RS" sz="2400" dirty="0"/>
              <a:t>Bush </a:t>
            </a:r>
            <a:r>
              <a:rPr lang="it-IT" altLang="sr-Latn-RS" sz="2400" dirty="0" smtClean="0"/>
              <a:t>e il</a:t>
            </a:r>
            <a:r>
              <a:rPr lang="hr-HR" altLang="sr-Latn-RS" sz="2400" dirty="0" smtClean="0"/>
              <a:t> </a:t>
            </a:r>
            <a:r>
              <a:rPr lang="hr-HR" altLang="sr-Latn-RS" sz="2400" dirty="0"/>
              <a:t>Memex</a:t>
            </a:r>
          </a:p>
          <a:p>
            <a:pPr>
              <a:lnSpc>
                <a:spcPct val="80000"/>
              </a:lnSpc>
            </a:pPr>
            <a:r>
              <a:rPr lang="it-IT" altLang="sr-Latn-RS" sz="2400" dirty="0" smtClean="0"/>
              <a:t>Jesse </a:t>
            </a:r>
            <a:r>
              <a:rPr lang="it-IT" altLang="sr-Latn-RS" sz="2400" dirty="0" err="1" smtClean="0"/>
              <a:t>Shera</a:t>
            </a:r>
            <a:r>
              <a:rPr lang="it-IT" altLang="sr-Latn-RS" sz="2400" dirty="0" smtClean="0"/>
              <a:t> stava lottando riguardo a</a:t>
            </a:r>
            <a:r>
              <a:rPr lang="hr-HR" altLang="sr-Latn-RS" sz="2400" dirty="0" smtClean="0"/>
              <a:t>:</a:t>
            </a:r>
            <a:endParaRPr lang="hr-HR" altLang="sr-Latn-RS" sz="2400" dirty="0"/>
          </a:p>
          <a:p>
            <a:pPr lvl="1">
              <a:lnSpc>
                <a:spcPct val="80000"/>
              </a:lnSpc>
            </a:pPr>
            <a:r>
              <a:rPr lang="it-IT" altLang="sr-Latn-RS" sz="2000" dirty="0" smtClean="0"/>
              <a:t>Come trovare delle valide basi</a:t>
            </a:r>
            <a:r>
              <a:rPr lang="hr-HR" altLang="sr-Latn-RS" sz="2000" dirty="0" smtClean="0"/>
              <a:t> </a:t>
            </a:r>
            <a:r>
              <a:rPr lang="it-IT" altLang="sr-Latn-RS" sz="2000" dirty="0" smtClean="0"/>
              <a:t>per la documentazione</a:t>
            </a:r>
            <a:endParaRPr lang="hr-HR" altLang="sr-Latn-RS" sz="2000" dirty="0"/>
          </a:p>
          <a:p>
            <a:pPr lvl="1">
              <a:lnSpc>
                <a:spcPct val="80000"/>
              </a:lnSpc>
            </a:pPr>
            <a:r>
              <a:rPr lang="it-IT" altLang="sr-Latn-RS" sz="2000" dirty="0" smtClean="0"/>
              <a:t>Come rendere più vicine Documentazione, Scienza dell’Informazione e Biblioteconomia</a:t>
            </a:r>
          </a:p>
          <a:p>
            <a:pPr lvl="2">
              <a:lnSpc>
                <a:spcPct val="80000"/>
              </a:lnSpc>
            </a:pPr>
            <a:r>
              <a:rPr lang="hr-HR" altLang="sr-Latn-RS" sz="1800" dirty="0" smtClean="0"/>
              <a:t>Shera</a:t>
            </a:r>
            <a:r>
              <a:rPr lang="hr-HR" altLang="sr-Latn-RS" sz="1800" dirty="0"/>
              <a:t>, </a:t>
            </a:r>
            <a:r>
              <a:rPr lang="en-GB" altLang="sr-Latn-RS" sz="1800" dirty="0">
                <a:cs typeface="Times New Roman" panose="02020603050405020304" pitchFamily="18" charset="0"/>
              </a:rPr>
              <a:t>J. 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H.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,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en-GB" altLang="sr-Latn-RS" sz="1800" dirty="0">
                <a:cs typeface="Times New Roman" panose="02020603050405020304" pitchFamily="18" charset="0"/>
              </a:rPr>
              <a:t>Perry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and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en-GB" altLang="sr-Latn-RS" sz="1800" dirty="0">
                <a:cs typeface="Times New Roman" panose="02020603050405020304" pitchFamily="18" charset="0"/>
              </a:rPr>
              <a:t>A. Kent 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at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The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School </a:t>
            </a:r>
            <a:r>
              <a:rPr lang="en-GB" altLang="sr-Latn-RS" sz="1800" dirty="0">
                <a:cs typeface="Times New Roman" panose="02020603050405020304" pitchFamily="18" charset="0"/>
              </a:rPr>
              <a:t>of Library Science at Western Reserve University, Cleveland, 1955. </a:t>
            </a:r>
            <a:r>
              <a:rPr lang="hr-HR" altLang="sr-Latn-RS" sz="1800" dirty="0">
                <a:cs typeface="Times New Roman" panose="02020603050405020304" pitchFamily="18" charset="0"/>
              </a:rPr>
              <a:t>– </a:t>
            </a:r>
            <a:r>
              <a:rPr lang="en-GB" altLang="sr-Latn-RS" sz="1800" i="1" dirty="0" smtClean="0">
                <a:cs typeface="Times New Roman" panose="02020603050405020304" pitchFamily="18" charset="0"/>
              </a:rPr>
              <a:t>Do</a:t>
            </a:r>
            <a:r>
              <a:rPr lang="hr-HR" altLang="sr-Latn-RS" sz="1800" i="1" dirty="0" err="1" smtClean="0">
                <a:cs typeface="Times New Roman" panose="02020603050405020304" pitchFamily="18" charset="0"/>
              </a:rPr>
              <a:t>cumentation</a:t>
            </a:r>
            <a:r>
              <a:rPr lang="hr-HR" altLang="sr-Latn-RS" sz="1800" i="1" dirty="0" smtClean="0">
                <a:cs typeface="Times New Roman" panose="02020603050405020304" pitchFamily="18" charset="0"/>
              </a:rPr>
              <a:t> centre </a:t>
            </a:r>
          </a:p>
          <a:p>
            <a:pPr lvl="2">
              <a:lnSpc>
                <a:spcPct val="80000"/>
              </a:lnSpc>
            </a:pPr>
            <a:r>
              <a:rPr lang="hr-HR" altLang="sr-Latn-RS" sz="1800" b="1" dirty="0" err="1" smtClean="0">
                <a:cs typeface="Times New Roman" panose="02020603050405020304" pitchFamily="18" charset="0"/>
              </a:rPr>
              <a:t>thesis</a:t>
            </a:r>
            <a:r>
              <a:rPr lang="hr-HR" altLang="sr-Latn-RS" sz="1800" b="1" dirty="0" smtClean="0">
                <a:cs typeface="Times New Roman" panose="02020603050405020304" pitchFamily="18" charset="0"/>
              </a:rPr>
              <a:t>: 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New IS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could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strenghten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theoretical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and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methodological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base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of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Librarianship</a:t>
            </a:r>
            <a:endParaRPr lang="en-GB" altLang="sr-Latn-RS" sz="1800" dirty="0">
              <a:latin typeface="CRO_Garamond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Paul </a:t>
            </a:r>
            <a:r>
              <a:rPr lang="hr-HR" dirty="0" err="1" smtClean="0"/>
              <a:t>Otlet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52133" y="1677116"/>
            <a:ext cx="4396339" cy="41957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Schema di </a:t>
            </a:r>
            <a:r>
              <a:rPr lang="en-GB" dirty="0" err="1" smtClean="0"/>
              <a:t>Otlet</a:t>
            </a:r>
            <a:r>
              <a:rPr lang="en-GB" dirty="0" smtClean="0"/>
              <a:t> e La </a:t>
            </a:r>
            <a:r>
              <a:rPr lang="en-GB" dirty="0"/>
              <a:t>Fontaine </a:t>
            </a:r>
            <a:r>
              <a:rPr lang="en-GB" dirty="0" smtClean="0"/>
              <a:t> </a:t>
            </a:r>
            <a:r>
              <a:rPr lang="hr-HR" dirty="0" smtClean="0"/>
              <a:t>(pub</a:t>
            </a:r>
            <a:r>
              <a:rPr lang="it-IT" dirty="0" err="1" smtClean="0"/>
              <a:t>licato</a:t>
            </a:r>
            <a:r>
              <a:rPr lang="it-IT" dirty="0" smtClean="0"/>
              <a:t> nel </a:t>
            </a:r>
            <a:r>
              <a:rPr lang="en-GB" dirty="0" smtClean="0"/>
              <a:t>1904</a:t>
            </a:r>
            <a:r>
              <a:rPr lang="hr-HR" dirty="0" smtClean="0"/>
              <a:t>) - </a:t>
            </a:r>
            <a:r>
              <a:rPr lang="en-GB" dirty="0" smtClean="0"/>
              <a:t>Universal </a:t>
            </a:r>
            <a:r>
              <a:rPr lang="en-GB" dirty="0"/>
              <a:t>Decimal Classification </a:t>
            </a:r>
            <a:endParaRPr lang="hr-HR" dirty="0" smtClean="0"/>
          </a:p>
          <a:p>
            <a:r>
              <a:rPr lang="it-IT" dirty="0" smtClean="0"/>
              <a:t>Visione: un centro che contenga tutta l’informazione del mondo in maniera organizzata e accessibile</a:t>
            </a:r>
          </a:p>
          <a:p>
            <a:pPr lvl="1"/>
            <a:r>
              <a:rPr lang="it-IT" dirty="0" smtClean="0"/>
              <a:t>Nel 1910, </a:t>
            </a:r>
            <a:r>
              <a:rPr lang="it-IT" dirty="0" err="1" smtClean="0"/>
              <a:t>Otlet</a:t>
            </a:r>
            <a:r>
              <a:rPr lang="it-IT" dirty="0" smtClean="0"/>
              <a:t> e La </a:t>
            </a:r>
            <a:r>
              <a:rPr lang="it-IT" dirty="0" err="1" smtClean="0"/>
              <a:t>Fontaine</a:t>
            </a:r>
            <a:r>
              <a:rPr lang="it-IT" dirty="0" smtClean="0"/>
              <a:t> proposero una “città della conoscenza” che chiamarono  </a:t>
            </a:r>
            <a:r>
              <a:rPr lang="it-IT" b="1" dirty="0" err="1" smtClean="0"/>
              <a:t>Mundaneum</a:t>
            </a:r>
            <a:endParaRPr lang="it-IT" b="1" i="1" dirty="0" smtClean="0"/>
          </a:p>
          <a:p>
            <a:pPr lvl="1"/>
            <a:r>
              <a:rPr lang="it-IT" dirty="0" smtClean="0"/>
              <a:t>Il </a:t>
            </a:r>
            <a:r>
              <a:rPr lang="it-IT" dirty="0" err="1" smtClean="0"/>
              <a:t>Mundaneum</a:t>
            </a:r>
            <a:r>
              <a:rPr lang="it-IT" dirty="0" smtClean="0"/>
              <a:t> conteneva I dati bibliografici (libri, articoli di giornale, immagini, ecc.) di oltre </a:t>
            </a:r>
            <a:r>
              <a:rPr lang="it-IT" b="1" dirty="0" smtClean="0"/>
              <a:t>15 </a:t>
            </a:r>
            <a:r>
              <a:rPr lang="it-IT" b="1" dirty="0" err="1" smtClean="0"/>
              <a:t>millioni</a:t>
            </a:r>
            <a:r>
              <a:rPr lang="it-IT" b="1" dirty="0" smtClean="0"/>
              <a:t> di schede ordinate nei cassette di un catalogo</a:t>
            </a:r>
            <a:endParaRPr lang="it-IT" dirty="0" smtClean="0"/>
          </a:p>
          <a:p>
            <a:pPr lvl="3"/>
            <a:r>
              <a:rPr lang="it-IT" b="1" dirty="0" smtClean="0">
                <a:hlinkClick r:id="rId2"/>
              </a:rPr>
              <a:t>https://daily.jstor.org/internet-before-internet-paul-otlet/ </a:t>
            </a:r>
            <a:endParaRPr lang="it-IT" b="1" dirty="0" smtClean="0"/>
          </a:p>
          <a:p>
            <a:pPr lvl="6"/>
            <a:endParaRPr lang="en-GB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5654493" y="1612490"/>
            <a:ext cx="4396341" cy="4643847"/>
          </a:xfrm>
        </p:spPr>
        <p:txBody>
          <a:bodyPr>
            <a:normAutofit fontScale="92500" lnSpcReduction="20000"/>
          </a:bodyPr>
          <a:lstStyle/>
          <a:p>
            <a:r>
              <a:rPr lang="it-IT" sz="1300" dirty="0" err="1" smtClean="0"/>
              <a:t>Otlet</a:t>
            </a:r>
            <a:r>
              <a:rPr lang="it-IT" sz="1300" dirty="0" smtClean="0"/>
              <a:t> propose una rete globale di “telescopi elettrici”, con le prime stazioni collegate al </a:t>
            </a:r>
            <a:r>
              <a:rPr lang="it-IT" sz="1300" dirty="0" err="1" smtClean="0"/>
              <a:t>Mundaneum</a:t>
            </a:r>
            <a:r>
              <a:rPr lang="it-IT" sz="1300" dirty="0" smtClean="0"/>
              <a:t> per mezzo del telefono e della nuova tecnologia della televisione</a:t>
            </a:r>
          </a:p>
          <a:p>
            <a:pPr lvl="1"/>
            <a:r>
              <a:rPr lang="it-IT" sz="1300" dirty="0" smtClean="0"/>
              <a:t>Un utente potrebbe fare una domanda per telefono e la risposta, tratta da un libro o da altra fonte, verrebbe mostrata su uno schermo personale, capace anche di mostrare più di un risultato</a:t>
            </a:r>
          </a:p>
          <a:p>
            <a:pPr lvl="1"/>
            <a:r>
              <a:rPr lang="it-IT" sz="1300" dirty="0" smtClean="0"/>
              <a:t>La rete supporterebbe anche l’audio e, con un tocco di previsione veramente stupefacente, il Sistema di </a:t>
            </a:r>
            <a:r>
              <a:rPr lang="it-IT" sz="1300" dirty="0" err="1" smtClean="0"/>
              <a:t>Otlet</a:t>
            </a:r>
            <a:r>
              <a:rPr lang="it-IT" sz="1300" dirty="0" smtClean="0"/>
              <a:t> avrebbe permesso anche la condivisione dei dati e la socializzazione    </a:t>
            </a:r>
            <a:endParaRPr lang="it-IT" sz="1300" dirty="0"/>
          </a:p>
        </p:txBody>
      </p:sp>
      <p:pic>
        <p:nvPicPr>
          <p:cNvPr id="2050" name="Picture 2" descr="illustr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13" y="3934413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hr-HR" dirty="0" smtClean="0"/>
              <a:t>Mundaneum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https://www.youtube.com/watch?v=jIFiubSPC2Q</a:t>
            </a:r>
            <a:r>
              <a:rPr lang="hr-HR"/>
              <a:t> </a:t>
            </a:r>
            <a:endParaRPr lang="en-GB" dirty="0"/>
          </a:p>
          <a:p>
            <a:r>
              <a:rPr lang="hr-HR" dirty="0" err="1" smtClean="0"/>
              <a:t>Boyd</a:t>
            </a:r>
            <a:r>
              <a:rPr lang="hr-HR" dirty="0" smtClean="0"/>
              <a:t> </a:t>
            </a:r>
            <a:r>
              <a:rPr lang="hr-HR" dirty="0" err="1" smtClean="0"/>
              <a:t>Rayward</a:t>
            </a:r>
            <a:endParaRPr lang="hr-HR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paul otlet mundane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271252"/>
            <a:ext cx="4545321" cy="37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IFiubSPC2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56714" y="3313471"/>
            <a:ext cx="3991897" cy="2566219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</a:t>
            </a:r>
            <a:r>
              <a:rPr lang="hr-HR" dirty="0" smtClean="0"/>
              <a:t>ecnolog</a:t>
            </a:r>
            <a:r>
              <a:rPr lang="it-IT" dirty="0" err="1" smtClean="0"/>
              <a:t>ia</a:t>
            </a:r>
            <a:r>
              <a:rPr lang="it-IT" dirty="0" smtClean="0"/>
              <a:t> come il </a:t>
            </a:r>
            <a:r>
              <a:rPr lang="hr-HR" i="1" dirty="0" smtClean="0"/>
              <a:t>deu</a:t>
            </a:r>
            <a:r>
              <a:rPr lang="it-IT" i="1" dirty="0" smtClean="0"/>
              <a:t>s ex  </a:t>
            </a:r>
            <a:r>
              <a:rPr lang="hr-HR" i="1" dirty="0" smtClean="0"/>
              <a:t>machina</a:t>
            </a:r>
            <a:endParaRPr lang="en-GB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it-IT" altLang="en-US" dirty="0" smtClean="0"/>
              <a:t>Possiamo usare la tecnologia per risolvere il problema di un uso efficace delle informazioni?</a:t>
            </a:r>
            <a:endParaRPr lang="it-IT" altLang="en-US" b="1" dirty="0" smtClean="0"/>
          </a:p>
          <a:p>
            <a:pPr>
              <a:lnSpc>
                <a:spcPct val="90000"/>
              </a:lnSpc>
            </a:pPr>
            <a:r>
              <a:rPr lang="it-IT" altLang="en-US" dirty="0" smtClean="0"/>
              <a:t>Si potrebbe separare la </a:t>
            </a:r>
            <a:r>
              <a:rPr lang="it-IT" altLang="en-US" sz="2800" b="1" dirty="0" smtClean="0"/>
              <a:t>tecnologia </a:t>
            </a:r>
            <a:r>
              <a:rPr lang="it-IT" altLang="en-US" dirty="0" smtClean="0"/>
              <a:t> dalla </a:t>
            </a:r>
            <a:r>
              <a:rPr lang="it-IT" altLang="en-US" b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it-IT" altLang="en-US" sz="3200" dirty="0" smtClean="0"/>
              <a:t>prospettiva  </a:t>
            </a:r>
            <a:r>
              <a:rPr lang="it-IT" altLang="en-US" sz="3200" b="1" dirty="0" smtClean="0"/>
              <a:t>UMANA &amp; SOCIALE </a:t>
            </a:r>
            <a:r>
              <a:rPr lang="it-IT" altLang="en-US" sz="32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Jesse H. </a:t>
            </a:r>
            <a:r>
              <a:rPr lang="it-IT" altLang="en-US" dirty="0" err="1" smtClean="0"/>
              <a:t>Shera</a:t>
            </a:r>
            <a:endParaRPr lang="it-IT" altLang="en-US" dirty="0" smtClean="0"/>
          </a:p>
          <a:p>
            <a:r>
              <a:rPr lang="it-IT" altLang="sr-Latn-RS" dirty="0" smtClean="0"/>
              <a:t>La dimensione epistemologica della Biblioteconomia si esprime come la nature natura della conoscenza e nei modi di comunicare il patrimonio culturale scritto</a:t>
            </a:r>
          </a:p>
          <a:p>
            <a:pPr lvl="1"/>
            <a:r>
              <a:rPr lang="it-IT" altLang="sr-Latn-RS" dirty="0" smtClean="0"/>
              <a:t>La Biblioteca come uno specifico sistema di comunicazione</a:t>
            </a:r>
          </a:p>
          <a:p>
            <a:pPr lvl="1"/>
            <a:r>
              <a:rPr lang="it-IT" altLang="sr-Latn-RS" dirty="0" smtClean="0"/>
              <a:t>Interazione tra conoscenza e attività sociali</a:t>
            </a:r>
          </a:p>
          <a:p>
            <a:r>
              <a:rPr lang="it-IT" altLang="en-US" dirty="0" smtClean="0"/>
              <a:t>Suggerito da </a:t>
            </a:r>
            <a:r>
              <a:rPr lang="it-IT" altLang="en-US" dirty="0" err="1" smtClean="0"/>
              <a:t>Tefko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Saracevic</a:t>
            </a:r>
            <a:r>
              <a:rPr lang="it-IT" altLang="en-US" dirty="0" smtClean="0"/>
              <a:t> </a:t>
            </a:r>
          </a:p>
          <a:p>
            <a:pPr lvl="1">
              <a:lnSpc>
                <a:spcPct val="90000"/>
              </a:lnSpc>
            </a:pPr>
            <a:endParaRPr lang="it-IT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b="1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499651" y="2671543"/>
            <a:ext cx="4513008" cy="2999710"/>
            <a:chOff x="2832" y="960"/>
            <a:chExt cx="2641" cy="2667"/>
          </a:xfrm>
        </p:grpSpPr>
        <p:sp>
          <p:nvSpPr>
            <p:cNvPr id="5" name="AutoShape 5"/>
            <p:cNvSpPr>
              <a:spLocks noEditPoints="1" noChangeArrowheads="1"/>
            </p:cNvSpPr>
            <p:nvPr/>
          </p:nvSpPr>
          <p:spPr bwMode="auto">
            <a:xfrm>
              <a:off x="2832" y="1737"/>
              <a:ext cx="1540" cy="1253"/>
            </a:xfrm>
            <a:custGeom>
              <a:avLst/>
              <a:gdLst>
                <a:gd name="T0" fmla="*/ 47 w 21600"/>
                <a:gd name="T1" fmla="*/ 0 h 21600"/>
                <a:gd name="T2" fmla="*/ 95 w 21600"/>
                <a:gd name="T3" fmla="*/ 36 h 21600"/>
                <a:gd name="T4" fmla="*/ 47 w 21600"/>
                <a:gd name="T5" fmla="*/ 73 h 21600"/>
                <a:gd name="T6" fmla="*/ 0 w 21600"/>
                <a:gd name="T7" fmla="*/ 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D3EBED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3EBED"/>
              </a:extrusionClr>
              <a:contourClr>
                <a:srgbClr val="D3EBED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 </a:t>
              </a:r>
            </a:p>
            <a:p>
              <a:pPr eaLnBrk="1" hangingPunct="1"/>
              <a:endParaRPr lang="en-US" altLang="en-US" b="1" dirty="0"/>
            </a:p>
            <a:p>
              <a:pPr eaLnBrk="1" hangingPunct="1"/>
              <a:r>
                <a:rPr lang="en-US" altLang="en-US" b="1" dirty="0" err="1" smtClean="0"/>
                <a:t>Informazione</a:t>
              </a:r>
              <a:r>
                <a:rPr lang="en-US" altLang="en-US" b="1" dirty="0" smtClean="0"/>
                <a:t>   </a:t>
              </a:r>
              <a:endParaRPr lang="en-US" altLang="en-US" b="1" dirty="0"/>
            </a:p>
          </p:txBody>
        </p:sp>
        <p:sp>
          <p:nvSpPr>
            <p:cNvPr id="6" name="AutoShape 6"/>
            <p:cNvSpPr>
              <a:spLocks noEditPoints="1" noChangeArrowheads="1"/>
            </p:cNvSpPr>
            <p:nvPr/>
          </p:nvSpPr>
          <p:spPr bwMode="auto">
            <a:xfrm>
              <a:off x="3735" y="2235"/>
              <a:ext cx="1588" cy="1392"/>
            </a:xfrm>
            <a:custGeom>
              <a:avLst/>
              <a:gdLst>
                <a:gd name="T0" fmla="*/ 58 w 21600"/>
                <a:gd name="T1" fmla="*/ 0 h 21600"/>
                <a:gd name="T2" fmla="*/ 117 w 21600"/>
                <a:gd name="T3" fmla="*/ 45 h 21600"/>
                <a:gd name="T4" fmla="*/ 58 w 21600"/>
                <a:gd name="T5" fmla="*/ 90 h 21600"/>
                <a:gd name="T6" fmla="*/ 0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D3EBED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3EBED"/>
              </a:extrusionClr>
              <a:contourClr>
                <a:srgbClr val="D3EBED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  <a:p>
              <a:pPr eaLnBrk="1" hangingPunct="1"/>
              <a:endParaRPr lang="en-US" altLang="en-US" b="1" dirty="0"/>
            </a:p>
            <a:p>
              <a:pPr eaLnBrk="1" hangingPunct="1"/>
              <a:endParaRPr lang="en-US" altLang="en-US" b="1" dirty="0"/>
            </a:p>
            <a:p>
              <a:pPr eaLnBrk="1" hangingPunct="1"/>
              <a:r>
                <a:rPr lang="en-US" altLang="en-US" b="1" dirty="0" err="1" smtClean="0"/>
                <a:t>Tecnologia</a:t>
              </a:r>
              <a:endParaRPr lang="en-US" altLang="en-US" b="1" dirty="0"/>
            </a:p>
          </p:txBody>
        </p:sp>
        <p:sp>
          <p:nvSpPr>
            <p:cNvPr id="7" name="AutoShape 7"/>
            <p:cNvSpPr>
              <a:spLocks noEditPoints="1" noChangeArrowheads="1"/>
            </p:cNvSpPr>
            <p:nvPr/>
          </p:nvSpPr>
          <p:spPr bwMode="auto">
            <a:xfrm>
              <a:off x="3885" y="960"/>
              <a:ext cx="1588" cy="1392"/>
            </a:xfrm>
            <a:custGeom>
              <a:avLst/>
              <a:gdLst>
                <a:gd name="T0" fmla="*/ 58 w 21600"/>
                <a:gd name="T1" fmla="*/ 0 h 21600"/>
                <a:gd name="T2" fmla="*/ 117 w 21600"/>
                <a:gd name="T3" fmla="*/ 45 h 21600"/>
                <a:gd name="T4" fmla="*/ 58 w 21600"/>
                <a:gd name="T5" fmla="*/ 90 h 21600"/>
                <a:gd name="T6" fmla="*/ 0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D3EBED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3EBED"/>
              </a:extrusionClr>
              <a:contourClr>
                <a:srgbClr val="D3EBED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 err="1" smtClean="0">
                  <a:latin typeface="Verdana" panose="020B0604030504040204" pitchFamily="34" charset="0"/>
                </a:rPr>
                <a:t>Persone</a:t>
              </a:r>
              <a:endParaRPr lang="en-US" altLang="en-US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9" name="Strelica udesno 8"/>
          <p:cNvSpPr/>
          <p:nvPr/>
        </p:nvSpPr>
        <p:spPr>
          <a:xfrm>
            <a:off x="4480732" y="5771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LA </a:t>
            </a:r>
            <a:r>
              <a:rPr lang="hr-HR" sz="4400" dirty="0" smtClean="0"/>
              <a:t>TE</a:t>
            </a:r>
            <a:r>
              <a:rPr lang="it-IT" sz="4400" dirty="0" smtClean="0"/>
              <a:t>C</a:t>
            </a:r>
            <a:r>
              <a:rPr lang="hr-HR" sz="4400" dirty="0" smtClean="0"/>
              <a:t>NOLOG</a:t>
            </a:r>
            <a:r>
              <a:rPr lang="it-IT" sz="4400" dirty="0" smtClean="0"/>
              <a:t>IA</a:t>
            </a:r>
            <a:endParaRPr lang="en-GB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t-IT" altLang="en-US" dirty="0" smtClean="0"/>
              <a:t>Viene spesso identificata con l’</a:t>
            </a:r>
            <a:r>
              <a:rPr lang="it-IT" altLang="en-US" b="1" dirty="0" smtClean="0"/>
              <a:t>information </a:t>
            </a:r>
            <a:r>
              <a:rPr lang="it-IT" altLang="en-US" b="1" dirty="0" err="1" smtClean="0"/>
              <a:t>retrieval</a:t>
            </a:r>
            <a:r>
              <a:rPr lang="it-IT" altLang="en-US" b="1" dirty="0" smtClean="0"/>
              <a:t> (IR)</a:t>
            </a:r>
          </a:p>
          <a:p>
            <a:pPr lvl="1"/>
            <a:r>
              <a:rPr lang="it-IT" altLang="en-US" dirty="0" smtClean="0"/>
              <a:t>Di gran lunga il maggior sforzo e investimento</a:t>
            </a:r>
          </a:p>
          <a:p>
            <a:pPr lvl="1"/>
            <a:r>
              <a:rPr lang="it-IT" altLang="en-US" dirty="0" smtClean="0"/>
              <a:t>internazionale &amp; globale  </a:t>
            </a:r>
          </a:p>
          <a:p>
            <a:r>
              <a:rPr lang="it-IT" altLang="en-US" dirty="0" smtClean="0"/>
              <a:t>Come fornire agli utenti informazioni pertinenti in maniera </a:t>
            </a:r>
            <a:r>
              <a:rPr lang="it-IT" altLang="en-US" b="1" dirty="0" smtClean="0"/>
              <a:t>efficace ?</a:t>
            </a:r>
            <a:endParaRPr lang="it-IT" altLang="en-US" dirty="0" smtClean="0"/>
          </a:p>
          <a:p>
            <a:pPr lvl="1"/>
            <a:r>
              <a:rPr lang="it-IT" altLang="en-US" dirty="0" smtClean="0"/>
              <a:t>Come organizzare l’informazione dal punto di vista </a:t>
            </a:r>
            <a:r>
              <a:rPr lang="it-IT" altLang="en-US" i="1" dirty="0" smtClean="0"/>
              <a:t>intellettivo</a:t>
            </a:r>
            <a:r>
              <a:rPr lang="it-IT" altLang="en-US" dirty="0" smtClean="0"/>
              <a:t> </a:t>
            </a:r>
            <a:r>
              <a:rPr lang="it-IT" altLang="en-US" i="1" dirty="0" smtClean="0"/>
              <a:t>?</a:t>
            </a:r>
          </a:p>
          <a:p>
            <a:pPr lvl="1"/>
            <a:r>
              <a:rPr lang="it-IT" altLang="en-US" dirty="0" smtClean="0"/>
              <a:t>Come specificare dal punto di vista </a:t>
            </a:r>
            <a:r>
              <a:rPr lang="it-IT" altLang="en-US" i="1" dirty="0" smtClean="0"/>
              <a:t>intellettivo</a:t>
            </a:r>
            <a:r>
              <a:rPr lang="it-IT" altLang="en-US" dirty="0" smtClean="0"/>
              <a:t> la ricerca e l’interazione</a:t>
            </a:r>
            <a:r>
              <a:rPr lang="it-IT" altLang="en-US" i="1" dirty="0" smtClean="0"/>
              <a:t>?</a:t>
            </a:r>
          </a:p>
          <a:p>
            <a:pPr lvl="1"/>
            <a:r>
              <a:rPr lang="it-IT" altLang="en-US" dirty="0" smtClean="0"/>
              <a:t>Quali sistemi e tecniche si possono usare in modo </a:t>
            </a:r>
            <a:r>
              <a:rPr lang="it-IT" altLang="en-US" i="1" dirty="0" smtClean="0"/>
              <a:t>efficace?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hr-HR" altLang="en-US" dirty="0" smtClean="0">
                <a:solidFill>
                  <a:srgbClr val="FF0000"/>
                </a:solidFill>
              </a:rPr>
              <a:t>„</a:t>
            </a:r>
            <a:r>
              <a:rPr lang="it-IT" altLang="en-US" dirty="0" smtClean="0">
                <a:solidFill>
                  <a:srgbClr val="FF0000"/>
                </a:solidFill>
              </a:rPr>
              <a:t>IR: ... gli aspetti intellettivi della descrizione delle informazioni, ... La ricerca,  ... &amp; sistemi, le macchine...”</a:t>
            </a:r>
          </a:p>
          <a:p>
            <a:pPr algn="r">
              <a:lnSpc>
                <a:spcPct val="90000"/>
              </a:lnSpc>
              <a:buNone/>
            </a:pPr>
            <a:r>
              <a:rPr lang="en-US" altLang="en-US" sz="1400" i="1" dirty="0" smtClean="0"/>
              <a:t>Calvin </a:t>
            </a:r>
            <a:r>
              <a:rPr lang="en-US" altLang="en-US" sz="1400" i="1" dirty="0" err="1"/>
              <a:t>Mooers</a:t>
            </a:r>
            <a:r>
              <a:rPr lang="en-US" altLang="en-US" sz="1400" i="1" dirty="0"/>
              <a:t>, 1951</a:t>
            </a:r>
            <a:endParaRPr lang="en-US" altLang="en-US" sz="1400" dirty="0"/>
          </a:p>
          <a:p>
            <a:endParaRPr lang="en-GB" dirty="0"/>
          </a:p>
        </p:txBody>
      </p:sp>
      <p:pic>
        <p:nvPicPr>
          <p:cNvPr id="4" name="Picture 4" descr="moo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427413"/>
            <a:ext cx="267811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LA </a:t>
            </a:r>
            <a:r>
              <a:rPr lang="hr-HR" sz="4000" dirty="0"/>
              <a:t>TE</a:t>
            </a:r>
            <a:r>
              <a:rPr lang="it-IT" sz="4000" dirty="0"/>
              <a:t>C</a:t>
            </a:r>
            <a:r>
              <a:rPr lang="hr-HR" sz="4000" dirty="0"/>
              <a:t>NOLOG</a:t>
            </a:r>
            <a:r>
              <a:rPr lang="it-IT" sz="4000" dirty="0"/>
              <a:t>IA</a:t>
            </a:r>
            <a:r>
              <a:rPr lang="hr-HR" dirty="0" smtClean="0"/>
              <a:t> – cont</a:t>
            </a:r>
            <a:r>
              <a:rPr lang="it-IT" dirty="0" err="1" smtClean="0"/>
              <a:t>inua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altLang="en-US" sz="2400" dirty="0" smtClean="0"/>
              <a:t>Principalmente portata avanti dall’informatica </a:t>
            </a:r>
          </a:p>
          <a:p>
            <a:pPr lvl="1"/>
            <a:r>
              <a:rPr lang="it-IT" altLang="en-US" sz="2000" dirty="0" smtClean="0"/>
              <a:t>Ad esempio lo ”Special </a:t>
            </a:r>
            <a:r>
              <a:rPr lang="it-IT" altLang="en-US" sz="2000" dirty="0" err="1" smtClean="0"/>
              <a:t>Interest</a:t>
            </a:r>
            <a:r>
              <a:rPr lang="it-IT" altLang="en-US" sz="2000" dirty="0" smtClean="0"/>
              <a:t> Group” su Information </a:t>
            </a:r>
            <a:r>
              <a:rPr lang="it-IT" altLang="en-US" sz="2000" dirty="0" err="1" smtClean="0"/>
              <a:t>Retrieval</a:t>
            </a:r>
            <a:r>
              <a:rPr lang="it-IT" altLang="en-US" sz="2000" dirty="0" smtClean="0"/>
              <a:t> (IR) della ”</a:t>
            </a:r>
            <a:r>
              <a:rPr lang="it-IT" altLang="en-US" sz="2000" dirty="0" err="1" smtClean="0"/>
              <a:t>Association</a:t>
            </a:r>
            <a:r>
              <a:rPr lang="it-IT" altLang="en-US" sz="2000" dirty="0" smtClean="0"/>
              <a:t> for Computing </a:t>
            </a:r>
            <a:r>
              <a:rPr lang="it-IT" altLang="en-US" sz="2000" dirty="0" err="1" smtClean="0"/>
              <a:t>Machinery</a:t>
            </a:r>
            <a:r>
              <a:rPr lang="it-IT" altLang="en-US" sz="2000" dirty="0" smtClean="0"/>
              <a:t>” (SIGIR, ACM)</a:t>
            </a:r>
          </a:p>
          <a:p>
            <a:pPr lvl="1"/>
            <a:r>
              <a:rPr lang="it-IT" altLang="en-US" dirty="0" smtClean="0"/>
              <a:t>Notevoli comunità di ricerca in IR sono sorte in China, Korea, Singapore</a:t>
            </a:r>
          </a:p>
          <a:p>
            <a:r>
              <a:rPr lang="it-IT" altLang="en-US" dirty="0" smtClean="0"/>
              <a:t>„</a:t>
            </a:r>
            <a:r>
              <a:rPr lang="it-IT" altLang="en-US" sz="2000" dirty="0" smtClean="0"/>
              <a:t>tutti quanti fanno information </a:t>
            </a:r>
            <a:r>
              <a:rPr lang="it-IT" altLang="en-US" sz="2000" dirty="0" err="1" smtClean="0"/>
              <a:t>retrieval</a:t>
            </a:r>
            <a:r>
              <a:rPr lang="it-IT" altLang="en-US" sz="2000" dirty="0" smtClean="0"/>
              <a:t>”</a:t>
            </a:r>
          </a:p>
          <a:p>
            <a:pPr lvl="1"/>
            <a:r>
              <a:rPr lang="it-IT" altLang="en-US" dirty="0" smtClean="0"/>
              <a:t>Motori di ricerca, data </a:t>
            </a:r>
            <a:r>
              <a:rPr lang="it-IT" altLang="en-US" dirty="0" err="1" smtClean="0"/>
              <a:t>mining</a:t>
            </a:r>
            <a:r>
              <a:rPr lang="it-IT" altLang="en-US" dirty="0" smtClean="0"/>
              <a:t>, elaborazione del  linguaggio </a:t>
            </a:r>
            <a:r>
              <a:rPr lang="it-IT" altLang="en-US" dirty="0" err="1" smtClean="0"/>
              <a:t>natural</a:t>
            </a:r>
            <a:r>
              <a:rPr lang="it-IT" altLang="en-US" dirty="0" smtClean="0"/>
              <a:t> (NLP - Natural Language Processing), intelligenza artificiale, computer </a:t>
            </a:r>
            <a:r>
              <a:rPr lang="it-IT" altLang="en-US" dirty="0" err="1" smtClean="0"/>
              <a:t>graphics</a:t>
            </a:r>
            <a:r>
              <a:rPr lang="it-IT" altLang="en-US" dirty="0" smtClean="0"/>
              <a:t> … </a:t>
            </a:r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altLang="en-US" dirty="0" smtClean="0"/>
              <a:t> </a:t>
            </a:r>
            <a:r>
              <a:rPr lang="hr-HR" altLang="en-US" dirty="0" err="1"/>
              <a:t>Gerald</a:t>
            </a:r>
            <a:r>
              <a:rPr lang="hr-HR" altLang="en-US" dirty="0"/>
              <a:t> </a:t>
            </a:r>
            <a:r>
              <a:rPr lang="hr-HR" altLang="en-US" dirty="0" err="1" smtClean="0"/>
              <a:t>Salton</a:t>
            </a:r>
            <a:r>
              <a:rPr lang="hr-HR" altLang="en-US" dirty="0" smtClean="0"/>
              <a:t> (</a:t>
            </a:r>
            <a:r>
              <a:rPr lang="en-US" altLang="en-US" dirty="0" smtClean="0"/>
              <a:t>1927-1995</a:t>
            </a:r>
            <a:r>
              <a:rPr lang="hr-HR" altLang="en-US" dirty="0" smtClean="0"/>
              <a:t>)</a:t>
            </a:r>
          </a:p>
          <a:p>
            <a:endParaRPr lang="hr-HR" dirty="0"/>
          </a:p>
          <a:p>
            <a:endParaRPr lang="en-GB" dirty="0"/>
          </a:p>
        </p:txBody>
      </p:sp>
      <p:pic>
        <p:nvPicPr>
          <p:cNvPr id="5" name="Picture 5" descr="Sa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61" y="2687637"/>
            <a:ext cx="291623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hr-HR" dirty="0" smtClean="0"/>
              <a:t>INFORMA</a:t>
            </a:r>
            <a:r>
              <a:rPr lang="it-IT" dirty="0" smtClean="0"/>
              <a:t>Z</a:t>
            </a:r>
            <a:r>
              <a:rPr lang="hr-HR" dirty="0" smtClean="0"/>
              <a:t>ION</a:t>
            </a:r>
            <a:r>
              <a:rPr lang="it-IT" dirty="0" smtClean="0"/>
              <a:t>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en-US" dirty="0" smtClean="0"/>
              <a:t>Molte aree di ricerca</a:t>
            </a:r>
          </a:p>
          <a:p>
            <a:pPr lvl="1"/>
            <a:r>
              <a:rPr lang="it-IT" altLang="en-US" dirty="0" smtClean="0"/>
              <a:t>Come fenomeno di base – poco progresso</a:t>
            </a:r>
          </a:p>
          <a:p>
            <a:pPr lvl="2"/>
            <a:r>
              <a:rPr lang="it-IT" altLang="en-US" dirty="0" smtClean="0"/>
              <a:t>le misura alla </a:t>
            </a:r>
            <a:r>
              <a:rPr lang="it-IT" altLang="en-US" dirty="0" err="1" smtClean="0"/>
              <a:t>Shannon</a:t>
            </a:r>
            <a:r>
              <a:rPr lang="it-IT" altLang="en-US" dirty="0" smtClean="0"/>
              <a:t> non hanno avuto molto successo in IS</a:t>
            </a:r>
          </a:p>
          <a:p>
            <a:pPr lvl="2"/>
            <a:r>
              <a:rPr lang="it-IT" altLang="en-US" dirty="0" smtClean="0"/>
              <a:t>la ricerca si era concentrata su manifestazioni ed effetti</a:t>
            </a:r>
          </a:p>
          <a:p>
            <a:pPr lvl="2"/>
            <a:r>
              <a:rPr lang="it-IT" altLang="en-US" dirty="0" smtClean="0"/>
              <a:t>non ci sono progressi recenti in questa ricerca di base</a:t>
            </a:r>
          </a:p>
          <a:p>
            <a:pPr lvl="1"/>
            <a:r>
              <a:rPr lang="it-IT" altLang="en-US" dirty="0" smtClean="0"/>
              <a:t>Rappresentazione delle informazioni</a:t>
            </a:r>
          </a:p>
          <a:p>
            <a:pPr lvl="2"/>
            <a:r>
              <a:rPr lang="it-IT" altLang="en-US" dirty="0" smtClean="0"/>
              <a:t>Una larga parte è collegata con IR</a:t>
            </a:r>
          </a:p>
          <a:p>
            <a:pPr lvl="2"/>
            <a:r>
              <a:rPr lang="it-IT" altLang="en-US" dirty="0" smtClean="0"/>
              <a:t>L’approccio della biblioteconomia</a:t>
            </a:r>
          </a:p>
          <a:p>
            <a:pPr lvl="2"/>
            <a:r>
              <a:rPr lang="it-IT" altLang="en-US" dirty="0" smtClean="0"/>
              <a:t>I metadati</a:t>
            </a:r>
          </a:p>
          <a:p>
            <a:pPr lvl="1"/>
            <a:r>
              <a:rPr lang="it-IT" altLang="en-US" dirty="0" smtClean="0"/>
              <a:t>La </a:t>
            </a:r>
            <a:r>
              <a:rPr lang="it-IT" altLang="en-US" dirty="0" err="1" smtClean="0"/>
              <a:t>bibliometrica</a:t>
            </a:r>
            <a:endParaRPr lang="it-IT" altLang="en-US" dirty="0" smtClean="0"/>
          </a:p>
          <a:p>
            <a:pPr lvl="2"/>
            <a:r>
              <a:rPr lang="it-IT" altLang="en-US" dirty="0" smtClean="0"/>
              <a:t>Struttura della letteratura </a:t>
            </a:r>
            <a:endParaRPr lang="it-IT" alt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hr-HR" dirty="0"/>
              <a:t>INFORMA</a:t>
            </a:r>
            <a:r>
              <a:rPr lang="it-IT" dirty="0"/>
              <a:t>Z</a:t>
            </a:r>
            <a:r>
              <a:rPr lang="hr-HR" dirty="0"/>
              <a:t>ION</a:t>
            </a:r>
            <a:r>
              <a:rPr lang="it-IT" dirty="0"/>
              <a:t>E</a:t>
            </a:r>
            <a:r>
              <a:rPr lang="hr-HR" dirty="0" smtClean="0"/>
              <a:t> – cont</a:t>
            </a:r>
            <a:r>
              <a:rPr lang="it-IT" dirty="0" err="1" smtClean="0"/>
              <a:t>inua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en-US" dirty="0" smtClean="0"/>
              <a:t>Tutti la capiscono in modo intuitivo</a:t>
            </a:r>
          </a:p>
          <a:p>
            <a:r>
              <a:rPr lang="it-IT" altLang="en-US" dirty="0" smtClean="0"/>
              <a:t>Non è molto ben definita dal punto di vista formale</a:t>
            </a:r>
          </a:p>
          <a:p>
            <a:pPr lvl="1"/>
            <a:r>
              <a:rPr lang="it-IT" altLang="en-US" sz="2000" dirty="0" smtClean="0"/>
              <a:t>Sono emersi diversi modelli e punti di vista</a:t>
            </a:r>
          </a:p>
          <a:p>
            <a:pPr lvl="2"/>
            <a:r>
              <a:rPr lang="it-IT" altLang="en-US" sz="2000" dirty="0" err="1" smtClean="0">
                <a:solidFill>
                  <a:srgbClr val="FF0000"/>
                </a:solidFill>
              </a:rPr>
              <a:t>Shannon</a:t>
            </a:r>
            <a:r>
              <a:rPr lang="it-IT" altLang="en-US" sz="2000" dirty="0" smtClean="0">
                <a:solidFill>
                  <a:srgbClr val="FF9900"/>
                </a:solidFill>
              </a:rPr>
              <a:t>:</a:t>
            </a:r>
            <a:r>
              <a:rPr lang="it-IT" altLang="en-US" sz="2000" dirty="0" smtClean="0"/>
              <a:t> sorgente-canale-destinazione</a:t>
            </a:r>
          </a:p>
          <a:p>
            <a:pPr lvl="3"/>
            <a:r>
              <a:rPr lang="it-IT" altLang="en-US" sz="2000" dirty="0" smtClean="0"/>
              <a:t>Riguarda i segnali, non il contenuto – malgrado molti tentativi non è di fatto applicabile</a:t>
            </a:r>
          </a:p>
          <a:p>
            <a:pPr lvl="2"/>
            <a:r>
              <a:rPr lang="it-IT" altLang="en-US" sz="2000" dirty="0" smtClean="0">
                <a:solidFill>
                  <a:srgbClr val="FF0000"/>
                </a:solidFill>
              </a:rPr>
              <a:t>Cognitivo:</a:t>
            </a:r>
            <a:r>
              <a:rPr lang="it-IT" altLang="en-US" sz="2000" dirty="0" smtClean="0"/>
              <a:t> cambiamenti nella struttura cognitiva</a:t>
            </a:r>
          </a:p>
          <a:p>
            <a:pPr lvl="3"/>
            <a:r>
              <a:rPr lang="it-IT" altLang="en-US" sz="2000" dirty="0" smtClean="0"/>
              <a:t>Elaborazione dei contenuti e loro effetti</a:t>
            </a:r>
          </a:p>
          <a:p>
            <a:pPr lvl="2"/>
            <a:r>
              <a:rPr lang="it-IT" altLang="en-US" sz="2000" dirty="0" smtClean="0">
                <a:solidFill>
                  <a:srgbClr val="FF0000"/>
                </a:solidFill>
              </a:rPr>
              <a:t>Sociale:</a:t>
            </a:r>
            <a:r>
              <a:rPr lang="it-IT" altLang="en-US" sz="2000" dirty="0" smtClean="0"/>
              <a:t> contesto, situazione </a:t>
            </a:r>
          </a:p>
          <a:p>
            <a:pPr lvl="3"/>
            <a:r>
              <a:rPr lang="it-IT" altLang="en-US" sz="2000" dirty="0" smtClean="0"/>
              <a:t>Ricerca delle informazioni, compiti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pt-BR" altLang="de-DE" smtClean="0"/>
              <a:t>Aparac-Jelusic e Mandl, 2018</a:t>
            </a:r>
            <a:endParaRPr lang="en-US" altLang="de-DE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altLang="de-DE" sz="4000" dirty="0" smtClean="0"/>
              <a:t>Come </a:t>
            </a:r>
            <a:r>
              <a:rPr lang="en-US" altLang="de-DE" sz="4000" dirty="0" err="1" smtClean="0"/>
              <a:t>si</a:t>
            </a:r>
            <a:r>
              <a:rPr lang="en-US" altLang="de-DE" sz="4000" dirty="0" smtClean="0"/>
              <a:t> </a:t>
            </a:r>
            <a:r>
              <a:rPr lang="en-US" altLang="de-DE" sz="4000" dirty="0" err="1" smtClean="0"/>
              <a:t>manifesta</a:t>
            </a:r>
            <a:r>
              <a:rPr lang="en-US" altLang="de-DE" sz="4000" dirty="0" smtClean="0"/>
              <a:t> </a:t>
            </a:r>
            <a:r>
              <a:rPr lang="en-US" altLang="de-DE" sz="4000" dirty="0" err="1" smtClean="0"/>
              <a:t>l’informazione</a:t>
            </a:r>
            <a:r>
              <a:rPr lang="en-US" altLang="de-DE" sz="4000" dirty="0" smtClean="0"/>
              <a:t/>
            </a:r>
            <a:br>
              <a:rPr lang="en-US" altLang="de-DE" sz="4000" dirty="0" smtClean="0"/>
            </a:br>
            <a:r>
              <a:rPr lang="en-US" altLang="de-DE" sz="2000" dirty="0" smtClean="0"/>
              <a:t>(Buckland</a:t>
            </a:r>
            <a:r>
              <a:rPr lang="en-US" altLang="de-DE" sz="2000" dirty="0"/>
              <a:t>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6733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it-IT" altLang="de-DE" sz="2400" dirty="0" smtClean="0"/>
              <a:t>Informazione come </a:t>
            </a:r>
            <a:r>
              <a:rPr lang="it-IT" altLang="de-DE" sz="2400" b="1" dirty="0" smtClean="0"/>
              <a:t>cosa </a:t>
            </a:r>
            <a:r>
              <a:rPr lang="it-IT" altLang="de-DE" sz="2400" dirty="0" smtClean="0"/>
              <a:t>(tangibile)</a:t>
            </a:r>
          </a:p>
          <a:p>
            <a:pPr lvl="1"/>
            <a:r>
              <a:rPr lang="it-IT" altLang="de-DE" sz="2000" dirty="0" smtClean="0"/>
              <a:t>Dati e documenti che hanno la qualità di fornire informazioni </a:t>
            </a:r>
          </a:p>
          <a:p>
            <a:pPr lvl="2"/>
            <a:r>
              <a:rPr lang="it-IT" altLang="de-DE" dirty="0" smtClean="0"/>
              <a:t>Si riferisce a informazioni potenzialmente trasportate dagli oggetti</a:t>
            </a:r>
          </a:p>
          <a:p>
            <a:r>
              <a:rPr lang="it-IT" altLang="de-DE" sz="2400" dirty="0" smtClean="0"/>
              <a:t>Informazione come </a:t>
            </a:r>
            <a:r>
              <a:rPr lang="it-IT" altLang="de-DE" sz="2400" b="1" dirty="0" smtClean="0"/>
              <a:t>processo</a:t>
            </a:r>
          </a:p>
          <a:p>
            <a:pPr lvl="1"/>
            <a:r>
              <a:rPr lang="it-IT" altLang="de-DE" sz="2000" dirty="0" smtClean="0"/>
              <a:t>Quello che uno sa cambia quando viene informato di qualcosa; “l’azione di (come </a:t>
            </a:r>
            <a:r>
              <a:rPr lang="it-IT" altLang="de-DE" sz="2000" dirty="0" err="1" smtClean="0"/>
              <a:t>Brookes</a:t>
            </a:r>
            <a:r>
              <a:rPr lang="it-IT" altLang="de-DE" sz="2000" dirty="0" smtClean="0"/>
              <a:t>)</a:t>
            </a:r>
          </a:p>
          <a:p>
            <a:pPr lvl="2"/>
            <a:r>
              <a:rPr lang="it-IT" altLang="de-DE" dirty="0" smtClean="0"/>
              <a:t>Si riferisce a cambiamenti cognitivi + il processo di cambiamento</a:t>
            </a:r>
          </a:p>
          <a:p>
            <a:r>
              <a:rPr lang="it-IT" altLang="de-DE" sz="2400" dirty="0" smtClean="0"/>
              <a:t>Informazione come </a:t>
            </a:r>
            <a:r>
              <a:rPr lang="it-IT" altLang="de-DE" sz="2400" b="1" dirty="0" smtClean="0"/>
              <a:t>conoscenza</a:t>
            </a:r>
          </a:p>
          <a:p>
            <a:pPr lvl="1"/>
            <a:r>
              <a:rPr lang="it-IT" altLang="de-DE" sz="2000" dirty="0" smtClean="0"/>
              <a:t>Conoscenza riguardo a X che viene (in qualche modo) comunicata</a:t>
            </a:r>
          </a:p>
          <a:p>
            <a:pPr lvl="2"/>
            <a:r>
              <a:rPr lang="it-IT" altLang="de-DE" dirty="0" smtClean="0"/>
              <a:t>Si riferisce a quello che viene comunicato, quindi intangibile</a:t>
            </a:r>
          </a:p>
          <a:p>
            <a:pPr lvl="1"/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282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Varie</a:t>
            </a:r>
            <a:r>
              <a:rPr lang="it-IT" dirty="0" smtClean="0"/>
              <a:t> </a:t>
            </a:r>
            <a:r>
              <a:rPr lang="hr-HR" dirty="0" smtClean="0"/>
              <a:t>conce</a:t>
            </a:r>
            <a:r>
              <a:rPr lang="it-IT" dirty="0" smtClean="0"/>
              <a:t>zioni di</a:t>
            </a:r>
            <a:r>
              <a:rPr lang="hr-HR" dirty="0" smtClean="0"/>
              <a:t> informa</a:t>
            </a:r>
            <a:r>
              <a:rPr lang="it-IT" dirty="0" smtClean="0"/>
              <a:t>zione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L’informazione </a:t>
            </a:r>
            <a:r>
              <a:rPr lang="it-IT" dirty="0" err="1" smtClean="0"/>
              <a:t>e’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Segni comunicati (Claude </a:t>
            </a:r>
            <a:r>
              <a:rPr lang="it-IT" dirty="0" err="1" smtClean="0"/>
              <a:t>Shannon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Un cambiamento di struttura (Nick Belkin e Steve </a:t>
            </a:r>
            <a:r>
              <a:rPr lang="it-IT" dirty="0" err="1" smtClean="0"/>
              <a:t>Robertson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Conoscenza frammentata (</a:t>
            </a:r>
            <a:r>
              <a:rPr lang="it-IT" dirty="0" err="1" smtClean="0"/>
              <a:t>Bertie</a:t>
            </a:r>
            <a:r>
              <a:rPr lang="it-IT" dirty="0" smtClean="0"/>
              <a:t> </a:t>
            </a:r>
            <a:r>
              <a:rPr lang="it-IT" dirty="0" err="1" smtClean="0"/>
              <a:t>Brookes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Dati significativi (Luciano Floridi)</a:t>
            </a:r>
          </a:p>
          <a:p>
            <a:pPr lvl="1"/>
            <a:r>
              <a:rPr lang="it-IT" dirty="0" smtClean="0"/>
              <a:t>Schemi di complessità auto organizzata, che forniscono un significato  dipendente dal contesto, e che facilitano la comprensione (David </a:t>
            </a:r>
            <a:r>
              <a:rPr lang="it-IT" dirty="0" err="1" smtClean="0"/>
              <a:t>Bowden</a:t>
            </a:r>
            <a:r>
              <a:rPr lang="it-IT" dirty="0" smtClean="0"/>
              <a:t>)</a:t>
            </a:r>
          </a:p>
          <a:p>
            <a:pPr lvl="3"/>
            <a:r>
              <a:rPr lang="it-IT" dirty="0" smtClean="0"/>
              <a:t>Da </a:t>
            </a:r>
            <a:r>
              <a:rPr lang="it-IT" dirty="0" err="1" smtClean="0"/>
              <a:t>Bowden</a:t>
            </a:r>
            <a:r>
              <a:rPr lang="it-IT" dirty="0" smtClean="0"/>
              <a:t> e Robinson, 2013</a:t>
            </a:r>
          </a:p>
          <a:p>
            <a:pPr lvl="1"/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Contenuti e introduzione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</a:t>
            </a:r>
            <a:r>
              <a:rPr lang="it-IT" dirty="0" smtClean="0"/>
              <a:t>ZIONE</a:t>
            </a:r>
            <a:r>
              <a:rPr lang="hr-HR" dirty="0" smtClean="0"/>
              <a:t> – cont</a:t>
            </a:r>
            <a:r>
              <a:rPr lang="it-IT" dirty="0" err="1" smtClean="0"/>
              <a:t>inua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759974"/>
            <a:ext cx="8946541" cy="4365523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dirty="0" smtClean="0"/>
              <a:t>In Informatica:</a:t>
            </a:r>
          </a:p>
          <a:p>
            <a:pPr lvl="1"/>
            <a:r>
              <a:rPr lang="it-IT" altLang="en-US" sz="2200" dirty="0" smtClean="0"/>
              <a:t>L’informazione è vista come entità o forma che fornisce la risposta a una domanda di qualche tipo o che risolve un’incertezza</a:t>
            </a:r>
            <a:endParaRPr lang="it-IT" altLang="en-US" sz="2000" dirty="0" smtClean="0"/>
          </a:p>
          <a:p>
            <a:pPr lvl="2"/>
            <a:r>
              <a:rPr lang="it-IT" altLang="en-US" sz="1800" dirty="0" smtClean="0"/>
              <a:t>Segnali, bit, dati – ad es. la teoria dell’informazione di </a:t>
            </a:r>
            <a:r>
              <a:rPr lang="it-IT" altLang="en-US" sz="1800" dirty="0" err="1" smtClean="0"/>
              <a:t>Shannon</a:t>
            </a:r>
            <a:r>
              <a:rPr lang="it-IT" altLang="en-US" sz="1800" dirty="0" smtClean="0"/>
              <a:t>, econometria… </a:t>
            </a:r>
          </a:p>
          <a:p>
            <a:pPr lvl="1"/>
            <a:r>
              <a:rPr lang="it-IT" altLang="en-US" sz="2400" dirty="0" smtClean="0"/>
              <a:t>L’informazione implica processi cognitive e la comprensione</a:t>
            </a:r>
          </a:p>
          <a:p>
            <a:pPr marL="1352550" lvl="2" indent="-495300">
              <a:lnSpc>
                <a:spcPct val="80000"/>
              </a:lnSpc>
            </a:pPr>
            <a:r>
              <a:rPr lang="it-IT" altLang="en-US" sz="1800" dirty="0" smtClean="0"/>
              <a:t>comprensione, </a:t>
            </a:r>
            <a:r>
              <a:rPr lang="it-IT" altLang="en-US" sz="1800" dirty="0" err="1" smtClean="0"/>
              <a:t>Brookes</a:t>
            </a:r>
            <a:endParaRPr lang="it-IT" altLang="en-US" sz="1800" dirty="0" smtClean="0"/>
          </a:p>
          <a:p>
            <a:pPr marL="952500" lvl="1" indent="-495300">
              <a:lnSpc>
                <a:spcPct val="80000"/>
              </a:lnSpc>
            </a:pPr>
            <a:r>
              <a:rPr lang="it-IT" altLang="en-US" sz="2400" dirty="0" smtClean="0"/>
              <a:t>L’informazione è anche relative al contesto, alla situazione, al problema da risolvere</a:t>
            </a:r>
          </a:p>
          <a:p>
            <a:pPr marL="1352550" lvl="2" indent="-495300">
              <a:lnSpc>
                <a:spcPct val="80000"/>
              </a:lnSpc>
            </a:pPr>
            <a:r>
              <a:rPr lang="it-IT" altLang="en-US" sz="1800" b="1" dirty="0" smtClean="0"/>
              <a:t>UTENTI, USI,COMPITI </a:t>
            </a:r>
            <a:endParaRPr lang="it-IT" altLang="en-US" sz="1800" dirty="0" smtClean="0"/>
          </a:p>
          <a:p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</a:t>
            </a:r>
            <a:r>
              <a:rPr lang="it-IT" dirty="0" smtClean="0"/>
              <a:t>RSONE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altLang="en-US" sz="2400" dirty="0" smtClean="0"/>
              <a:t>Servizi professionali</a:t>
            </a:r>
          </a:p>
          <a:p>
            <a:pPr lvl="1"/>
            <a:r>
              <a:rPr lang="it-IT" altLang="en-US" sz="2000" dirty="0" smtClean="0"/>
              <a:t>nelle organizzazioni – si va verso la gestione della conoscenza, intelligenza competitiva</a:t>
            </a:r>
          </a:p>
          <a:p>
            <a:pPr lvl="1"/>
            <a:r>
              <a:rPr lang="it-IT" altLang="en-US" sz="2000" dirty="0" smtClean="0"/>
              <a:t>nell’industria – fornitori, aggregatori, Internet</a:t>
            </a:r>
          </a:p>
          <a:p>
            <a:r>
              <a:rPr lang="it-IT" altLang="en-US" sz="2400" dirty="0" smtClean="0"/>
              <a:t>Ricerca</a:t>
            </a:r>
          </a:p>
          <a:p>
            <a:pPr lvl="1"/>
            <a:r>
              <a:rPr lang="it-IT" altLang="en-US" sz="2000" dirty="0" smtClean="0"/>
              <a:t>Studi su utenti e utilizzi</a:t>
            </a:r>
          </a:p>
          <a:p>
            <a:pPr lvl="1"/>
            <a:r>
              <a:rPr lang="it-IT" altLang="en-US" sz="2000" dirty="0" smtClean="0"/>
              <a:t>Studi sull'interattività</a:t>
            </a:r>
          </a:p>
          <a:p>
            <a:pPr lvl="1"/>
            <a:r>
              <a:rPr lang="it-IT" altLang="en-US" sz="2000" dirty="0" smtClean="0"/>
              <a:t>Ampliamento degli studi sulla ricerca di informazioni, contesto sociale e collaborazione</a:t>
            </a:r>
          </a:p>
          <a:p>
            <a:pPr lvl="1"/>
            <a:r>
              <a:rPr lang="it-IT" altLang="en-US" sz="2000" dirty="0" smtClean="0"/>
              <a:t>Studi sulla rilevanza dell’informazione</a:t>
            </a:r>
          </a:p>
          <a:p>
            <a:pPr lvl="1"/>
            <a:r>
              <a:rPr lang="it-IT" altLang="en-US" sz="2000" dirty="0" smtClean="0"/>
              <a:t>Informatica sociale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</a:t>
            </a:r>
            <a:r>
              <a:rPr lang="it-IT" dirty="0" smtClean="0"/>
              <a:t>RSONE</a:t>
            </a:r>
            <a:r>
              <a:rPr lang="hr-HR" dirty="0" smtClean="0"/>
              <a:t> – cont</a:t>
            </a:r>
            <a:r>
              <a:rPr lang="it-IT" dirty="0" err="1" smtClean="0"/>
              <a:t>inua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Studi su utenti e utilizzi </a:t>
            </a:r>
          </a:p>
          <a:p>
            <a:pPr lvl="1">
              <a:lnSpc>
                <a:spcPct val="90000"/>
              </a:lnSpc>
            </a:pPr>
            <a:r>
              <a:rPr lang="it-IT" altLang="en-US" sz="2400" dirty="0" smtClean="0"/>
              <a:t>Molti studi in relazione a Information </a:t>
            </a:r>
            <a:r>
              <a:rPr lang="it-IT" altLang="en-US" sz="2400" dirty="0" err="1" smtClean="0"/>
              <a:t>Retrieval</a:t>
            </a:r>
            <a:endParaRPr lang="it-IT" altLang="en-US" sz="2400" dirty="0" smtClean="0"/>
          </a:p>
          <a:p>
            <a:pPr lvl="2">
              <a:lnSpc>
                <a:spcPct val="90000"/>
              </a:lnSpc>
            </a:pPr>
            <a:r>
              <a:rPr lang="it-IT" altLang="en-US" sz="2400" dirty="0" smtClean="0"/>
              <a:t> ad es. ricerca, multitasking, scorrere, navigare</a:t>
            </a:r>
          </a:p>
          <a:p>
            <a:pPr lvl="1">
              <a:lnSpc>
                <a:spcPct val="90000"/>
              </a:lnSpc>
            </a:pPr>
            <a:r>
              <a:rPr lang="it-IT" altLang="en-US" sz="2400" dirty="0" smtClean="0"/>
              <a:t> Studi teorici e sperimentali sulla </a:t>
            </a:r>
            <a:r>
              <a:rPr lang="it-IT" altLang="en-US" sz="2400" b="1" dirty="0" smtClean="0"/>
              <a:t>rilevanza</a:t>
            </a:r>
            <a:r>
              <a:rPr lang="it-IT" altLang="en-US" sz="2400" b="1" dirty="0" smtClean="0">
                <a:hlinkClick r:id="rId2"/>
              </a:rPr>
              <a:t> </a:t>
            </a:r>
            <a:endParaRPr lang="it-IT" altLang="en-US" sz="2400" b="1" dirty="0" smtClean="0"/>
          </a:p>
          <a:p>
            <a:pPr>
              <a:lnSpc>
                <a:spcPct val="90000"/>
              </a:lnSpc>
            </a:pPr>
            <a:r>
              <a:rPr lang="it-IT" altLang="en-US" sz="2400" dirty="0" smtClean="0"/>
              <a:t>Ramificazioni sugli studi sull’uso del Web</a:t>
            </a:r>
          </a:p>
          <a:p>
            <a:pPr lvl="1">
              <a:lnSpc>
                <a:spcPct val="90000"/>
              </a:lnSpc>
            </a:pPr>
            <a:r>
              <a:rPr lang="it-IT" altLang="en-US" sz="2400" dirty="0" smtClean="0"/>
              <a:t>studi quantitativi &amp; qualitativi</a:t>
            </a:r>
          </a:p>
          <a:p>
            <a:pPr lvl="1">
              <a:lnSpc>
                <a:spcPct val="90000"/>
              </a:lnSpc>
            </a:pPr>
            <a:r>
              <a:rPr lang="it-IT" altLang="en-US" sz="2400" dirty="0" smtClean="0"/>
              <a:t>comparsa di </a:t>
            </a:r>
            <a:r>
              <a:rPr lang="it-IT" altLang="en-US" sz="2400" dirty="0" err="1" smtClean="0"/>
              <a:t>webometrics</a:t>
            </a:r>
            <a:r>
              <a:rPr lang="it-IT" altLang="en-US" sz="2400" dirty="0" smtClean="0"/>
              <a:t>, </a:t>
            </a:r>
            <a:r>
              <a:rPr lang="it-IT" altLang="en-US" sz="2400" dirty="0" err="1" smtClean="0"/>
              <a:t>altmetrics</a:t>
            </a:r>
            <a:r>
              <a:rPr lang="it-IT" altLang="en-US" sz="2400" dirty="0" smtClean="0"/>
              <a:t> 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</a:t>
            </a:r>
            <a:r>
              <a:rPr lang="it-IT" dirty="0"/>
              <a:t>RSONE</a:t>
            </a:r>
            <a:r>
              <a:rPr lang="hr-HR" dirty="0"/>
              <a:t> – cont</a:t>
            </a:r>
            <a:r>
              <a:rPr lang="it-IT" dirty="0" err="1"/>
              <a:t>inua</a:t>
            </a:r>
            <a:r>
              <a:rPr lang="hr-HR" dirty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en-US" dirty="0" smtClean="0"/>
              <a:t>Il modello tradizionale di Information </a:t>
            </a:r>
            <a:r>
              <a:rPr lang="it-IT" altLang="en-US" dirty="0" err="1" smtClean="0"/>
              <a:t>Retrieval</a:t>
            </a:r>
            <a:r>
              <a:rPr lang="it-IT" altLang="en-US" dirty="0" smtClean="0"/>
              <a:t> sii concentra sulla corrispondenza tra richiesta e risultato, considerando poco l’utente e l’interazione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Sono stati suggeriti diversi modelli di interazione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il modello cognitive di </a:t>
            </a:r>
            <a:r>
              <a:rPr lang="it-IT" altLang="en-US" dirty="0" err="1" smtClean="0"/>
              <a:t>Ingwersen</a:t>
            </a:r>
            <a:r>
              <a:rPr lang="it-IT" altLang="en-US" dirty="0" smtClean="0"/>
              <a:t>, il modello a episodi di Belkin, il modello stratificato di </a:t>
            </a:r>
            <a:r>
              <a:rPr lang="it-IT" altLang="en-US" dirty="0" err="1" smtClean="0"/>
              <a:t>Saracevic</a:t>
            </a:r>
            <a:endParaRPr lang="it-IT" altLang="en-US" dirty="0" smtClean="0"/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Difficile fare esperimenti e ottenere conferme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L’informazione è considerate fondamentale per fornire: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Le basi per una migliore progettazione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Capire l’uso dei sistemi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L’interazione sul Web: una nuova area molto rilevante</a:t>
            </a:r>
          </a:p>
          <a:p>
            <a:pPr lvl="8">
              <a:lnSpc>
                <a:spcPct val="90000"/>
              </a:lnSpc>
            </a:pPr>
            <a:r>
              <a:rPr lang="it-IT" altLang="en-US" dirty="0" smtClean="0"/>
              <a:t>(</a:t>
            </a:r>
            <a:r>
              <a:rPr lang="it-IT" altLang="en-US" dirty="0" err="1" smtClean="0"/>
              <a:t>Tefko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Saracevic</a:t>
            </a:r>
            <a:r>
              <a:rPr lang="it-IT" altLang="en-US" dirty="0" smtClean="0"/>
              <a:t>, 2009)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</a:t>
            </a:r>
            <a:r>
              <a:rPr lang="it-IT" dirty="0"/>
              <a:t>RSONE</a:t>
            </a:r>
            <a:r>
              <a:rPr lang="hr-HR" dirty="0"/>
              <a:t> – cont</a:t>
            </a:r>
            <a:r>
              <a:rPr lang="it-IT" dirty="0" err="1"/>
              <a:t>inua</a:t>
            </a:r>
            <a:r>
              <a:rPr lang="hr-HR" dirty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en-US" sz="2400" dirty="0" smtClean="0"/>
              <a:t>Ricerca di informazioni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 smtClean="0"/>
              <a:t>Si concentra su un contesto più ampi di quello dell’Information </a:t>
            </a:r>
            <a:r>
              <a:rPr lang="it-IT" altLang="en-US" sz="2200" dirty="0" err="1" smtClean="0"/>
              <a:t>Retrieval</a:t>
            </a:r>
            <a:r>
              <a:rPr lang="it-IT" altLang="en-US" sz="2200" dirty="0" smtClean="0"/>
              <a:t>, considerando anche come le persone si muovono nella vita e al lavoro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 smtClean="0"/>
              <a:t>Esistono numerosi modelli</a:t>
            </a:r>
          </a:p>
          <a:p>
            <a:pPr lvl="2">
              <a:lnSpc>
                <a:spcPct val="90000"/>
              </a:lnSpc>
            </a:pPr>
            <a:r>
              <a:rPr lang="it-IT" altLang="en-US" sz="1800" dirty="0" smtClean="0"/>
              <a:t>Ad es. Il modello di ricerca delle informazioni di </a:t>
            </a:r>
            <a:r>
              <a:rPr lang="it-IT" altLang="en-US" sz="1800" dirty="0" err="1" smtClean="0"/>
              <a:t>Kuhlthau</a:t>
            </a:r>
            <a:r>
              <a:rPr lang="it-IT" altLang="en-US" sz="1800" dirty="0" smtClean="0"/>
              <a:t>, il modello di </a:t>
            </a:r>
            <a:r>
              <a:rPr lang="it-IT" altLang="en-US" sz="1800" dirty="0" err="1" smtClean="0"/>
              <a:t>Järvelin</a:t>
            </a:r>
            <a:r>
              <a:rPr lang="it-IT" altLang="en-US" sz="1800" dirty="0" smtClean="0"/>
              <a:t> per la ricerca di informazioni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 smtClean="0"/>
              <a:t>Sono inclusi anche studi su ‘life in the round,’ dare spiegazioni (</a:t>
            </a:r>
            <a:r>
              <a:rPr lang="it-IT" altLang="en-US" sz="2200" dirty="0" err="1" smtClean="0"/>
              <a:t>Dervin</a:t>
            </a:r>
            <a:r>
              <a:rPr lang="it-IT" altLang="en-US" sz="2200" dirty="0" smtClean="0"/>
              <a:t>), incontrare l’informazione (</a:t>
            </a:r>
            <a:r>
              <a:rPr lang="it-IT" altLang="en-US" sz="2200" dirty="0" err="1" smtClean="0"/>
              <a:t>Erdelez</a:t>
            </a:r>
            <a:r>
              <a:rPr lang="it-IT" altLang="en-US" sz="2200" dirty="0" smtClean="0"/>
              <a:t>), vita al lavoro, la scoperta di informazioni (</a:t>
            </a:r>
            <a:r>
              <a:rPr lang="it-IT" altLang="en-US" sz="2200" dirty="0" err="1" smtClean="0"/>
              <a:t>Bruza</a:t>
            </a:r>
            <a:r>
              <a:rPr lang="it-IT" altLang="en-US" sz="2200" dirty="0" smtClean="0"/>
              <a:t>), etc.</a:t>
            </a:r>
          </a:p>
          <a:p>
            <a:pPr lvl="1">
              <a:lnSpc>
                <a:spcPct val="90000"/>
              </a:lnSpc>
            </a:pPr>
            <a:r>
              <a:rPr lang="it-IT" altLang="en-US" sz="2200" dirty="0" smtClean="0"/>
              <a:t>Basati sul concetto di costruzione sociale dell’informazione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Il paradigm </a:t>
            </a:r>
            <a:r>
              <a:rPr lang="en-US" altLang="en-US" dirty="0" err="1" smtClean="0"/>
              <a:t>si</a:t>
            </a:r>
            <a:r>
              <a:rPr lang="en-US" altLang="en-US" dirty="0" smtClean="0"/>
              <a:t> e’ </a:t>
            </a:r>
            <a:r>
              <a:rPr lang="en-US" altLang="en-US" dirty="0" err="1" smtClean="0"/>
              <a:t>diviso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tecnologia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persone</a:t>
            </a:r>
            <a:r>
              <a:rPr lang="hr-HR" altLang="en-US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it-IT" altLang="en-US" sz="2800" dirty="0" smtClean="0"/>
              <a:t>Divisione a partire dai primi anni 80’, fino ad oggi</a:t>
            </a:r>
          </a:p>
          <a:p>
            <a:pPr lvl="1">
              <a:lnSpc>
                <a:spcPct val="90000"/>
              </a:lnSpc>
            </a:pPr>
            <a:r>
              <a:rPr lang="it-IT" altLang="en-US" sz="3000" dirty="0" smtClean="0"/>
              <a:t>Centrato sul sistema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algoritmi, TREC (</a:t>
            </a:r>
            <a:r>
              <a:rPr lang="it-IT" dirty="0" smtClean="0"/>
              <a:t>Text </a:t>
            </a:r>
            <a:r>
              <a:rPr lang="it-IT" dirty="0" err="1" smtClean="0"/>
              <a:t>Retrieval</a:t>
            </a:r>
            <a:r>
              <a:rPr lang="it-IT" dirty="0" smtClean="0"/>
              <a:t> Conference)</a:t>
            </a:r>
            <a:r>
              <a:rPr lang="it-IT" altLang="en-US" dirty="0" smtClean="0"/>
              <a:t>, motori di ricerca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Continua il modello tradizionale di IR</a:t>
            </a:r>
          </a:p>
          <a:p>
            <a:pPr lvl="3">
              <a:lnSpc>
                <a:spcPct val="90000"/>
              </a:lnSpc>
            </a:pPr>
            <a:r>
              <a:rPr lang="it-IT" altLang="en-US" sz="1800" dirty="0" smtClean="0"/>
              <a:t>IR in informatica</a:t>
            </a:r>
          </a:p>
          <a:p>
            <a:pPr lvl="4">
              <a:lnSpc>
                <a:spcPct val="90000"/>
              </a:lnSpc>
            </a:pPr>
            <a:r>
              <a:rPr lang="it-IT" altLang="en-US" sz="1600" dirty="0" smtClean="0"/>
              <a:t>Completamente orientate alla tecnologia</a:t>
            </a:r>
          </a:p>
          <a:p>
            <a:pPr lvl="4">
              <a:lnSpc>
                <a:spcPct val="90000"/>
              </a:lnSpc>
            </a:pPr>
            <a:r>
              <a:rPr lang="it-IT" altLang="en-US" sz="1600" dirty="0" smtClean="0"/>
              <a:t>MOLTO internazionale</a:t>
            </a:r>
          </a:p>
          <a:p>
            <a:pPr lvl="4">
              <a:lnSpc>
                <a:spcPct val="90000"/>
              </a:lnSpc>
            </a:pPr>
            <a:r>
              <a:rPr lang="it-IT" altLang="en-US" sz="1600" dirty="0" smtClean="0"/>
              <a:t>Per nulla consapevole dell’altro lato</a:t>
            </a:r>
            <a:endParaRPr lang="it-IT" altLang="en-US" dirty="0" smtClean="0"/>
          </a:p>
          <a:p>
            <a:pPr lvl="1">
              <a:lnSpc>
                <a:spcPct val="90000"/>
              </a:lnSpc>
            </a:pPr>
            <a:r>
              <a:rPr lang="it-IT" altLang="en-US" sz="3000" dirty="0" smtClean="0"/>
              <a:t>Centrato sull’utente (umano)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Studi cognitivi, situazionali, sugli utenti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Modelli di interazione, qualcosa è cominciato in TREC</a:t>
            </a:r>
          </a:p>
          <a:p>
            <a:pPr lvl="2">
              <a:lnSpc>
                <a:spcPct val="90000"/>
              </a:lnSpc>
            </a:pPr>
            <a:r>
              <a:rPr lang="it-IT" altLang="en-US" dirty="0" smtClean="0"/>
              <a:t>Studi sulla rilevanza</a:t>
            </a:r>
          </a:p>
          <a:p>
            <a:pPr lvl="3">
              <a:lnSpc>
                <a:spcPct val="90000"/>
              </a:lnSpc>
            </a:pPr>
            <a:r>
              <a:rPr lang="it-IT" altLang="en-US" sz="1800" dirty="0" smtClean="0"/>
              <a:t>IR, studi sugli utenti, servizi in informatica</a:t>
            </a:r>
          </a:p>
          <a:p>
            <a:pPr lvl="4">
              <a:lnSpc>
                <a:spcPct val="90000"/>
              </a:lnSpc>
            </a:pPr>
            <a:r>
              <a:rPr lang="it-IT" altLang="en-US" sz="1600" dirty="0" smtClean="0"/>
              <a:t>Essenzialmente orientate verso le persone</a:t>
            </a:r>
          </a:p>
          <a:p>
            <a:pPr lvl="4">
              <a:lnSpc>
                <a:spcPct val="90000"/>
              </a:lnSpc>
            </a:pPr>
            <a:r>
              <a:rPr lang="it-IT" altLang="en-US" sz="1600" dirty="0" smtClean="0"/>
              <a:t>Conoscenza ma poca partecipazione con l’altro lato</a:t>
            </a:r>
          </a:p>
          <a:p>
            <a:pPr lvl="4">
              <a:lnSpc>
                <a:spcPct val="90000"/>
              </a:lnSpc>
            </a:pPr>
            <a:r>
              <a:rPr lang="it-IT" altLang="en-US" sz="1600" dirty="0" smtClean="0"/>
              <a:t>Solo poche persone di Information Science vanno a SIGIR, ancora meno a SIGIR e ASIST, nessuno a ALA</a:t>
            </a:r>
            <a:endParaRPr lang="it-IT" altLang="en-US" dirty="0" smtClean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dell’Information Science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CARATTERISTICHE PRINCIPLAI E STRUTTURA DI </a:t>
            </a:r>
            <a:r>
              <a:rPr lang="hr-HR" dirty="0" smtClean="0"/>
              <a:t>IS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definire la nozione di Information Science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03312" y="1779640"/>
            <a:ext cx="8946541" cy="4468760"/>
          </a:xfrm>
        </p:spPr>
        <p:txBody>
          <a:bodyPr>
            <a:normAutofit/>
          </a:bodyPr>
          <a:lstStyle/>
          <a:p>
            <a:r>
              <a:rPr lang="it-IT" altLang="de-DE" dirty="0" smtClean="0"/>
              <a:t>L’Information Science è “una </a:t>
            </a:r>
            <a:r>
              <a:rPr lang="it-IT" altLang="de-DE" b="1" dirty="0" smtClean="0"/>
              <a:t>scienza interdisciplinare </a:t>
            </a:r>
            <a:r>
              <a:rPr lang="it-IT" altLang="de-DE" dirty="0" smtClean="0"/>
              <a:t>che studia le  </a:t>
            </a:r>
            <a:r>
              <a:rPr lang="it-IT" altLang="de-DE" b="1" dirty="0" smtClean="0"/>
              <a:t>proprietà e il comportamento </a:t>
            </a:r>
            <a:r>
              <a:rPr lang="it-IT" altLang="de-DE" dirty="0" smtClean="0"/>
              <a:t>dell’</a:t>
            </a:r>
            <a:r>
              <a:rPr lang="it-IT" altLang="de-DE" i="1" dirty="0" smtClean="0"/>
              <a:t>informazione</a:t>
            </a:r>
            <a:r>
              <a:rPr lang="it-IT" altLang="de-DE" dirty="0" smtClean="0"/>
              <a:t>, le </a:t>
            </a:r>
            <a:r>
              <a:rPr lang="it-IT" altLang="de-DE" b="1" dirty="0" smtClean="0"/>
              <a:t>forze che governano il flusso e l’utilizzo </a:t>
            </a:r>
            <a:r>
              <a:rPr lang="it-IT" altLang="de-DE" dirty="0" smtClean="0"/>
              <a:t>dell’informazione, e le </a:t>
            </a:r>
            <a:r>
              <a:rPr lang="it-IT" altLang="de-DE" b="1" dirty="0" smtClean="0"/>
              <a:t>tecniche</a:t>
            </a:r>
            <a:r>
              <a:rPr lang="it-IT" altLang="de-DE" dirty="0" smtClean="0"/>
              <a:t>, sia manuali che meccaniche, </a:t>
            </a:r>
            <a:r>
              <a:rPr lang="it-IT" altLang="de-DE" b="1" dirty="0" smtClean="0"/>
              <a:t>per elaborare </a:t>
            </a:r>
            <a:r>
              <a:rPr lang="it-IT" altLang="de-DE" dirty="0" smtClean="0"/>
              <a:t>l’informazione per un  </a:t>
            </a:r>
            <a:r>
              <a:rPr lang="it-IT" altLang="de-DE" i="1" dirty="0" smtClean="0"/>
              <a:t>ottima</a:t>
            </a:r>
            <a:r>
              <a:rPr lang="it-IT" altLang="de-DE" dirty="0" smtClean="0"/>
              <a:t> </a:t>
            </a:r>
            <a:r>
              <a:rPr lang="it-IT" altLang="de-DE" b="1" dirty="0" smtClean="0"/>
              <a:t>conservazione</a:t>
            </a:r>
            <a:r>
              <a:rPr lang="it-IT" altLang="de-DE" dirty="0" smtClean="0"/>
              <a:t>, </a:t>
            </a:r>
            <a:r>
              <a:rPr lang="it-IT" altLang="de-DE" b="1" dirty="0" smtClean="0"/>
              <a:t>ritrovamento</a:t>
            </a:r>
            <a:r>
              <a:rPr lang="it-IT" altLang="de-DE" dirty="0" smtClean="0"/>
              <a:t>, e </a:t>
            </a:r>
            <a:r>
              <a:rPr lang="it-IT" altLang="de-DE" b="1" dirty="0" smtClean="0"/>
              <a:t>disseminazione</a:t>
            </a:r>
            <a:r>
              <a:rPr lang="it-IT" altLang="de-DE" dirty="0" smtClean="0"/>
              <a:t>” (</a:t>
            </a:r>
            <a:r>
              <a:rPr lang="it-IT" altLang="de-DE" dirty="0" err="1" smtClean="0"/>
              <a:t>Borko</a:t>
            </a:r>
            <a:r>
              <a:rPr lang="it-IT" altLang="de-DE" dirty="0" smtClean="0"/>
              <a:t>, 1968)</a:t>
            </a:r>
          </a:p>
          <a:p>
            <a:r>
              <a:rPr lang="it-IT" dirty="0" smtClean="0"/>
              <a:t>L‘Information Science è (o dovrebbe essere) collegata con l‘intero </a:t>
            </a:r>
            <a:r>
              <a:rPr lang="it-IT" b="1" dirty="0" smtClean="0"/>
              <a:t>concetto della conoscenza, qualunque forma </a:t>
            </a:r>
            <a:r>
              <a:rPr lang="it-IT" dirty="0" smtClean="0"/>
              <a:t>le sue </a:t>
            </a:r>
            <a:r>
              <a:rPr lang="it-IT" b="1" dirty="0" smtClean="0"/>
              <a:t>manifestazioni</a:t>
            </a:r>
            <a:r>
              <a:rPr lang="it-IT" dirty="0" smtClean="0"/>
              <a:t> possano prendere“ (</a:t>
            </a:r>
            <a:r>
              <a:rPr lang="it-IT" dirty="0" err="1" smtClean="0"/>
              <a:t>Shera</a:t>
            </a:r>
            <a:r>
              <a:rPr lang="it-IT" dirty="0" smtClean="0"/>
              <a:t> 1973)</a:t>
            </a:r>
          </a:p>
          <a:p>
            <a:r>
              <a:rPr lang="it-IT" dirty="0" smtClean="0"/>
              <a:t>Un campo di studio multidisciplinare, che comporta diverse forma di conoscenza, a cui viene data uniformità dall'attenzione al concetto centrale di "informazione umana registrata" </a:t>
            </a:r>
            <a:br>
              <a:rPr lang="it-IT" dirty="0" smtClean="0"/>
            </a:br>
            <a:r>
              <a:rPr lang="it-IT" dirty="0" smtClean="0"/>
              <a:t>             il processo di comunicazione, la catena di comunicazione  (</a:t>
            </a:r>
            <a:r>
              <a:rPr lang="it-IT" dirty="0" err="1" smtClean="0"/>
              <a:t>Bowden</a:t>
            </a:r>
            <a:r>
              <a:rPr lang="it-IT" dirty="0" smtClean="0"/>
              <a:t> e Robinson, 2013)</a:t>
            </a:r>
            <a:endParaRPr lang="it-IT" dirty="0"/>
          </a:p>
        </p:txBody>
      </p:sp>
      <p:sp>
        <p:nvSpPr>
          <p:cNvPr id="2" name="Strelica udesno 1"/>
          <p:cNvSpPr/>
          <p:nvPr/>
        </p:nvSpPr>
        <p:spPr>
          <a:xfrm>
            <a:off x="1607745" y="5474334"/>
            <a:ext cx="708199" cy="31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</a:t>
            </a:r>
            <a:r>
              <a:rPr lang="hr-HR" dirty="0" smtClean="0"/>
              <a:t>efini</a:t>
            </a:r>
            <a:r>
              <a:rPr lang="it-IT" dirty="0" smtClean="0"/>
              <a:t>zioni di IS </a:t>
            </a:r>
            <a:r>
              <a:rPr lang="hr-HR" dirty="0" smtClean="0"/>
              <a:t>cont</a:t>
            </a:r>
            <a:r>
              <a:rPr lang="it-IT" dirty="0" err="1" smtClean="0"/>
              <a:t>inua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“… l’Information Science mette insieme e utilizza le teorie, </a:t>
            </a:r>
            <a:r>
              <a:rPr lang="it-IT" dirty="0"/>
              <a:t>i</a:t>
            </a:r>
            <a:r>
              <a:rPr lang="it-IT" dirty="0" smtClean="0"/>
              <a:t> principi, le tecniche e la tecnologia di una moltitudine di discipline per ottenere una soluzione ai problemi dell’informazione</a:t>
            </a:r>
          </a:p>
          <a:p>
            <a:pPr lvl="1"/>
            <a:r>
              <a:rPr lang="it-IT" dirty="0" smtClean="0"/>
              <a:t>Questi sono utilizzati </a:t>
            </a:r>
            <a:r>
              <a:rPr lang="it-IT" b="1" dirty="0" smtClean="0"/>
              <a:t>per risolvere I problemi dell’informazione – la sua generazione, organizzazione, rappresentazione, elaborazione, distribuzione, comunicazione e utilizzo</a:t>
            </a:r>
            <a:r>
              <a:rPr lang="it-IT" dirty="0" smtClean="0"/>
              <a:t>”</a:t>
            </a:r>
          </a:p>
          <a:p>
            <a:pPr lvl="3"/>
            <a:r>
              <a:rPr lang="it-IT" dirty="0" smtClean="0"/>
              <a:t>Williams, M. E. (1987/1988)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hr-HR" dirty="0"/>
              <a:t>efini</a:t>
            </a:r>
            <a:r>
              <a:rPr lang="it-IT" dirty="0"/>
              <a:t>zioni di IS </a:t>
            </a:r>
            <a:r>
              <a:rPr lang="hr-HR" dirty="0"/>
              <a:t>cont</a:t>
            </a:r>
            <a:r>
              <a:rPr lang="it-IT" dirty="0" err="1"/>
              <a:t>inua</a:t>
            </a:r>
            <a:r>
              <a:rPr lang="hr-HR" dirty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“L’Information Science è </a:t>
            </a:r>
            <a:r>
              <a:rPr lang="it-IT" b="1" dirty="0" smtClean="0"/>
              <a:t>la scienza e la pratica</a:t>
            </a:r>
            <a:r>
              <a:rPr lang="it-IT" dirty="0" smtClean="0"/>
              <a:t> che si occupano di una efficace raccolta, conservazione, ritrovamento e utilizzo dell’informazione</a:t>
            </a:r>
          </a:p>
          <a:p>
            <a:pPr lvl="1"/>
            <a:r>
              <a:rPr lang="it-IT" dirty="0" smtClean="0"/>
              <a:t>Si occupa di </a:t>
            </a:r>
            <a:r>
              <a:rPr lang="it-IT" b="1" dirty="0" smtClean="0"/>
              <a:t>informazione e conoscenza registrata</a:t>
            </a:r>
            <a:r>
              <a:rPr lang="it-IT" dirty="0" smtClean="0"/>
              <a:t>, e delle tecnologie e relative servizi che facilitano la gestione e l’uso di tali risorse</a:t>
            </a:r>
          </a:p>
          <a:p>
            <a:pPr lvl="1"/>
            <a:r>
              <a:rPr lang="it-IT" dirty="0" smtClean="0"/>
              <a:t>Più specificatamente, l’Information Science è un campo di </a:t>
            </a:r>
            <a:r>
              <a:rPr lang="it-IT" b="1" dirty="0" smtClean="0"/>
              <a:t>pratica professionale</a:t>
            </a:r>
            <a:r>
              <a:rPr lang="it-IT" dirty="0" smtClean="0"/>
              <a:t> e di ricerca scientifica dedicato all’efficace comunicazione (tra umani) dell’informazione e di “oggetti informativi”, in particolare registrazioni di conoscenza, nel contesto dell’organizzazione sociale e dei bisogni individuali per l’uso dell’informazione</a:t>
            </a:r>
          </a:p>
          <a:p>
            <a:pPr lvl="1"/>
            <a:r>
              <a:rPr lang="it-IT" dirty="0" smtClean="0"/>
              <a:t>Il </a:t>
            </a:r>
            <a:r>
              <a:rPr lang="it-IT" b="1" dirty="0" smtClean="0"/>
              <a:t>dominio dell’Information Science</a:t>
            </a:r>
            <a:r>
              <a:rPr lang="it-IT" dirty="0" smtClean="0"/>
              <a:t> è la trasmissione di tutto l’insieme di conoscenza umana in forma registrata, focalizzandosi più sulla manipolazione (rappresentazione, organizzazione, e recupero delle informazioni) che sulla conoscenza dell’informazione</a:t>
            </a:r>
          </a:p>
          <a:p>
            <a:pPr lvl="6"/>
            <a:r>
              <a:rPr lang="it-IT" dirty="0" err="1" smtClean="0"/>
              <a:t>Saracevic</a:t>
            </a:r>
            <a:r>
              <a:rPr lang="it-IT" dirty="0" smtClean="0"/>
              <a:t>, T. (2009) 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 al campo dell’Information Science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altLang="en-US" dirty="0" smtClean="0"/>
              <a:t>Information Science: Da dove viene e dove sta andando ?</a:t>
            </a:r>
          </a:p>
          <a:p>
            <a:r>
              <a:rPr lang="it-IT" dirty="0" smtClean="0"/>
              <a:t>Definizione di Information Science</a:t>
            </a:r>
          </a:p>
          <a:p>
            <a:pPr lvl="1"/>
            <a:r>
              <a:rPr lang="it-IT" altLang="en-US" dirty="0" smtClean="0"/>
              <a:t>La raccolta, classificazione, conservazione, ricerca e disseminazione di conoscenza documentata, trattata sia come scienza pura che come scienza applicata”</a:t>
            </a:r>
          </a:p>
          <a:p>
            <a:pPr lvl="1"/>
            <a:r>
              <a:rPr lang="it-IT" dirty="0" smtClean="0"/>
              <a:t>C'è qualcosa di SBAGLIATO in questa definizione ?</a:t>
            </a:r>
          </a:p>
          <a:p>
            <a:r>
              <a:rPr lang="it-IT" dirty="0" smtClean="0"/>
              <a:t>Problemi da studiare e da affrontare</a:t>
            </a:r>
          </a:p>
          <a:p>
            <a:pPr lvl="1"/>
            <a:r>
              <a:rPr lang="it-IT" altLang="en-US" i="1" dirty="0" smtClean="0"/>
              <a:t>“... L’impegnativo compito di rendere accessibile un enorme ammontare di conoscenza”</a:t>
            </a:r>
          </a:p>
          <a:p>
            <a:pPr lvl="1"/>
            <a:r>
              <a:rPr lang="it-IT" altLang="en-US" b="1" i="1" dirty="0" smtClean="0"/>
              <a:t>Chi ha affrontato questo problema, quando e perché’ ?</a:t>
            </a:r>
          </a:p>
          <a:p>
            <a:pPr lvl="2"/>
            <a:r>
              <a:rPr lang="it-IT" altLang="en-US" dirty="0" smtClean="0"/>
              <a:t>Abbiamo ancora questo problema . Se SI, perché’ ?</a:t>
            </a:r>
          </a:p>
          <a:p>
            <a:pPr lvl="2"/>
            <a:r>
              <a:rPr lang="it-IT" altLang="en-US" dirty="0" smtClean="0"/>
              <a:t>Il problema sta crescendo – se SI, perché’ ?</a:t>
            </a:r>
          </a:p>
          <a:p>
            <a:r>
              <a:rPr lang="it-IT" altLang="en-US" dirty="0" smtClean="0"/>
              <a:t>Relazioni con altre discipline</a:t>
            </a:r>
          </a:p>
          <a:p>
            <a:r>
              <a:rPr lang="it-IT" altLang="en-US" dirty="0" smtClean="0"/>
              <a:t>Sfide e nuove tendenze</a:t>
            </a:r>
            <a:r>
              <a:rPr lang="it-IT" altLang="en-US" b="1" i="1" dirty="0" smtClean="0"/>
              <a:t/>
            </a:r>
            <a:br>
              <a:rPr lang="it-IT" altLang="en-US" b="1" i="1" dirty="0" smtClean="0"/>
            </a:b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		Information Science</a:t>
            </a: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63959"/>
              </p:ext>
            </p:extLst>
          </p:nvPr>
        </p:nvGraphicFramePr>
        <p:xfrm>
          <a:off x="2209800" y="2092786"/>
          <a:ext cx="7767638" cy="411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Rechteck 3"/>
          <p:cNvSpPr>
            <a:spLocks noChangeArrowheads="1"/>
          </p:cNvSpPr>
          <p:nvPr/>
        </p:nvSpPr>
        <p:spPr bwMode="auto">
          <a:xfrm>
            <a:off x="7884498" y="5909210"/>
            <a:ext cx="2099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de-DE" altLang="de-DE" sz="2000" dirty="0">
                <a:solidFill>
                  <a:schemeClr val="tx2"/>
                </a:solidFill>
              </a:rPr>
              <a:t>e.g. Kuhlen 2004</a:t>
            </a:r>
          </a:p>
        </p:txBody>
      </p:sp>
      <p:sp>
        <p:nvSpPr>
          <p:cNvPr id="3" name="AutoShape 2" descr="Bildergebnis für user using smartphone"/>
          <p:cNvSpPr>
            <a:spLocks noChangeAspect="1" noChangeArrowheads="1"/>
          </p:cNvSpPr>
          <p:nvPr/>
        </p:nvSpPr>
        <p:spPr bwMode="auto">
          <a:xfrm>
            <a:off x="1679576" y="-860425"/>
            <a:ext cx="1990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di base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b="1" dirty="0" err="1" smtClean="0"/>
              <a:t>Interdisciplinarieta’</a:t>
            </a:r>
            <a:r>
              <a:rPr lang="it-IT" altLang="en-US" dirty="0" smtClean="0"/>
              <a:t> </a:t>
            </a:r>
          </a:p>
          <a:p>
            <a:pPr lvl="1"/>
            <a:r>
              <a:rPr lang="it-IT" altLang="en-US" dirty="0" smtClean="0"/>
              <a:t>E’ in relazione con molti campi disciplinari, con vari gradi di predominanza</a:t>
            </a:r>
          </a:p>
          <a:p>
            <a:r>
              <a:rPr lang="it-IT" altLang="en-US" b="1" dirty="0" smtClean="0"/>
              <a:t>Imperativo tecnologico </a:t>
            </a:r>
            <a:endParaRPr lang="it-IT" altLang="en-US" dirty="0" smtClean="0"/>
          </a:p>
          <a:p>
            <a:pPr lvl="1"/>
            <a:r>
              <a:rPr lang="it-IT" altLang="en-US" dirty="0" smtClean="0"/>
              <a:t>E’ uno dei maggiori fattori di spinta, come accade oggi in molti altri campi</a:t>
            </a:r>
          </a:p>
          <a:p>
            <a:r>
              <a:rPr lang="it-IT" altLang="en-US" b="1" dirty="0" smtClean="0"/>
              <a:t>La società dell’informazione </a:t>
            </a:r>
          </a:p>
          <a:p>
            <a:pPr lvl="1"/>
            <a:r>
              <a:rPr lang="it-IT" altLang="en-US" dirty="0"/>
              <a:t>Il suo ruolo nell’evoluzione </a:t>
            </a:r>
            <a:r>
              <a:rPr lang="it-IT" altLang="en-US" dirty="0" smtClean="0"/>
              <a:t>del contesto </a:t>
            </a:r>
            <a:r>
              <a:rPr lang="it-IT" altLang="en-US" dirty="0"/>
              <a:t>sociale </a:t>
            </a:r>
            <a:r>
              <a:rPr lang="it-IT" altLang="en-US" dirty="0" smtClean="0"/>
              <a:t> – in comune con molti altri campi</a:t>
            </a:r>
          </a:p>
          <a:p>
            <a:pPr lvl="1"/>
            <a:r>
              <a:rPr lang="it-IT" dirty="0" smtClean="0"/>
              <a:t>					</a:t>
            </a:r>
            <a:r>
              <a:rPr lang="it-IT" dirty="0" err="1" smtClean="0"/>
              <a:t>Saracevic</a:t>
            </a:r>
            <a:r>
              <a:rPr lang="it-IT" dirty="0" smtClean="0"/>
              <a:t>, 2005</a:t>
            </a:r>
            <a:endParaRPr lang="it-IT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sr-Latn-RS" sz="3600" dirty="0" smtClean="0"/>
              <a:t>Tre grandi idee relative all’elaborazione e organizzazione dell’informazione</a:t>
            </a:r>
            <a:endParaRPr lang="en-GB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it-IT" altLang="sr-Latn-RS" sz="2200" dirty="0" smtClean="0"/>
              <a:t>Prima – l’idea originale, apparsa negli anni ‘50 </a:t>
            </a:r>
          </a:p>
          <a:p>
            <a:pPr lvl="2"/>
            <a:r>
              <a:rPr lang="it-IT" altLang="sr-Latn-RS" sz="2000" b="1" i="1" dirty="0" smtClean="0"/>
              <a:t>Information </a:t>
            </a:r>
            <a:r>
              <a:rPr lang="it-IT" altLang="sr-Latn-RS" sz="2000" b="1" i="1" dirty="0" err="1" smtClean="0"/>
              <a:t>Retrieval</a:t>
            </a:r>
            <a:r>
              <a:rPr lang="it-IT" altLang="sr-Latn-RS" sz="2000" b="1" i="1" dirty="0" smtClean="0"/>
              <a:t> </a:t>
            </a:r>
            <a:r>
              <a:rPr lang="it-IT" altLang="sr-Latn-RS" sz="2000" dirty="0" smtClean="0"/>
              <a:t>(IR) – elaborazione dell’informazione usando la logica formale</a:t>
            </a:r>
          </a:p>
          <a:p>
            <a:pPr lvl="1"/>
            <a:r>
              <a:rPr lang="it-IT" altLang="sr-Latn-RS" sz="2200" dirty="0" smtClean="0"/>
              <a:t>Seconda – emersa negli anni ‘70 </a:t>
            </a:r>
          </a:p>
          <a:p>
            <a:pPr lvl="2"/>
            <a:r>
              <a:rPr lang="it-IT" altLang="sr-Latn-RS" sz="2000" b="1" i="1" dirty="0" smtClean="0"/>
              <a:t>rilevanza</a:t>
            </a:r>
            <a:r>
              <a:rPr lang="it-IT" altLang="sr-Latn-RS" sz="2000" dirty="0" smtClean="0"/>
              <a:t>, che è direttamente collegata all’IR e ai bisogni informativi dell’utente, e alla loro valutazione</a:t>
            </a:r>
          </a:p>
          <a:p>
            <a:pPr lvl="1"/>
            <a:r>
              <a:rPr lang="it-IT" altLang="sr-Latn-RS" sz="2200" dirty="0" smtClean="0"/>
              <a:t>Terza, emersa verso la fine del 20esimo secolo </a:t>
            </a:r>
          </a:p>
          <a:p>
            <a:pPr lvl="2"/>
            <a:r>
              <a:rPr lang="it-IT" altLang="sr-Latn-RS" sz="2000" b="1" i="1" dirty="0" smtClean="0"/>
              <a:t>Interazione</a:t>
            </a:r>
            <a:r>
              <a:rPr lang="it-IT" altLang="sr-Latn-RS" sz="2000" dirty="0" smtClean="0"/>
              <a:t> – che abilita lo scambio diretto e il feedback di informazioni tra un sistema informativo e le persone coinvolte nei processi di IR (ad es. psicologia cognitiva)</a:t>
            </a:r>
          </a:p>
          <a:p>
            <a:pPr lvl="4"/>
            <a:r>
              <a:rPr lang="it-IT" altLang="sr-Latn-RS" sz="1800" dirty="0" smtClean="0"/>
              <a:t>T. </a:t>
            </a:r>
            <a:r>
              <a:rPr lang="it-IT" altLang="sr-Latn-RS" sz="1800" dirty="0" err="1" smtClean="0"/>
              <a:t>Saracevic</a:t>
            </a:r>
            <a:r>
              <a:rPr lang="it-IT" altLang="sr-Latn-RS" sz="1800" dirty="0" smtClean="0"/>
              <a:t>, 2005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r-Latn-RS" sz="4400" dirty="0" smtClean="0"/>
              <a:t>Le </a:t>
            </a:r>
            <a:r>
              <a:rPr lang="en-GB" altLang="sr-Latn-RS" sz="4400" dirty="0" err="1" smtClean="0"/>
              <a:t>grandi</a:t>
            </a:r>
            <a:r>
              <a:rPr lang="en-GB" altLang="sr-Latn-RS" sz="4400" dirty="0" smtClean="0"/>
              <a:t> </a:t>
            </a:r>
            <a:r>
              <a:rPr lang="en-GB" altLang="sr-Latn-RS" sz="4400" dirty="0" err="1" smtClean="0"/>
              <a:t>domande</a:t>
            </a:r>
            <a:r>
              <a:rPr lang="en-GB" altLang="sr-Latn-RS" sz="4400" dirty="0" smtClean="0"/>
              <a:t> </a:t>
            </a:r>
            <a:r>
              <a:rPr lang="en-GB" altLang="sr-Latn-RS" sz="4400" dirty="0" err="1" smtClean="0"/>
              <a:t>dell’Information</a:t>
            </a:r>
            <a:r>
              <a:rPr lang="en-GB" altLang="sr-Latn-RS" sz="4400" dirty="0" smtClean="0"/>
              <a:t> Science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8"/>
            <a:ext cx="9162906" cy="4195481"/>
          </a:xfrm>
        </p:spPr>
        <p:txBody>
          <a:bodyPr/>
          <a:lstStyle/>
          <a:p>
            <a:r>
              <a:rPr lang="it-IT" altLang="sr-Latn-RS" dirty="0" smtClean="0"/>
              <a:t>La domanda fisica: </a:t>
            </a:r>
          </a:p>
          <a:p>
            <a:pPr lvl="1"/>
            <a:r>
              <a:rPr lang="it-IT" altLang="sr-Latn-RS" dirty="0" smtClean="0"/>
              <a:t>Quali sono le caratteristiche e le leggi dell’universo “dell’informazione registrata” ?</a:t>
            </a:r>
          </a:p>
          <a:p>
            <a:r>
              <a:rPr lang="it-IT" altLang="sr-Latn-RS" dirty="0" smtClean="0"/>
              <a:t>La domanda sociale: </a:t>
            </a:r>
          </a:p>
          <a:p>
            <a:pPr lvl="1"/>
            <a:r>
              <a:rPr lang="it-IT" altLang="sr-Latn-RS" dirty="0" smtClean="0"/>
              <a:t>Come si relazionano le persone alla ricerca e all’uso dell’informazione ?</a:t>
            </a:r>
          </a:p>
          <a:p>
            <a:r>
              <a:rPr lang="it-IT" altLang="sr-Latn-RS" dirty="0" smtClean="0"/>
              <a:t>La domanda progettuale: </a:t>
            </a:r>
          </a:p>
          <a:p>
            <a:pPr lvl="1"/>
            <a:r>
              <a:rPr lang="it-IT" altLang="sr-Latn-RS" dirty="0" smtClean="0"/>
              <a:t>Come si può rendere l’accesso alle informazioni registrate più rapido ed efficace ?</a:t>
            </a:r>
          </a:p>
          <a:p>
            <a:pPr lvl="7"/>
            <a:r>
              <a:rPr lang="hr-HR" altLang="sr-Latn-RS" dirty="0" smtClean="0"/>
              <a:t>Marcia </a:t>
            </a:r>
            <a:r>
              <a:rPr lang="hr-HR" altLang="sr-Latn-RS" dirty="0"/>
              <a:t>Bates </a:t>
            </a:r>
            <a:endParaRPr lang="en-GB" altLang="sr-Latn-R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</a:t>
            </a:r>
            <a:r>
              <a:rPr lang="hr-HR" dirty="0" smtClean="0"/>
              <a:t>tru</a:t>
            </a:r>
            <a:r>
              <a:rPr lang="it-IT" dirty="0" err="1" smtClean="0"/>
              <a:t>ttura</a:t>
            </a:r>
            <a:r>
              <a:rPr lang="it-IT" dirty="0" smtClean="0"/>
              <a:t> del campo dell’ Information Science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en-US" dirty="0" smtClean="0"/>
              <a:t>Come molti campi accademici di ricerca, l’Information Science ha:</a:t>
            </a:r>
          </a:p>
          <a:p>
            <a:pPr lvl="1"/>
            <a:r>
              <a:rPr lang="it-IT" altLang="en-US" dirty="0" smtClean="0"/>
              <a:t>Differenti aree di concentrazione e specializzazione </a:t>
            </a:r>
          </a:p>
          <a:p>
            <a:r>
              <a:rPr lang="it-IT" altLang="en-US" dirty="0" smtClean="0"/>
              <a:t>Queste aree cambiano e si evolvono nel tempo:</a:t>
            </a:r>
          </a:p>
          <a:p>
            <a:pPr lvl="1"/>
            <a:r>
              <a:rPr lang="it-IT" altLang="en-US" dirty="0" smtClean="0"/>
              <a:t>Alcune si avvicinano o si allontanano – esempi</a:t>
            </a:r>
          </a:p>
          <a:p>
            <a:pPr lvl="1"/>
            <a:r>
              <a:rPr lang="it-IT" altLang="en-US" dirty="0" smtClean="0"/>
              <a:t>Alcune si ignorano tra loro - esempi</a:t>
            </a:r>
          </a:p>
          <a:p>
            <a:pPr lvl="1"/>
            <a:r>
              <a:rPr lang="it-IT" altLang="en-US" dirty="0" smtClean="0"/>
              <a:t>Alcune talvolta lottano tra loro - esempi</a:t>
            </a:r>
          </a:p>
          <a:p>
            <a:r>
              <a:rPr lang="it-IT" altLang="en-US" dirty="0" smtClean="0"/>
              <a:t>IS si è trovata di fronte a: </a:t>
            </a:r>
          </a:p>
          <a:p>
            <a:pPr lvl="1"/>
            <a:r>
              <a:rPr lang="it-IT" altLang="en-US" dirty="0" smtClean="0"/>
              <a:t>Differenti comunità di utenti e campi di applicazione che pensavano di essere attratti dall’Information Science</a:t>
            </a:r>
          </a:p>
          <a:p>
            <a:pPr lvl="1"/>
            <a:r>
              <a:rPr lang="it-IT" altLang="en-US" dirty="0" smtClean="0"/>
              <a:t>Livelli di supporto alla ricerca molto differenti</a:t>
            </a:r>
          </a:p>
          <a:p>
            <a:pPr lvl="1"/>
            <a:r>
              <a:rPr lang="it-IT" altLang="en-US" dirty="0" smtClean="0"/>
              <a:t>Enormi investimenti commerciali e applicativi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2" name="Rechteck 96"/>
          <p:cNvSpPr>
            <a:spLocks noChangeArrowheads="1"/>
          </p:cNvSpPr>
          <p:nvPr/>
        </p:nvSpPr>
        <p:spPr bwMode="auto">
          <a:xfrm>
            <a:off x="4289104" y="3101827"/>
            <a:ext cx="2155825" cy="960437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66" name="Freeform 3"/>
          <p:cNvSpPr>
            <a:spLocks noEditPoints="1"/>
          </p:cNvSpPr>
          <p:nvPr/>
        </p:nvSpPr>
        <p:spPr bwMode="auto">
          <a:xfrm>
            <a:off x="2357116" y="2390627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67" name="Freeform 4"/>
          <p:cNvSpPr>
            <a:spLocks noEditPoints="1"/>
          </p:cNvSpPr>
          <p:nvPr/>
        </p:nvSpPr>
        <p:spPr bwMode="auto">
          <a:xfrm>
            <a:off x="2357116" y="2390627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68" name="Freeform 5"/>
          <p:cNvSpPr>
            <a:spLocks noEditPoints="1"/>
          </p:cNvSpPr>
          <p:nvPr/>
        </p:nvSpPr>
        <p:spPr bwMode="auto">
          <a:xfrm>
            <a:off x="2357116" y="2390627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339653" y="2373163"/>
            <a:ext cx="39688" cy="39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70" name="Freeform 7"/>
          <p:cNvSpPr>
            <a:spLocks noEditPoints="1"/>
          </p:cNvSpPr>
          <p:nvPr/>
        </p:nvSpPr>
        <p:spPr bwMode="auto">
          <a:xfrm>
            <a:off x="2177728" y="1903263"/>
            <a:ext cx="425450" cy="979488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6"/>
                </a:moveTo>
                <a:lnTo>
                  <a:pt x="155" y="607"/>
                </a:lnTo>
                <a:lnTo>
                  <a:pt x="172" y="617"/>
                </a:lnTo>
                <a:lnTo>
                  <a:pt x="194" y="617"/>
                </a:lnTo>
                <a:lnTo>
                  <a:pt x="208" y="607"/>
                </a:lnTo>
                <a:lnTo>
                  <a:pt x="215" y="586"/>
                </a:lnTo>
                <a:lnTo>
                  <a:pt x="215" y="363"/>
                </a:lnTo>
                <a:lnTo>
                  <a:pt x="215" y="184"/>
                </a:lnTo>
                <a:lnTo>
                  <a:pt x="218" y="180"/>
                </a:lnTo>
                <a:lnTo>
                  <a:pt x="222" y="177"/>
                </a:lnTo>
                <a:lnTo>
                  <a:pt x="225" y="180"/>
                </a:lnTo>
                <a:lnTo>
                  <a:pt x="229" y="184"/>
                </a:lnTo>
                <a:lnTo>
                  <a:pt x="229" y="349"/>
                </a:lnTo>
                <a:lnTo>
                  <a:pt x="236" y="363"/>
                </a:lnTo>
                <a:lnTo>
                  <a:pt x="250" y="367"/>
                </a:lnTo>
                <a:lnTo>
                  <a:pt x="264" y="363"/>
                </a:lnTo>
                <a:lnTo>
                  <a:pt x="268" y="349"/>
                </a:lnTo>
                <a:lnTo>
                  <a:pt x="268" y="152"/>
                </a:lnTo>
                <a:lnTo>
                  <a:pt x="264" y="138"/>
                </a:lnTo>
                <a:lnTo>
                  <a:pt x="250" y="131"/>
                </a:lnTo>
                <a:lnTo>
                  <a:pt x="17" y="131"/>
                </a:lnTo>
                <a:lnTo>
                  <a:pt x="3" y="138"/>
                </a:lnTo>
                <a:lnTo>
                  <a:pt x="0" y="152"/>
                </a:lnTo>
                <a:lnTo>
                  <a:pt x="0" y="349"/>
                </a:lnTo>
                <a:lnTo>
                  <a:pt x="3" y="363"/>
                </a:lnTo>
                <a:lnTo>
                  <a:pt x="17" y="367"/>
                </a:lnTo>
                <a:lnTo>
                  <a:pt x="31" y="363"/>
                </a:lnTo>
                <a:lnTo>
                  <a:pt x="39" y="349"/>
                </a:lnTo>
                <a:lnTo>
                  <a:pt x="39" y="184"/>
                </a:lnTo>
                <a:lnTo>
                  <a:pt x="42" y="180"/>
                </a:lnTo>
                <a:lnTo>
                  <a:pt x="46" y="177"/>
                </a:lnTo>
                <a:lnTo>
                  <a:pt x="49" y="180"/>
                </a:lnTo>
                <a:lnTo>
                  <a:pt x="53" y="184"/>
                </a:lnTo>
                <a:lnTo>
                  <a:pt x="53" y="363"/>
                </a:lnTo>
                <a:lnTo>
                  <a:pt x="53" y="586"/>
                </a:lnTo>
                <a:lnTo>
                  <a:pt x="60" y="607"/>
                </a:lnTo>
                <a:lnTo>
                  <a:pt x="77" y="617"/>
                </a:lnTo>
                <a:lnTo>
                  <a:pt x="98" y="617"/>
                </a:lnTo>
                <a:lnTo>
                  <a:pt x="113" y="607"/>
                </a:lnTo>
                <a:lnTo>
                  <a:pt x="120" y="586"/>
                </a:lnTo>
                <a:lnTo>
                  <a:pt x="120" y="374"/>
                </a:lnTo>
                <a:lnTo>
                  <a:pt x="123" y="367"/>
                </a:lnTo>
                <a:lnTo>
                  <a:pt x="134" y="363"/>
                </a:lnTo>
                <a:lnTo>
                  <a:pt x="144" y="367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5" y="11"/>
                </a:lnTo>
                <a:lnTo>
                  <a:pt x="120" y="0"/>
                </a:lnTo>
                <a:lnTo>
                  <a:pt x="148" y="0"/>
                </a:lnTo>
                <a:lnTo>
                  <a:pt x="172" y="11"/>
                </a:lnTo>
                <a:lnTo>
                  <a:pt x="187" y="32"/>
                </a:lnTo>
                <a:lnTo>
                  <a:pt x="194" y="60"/>
                </a:lnTo>
                <a:lnTo>
                  <a:pt x="187" y="85"/>
                </a:lnTo>
                <a:lnTo>
                  <a:pt x="172" y="106"/>
                </a:lnTo>
                <a:lnTo>
                  <a:pt x="148" y="117"/>
                </a:lnTo>
                <a:lnTo>
                  <a:pt x="120" y="117"/>
                </a:lnTo>
                <a:lnTo>
                  <a:pt x="95" y="106"/>
                </a:lnTo>
                <a:lnTo>
                  <a:pt x="81" y="85"/>
                </a:lnTo>
                <a:lnTo>
                  <a:pt x="74" y="6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2636517" y="1881039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72" name="Freeform 9"/>
          <p:cNvSpPr>
            <a:spLocks noEditPoints="1"/>
          </p:cNvSpPr>
          <p:nvPr/>
        </p:nvSpPr>
        <p:spPr bwMode="auto">
          <a:xfrm>
            <a:off x="2193603" y="2558902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73" name="Freeform 10"/>
          <p:cNvSpPr>
            <a:spLocks noEditPoints="1"/>
          </p:cNvSpPr>
          <p:nvPr/>
        </p:nvSpPr>
        <p:spPr bwMode="auto">
          <a:xfrm>
            <a:off x="2193603" y="2558902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74" name="Freeform 11"/>
          <p:cNvSpPr>
            <a:spLocks noEditPoints="1"/>
          </p:cNvSpPr>
          <p:nvPr/>
        </p:nvSpPr>
        <p:spPr bwMode="auto">
          <a:xfrm>
            <a:off x="2193603" y="2558902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2171378" y="2536676"/>
            <a:ext cx="44450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76" name="Freeform 13"/>
          <p:cNvSpPr>
            <a:spLocks noEditPoints="1"/>
          </p:cNvSpPr>
          <p:nvPr/>
        </p:nvSpPr>
        <p:spPr bwMode="auto">
          <a:xfrm>
            <a:off x="2009454" y="2071538"/>
            <a:ext cx="430213" cy="979488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6"/>
                </a:moveTo>
                <a:lnTo>
                  <a:pt x="155" y="603"/>
                </a:lnTo>
                <a:lnTo>
                  <a:pt x="173" y="617"/>
                </a:lnTo>
                <a:lnTo>
                  <a:pt x="194" y="617"/>
                </a:lnTo>
                <a:lnTo>
                  <a:pt x="211" y="603"/>
                </a:lnTo>
                <a:lnTo>
                  <a:pt x="219" y="586"/>
                </a:lnTo>
                <a:lnTo>
                  <a:pt x="219" y="360"/>
                </a:lnTo>
                <a:lnTo>
                  <a:pt x="219" y="180"/>
                </a:lnTo>
                <a:lnTo>
                  <a:pt x="219" y="176"/>
                </a:lnTo>
                <a:lnTo>
                  <a:pt x="226" y="176"/>
                </a:lnTo>
                <a:lnTo>
                  <a:pt x="229" y="176"/>
                </a:lnTo>
                <a:lnTo>
                  <a:pt x="229" y="180"/>
                </a:lnTo>
                <a:lnTo>
                  <a:pt x="229" y="346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71" y="346"/>
                </a:lnTo>
                <a:lnTo>
                  <a:pt x="271" y="152"/>
                </a:lnTo>
                <a:lnTo>
                  <a:pt x="264" y="138"/>
                </a:lnTo>
                <a:lnTo>
                  <a:pt x="250" y="130"/>
                </a:lnTo>
                <a:lnTo>
                  <a:pt x="21" y="130"/>
                </a:lnTo>
                <a:lnTo>
                  <a:pt x="7" y="138"/>
                </a:lnTo>
                <a:lnTo>
                  <a:pt x="0" y="152"/>
                </a:lnTo>
                <a:lnTo>
                  <a:pt x="0" y="346"/>
                </a:lnTo>
                <a:lnTo>
                  <a:pt x="7" y="360"/>
                </a:lnTo>
                <a:lnTo>
                  <a:pt x="21" y="367"/>
                </a:lnTo>
                <a:lnTo>
                  <a:pt x="35" y="360"/>
                </a:lnTo>
                <a:lnTo>
                  <a:pt x="42" y="346"/>
                </a:lnTo>
                <a:lnTo>
                  <a:pt x="42" y="180"/>
                </a:lnTo>
                <a:lnTo>
                  <a:pt x="42" y="176"/>
                </a:lnTo>
                <a:lnTo>
                  <a:pt x="49" y="176"/>
                </a:lnTo>
                <a:lnTo>
                  <a:pt x="53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6"/>
                </a:lnTo>
                <a:lnTo>
                  <a:pt x="60" y="603"/>
                </a:lnTo>
                <a:lnTo>
                  <a:pt x="78" y="617"/>
                </a:lnTo>
                <a:lnTo>
                  <a:pt x="99" y="617"/>
                </a:lnTo>
                <a:lnTo>
                  <a:pt x="116" y="603"/>
                </a:lnTo>
                <a:lnTo>
                  <a:pt x="123" y="586"/>
                </a:lnTo>
                <a:lnTo>
                  <a:pt x="123" y="374"/>
                </a:lnTo>
                <a:lnTo>
                  <a:pt x="127" y="363"/>
                </a:lnTo>
                <a:lnTo>
                  <a:pt x="137" y="360"/>
                </a:lnTo>
                <a:lnTo>
                  <a:pt x="145" y="363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9" y="11"/>
                </a:lnTo>
                <a:lnTo>
                  <a:pt x="123" y="0"/>
                </a:lnTo>
                <a:lnTo>
                  <a:pt x="148" y="0"/>
                </a:lnTo>
                <a:lnTo>
                  <a:pt x="173" y="11"/>
                </a:lnTo>
                <a:lnTo>
                  <a:pt x="190" y="32"/>
                </a:lnTo>
                <a:lnTo>
                  <a:pt x="197" y="56"/>
                </a:lnTo>
                <a:lnTo>
                  <a:pt x="190" y="81"/>
                </a:lnTo>
                <a:lnTo>
                  <a:pt x="173" y="102"/>
                </a:lnTo>
                <a:lnTo>
                  <a:pt x="148" y="113"/>
                </a:lnTo>
                <a:lnTo>
                  <a:pt x="123" y="113"/>
                </a:lnTo>
                <a:lnTo>
                  <a:pt x="99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2468241" y="1777852"/>
            <a:ext cx="17462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1892301" y="1546225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800" dirty="0" smtClean="0">
                <a:solidFill>
                  <a:schemeClr val="tx1"/>
                </a:solidFill>
                <a:latin typeface="Arial" charset="0"/>
              </a:rPr>
              <a:t>Autori</a:t>
            </a:r>
            <a:endParaRPr lang="it-IT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9" name="Rectangle 26"/>
          <p:cNvSpPr>
            <a:spLocks noChangeArrowheads="1"/>
          </p:cNvSpPr>
          <p:nvPr/>
        </p:nvSpPr>
        <p:spPr bwMode="auto">
          <a:xfrm>
            <a:off x="4289104" y="4062263"/>
            <a:ext cx="2143125" cy="174435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80" name="Rectangle 27"/>
          <p:cNvSpPr>
            <a:spLocks noChangeArrowheads="1"/>
          </p:cNvSpPr>
          <p:nvPr/>
        </p:nvSpPr>
        <p:spPr bwMode="auto">
          <a:xfrm>
            <a:off x="4850616" y="3721645"/>
            <a:ext cx="10804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de-DE" sz="17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de-DE" sz="17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700" dirty="0" smtClean="0">
                <a:latin typeface="Arial" charset="0"/>
              </a:rPr>
              <a:t>Sistema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700" dirty="0" smtClean="0">
                <a:latin typeface="Arial" charset="0"/>
              </a:rPr>
              <a:t>Informativo</a:t>
            </a:r>
            <a:endParaRPr lang="it-IT" altLang="de-DE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281" name="Gruppieren 93"/>
          <p:cNvGrpSpPr>
            <a:grpSpLocks/>
          </p:cNvGrpSpPr>
          <p:nvPr/>
        </p:nvGrpSpPr>
        <p:grpSpPr bwMode="auto">
          <a:xfrm>
            <a:off x="4235128" y="1633388"/>
            <a:ext cx="3881438" cy="1295400"/>
            <a:chOff x="2851026" y="2060848"/>
            <a:chExt cx="2614737" cy="1158875"/>
          </a:xfrm>
        </p:grpSpPr>
        <p:sp>
          <p:nvSpPr>
            <p:cNvPr id="11330" name="Freeform 29"/>
            <p:cNvSpPr>
              <a:spLocks/>
            </p:cNvSpPr>
            <p:nvPr/>
          </p:nvSpPr>
          <p:spPr bwMode="auto">
            <a:xfrm>
              <a:off x="4144963" y="2447925"/>
              <a:ext cx="1320800" cy="531813"/>
            </a:xfrm>
            <a:custGeom>
              <a:avLst/>
              <a:gdLst>
                <a:gd name="T0" fmla="*/ 0 w 832"/>
                <a:gd name="T1" fmla="*/ 2147483647 h 335"/>
                <a:gd name="T2" fmla="*/ 2147483647 w 832"/>
                <a:gd name="T3" fmla="*/ 2147483647 h 335"/>
                <a:gd name="T4" fmla="*/ 2147483647 w 832"/>
                <a:gd name="T5" fmla="*/ 2147483647 h 335"/>
                <a:gd name="T6" fmla="*/ 2147483647 w 832"/>
                <a:gd name="T7" fmla="*/ 2147483647 h 335"/>
                <a:gd name="T8" fmla="*/ 2147483647 w 832"/>
                <a:gd name="T9" fmla="*/ 0 h 335"/>
                <a:gd name="T10" fmla="*/ 2147483647 w 832"/>
                <a:gd name="T11" fmla="*/ 2147483647 h 335"/>
                <a:gd name="T12" fmla="*/ 0 w 832"/>
                <a:gd name="T13" fmla="*/ 2147483647 h 335"/>
                <a:gd name="T14" fmla="*/ 0 w 832"/>
                <a:gd name="T15" fmla="*/ 2147483647 h 3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2" h="335">
                  <a:moveTo>
                    <a:pt x="0" y="250"/>
                  </a:moveTo>
                  <a:lnTo>
                    <a:pt x="748" y="250"/>
                  </a:lnTo>
                  <a:lnTo>
                    <a:pt x="748" y="335"/>
                  </a:lnTo>
                  <a:lnTo>
                    <a:pt x="832" y="169"/>
                  </a:lnTo>
                  <a:lnTo>
                    <a:pt x="748" y="0"/>
                  </a:lnTo>
                  <a:lnTo>
                    <a:pt x="748" y="84"/>
                  </a:lnTo>
                  <a:lnTo>
                    <a:pt x="0" y="84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31" name="Freeform 34"/>
            <p:cNvSpPr>
              <a:spLocks/>
            </p:cNvSpPr>
            <p:nvPr/>
          </p:nvSpPr>
          <p:spPr bwMode="auto">
            <a:xfrm>
              <a:off x="2851026" y="2060848"/>
              <a:ext cx="1489075" cy="1158875"/>
            </a:xfrm>
            <a:custGeom>
              <a:avLst/>
              <a:gdLst>
                <a:gd name="T0" fmla="*/ 0 w 938"/>
                <a:gd name="T1" fmla="*/ 2147483647 h 730"/>
                <a:gd name="T2" fmla="*/ 0 w 938"/>
                <a:gd name="T3" fmla="*/ 2147483647 h 730"/>
                <a:gd name="T4" fmla="*/ 2147483647 w 938"/>
                <a:gd name="T5" fmla="*/ 2147483647 h 730"/>
                <a:gd name="T6" fmla="*/ 2147483647 w 938"/>
                <a:gd name="T7" fmla="*/ 2147483647 h 730"/>
                <a:gd name="T8" fmla="*/ 2147483647 w 938"/>
                <a:gd name="T9" fmla="*/ 2147483647 h 730"/>
                <a:gd name="T10" fmla="*/ 2147483647 w 938"/>
                <a:gd name="T11" fmla="*/ 2147483647 h 730"/>
                <a:gd name="T12" fmla="*/ 2147483647 w 938"/>
                <a:gd name="T13" fmla="*/ 2147483647 h 730"/>
                <a:gd name="T14" fmla="*/ 2147483647 w 938"/>
                <a:gd name="T15" fmla="*/ 2147483647 h 730"/>
                <a:gd name="T16" fmla="*/ 2147483647 w 938"/>
                <a:gd name="T17" fmla="*/ 2147483647 h 730"/>
                <a:gd name="T18" fmla="*/ 2147483647 w 938"/>
                <a:gd name="T19" fmla="*/ 2147483647 h 730"/>
                <a:gd name="T20" fmla="*/ 2147483647 w 938"/>
                <a:gd name="T21" fmla="*/ 2147483647 h 730"/>
                <a:gd name="T22" fmla="*/ 2147483647 w 938"/>
                <a:gd name="T23" fmla="*/ 2147483647 h 730"/>
                <a:gd name="T24" fmla="*/ 2147483647 w 938"/>
                <a:gd name="T25" fmla="*/ 2147483647 h 730"/>
                <a:gd name="T26" fmla="*/ 2147483647 w 938"/>
                <a:gd name="T27" fmla="*/ 2147483647 h 730"/>
                <a:gd name="T28" fmla="*/ 2147483647 w 938"/>
                <a:gd name="T29" fmla="*/ 2147483647 h 730"/>
                <a:gd name="T30" fmla="*/ 2147483647 w 938"/>
                <a:gd name="T31" fmla="*/ 2147483647 h 730"/>
                <a:gd name="T32" fmla="*/ 2147483647 w 938"/>
                <a:gd name="T33" fmla="*/ 2147483647 h 730"/>
                <a:gd name="T34" fmla="*/ 2147483647 w 938"/>
                <a:gd name="T35" fmla="*/ 2147483647 h 730"/>
                <a:gd name="T36" fmla="*/ 2147483647 w 938"/>
                <a:gd name="T37" fmla="*/ 2147483647 h 730"/>
                <a:gd name="T38" fmla="*/ 2147483647 w 938"/>
                <a:gd name="T39" fmla="*/ 2147483647 h 730"/>
                <a:gd name="T40" fmla="*/ 2147483647 w 938"/>
                <a:gd name="T41" fmla="*/ 2147483647 h 730"/>
                <a:gd name="T42" fmla="*/ 2147483647 w 938"/>
                <a:gd name="T43" fmla="*/ 2147483647 h 730"/>
                <a:gd name="T44" fmla="*/ 2147483647 w 938"/>
                <a:gd name="T45" fmla="*/ 2147483647 h 730"/>
                <a:gd name="T46" fmla="*/ 2147483647 w 938"/>
                <a:gd name="T47" fmla="*/ 2147483647 h 730"/>
                <a:gd name="T48" fmla="*/ 2147483647 w 938"/>
                <a:gd name="T49" fmla="*/ 2147483647 h 730"/>
                <a:gd name="T50" fmla="*/ 2147483647 w 938"/>
                <a:gd name="T51" fmla="*/ 2147483647 h 730"/>
                <a:gd name="T52" fmla="*/ 2147483647 w 938"/>
                <a:gd name="T53" fmla="*/ 2147483647 h 730"/>
                <a:gd name="T54" fmla="*/ 2147483647 w 938"/>
                <a:gd name="T55" fmla="*/ 2147483647 h 730"/>
                <a:gd name="T56" fmla="*/ 2147483647 w 938"/>
                <a:gd name="T57" fmla="*/ 2147483647 h 730"/>
                <a:gd name="T58" fmla="*/ 2147483647 w 938"/>
                <a:gd name="T59" fmla="*/ 2147483647 h 730"/>
                <a:gd name="T60" fmla="*/ 2147483647 w 938"/>
                <a:gd name="T61" fmla="*/ 0 h 730"/>
                <a:gd name="T62" fmla="*/ 2147483647 w 938"/>
                <a:gd name="T63" fmla="*/ 0 h 730"/>
                <a:gd name="T64" fmla="*/ 2147483647 w 938"/>
                <a:gd name="T65" fmla="*/ 2147483647 h 730"/>
                <a:gd name="T66" fmla="*/ 2147483647 w 938"/>
                <a:gd name="T67" fmla="*/ 2147483647 h 730"/>
                <a:gd name="T68" fmla="*/ 2147483647 w 938"/>
                <a:gd name="T69" fmla="*/ 2147483647 h 730"/>
                <a:gd name="T70" fmla="*/ 2147483647 w 938"/>
                <a:gd name="T71" fmla="*/ 2147483647 h 730"/>
                <a:gd name="T72" fmla="*/ 2147483647 w 938"/>
                <a:gd name="T73" fmla="*/ 2147483647 h 730"/>
                <a:gd name="T74" fmla="*/ 2147483647 w 938"/>
                <a:gd name="T75" fmla="*/ 2147483647 h 730"/>
                <a:gd name="T76" fmla="*/ 2147483647 w 938"/>
                <a:gd name="T77" fmla="*/ 2147483647 h 730"/>
                <a:gd name="T78" fmla="*/ 2147483647 w 938"/>
                <a:gd name="T79" fmla="*/ 2147483647 h 730"/>
                <a:gd name="T80" fmla="*/ 0 w 938"/>
                <a:gd name="T81" fmla="*/ 2147483647 h 7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8" h="730">
                  <a:moveTo>
                    <a:pt x="0" y="116"/>
                  </a:moveTo>
                  <a:lnTo>
                    <a:pt x="0" y="610"/>
                  </a:lnTo>
                  <a:lnTo>
                    <a:pt x="7" y="631"/>
                  </a:lnTo>
                  <a:lnTo>
                    <a:pt x="28" y="649"/>
                  </a:lnTo>
                  <a:lnTo>
                    <a:pt x="56" y="667"/>
                  </a:lnTo>
                  <a:lnTo>
                    <a:pt x="99" y="684"/>
                  </a:lnTo>
                  <a:lnTo>
                    <a:pt x="151" y="698"/>
                  </a:lnTo>
                  <a:lnTo>
                    <a:pt x="215" y="709"/>
                  </a:lnTo>
                  <a:lnTo>
                    <a:pt x="282" y="719"/>
                  </a:lnTo>
                  <a:lnTo>
                    <a:pt x="356" y="727"/>
                  </a:lnTo>
                  <a:lnTo>
                    <a:pt x="430" y="730"/>
                  </a:lnTo>
                  <a:lnTo>
                    <a:pt x="507" y="730"/>
                  </a:lnTo>
                  <a:lnTo>
                    <a:pt x="585" y="727"/>
                  </a:lnTo>
                  <a:lnTo>
                    <a:pt x="659" y="719"/>
                  </a:lnTo>
                  <a:lnTo>
                    <a:pt x="726" y="709"/>
                  </a:lnTo>
                  <a:lnTo>
                    <a:pt x="786" y="698"/>
                  </a:lnTo>
                  <a:lnTo>
                    <a:pt x="839" y="684"/>
                  </a:lnTo>
                  <a:lnTo>
                    <a:pt x="881" y="667"/>
                  </a:lnTo>
                  <a:lnTo>
                    <a:pt x="913" y="649"/>
                  </a:lnTo>
                  <a:lnTo>
                    <a:pt x="930" y="631"/>
                  </a:lnTo>
                  <a:lnTo>
                    <a:pt x="938" y="610"/>
                  </a:lnTo>
                  <a:lnTo>
                    <a:pt x="938" y="116"/>
                  </a:lnTo>
                  <a:lnTo>
                    <a:pt x="930" y="99"/>
                  </a:lnTo>
                  <a:lnTo>
                    <a:pt x="913" y="77"/>
                  </a:lnTo>
                  <a:lnTo>
                    <a:pt x="881" y="60"/>
                  </a:lnTo>
                  <a:lnTo>
                    <a:pt x="839" y="46"/>
                  </a:lnTo>
                  <a:lnTo>
                    <a:pt x="786" y="32"/>
                  </a:lnTo>
                  <a:lnTo>
                    <a:pt x="726" y="17"/>
                  </a:lnTo>
                  <a:lnTo>
                    <a:pt x="659" y="10"/>
                  </a:lnTo>
                  <a:lnTo>
                    <a:pt x="585" y="3"/>
                  </a:lnTo>
                  <a:lnTo>
                    <a:pt x="507" y="0"/>
                  </a:lnTo>
                  <a:lnTo>
                    <a:pt x="430" y="0"/>
                  </a:lnTo>
                  <a:lnTo>
                    <a:pt x="356" y="3"/>
                  </a:lnTo>
                  <a:lnTo>
                    <a:pt x="282" y="10"/>
                  </a:lnTo>
                  <a:lnTo>
                    <a:pt x="215" y="17"/>
                  </a:lnTo>
                  <a:lnTo>
                    <a:pt x="151" y="32"/>
                  </a:lnTo>
                  <a:lnTo>
                    <a:pt x="99" y="46"/>
                  </a:lnTo>
                  <a:lnTo>
                    <a:pt x="56" y="60"/>
                  </a:lnTo>
                  <a:lnTo>
                    <a:pt x="28" y="77"/>
                  </a:lnTo>
                  <a:lnTo>
                    <a:pt x="7" y="9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32" name="Freeform 35"/>
            <p:cNvSpPr>
              <a:spLocks/>
            </p:cNvSpPr>
            <p:nvPr/>
          </p:nvSpPr>
          <p:spPr bwMode="auto">
            <a:xfrm>
              <a:off x="2851026" y="2244998"/>
              <a:ext cx="1489075" cy="185737"/>
            </a:xfrm>
            <a:custGeom>
              <a:avLst/>
              <a:gdLst>
                <a:gd name="T0" fmla="*/ 0 w 938"/>
                <a:gd name="T1" fmla="*/ 0 h 117"/>
                <a:gd name="T2" fmla="*/ 2147483647 w 938"/>
                <a:gd name="T3" fmla="*/ 2147483647 h 117"/>
                <a:gd name="T4" fmla="*/ 2147483647 w 938"/>
                <a:gd name="T5" fmla="*/ 2147483647 h 117"/>
                <a:gd name="T6" fmla="*/ 2147483647 w 938"/>
                <a:gd name="T7" fmla="*/ 2147483647 h 117"/>
                <a:gd name="T8" fmla="*/ 2147483647 w 938"/>
                <a:gd name="T9" fmla="*/ 2147483647 h 117"/>
                <a:gd name="T10" fmla="*/ 2147483647 w 938"/>
                <a:gd name="T11" fmla="*/ 2147483647 h 117"/>
                <a:gd name="T12" fmla="*/ 2147483647 w 938"/>
                <a:gd name="T13" fmla="*/ 2147483647 h 117"/>
                <a:gd name="T14" fmla="*/ 2147483647 w 938"/>
                <a:gd name="T15" fmla="*/ 2147483647 h 117"/>
                <a:gd name="T16" fmla="*/ 2147483647 w 938"/>
                <a:gd name="T17" fmla="*/ 2147483647 h 117"/>
                <a:gd name="T18" fmla="*/ 2147483647 w 938"/>
                <a:gd name="T19" fmla="*/ 2147483647 h 117"/>
                <a:gd name="T20" fmla="*/ 2147483647 w 938"/>
                <a:gd name="T21" fmla="*/ 2147483647 h 117"/>
                <a:gd name="T22" fmla="*/ 2147483647 w 938"/>
                <a:gd name="T23" fmla="*/ 2147483647 h 117"/>
                <a:gd name="T24" fmla="*/ 2147483647 w 938"/>
                <a:gd name="T25" fmla="*/ 2147483647 h 117"/>
                <a:gd name="T26" fmla="*/ 2147483647 w 938"/>
                <a:gd name="T27" fmla="*/ 2147483647 h 117"/>
                <a:gd name="T28" fmla="*/ 2147483647 w 938"/>
                <a:gd name="T29" fmla="*/ 2147483647 h 117"/>
                <a:gd name="T30" fmla="*/ 2147483647 w 938"/>
                <a:gd name="T31" fmla="*/ 2147483647 h 117"/>
                <a:gd name="T32" fmla="*/ 2147483647 w 938"/>
                <a:gd name="T33" fmla="*/ 2147483647 h 117"/>
                <a:gd name="T34" fmla="*/ 2147483647 w 938"/>
                <a:gd name="T35" fmla="*/ 2147483647 h 117"/>
                <a:gd name="T36" fmla="*/ 2147483647 w 938"/>
                <a:gd name="T37" fmla="*/ 2147483647 h 117"/>
                <a:gd name="T38" fmla="*/ 2147483647 w 938"/>
                <a:gd name="T39" fmla="*/ 0 h 1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8" h="117">
                  <a:moveTo>
                    <a:pt x="0" y="0"/>
                  </a:moveTo>
                  <a:lnTo>
                    <a:pt x="7" y="21"/>
                  </a:lnTo>
                  <a:lnTo>
                    <a:pt x="28" y="39"/>
                  </a:lnTo>
                  <a:lnTo>
                    <a:pt x="56" y="57"/>
                  </a:lnTo>
                  <a:lnTo>
                    <a:pt x="99" y="74"/>
                  </a:lnTo>
                  <a:lnTo>
                    <a:pt x="151" y="88"/>
                  </a:lnTo>
                  <a:lnTo>
                    <a:pt x="215" y="99"/>
                  </a:lnTo>
                  <a:lnTo>
                    <a:pt x="282" y="110"/>
                  </a:lnTo>
                  <a:lnTo>
                    <a:pt x="356" y="113"/>
                  </a:lnTo>
                  <a:lnTo>
                    <a:pt x="430" y="117"/>
                  </a:lnTo>
                  <a:lnTo>
                    <a:pt x="507" y="117"/>
                  </a:lnTo>
                  <a:lnTo>
                    <a:pt x="585" y="113"/>
                  </a:lnTo>
                  <a:lnTo>
                    <a:pt x="659" y="110"/>
                  </a:lnTo>
                  <a:lnTo>
                    <a:pt x="726" y="99"/>
                  </a:lnTo>
                  <a:lnTo>
                    <a:pt x="786" y="88"/>
                  </a:lnTo>
                  <a:lnTo>
                    <a:pt x="839" y="74"/>
                  </a:lnTo>
                  <a:lnTo>
                    <a:pt x="881" y="57"/>
                  </a:lnTo>
                  <a:lnTo>
                    <a:pt x="913" y="39"/>
                  </a:lnTo>
                  <a:lnTo>
                    <a:pt x="930" y="21"/>
                  </a:lnTo>
                  <a:lnTo>
                    <a:pt x="93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33" name="Rectangle 36"/>
            <p:cNvSpPr>
              <a:spLocks noChangeArrowheads="1"/>
            </p:cNvSpPr>
            <p:nvPr/>
          </p:nvSpPr>
          <p:spPr bwMode="auto">
            <a:xfrm>
              <a:off x="3253919" y="2504241"/>
              <a:ext cx="786142" cy="46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latin typeface="Arial" charset="0"/>
                </a:rPr>
                <a:t>Base di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latin typeface="Arial" charset="0"/>
                </a:rPr>
                <a:t>conoscenza</a:t>
              </a:r>
              <a:endParaRPr lang="it-IT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1282" name="Rectangle 40"/>
          <p:cNvSpPr>
            <a:spLocks noChangeArrowheads="1"/>
          </p:cNvSpPr>
          <p:nvPr/>
        </p:nvSpPr>
        <p:spPr bwMode="auto">
          <a:xfrm>
            <a:off x="8438828" y="4865538"/>
            <a:ext cx="990600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83" name="Rectangle 42"/>
          <p:cNvSpPr>
            <a:spLocks noChangeArrowheads="1"/>
          </p:cNvSpPr>
          <p:nvPr/>
        </p:nvSpPr>
        <p:spPr bwMode="auto">
          <a:xfrm>
            <a:off x="4505698" y="3152626"/>
            <a:ext cx="173831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700" dirty="0" smtClean="0">
                <a:latin typeface="Arial" charset="0"/>
              </a:rPr>
              <a:t>Strutture di rappresentazione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700" dirty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it-IT" altLang="de-DE" sz="1700" dirty="0" smtClean="0">
                <a:solidFill>
                  <a:schemeClr val="tx1"/>
                </a:solidFill>
                <a:latin typeface="Arial" charset="0"/>
              </a:rPr>
              <a:t> conoscenza</a:t>
            </a:r>
            <a:endParaRPr lang="it-IT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4" name="Rectangle 58"/>
          <p:cNvSpPr>
            <a:spLocks noChangeArrowheads="1"/>
          </p:cNvSpPr>
          <p:nvPr/>
        </p:nvSpPr>
        <p:spPr bwMode="auto">
          <a:xfrm>
            <a:off x="5990904" y="5464027"/>
            <a:ext cx="11113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85" name="Freeform 59"/>
          <p:cNvSpPr>
            <a:spLocks/>
          </p:cNvSpPr>
          <p:nvPr/>
        </p:nvSpPr>
        <p:spPr bwMode="auto">
          <a:xfrm>
            <a:off x="9089703" y="5000476"/>
            <a:ext cx="1320800" cy="525462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5"/>
                </a:lnTo>
                <a:lnTo>
                  <a:pt x="748" y="0"/>
                </a:lnTo>
                <a:lnTo>
                  <a:pt x="748" y="84"/>
                </a:lnTo>
                <a:lnTo>
                  <a:pt x="0" y="84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86" name="Freeform 63"/>
          <p:cNvSpPr>
            <a:spLocks noEditPoints="1"/>
          </p:cNvSpPr>
          <p:nvPr/>
        </p:nvSpPr>
        <p:spPr bwMode="auto">
          <a:xfrm>
            <a:off x="2026916" y="2716063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87" name="Freeform 64"/>
          <p:cNvSpPr>
            <a:spLocks noEditPoints="1"/>
          </p:cNvSpPr>
          <p:nvPr/>
        </p:nvSpPr>
        <p:spPr bwMode="auto">
          <a:xfrm>
            <a:off x="2026916" y="2716063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88" name="Freeform 65"/>
          <p:cNvSpPr>
            <a:spLocks noEditPoints="1"/>
          </p:cNvSpPr>
          <p:nvPr/>
        </p:nvSpPr>
        <p:spPr bwMode="auto">
          <a:xfrm>
            <a:off x="2026916" y="2716063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89" name="Rectangle 66"/>
          <p:cNvSpPr>
            <a:spLocks noChangeArrowheads="1"/>
          </p:cNvSpPr>
          <p:nvPr/>
        </p:nvSpPr>
        <p:spPr bwMode="auto">
          <a:xfrm>
            <a:off x="2009453" y="2693838"/>
            <a:ext cx="39688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90" name="Freeform 67"/>
          <p:cNvSpPr>
            <a:spLocks noEditPoints="1"/>
          </p:cNvSpPr>
          <p:nvPr/>
        </p:nvSpPr>
        <p:spPr bwMode="auto">
          <a:xfrm>
            <a:off x="1847528" y="2228702"/>
            <a:ext cx="425450" cy="979487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5"/>
                </a:moveTo>
                <a:lnTo>
                  <a:pt x="155" y="603"/>
                </a:lnTo>
                <a:lnTo>
                  <a:pt x="169" y="617"/>
                </a:lnTo>
                <a:lnTo>
                  <a:pt x="190" y="617"/>
                </a:lnTo>
                <a:lnTo>
                  <a:pt x="208" y="603"/>
                </a:lnTo>
                <a:lnTo>
                  <a:pt x="215" y="585"/>
                </a:lnTo>
                <a:lnTo>
                  <a:pt x="215" y="360"/>
                </a:lnTo>
                <a:lnTo>
                  <a:pt x="215" y="180"/>
                </a:lnTo>
                <a:lnTo>
                  <a:pt x="218" y="176"/>
                </a:lnTo>
                <a:lnTo>
                  <a:pt x="222" y="176"/>
                </a:lnTo>
                <a:lnTo>
                  <a:pt x="225" y="176"/>
                </a:lnTo>
                <a:lnTo>
                  <a:pt x="229" y="180"/>
                </a:lnTo>
                <a:lnTo>
                  <a:pt x="229" y="345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68" y="345"/>
                </a:lnTo>
                <a:lnTo>
                  <a:pt x="268" y="151"/>
                </a:lnTo>
                <a:lnTo>
                  <a:pt x="264" y="137"/>
                </a:lnTo>
                <a:lnTo>
                  <a:pt x="250" y="130"/>
                </a:lnTo>
                <a:lnTo>
                  <a:pt x="17" y="130"/>
                </a:lnTo>
                <a:lnTo>
                  <a:pt x="3" y="137"/>
                </a:lnTo>
                <a:lnTo>
                  <a:pt x="0" y="151"/>
                </a:lnTo>
                <a:lnTo>
                  <a:pt x="0" y="345"/>
                </a:lnTo>
                <a:lnTo>
                  <a:pt x="3" y="360"/>
                </a:lnTo>
                <a:lnTo>
                  <a:pt x="17" y="367"/>
                </a:lnTo>
                <a:lnTo>
                  <a:pt x="31" y="360"/>
                </a:lnTo>
                <a:lnTo>
                  <a:pt x="39" y="345"/>
                </a:lnTo>
                <a:lnTo>
                  <a:pt x="39" y="180"/>
                </a:lnTo>
                <a:lnTo>
                  <a:pt x="42" y="176"/>
                </a:lnTo>
                <a:lnTo>
                  <a:pt x="46" y="176"/>
                </a:lnTo>
                <a:lnTo>
                  <a:pt x="49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5"/>
                </a:lnTo>
                <a:lnTo>
                  <a:pt x="60" y="603"/>
                </a:lnTo>
                <a:lnTo>
                  <a:pt x="77" y="617"/>
                </a:lnTo>
                <a:lnTo>
                  <a:pt x="98" y="617"/>
                </a:lnTo>
                <a:lnTo>
                  <a:pt x="113" y="603"/>
                </a:lnTo>
                <a:lnTo>
                  <a:pt x="120" y="585"/>
                </a:lnTo>
                <a:lnTo>
                  <a:pt x="120" y="374"/>
                </a:lnTo>
                <a:lnTo>
                  <a:pt x="123" y="363"/>
                </a:lnTo>
                <a:lnTo>
                  <a:pt x="134" y="360"/>
                </a:lnTo>
                <a:lnTo>
                  <a:pt x="144" y="363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56"/>
                </a:moveTo>
                <a:lnTo>
                  <a:pt x="81" y="31"/>
                </a:lnTo>
                <a:lnTo>
                  <a:pt x="95" y="10"/>
                </a:lnTo>
                <a:lnTo>
                  <a:pt x="120" y="0"/>
                </a:lnTo>
                <a:lnTo>
                  <a:pt x="148" y="0"/>
                </a:lnTo>
                <a:lnTo>
                  <a:pt x="172" y="10"/>
                </a:lnTo>
                <a:lnTo>
                  <a:pt x="187" y="31"/>
                </a:lnTo>
                <a:lnTo>
                  <a:pt x="194" y="56"/>
                </a:lnTo>
                <a:lnTo>
                  <a:pt x="187" y="81"/>
                </a:lnTo>
                <a:lnTo>
                  <a:pt x="172" y="102"/>
                </a:lnTo>
                <a:lnTo>
                  <a:pt x="148" y="113"/>
                </a:lnTo>
                <a:lnTo>
                  <a:pt x="120" y="113"/>
                </a:lnTo>
                <a:lnTo>
                  <a:pt x="95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91" name="Rectangle 68"/>
          <p:cNvSpPr>
            <a:spLocks noChangeArrowheads="1"/>
          </p:cNvSpPr>
          <p:nvPr/>
        </p:nvSpPr>
        <p:spPr bwMode="auto">
          <a:xfrm>
            <a:off x="2306317" y="2206477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92" name="Rectangle 69"/>
          <p:cNvSpPr>
            <a:spLocks noChangeArrowheads="1"/>
          </p:cNvSpPr>
          <p:nvPr/>
        </p:nvSpPr>
        <p:spPr bwMode="auto">
          <a:xfrm>
            <a:off x="2731766" y="2292201"/>
            <a:ext cx="11112" cy="25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293" name="Freeform 70"/>
          <p:cNvSpPr>
            <a:spLocks/>
          </p:cNvSpPr>
          <p:nvPr/>
        </p:nvSpPr>
        <p:spPr bwMode="auto">
          <a:xfrm>
            <a:off x="2736528" y="2158851"/>
            <a:ext cx="1320800" cy="525462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94" name="Freeform 71"/>
          <p:cNvSpPr>
            <a:spLocks/>
          </p:cNvSpPr>
          <p:nvPr/>
        </p:nvSpPr>
        <p:spPr bwMode="auto">
          <a:xfrm>
            <a:off x="2736528" y="2158851"/>
            <a:ext cx="1199232" cy="525462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295" name="Rectangle 72"/>
          <p:cNvSpPr>
            <a:spLocks noChangeArrowheads="1"/>
          </p:cNvSpPr>
          <p:nvPr/>
        </p:nvSpPr>
        <p:spPr bwMode="auto">
          <a:xfrm>
            <a:off x="2922267" y="2292201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700" dirty="0" smtClean="0">
                <a:latin typeface="Arial" charset="0"/>
              </a:rPr>
              <a:t>Creazione</a:t>
            </a:r>
            <a:endParaRPr lang="it-IT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96" name="Freeform 81"/>
          <p:cNvSpPr>
            <a:spLocks noEditPoints="1"/>
          </p:cNvSpPr>
          <p:nvPr/>
        </p:nvSpPr>
        <p:spPr bwMode="auto">
          <a:xfrm>
            <a:off x="8068941" y="4916338"/>
            <a:ext cx="417512" cy="952500"/>
          </a:xfrm>
          <a:custGeom>
            <a:avLst/>
            <a:gdLst>
              <a:gd name="T0" fmla="*/ 2147483647 w 263"/>
              <a:gd name="T1" fmla="*/ 2147483647 h 600"/>
              <a:gd name="T2" fmla="*/ 2147483647 w 263"/>
              <a:gd name="T3" fmla="*/ 2147483647 h 600"/>
              <a:gd name="T4" fmla="*/ 2147483647 w 263"/>
              <a:gd name="T5" fmla="*/ 2147483647 h 600"/>
              <a:gd name="T6" fmla="*/ 2147483647 w 263"/>
              <a:gd name="T7" fmla="*/ 2147483647 h 600"/>
              <a:gd name="T8" fmla="*/ 2147483647 w 263"/>
              <a:gd name="T9" fmla="*/ 2147483647 h 600"/>
              <a:gd name="T10" fmla="*/ 2147483647 w 263"/>
              <a:gd name="T11" fmla="*/ 2147483647 h 600"/>
              <a:gd name="T12" fmla="*/ 2147483647 w 263"/>
              <a:gd name="T13" fmla="*/ 2147483647 h 600"/>
              <a:gd name="T14" fmla="*/ 2147483647 w 263"/>
              <a:gd name="T15" fmla="*/ 2147483647 h 600"/>
              <a:gd name="T16" fmla="*/ 2147483647 w 263"/>
              <a:gd name="T17" fmla="*/ 2147483647 h 600"/>
              <a:gd name="T18" fmla="*/ 2147483647 w 263"/>
              <a:gd name="T19" fmla="*/ 2147483647 h 600"/>
              <a:gd name="T20" fmla="*/ 2147483647 w 263"/>
              <a:gd name="T21" fmla="*/ 2147483647 h 600"/>
              <a:gd name="T22" fmla="*/ 2147483647 w 263"/>
              <a:gd name="T23" fmla="*/ 2147483647 h 600"/>
              <a:gd name="T24" fmla="*/ 2147483647 w 263"/>
              <a:gd name="T25" fmla="*/ 2147483647 h 600"/>
              <a:gd name="T26" fmla="*/ 2147483647 w 263"/>
              <a:gd name="T27" fmla="*/ 2147483647 h 600"/>
              <a:gd name="T28" fmla="*/ 2147483647 w 263"/>
              <a:gd name="T29" fmla="*/ 2147483647 h 600"/>
              <a:gd name="T30" fmla="*/ 2147483647 w 263"/>
              <a:gd name="T31" fmla="*/ 2147483647 h 600"/>
              <a:gd name="T32" fmla="*/ 2147483647 w 263"/>
              <a:gd name="T33" fmla="*/ 2147483647 h 600"/>
              <a:gd name="T34" fmla="*/ 2147483647 w 263"/>
              <a:gd name="T35" fmla="*/ 2147483647 h 600"/>
              <a:gd name="T36" fmla="*/ 0 w 263"/>
              <a:gd name="T37" fmla="*/ 2147483647 h 600"/>
              <a:gd name="T38" fmla="*/ 2147483647 w 263"/>
              <a:gd name="T39" fmla="*/ 2147483647 h 600"/>
              <a:gd name="T40" fmla="*/ 2147483647 w 263"/>
              <a:gd name="T41" fmla="*/ 2147483647 h 600"/>
              <a:gd name="T42" fmla="*/ 2147483647 w 263"/>
              <a:gd name="T43" fmla="*/ 2147483647 h 600"/>
              <a:gd name="T44" fmla="*/ 2147483647 w 263"/>
              <a:gd name="T45" fmla="*/ 2147483647 h 600"/>
              <a:gd name="T46" fmla="*/ 2147483647 w 263"/>
              <a:gd name="T47" fmla="*/ 2147483647 h 600"/>
              <a:gd name="T48" fmla="*/ 2147483647 w 263"/>
              <a:gd name="T49" fmla="*/ 2147483647 h 600"/>
              <a:gd name="T50" fmla="*/ 2147483647 w 263"/>
              <a:gd name="T51" fmla="*/ 2147483647 h 600"/>
              <a:gd name="T52" fmla="*/ 2147483647 w 263"/>
              <a:gd name="T53" fmla="*/ 2147483647 h 600"/>
              <a:gd name="T54" fmla="*/ 2147483647 w 263"/>
              <a:gd name="T55" fmla="*/ 2147483647 h 600"/>
              <a:gd name="T56" fmla="*/ 2147483647 w 263"/>
              <a:gd name="T57" fmla="*/ 2147483647 h 600"/>
              <a:gd name="T58" fmla="*/ 2147483647 w 263"/>
              <a:gd name="T59" fmla="*/ 2147483647 h 600"/>
              <a:gd name="T60" fmla="*/ 2147483647 w 263"/>
              <a:gd name="T61" fmla="*/ 2147483647 h 600"/>
              <a:gd name="T62" fmla="*/ 2147483647 w 263"/>
              <a:gd name="T63" fmla="*/ 2147483647 h 600"/>
              <a:gd name="T64" fmla="*/ 2147483647 w 263"/>
              <a:gd name="T65" fmla="*/ 2147483647 h 600"/>
              <a:gd name="T66" fmla="*/ 2147483647 w 263"/>
              <a:gd name="T67" fmla="*/ 2147483647 h 600"/>
              <a:gd name="T68" fmla="*/ 2147483647 w 263"/>
              <a:gd name="T69" fmla="*/ 2147483647 h 600"/>
              <a:gd name="T70" fmla="*/ 2147483647 w 263"/>
              <a:gd name="T71" fmla="*/ 2147483647 h 600"/>
              <a:gd name="T72" fmla="*/ 2147483647 w 263"/>
              <a:gd name="T73" fmla="*/ 2147483647 h 600"/>
              <a:gd name="T74" fmla="*/ 2147483647 w 263"/>
              <a:gd name="T75" fmla="*/ 2147483647 h 600"/>
              <a:gd name="T76" fmla="*/ 2147483647 w 263"/>
              <a:gd name="T77" fmla="*/ 2147483647 h 600"/>
              <a:gd name="T78" fmla="*/ 2147483647 w 263"/>
              <a:gd name="T79" fmla="*/ 2147483647 h 600"/>
              <a:gd name="T80" fmla="*/ 2147483647 w 263"/>
              <a:gd name="T81" fmla="*/ 2147483647 h 600"/>
              <a:gd name="T82" fmla="*/ 2147483647 w 263"/>
              <a:gd name="T83" fmla="*/ 0 h 600"/>
              <a:gd name="T84" fmla="*/ 2147483647 w 263"/>
              <a:gd name="T85" fmla="*/ 2147483647 h 600"/>
              <a:gd name="T86" fmla="*/ 2147483647 w 263"/>
              <a:gd name="T87" fmla="*/ 2147483647 h 600"/>
              <a:gd name="T88" fmla="*/ 2147483647 w 263"/>
              <a:gd name="T89" fmla="*/ 2147483647 h 600"/>
              <a:gd name="T90" fmla="*/ 2147483647 w 263"/>
              <a:gd name="T91" fmla="*/ 2147483647 h 600"/>
              <a:gd name="T92" fmla="*/ 2147483647 w 263"/>
              <a:gd name="T93" fmla="*/ 2147483647 h 600"/>
              <a:gd name="T94" fmla="*/ 2147483647 w 263"/>
              <a:gd name="T95" fmla="*/ 2147483647 h 600"/>
              <a:gd name="T96" fmla="*/ 2147483647 w 263"/>
              <a:gd name="T97" fmla="*/ 2147483647 h 600"/>
              <a:gd name="T98" fmla="*/ 2147483647 w 263"/>
              <a:gd name="T99" fmla="*/ 2147483647 h 600"/>
              <a:gd name="T100" fmla="*/ 2147483647 w 263"/>
              <a:gd name="T101" fmla="*/ 2147483647 h 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3" h="600">
                <a:moveTo>
                  <a:pt x="145" y="567"/>
                </a:moveTo>
                <a:lnTo>
                  <a:pt x="147" y="577"/>
                </a:lnTo>
                <a:lnTo>
                  <a:pt x="151" y="587"/>
                </a:lnTo>
                <a:lnTo>
                  <a:pt x="159" y="593"/>
                </a:lnTo>
                <a:lnTo>
                  <a:pt x="167" y="599"/>
                </a:lnTo>
                <a:lnTo>
                  <a:pt x="177" y="600"/>
                </a:lnTo>
                <a:lnTo>
                  <a:pt x="188" y="599"/>
                </a:lnTo>
                <a:lnTo>
                  <a:pt x="197" y="593"/>
                </a:lnTo>
                <a:lnTo>
                  <a:pt x="205" y="587"/>
                </a:lnTo>
                <a:lnTo>
                  <a:pt x="209" y="577"/>
                </a:lnTo>
                <a:lnTo>
                  <a:pt x="211" y="567"/>
                </a:lnTo>
                <a:lnTo>
                  <a:pt x="211" y="350"/>
                </a:lnTo>
                <a:lnTo>
                  <a:pt x="211" y="178"/>
                </a:lnTo>
                <a:lnTo>
                  <a:pt x="212" y="174"/>
                </a:lnTo>
                <a:lnTo>
                  <a:pt x="214" y="172"/>
                </a:lnTo>
                <a:lnTo>
                  <a:pt x="218" y="171"/>
                </a:lnTo>
                <a:lnTo>
                  <a:pt x="220" y="172"/>
                </a:lnTo>
                <a:lnTo>
                  <a:pt x="223" y="174"/>
                </a:lnTo>
                <a:lnTo>
                  <a:pt x="224" y="178"/>
                </a:lnTo>
                <a:lnTo>
                  <a:pt x="224" y="337"/>
                </a:lnTo>
                <a:lnTo>
                  <a:pt x="225" y="345"/>
                </a:lnTo>
                <a:lnTo>
                  <a:pt x="230" y="351"/>
                </a:lnTo>
                <a:lnTo>
                  <a:pt x="236" y="355"/>
                </a:lnTo>
                <a:lnTo>
                  <a:pt x="243" y="356"/>
                </a:lnTo>
                <a:lnTo>
                  <a:pt x="251" y="355"/>
                </a:lnTo>
                <a:lnTo>
                  <a:pt x="258" y="351"/>
                </a:lnTo>
                <a:lnTo>
                  <a:pt x="262" y="345"/>
                </a:lnTo>
                <a:lnTo>
                  <a:pt x="263" y="337"/>
                </a:lnTo>
                <a:lnTo>
                  <a:pt x="263" y="147"/>
                </a:lnTo>
                <a:lnTo>
                  <a:pt x="262" y="140"/>
                </a:lnTo>
                <a:lnTo>
                  <a:pt x="258" y="133"/>
                </a:lnTo>
                <a:lnTo>
                  <a:pt x="251" y="130"/>
                </a:lnTo>
                <a:lnTo>
                  <a:pt x="243" y="128"/>
                </a:lnTo>
                <a:lnTo>
                  <a:pt x="20" y="128"/>
                </a:lnTo>
                <a:lnTo>
                  <a:pt x="12" y="130"/>
                </a:lnTo>
                <a:lnTo>
                  <a:pt x="6" y="133"/>
                </a:lnTo>
                <a:lnTo>
                  <a:pt x="2" y="140"/>
                </a:lnTo>
                <a:lnTo>
                  <a:pt x="0" y="147"/>
                </a:lnTo>
                <a:lnTo>
                  <a:pt x="0" y="337"/>
                </a:lnTo>
                <a:lnTo>
                  <a:pt x="2" y="345"/>
                </a:lnTo>
                <a:lnTo>
                  <a:pt x="6" y="351"/>
                </a:lnTo>
                <a:lnTo>
                  <a:pt x="12" y="355"/>
                </a:lnTo>
                <a:lnTo>
                  <a:pt x="20" y="356"/>
                </a:lnTo>
                <a:lnTo>
                  <a:pt x="28" y="355"/>
                </a:lnTo>
                <a:lnTo>
                  <a:pt x="34" y="351"/>
                </a:lnTo>
                <a:lnTo>
                  <a:pt x="38" y="345"/>
                </a:lnTo>
                <a:lnTo>
                  <a:pt x="40" y="337"/>
                </a:lnTo>
                <a:lnTo>
                  <a:pt x="40" y="178"/>
                </a:lnTo>
                <a:lnTo>
                  <a:pt x="41" y="174"/>
                </a:lnTo>
                <a:lnTo>
                  <a:pt x="43" y="172"/>
                </a:lnTo>
                <a:lnTo>
                  <a:pt x="47" y="171"/>
                </a:lnTo>
                <a:lnTo>
                  <a:pt x="49" y="172"/>
                </a:lnTo>
                <a:lnTo>
                  <a:pt x="52" y="174"/>
                </a:lnTo>
                <a:lnTo>
                  <a:pt x="53" y="178"/>
                </a:lnTo>
                <a:lnTo>
                  <a:pt x="53" y="350"/>
                </a:lnTo>
                <a:lnTo>
                  <a:pt x="53" y="567"/>
                </a:lnTo>
                <a:lnTo>
                  <a:pt x="54" y="577"/>
                </a:lnTo>
                <a:lnTo>
                  <a:pt x="58" y="587"/>
                </a:lnTo>
                <a:lnTo>
                  <a:pt x="66" y="593"/>
                </a:lnTo>
                <a:lnTo>
                  <a:pt x="76" y="599"/>
                </a:lnTo>
                <a:lnTo>
                  <a:pt x="86" y="600"/>
                </a:lnTo>
                <a:lnTo>
                  <a:pt x="96" y="599"/>
                </a:lnTo>
                <a:lnTo>
                  <a:pt x="106" y="593"/>
                </a:lnTo>
                <a:lnTo>
                  <a:pt x="112" y="587"/>
                </a:lnTo>
                <a:lnTo>
                  <a:pt x="117" y="577"/>
                </a:lnTo>
                <a:lnTo>
                  <a:pt x="118" y="567"/>
                </a:lnTo>
                <a:lnTo>
                  <a:pt x="118" y="363"/>
                </a:lnTo>
                <a:lnTo>
                  <a:pt x="119" y="358"/>
                </a:lnTo>
                <a:lnTo>
                  <a:pt x="123" y="354"/>
                </a:lnTo>
                <a:lnTo>
                  <a:pt x="127" y="351"/>
                </a:lnTo>
                <a:lnTo>
                  <a:pt x="132" y="350"/>
                </a:lnTo>
                <a:lnTo>
                  <a:pt x="136" y="351"/>
                </a:lnTo>
                <a:lnTo>
                  <a:pt x="141" y="354"/>
                </a:lnTo>
                <a:lnTo>
                  <a:pt x="144" y="358"/>
                </a:lnTo>
                <a:lnTo>
                  <a:pt x="145" y="363"/>
                </a:lnTo>
                <a:lnTo>
                  <a:pt x="145" y="567"/>
                </a:lnTo>
                <a:close/>
                <a:moveTo>
                  <a:pt x="73" y="56"/>
                </a:moveTo>
                <a:lnTo>
                  <a:pt x="75" y="43"/>
                </a:lnTo>
                <a:lnTo>
                  <a:pt x="80" y="30"/>
                </a:lnTo>
                <a:lnTo>
                  <a:pt x="88" y="19"/>
                </a:lnTo>
                <a:lnTo>
                  <a:pt x="99" y="10"/>
                </a:lnTo>
                <a:lnTo>
                  <a:pt x="111" y="4"/>
                </a:lnTo>
                <a:lnTo>
                  <a:pt x="124" y="0"/>
                </a:lnTo>
                <a:lnTo>
                  <a:pt x="139" y="0"/>
                </a:lnTo>
                <a:lnTo>
                  <a:pt x="153" y="4"/>
                </a:lnTo>
                <a:lnTo>
                  <a:pt x="165" y="10"/>
                </a:lnTo>
                <a:lnTo>
                  <a:pt x="176" y="19"/>
                </a:lnTo>
                <a:lnTo>
                  <a:pt x="183" y="30"/>
                </a:lnTo>
                <a:lnTo>
                  <a:pt x="188" y="43"/>
                </a:lnTo>
                <a:lnTo>
                  <a:pt x="190" y="56"/>
                </a:lnTo>
                <a:lnTo>
                  <a:pt x="188" y="70"/>
                </a:lnTo>
                <a:lnTo>
                  <a:pt x="183" y="83"/>
                </a:lnTo>
                <a:lnTo>
                  <a:pt x="176" y="95"/>
                </a:lnTo>
                <a:lnTo>
                  <a:pt x="165" y="103"/>
                </a:lnTo>
                <a:lnTo>
                  <a:pt x="153" y="110"/>
                </a:lnTo>
                <a:lnTo>
                  <a:pt x="139" y="114"/>
                </a:lnTo>
                <a:lnTo>
                  <a:pt x="124" y="114"/>
                </a:lnTo>
                <a:lnTo>
                  <a:pt x="111" y="110"/>
                </a:lnTo>
                <a:lnTo>
                  <a:pt x="99" y="103"/>
                </a:lnTo>
                <a:lnTo>
                  <a:pt x="88" y="95"/>
                </a:lnTo>
                <a:lnTo>
                  <a:pt x="80" y="83"/>
                </a:lnTo>
                <a:lnTo>
                  <a:pt x="75" y="70"/>
                </a:lnTo>
                <a:lnTo>
                  <a:pt x="7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pic>
        <p:nvPicPr>
          <p:cNvPr id="11297" name="Picture 87" descr="BD000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78" y="4657576"/>
            <a:ext cx="4333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8" name="Gruppieren 94"/>
          <p:cNvGrpSpPr>
            <a:grpSpLocks/>
          </p:cNvGrpSpPr>
          <p:nvPr/>
        </p:nvGrpSpPr>
        <p:grpSpPr bwMode="auto">
          <a:xfrm>
            <a:off x="5740078" y="4706787"/>
            <a:ext cx="2590800" cy="1570039"/>
            <a:chOff x="5015368" y="4825136"/>
            <a:chExt cx="1135063" cy="1235075"/>
          </a:xfrm>
        </p:grpSpPr>
        <p:sp>
          <p:nvSpPr>
            <p:cNvPr id="11318" name="Freeform 18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19" name="Freeform 19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20" name="Freeform 20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21" name="Rectangle 21"/>
            <p:cNvSpPr>
              <a:spLocks noChangeArrowheads="1"/>
            </p:cNvSpPr>
            <p:nvPr/>
          </p:nvSpPr>
          <p:spPr bwMode="auto">
            <a:xfrm>
              <a:off x="5040768" y="5931624"/>
              <a:ext cx="44450" cy="39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22" name="Rectangle 73"/>
            <p:cNvSpPr>
              <a:spLocks noChangeArrowheads="1"/>
            </p:cNvSpPr>
            <p:nvPr/>
          </p:nvSpPr>
          <p:spPr bwMode="auto">
            <a:xfrm>
              <a:off x="6139318" y="5796686"/>
              <a:ext cx="11113" cy="263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23" name="Freeform 77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24" name="Freeform 78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25" name="Freeform 79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326" name="Rectangle 80"/>
            <p:cNvSpPr>
              <a:spLocks noChangeArrowheads="1"/>
            </p:cNvSpPr>
            <p:nvPr/>
          </p:nvSpPr>
          <p:spPr bwMode="auto">
            <a:xfrm>
              <a:off x="5015368" y="5820499"/>
              <a:ext cx="39688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27" name="Rectangle 86"/>
            <p:cNvSpPr>
              <a:spLocks noChangeArrowheads="1"/>
            </p:cNvSpPr>
            <p:nvPr/>
          </p:nvSpPr>
          <p:spPr bwMode="auto">
            <a:xfrm>
              <a:off x="6099631" y="5690324"/>
              <a:ext cx="11112" cy="25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28" name="AutoShape 89"/>
            <p:cNvSpPr>
              <a:spLocks noChangeArrowheads="1"/>
            </p:cNvSpPr>
            <p:nvPr/>
          </p:nvSpPr>
          <p:spPr bwMode="auto">
            <a:xfrm>
              <a:off x="5463043" y="5129936"/>
              <a:ext cx="452438" cy="638175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96969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de-DE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29" name="Rectangle 90"/>
            <p:cNvSpPr>
              <a:spLocks noChangeArrowheads="1"/>
            </p:cNvSpPr>
            <p:nvPr/>
          </p:nvSpPr>
          <p:spPr bwMode="auto">
            <a:xfrm rot="16200000" flipH="1">
              <a:off x="5212218" y="5290723"/>
              <a:ext cx="1079500" cy="14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de-DE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99" name="Rechteck 92"/>
          <p:cNvSpPr>
            <a:spLocks noChangeArrowheads="1"/>
          </p:cNvSpPr>
          <p:nvPr/>
        </p:nvSpPr>
        <p:spPr bwMode="auto">
          <a:xfrm>
            <a:off x="4289104" y="4933856"/>
            <a:ext cx="2133599" cy="872766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it-IT" altLang="de-DE" dirty="0">
              <a:solidFill>
                <a:schemeClr val="bg1"/>
              </a:solidFill>
            </a:endParaRPr>
          </a:p>
        </p:txBody>
      </p:sp>
      <p:sp>
        <p:nvSpPr>
          <p:cNvPr id="11300" name="Rectangle 91"/>
          <p:cNvSpPr>
            <a:spLocks noChangeArrowheads="1"/>
          </p:cNvSpPr>
          <p:nvPr/>
        </p:nvSpPr>
        <p:spPr bwMode="auto">
          <a:xfrm>
            <a:off x="4871014" y="5085184"/>
            <a:ext cx="102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700" dirty="0" smtClean="0">
                <a:latin typeface="Arial" charset="0"/>
              </a:rPr>
              <a:t>Interfaccia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700" dirty="0" smtClean="0">
                <a:latin typeface="Arial" charset="0"/>
              </a:rPr>
              <a:t>utente</a:t>
            </a:r>
            <a:endParaRPr lang="it-IT" altLang="de-DE" sz="1700" dirty="0">
              <a:latin typeface="Arial" charset="0"/>
            </a:endParaRPr>
          </a:p>
        </p:txBody>
      </p:sp>
      <p:sp>
        <p:nvSpPr>
          <p:cNvPr id="11301" name="Rechteck 95"/>
          <p:cNvSpPr>
            <a:spLocks noChangeArrowheads="1"/>
          </p:cNvSpPr>
          <p:nvPr/>
        </p:nvSpPr>
        <p:spPr bwMode="auto">
          <a:xfrm>
            <a:off x="6700516" y="4824264"/>
            <a:ext cx="126669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it-IT" altLang="de-DE" sz="1700" dirty="0" smtClean="0">
                <a:latin typeface="Arial" charset="0"/>
              </a:rPr>
              <a:t>Interazione</a:t>
            </a:r>
            <a:endParaRPr lang="it-IT" altLang="de-DE" sz="1700" dirty="0">
              <a:latin typeface="Arial" charset="0"/>
            </a:endParaRPr>
          </a:p>
        </p:txBody>
      </p:sp>
      <p:grpSp>
        <p:nvGrpSpPr>
          <p:cNvPr id="113" name="Gruppieren 112"/>
          <p:cNvGrpSpPr>
            <a:grpSpLocks/>
          </p:cNvGrpSpPr>
          <p:nvPr/>
        </p:nvGrpSpPr>
        <p:grpSpPr bwMode="auto">
          <a:xfrm>
            <a:off x="7468860" y="5017790"/>
            <a:ext cx="3234278" cy="1579824"/>
            <a:chOff x="6084168" y="5089271"/>
            <a:chExt cx="3234917" cy="1580350"/>
          </a:xfrm>
        </p:grpSpPr>
        <p:sp>
          <p:nvSpPr>
            <p:cNvPr id="11314" name="Pfeil nach rechts 100"/>
            <p:cNvSpPr>
              <a:spLocks noChangeArrowheads="1"/>
            </p:cNvSpPr>
            <p:nvPr/>
          </p:nvSpPr>
          <p:spPr bwMode="auto">
            <a:xfrm flipH="1">
              <a:off x="7236296" y="5135606"/>
              <a:ext cx="676560" cy="504754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15" name="Pfeil nach rechts 101"/>
            <p:cNvSpPr>
              <a:spLocks noChangeArrowheads="1"/>
            </p:cNvSpPr>
            <p:nvPr/>
          </p:nvSpPr>
          <p:spPr bwMode="auto">
            <a:xfrm rot="1617542" flipH="1">
              <a:off x="6084168" y="5801739"/>
              <a:ext cx="1187672" cy="524852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16" name="Rectangle 25"/>
            <p:cNvSpPr>
              <a:spLocks noChangeArrowheads="1"/>
            </p:cNvSpPr>
            <p:nvPr/>
          </p:nvSpPr>
          <p:spPr bwMode="auto">
            <a:xfrm>
              <a:off x="7997950" y="5089271"/>
              <a:ext cx="1321135" cy="55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800" dirty="0" smtClean="0">
                  <a:solidFill>
                    <a:schemeClr val="tx1"/>
                  </a:solidFill>
                  <a:latin typeface="Arial" charset="0"/>
                </a:rPr>
                <a:t>Bisogno di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800" dirty="0" smtClean="0">
                  <a:solidFill>
                    <a:schemeClr val="tx1"/>
                  </a:solidFill>
                  <a:latin typeface="Arial" charset="0"/>
                </a:rPr>
                <a:t>informazione</a:t>
              </a:r>
              <a:endParaRPr lang="it-IT" altLang="de-DE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7" name="Rectangle 25"/>
            <p:cNvSpPr>
              <a:spLocks noChangeArrowheads="1"/>
            </p:cNvSpPr>
            <p:nvPr/>
          </p:nvSpPr>
          <p:spPr bwMode="auto">
            <a:xfrm>
              <a:off x="7380312" y="5884530"/>
              <a:ext cx="1082240" cy="78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solidFill>
                    <a:schemeClr val="tx1"/>
                  </a:solidFill>
                  <a:latin typeface="Arial" charset="0"/>
                </a:rPr>
                <a:t>Interazione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solidFill>
                    <a:schemeClr val="tx1"/>
                  </a:solidFill>
                  <a:latin typeface="Arial" charset="0"/>
                </a:rPr>
                <a:t>Uomo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solidFill>
                    <a:schemeClr val="tx1"/>
                  </a:solidFill>
                  <a:latin typeface="Arial" charset="0"/>
                </a:rPr>
                <a:t>Macchina</a:t>
              </a:r>
              <a:endParaRPr lang="it-IT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11" name="Gruppieren 110"/>
          <p:cNvGrpSpPr>
            <a:grpSpLocks/>
          </p:cNvGrpSpPr>
          <p:nvPr/>
        </p:nvGrpSpPr>
        <p:grpSpPr bwMode="auto">
          <a:xfrm>
            <a:off x="2459355" y="1925869"/>
            <a:ext cx="8175856" cy="2101718"/>
            <a:chOff x="1101725" y="2066925"/>
            <a:chExt cx="8175516" cy="2101187"/>
          </a:xfrm>
        </p:grpSpPr>
        <p:sp>
          <p:nvSpPr>
            <p:cNvPr id="11310" name="Pfeil nach rechts 98"/>
            <p:cNvSpPr>
              <a:spLocks noChangeArrowheads="1"/>
            </p:cNvSpPr>
            <p:nvPr/>
          </p:nvSpPr>
          <p:spPr bwMode="auto">
            <a:xfrm flipH="1">
              <a:off x="5245036" y="2076629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11" name="Rectangle 25"/>
            <p:cNvSpPr>
              <a:spLocks noChangeArrowheads="1"/>
            </p:cNvSpPr>
            <p:nvPr/>
          </p:nvSpPr>
          <p:spPr bwMode="auto">
            <a:xfrm>
              <a:off x="7236703" y="2066925"/>
              <a:ext cx="2040538" cy="5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latin typeface="Arial" charset="0"/>
                </a:rPr>
                <a:t>Organizzazione della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latin typeface="Arial" charset="0"/>
                </a:rPr>
                <a:t>conoscenza</a:t>
              </a:r>
              <a:endParaRPr lang="it-IT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2" name="Rectangle 25"/>
            <p:cNvSpPr>
              <a:spLocks noChangeArrowheads="1"/>
            </p:cNvSpPr>
            <p:nvPr/>
          </p:nvSpPr>
          <p:spPr bwMode="auto">
            <a:xfrm>
              <a:off x="1101725" y="3645024"/>
              <a:ext cx="1397761" cy="5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latin typeface="Arial" charset="0"/>
                </a:rPr>
                <a:t>Gestione delle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latin typeface="Arial" charset="0"/>
                </a:rPr>
                <a:t>Informazioni</a:t>
              </a:r>
              <a:endParaRPr lang="it-IT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3" name="Pfeil nach rechts 108"/>
            <p:cNvSpPr>
              <a:spLocks noChangeArrowheads="1"/>
            </p:cNvSpPr>
            <p:nvPr/>
          </p:nvSpPr>
          <p:spPr bwMode="auto">
            <a:xfrm rot="5400000" flipH="1">
              <a:off x="1291538" y="2862157"/>
              <a:ext cx="950292" cy="504754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uppieren 111"/>
          <p:cNvGrpSpPr>
            <a:grpSpLocks/>
          </p:cNvGrpSpPr>
          <p:nvPr/>
        </p:nvGrpSpPr>
        <p:grpSpPr bwMode="auto">
          <a:xfrm>
            <a:off x="6700512" y="3136752"/>
            <a:ext cx="3448258" cy="1482725"/>
            <a:chOff x="5316378" y="3132494"/>
            <a:chExt cx="3448671" cy="1482314"/>
          </a:xfrm>
        </p:grpSpPr>
        <p:sp>
          <p:nvSpPr>
            <p:cNvPr id="11306" name="Pfeil nach rechts 97"/>
            <p:cNvSpPr>
              <a:spLocks noChangeArrowheads="1"/>
            </p:cNvSpPr>
            <p:nvPr/>
          </p:nvSpPr>
          <p:spPr bwMode="auto">
            <a:xfrm flipH="1">
              <a:off x="5316379" y="3148226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07" name="Pfeil nach rechts 99"/>
            <p:cNvSpPr>
              <a:spLocks noChangeArrowheads="1"/>
            </p:cNvSpPr>
            <p:nvPr/>
          </p:nvSpPr>
          <p:spPr bwMode="auto">
            <a:xfrm flipH="1">
              <a:off x="5316378" y="4077072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it-IT" altLang="de-DE" dirty="0">
                <a:solidFill>
                  <a:schemeClr val="bg1"/>
                </a:solidFill>
              </a:endParaRPr>
            </a:p>
          </p:txBody>
        </p:sp>
        <p:sp>
          <p:nvSpPr>
            <p:cNvPr id="11308" name="Rectangle 25"/>
            <p:cNvSpPr>
              <a:spLocks noChangeArrowheads="1"/>
            </p:cNvSpPr>
            <p:nvPr/>
          </p:nvSpPr>
          <p:spPr bwMode="auto">
            <a:xfrm>
              <a:off x="7315504" y="3132494"/>
              <a:ext cx="11541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latin typeface="Arial" charset="0"/>
                </a:rPr>
                <a:t>Information </a:t>
              </a:r>
              <a:br>
                <a:rPr lang="it-IT" altLang="de-DE" sz="1700" dirty="0" smtClean="0">
                  <a:latin typeface="Arial" charset="0"/>
                </a:rPr>
              </a:br>
              <a:r>
                <a:rPr lang="it-IT" altLang="de-DE" sz="1700" dirty="0" err="1" smtClean="0">
                  <a:latin typeface="Arial" charset="0"/>
                </a:rPr>
                <a:t>Retrieval</a:t>
              </a:r>
              <a:endParaRPr lang="it-IT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09" name="Rectangle 25"/>
            <p:cNvSpPr>
              <a:spLocks noChangeArrowheads="1"/>
            </p:cNvSpPr>
            <p:nvPr/>
          </p:nvSpPr>
          <p:spPr bwMode="auto">
            <a:xfrm>
              <a:off x="7306270" y="3985900"/>
              <a:ext cx="1458779" cy="5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solidFill>
                    <a:schemeClr val="tx1"/>
                  </a:solidFill>
                  <a:latin typeface="Arial" charset="0"/>
                </a:rPr>
                <a:t>Tecnologie del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de-DE" sz="1700" dirty="0" smtClean="0">
                  <a:solidFill>
                    <a:schemeClr val="tx1"/>
                  </a:solidFill>
                  <a:latin typeface="Arial" charset="0"/>
                </a:rPr>
                <a:t>software</a:t>
              </a:r>
              <a:endParaRPr lang="it-IT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1" name="Titel 1"/>
          <p:cNvSpPr>
            <a:spLocks noGrp="1"/>
          </p:cNvSpPr>
          <p:nvPr>
            <p:ph type="title"/>
          </p:nvPr>
        </p:nvSpPr>
        <p:spPr>
          <a:xfrm>
            <a:off x="594360" y="300038"/>
            <a:ext cx="9383078" cy="1066800"/>
          </a:xfrm>
        </p:spPr>
        <p:txBody>
          <a:bodyPr/>
          <a:lstStyle/>
          <a:p>
            <a:r>
              <a:rPr lang="it-IT" sz="3600" dirty="0" smtClean="0"/>
              <a:t>Aree dell’Information Science – T. </a:t>
            </a:r>
            <a:r>
              <a:rPr lang="it-IT" sz="3600" dirty="0" err="1" smtClean="0"/>
              <a:t>Mandl</a:t>
            </a:r>
            <a:endParaRPr lang="it-IT" altLang="de-DE" sz="36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 2"/>
          <p:cNvSpPr/>
          <p:nvPr/>
        </p:nvSpPr>
        <p:spPr bwMode="auto">
          <a:xfrm>
            <a:off x="1953968" y="1484784"/>
            <a:ext cx="8246488" cy="4483278"/>
          </a:xfrm>
          <a:prstGeom prst="cloud">
            <a:avLst/>
          </a:prstGeom>
          <a:solidFill>
            <a:schemeClr val="bg1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2400" i="1">
              <a:solidFill>
                <a:schemeClr val="bg1"/>
              </a:solidFill>
              <a:latin typeface="Tahoma" pitchFamily="34" charset="0"/>
              <a:ea typeface="MS Gothic" pitchFamily="49" charset="-128"/>
            </a:endParaRPr>
          </a:p>
        </p:txBody>
      </p:sp>
      <p:sp>
        <p:nvSpPr>
          <p:cNvPr id="11302" name="Rechteck 96"/>
          <p:cNvSpPr>
            <a:spLocks noChangeArrowheads="1"/>
          </p:cNvSpPr>
          <p:nvPr/>
        </p:nvSpPr>
        <p:spPr bwMode="auto">
          <a:xfrm>
            <a:off x="4599589" y="3414362"/>
            <a:ext cx="1743103" cy="596069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66" name="Freeform 3"/>
          <p:cNvSpPr>
            <a:spLocks noEditPoints="1"/>
          </p:cNvSpPr>
          <p:nvPr/>
        </p:nvSpPr>
        <p:spPr bwMode="auto">
          <a:xfrm>
            <a:off x="3037470" y="2972975"/>
            <a:ext cx="3850" cy="985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67" name="Freeform 4"/>
          <p:cNvSpPr>
            <a:spLocks noEditPoints="1"/>
          </p:cNvSpPr>
          <p:nvPr/>
        </p:nvSpPr>
        <p:spPr bwMode="auto">
          <a:xfrm>
            <a:off x="3037470" y="2972975"/>
            <a:ext cx="3850" cy="985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68" name="Freeform 5"/>
          <p:cNvSpPr>
            <a:spLocks noEditPoints="1"/>
          </p:cNvSpPr>
          <p:nvPr/>
        </p:nvSpPr>
        <p:spPr bwMode="auto">
          <a:xfrm>
            <a:off x="3037470" y="2972975"/>
            <a:ext cx="3850" cy="985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023350" y="2962137"/>
            <a:ext cx="32090" cy="246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0" name="Freeform 7"/>
          <p:cNvSpPr>
            <a:spLocks noEditPoints="1"/>
          </p:cNvSpPr>
          <p:nvPr/>
        </p:nvSpPr>
        <p:spPr bwMode="auto">
          <a:xfrm>
            <a:off x="2892425" y="2670506"/>
            <a:ext cx="344000" cy="607892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6"/>
                </a:moveTo>
                <a:lnTo>
                  <a:pt x="155" y="607"/>
                </a:lnTo>
                <a:lnTo>
                  <a:pt x="172" y="617"/>
                </a:lnTo>
                <a:lnTo>
                  <a:pt x="194" y="617"/>
                </a:lnTo>
                <a:lnTo>
                  <a:pt x="208" y="607"/>
                </a:lnTo>
                <a:lnTo>
                  <a:pt x="215" y="586"/>
                </a:lnTo>
                <a:lnTo>
                  <a:pt x="215" y="363"/>
                </a:lnTo>
                <a:lnTo>
                  <a:pt x="215" y="184"/>
                </a:lnTo>
                <a:lnTo>
                  <a:pt x="218" y="180"/>
                </a:lnTo>
                <a:lnTo>
                  <a:pt x="222" y="177"/>
                </a:lnTo>
                <a:lnTo>
                  <a:pt x="225" y="180"/>
                </a:lnTo>
                <a:lnTo>
                  <a:pt x="229" y="184"/>
                </a:lnTo>
                <a:lnTo>
                  <a:pt x="229" y="349"/>
                </a:lnTo>
                <a:lnTo>
                  <a:pt x="236" y="363"/>
                </a:lnTo>
                <a:lnTo>
                  <a:pt x="250" y="367"/>
                </a:lnTo>
                <a:lnTo>
                  <a:pt x="264" y="363"/>
                </a:lnTo>
                <a:lnTo>
                  <a:pt x="268" y="349"/>
                </a:lnTo>
                <a:lnTo>
                  <a:pt x="268" y="152"/>
                </a:lnTo>
                <a:lnTo>
                  <a:pt x="264" y="138"/>
                </a:lnTo>
                <a:lnTo>
                  <a:pt x="250" y="131"/>
                </a:lnTo>
                <a:lnTo>
                  <a:pt x="17" y="131"/>
                </a:lnTo>
                <a:lnTo>
                  <a:pt x="3" y="138"/>
                </a:lnTo>
                <a:lnTo>
                  <a:pt x="0" y="152"/>
                </a:lnTo>
                <a:lnTo>
                  <a:pt x="0" y="349"/>
                </a:lnTo>
                <a:lnTo>
                  <a:pt x="3" y="363"/>
                </a:lnTo>
                <a:lnTo>
                  <a:pt x="17" y="367"/>
                </a:lnTo>
                <a:lnTo>
                  <a:pt x="31" y="363"/>
                </a:lnTo>
                <a:lnTo>
                  <a:pt x="39" y="349"/>
                </a:lnTo>
                <a:lnTo>
                  <a:pt x="39" y="184"/>
                </a:lnTo>
                <a:lnTo>
                  <a:pt x="42" y="180"/>
                </a:lnTo>
                <a:lnTo>
                  <a:pt x="46" y="177"/>
                </a:lnTo>
                <a:lnTo>
                  <a:pt x="49" y="180"/>
                </a:lnTo>
                <a:lnTo>
                  <a:pt x="53" y="184"/>
                </a:lnTo>
                <a:lnTo>
                  <a:pt x="53" y="363"/>
                </a:lnTo>
                <a:lnTo>
                  <a:pt x="53" y="586"/>
                </a:lnTo>
                <a:lnTo>
                  <a:pt x="60" y="607"/>
                </a:lnTo>
                <a:lnTo>
                  <a:pt x="77" y="617"/>
                </a:lnTo>
                <a:lnTo>
                  <a:pt x="98" y="617"/>
                </a:lnTo>
                <a:lnTo>
                  <a:pt x="113" y="607"/>
                </a:lnTo>
                <a:lnTo>
                  <a:pt x="120" y="586"/>
                </a:lnTo>
                <a:lnTo>
                  <a:pt x="120" y="374"/>
                </a:lnTo>
                <a:lnTo>
                  <a:pt x="123" y="367"/>
                </a:lnTo>
                <a:lnTo>
                  <a:pt x="134" y="363"/>
                </a:lnTo>
                <a:lnTo>
                  <a:pt x="144" y="367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5" y="11"/>
                </a:lnTo>
                <a:lnTo>
                  <a:pt x="120" y="0"/>
                </a:lnTo>
                <a:lnTo>
                  <a:pt x="148" y="0"/>
                </a:lnTo>
                <a:lnTo>
                  <a:pt x="172" y="11"/>
                </a:lnTo>
                <a:lnTo>
                  <a:pt x="187" y="32"/>
                </a:lnTo>
                <a:lnTo>
                  <a:pt x="194" y="60"/>
                </a:lnTo>
                <a:lnTo>
                  <a:pt x="187" y="85"/>
                </a:lnTo>
                <a:lnTo>
                  <a:pt x="172" y="106"/>
                </a:lnTo>
                <a:lnTo>
                  <a:pt x="148" y="117"/>
                </a:lnTo>
                <a:lnTo>
                  <a:pt x="120" y="117"/>
                </a:lnTo>
                <a:lnTo>
                  <a:pt x="95" y="106"/>
                </a:lnTo>
                <a:lnTo>
                  <a:pt x="81" y="85"/>
                </a:lnTo>
                <a:lnTo>
                  <a:pt x="74" y="6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263380" y="2656714"/>
            <a:ext cx="12836" cy="632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2" name="Freeform 9"/>
          <p:cNvSpPr>
            <a:spLocks noEditPoints="1"/>
          </p:cNvSpPr>
          <p:nvPr/>
        </p:nvSpPr>
        <p:spPr bwMode="auto">
          <a:xfrm>
            <a:off x="2905261" y="3077411"/>
            <a:ext cx="1284" cy="985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3" name="Freeform 10"/>
          <p:cNvSpPr>
            <a:spLocks noEditPoints="1"/>
          </p:cNvSpPr>
          <p:nvPr/>
        </p:nvSpPr>
        <p:spPr bwMode="auto">
          <a:xfrm>
            <a:off x="2905261" y="3077411"/>
            <a:ext cx="1284" cy="985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4" name="Freeform 11"/>
          <p:cNvSpPr>
            <a:spLocks noEditPoints="1"/>
          </p:cNvSpPr>
          <p:nvPr/>
        </p:nvSpPr>
        <p:spPr bwMode="auto">
          <a:xfrm>
            <a:off x="2905261" y="3077411"/>
            <a:ext cx="1284" cy="985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2887291" y="3063617"/>
            <a:ext cx="35940" cy="27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6" name="Freeform 13"/>
          <p:cNvSpPr>
            <a:spLocks noEditPoints="1"/>
          </p:cNvSpPr>
          <p:nvPr/>
        </p:nvSpPr>
        <p:spPr bwMode="auto">
          <a:xfrm>
            <a:off x="2756366" y="2774941"/>
            <a:ext cx="347851" cy="607892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6"/>
                </a:moveTo>
                <a:lnTo>
                  <a:pt x="155" y="603"/>
                </a:lnTo>
                <a:lnTo>
                  <a:pt x="173" y="617"/>
                </a:lnTo>
                <a:lnTo>
                  <a:pt x="194" y="617"/>
                </a:lnTo>
                <a:lnTo>
                  <a:pt x="211" y="603"/>
                </a:lnTo>
                <a:lnTo>
                  <a:pt x="219" y="586"/>
                </a:lnTo>
                <a:lnTo>
                  <a:pt x="219" y="360"/>
                </a:lnTo>
                <a:lnTo>
                  <a:pt x="219" y="180"/>
                </a:lnTo>
                <a:lnTo>
                  <a:pt x="219" y="176"/>
                </a:lnTo>
                <a:lnTo>
                  <a:pt x="226" y="176"/>
                </a:lnTo>
                <a:lnTo>
                  <a:pt x="229" y="176"/>
                </a:lnTo>
                <a:lnTo>
                  <a:pt x="229" y="180"/>
                </a:lnTo>
                <a:lnTo>
                  <a:pt x="229" y="346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71" y="346"/>
                </a:lnTo>
                <a:lnTo>
                  <a:pt x="271" y="152"/>
                </a:lnTo>
                <a:lnTo>
                  <a:pt x="264" y="138"/>
                </a:lnTo>
                <a:lnTo>
                  <a:pt x="250" y="130"/>
                </a:lnTo>
                <a:lnTo>
                  <a:pt x="21" y="130"/>
                </a:lnTo>
                <a:lnTo>
                  <a:pt x="7" y="138"/>
                </a:lnTo>
                <a:lnTo>
                  <a:pt x="0" y="152"/>
                </a:lnTo>
                <a:lnTo>
                  <a:pt x="0" y="346"/>
                </a:lnTo>
                <a:lnTo>
                  <a:pt x="7" y="360"/>
                </a:lnTo>
                <a:lnTo>
                  <a:pt x="21" y="367"/>
                </a:lnTo>
                <a:lnTo>
                  <a:pt x="35" y="360"/>
                </a:lnTo>
                <a:lnTo>
                  <a:pt x="42" y="346"/>
                </a:lnTo>
                <a:lnTo>
                  <a:pt x="42" y="180"/>
                </a:lnTo>
                <a:lnTo>
                  <a:pt x="42" y="176"/>
                </a:lnTo>
                <a:lnTo>
                  <a:pt x="49" y="176"/>
                </a:lnTo>
                <a:lnTo>
                  <a:pt x="53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6"/>
                </a:lnTo>
                <a:lnTo>
                  <a:pt x="60" y="603"/>
                </a:lnTo>
                <a:lnTo>
                  <a:pt x="78" y="617"/>
                </a:lnTo>
                <a:lnTo>
                  <a:pt x="99" y="617"/>
                </a:lnTo>
                <a:lnTo>
                  <a:pt x="116" y="603"/>
                </a:lnTo>
                <a:lnTo>
                  <a:pt x="123" y="586"/>
                </a:lnTo>
                <a:lnTo>
                  <a:pt x="123" y="374"/>
                </a:lnTo>
                <a:lnTo>
                  <a:pt x="127" y="363"/>
                </a:lnTo>
                <a:lnTo>
                  <a:pt x="137" y="360"/>
                </a:lnTo>
                <a:lnTo>
                  <a:pt x="145" y="363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9" y="11"/>
                </a:lnTo>
                <a:lnTo>
                  <a:pt x="123" y="0"/>
                </a:lnTo>
                <a:lnTo>
                  <a:pt x="148" y="0"/>
                </a:lnTo>
                <a:lnTo>
                  <a:pt x="173" y="11"/>
                </a:lnTo>
                <a:lnTo>
                  <a:pt x="190" y="32"/>
                </a:lnTo>
                <a:lnTo>
                  <a:pt x="197" y="56"/>
                </a:lnTo>
                <a:lnTo>
                  <a:pt x="190" y="81"/>
                </a:lnTo>
                <a:lnTo>
                  <a:pt x="173" y="102"/>
                </a:lnTo>
                <a:lnTo>
                  <a:pt x="148" y="113"/>
                </a:lnTo>
                <a:lnTo>
                  <a:pt x="123" y="113"/>
                </a:lnTo>
                <a:lnTo>
                  <a:pt x="99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3127322" y="2592673"/>
            <a:ext cx="14119" cy="632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2661641" y="2448920"/>
            <a:ext cx="4007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Autori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9" name="Rectangle 26"/>
          <p:cNvSpPr>
            <a:spLocks noChangeArrowheads="1"/>
          </p:cNvSpPr>
          <p:nvPr/>
        </p:nvSpPr>
        <p:spPr bwMode="auto">
          <a:xfrm>
            <a:off x="4599588" y="4010431"/>
            <a:ext cx="1732834" cy="108258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80" name="Rectangle 27"/>
          <p:cNvSpPr>
            <a:spLocks noChangeArrowheads="1"/>
          </p:cNvSpPr>
          <p:nvPr/>
        </p:nvSpPr>
        <p:spPr bwMode="auto">
          <a:xfrm>
            <a:off x="5110480" y="3799035"/>
            <a:ext cx="7598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Sistema</a:t>
            </a:r>
            <a:endParaRPr lang="de-DE" altLang="de-DE" sz="12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Informativo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3" name="Rectangle 42"/>
          <p:cNvSpPr>
            <a:spLocks noChangeArrowheads="1"/>
          </p:cNvSpPr>
          <p:nvPr/>
        </p:nvSpPr>
        <p:spPr bwMode="auto">
          <a:xfrm>
            <a:off x="4774718" y="3445889"/>
            <a:ext cx="14055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Strutture</a:t>
            </a:r>
            <a:r>
              <a:rPr lang="de-DE" altLang="de-DE" sz="1200" dirty="0" smtClean="0">
                <a:latin typeface="Arial" charset="0"/>
              </a:rPr>
              <a:t> di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Rappresentazione</a:t>
            </a:r>
            <a:endParaRPr lang="de-DE" altLang="de-DE" sz="12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latin typeface="Arial" charset="0"/>
              </a:rPr>
              <a:t>e</a:t>
            </a:r>
            <a:r>
              <a:rPr lang="de-DE" altLang="de-DE" sz="1200" dirty="0" smtClean="0">
                <a:latin typeface="Arial" charset="0"/>
              </a:rPr>
              <a:t> </a:t>
            </a:r>
            <a:r>
              <a:rPr lang="de-DE" altLang="de-DE" sz="1200" dirty="0" err="1" smtClean="0">
                <a:latin typeface="Arial" charset="0"/>
              </a:rPr>
              <a:t>conoscenza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4" name="Rectangle 58"/>
          <p:cNvSpPr>
            <a:spLocks noChangeArrowheads="1"/>
          </p:cNvSpPr>
          <p:nvPr/>
        </p:nvSpPr>
        <p:spPr bwMode="auto">
          <a:xfrm>
            <a:off x="5975587" y="4880396"/>
            <a:ext cx="8985" cy="1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86" name="Freeform 63"/>
          <p:cNvSpPr>
            <a:spLocks noEditPoints="1"/>
          </p:cNvSpPr>
          <p:nvPr/>
        </p:nvSpPr>
        <p:spPr bwMode="auto">
          <a:xfrm>
            <a:off x="2770485" y="3174948"/>
            <a:ext cx="3850" cy="986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87" name="Freeform 64"/>
          <p:cNvSpPr>
            <a:spLocks noEditPoints="1"/>
          </p:cNvSpPr>
          <p:nvPr/>
        </p:nvSpPr>
        <p:spPr bwMode="auto">
          <a:xfrm>
            <a:off x="2770485" y="3174948"/>
            <a:ext cx="3850" cy="986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88" name="Freeform 65"/>
          <p:cNvSpPr>
            <a:spLocks noEditPoints="1"/>
          </p:cNvSpPr>
          <p:nvPr/>
        </p:nvSpPr>
        <p:spPr bwMode="auto">
          <a:xfrm>
            <a:off x="2770485" y="3174948"/>
            <a:ext cx="3850" cy="986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89" name="Rectangle 66"/>
          <p:cNvSpPr>
            <a:spLocks noChangeArrowheads="1"/>
          </p:cNvSpPr>
          <p:nvPr/>
        </p:nvSpPr>
        <p:spPr bwMode="auto">
          <a:xfrm>
            <a:off x="2756365" y="3161156"/>
            <a:ext cx="32090" cy="27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90" name="Freeform 67"/>
          <p:cNvSpPr>
            <a:spLocks noEditPoints="1"/>
          </p:cNvSpPr>
          <p:nvPr/>
        </p:nvSpPr>
        <p:spPr bwMode="auto">
          <a:xfrm>
            <a:off x="2625440" y="2872480"/>
            <a:ext cx="344000" cy="607892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5"/>
                </a:moveTo>
                <a:lnTo>
                  <a:pt x="155" y="603"/>
                </a:lnTo>
                <a:lnTo>
                  <a:pt x="169" y="617"/>
                </a:lnTo>
                <a:lnTo>
                  <a:pt x="190" y="617"/>
                </a:lnTo>
                <a:lnTo>
                  <a:pt x="208" y="603"/>
                </a:lnTo>
                <a:lnTo>
                  <a:pt x="215" y="585"/>
                </a:lnTo>
                <a:lnTo>
                  <a:pt x="215" y="360"/>
                </a:lnTo>
                <a:lnTo>
                  <a:pt x="215" y="180"/>
                </a:lnTo>
                <a:lnTo>
                  <a:pt x="218" y="176"/>
                </a:lnTo>
                <a:lnTo>
                  <a:pt x="222" y="176"/>
                </a:lnTo>
                <a:lnTo>
                  <a:pt x="225" y="176"/>
                </a:lnTo>
                <a:lnTo>
                  <a:pt x="229" y="180"/>
                </a:lnTo>
                <a:lnTo>
                  <a:pt x="229" y="345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68" y="345"/>
                </a:lnTo>
                <a:lnTo>
                  <a:pt x="268" y="151"/>
                </a:lnTo>
                <a:lnTo>
                  <a:pt x="264" y="137"/>
                </a:lnTo>
                <a:lnTo>
                  <a:pt x="250" y="130"/>
                </a:lnTo>
                <a:lnTo>
                  <a:pt x="17" y="130"/>
                </a:lnTo>
                <a:lnTo>
                  <a:pt x="3" y="137"/>
                </a:lnTo>
                <a:lnTo>
                  <a:pt x="0" y="151"/>
                </a:lnTo>
                <a:lnTo>
                  <a:pt x="0" y="345"/>
                </a:lnTo>
                <a:lnTo>
                  <a:pt x="3" y="360"/>
                </a:lnTo>
                <a:lnTo>
                  <a:pt x="17" y="367"/>
                </a:lnTo>
                <a:lnTo>
                  <a:pt x="31" y="360"/>
                </a:lnTo>
                <a:lnTo>
                  <a:pt x="39" y="345"/>
                </a:lnTo>
                <a:lnTo>
                  <a:pt x="39" y="180"/>
                </a:lnTo>
                <a:lnTo>
                  <a:pt x="42" y="176"/>
                </a:lnTo>
                <a:lnTo>
                  <a:pt x="46" y="176"/>
                </a:lnTo>
                <a:lnTo>
                  <a:pt x="49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5"/>
                </a:lnTo>
                <a:lnTo>
                  <a:pt x="60" y="603"/>
                </a:lnTo>
                <a:lnTo>
                  <a:pt x="77" y="617"/>
                </a:lnTo>
                <a:lnTo>
                  <a:pt x="98" y="617"/>
                </a:lnTo>
                <a:lnTo>
                  <a:pt x="113" y="603"/>
                </a:lnTo>
                <a:lnTo>
                  <a:pt x="120" y="585"/>
                </a:lnTo>
                <a:lnTo>
                  <a:pt x="120" y="374"/>
                </a:lnTo>
                <a:lnTo>
                  <a:pt x="123" y="363"/>
                </a:lnTo>
                <a:lnTo>
                  <a:pt x="134" y="360"/>
                </a:lnTo>
                <a:lnTo>
                  <a:pt x="144" y="363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56"/>
                </a:moveTo>
                <a:lnTo>
                  <a:pt x="81" y="31"/>
                </a:lnTo>
                <a:lnTo>
                  <a:pt x="95" y="10"/>
                </a:lnTo>
                <a:lnTo>
                  <a:pt x="120" y="0"/>
                </a:lnTo>
                <a:lnTo>
                  <a:pt x="148" y="0"/>
                </a:lnTo>
                <a:lnTo>
                  <a:pt x="172" y="10"/>
                </a:lnTo>
                <a:lnTo>
                  <a:pt x="187" y="31"/>
                </a:lnTo>
                <a:lnTo>
                  <a:pt x="194" y="56"/>
                </a:lnTo>
                <a:lnTo>
                  <a:pt x="187" y="81"/>
                </a:lnTo>
                <a:lnTo>
                  <a:pt x="172" y="102"/>
                </a:lnTo>
                <a:lnTo>
                  <a:pt x="148" y="113"/>
                </a:lnTo>
                <a:lnTo>
                  <a:pt x="120" y="113"/>
                </a:lnTo>
                <a:lnTo>
                  <a:pt x="95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91" name="Rectangle 68"/>
          <p:cNvSpPr>
            <a:spLocks noChangeArrowheads="1"/>
          </p:cNvSpPr>
          <p:nvPr/>
        </p:nvSpPr>
        <p:spPr bwMode="auto">
          <a:xfrm>
            <a:off x="2996395" y="2858688"/>
            <a:ext cx="12836" cy="632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92" name="Rectangle 69"/>
          <p:cNvSpPr>
            <a:spLocks noChangeArrowheads="1"/>
          </p:cNvSpPr>
          <p:nvPr/>
        </p:nvSpPr>
        <p:spPr bwMode="auto">
          <a:xfrm>
            <a:off x="3340396" y="2911890"/>
            <a:ext cx="8985" cy="1605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94" name="Freeform 71"/>
          <p:cNvSpPr>
            <a:spLocks/>
          </p:cNvSpPr>
          <p:nvPr/>
        </p:nvSpPr>
        <p:spPr bwMode="auto">
          <a:xfrm>
            <a:off x="3344246" y="2829130"/>
            <a:ext cx="969645" cy="326114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95" name="Rectangle 72"/>
          <p:cNvSpPr>
            <a:spLocks noChangeArrowheads="1"/>
          </p:cNvSpPr>
          <p:nvPr/>
        </p:nvSpPr>
        <p:spPr bwMode="auto">
          <a:xfrm>
            <a:off x="3494426" y="2911890"/>
            <a:ext cx="6973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Creazione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96" name="Freeform 81"/>
          <p:cNvSpPr>
            <a:spLocks noEditPoints="1"/>
          </p:cNvSpPr>
          <p:nvPr/>
        </p:nvSpPr>
        <p:spPr bwMode="auto">
          <a:xfrm>
            <a:off x="7655795" y="4540490"/>
            <a:ext cx="337581" cy="591143"/>
          </a:xfrm>
          <a:custGeom>
            <a:avLst/>
            <a:gdLst>
              <a:gd name="T0" fmla="*/ 2147483647 w 263"/>
              <a:gd name="T1" fmla="*/ 2147483647 h 600"/>
              <a:gd name="T2" fmla="*/ 2147483647 w 263"/>
              <a:gd name="T3" fmla="*/ 2147483647 h 600"/>
              <a:gd name="T4" fmla="*/ 2147483647 w 263"/>
              <a:gd name="T5" fmla="*/ 2147483647 h 600"/>
              <a:gd name="T6" fmla="*/ 2147483647 w 263"/>
              <a:gd name="T7" fmla="*/ 2147483647 h 600"/>
              <a:gd name="T8" fmla="*/ 2147483647 w 263"/>
              <a:gd name="T9" fmla="*/ 2147483647 h 600"/>
              <a:gd name="T10" fmla="*/ 2147483647 w 263"/>
              <a:gd name="T11" fmla="*/ 2147483647 h 600"/>
              <a:gd name="T12" fmla="*/ 2147483647 w 263"/>
              <a:gd name="T13" fmla="*/ 2147483647 h 600"/>
              <a:gd name="T14" fmla="*/ 2147483647 w 263"/>
              <a:gd name="T15" fmla="*/ 2147483647 h 600"/>
              <a:gd name="T16" fmla="*/ 2147483647 w 263"/>
              <a:gd name="T17" fmla="*/ 2147483647 h 600"/>
              <a:gd name="T18" fmla="*/ 2147483647 w 263"/>
              <a:gd name="T19" fmla="*/ 2147483647 h 600"/>
              <a:gd name="T20" fmla="*/ 2147483647 w 263"/>
              <a:gd name="T21" fmla="*/ 2147483647 h 600"/>
              <a:gd name="T22" fmla="*/ 2147483647 w 263"/>
              <a:gd name="T23" fmla="*/ 2147483647 h 600"/>
              <a:gd name="T24" fmla="*/ 2147483647 w 263"/>
              <a:gd name="T25" fmla="*/ 2147483647 h 600"/>
              <a:gd name="T26" fmla="*/ 2147483647 w 263"/>
              <a:gd name="T27" fmla="*/ 2147483647 h 600"/>
              <a:gd name="T28" fmla="*/ 2147483647 w 263"/>
              <a:gd name="T29" fmla="*/ 2147483647 h 600"/>
              <a:gd name="T30" fmla="*/ 2147483647 w 263"/>
              <a:gd name="T31" fmla="*/ 2147483647 h 600"/>
              <a:gd name="T32" fmla="*/ 2147483647 w 263"/>
              <a:gd name="T33" fmla="*/ 2147483647 h 600"/>
              <a:gd name="T34" fmla="*/ 2147483647 w 263"/>
              <a:gd name="T35" fmla="*/ 2147483647 h 600"/>
              <a:gd name="T36" fmla="*/ 0 w 263"/>
              <a:gd name="T37" fmla="*/ 2147483647 h 600"/>
              <a:gd name="T38" fmla="*/ 2147483647 w 263"/>
              <a:gd name="T39" fmla="*/ 2147483647 h 600"/>
              <a:gd name="T40" fmla="*/ 2147483647 w 263"/>
              <a:gd name="T41" fmla="*/ 2147483647 h 600"/>
              <a:gd name="T42" fmla="*/ 2147483647 w 263"/>
              <a:gd name="T43" fmla="*/ 2147483647 h 600"/>
              <a:gd name="T44" fmla="*/ 2147483647 w 263"/>
              <a:gd name="T45" fmla="*/ 2147483647 h 600"/>
              <a:gd name="T46" fmla="*/ 2147483647 w 263"/>
              <a:gd name="T47" fmla="*/ 2147483647 h 600"/>
              <a:gd name="T48" fmla="*/ 2147483647 w 263"/>
              <a:gd name="T49" fmla="*/ 2147483647 h 600"/>
              <a:gd name="T50" fmla="*/ 2147483647 w 263"/>
              <a:gd name="T51" fmla="*/ 2147483647 h 600"/>
              <a:gd name="T52" fmla="*/ 2147483647 w 263"/>
              <a:gd name="T53" fmla="*/ 2147483647 h 600"/>
              <a:gd name="T54" fmla="*/ 2147483647 w 263"/>
              <a:gd name="T55" fmla="*/ 2147483647 h 600"/>
              <a:gd name="T56" fmla="*/ 2147483647 w 263"/>
              <a:gd name="T57" fmla="*/ 2147483647 h 600"/>
              <a:gd name="T58" fmla="*/ 2147483647 w 263"/>
              <a:gd name="T59" fmla="*/ 2147483647 h 600"/>
              <a:gd name="T60" fmla="*/ 2147483647 w 263"/>
              <a:gd name="T61" fmla="*/ 2147483647 h 600"/>
              <a:gd name="T62" fmla="*/ 2147483647 w 263"/>
              <a:gd name="T63" fmla="*/ 2147483647 h 600"/>
              <a:gd name="T64" fmla="*/ 2147483647 w 263"/>
              <a:gd name="T65" fmla="*/ 2147483647 h 600"/>
              <a:gd name="T66" fmla="*/ 2147483647 w 263"/>
              <a:gd name="T67" fmla="*/ 2147483647 h 600"/>
              <a:gd name="T68" fmla="*/ 2147483647 w 263"/>
              <a:gd name="T69" fmla="*/ 2147483647 h 600"/>
              <a:gd name="T70" fmla="*/ 2147483647 w 263"/>
              <a:gd name="T71" fmla="*/ 2147483647 h 600"/>
              <a:gd name="T72" fmla="*/ 2147483647 w 263"/>
              <a:gd name="T73" fmla="*/ 2147483647 h 600"/>
              <a:gd name="T74" fmla="*/ 2147483647 w 263"/>
              <a:gd name="T75" fmla="*/ 2147483647 h 600"/>
              <a:gd name="T76" fmla="*/ 2147483647 w 263"/>
              <a:gd name="T77" fmla="*/ 2147483647 h 600"/>
              <a:gd name="T78" fmla="*/ 2147483647 w 263"/>
              <a:gd name="T79" fmla="*/ 2147483647 h 600"/>
              <a:gd name="T80" fmla="*/ 2147483647 w 263"/>
              <a:gd name="T81" fmla="*/ 2147483647 h 600"/>
              <a:gd name="T82" fmla="*/ 2147483647 w 263"/>
              <a:gd name="T83" fmla="*/ 0 h 600"/>
              <a:gd name="T84" fmla="*/ 2147483647 w 263"/>
              <a:gd name="T85" fmla="*/ 2147483647 h 600"/>
              <a:gd name="T86" fmla="*/ 2147483647 w 263"/>
              <a:gd name="T87" fmla="*/ 2147483647 h 600"/>
              <a:gd name="T88" fmla="*/ 2147483647 w 263"/>
              <a:gd name="T89" fmla="*/ 2147483647 h 600"/>
              <a:gd name="T90" fmla="*/ 2147483647 w 263"/>
              <a:gd name="T91" fmla="*/ 2147483647 h 600"/>
              <a:gd name="T92" fmla="*/ 2147483647 w 263"/>
              <a:gd name="T93" fmla="*/ 2147483647 h 600"/>
              <a:gd name="T94" fmla="*/ 2147483647 w 263"/>
              <a:gd name="T95" fmla="*/ 2147483647 h 600"/>
              <a:gd name="T96" fmla="*/ 2147483647 w 263"/>
              <a:gd name="T97" fmla="*/ 2147483647 h 600"/>
              <a:gd name="T98" fmla="*/ 2147483647 w 263"/>
              <a:gd name="T99" fmla="*/ 2147483647 h 600"/>
              <a:gd name="T100" fmla="*/ 2147483647 w 263"/>
              <a:gd name="T101" fmla="*/ 2147483647 h 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3" h="600">
                <a:moveTo>
                  <a:pt x="145" y="567"/>
                </a:moveTo>
                <a:lnTo>
                  <a:pt x="147" y="577"/>
                </a:lnTo>
                <a:lnTo>
                  <a:pt x="151" y="587"/>
                </a:lnTo>
                <a:lnTo>
                  <a:pt x="159" y="593"/>
                </a:lnTo>
                <a:lnTo>
                  <a:pt x="167" y="599"/>
                </a:lnTo>
                <a:lnTo>
                  <a:pt x="177" y="600"/>
                </a:lnTo>
                <a:lnTo>
                  <a:pt x="188" y="599"/>
                </a:lnTo>
                <a:lnTo>
                  <a:pt x="197" y="593"/>
                </a:lnTo>
                <a:lnTo>
                  <a:pt x="205" y="587"/>
                </a:lnTo>
                <a:lnTo>
                  <a:pt x="209" y="577"/>
                </a:lnTo>
                <a:lnTo>
                  <a:pt x="211" y="567"/>
                </a:lnTo>
                <a:lnTo>
                  <a:pt x="211" y="350"/>
                </a:lnTo>
                <a:lnTo>
                  <a:pt x="211" y="178"/>
                </a:lnTo>
                <a:lnTo>
                  <a:pt x="212" y="174"/>
                </a:lnTo>
                <a:lnTo>
                  <a:pt x="214" y="172"/>
                </a:lnTo>
                <a:lnTo>
                  <a:pt x="218" y="171"/>
                </a:lnTo>
                <a:lnTo>
                  <a:pt x="220" y="172"/>
                </a:lnTo>
                <a:lnTo>
                  <a:pt x="223" y="174"/>
                </a:lnTo>
                <a:lnTo>
                  <a:pt x="224" y="178"/>
                </a:lnTo>
                <a:lnTo>
                  <a:pt x="224" y="337"/>
                </a:lnTo>
                <a:lnTo>
                  <a:pt x="225" y="345"/>
                </a:lnTo>
                <a:lnTo>
                  <a:pt x="230" y="351"/>
                </a:lnTo>
                <a:lnTo>
                  <a:pt x="236" y="355"/>
                </a:lnTo>
                <a:lnTo>
                  <a:pt x="243" y="356"/>
                </a:lnTo>
                <a:lnTo>
                  <a:pt x="251" y="355"/>
                </a:lnTo>
                <a:lnTo>
                  <a:pt x="258" y="351"/>
                </a:lnTo>
                <a:lnTo>
                  <a:pt x="262" y="345"/>
                </a:lnTo>
                <a:lnTo>
                  <a:pt x="263" y="337"/>
                </a:lnTo>
                <a:lnTo>
                  <a:pt x="263" y="147"/>
                </a:lnTo>
                <a:lnTo>
                  <a:pt x="262" y="140"/>
                </a:lnTo>
                <a:lnTo>
                  <a:pt x="258" y="133"/>
                </a:lnTo>
                <a:lnTo>
                  <a:pt x="251" y="130"/>
                </a:lnTo>
                <a:lnTo>
                  <a:pt x="243" y="128"/>
                </a:lnTo>
                <a:lnTo>
                  <a:pt x="20" y="128"/>
                </a:lnTo>
                <a:lnTo>
                  <a:pt x="12" y="130"/>
                </a:lnTo>
                <a:lnTo>
                  <a:pt x="6" y="133"/>
                </a:lnTo>
                <a:lnTo>
                  <a:pt x="2" y="140"/>
                </a:lnTo>
                <a:lnTo>
                  <a:pt x="0" y="147"/>
                </a:lnTo>
                <a:lnTo>
                  <a:pt x="0" y="337"/>
                </a:lnTo>
                <a:lnTo>
                  <a:pt x="2" y="345"/>
                </a:lnTo>
                <a:lnTo>
                  <a:pt x="6" y="351"/>
                </a:lnTo>
                <a:lnTo>
                  <a:pt x="12" y="355"/>
                </a:lnTo>
                <a:lnTo>
                  <a:pt x="20" y="356"/>
                </a:lnTo>
                <a:lnTo>
                  <a:pt x="28" y="355"/>
                </a:lnTo>
                <a:lnTo>
                  <a:pt x="34" y="351"/>
                </a:lnTo>
                <a:lnTo>
                  <a:pt x="38" y="345"/>
                </a:lnTo>
                <a:lnTo>
                  <a:pt x="40" y="337"/>
                </a:lnTo>
                <a:lnTo>
                  <a:pt x="40" y="178"/>
                </a:lnTo>
                <a:lnTo>
                  <a:pt x="41" y="174"/>
                </a:lnTo>
                <a:lnTo>
                  <a:pt x="43" y="172"/>
                </a:lnTo>
                <a:lnTo>
                  <a:pt x="47" y="171"/>
                </a:lnTo>
                <a:lnTo>
                  <a:pt x="49" y="172"/>
                </a:lnTo>
                <a:lnTo>
                  <a:pt x="52" y="174"/>
                </a:lnTo>
                <a:lnTo>
                  <a:pt x="53" y="178"/>
                </a:lnTo>
                <a:lnTo>
                  <a:pt x="53" y="350"/>
                </a:lnTo>
                <a:lnTo>
                  <a:pt x="53" y="567"/>
                </a:lnTo>
                <a:lnTo>
                  <a:pt x="54" y="577"/>
                </a:lnTo>
                <a:lnTo>
                  <a:pt x="58" y="587"/>
                </a:lnTo>
                <a:lnTo>
                  <a:pt x="66" y="593"/>
                </a:lnTo>
                <a:lnTo>
                  <a:pt x="76" y="599"/>
                </a:lnTo>
                <a:lnTo>
                  <a:pt x="86" y="600"/>
                </a:lnTo>
                <a:lnTo>
                  <a:pt x="96" y="599"/>
                </a:lnTo>
                <a:lnTo>
                  <a:pt x="106" y="593"/>
                </a:lnTo>
                <a:lnTo>
                  <a:pt x="112" y="587"/>
                </a:lnTo>
                <a:lnTo>
                  <a:pt x="117" y="577"/>
                </a:lnTo>
                <a:lnTo>
                  <a:pt x="118" y="567"/>
                </a:lnTo>
                <a:lnTo>
                  <a:pt x="118" y="363"/>
                </a:lnTo>
                <a:lnTo>
                  <a:pt x="119" y="358"/>
                </a:lnTo>
                <a:lnTo>
                  <a:pt x="123" y="354"/>
                </a:lnTo>
                <a:lnTo>
                  <a:pt x="127" y="351"/>
                </a:lnTo>
                <a:lnTo>
                  <a:pt x="132" y="350"/>
                </a:lnTo>
                <a:lnTo>
                  <a:pt x="136" y="351"/>
                </a:lnTo>
                <a:lnTo>
                  <a:pt x="141" y="354"/>
                </a:lnTo>
                <a:lnTo>
                  <a:pt x="144" y="358"/>
                </a:lnTo>
                <a:lnTo>
                  <a:pt x="145" y="363"/>
                </a:lnTo>
                <a:lnTo>
                  <a:pt x="145" y="567"/>
                </a:lnTo>
                <a:close/>
                <a:moveTo>
                  <a:pt x="73" y="56"/>
                </a:moveTo>
                <a:lnTo>
                  <a:pt x="75" y="43"/>
                </a:lnTo>
                <a:lnTo>
                  <a:pt x="80" y="30"/>
                </a:lnTo>
                <a:lnTo>
                  <a:pt x="88" y="19"/>
                </a:lnTo>
                <a:lnTo>
                  <a:pt x="99" y="10"/>
                </a:lnTo>
                <a:lnTo>
                  <a:pt x="111" y="4"/>
                </a:lnTo>
                <a:lnTo>
                  <a:pt x="124" y="0"/>
                </a:lnTo>
                <a:lnTo>
                  <a:pt x="139" y="0"/>
                </a:lnTo>
                <a:lnTo>
                  <a:pt x="153" y="4"/>
                </a:lnTo>
                <a:lnTo>
                  <a:pt x="165" y="10"/>
                </a:lnTo>
                <a:lnTo>
                  <a:pt x="176" y="19"/>
                </a:lnTo>
                <a:lnTo>
                  <a:pt x="183" y="30"/>
                </a:lnTo>
                <a:lnTo>
                  <a:pt x="188" y="43"/>
                </a:lnTo>
                <a:lnTo>
                  <a:pt x="190" y="56"/>
                </a:lnTo>
                <a:lnTo>
                  <a:pt x="188" y="70"/>
                </a:lnTo>
                <a:lnTo>
                  <a:pt x="183" y="83"/>
                </a:lnTo>
                <a:lnTo>
                  <a:pt x="176" y="95"/>
                </a:lnTo>
                <a:lnTo>
                  <a:pt x="165" y="103"/>
                </a:lnTo>
                <a:lnTo>
                  <a:pt x="153" y="110"/>
                </a:lnTo>
                <a:lnTo>
                  <a:pt x="139" y="114"/>
                </a:lnTo>
                <a:lnTo>
                  <a:pt x="124" y="114"/>
                </a:lnTo>
                <a:lnTo>
                  <a:pt x="111" y="110"/>
                </a:lnTo>
                <a:lnTo>
                  <a:pt x="99" y="103"/>
                </a:lnTo>
                <a:lnTo>
                  <a:pt x="88" y="95"/>
                </a:lnTo>
                <a:lnTo>
                  <a:pt x="80" y="83"/>
                </a:lnTo>
                <a:lnTo>
                  <a:pt x="75" y="70"/>
                </a:lnTo>
                <a:lnTo>
                  <a:pt x="7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pic>
        <p:nvPicPr>
          <p:cNvPr id="11297" name="Picture 87" descr="BD000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85" y="4379895"/>
            <a:ext cx="350418" cy="2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8" name="Gruppieren 94"/>
          <p:cNvGrpSpPr>
            <a:grpSpLocks/>
          </p:cNvGrpSpPr>
          <p:nvPr/>
        </p:nvGrpSpPr>
        <p:grpSpPr bwMode="auto">
          <a:xfrm>
            <a:off x="5772781" y="4410436"/>
            <a:ext cx="2094804" cy="974402"/>
            <a:chOff x="5015368" y="4825136"/>
            <a:chExt cx="1135063" cy="1235075"/>
          </a:xfrm>
        </p:grpSpPr>
        <p:sp>
          <p:nvSpPr>
            <p:cNvPr id="11318" name="Freeform 18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19" name="Freeform 19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0" name="Freeform 20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1" name="Rectangle 21"/>
            <p:cNvSpPr>
              <a:spLocks noChangeArrowheads="1"/>
            </p:cNvSpPr>
            <p:nvPr/>
          </p:nvSpPr>
          <p:spPr bwMode="auto">
            <a:xfrm>
              <a:off x="5040768" y="5931624"/>
              <a:ext cx="44450" cy="39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2" name="Rectangle 73"/>
            <p:cNvSpPr>
              <a:spLocks noChangeArrowheads="1"/>
            </p:cNvSpPr>
            <p:nvPr/>
          </p:nvSpPr>
          <p:spPr bwMode="auto">
            <a:xfrm>
              <a:off x="6139318" y="5796686"/>
              <a:ext cx="11113" cy="263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3" name="Freeform 77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4" name="Freeform 78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5" name="Freeform 79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6" name="Rectangle 80"/>
            <p:cNvSpPr>
              <a:spLocks noChangeArrowheads="1"/>
            </p:cNvSpPr>
            <p:nvPr/>
          </p:nvSpPr>
          <p:spPr bwMode="auto">
            <a:xfrm>
              <a:off x="5015368" y="5820499"/>
              <a:ext cx="39688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7" name="Rectangle 86"/>
            <p:cNvSpPr>
              <a:spLocks noChangeArrowheads="1"/>
            </p:cNvSpPr>
            <p:nvPr/>
          </p:nvSpPr>
          <p:spPr bwMode="auto">
            <a:xfrm>
              <a:off x="6099631" y="5690324"/>
              <a:ext cx="11112" cy="25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8" name="AutoShape 89"/>
            <p:cNvSpPr>
              <a:spLocks noChangeArrowheads="1"/>
            </p:cNvSpPr>
            <p:nvPr/>
          </p:nvSpPr>
          <p:spPr bwMode="auto">
            <a:xfrm>
              <a:off x="5463043" y="5129936"/>
              <a:ext cx="452438" cy="638175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96969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29" name="Rectangle 90"/>
            <p:cNvSpPr>
              <a:spLocks noChangeArrowheads="1"/>
            </p:cNvSpPr>
            <p:nvPr/>
          </p:nvSpPr>
          <p:spPr bwMode="auto">
            <a:xfrm rot="16200000" flipH="1">
              <a:off x="5212218" y="5294634"/>
              <a:ext cx="1079499" cy="140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99" name="Rechteck 92"/>
          <p:cNvSpPr>
            <a:spLocks noChangeArrowheads="1"/>
          </p:cNvSpPr>
          <p:nvPr/>
        </p:nvSpPr>
        <p:spPr bwMode="auto">
          <a:xfrm>
            <a:off x="4611803" y="4558762"/>
            <a:ext cx="1743103" cy="534984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300" name="Rectangle 91"/>
          <p:cNvSpPr>
            <a:spLocks noChangeArrowheads="1"/>
          </p:cNvSpPr>
          <p:nvPr/>
        </p:nvSpPr>
        <p:spPr bwMode="auto">
          <a:xfrm>
            <a:off x="5129291" y="4645278"/>
            <a:ext cx="708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Interfaccia</a:t>
            </a:r>
            <a:endParaRPr lang="de-DE" altLang="de-DE" sz="12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utente</a:t>
            </a:r>
            <a:endParaRPr lang="de-DE" altLang="de-DE" sz="1200" dirty="0">
              <a:latin typeface="Arial" charset="0"/>
            </a:endParaRPr>
          </a:p>
        </p:txBody>
      </p:sp>
      <p:sp>
        <p:nvSpPr>
          <p:cNvPr id="11301" name="Rechteck 95"/>
          <p:cNvSpPr>
            <a:spLocks noChangeArrowheads="1"/>
          </p:cNvSpPr>
          <p:nvPr/>
        </p:nvSpPr>
        <p:spPr bwMode="auto">
          <a:xfrm>
            <a:off x="6549348" y="4483346"/>
            <a:ext cx="94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de-DE" altLang="de-DE" sz="1200" dirty="0" err="1" smtClean="0">
                <a:latin typeface="Arial" charset="0"/>
              </a:rPr>
              <a:t>Interazione</a:t>
            </a:r>
            <a:endParaRPr lang="de-DE" altLang="de-DE" sz="1200" dirty="0">
              <a:latin typeface="Arial" charset="0"/>
            </a:endParaRPr>
          </a:p>
        </p:txBody>
      </p:sp>
      <p:sp>
        <p:nvSpPr>
          <p:cNvPr id="11314" name="Pfeil nach rechts 100"/>
          <p:cNvSpPr>
            <a:spLocks noChangeArrowheads="1"/>
          </p:cNvSpPr>
          <p:nvPr/>
        </p:nvSpPr>
        <p:spPr bwMode="auto">
          <a:xfrm flipH="1">
            <a:off x="8101976" y="4632199"/>
            <a:ext cx="546928" cy="31315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315" name="Pfeil nach rechts 101"/>
          <p:cNvSpPr>
            <a:spLocks noChangeArrowheads="1"/>
          </p:cNvSpPr>
          <p:nvPr/>
        </p:nvSpPr>
        <p:spPr bwMode="auto">
          <a:xfrm rot="1617542" flipH="1">
            <a:off x="7170601" y="5045479"/>
            <a:ext cx="960109" cy="325627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316" name="Rectangle 25"/>
          <p:cNvSpPr>
            <a:spLocks noChangeArrowheads="1"/>
          </p:cNvSpPr>
          <p:nvPr/>
        </p:nvSpPr>
        <p:spPr bwMode="auto">
          <a:xfrm>
            <a:off x="8684086" y="4603451"/>
            <a:ext cx="886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Bisogno</a:t>
            </a:r>
            <a:r>
              <a:rPr lang="de-DE" altLang="de-DE" sz="1200" dirty="0" smtClean="0">
                <a:latin typeface="Arial" charset="0"/>
              </a:rPr>
              <a:t> di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latin typeface="Arial" charset="0"/>
              </a:rPr>
              <a:t>Informazione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317" name="Rectangle 25"/>
          <p:cNvSpPr>
            <a:spLocks noChangeArrowheads="1"/>
          </p:cNvSpPr>
          <p:nvPr/>
        </p:nvSpPr>
        <p:spPr bwMode="auto">
          <a:xfrm>
            <a:off x="8218397" y="5096843"/>
            <a:ext cx="7582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solidFill>
                  <a:schemeClr val="tx1"/>
                </a:solidFill>
                <a:latin typeface="Arial" charset="0"/>
              </a:rPr>
              <a:t>Interazione</a:t>
            </a:r>
            <a:endParaRPr lang="de-DE" altLang="de-DE" sz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solidFill>
                  <a:schemeClr val="tx1"/>
                </a:solidFill>
                <a:latin typeface="Arial" charset="0"/>
              </a:rPr>
              <a:t>Uomo</a:t>
            </a:r>
            <a:endParaRPr lang="de-DE" altLang="de-DE" sz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 smtClean="0">
                <a:solidFill>
                  <a:schemeClr val="tx1"/>
                </a:solidFill>
                <a:latin typeface="Arial" charset="0"/>
              </a:rPr>
              <a:t>Macchina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8916278" y="5541525"/>
            <a:ext cx="126316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de-DE" altLang="de-DE" sz="1700" dirty="0" err="1" smtClean="0">
                <a:latin typeface="Arial" charset="0"/>
              </a:rPr>
              <a:t>Interazione</a:t>
            </a:r>
            <a:endParaRPr lang="de-DE" altLang="de-DE" sz="17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de-DE" altLang="de-DE" sz="1700" dirty="0" err="1" smtClean="0">
                <a:latin typeface="Arial" charset="0"/>
              </a:rPr>
              <a:t>Uomo</a:t>
            </a:r>
            <a:endParaRPr lang="de-DE" altLang="de-DE" sz="1700" dirty="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de-DE" altLang="de-DE" sz="1700" dirty="0" err="1" smtClean="0">
                <a:latin typeface="Arial" charset="0"/>
              </a:rPr>
              <a:t>Informazione</a:t>
            </a:r>
            <a:endParaRPr lang="de-DE" altLang="de-DE" sz="1700" dirty="0">
              <a:latin typeface="Arial" charset="0"/>
            </a:endParaRPr>
          </a:p>
        </p:txBody>
      </p:sp>
      <p:grpSp>
        <p:nvGrpSpPr>
          <p:cNvPr id="111" name="Gruppieren 110"/>
          <p:cNvGrpSpPr>
            <a:grpSpLocks/>
          </p:cNvGrpSpPr>
          <p:nvPr/>
        </p:nvGrpSpPr>
        <p:grpSpPr bwMode="auto">
          <a:xfrm>
            <a:off x="1847528" y="1556792"/>
            <a:ext cx="7437601" cy="2567132"/>
            <a:chOff x="-498486" y="104636"/>
            <a:chExt cx="9198252" cy="4135336"/>
          </a:xfrm>
        </p:grpSpPr>
        <p:sp>
          <p:nvSpPr>
            <p:cNvPr id="11310" name="Pfeil nach rechts 98"/>
            <p:cNvSpPr>
              <a:spLocks noChangeArrowheads="1"/>
            </p:cNvSpPr>
            <p:nvPr/>
          </p:nvSpPr>
          <p:spPr bwMode="auto">
            <a:xfrm flipH="1">
              <a:off x="5245036" y="2076629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11" name="Rectangle 25"/>
            <p:cNvSpPr>
              <a:spLocks noChangeArrowheads="1"/>
            </p:cNvSpPr>
            <p:nvPr/>
          </p:nvSpPr>
          <p:spPr bwMode="auto">
            <a:xfrm>
              <a:off x="7236703" y="2066925"/>
              <a:ext cx="1463063" cy="59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 err="1" smtClean="0">
                  <a:latin typeface="Arial" charset="0"/>
                </a:rPr>
                <a:t>Organizzazione</a:t>
              </a:r>
              <a:endParaRPr lang="de-DE" altLang="de-DE" sz="1200" dirty="0" smtClean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latin typeface="Arial" charset="0"/>
                </a:rPr>
                <a:t>d</a:t>
              </a:r>
              <a:r>
                <a:rPr lang="de-DE" altLang="de-DE" sz="1200" dirty="0" smtClean="0">
                  <a:latin typeface="Arial" charset="0"/>
                </a:rPr>
                <a:t>ella </a:t>
              </a:r>
              <a:r>
                <a:rPr lang="de-DE" altLang="de-DE" sz="1200" dirty="0" err="1" smtClean="0">
                  <a:latin typeface="Arial" charset="0"/>
                </a:rPr>
                <a:t>conoscenza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2" name="Rectangle 25"/>
            <p:cNvSpPr>
              <a:spLocks noChangeArrowheads="1"/>
            </p:cNvSpPr>
            <p:nvPr/>
          </p:nvSpPr>
          <p:spPr bwMode="auto">
            <a:xfrm>
              <a:off x="1101725" y="3645023"/>
              <a:ext cx="1211290" cy="59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 err="1" smtClean="0">
                  <a:latin typeface="Arial" charset="0"/>
                </a:rPr>
                <a:t>Gestione</a:t>
              </a:r>
              <a:r>
                <a:rPr lang="de-DE" altLang="de-DE" sz="1200" dirty="0" smtClean="0">
                  <a:latin typeface="Arial" charset="0"/>
                </a:rPr>
                <a:t> delle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 err="1" smtClean="0">
                  <a:latin typeface="Arial" charset="0"/>
                </a:rPr>
                <a:t>Informazioni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3" name="Pfeil nach rechts 108"/>
            <p:cNvSpPr>
              <a:spLocks noChangeArrowheads="1"/>
            </p:cNvSpPr>
            <p:nvPr/>
          </p:nvSpPr>
          <p:spPr bwMode="auto">
            <a:xfrm rot="5400000" flipH="1">
              <a:off x="1291538" y="2862157"/>
              <a:ext cx="950292" cy="504754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-498486" y="104636"/>
              <a:ext cx="3167989" cy="8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700" dirty="0" err="1" smtClean="0">
                  <a:latin typeface="Arial" charset="0"/>
                </a:rPr>
                <a:t>Comunicazione</a:t>
              </a:r>
              <a:r>
                <a:rPr lang="de-DE" altLang="de-DE" sz="1700" dirty="0" smtClean="0">
                  <a:latin typeface="Arial" charset="0"/>
                </a:rPr>
                <a:t> </a:t>
              </a:r>
              <a:r>
                <a:rPr lang="de-DE" altLang="de-DE" sz="1700" dirty="0" err="1" smtClean="0">
                  <a:latin typeface="Arial" charset="0"/>
                </a:rPr>
                <a:t>Scientifica</a:t>
              </a:r>
              <a:endParaRPr lang="de-DE" altLang="de-DE" sz="1700" dirty="0" smtClean="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700" dirty="0" err="1" smtClean="0">
                  <a:latin typeface="Arial" charset="0"/>
                </a:rPr>
                <a:t>Infometrics</a:t>
              </a:r>
              <a:endParaRPr lang="de-DE" altLang="de-DE" sz="1700" dirty="0">
                <a:latin typeface="Arial" charset="0"/>
              </a:endParaRPr>
            </a:p>
          </p:txBody>
        </p:sp>
      </p:grpSp>
      <p:grpSp>
        <p:nvGrpSpPr>
          <p:cNvPr id="112" name="Gruppieren 111"/>
          <p:cNvGrpSpPr>
            <a:grpSpLocks/>
          </p:cNvGrpSpPr>
          <p:nvPr/>
        </p:nvGrpSpPr>
        <p:grpSpPr bwMode="auto">
          <a:xfrm>
            <a:off x="6549345" y="3436038"/>
            <a:ext cx="2435895" cy="920213"/>
            <a:chOff x="5316378" y="3132494"/>
            <a:chExt cx="3013013" cy="1482314"/>
          </a:xfrm>
        </p:grpSpPr>
        <p:sp>
          <p:nvSpPr>
            <p:cNvPr id="11306" name="Pfeil nach rechts 97"/>
            <p:cNvSpPr>
              <a:spLocks noChangeArrowheads="1"/>
            </p:cNvSpPr>
            <p:nvPr/>
          </p:nvSpPr>
          <p:spPr bwMode="auto">
            <a:xfrm flipH="1">
              <a:off x="5316379" y="3148226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07" name="Pfeil nach rechts 99"/>
            <p:cNvSpPr>
              <a:spLocks noChangeArrowheads="1"/>
            </p:cNvSpPr>
            <p:nvPr/>
          </p:nvSpPr>
          <p:spPr bwMode="auto">
            <a:xfrm flipH="1">
              <a:off x="5316378" y="4077072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08" name="Rectangle 25"/>
            <p:cNvSpPr>
              <a:spLocks noChangeArrowheads="1"/>
            </p:cNvSpPr>
            <p:nvPr/>
          </p:nvSpPr>
          <p:spPr bwMode="auto">
            <a:xfrm>
              <a:off x="7315504" y="3132494"/>
              <a:ext cx="994449" cy="59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>
                  <a:latin typeface="Arial" charset="0"/>
                </a:rPr>
                <a:t>Information </a:t>
              </a:r>
              <a:br>
                <a:rPr lang="de-DE" altLang="de-DE" sz="1200">
                  <a:latin typeface="Arial" charset="0"/>
                </a:rPr>
              </a:br>
              <a:r>
                <a:rPr lang="de-DE" altLang="de-DE" sz="1200">
                  <a:latin typeface="Arial" charset="0"/>
                </a:rPr>
                <a:t>Retrieval</a:t>
              </a:r>
              <a:endParaRPr lang="de-DE" altLang="de-DE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09" name="Rectangle 25"/>
            <p:cNvSpPr>
              <a:spLocks noChangeArrowheads="1"/>
            </p:cNvSpPr>
            <p:nvPr/>
          </p:nvSpPr>
          <p:spPr bwMode="auto">
            <a:xfrm>
              <a:off x="7306271" y="3985900"/>
              <a:ext cx="1023120" cy="59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 err="1" smtClean="0">
                  <a:solidFill>
                    <a:schemeClr val="tx1"/>
                  </a:solidFill>
                  <a:latin typeface="Arial" charset="0"/>
                </a:rPr>
                <a:t>Tecnologie</a:t>
              </a:r>
              <a:endParaRPr lang="de-DE" altLang="de-DE" sz="1200" dirty="0" smtClean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Arial" charset="0"/>
                </a:rPr>
                <a:t>el </a:t>
              </a:r>
              <a:r>
                <a:rPr lang="de-DE" altLang="de-DE" sz="1200" dirty="0" err="1" smtClean="0">
                  <a:solidFill>
                    <a:schemeClr val="tx1"/>
                  </a:solidFill>
                  <a:latin typeface="Arial" charset="0"/>
                </a:rPr>
                <a:t>software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1" name="Titel 1"/>
          <p:cNvSpPr>
            <a:spLocks noGrp="1"/>
          </p:cNvSpPr>
          <p:nvPr>
            <p:ph type="title"/>
          </p:nvPr>
        </p:nvSpPr>
        <p:spPr>
          <a:xfrm>
            <a:off x="648929" y="300038"/>
            <a:ext cx="9328509" cy="1066800"/>
          </a:xfrm>
        </p:spPr>
        <p:txBody>
          <a:bodyPr/>
          <a:lstStyle/>
          <a:p>
            <a:r>
              <a:rPr lang="it-IT" sz="3600" dirty="0"/>
              <a:t>Aree dell’Information Science – T. </a:t>
            </a:r>
            <a:r>
              <a:rPr lang="it-IT" sz="3600" dirty="0" err="1"/>
              <a:t>Mandl</a:t>
            </a:r>
            <a:endParaRPr lang="de-DE" altLang="de-DE" sz="3600" dirty="0" smtClean="0"/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1953968" y="5968062"/>
            <a:ext cx="136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700" dirty="0" err="1" smtClean="0">
                <a:latin typeface="Arial" charset="0"/>
              </a:rPr>
              <a:t>Informazione</a:t>
            </a:r>
            <a:r>
              <a:rPr lang="de-DE" altLang="de-DE" sz="1700" dirty="0" smtClean="0">
                <a:latin typeface="Arial" charset="0"/>
              </a:rPr>
              <a:t> </a:t>
            </a:r>
            <a:r>
              <a:rPr lang="de-DE" altLang="de-DE" sz="1700" dirty="0">
                <a:latin typeface="Arial" charset="0"/>
              </a:rPr>
              <a:t/>
            </a:r>
            <a:br>
              <a:rPr lang="de-DE" altLang="de-DE" sz="1700" dirty="0">
                <a:latin typeface="Arial" charset="0"/>
              </a:rPr>
            </a:br>
            <a:r>
              <a:rPr lang="de-DE" altLang="de-DE" sz="1700" dirty="0" smtClean="0">
                <a:latin typeface="Arial" charset="0"/>
              </a:rPr>
              <a:t>e </a:t>
            </a:r>
            <a:r>
              <a:rPr lang="de-DE" altLang="de-DE" sz="1700" dirty="0" err="1" smtClean="0">
                <a:latin typeface="Arial" charset="0"/>
              </a:rPr>
              <a:t>Società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" name="Pfeil nach rechts 108"/>
          <p:cNvSpPr>
            <a:spLocks noChangeArrowheads="1"/>
          </p:cNvSpPr>
          <p:nvPr/>
        </p:nvSpPr>
        <p:spPr bwMode="auto">
          <a:xfrm rot="8394695" flipH="1">
            <a:off x="2585823" y="5376845"/>
            <a:ext cx="538862" cy="50477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74" name="Pfeil nach rechts 108"/>
          <p:cNvSpPr>
            <a:spLocks noChangeArrowheads="1"/>
          </p:cNvSpPr>
          <p:nvPr/>
        </p:nvSpPr>
        <p:spPr bwMode="auto">
          <a:xfrm rot="15505236" flipH="1">
            <a:off x="2217789" y="2187362"/>
            <a:ext cx="569304" cy="50477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grpSp>
        <p:nvGrpSpPr>
          <p:cNvPr id="75" name="Gruppieren 93"/>
          <p:cNvGrpSpPr>
            <a:grpSpLocks/>
          </p:cNvGrpSpPr>
          <p:nvPr/>
        </p:nvGrpSpPr>
        <p:grpSpPr bwMode="auto">
          <a:xfrm>
            <a:off x="4555947" y="2503016"/>
            <a:ext cx="1787273" cy="803955"/>
            <a:chOff x="2851026" y="2060848"/>
            <a:chExt cx="1489075" cy="1158875"/>
          </a:xfrm>
        </p:grpSpPr>
        <p:sp>
          <p:nvSpPr>
            <p:cNvPr id="76" name="Freeform 34"/>
            <p:cNvSpPr>
              <a:spLocks/>
            </p:cNvSpPr>
            <p:nvPr/>
          </p:nvSpPr>
          <p:spPr bwMode="auto">
            <a:xfrm>
              <a:off x="2851026" y="2060848"/>
              <a:ext cx="1489075" cy="1158875"/>
            </a:xfrm>
            <a:custGeom>
              <a:avLst/>
              <a:gdLst>
                <a:gd name="T0" fmla="*/ 0 w 938"/>
                <a:gd name="T1" fmla="*/ 2147483647 h 730"/>
                <a:gd name="T2" fmla="*/ 0 w 938"/>
                <a:gd name="T3" fmla="*/ 2147483647 h 730"/>
                <a:gd name="T4" fmla="*/ 2147483647 w 938"/>
                <a:gd name="T5" fmla="*/ 2147483647 h 730"/>
                <a:gd name="T6" fmla="*/ 2147483647 w 938"/>
                <a:gd name="T7" fmla="*/ 2147483647 h 730"/>
                <a:gd name="T8" fmla="*/ 2147483647 w 938"/>
                <a:gd name="T9" fmla="*/ 2147483647 h 730"/>
                <a:gd name="T10" fmla="*/ 2147483647 w 938"/>
                <a:gd name="T11" fmla="*/ 2147483647 h 730"/>
                <a:gd name="T12" fmla="*/ 2147483647 w 938"/>
                <a:gd name="T13" fmla="*/ 2147483647 h 730"/>
                <a:gd name="T14" fmla="*/ 2147483647 w 938"/>
                <a:gd name="T15" fmla="*/ 2147483647 h 730"/>
                <a:gd name="T16" fmla="*/ 2147483647 w 938"/>
                <a:gd name="T17" fmla="*/ 2147483647 h 730"/>
                <a:gd name="T18" fmla="*/ 2147483647 w 938"/>
                <a:gd name="T19" fmla="*/ 2147483647 h 730"/>
                <a:gd name="T20" fmla="*/ 2147483647 w 938"/>
                <a:gd name="T21" fmla="*/ 2147483647 h 730"/>
                <a:gd name="T22" fmla="*/ 2147483647 w 938"/>
                <a:gd name="T23" fmla="*/ 2147483647 h 730"/>
                <a:gd name="T24" fmla="*/ 2147483647 w 938"/>
                <a:gd name="T25" fmla="*/ 2147483647 h 730"/>
                <a:gd name="T26" fmla="*/ 2147483647 w 938"/>
                <a:gd name="T27" fmla="*/ 2147483647 h 730"/>
                <a:gd name="T28" fmla="*/ 2147483647 w 938"/>
                <a:gd name="T29" fmla="*/ 2147483647 h 730"/>
                <a:gd name="T30" fmla="*/ 2147483647 w 938"/>
                <a:gd name="T31" fmla="*/ 2147483647 h 730"/>
                <a:gd name="T32" fmla="*/ 2147483647 w 938"/>
                <a:gd name="T33" fmla="*/ 2147483647 h 730"/>
                <a:gd name="T34" fmla="*/ 2147483647 w 938"/>
                <a:gd name="T35" fmla="*/ 2147483647 h 730"/>
                <a:gd name="T36" fmla="*/ 2147483647 w 938"/>
                <a:gd name="T37" fmla="*/ 2147483647 h 730"/>
                <a:gd name="T38" fmla="*/ 2147483647 w 938"/>
                <a:gd name="T39" fmla="*/ 2147483647 h 730"/>
                <a:gd name="T40" fmla="*/ 2147483647 w 938"/>
                <a:gd name="T41" fmla="*/ 2147483647 h 730"/>
                <a:gd name="T42" fmla="*/ 2147483647 w 938"/>
                <a:gd name="T43" fmla="*/ 2147483647 h 730"/>
                <a:gd name="T44" fmla="*/ 2147483647 w 938"/>
                <a:gd name="T45" fmla="*/ 2147483647 h 730"/>
                <a:gd name="T46" fmla="*/ 2147483647 w 938"/>
                <a:gd name="T47" fmla="*/ 2147483647 h 730"/>
                <a:gd name="T48" fmla="*/ 2147483647 w 938"/>
                <a:gd name="T49" fmla="*/ 2147483647 h 730"/>
                <a:gd name="T50" fmla="*/ 2147483647 w 938"/>
                <a:gd name="T51" fmla="*/ 2147483647 h 730"/>
                <a:gd name="T52" fmla="*/ 2147483647 w 938"/>
                <a:gd name="T53" fmla="*/ 2147483647 h 730"/>
                <a:gd name="T54" fmla="*/ 2147483647 w 938"/>
                <a:gd name="T55" fmla="*/ 2147483647 h 730"/>
                <a:gd name="T56" fmla="*/ 2147483647 w 938"/>
                <a:gd name="T57" fmla="*/ 2147483647 h 730"/>
                <a:gd name="T58" fmla="*/ 2147483647 w 938"/>
                <a:gd name="T59" fmla="*/ 2147483647 h 730"/>
                <a:gd name="T60" fmla="*/ 2147483647 w 938"/>
                <a:gd name="T61" fmla="*/ 0 h 730"/>
                <a:gd name="T62" fmla="*/ 2147483647 w 938"/>
                <a:gd name="T63" fmla="*/ 0 h 730"/>
                <a:gd name="T64" fmla="*/ 2147483647 w 938"/>
                <a:gd name="T65" fmla="*/ 2147483647 h 730"/>
                <a:gd name="T66" fmla="*/ 2147483647 w 938"/>
                <a:gd name="T67" fmla="*/ 2147483647 h 730"/>
                <a:gd name="T68" fmla="*/ 2147483647 w 938"/>
                <a:gd name="T69" fmla="*/ 2147483647 h 730"/>
                <a:gd name="T70" fmla="*/ 2147483647 w 938"/>
                <a:gd name="T71" fmla="*/ 2147483647 h 730"/>
                <a:gd name="T72" fmla="*/ 2147483647 w 938"/>
                <a:gd name="T73" fmla="*/ 2147483647 h 730"/>
                <a:gd name="T74" fmla="*/ 2147483647 w 938"/>
                <a:gd name="T75" fmla="*/ 2147483647 h 730"/>
                <a:gd name="T76" fmla="*/ 2147483647 w 938"/>
                <a:gd name="T77" fmla="*/ 2147483647 h 730"/>
                <a:gd name="T78" fmla="*/ 2147483647 w 938"/>
                <a:gd name="T79" fmla="*/ 2147483647 h 730"/>
                <a:gd name="T80" fmla="*/ 0 w 938"/>
                <a:gd name="T81" fmla="*/ 2147483647 h 7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8" h="730">
                  <a:moveTo>
                    <a:pt x="0" y="116"/>
                  </a:moveTo>
                  <a:lnTo>
                    <a:pt x="0" y="610"/>
                  </a:lnTo>
                  <a:lnTo>
                    <a:pt x="7" y="631"/>
                  </a:lnTo>
                  <a:lnTo>
                    <a:pt x="28" y="649"/>
                  </a:lnTo>
                  <a:lnTo>
                    <a:pt x="56" y="667"/>
                  </a:lnTo>
                  <a:lnTo>
                    <a:pt x="99" y="684"/>
                  </a:lnTo>
                  <a:lnTo>
                    <a:pt x="151" y="698"/>
                  </a:lnTo>
                  <a:lnTo>
                    <a:pt x="215" y="709"/>
                  </a:lnTo>
                  <a:lnTo>
                    <a:pt x="282" y="719"/>
                  </a:lnTo>
                  <a:lnTo>
                    <a:pt x="356" y="727"/>
                  </a:lnTo>
                  <a:lnTo>
                    <a:pt x="430" y="730"/>
                  </a:lnTo>
                  <a:lnTo>
                    <a:pt x="507" y="730"/>
                  </a:lnTo>
                  <a:lnTo>
                    <a:pt x="585" y="727"/>
                  </a:lnTo>
                  <a:lnTo>
                    <a:pt x="659" y="719"/>
                  </a:lnTo>
                  <a:lnTo>
                    <a:pt x="726" y="709"/>
                  </a:lnTo>
                  <a:lnTo>
                    <a:pt x="786" y="698"/>
                  </a:lnTo>
                  <a:lnTo>
                    <a:pt x="839" y="684"/>
                  </a:lnTo>
                  <a:lnTo>
                    <a:pt x="881" y="667"/>
                  </a:lnTo>
                  <a:lnTo>
                    <a:pt x="913" y="649"/>
                  </a:lnTo>
                  <a:lnTo>
                    <a:pt x="930" y="631"/>
                  </a:lnTo>
                  <a:lnTo>
                    <a:pt x="938" y="610"/>
                  </a:lnTo>
                  <a:lnTo>
                    <a:pt x="938" y="116"/>
                  </a:lnTo>
                  <a:lnTo>
                    <a:pt x="930" y="99"/>
                  </a:lnTo>
                  <a:lnTo>
                    <a:pt x="913" y="77"/>
                  </a:lnTo>
                  <a:lnTo>
                    <a:pt x="881" y="60"/>
                  </a:lnTo>
                  <a:lnTo>
                    <a:pt x="839" y="46"/>
                  </a:lnTo>
                  <a:lnTo>
                    <a:pt x="786" y="32"/>
                  </a:lnTo>
                  <a:lnTo>
                    <a:pt x="726" y="17"/>
                  </a:lnTo>
                  <a:lnTo>
                    <a:pt x="659" y="10"/>
                  </a:lnTo>
                  <a:lnTo>
                    <a:pt x="585" y="3"/>
                  </a:lnTo>
                  <a:lnTo>
                    <a:pt x="507" y="0"/>
                  </a:lnTo>
                  <a:lnTo>
                    <a:pt x="430" y="0"/>
                  </a:lnTo>
                  <a:lnTo>
                    <a:pt x="356" y="3"/>
                  </a:lnTo>
                  <a:lnTo>
                    <a:pt x="282" y="10"/>
                  </a:lnTo>
                  <a:lnTo>
                    <a:pt x="215" y="17"/>
                  </a:lnTo>
                  <a:lnTo>
                    <a:pt x="151" y="32"/>
                  </a:lnTo>
                  <a:lnTo>
                    <a:pt x="99" y="46"/>
                  </a:lnTo>
                  <a:lnTo>
                    <a:pt x="56" y="60"/>
                  </a:lnTo>
                  <a:lnTo>
                    <a:pt x="28" y="77"/>
                  </a:lnTo>
                  <a:lnTo>
                    <a:pt x="7" y="9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2851026" y="2244998"/>
              <a:ext cx="1489075" cy="185737"/>
            </a:xfrm>
            <a:custGeom>
              <a:avLst/>
              <a:gdLst>
                <a:gd name="T0" fmla="*/ 0 w 938"/>
                <a:gd name="T1" fmla="*/ 0 h 117"/>
                <a:gd name="T2" fmla="*/ 2147483647 w 938"/>
                <a:gd name="T3" fmla="*/ 2147483647 h 117"/>
                <a:gd name="T4" fmla="*/ 2147483647 w 938"/>
                <a:gd name="T5" fmla="*/ 2147483647 h 117"/>
                <a:gd name="T6" fmla="*/ 2147483647 w 938"/>
                <a:gd name="T7" fmla="*/ 2147483647 h 117"/>
                <a:gd name="T8" fmla="*/ 2147483647 w 938"/>
                <a:gd name="T9" fmla="*/ 2147483647 h 117"/>
                <a:gd name="T10" fmla="*/ 2147483647 w 938"/>
                <a:gd name="T11" fmla="*/ 2147483647 h 117"/>
                <a:gd name="T12" fmla="*/ 2147483647 w 938"/>
                <a:gd name="T13" fmla="*/ 2147483647 h 117"/>
                <a:gd name="T14" fmla="*/ 2147483647 w 938"/>
                <a:gd name="T15" fmla="*/ 2147483647 h 117"/>
                <a:gd name="T16" fmla="*/ 2147483647 w 938"/>
                <a:gd name="T17" fmla="*/ 2147483647 h 117"/>
                <a:gd name="T18" fmla="*/ 2147483647 w 938"/>
                <a:gd name="T19" fmla="*/ 2147483647 h 117"/>
                <a:gd name="T20" fmla="*/ 2147483647 w 938"/>
                <a:gd name="T21" fmla="*/ 2147483647 h 117"/>
                <a:gd name="T22" fmla="*/ 2147483647 w 938"/>
                <a:gd name="T23" fmla="*/ 2147483647 h 117"/>
                <a:gd name="T24" fmla="*/ 2147483647 w 938"/>
                <a:gd name="T25" fmla="*/ 2147483647 h 117"/>
                <a:gd name="T26" fmla="*/ 2147483647 w 938"/>
                <a:gd name="T27" fmla="*/ 2147483647 h 117"/>
                <a:gd name="T28" fmla="*/ 2147483647 w 938"/>
                <a:gd name="T29" fmla="*/ 2147483647 h 117"/>
                <a:gd name="T30" fmla="*/ 2147483647 w 938"/>
                <a:gd name="T31" fmla="*/ 2147483647 h 117"/>
                <a:gd name="T32" fmla="*/ 2147483647 w 938"/>
                <a:gd name="T33" fmla="*/ 2147483647 h 117"/>
                <a:gd name="T34" fmla="*/ 2147483647 w 938"/>
                <a:gd name="T35" fmla="*/ 2147483647 h 117"/>
                <a:gd name="T36" fmla="*/ 2147483647 w 938"/>
                <a:gd name="T37" fmla="*/ 2147483647 h 117"/>
                <a:gd name="T38" fmla="*/ 2147483647 w 938"/>
                <a:gd name="T39" fmla="*/ 0 h 1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8" h="117">
                  <a:moveTo>
                    <a:pt x="0" y="0"/>
                  </a:moveTo>
                  <a:lnTo>
                    <a:pt x="7" y="21"/>
                  </a:lnTo>
                  <a:lnTo>
                    <a:pt x="28" y="39"/>
                  </a:lnTo>
                  <a:lnTo>
                    <a:pt x="56" y="57"/>
                  </a:lnTo>
                  <a:lnTo>
                    <a:pt x="99" y="74"/>
                  </a:lnTo>
                  <a:lnTo>
                    <a:pt x="151" y="88"/>
                  </a:lnTo>
                  <a:lnTo>
                    <a:pt x="215" y="99"/>
                  </a:lnTo>
                  <a:lnTo>
                    <a:pt x="282" y="110"/>
                  </a:lnTo>
                  <a:lnTo>
                    <a:pt x="356" y="113"/>
                  </a:lnTo>
                  <a:lnTo>
                    <a:pt x="430" y="117"/>
                  </a:lnTo>
                  <a:lnTo>
                    <a:pt x="507" y="117"/>
                  </a:lnTo>
                  <a:lnTo>
                    <a:pt x="585" y="113"/>
                  </a:lnTo>
                  <a:lnTo>
                    <a:pt x="659" y="110"/>
                  </a:lnTo>
                  <a:lnTo>
                    <a:pt x="726" y="99"/>
                  </a:lnTo>
                  <a:lnTo>
                    <a:pt x="786" y="88"/>
                  </a:lnTo>
                  <a:lnTo>
                    <a:pt x="839" y="74"/>
                  </a:lnTo>
                  <a:lnTo>
                    <a:pt x="881" y="57"/>
                  </a:lnTo>
                  <a:lnTo>
                    <a:pt x="913" y="39"/>
                  </a:lnTo>
                  <a:lnTo>
                    <a:pt x="930" y="21"/>
                  </a:lnTo>
                  <a:lnTo>
                    <a:pt x="93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3203848" y="2479947"/>
              <a:ext cx="681130" cy="53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 smtClean="0">
                  <a:latin typeface="Arial" charset="0"/>
                </a:rPr>
                <a:t>Base di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 err="1" smtClean="0">
                  <a:latin typeface="Arial" charset="0"/>
                </a:rPr>
                <a:t>conoscenza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"/>
            <a:ext cx="7416800" cy="57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923544" y="5303520"/>
            <a:ext cx="3657600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Model of Information Seeking (Wilson 1999)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</a:t>
            </a:r>
            <a:r>
              <a:rPr lang="it-IT" dirty="0" smtClean="0"/>
              <a:t>i da studiare e da affrontare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dirty="0" smtClean="0"/>
              <a:t>CHI HA AFFRONTATO QUESTO PROBLEMA, QUANDO E PERCHE’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del dominio</a:t>
            </a:r>
            <a:r>
              <a:rPr lang="hr-HR" dirty="0" smtClean="0"/>
              <a:t> – </a:t>
            </a:r>
            <a:r>
              <a:rPr lang="hr-HR" dirty="0" err="1" smtClean="0"/>
              <a:t>Hjørland</a:t>
            </a:r>
            <a:r>
              <a:rPr lang="hr-HR" dirty="0" smtClean="0"/>
              <a:t>, 2002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Aspetti di: </a:t>
            </a:r>
          </a:p>
          <a:p>
            <a:pPr lvl="1"/>
            <a:r>
              <a:rPr lang="it-IT" dirty="0" smtClean="0"/>
              <a:t>Guida alle risorse e portale verso gli argomenti</a:t>
            </a:r>
          </a:p>
          <a:p>
            <a:pPr lvl="1"/>
            <a:r>
              <a:rPr lang="it-IT" dirty="0" smtClean="0"/>
              <a:t>Classificazioni speciali e </a:t>
            </a:r>
            <a:r>
              <a:rPr lang="it-IT" dirty="0" err="1" smtClean="0"/>
              <a:t>thesauri</a:t>
            </a:r>
            <a:endParaRPr lang="it-IT" dirty="0" smtClean="0"/>
          </a:p>
          <a:p>
            <a:pPr lvl="1"/>
            <a:r>
              <a:rPr lang="it-IT" dirty="0" smtClean="0"/>
              <a:t>Indicizzazione e funzioni speciali del recupero di informazioni</a:t>
            </a:r>
          </a:p>
          <a:p>
            <a:pPr lvl="1"/>
            <a:r>
              <a:rPr lang="it-IT" dirty="0" smtClean="0"/>
              <a:t>Studi sugli utenti</a:t>
            </a:r>
          </a:p>
          <a:p>
            <a:pPr lvl="1"/>
            <a:r>
              <a:rPr lang="it-IT" dirty="0" smtClean="0"/>
              <a:t>Studi di </a:t>
            </a:r>
            <a:r>
              <a:rPr lang="it-IT" dirty="0" err="1" smtClean="0"/>
              <a:t>bibliometria</a:t>
            </a:r>
            <a:endParaRPr lang="it-IT" dirty="0" smtClean="0"/>
          </a:p>
          <a:p>
            <a:pPr lvl="1"/>
            <a:r>
              <a:rPr lang="it-IT" dirty="0" smtClean="0"/>
              <a:t>Studi storici</a:t>
            </a:r>
          </a:p>
          <a:p>
            <a:pPr lvl="1"/>
            <a:r>
              <a:rPr lang="it-IT" dirty="0" smtClean="0"/>
              <a:t>Studi sui documenti e sul genere</a:t>
            </a:r>
          </a:p>
          <a:p>
            <a:pPr lvl="1"/>
            <a:r>
              <a:rPr lang="it-IT" dirty="0" smtClean="0"/>
              <a:t>Studi epistemologici e critici</a:t>
            </a:r>
          </a:p>
          <a:p>
            <a:pPr lvl="1"/>
            <a:r>
              <a:rPr lang="it-IT" dirty="0" smtClean="0"/>
              <a:t>Terminologie, linguaggi per scopi speciali, analisi del discorso</a:t>
            </a:r>
          </a:p>
          <a:p>
            <a:pPr lvl="1"/>
            <a:r>
              <a:rPr lang="it-IT" dirty="0" smtClean="0"/>
              <a:t>Strutture e istituzioni per la comunicazione di informazioni</a:t>
            </a:r>
          </a:p>
          <a:p>
            <a:pPr lvl="1"/>
            <a:r>
              <a:rPr lang="it-IT" dirty="0" smtClean="0"/>
              <a:t>Cognizione, rappresentazione della conoscenza e intelligenza artificiale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Ome confrontarsi con: 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 smtClean="0"/>
              <a:t>L’esplosione delle informazioni</a:t>
            </a:r>
          </a:p>
          <a:p>
            <a:pPr lvl="1"/>
            <a:r>
              <a:rPr lang="it-IT" altLang="en-US" dirty="0" smtClean="0"/>
              <a:t>Crescita esponenziale degli “oggetti di informazione”, se non dell’informazione stessa</a:t>
            </a:r>
            <a:endParaRPr lang="it-IT" altLang="en-US" sz="2800" dirty="0" smtClean="0"/>
          </a:p>
          <a:p>
            <a:r>
              <a:rPr lang="it-IT" altLang="en-US" dirty="0" smtClean="0"/>
              <a:t>L’esplosione delle comunicazioni</a:t>
            </a:r>
          </a:p>
          <a:p>
            <a:pPr lvl="1"/>
            <a:r>
              <a:rPr lang="it-IT" altLang="en-US" dirty="0" smtClean="0"/>
              <a:t>Crescita esponenziale dei mezzi e dei modi con cui l’informazione viene comunicata, trasmessa, acceduta e utilizzata</a:t>
            </a:r>
          </a:p>
          <a:p>
            <a:pPr lvl="1"/>
            <a:r>
              <a:rPr lang="it-IT" altLang="en-US" dirty="0" smtClean="0"/>
              <a:t>L’ambiente digitale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sr-Latn-RS" dirty="0" smtClean="0"/>
              <a:t>I 5 elementi di base in IS, secondo Belkin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sr-Latn-RS" dirty="0" smtClean="0"/>
              <a:t>L’informazione in sistemi di comunicazione cognitiva che includono persone</a:t>
            </a:r>
          </a:p>
          <a:p>
            <a:r>
              <a:rPr lang="it-IT" altLang="sr-Latn-RS" dirty="0" smtClean="0"/>
              <a:t>Avere l’idea riguardo l’informazione desiderata</a:t>
            </a:r>
          </a:p>
          <a:p>
            <a:r>
              <a:rPr lang="it-IT" altLang="sr-Latn-RS" dirty="0" smtClean="0"/>
              <a:t>Efficacia dei sistemi di informazione e trasferimento dell’informazione</a:t>
            </a:r>
          </a:p>
          <a:p>
            <a:r>
              <a:rPr lang="it-IT" altLang="sr-Latn-RS" dirty="0" smtClean="0"/>
              <a:t>Relazione tra l’informazione e chi la produce</a:t>
            </a:r>
          </a:p>
          <a:p>
            <a:r>
              <a:rPr lang="it-IT" altLang="sr-Latn-RS" dirty="0" smtClean="0"/>
              <a:t>Relazione tra l’informazione e i suoi utilizzatori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sr-Latn-RS" dirty="0" smtClean="0"/>
              <a:t>I domini dentro l’IS secondo </a:t>
            </a:r>
            <a:r>
              <a:rPr lang="hr-HR" altLang="sr-Latn-RS" dirty="0" smtClean="0"/>
              <a:t>Ingwersen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sr-Latn-RS" dirty="0" smtClean="0"/>
              <a:t>Metrica dell’informazione</a:t>
            </a:r>
          </a:p>
          <a:p>
            <a:r>
              <a:rPr lang="it-IT" altLang="sr-Latn-RS" dirty="0" smtClean="0"/>
              <a:t>Ricerca dell’informazione</a:t>
            </a:r>
          </a:p>
          <a:p>
            <a:r>
              <a:rPr lang="it-IT" altLang="sr-Latn-RS" dirty="0" smtClean="0"/>
              <a:t>Recupero dell’informazione</a:t>
            </a:r>
          </a:p>
          <a:p>
            <a:r>
              <a:rPr lang="it-IT" altLang="sr-Latn-RS" dirty="0" smtClean="0"/>
              <a:t>Gestione dell’informazione</a:t>
            </a:r>
          </a:p>
          <a:p>
            <a:r>
              <a:rPr lang="it-IT" altLang="sr-Latn-RS" dirty="0" smtClean="0"/>
              <a:t>Progetto di sistemi di Information </a:t>
            </a:r>
            <a:r>
              <a:rPr lang="it-IT" altLang="sr-Latn-RS" dirty="0" err="1"/>
              <a:t>R</a:t>
            </a:r>
            <a:r>
              <a:rPr lang="it-IT" altLang="sr-Latn-RS" dirty="0" err="1" smtClean="0"/>
              <a:t>etrieval</a:t>
            </a:r>
            <a:endParaRPr lang="it-IT" altLang="sr-Latn-RS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/>
              <a:t>Robinson </a:t>
            </a:r>
            <a:r>
              <a:rPr lang="it-IT" altLang="en-US" dirty="0" smtClean="0"/>
              <a:t>e</a:t>
            </a:r>
            <a:r>
              <a:rPr lang="hr-HR" altLang="en-US" dirty="0" smtClean="0"/>
              <a:t> Bowden, 2012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 smtClean="0"/>
              <a:t>Scienze dell’informazione (in senso lato) e Scienza dell’Informazione (in senso stretto) definite come:</a:t>
            </a:r>
          </a:p>
          <a:p>
            <a:pPr lvl="1"/>
            <a:r>
              <a:rPr lang="it-IT" altLang="en-US" b="1" dirty="0" smtClean="0"/>
              <a:t>Studio dei processi nella catena informazione-comunicazione, e le interazioni che occorrono all’interno di questa catena con l’obbiettivo di permettere l’accesso a particolari documenti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Robinson, 2009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6112" y="2052918"/>
            <a:ext cx="9923276" cy="419548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dirty="0" smtClean="0"/>
              <a:t>Tutte le Scienze dell’Informazione (IS, LIS, AS, RM I dr.) sono interessate in: </a:t>
            </a:r>
          </a:p>
          <a:p>
            <a:pPr lvl="1">
              <a:defRPr/>
            </a:pPr>
            <a:r>
              <a:rPr lang="it-IT" sz="2000" dirty="0" smtClean="0"/>
              <a:t>Processi della comunicazione di informazioni che possono essere visti come uno spettro di attività</a:t>
            </a:r>
          </a:p>
          <a:p>
            <a:pPr lvl="1">
              <a:defRPr/>
            </a:pPr>
            <a:r>
              <a:rPr lang="it-IT" dirty="0" smtClean="0"/>
              <a:t>Ricerca e pratica in IS possono essere chiamate biblioteconomia, Scienza dell’Informazione, lavoro archivistico, oppure gestione delle informazioni registrate a seconda di dove si trova il punto di osservazione nella catena di comunicazione dell’informazione</a:t>
            </a:r>
          </a:p>
          <a:p>
            <a:pPr lvl="2">
              <a:defRPr/>
            </a:pPr>
            <a:r>
              <a:rPr lang="it-IT" dirty="0" smtClean="0"/>
              <a:t>Attività relative alle biblioteche si focalizzano sui processi associate alla raccolta di informazioni e servizi relativi</a:t>
            </a:r>
          </a:p>
          <a:p>
            <a:pPr lvl="2">
              <a:defRPr/>
            </a:pPr>
            <a:r>
              <a:rPr lang="it-IT" dirty="0" smtClean="0"/>
              <a:t>L’Information Science propriamente detta si può’ focalizzare su soluzioni tecnologiche per l’Information </a:t>
            </a:r>
            <a:r>
              <a:rPr lang="it-IT" dirty="0" err="1" smtClean="0"/>
              <a:t>Retrieval</a:t>
            </a:r>
            <a:r>
              <a:rPr lang="it-IT" dirty="0" smtClean="0"/>
              <a:t>, o per l’analisi dei dati</a:t>
            </a:r>
          </a:p>
          <a:p>
            <a:pPr lvl="2">
              <a:defRPr/>
            </a:pPr>
            <a:r>
              <a:rPr lang="it-IT" dirty="0" smtClean="0"/>
              <a:t>Le attività archivistiche si possono focalizzare sull’autenticità, provenienza e accesso per un dato insieme di documenti</a:t>
            </a:r>
          </a:p>
          <a:p>
            <a:pPr lvl="3">
              <a:defRPr/>
            </a:pPr>
            <a:r>
              <a:rPr lang="it-IT" b="1" dirty="0" smtClean="0"/>
              <a:t>Tutte quante sono incluse nelle categorie che compongono la catena di comunicazione dell’informazione</a:t>
            </a: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</a:t>
            </a:r>
            <a:r>
              <a:rPr lang="hr-HR" dirty="0" smtClean="0"/>
              <a:t>iloso</a:t>
            </a:r>
            <a:r>
              <a:rPr lang="it-IT" dirty="0" err="1" smtClean="0"/>
              <a:t>fia</a:t>
            </a:r>
            <a:r>
              <a:rPr lang="it-IT" dirty="0"/>
              <a:t> </a:t>
            </a:r>
            <a:r>
              <a:rPr lang="it-IT" dirty="0" smtClean="0"/>
              <a:t>dell’Informazione</a:t>
            </a:r>
            <a:r>
              <a:rPr lang="hr-HR" dirty="0" smtClean="0"/>
              <a:t>, </a:t>
            </a:r>
            <a:r>
              <a:rPr lang="it-IT" dirty="0" smtClean="0"/>
              <a:t>Floridi </a:t>
            </a:r>
            <a:r>
              <a:rPr lang="hr-HR" dirty="0" smtClean="0"/>
              <a:t>2011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it-IT" dirty="0" smtClean="0"/>
              <a:t>Floridi espone il problema centrale che la filosofia dell’informazione si propone di affrontare  come “problemi” in cinque aree </a:t>
            </a:r>
          </a:p>
          <a:p>
            <a:pPr lvl="1" fontAlgn="base"/>
            <a:r>
              <a:rPr lang="it-IT" i="1" dirty="0" smtClean="0"/>
              <a:t>nell’</a:t>
            </a:r>
            <a:r>
              <a:rPr lang="it-IT" b="1" i="1" dirty="0" smtClean="0"/>
              <a:t>analisi del concetto di informazione</a:t>
            </a:r>
          </a:p>
          <a:p>
            <a:pPr lvl="1" fontAlgn="base"/>
            <a:r>
              <a:rPr lang="it-IT" i="1" dirty="0" smtClean="0"/>
              <a:t>nella </a:t>
            </a:r>
            <a:r>
              <a:rPr lang="it-IT" b="1" i="1" dirty="0" smtClean="0"/>
              <a:t>semantica</a:t>
            </a:r>
            <a:r>
              <a:rPr lang="it-IT" i="1" dirty="0" smtClean="0"/>
              <a:t>, </a:t>
            </a:r>
          </a:p>
          <a:p>
            <a:pPr lvl="1" fontAlgn="base"/>
            <a:r>
              <a:rPr lang="it-IT" i="1" dirty="0" smtClean="0"/>
              <a:t>nello </a:t>
            </a:r>
            <a:r>
              <a:rPr lang="it-IT" b="1" i="1" dirty="0" smtClean="0"/>
              <a:t>studio della comprensione </a:t>
            </a:r>
            <a:r>
              <a:rPr lang="it-IT" i="1" dirty="0" smtClean="0"/>
              <a:t>(intelligence)</a:t>
            </a:r>
          </a:p>
          <a:p>
            <a:pPr lvl="1" fontAlgn="base"/>
            <a:r>
              <a:rPr lang="it-IT" i="1" dirty="0" smtClean="0"/>
              <a:t>nella </a:t>
            </a:r>
            <a:r>
              <a:rPr lang="it-IT" b="1" i="1" dirty="0" smtClean="0"/>
              <a:t>relazione tra informazione</a:t>
            </a:r>
            <a:r>
              <a:rPr lang="it-IT" i="1" dirty="0" smtClean="0"/>
              <a:t> e natura</a:t>
            </a:r>
          </a:p>
          <a:p>
            <a:pPr lvl="1" fontAlgn="base"/>
            <a:r>
              <a:rPr lang="it-IT" i="1" dirty="0" smtClean="0"/>
              <a:t>nell‘</a:t>
            </a:r>
            <a:r>
              <a:rPr lang="it-IT" b="1" i="1" dirty="0" smtClean="0"/>
              <a:t>investigazione sui valori</a:t>
            </a:r>
            <a:r>
              <a:rPr lang="it-IT" i="1" dirty="0" smtClean="0"/>
              <a:t> relative all’informazione</a:t>
            </a:r>
          </a:p>
          <a:p>
            <a:pPr lvl="4" fontAlgn="base"/>
            <a:r>
              <a:rPr lang="it-IT" i="1" dirty="0" smtClean="0"/>
              <a:t>Floridi 2011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Relazioni con altre discipline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</a:t>
            </a:r>
            <a:r>
              <a:rPr lang="hr-HR" dirty="0" smtClean="0"/>
              <a:t>iscipline</a:t>
            </a:r>
            <a:r>
              <a:rPr lang="it-IT" dirty="0" smtClean="0"/>
              <a:t> compagne</a:t>
            </a:r>
            <a:r>
              <a:rPr lang="hr-HR" dirty="0" smtClean="0"/>
              <a:t> (</a:t>
            </a:r>
            <a:r>
              <a:rPr lang="it-IT" dirty="0" smtClean="0"/>
              <a:t>secondo</a:t>
            </a:r>
            <a:r>
              <a:rPr lang="hr-HR" dirty="0" smtClean="0"/>
              <a:t> </a:t>
            </a:r>
            <a:r>
              <a:rPr lang="en-GB" dirty="0"/>
              <a:t>Williams, M. E. (1987/1988) </a:t>
            </a:r>
            <a:br>
              <a:rPr lang="en-GB" dirty="0"/>
            </a:b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Tra le discipline messe insieme in questo amalgama chiamato Information Science si trovano</a:t>
            </a:r>
          </a:p>
          <a:p>
            <a:pPr lvl="1"/>
            <a:r>
              <a:rPr lang="it-IT" dirty="0" smtClean="0"/>
              <a:t>Informatica</a:t>
            </a:r>
          </a:p>
          <a:p>
            <a:pPr lvl="1"/>
            <a:r>
              <a:rPr lang="it-IT" dirty="0" smtClean="0"/>
              <a:t>Scienze cognitive</a:t>
            </a:r>
          </a:p>
          <a:p>
            <a:pPr lvl="1"/>
            <a:r>
              <a:rPr lang="it-IT" dirty="0" smtClean="0"/>
              <a:t>Psicologia </a:t>
            </a:r>
          </a:p>
          <a:p>
            <a:pPr lvl="1"/>
            <a:r>
              <a:rPr lang="it-IT" dirty="0" smtClean="0"/>
              <a:t>Matematica </a:t>
            </a:r>
          </a:p>
          <a:p>
            <a:pPr lvl="1"/>
            <a:r>
              <a:rPr lang="it-IT" dirty="0" smtClean="0"/>
              <a:t>Logica</a:t>
            </a:r>
          </a:p>
          <a:p>
            <a:pPr lvl="1"/>
            <a:r>
              <a:rPr lang="it-IT" dirty="0" smtClean="0"/>
              <a:t>Teoria dell’informazione</a:t>
            </a:r>
          </a:p>
          <a:p>
            <a:pPr lvl="1"/>
            <a:r>
              <a:rPr lang="it-IT" dirty="0" smtClean="0"/>
              <a:t>Elettronica</a:t>
            </a:r>
          </a:p>
          <a:p>
            <a:pPr lvl="1"/>
            <a:r>
              <a:rPr lang="it-IT" dirty="0" smtClean="0"/>
              <a:t>Comunicazioni </a:t>
            </a:r>
          </a:p>
          <a:p>
            <a:pPr lvl="1"/>
            <a:r>
              <a:rPr lang="it-IT" dirty="0" smtClean="0"/>
              <a:t>Linguistica </a:t>
            </a:r>
          </a:p>
          <a:p>
            <a:pPr lvl="1"/>
            <a:r>
              <a:rPr lang="it-IT" dirty="0" smtClean="0"/>
              <a:t>Economia </a:t>
            </a:r>
          </a:p>
          <a:p>
            <a:pPr lvl="1"/>
            <a:r>
              <a:rPr lang="it-IT" dirty="0" smtClean="0"/>
              <a:t>Scienza della classificazione</a:t>
            </a:r>
          </a:p>
          <a:p>
            <a:pPr lvl="1"/>
            <a:r>
              <a:rPr lang="it-IT" dirty="0" smtClean="0"/>
              <a:t>Scienza dei sistemi</a:t>
            </a:r>
          </a:p>
          <a:p>
            <a:pPr lvl="1"/>
            <a:r>
              <a:rPr lang="it-IT" dirty="0" smtClean="0"/>
              <a:t>Biblioteconomia</a:t>
            </a:r>
          </a:p>
          <a:p>
            <a:pPr lvl="1"/>
            <a:r>
              <a:rPr lang="it-IT" dirty="0" smtClean="0"/>
              <a:t>Scienza gestionale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Rela</a:t>
            </a:r>
            <a:r>
              <a:rPr lang="it-IT" dirty="0" smtClean="0"/>
              <a:t>zioni con altre discipline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smtClean="0"/>
              <a:t>Alleanza/competizione in tanti campi…</a:t>
            </a:r>
          </a:p>
          <a:p>
            <a:pPr lvl="1"/>
            <a:r>
              <a:rPr lang="it-IT" altLang="en-US" sz="3200" dirty="0" smtClean="0"/>
              <a:t>I più evidenti: </a:t>
            </a:r>
          </a:p>
          <a:p>
            <a:pPr lvl="2"/>
            <a:r>
              <a:rPr lang="it-IT" altLang="en-US" sz="3200" dirty="0" smtClean="0"/>
              <a:t>Biblioteconomia (oggi – LAM, GLAM) </a:t>
            </a:r>
          </a:p>
          <a:p>
            <a:pPr lvl="2"/>
            <a:r>
              <a:rPr lang="it-IT" altLang="en-US" sz="3200" dirty="0" smtClean="0"/>
              <a:t>Informatica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 </a:t>
            </a:r>
            <a:r>
              <a:rPr lang="it-IT" dirty="0" smtClean="0"/>
              <a:t>in confronto a Biblioteconomia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en-US" dirty="0" smtClean="0"/>
              <a:t>IS e Biblioteconomia condividono:</a:t>
            </a:r>
          </a:p>
          <a:p>
            <a:pPr lvl="1"/>
            <a:r>
              <a:rPr lang="it-IT" altLang="en-US" dirty="0" smtClean="0"/>
              <a:t>Un ruolo sociale nella società dell’informazione</a:t>
            </a:r>
          </a:p>
          <a:p>
            <a:pPr lvl="1"/>
            <a:r>
              <a:rPr lang="it-IT" altLang="en-US" dirty="0" smtClean="0"/>
              <a:t>Si preoccupano di un utilizzo efficace della grafica e latri tipi di record</a:t>
            </a:r>
          </a:p>
          <a:p>
            <a:pPr lvl="1"/>
            <a:r>
              <a:rPr lang="it-IT" altLang="en-US" dirty="0" smtClean="0"/>
              <a:t>Problemi di ricerca relative a numerosi argomenti</a:t>
            </a:r>
          </a:p>
          <a:p>
            <a:pPr lvl="1"/>
            <a:r>
              <a:rPr lang="it-IT" altLang="en-US" dirty="0" smtClean="0"/>
              <a:t>Trasferimento da e per l’Information </a:t>
            </a:r>
            <a:r>
              <a:rPr lang="it-IT" altLang="en-US" dirty="0" err="1" smtClean="0"/>
              <a:t>Retrieval</a:t>
            </a:r>
            <a:endParaRPr lang="it-IT" altLang="en-US" dirty="0" smtClean="0"/>
          </a:p>
          <a:p>
            <a:pPr>
              <a:lnSpc>
                <a:spcPct val="90000"/>
              </a:lnSpc>
            </a:pPr>
            <a:r>
              <a:rPr lang="it-IT" altLang="en-US" dirty="0" smtClean="0"/>
              <a:t>IS e Biblioteconomia differiscono in:</a:t>
            </a:r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Selezione e definizione in molti dei problemi affrontati</a:t>
            </a:r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Problemi teoretici </a:t>
            </a:r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Natura e grado della sperimentazione</a:t>
            </a:r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Strumenti e strategie utilizzate</a:t>
            </a:r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Natura e importanza delle relazioni </a:t>
            </a:r>
            <a:r>
              <a:rPr lang="it-IT" altLang="en-US" dirty="0" err="1" smtClean="0"/>
              <a:t>interdisciplinarie</a:t>
            </a:r>
            <a:endParaRPr lang="it-IT" altLang="en-US" dirty="0" smtClean="0"/>
          </a:p>
          <a:p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c'è in un nome 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Librarianship. Information science</a:t>
            </a:r>
          </a:p>
          <a:p>
            <a:r>
              <a:rPr lang="en-US" altLang="en-US" dirty="0"/>
              <a:t>Library and information science</a:t>
            </a:r>
          </a:p>
          <a:p>
            <a:r>
              <a:rPr lang="en-US" altLang="en-US" dirty="0" err="1"/>
              <a:t>Libraryandinformationscience</a:t>
            </a:r>
            <a:endParaRPr lang="en-US" altLang="en-US" dirty="0"/>
          </a:p>
          <a:p>
            <a:pPr lvl="1"/>
            <a:r>
              <a:rPr lang="en-US" altLang="en-US" dirty="0"/>
              <a:t> Michael Buckland’s suggestion</a:t>
            </a:r>
          </a:p>
          <a:p>
            <a:r>
              <a:rPr lang="en-US" altLang="en-US" dirty="0"/>
              <a:t>Information science</a:t>
            </a:r>
          </a:p>
          <a:p>
            <a:r>
              <a:rPr lang="en-US" altLang="en-US" dirty="0"/>
              <a:t>Information sciences</a:t>
            </a:r>
          </a:p>
          <a:p>
            <a:r>
              <a:rPr lang="en-US" altLang="en-US" dirty="0"/>
              <a:t>Information </a:t>
            </a:r>
          </a:p>
          <a:p>
            <a:pPr lvl="1"/>
            <a:r>
              <a:rPr lang="en-US" altLang="en-US" dirty="0"/>
              <a:t>like in the “Information School”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Information Science: </a:t>
            </a:r>
            <a:r>
              <a:rPr lang="en-US" altLang="en-US" dirty="0" smtClean="0"/>
              <a:t>da dove </a:t>
            </a:r>
            <a:r>
              <a:rPr lang="en-US" altLang="en-US" dirty="0" err="1" smtClean="0"/>
              <a:t>viene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 </a:t>
            </a:r>
            <a:r>
              <a:rPr lang="it-IT" dirty="0" smtClean="0"/>
              <a:t>in confronto con Informatica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5386" y="2102079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en-US" sz="2400" dirty="0" smtClean="0"/>
              <a:t>Somiglianze:</a:t>
            </a:r>
          </a:p>
          <a:p>
            <a:pPr lvl="1">
              <a:lnSpc>
                <a:spcPct val="90000"/>
              </a:lnSpc>
            </a:pPr>
            <a:r>
              <a:rPr lang="it-IT" altLang="en-US" sz="2000" dirty="0" smtClean="0"/>
              <a:t>Concentrazione su algoritmi e tecniche di IR avanzate</a:t>
            </a:r>
          </a:p>
          <a:p>
            <a:pPr lvl="1">
              <a:lnSpc>
                <a:spcPct val="90000"/>
              </a:lnSpc>
            </a:pPr>
            <a:r>
              <a:rPr lang="it-IT" altLang="en-US" sz="2000" dirty="0" smtClean="0"/>
              <a:t>Infrastrutture per biblioteche digitali in molti campi</a:t>
            </a:r>
          </a:p>
          <a:p>
            <a:pPr lvl="1">
              <a:lnSpc>
                <a:spcPct val="90000"/>
              </a:lnSpc>
            </a:pPr>
            <a:r>
              <a:rPr lang="it-IT" altLang="en-US" sz="2000" dirty="0" smtClean="0"/>
              <a:t>Interazione uomo macchina</a:t>
            </a:r>
          </a:p>
          <a:p>
            <a:r>
              <a:rPr lang="it-IT" dirty="0" smtClean="0"/>
              <a:t>Differenze</a:t>
            </a:r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Informatica si interessa principalmente di algoritmi</a:t>
            </a:r>
          </a:p>
          <a:p>
            <a:pPr lvl="1">
              <a:lnSpc>
                <a:spcPct val="90000"/>
              </a:lnSpc>
            </a:pPr>
            <a:r>
              <a:rPr lang="it-IT" altLang="en-US" dirty="0" smtClean="0"/>
              <a:t>IS si interessa principalmente dell’informazione e dei suoi utenti e utilizzi</a:t>
            </a:r>
          </a:p>
          <a:p>
            <a:r>
              <a:rPr lang="it-IT" altLang="en-US" dirty="0" smtClean="0"/>
              <a:t>Un numero crescente di informatici sono attivi in IS, particolarmente in IR e biblioteche digitali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Contributi</a:t>
            </a:r>
            <a:r>
              <a:rPr lang="it-IT" dirty="0" smtClean="0"/>
              <a:t> dell’Information Science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en-US" sz="2400" dirty="0" smtClean="0"/>
              <a:t>IS ha influenzato la gestione dell’informazione nella società</a:t>
            </a:r>
          </a:p>
          <a:p>
            <a:r>
              <a:rPr lang="it-IT" altLang="en-US" sz="2400" dirty="0" smtClean="0"/>
              <a:t>Ha organizzato e sviluppato una base di conoscenza e di competenze professionali</a:t>
            </a:r>
          </a:p>
          <a:p>
            <a:r>
              <a:rPr lang="it-IT" altLang="en-US" sz="2400" dirty="0" smtClean="0"/>
              <a:t>Ha applicato l'interdisciplinarità</a:t>
            </a:r>
          </a:p>
          <a:p>
            <a:r>
              <a:rPr lang="it-IT" altLang="en-US" sz="2400" dirty="0" smtClean="0"/>
              <a:t>IR ha raggiunto uno stadio molto matura</a:t>
            </a:r>
          </a:p>
          <a:p>
            <a:pPr lvl="1"/>
            <a:r>
              <a:rPr lang="it-IT" altLang="en-US" sz="2000" dirty="0" smtClean="0"/>
              <a:t>è penetrata in molti campi e attività umane</a:t>
            </a:r>
          </a:p>
          <a:p>
            <a:r>
              <a:rPr lang="it-IT" altLang="en-US" sz="2400" dirty="0" smtClean="0"/>
              <a:t>Ha enfatizzato il lato </a:t>
            </a:r>
            <a:r>
              <a:rPr lang="it-IT" altLang="en-US" sz="2400" b="1" dirty="0" smtClean="0"/>
              <a:t>UMANO</a:t>
            </a:r>
            <a:r>
              <a:rPr lang="it-IT" altLang="en-US" sz="2400" dirty="0" smtClean="0"/>
              <a:t> nell’interazione uomo-macchina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Sfide e nuove tendenze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Sfide per l’Information Science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en-US" dirty="0" smtClean="0"/>
              <a:t>Adeguarsi al crescente e mutevole ruolo sociale e organizzativo delle informazioni e della relativa infrastruttura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Avere un ruolo positive nella globalizzazione dell’informazione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Rispondere alle esigenze della tecnologia in termini umani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Rispondere al cambiamento da “informazione” a “esplosione della comunicazione” portando la propria esperienza di soluzioni, soprattutto per il Web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Unire concorrenza e qualità</a:t>
            </a:r>
          </a:p>
          <a:p>
            <a:pPr>
              <a:lnSpc>
                <a:spcPct val="90000"/>
              </a:lnSpc>
            </a:pPr>
            <a:r>
              <a:rPr lang="it-IT" altLang="en-US" dirty="0" smtClean="0"/>
              <a:t>Unire il </a:t>
            </a:r>
            <a:r>
              <a:rPr lang="it-IT" altLang="en-US" b="1" dirty="0" smtClean="0">
                <a:solidFill>
                  <a:srgbClr val="FF0000"/>
                </a:solidFill>
              </a:rPr>
              <a:t>DIGITALE</a:t>
            </a:r>
            <a:r>
              <a:rPr lang="it-IT" altLang="en-US" dirty="0" smtClean="0"/>
              <a:t> con le  </a:t>
            </a:r>
            <a:r>
              <a:rPr lang="it-IT" altLang="en-US" b="1" dirty="0" err="1" smtClean="0">
                <a:solidFill>
                  <a:srgbClr val="FF0000"/>
                </a:solidFill>
              </a:rPr>
              <a:t>BIBòLIOTECHE</a:t>
            </a:r>
            <a:r>
              <a:rPr lang="it-IT" altLang="en-US" b="1" dirty="0" smtClean="0">
                <a:solidFill>
                  <a:srgbClr val="FF0000"/>
                </a:solidFill>
              </a:rPr>
              <a:t>   </a:t>
            </a:r>
          </a:p>
          <a:p>
            <a:pPr lvl="6">
              <a:lnSpc>
                <a:spcPct val="90000"/>
              </a:lnSpc>
            </a:pPr>
            <a:r>
              <a:rPr lang="it-IT" altLang="en-US" dirty="0" smtClean="0"/>
              <a:t>(</a:t>
            </a:r>
            <a:r>
              <a:rPr lang="it-IT" altLang="en-US" dirty="0" err="1" smtClean="0"/>
              <a:t>Tefko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Saracevic</a:t>
            </a:r>
            <a:r>
              <a:rPr lang="it-IT" altLang="en-US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Argomenti caldi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L’informazione e la società</a:t>
            </a:r>
          </a:p>
          <a:p>
            <a:pPr lvl="1"/>
            <a:r>
              <a:rPr lang="it-IT" dirty="0" smtClean="0"/>
              <a:t>Etica dell‘Informazione</a:t>
            </a:r>
          </a:p>
          <a:p>
            <a:pPr lvl="1"/>
            <a:r>
              <a:rPr lang="it-IT" dirty="0" smtClean="0"/>
              <a:t>Contesto legale	</a:t>
            </a:r>
          </a:p>
          <a:p>
            <a:pPr lvl="2"/>
            <a:r>
              <a:rPr lang="it-IT" dirty="0" smtClean="0"/>
              <a:t>Copyright</a:t>
            </a:r>
          </a:p>
          <a:p>
            <a:pPr lvl="2"/>
            <a:r>
              <a:rPr lang="it-IT" dirty="0" smtClean="0"/>
              <a:t>Protezione die dati</a:t>
            </a:r>
          </a:p>
          <a:p>
            <a:pPr lvl="2"/>
            <a:r>
              <a:rPr lang="it-IT" dirty="0" smtClean="0"/>
              <a:t>Sicurezza</a:t>
            </a:r>
          </a:p>
          <a:p>
            <a:r>
              <a:rPr lang="it-IT" dirty="0" smtClean="0"/>
              <a:t>Umanistica digitale</a:t>
            </a:r>
          </a:p>
          <a:p>
            <a:pPr lvl="1"/>
            <a:r>
              <a:rPr lang="it-IT" dirty="0" smtClean="0"/>
              <a:t>Cooperazione tra le discipline umanistiche, le discipline di IS e l‘Informatica</a:t>
            </a:r>
          </a:p>
          <a:p>
            <a:pPr lvl="1"/>
            <a:r>
              <a:rPr lang="it-IT" dirty="0" smtClean="0"/>
              <a:t>Vengono usati metodi quantitativi in aggiunta ai metodi classici come analisi storica, approcci comparativi, ermeneutica</a:t>
            </a:r>
          </a:p>
          <a:p>
            <a:pPr lvl="1"/>
            <a:r>
              <a:rPr lang="it-IT" dirty="0" smtClean="0"/>
              <a:t>L‘analisi di grandi quantità di dati permette nuove intuizioni</a:t>
            </a:r>
          </a:p>
          <a:p>
            <a:pPr lvl="1"/>
            <a:r>
              <a:rPr lang="it-IT" dirty="0" smtClean="0"/>
              <a:t>Attenzione all'interdisciplinarità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Argomenti </a:t>
            </a:r>
            <a:r>
              <a:rPr lang="it-IT" dirty="0" smtClean="0"/>
              <a:t>caldi </a:t>
            </a:r>
            <a:r>
              <a:rPr lang="hr-HR" dirty="0" smtClean="0"/>
              <a:t>– cont</a:t>
            </a:r>
            <a:r>
              <a:rPr lang="it-IT" dirty="0" err="1" smtClean="0"/>
              <a:t>inua</a:t>
            </a:r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de-DE" dirty="0" smtClean="0"/>
              <a:t>Come rendere disponibile tutta la conoscenza umana – approccio Open Access</a:t>
            </a:r>
          </a:p>
          <a:p>
            <a:pPr lvl="1"/>
            <a:r>
              <a:rPr lang="it-IT" altLang="de-DE" dirty="0" smtClean="0"/>
              <a:t>La conoscenza è parte dello sviluppo umano</a:t>
            </a:r>
          </a:p>
          <a:p>
            <a:pPr lvl="1"/>
            <a:r>
              <a:rPr lang="it-IT" altLang="de-DE" dirty="0" smtClean="0"/>
              <a:t>La nuova conoscenza si base su conoscenza precedente, creata da altri</a:t>
            </a:r>
          </a:p>
          <a:p>
            <a:pPr lvl="1"/>
            <a:r>
              <a:rPr lang="it-IT" altLang="de-DE" dirty="0" smtClean="0"/>
              <a:t>La nuova conoscenza si basa sull‘istruzione, che nel suo insieme è pagata dalla società</a:t>
            </a:r>
          </a:p>
          <a:p>
            <a:r>
              <a:rPr lang="it-IT" dirty="0" smtClean="0"/>
              <a:t>Come gestire i ‘big data’</a:t>
            </a:r>
          </a:p>
          <a:p>
            <a:pPr lvl="1"/>
            <a:r>
              <a:rPr lang="it-IT" dirty="0" smtClean="0"/>
              <a:t>Collaborazione tra esperti di varie discipline</a:t>
            </a:r>
          </a:p>
          <a:p>
            <a:pPr lvl="1"/>
            <a:r>
              <a:rPr lang="it-IT" dirty="0" smtClean="0"/>
              <a:t>Elevate capacità’ di elaborazione</a:t>
            </a:r>
          </a:p>
          <a:p>
            <a:pPr lvl="1"/>
            <a:r>
              <a:rPr lang="it-IT" smtClean="0"/>
              <a:t>Enormi capacità </a:t>
            </a:r>
            <a:r>
              <a:rPr lang="it-IT" dirty="0" smtClean="0"/>
              <a:t>di memorizzazione (</a:t>
            </a:r>
            <a:r>
              <a:rPr lang="it-IT" dirty="0" err="1" smtClean="0"/>
              <a:t>repositories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Grandissimi finanziamenti per ricerca e sviluppo</a:t>
            </a:r>
          </a:p>
          <a:p>
            <a:r>
              <a:rPr lang="it-IT" dirty="0" smtClean="0"/>
              <a:t>L’Informatica nell’istruzione</a:t>
            </a: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 e discussione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commenti conclusivi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definitiva, sembra che nell’ultimo decennio il trasferimento delle idee dell’Information Science ad altri campi sia aumentato</a:t>
            </a:r>
          </a:p>
          <a:p>
            <a:r>
              <a:rPr lang="it-IT" dirty="0" smtClean="0"/>
              <a:t>Studi sull’Information Science hanno cominciato a dare contributi significativi anche in altri campi, come ad es. l’informatica, l’ingegneria, il gestionale</a:t>
            </a:r>
          </a:p>
          <a:p>
            <a:r>
              <a:rPr lang="it-IT" dirty="0" smtClean="0"/>
              <a:t>Tuttavia, entrambi questi punti presentano il problema di voler creare e mantenere il monopolio sule competenze in (Library) e Information Science</a:t>
            </a:r>
          </a:p>
          <a:p>
            <a:pPr lvl="5"/>
            <a:r>
              <a:rPr lang="it-IT" dirty="0" err="1" smtClean="0"/>
              <a:t>Nolin</a:t>
            </a:r>
            <a:r>
              <a:rPr lang="it-IT" dirty="0" smtClean="0"/>
              <a:t> and </a:t>
            </a:r>
            <a:r>
              <a:rPr lang="it-IT" dirty="0" err="1" smtClean="0"/>
              <a:t>Åstrom</a:t>
            </a:r>
            <a:r>
              <a:rPr lang="it-IT" dirty="0" smtClean="0"/>
              <a:t>, 2010</a:t>
            </a: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Prospettive diverse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sr-Latn-RS" dirty="0" smtClean="0"/>
              <a:t>La posizione razionalista</a:t>
            </a:r>
            <a:r>
              <a:rPr lang="hr-HR" altLang="sr-Latn-RS" dirty="0" smtClean="0"/>
              <a:t> </a:t>
            </a:r>
            <a:endParaRPr lang="hr-HR" altLang="sr-Latn-RS" dirty="0"/>
          </a:p>
          <a:p>
            <a:r>
              <a:rPr lang="it-IT" altLang="sr-Latn-RS" dirty="0" smtClean="0"/>
              <a:t>Il punto di vista cognitivo</a:t>
            </a:r>
            <a:endParaRPr lang="hr-HR" altLang="sr-Latn-RS" dirty="0"/>
          </a:p>
          <a:p>
            <a:r>
              <a:rPr lang="it-IT" altLang="sr-Latn-RS" dirty="0" smtClean="0"/>
              <a:t>Il punto di vista sociologico</a:t>
            </a:r>
            <a:endParaRPr lang="hr-HR" altLang="sr-Latn-RS" dirty="0"/>
          </a:p>
          <a:p>
            <a:r>
              <a:rPr lang="it-IT" altLang="sr-Latn-RS" dirty="0" smtClean="0"/>
              <a:t>Il punto di vista filosofico, in particolare quello ermeneutico</a:t>
            </a:r>
          </a:p>
          <a:p>
            <a:pPr>
              <a:buNone/>
            </a:pPr>
            <a:endParaRPr lang="hr-HR" altLang="sr-Latn-RS" dirty="0"/>
          </a:p>
          <a:p>
            <a:pPr marL="0" indent="0">
              <a:buNone/>
            </a:pPr>
            <a:r>
              <a:rPr lang="it-IT" altLang="sr-Latn-RS" dirty="0" smtClean="0"/>
              <a:t>Nuovo ambiente</a:t>
            </a:r>
            <a:endParaRPr lang="hr-HR" altLang="sr-Latn-RS" dirty="0"/>
          </a:p>
          <a:p>
            <a:r>
              <a:rPr lang="it-IT" altLang="sr-Latn-RS" dirty="0" smtClean="0"/>
              <a:t>Nuove entità semantiche al posto dei documenti tradizionali</a:t>
            </a:r>
            <a:endParaRPr lang="en-US" altLang="sr-Latn-RS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e discussione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sr-Latn-RS" dirty="0" smtClean="0"/>
              <a:t>In quali teorie si può trovare il concetto di Informazione</a:t>
            </a:r>
            <a:r>
              <a:rPr lang="hr-HR" altLang="sr-Latn-RS" dirty="0" smtClean="0"/>
              <a:t>?</a:t>
            </a:r>
            <a:endParaRPr lang="en-GB" altLang="sr-Latn-RS" dirty="0"/>
          </a:p>
          <a:p>
            <a:r>
              <a:rPr lang="it-IT" altLang="sr-Latn-RS" dirty="0" smtClean="0"/>
              <a:t>Quali teorie forniscono una struttura adatta per l’Information Science</a:t>
            </a:r>
            <a:r>
              <a:rPr lang="hr-HR" altLang="sr-Latn-RS" dirty="0" smtClean="0"/>
              <a:t>?</a:t>
            </a:r>
            <a:endParaRPr lang="en-GB" altLang="sr-Latn-RS" dirty="0"/>
          </a:p>
          <a:p>
            <a:r>
              <a:rPr lang="it-IT" altLang="sr-Latn-RS" dirty="0" smtClean="0"/>
              <a:t>Quali branche dell’Information Science sono vicine, e in base a quali caratteristiche</a:t>
            </a:r>
            <a:r>
              <a:rPr lang="hr-HR" altLang="sr-Latn-RS" dirty="0" smtClean="0"/>
              <a:t>?</a:t>
            </a:r>
            <a:endParaRPr lang="en-GB" altLang="sr-Latn-R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5067" y="452717"/>
            <a:ext cx="9635066" cy="2070349"/>
          </a:xfrm>
        </p:spPr>
        <p:txBody>
          <a:bodyPr/>
          <a:lstStyle/>
          <a:p>
            <a:r>
              <a:rPr lang="it-IT" dirty="0" smtClean="0"/>
              <a:t>Frammentazione e crisi nei campi delle biblioteche e della documentazione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523067"/>
            <a:ext cx="8946541" cy="3725332"/>
          </a:xfrm>
        </p:spPr>
        <p:txBody>
          <a:bodyPr>
            <a:normAutofit/>
          </a:bodyPr>
          <a:lstStyle/>
          <a:p>
            <a:r>
              <a:rPr lang="it-IT" dirty="0" smtClean="0"/>
              <a:t>Problemi identificati circa 50 anni fa</a:t>
            </a:r>
          </a:p>
          <a:p>
            <a:r>
              <a:rPr lang="it-IT" dirty="0" smtClean="0"/>
              <a:t>Problemi relativi a:</a:t>
            </a:r>
          </a:p>
          <a:p>
            <a:pPr lvl="1"/>
            <a:r>
              <a:rPr lang="it-IT" dirty="0" smtClean="0"/>
              <a:t>Lo sviluppo concettuale del campo (L)IS (Library and Information Science) (</a:t>
            </a:r>
            <a:r>
              <a:rPr lang="it-IT" dirty="0" err="1" smtClean="0"/>
              <a:t>Shera</a:t>
            </a:r>
            <a:r>
              <a:rPr lang="it-IT" dirty="0" smtClean="0"/>
              <a:t>, </a:t>
            </a:r>
            <a:r>
              <a:rPr lang="it-IT" dirty="0" err="1" smtClean="0"/>
              <a:t>Brookes</a:t>
            </a:r>
            <a:r>
              <a:rPr lang="it-IT" dirty="0" smtClean="0"/>
              <a:t>, </a:t>
            </a:r>
            <a:r>
              <a:rPr lang="it-IT" dirty="0" err="1" smtClean="0"/>
              <a:t>Cuadra</a:t>
            </a:r>
            <a:r>
              <a:rPr lang="it-IT" dirty="0" smtClean="0"/>
              <a:t>…)</a:t>
            </a:r>
          </a:p>
          <a:p>
            <a:pPr lvl="1"/>
            <a:r>
              <a:rPr lang="it-IT" dirty="0" smtClean="0"/>
              <a:t>L’organizzazione sociale(</a:t>
            </a:r>
            <a:r>
              <a:rPr lang="it-IT" dirty="0" err="1" smtClean="0"/>
              <a:t>Shera</a:t>
            </a:r>
            <a:r>
              <a:rPr lang="it-IT" dirty="0" smtClean="0"/>
              <a:t>, </a:t>
            </a:r>
            <a:r>
              <a:rPr lang="it-IT" dirty="0" err="1" smtClean="0"/>
              <a:t>Miksa</a:t>
            </a:r>
            <a:r>
              <a:rPr lang="it-IT" dirty="0" smtClean="0"/>
              <a:t>…)</a:t>
            </a:r>
          </a:p>
          <a:p>
            <a:r>
              <a:rPr lang="it-IT" dirty="0" smtClean="0"/>
              <a:t>Hanno stimolato una ricerca per un nuovo paradigma nel campo dell’Information Science</a:t>
            </a:r>
          </a:p>
          <a:p>
            <a:r>
              <a:rPr lang="it-IT" dirty="0" smtClean="0"/>
              <a:t>Nel 21esimo secolo i problemi dell’Information Science ancora rimangono</a:t>
            </a:r>
            <a:endParaRPr lang="it-IT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contattare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docent</a:t>
            </a:r>
            <a:r>
              <a:rPr lang="hr-HR" dirty="0" smtClean="0"/>
              <a:t>i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734431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 </a:t>
            </a:r>
            <a:r>
              <a:rPr lang="it-IT" dirty="0" smtClean="0"/>
              <a:t>cerca delle radici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sr-Latn-RS" dirty="0" smtClean="0"/>
              <a:t>Disparità nello sviluppo dei diversi settori dell’Information Science</a:t>
            </a:r>
            <a:r>
              <a:rPr lang="hr-HR" altLang="sr-Latn-RS" dirty="0" smtClean="0"/>
              <a:t> </a:t>
            </a:r>
          </a:p>
          <a:p>
            <a:r>
              <a:rPr lang="it-IT" altLang="sr-Latn-RS" dirty="0" smtClean="0"/>
              <a:t>Inizio di considerazioni teoriche</a:t>
            </a:r>
            <a:endParaRPr lang="hr-HR" altLang="sr-Latn-RS" dirty="0"/>
          </a:p>
          <a:p>
            <a:pPr lvl="1"/>
            <a:r>
              <a:rPr lang="it-IT" altLang="sr-Latn-RS" dirty="0" smtClean="0"/>
              <a:t>Fase ‘’proto-scientifica’’ dello sviluppo in questo campo</a:t>
            </a:r>
            <a:endParaRPr lang="hr-HR" altLang="sr-Latn-RS" dirty="0"/>
          </a:p>
          <a:p>
            <a:pPr lvl="1"/>
            <a:r>
              <a:rPr lang="it-IT" altLang="sr-Latn-RS" dirty="0" smtClean="0"/>
              <a:t>Verso la fondazione di modelli teorici e metodologici</a:t>
            </a:r>
            <a:r>
              <a:rPr lang="hr-HR" altLang="sr-Latn-RS" dirty="0" smtClean="0"/>
              <a:t> </a:t>
            </a:r>
          </a:p>
          <a:p>
            <a:pPr lvl="1"/>
            <a:r>
              <a:rPr lang="it-IT" altLang="sr-Latn-RS" dirty="0" smtClean="0"/>
              <a:t>Il periodo storico e descrittivo</a:t>
            </a:r>
            <a:endParaRPr lang="hr-HR" altLang="sr-Latn-RS" dirty="0"/>
          </a:p>
          <a:p>
            <a:pPr lvl="1"/>
            <a:r>
              <a:rPr lang="it-IT" altLang="sr-Latn-RS" dirty="0" smtClean="0"/>
              <a:t>Differenze di opinioni, influenza delle ‘’tendenze’’, lo ‘’shock tecnologico’’</a:t>
            </a:r>
            <a:endParaRPr lang="hr-HR" altLang="sr-Latn-RS" dirty="0"/>
          </a:p>
          <a:p>
            <a:pPr lvl="1"/>
            <a:r>
              <a:rPr lang="it-IT" altLang="sr-Latn-RS" dirty="0" smtClean="0"/>
              <a:t>La fase analitica e sintetica, ovvero verso la definizione di una base teorica per tutto il campo dell’Information Science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po’ di storia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6111" y="1835493"/>
            <a:ext cx="8946541" cy="4195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it-IT" altLang="sr-Latn-RS" dirty="0" smtClean="0">
                <a:cs typeface="Times New Roman" panose="02020603050405020304" pitchFamily="18" charset="0"/>
              </a:rPr>
              <a:t>A partire dalla metà del 19esimo secolo si possono individuare sei periodi principali (qualche volta sovrapposti):</a:t>
            </a:r>
            <a:r>
              <a:rPr lang="it-IT" altLang="sr-Latn-RS" sz="3200" dirty="0" smtClean="0"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it-IT" altLang="sr-Latn-RS" dirty="0" smtClean="0">
                <a:cs typeface="Times New Roman" panose="02020603050405020304" pitchFamily="18" charset="0"/>
              </a:rPr>
              <a:t>Una visione pragmatica (1876-1925) dell’Information Science (intesa come biblioteconomia) caratterizzata dagli sforzi di organizzare collezioni e offrire servizi </a:t>
            </a:r>
          </a:p>
          <a:p>
            <a:pPr lvl="1">
              <a:lnSpc>
                <a:spcPct val="90000"/>
              </a:lnSpc>
            </a:pPr>
            <a:r>
              <a:rPr lang="it-IT" altLang="sr-Latn-RS" dirty="0" smtClean="0">
                <a:cs typeface="Times New Roman" panose="02020603050405020304" pitchFamily="18" charset="0"/>
              </a:rPr>
              <a:t>Una interpretazione professionale (1925-1950) dei compiti delle biblioteche, degli archivi e delle istituzioni responsabili di documenti, e una interpretazione professionale delle attività di queste istituzioni a supporto dell’istruzione, delle attività’ scientifiche e della cultura</a:t>
            </a:r>
          </a:p>
          <a:p>
            <a:pPr lvl="1"/>
            <a:r>
              <a:rPr lang="it-IT" altLang="sr-Latn-RS" dirty="0" smtClean="0">
                <a:cs typeface="Times New Roman" panose="02020603050405020304" pitchFamily="18" charset="0"/>
              </a:rPr>
              <a:t>Un approccio sociologico (a partire dal 1930) con l’obbiettivo di interpretare il ruolo nella società delle ‘’istituzioni della memoria’’ (biblioteche, archivi e musei)</a:t>
            </a:r>
          </a:p>
          <a:p>
            <a:pPr lvl="1"/>
            <a:r>
              <a:rPr lang="it-IT" altLang="sr-Latn-RS" dirty="0" smtClean="0">
                <a:cs typeface="Times New Roman" panose="02020603050405020304" pitchFamily="18" charset="0"/>
              </a:rPr>
              <a:t>Dialogo (a partire dal 1960) sugli aspetti filosofici dell’Information Science</a:t>
            </a:r>
          </a:p>
          <a:p>
            <a:pPr lvl="1"/>
            <a:r>
              <a:rPr lang="it-IT" altLang="sr-Latn-RS" dirty="0" smtClean="0">
                <a:cs typeface="Times New Roman" panose="02020603050405020304" pitchFamily="18" charset="0"/>
              </a:rPr>
              <a:t>Revisione storica dell’Information Science</a:t>
            </a:r>
          </a:p>
          <a:p>
            <a:pPr lvl="1"/>
            <a:r>
              <a:rPr lang="it-IT" altLang="sr-Latn-RS" dirty="0" smtClean="0">
                <a:cs typeface="Times New Roman" panose="02020603050405020304" pitchFamily="18" charset="0"/>
              </a:rPr>
              <a:t>Le sfide causate dall’arrivo dell’era digitale</a:t>
            </a:r>
            <a:endParaRPr lang="it-IT" altLang="sr-Latn-RS" dirty="0" smtClean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Organizzazione concettuale della conoscenza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altLang="sr-Latn-RS" dirty="0" smtClean="0"/>
              <a:t>Vista dalla prospettiva di: </a:t>
            </a:r>
            <a:r>
              <a:rPr lang="it-IT" altLang="sr-Latn-RS" dirty="0" smtClean="0">
                <a:cs typeface="Times New Roman" panose="02020603050405020304" pitchFamily="18" charset="0"/>
              </a:rPr>
              <a:t> </a:t>
            </a:r>
            <a:endParaRPr lang="it-IT" altLang="sr-Latn-RS" dirty="0" smtClean="0">
              <a:latin typeface="CRO_Garamond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it-IT" altLang="sr-Latn-RS" dirty="0" smtClean="0">
                <a:cs typeface="Times New Roman" panose="02020603050405020304" pitchFamily="18" charset="0"/>
              </a:rPr>
              <a:t>Organizzazione dell’informazione in maniera indipendente dal mezzo di trasporto</a:t>
            </a:r>
          </a:p>
          <a:p>
            <a:pPr lvl="1">
              <a:lnSpc>
                <a:spcPct val="90000"/>
              </a:lnSpc>
            </a:pPr>
            <a:r>
              <a:rPr lang="it-IT" altLang="sr-Latn-RS" dirty="0" smtClean="0">
                <a:cs typeface="Times New Roman" panose="02020603050405020304" pitchFamily="18" charset="0"/>
              </a:rPr>
              <a:t>Meccanismi per controllare la quantità di documenti pubblicati</a:t>
            </a:r>
          </a:p>
          <a:p>
            <a:pPr lvl="1">
              <a:lnSpc>
                <a:spcPct val="90000"/>
              </a:lnSpc>
            </a:pPr>
            <a:r>
              <a:rPr lang="it-IT" altLang="sr-Latn-RS" dirty="0" smtClean="0">
                <a:cs typeface="Times New Roman" panose="02020603050405020304" pitchFamily="18" charset="0"/>
              </a:rPr>
              <a:t>Meccanismi per controllare la qualità dell’accesso e dell’uso di documenti e informazioni</a:t>
            </a:r>
          </a:p>
          <a:p>
            <a:pPr lvl="1">
              <a:lnSpc>
                <a:spcPct val="90000"/>
              </a:lnSpc>
            </a:pPr>
            <a:endParaRPr lang="it-IT" altLang="sr-Latn-RS" dirty="0" smtClean="0">
              <a:cs typeface="Times New Roman" panose="02020603050405020304" pitchFamily="18" charset="0"/>
            </a:endParaRPr>
          </a:p>
          <a:p>
            <a:pPr lvl="2"/>
            <a:r>
              <a:rPr lang="it-IT" altLang="sr-Latn-RS" sz="2000" dirty="0" smtClean="0"/>
              <a:t>La biblioteconomia ha ampiamente </a:t>
            </a:r>
            <a:r>
              <a:rPr lang="it-IT" altLang="sr-Latn-RS" sz="2000" b="1" dirty="0" smtClean="0"/>
              <a:t>contribuito</a:t>
            </a:r>
            <a:r>
              <a:rPr lang="it-IT" altLang="sr-Latn-RS" sz="2000" dirty="0" smtClean="0"/>
              <a:t> a</a:t>
            </a:r>
            <a:r>
              <a:rPr lang="it-IT" altLang="sr-Latn-RS" sz="2000" dirty="0" smtClean="0">
                <a:cs typeface="Times New Roman" panose="02020603050405020304" pitchFamily="18" charset="0"/>
              </a:rPr>
              <a:t>:</a:t>
            </a:r>
          </a:p>
          <a:p>
            <a:pPr lvl="3"/>
            <a:r>
              <a:rPr lang="it-IT" altLang="sr-Latn-RS" sz="2000" dirty="0" smtClean="0">
                <a:cs typeface="Times New Roman" panose="02020603050405020304" pitchFamily="18" charset="0"/>
              </a:rPr>
              <a:t>Organizzazione delle collezioni di documenti – il catalogo della biblioteca è diventato un ‘’modello rimarchevole’’</a:t>
            </a:r>
          </a:p>
          <a:p>
            <a:pPr lvl="3"/>
            <a:r>
              <a:rPr lang="it-IT" altLang="sr-Latn-RS" sz="2000" dirty="0" smtClean="0">
                <a:cs typeface="Times New Roman" panose="02020603050405020304" pitchFamily="18" charset="0"/>
              </a:rPr>
              <a:t>Però, </a:t>
            </a:r>
            <a:r>
              <a:rPr lang="it-IT" altLang="sr-Latn-RS" sz="2000" b="1" dirty="0" smtClean="0">
                <a:cs typeface="Times New Roman" panose="02020603050405020304" pitchFamily="18" charset="0"/>
              </a:rPr>
              <a:t>non è stato capace </a:t>
            </a:r>
            <a:r>
              <a:rPr lang="it-IT" altLang="sr-Latn-RS" sz="2000" dirty="0" smtClean="0">
                <a:cs typeface="Times New Roman" panose="02020603050405020304" pitchFamily="18" charset="0"/>
              </a:rPr>
              <a:t>di risolvere da solo il problema del controllo</a:t>
            </a:r>
            <a:endParaRPr lang="it-IT" altLang="sr-Latn-RS" dirty="0" smtClean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Aparac-Jelusic e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873beb7-5857-4685-be1f-d57550cc96cc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3772</Words>
  <Application>Microsoft Office PowerPoint</Application>
  <PresentationFormat>Široki zaslon</PresentationFormat>
  <Paragraphs>546</Paragraphs>
  <Slides>60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60</vt:i4>
      </vt:variant>
    </vt:vector>
  </HeadingPairs>
  <TitlesOfParts>
    <vt:vector size="72" baseType="lpstr">
      <vt:lpstr>Fjalla One</vt:lpstr>
      <vt:lpstr>Calibri</vt:lpstr>
      <vt:lpstr>Century Gothic</vt:lpstr>
      <vt:lpstr>Arial</vt:lpstr>
      <vt:lpstr>MS Gothic</vt:lpstr>
      <vt:lpstr>Wingdings 3</vt:lpstr>
      <vt:lpstr>Times New Roman</vt:lpstr>
      <vt:lpstr>Tahoma</vt:lpstr>
      <vt:lpstr>Raleway</vt:lpstr>
      <vt:lpstr>Verdana</vt:lpstr>
      <vt:lpstr>CRO_Garamond</vt:lpstr>
      <vt:lpstr>Ion</vt:lpstr>
      <vt:lpstr>Progressi in Information Science(s)</vt:lpstr>
      <vt:lpstr>Contenuti e introduzione</vt:lpstr>
      <vt:lpstr>Introduzione al campo dell’Information Science</vt:lpstr>
      <vt:lpstr>Ome confrontarsi con: ?</vt:lpstr>
      <vt:lpstr>Information Science: da dove viene</vt:lpstr>
      <vt:lpstr>Frammentazione e crisi nei campi delle biblioteche e della documentazione</vt:lpstr>
      <vt:lpstr>In cerca delle radici</vt:lpstr>
      <vt:lpstr>Un po’ di storia</vt:lpstr>
      <vt:lpstr>Organizzazione concettuale della conoscenza</vt:lpstr>
      <vt:lpstr>Cosa stava succedendo ?</vt:lpstr>
      <vt:lpstr>Paul Otlet </vt:lpstr>
      <vt:lpstr>Il Mundaneum</vt:lpstr>
      <vt:lpstr>La tecnologia come il deus ex  machina</vt:lpstr>
      <vt:lpstr>LA TECNOLOGIA</vt:lpstr>
      <vt:lpstr>LA TECNOLOGIA – continua…</vt:lpstr>
      <vt:lpstr>L’INFORMAZIONE</vt:lpstr>
      <vt:lpstr>L’INFORMAZIONE – continua…</vt:lpstr>
      <vt:lpstr>Come si manifesta l’informazione (Buckland)</vt:lpstr>
      <vt:lpstr>Varie concezioni di informazione</vt:lpstr>
      <vt:lpstr>INFORMAZIONE – continua…</vt:lpstr>
      <vt:lpstr>PERSONE</vt:lpstr>
      <vt:lpstr>PERSONE – continua…</vt:lpstr>
      <vt:lpstr>PERSONE – continua…</vt:lpstr>
      <vt:lpstr>PERSONE – continua…</vt:lpstr>
      <vt:lpstr>Il paradigm si e’ diviso tra tecnologia e persone  </vt:lpstr>
      <vt:lpstr>Definizione dell’Information Science</vt:lpstr>
      <vt:lpstr>Come definire la nozione di Information Science</vt:lpstr>
      <vt:lpstr>Definizioni di IS continua…</vt:lpstr>
      <vt:lpstr>Definizioni di IS continua…</vt:lpstr>
      <vt:lpstr>  Information Science</vt:lpstr>
      <vt:lpstr>Caratteristiche di base</vt:lpstr>
      <vt:lpstr>Tre grandi idee relative all’elaborazione e organizzazione dell’informazione</vt:lpstr>
      <vt:lpstr>Le grandi domande dell’Information Science</vt:lpstr>
      <vt:lpstr>La struttura del campo dell’ Information Science</vt:lpstr>
      <vt:lpstr>Aree dell’Information Science – T. Mandl</vt:lpstr>
      <vt:lpstr>Aree dell’Information Science – T. Mandl</vt:lpstr>
      <vt:lpstr>PowerPoint prezentacija</vt:lpstr>
      <vt:lpstr>Problemi da studiare e da affrontare</vt:lpstr>
      <vt:lpstr>Analisi del dominio – Hjørland, 2002</vt:lpstr>
      <vt:lpstr>I 5 elementi di base in IS, secondo Belkin</vt:lpstr>
      <vt:lpstr>I domini dentro l’IS secondo Ingwersen</vt:lpstr>
      <vt:lpstr>Robinson e Bowden, 2012</vt:lpstr>
      <vt:lpstr>Robinson, 2009</vt:lpstr>
      <vt:lpstr>Filosofia dell’Informazione, Floridi 2011 </vt:lpstr>
      <vt:lpstr>Relazioni con altre discipline</vt:lpstr>
      <vt:lpstr>Discipline compagne (secondo Williams, M. E. (1987/1988)  </vt:lpstr>
      <vt:lpstr>Relazioni con altre discipline</vt:lpstr>
      <vt:lpstr>IS in confronto a Biblioteconomia</vt:lpstr>
      <vt:lpstr>Cosa c'è in un nome ?</vt:lpstr>
      <vt:lpstr>IS in confronto con Informatica</vt:lpstr>
      <vt:lpstr>Contributi dell’Information Science</vt:lpstr>
      <vt:lpstr>Sfide e nuove tendenze</vt:lpstr>
      <vt:lpstr>Sfide per l’Information Science</vt:lpstr>
      <vt:lpstr>Argomenti caldi</vt:lpstr>
      <vt:lpstr>Argomenti caldi – continua…</vt:lpstr>
      <vt:lpstr>Conclusioni e discussione</vt:lpstr>
      <vt:lpstr>Alcuni commenti conclusivi</vt:lpstr>
      <vt:lpstr>Prospettive diverse</vt:lpstr>
      <vt:lpstr>Domande e discussione</vt:lpstr>
      <vt:lpstr>Come contattare il docenti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2018-11-17T17:44:39Z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