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80" r:id="rId4"/>
  </p:sldMasterIdLst>
  <p:notesMasterIdLst>
    <p:notesMasterId r:id="rId46"/>
  </p:notesMasterIdLst>
  <p:handoutMasterIdLst>
    <p:handoutMasterId r:id="rId47"/>
  </p:handoutMasterIdLst>
  <p:sldIdLst>
    <p:sldId id="256" r:id="rId5"/>
    <p:sldId id="277" r:id="rId6"/>
    <p:sldId id="304" r:id="rId7"/>
    <p:sldId id="278" r:id="rId8"/>
    <p:sldId id="288" r:id="rId9"/>
    <p:sldId id="279" r:id="rId10"/>
    <p:sldId id="280" r:id="rId11"/>
    <p:sldId id="281" r:id="rId12"/>
    <p:sldId id="287" r:id="rId13"/>
    <p:sldId id="282" r:id="rId14"/>
    <p:sldId id="283" r:id="rId15"/>
    <p:sldId id="284" r:id="rId16"/>
    <p:sldId id="289" r:id="rId17"/>
    <p:sldId id="290" r:id="rId18"/>
    <p:sldId id="291" r:id="rId19"/>
    <p:sldId id="286" r:id="rId20"/>
    <p:sldId id="293" r:id="rId21"/>
    <p:sldId id="294" r:id="rId22"/>
    <p:sldId id="298" r:id="rId23"/>
    <p:sldId id="299" r:id="rId24"/>
    <p:sldId id="300" r:id="rId25"/>
    <p:sldId id="302" r:id="rId26"/>
    <p:sldId id="305" r:id="rId27"/>
    <p:sldId id="308" r:id="rId28"/>
    <p:sldId id="309" r:id="rId29"/>
    <p:sldId id="310" r:id="rId30"/>
    <p:sldId id="311" r:id="rId31"/>
    <p:sldId id="312" r:id="rId32"/>
    <p:sldId id="313" r:id="rId33"/>
    <p:sldId id="306" r:id="rId34"/>
    <p:sldId id="314" r:id="rId35"/>
    <p:sldId id="319" r:id="rId36"/>
    <p:sldId id="322" r:id="rId37"/>
    <p:sldId id="315" r:id="rId38"/>
    <p:sldId id="316" r:id="rId39"/>
    <p:sldId id="317" r:id="rId40"/>
    <p:sldId id="307" r:id="rId41"/>
    <p:sldId id="318" r:id="rId42"/>
    <p:sldId id="321" r:id="rId43"/>
    <p:sldId id="320" r:id="rId44"/>
    <p:sldId id="276" r:id="rId45"/>
  </p:sldIdLst>
  <p:sldSz cx="12192000" cy="6858000"/>
  <p:notesSz cx="7023100" cy="9309100"/>
  <p:embeddedFontLst>
    <p:embeddedFont>
      <p:font typeface="Century Gothic" panose="020B0502020202020204" pitchFamily="3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Raleway" panose="020B0604020202020204" charset="-18"/>
      <p:regular r:id="rId56"/>
      <p:bold r:id="rId57"/>
      <p:italic r:id="rId58"/>
      <p:boldItalic r:id="rId59"/>
    </p:embeddedFont>
    <p:embeddedFont>
      <p:font typeface="Wingdings 3" panose="05040102010807070707" pitchFamily="18" charset="2"/>
      <p:regular r:id="rId60"/>
    </p:embeddedFont>
    <p:embeddedFont>
      <p:font typeface="Fjalla One" panose="020B0604020202020204" charset="0"/>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F0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snapToGrid="0" showGuides="1">
      <p:cViewPr varScale="1">
        <p:scale>
          <a:sx n="65" d="100"/>
          <a:sy n="65" d="100"/>
        </p:scale>
        <p:origin x="684" y="44"/>
      </p:cViewPr>
      <p:guideLst>
        <p:guide orient="horz" pos="2160"/>
        <p:guide pos="3840"/>
      </p:guideLst>
    </p:cSldViewPr>
  </p:slideViewPr>
  <p:notesTextViewPr>
    <p:cViewPr>
      <p:scale>
        <a:sx n="1" d="1"/>
        <a:sy n="1" d="1"/>
      </p:scale>
      <p:origin x="0" y="0"/>
    </p:cViewPr>
  </p:notesTextViewPr>
  <p:sorterViewPr>
    <p:cViewPr>
      <p:scale>
        <a:sx n="100" d="100"/>
        <a:sy n="100" d="100"/>
      </p:scale>
      <p:origin x="0" y="-1128"/>
    </p:cViewPr>
  </p:sorterViewPr>
  <p:notesViewPr>
    <p:cSldViewPr snapToGrid="0">
      <p:cViewPr varScale="1">
        <p:scale>
          <a:sx n="63" d="100"/>
          <a:sy n="63" d="100"/>
        </p:scale>
        <p:origin x="280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1.xml"/><Relationship Id="rId61" Type="http://schemas.openxmlformats.org/officeDocument/2006/relationships/font" Target="fonts/font1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xml.rels><?xml version="1.0" encoding="UTF-8" standalone="yes"?>
<Relationships xmlns="http://schemas.openxmlformats.org/package/2006/relationships"><Relationship Id="rId2" Type="http://schemas.openxmlformats.org/officeDocument/2006/relationships/hyperlink" Target="mailto:sfaletar@ffos.hr" TargetMode="External"/><Relationship Id="rId1" Type="http://schemas.openxmlformats.org/officeDocument/2006/relationships/hyperlink" Target="mailto:taparacjelusic@ffos.hr"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mailto:sfaletar@ffos.hr" TargetMode="External"/><Relationship Id="rId1" Type="http://schemas.openxmlformats.org/officeDocument/2006/relationships/hyperlink" Target="mailto:taparacjelusic@ffos.h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7E9D6-2A90-4BCA-9917-059667D4BDB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1E1409-B4D1-4074-90A1-337E7AFD5784}">
      <dgm:prSet phldrT="[Text]"/>
      <dgm:spPr/>
      <dgm:t>
        <a:bodyPr/>
        <a:lstStyle/>
        <a:p>
          <a:r>
            <a:rPr lang="hr-HR" dirty="0" smtClean="0">
              <a:hlinkClick xmlns:r="http://schemas.openxmlformats.org/officeDocument/2006/relationships" r:id="rId1"/>
            </a:rPr>
            <a:t>taparacjelusic@ffos.hr</a:t>
          </a:r>
          <a:endParaRPr lang="hr-HR" dirty="0" smtClean="0"/>
        </a:p>
        <a:p>
          <a:r>
            <a:rPr lang="hr-HR" dirty="0" smtClean="0">
              <a:hlinkClick xmlns:r="http://schemas.openxmlformats.org/officeDocument/2006/relationships" r:id="rId2"/>
            </a:rPr>
            <a:t>sfaletar@ffos.hr</a:t>
          </a:r>
          <a:r>
            <a:rPr lang="hr-HR" dirty="0" smtClean="0"/>
            <a:t> </a:t>
          </a:r>
          <a:endParaRPr lang="en-US" dirty="0"/>
        </a:p>
      </dgm:t>
    </dgm:pt>
    <dgm:pt modelId="{3A22935D-9DC8-463F-B9FD-A51FA2726A84}" type="parTrans" cxnId="{7D8B7E75-4507-4B72-AA00-67CAF20DBBA1}">
      <dgm:prSet/>
      <dgm:spPr/>
      <dgm:t>
        <a:bodyPr/>
        <a:lstStyle/>
        <a:p>
          <a:endParaRPr lang="en-US"/>
        </a:p>
      </dgm:t>
    </dgm:pt>
    <dgm:pt modelId="{BD917192-454C-479E-9824-7CFC05C66C75}" type="sibTrans" cxnId="{7D8B7E75-4507-4B72-AA00-67CAF20DBBA1}">
      <dgm:prSet/>
      <dgm:spPr/>
      <dgm:t>
        <a:bodyPr/>
        <a:lstStyle/>
        <a:p>
          <a:endParaRPr lang="en-US"/>
        </a:p>
      </dgm:t>
    </dgm:pt>
    <dgm:pt modelId="{D822D75A-238A-426D-A9D3-A664472FE3B0}" type="pres">
      <dgm:prSet presAssocID="{6787E9D6-2A90-4BCA-9917-059667D4BDBC}" presName="diagram" presStyleCnt="0">
        <dgm:presLayoutVars>
          <dgm:dir/>
          <dgm:resizeHandles val="exact"/>
        </dgm:presLayoutVars>
      </dgm:prSet>
      <dgm:spPr/>
      <dgm:t>
        <a:bodyPr/>
        <a:lstStyle/>
        <a:p>
          <a:endParaRPr lang="it-IT"/>
        </a:p>
      </dgm:t>
    </dgm:pt>
    <dgm:pt modelId="{12395514-DBA0-4CED-89BE-7504CBC7A432}" type="pres">
      <dgm:prSet presAssocID="{7D1E1409-B4D1-4074-90A1-337E7AFD5784}" presName="node" presStyleLbl="node1" presStyleIdx="0" presStyleCnt="1">
        <dgm:presLayoutVars>
          <dgm:bulletEnabled val="1"/>
        </dgm:presLayoutVars>
      </dgm:prSet>
      <dgm:spPr/>
      <dgm:t>
        <a:bodyPr/>
        <a:lstStyle/>
        <a:p>
          <a:endParaRPr lang="it-IT"/>
        </a:p>
      </dgm:t>
    </dgm:pt>
  </dgm:ptLst>
  <dgm:cxnLst>
    <dgm:cxn modelId="{29EC5D75-B37E-4BA8-9052-2E0CEBAD8A2A}" type="presOf" srcId="{6787E9D6-2A90-4BCA-9917-059667D4BDBC}" destId="{D822D75A-238A-426D-A9D3-A664472FE3B0}" srcOrd="0" destOrd="0" presId="urn:microsoft.com/office/officeart/2005/8/layout/default"/>
    <dgm:cxn modelId="{7D8B7E75-4507-4B72-AA00-67CAF20DBBA1}" srcId="{6787E9D6-2A90-4BCA-9917-059667D4BDBC}" destId="{7D1E1409-B4D1-4074-90A1-337E7AFD5784}" srcOrd="0" destOrd="0" parTransId="{3A22935D-9DC8-463F-B9FD-A51FA2726A84}" sibTransId="{BD917192-454C-479E-9824-7CFC05C66C75}"/>
    <dgm:cxn modelId="{FFC89062-5E62-495C-8D02-15A93A33AD9B}" type="presOf" srcId="{7D1E1409-B4D1-4074-90A1-337E7AFD5784}" destId="{12395514-DBA0-4CED-89BE-7504CBC7A432}" srcOrd="0" destOrd="0" presId="urn:microsoft.com/office/officeart/2005/8/layout/default"/>
    <dgm:cxn modelId="{E08EED04-F774-4F97-861B-B6DA61ED375B}" type="presParOf" srcId="{D822D75A-238A-426D-A9D3-A664472FE3B0}" destId="{12395514-DBA0-4CED-89BE-7504CBC7A43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95514-DBA0-4CED-89BE-7504CBC7A432}">
      <dsp:nvSpPr>
        <dsp:cNvPr id="0" name=""/>
        <dsp:cNvSpPr/>
      </dsp:nvSpPr>
      <dsp:spPr>
        <a:xfrm>
          <a:off x="978594" y="892"/>
          <a:ext cx="6989960" cy="41939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hr-HR" sz="4800" kern="1200" dirty="0" smtClean="0">
              <a:hlinkClick xmlns:r="http://schemas.openxmlformats.org/officeDocument/2006/relationships" r:id="rId1"/>
            </a:rPr>
            <a:t>taparacjelusic@ffos.hr</a:t>
          </a:r>
          <a:endParaRPr lang="hr-HR" sz="4800" kern="1200" dirty="0" smtClean="0"/>
        </a:p>
        <a:p>
          <a:pPr lvl="0" algn="ctr" defTabSz="2133600">
            <a:lnSpc>
              <a:spcPct val="90000"/>
            </a:lnSpc>
            <a:spcBef>
              <a:spcPct val="0"/>
            </a:spcBef>
            <a:spcAft>
              <a:spcPct val="35000"/>
            </a:spcAft>
          </a:pPr>
          <a:r>
            <a:rPr lang="hr-HR" sz="4800" kern="1200" dirty="0" smtClean="0">
              <a:hlinkClick xmlns:r="http://schemas.openxmlformats.org/officeDocument/2006/relationships" r:id="rId2"/>
            </a:rPr>
            <a:t>sfaletar@ffos.hr</a:t>
          </a:r>
          <a:r>
            <a:rPr lang="hr-HR" sz="4800" kern="1200" dirty="0" smtClean="0"/>
            <a:t> </a:t>
          </a:r>
          <a:endParaRPr lang="en-US" sz="4800" kern="1200" dirty="0"/>
        </a:p>
      </dsp:txBody>
      <dsp:txXfrm>
        <a:off x="978594" y="892"/>
        <a:ext cx="6989960" cy="41939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t>11/17/2018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t>11/17/2018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67F715A1-4ADC-44E0-9587-804FF39D6B22}" type="slidenum">
              <a:rPr lang="en-US" smtClean="0"/>
              <a:t>10</a:t>
            </a:fld>
            <a:endParaRPr lang="en-US"/>
          </a:p>
        </p:txBody>
      </p:sp>
    </p:spTree>
    <p:extLst>
      <p:ext uri="{BB962C8B-B14F-4D97-AF65-F5344CB8AC3E}">
        <p14:creationId xmlns:p14="http://schemas.microsoft.com/office/powerpoint/2010/main" val="3782748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470E64-F26D-4196-9C54-F7C1567CEFF6}" type="slidenum">
              <a:rPr lang="hr-HR" smtClean="0"/>
              <a:t>21</a:t>
            </a:fld>
            <a:endParaRPr lang="hr-HR"/>
          </a:p>
        </p:txBody>
      </p:sp>
    </p:spTree>
    <p:extLst>
      <p:ext uri="{BB962C8B-B14F-4D97-AF65-F5344CB8AC3E}">
        <p14:creationId xmlns:p14="http://schemas.microsoft.com/office/powerpoint/2010/main" val="186370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dirty="0" err="1"/>
          </a:p>
        </p:txBody>
      </p:sp>
      <p:sp>
        <p:nvSpPr>
          <p:cNvPr id="4" name="Slide Number Placeholder 3"/>
          <p:cNvSpPr>
            <a:spLocks noGrp="1"/>
          </p:cNvSpPr>
          <p:nvPr>
            <p:ph type="sldNum" sz="quarter" idx="10"/>
          </p:nvPr>
        </p:nvSpPr>
        <p:spPr/>
        <p:txBody>
          <a:bodyPr/>
          <a:lstStyle/>
          <a:p>
            <a:fld id="{3A470E64-F26D-4196-9C54-F7C1567CEFF6}" type="slidenum">
              <a:rPr lang="hr-HR" smtClean="0"/>
              <a:t>22</a:t>
            </a:fld>
            <a:endParaRPr lang="hr-HR"/>
          </a:p>
        </p:txBody>
      </p:sp>
    </p:spTree>
    <p:extLst>
      <p:ext uri="{BB962C8B-B14F-4D97-AF65-F5344CB8AC3E}">
        <p14:creationId xmlns:p14="http://schemas.microsoft.com/office/powerpoint/2010/main" val="243134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3A470E64-F26D-4196-9C54-F7C1567CEFF6}" type="slidenum">
              <a:rPr lang="hr-HR" smtClean="0"/>
              <a:t>13</a:t>
            </a:fld>
            <a:endParaRPr lang="hr-HR"/>
          </a:p>
        </p:txBody>
      </p:sp>
    </p:spTree>
    <p:extLst>
      <p:ext uri="{BB962C8B-B14F-4D97-AF65-F5344CB8AC3E}">
        <p14:creationId xmlns:p14="http://schemas.microsoft.com/office/powerpoint/2010/main" val="129505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hr-HR" dirty="0" err="1"/>
          </a:p>
        </p:txBody>
      </p:sp>
      <p:sp>
        <p:nvSpPr>
          <p:cNvPr id="4" name="Slide Number Placeholder 3"/>
          <p:cNvSpPr>
            <a:spLocks noGrp="1"/>
          </p:cNvSpPr>
          <p:nvPr>
            <p:ph type="sldNum" sz="quarter" idx="10"/>
          </p:nvPr>
        </p:nvSpPr>
        <p:spPr/>
        <p:txBody>
          <a:bodyPr/>
          <a:lstStyle/>
          <a:p>
            <a:fld id="{3A470E64-F26D-4196-9C54-F7C1567CEFF6}" type="slidenum">
              <a:rPr lang="hr-HR" smtClean="0"/>
              <a:t>14</a:t>
            </a:fld>
            <a:endParaRPr lang="hr-HR"/>
          </a:p>
        </p:txBody>
      </p:sp>
    </p:spTree>
    <p:extLst>
      <p:ext uri="{BB962C8B-B14F-4D97-AF65-F5344CB8AC3E}">
        <p14:creationId xmlns:p14="http://schemas.microsoft.com/office/powerpoint/2010/main" val="420918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hr-HR" b="1" dirty="0"/>
          </a:p>
        </p:txBody>
      </p:sp>
      <p:sp>
        <p:nvSpPr>
          <p:cNvPr id="4" name="Slide Number Placeholder 3"/>
          <p:cNvSpPr>
            <a:spLocks noGrp="1"/>
          </p:cNvSpPr>
          <p:nvPr>
            <p:ph type="sldNum" sz="quarter" idx="10"/>
          </p:nvPr>
        </p:nvSpPr>
        <p:spPr/>
        <p:txBody>
          <a:bodyPr/>
          <a:lstStyle/>
          <a:p>
            <a:fld id="{3A470E64-F26D-4196-9C54-F7C1567CEFF6}" type="slidenum">
              <a:rPr lang="hr-HR" smtClean="0"/>
              <a:t>15</a:t>
            </a:fld>
            <a:endParaRPr lang="hr-HR"/>
          </a:p>
        </p:txBody>
      </p:sp>
    </p:spTree>
    <p:extLst>
      <p:ext uri="{BB962C8B-B14F-4D97-AF65-F5344CB8AC3E}">
        <p14:creationId xmlns:p14="http://schemas.microsoft.com/office/powerpoint/2010/main" val="254576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err="1"/>
          </a:p>
        </p:txBody>
      </p:sp>
      <p:sp>
        <p:nvSpPr>
          <p:cNvPr id="4" name="Slide Number Placeholder 3"/>
          <p:cNvSpPr>
            <a:spLocks noGrp="1"/>
          </p:cNvSpPr>
          <p:nvPr>
            <p:ph type="sldNum" sz="quarter" idx="10"/>
          </p:nvPr>
        </p:nvSpPr>
        <p:spPr/>
        <p:txBody>
          <a:bodyPr/>
          <a:lstStyle/>
          <a:p>
            <a:fld id="{3A470E64-F26D-4196-9C54-F7C1567CEFF6}" type="slidenum">
              <a:rPr lang="hr-HR" smtClean="0"/>
              <a:t>16</a:t>
            </a:fld>
            <a:endParaRPr lang="hr-HR"/>
          </a:p>
        </p:txBody>
      </p:sp>
    </p:spTree>
    <p:extLst>
      <p:ext uri="{BB962C8B-B14F-4D97-AF65-F5344CB8AC3E}">
        <p14:creationId xmlns:p14="http://schemas.microsoft.com/office/powerpoint/2010/main" val="155036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sz="1200" b="0" i="0" kern="1200" dirty="0" err="1">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6ACAF3-B96C-4C6D-8EA9-9B0E88F1E485}" type="slidenum">
              <a:rPr lang="hr-HR" smtClean="0"/>
              <a:t>17</a:t>
            </a:fld>
            <a:endParaRPr lang="hr-HR"/>
          </a:p>
        </p:txBody>
      </p:sp>
    </p:spTree>
    <p:extLst>
      <p:ext uri="{BB962C8B-B14F-4D97-AF65-F5344CB8AC3E}">
        <p14:creationId xmlns:p14="http://schemas.microsoft.com/office/powerpoint/2010/main" val="2728564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470E64-F26D-4196-9C54-F7C1567CEFF6}" type="slidenum">
              <a:rPr lang="hr-HR" smtClean="0"/>
              <a:t>18</a:t>
            </a:fld>
            <a:endParaRPr lang="hr-HR"/>
          </a:p>
        </p:txBody>
      </p:sp>
    </p:spTree>
    <p:extLst>
      <p:ext uri="{BB962C8B-B14F-4D97-AF65-F5344CB8AC3E}">
        <p14:creationId xmlns:p14="http://schemas.microsoft.com/office/powerpoint/2010/main" val="1943991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hr-HR" dirty="0" err="1"/>
          </a:p>
        </p:txBody>
      </p:sp>
      <p:sp>
        <p:nvSpPr>
          <p:cNvPr id="4" name="Slide Number Placeholder 3"/>
          <p:cNvSpPr>
            <a:spLocks noGrp="1"/>
          </p:cNvSpPr>
          <p:nvPr>
            <p:ph type="sldNum" sz="quarter" idx="10"/>
          </p:nvPr>
        </p:nvSpPr>
        <p:spPr/>
        <p:txBody>
          <a:bodyPr/>
          <a:lstStyle/>
          <a:p>
            <a:fld id="{3A470E64-F26D-4196-9C54-F7C1567CEFF6}" type="slidenum">
              <a:rPr lang="hr-HR" smtClean="0"/>
              <a:t>19</a:t>
            </a:fld>
            <a:endParaRPr lang="hr-HR"/>
          </a:p>
        </p:txBody>
      </p:sp>
    </p:spTree>
    <p:extLst>
      <p:ext uri="{BB962C8B-B14F-4D97-AF65-F5344CB8AC3E}">
        <p14:creationId xmlns:p14="http://schemas.microsoft.com/office/powerpoint/2010/main" val="1461797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b="1" dirty="0" err="1"/>
          </a:p>
        </p:txBody>
      </p:sp>
      <p:sp>
        <p:nvSpPr>
          <p:cNvPr id="4" name="Slide Number Placeholder 3"/>
          <p:cNvSpPr>
            <a:spLocks noGrp="1"/>
          </p:cNvSpPr>
          <p:nvPr>
            <p:ph type="sldNum" sz="quarter" idx="10"/>
          </p:nvPr>
        </p:nvSpPr>
        <p:spPr/>
        <p:txBody>
          <a:bodyPr/>
          <a:lstStyle/>
          <a:p>
            <a:fld id="{3A470E64-F26D-4196-9C54-F7C1567CEFF6}" type="slidenum">
              <a:rPr lang="hr-HR" smtClean="0"/>
              <a:t>20</a:t>
            </a:fld>
            <a:endParaRPr lang="hr-HR"/>
          </a:p>
        </p:txBody>
      </p:sp>
    </p:spTree>
    <p:extLst>
      <p:ext uri="{BB962C8B-B14F-4D97-AF65-F5344CB8AC3E}">
        <p14:creationId xmlns:p14="http://schemas.microsoft.com/office/powerpoint/2010/main" val="2964801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15212EED-6788-4B03-99CA-F8E680D4EE27}" type="datetime1">
              <a:rPr lang="en-US" smtClean="0"/>
              <a:t>11/17/2018</a:t>
            </a:fld>
            <a:endParaRPr lang="en-US"/>
          </a:p>
        </p:txBody>
      </p:sp>
      <p:sp>
        <p:nvSpPr>
          <p:cNvPr id="5" name="Footer Placeholder 4"/>
          <p:cNvSpPr>
            <a:spLocks noGrp="1"/>
          </p:cNvSpPr>
          <p:nvPr>
            <p:ph type="ftr" sz="quarter" idx="11"/>
          </p:nvPr>
        </p:nvSpPr>
        <p:spPr/>
        <p:txBody>
          <a:bodyPr/>
          <a:lstStyle/>
          <a:p>
            <a:r>
              <a:rPr lang="pt-BR" smtClean="0"/>
              <a:t>Faletar Tanackovic e Aparac-Jelusic,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9408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003DF63-E2BF-4BBC-98A3-57D649D16944}" type="datetime1">
              <a:rPr lang="en-US" smtClean="0"/>
              <a:t>11/17/2018</a:t>
            </a:fld>
            <a:endParaRPr lang="en-US"/>
          </a:p>
        </p:txBody>
      </p:sp>
      <p:sp>
        <p:nvSpPr>
          <p:cNvPr id="6" name="Footer Placeholder 5"/>
          <p:cNvSpPr>
            <a:spLocks noGrp="1"/>
          </p:cNvSpPr>
          <p:nvPr>
            <p:ph type="ftr" sz="quarter" idx="11"/>
          </p:nvPr>
        </p:nvSpPr>
        <p:spPr/>
        <p:txBody>
          <a:bodyPr/>
          <a:lstStyle/>
          <a:p>
            <a:r>
              <a:rPr lang="pt-BR" smtClean="0"/>
              <a:t>Faletar Tanackovic e Aparac-Jelusic,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813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20F6AE27-93D1-4CA9-835C-BEC79F46231F}" type="datetime1">
              <a:rPr lang="en-US" smtClean="0"/>
              <a:t>11/17/2018</a:t>
            </a:fld>
            <a:endParaRPr lang="en-US"/>
          </a:p>
        </p:txBody>
      </p:sp>
      <p:sp>
        <p:nvSpPr>
          <p:cNvPr id="5" name="Footer Placeholder 4"/>
          <p:cNvSpPr>
            <a:spLocks noGrp="1"/>
          </p:cNvSpPr>
          <p:nvPr>
            <p:ph type="ftr" sz="quarter" idx="11"/>
          </p:nvPr>
        </p:nvSpPr>
        <p:spPr/>
        <p:txBody>
          <a:bodyPr/>
          <a:lstStyle/>
          <a:p>
            <a:r>
              <a:rPr lang="pt-BR" smtClean="0"/>
              <a:t>Faletar Tanackovic e Aparac-Jelusic,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164091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4" name="Date Placeholder 3"/>
          <p:cNvSpPr>
            <a:spLocks noGrp="1"/>
          </p:cNvSpPr>
          <p:nvPr>
            <p:ph type="dt" sz="half" idx="10"/>
          </p:nvPr>
        </p:nvSpPr>
        <p:spPr/>
        <p:txBody>
          <a:bodyPr/>
          <a:lstStyle/>
          <a:p>
            <a:fld id="{E7B4BDCB-1471-47E0-9F8B-61AA29572B62}" type="datetime1">
              <a:rPr lang="en-US" smtClean="0"/>
              <a:t>11/17/2018</a:t>
            </a:fld>
            <a:endParaRPr lang="en-US"/>
          </a:p>
        </p:txBody>
      </p:sp>
      <p:sp>
        <p:nvSpPr>
          <p:cNvPr id="5" name="Footer Placeholder 4"/>
          <p:cNvSpPr>
            <a:spLocks noGrp="1"/>
          </p:cNvSpPr>
          <p:nvPr>
            <p:ph type="ftr" sz="quarter" idx="11"/>
          </p:nvPr>
        </p:nvSpPr>
        <p:spPr/>
        <p:txBody>
          <a:bodyPr/>
          <a:lstStyle/>
          <a:p>
            <a:r>
              <a:rPr lang="pt-BR" smtClean="0"/>
              <a:t>Faletar Tanackovic e Aparac-Jelusic,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4762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FA443F-60D6-4962-A454-ABBA79FDF517}" type="datetime1">
              <a:rPr lang="en-US" smtClean="0"/>
              <a:t>11/17/2018</a:t>
            </a:fld>
            <a:endParaRPr lang="en-US"/>
          </a:p>
        </p:txBody>
      </p:sp>
      <p:sp>
        <p:nvSpPr>
          <p:cNvPr id="5" name="Footer Placeholder 4"/>
          <p:cNvSpPr>
            <a:spLocks noGrp="1"/>
          </p:cNvSpPr>
          <p:nvPr>
            <p:ph type="ftr" sz="quarter" idx="11"/>
          </p:nvPr>
        </p:nvSpPr>
        <p:spPr/>
        <p:txBody>
          <a:bodyPr/>
          <a:lstStyle/>
          <a:p>
            <a:r>
              <a:rPr lang="pt-BR" smtClean="0"/>
              <a:t>Faletar Tanackovic e Aparac-Jelusic,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04946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163026"/>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400BDBD1-2E60-4389-8517-CC9A069ABB72}" type="datetime1">
              <a:rPr lang="en-US" smtClean="0"/>
              <a:t>11/17/2018</a:t>
            </a:fld>
            <a:endParaRPr lang="en-US"/>
          </a:p>
        </p:txBody>
      </p:sp>
      <p:sp>
        <p:nvSpPr>
          <p:cNvPr id="5" name="Footer Placeholder 4"/>
          <p:cNvSpPr>
            <a:spLocks noGrp="1"/>
          </p:cNvSpPr>
          <p:nvPr>
            <p:ph type="ftr" sz="quarter" idx="11"/>
          </p:nvPr>
        </p:nvSpPr>
        <p:spPr/>
        <p:txBody>
          <a:bodyPr/>
          <a:lstStyle/>
          <a:p>
            <a:r>
              <a:rPr lang="pt-BR" smtClean="0"/>
              <a:t>Faletar Tanackovic e Aparac-Jelusic,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Box 10"/>
          <p:cNvSpPr txBox="1"/>
          <p:nvPr/>
        </p:nvSpPr>
        <p:spPr>
          <a:xfrm>
            <a:off x="9334033" y="331651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4" name="TextBox 13"/>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6458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2E567D4C-F942-4FFD-8645-4F22630AF3DB}" type="datetime1">
              <a:rPr lang="en-US" smtClean="0"/>
              <a:t>11/17/2018</a:t>
            </a:fld>
            <a:endParaRPr lang="en-US"/>
          </a:p>
        </p:txBody>
      </p:sp>
      <p:sp>
        <p:nvSpPr>
          <p:cNvPr id="5" name="Footer Placeholder 4"/>
          <p:cNvSpPr>
            <a:spLocks noGrp="1"/>
          </p:cNvSpPr>
          <p:nvPr>
            <p:ph type="ftr" sz="quarter" idx="11"/>
          </p:nvPr>
        </p:nvSpPr>
        <p:spPr/>
        <p:txBody>
          <a:bodyPr/>
          <a:lstStyle/>
          <a:p>
            <a:r>
              <a:rPr lang="pt-BR" smtClean="0"/>
              <a:t>Faletar Tanackovic e Aparac-Jelusic,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279222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3"/>
          <p:cNvSpPr>
            <a:spLocks noGrp="1"/>
          </p:cNvSpPr>
          <p:nvPr>
            <p:ph type="dt" sz="half" idx="10"/>
          </p:nvPr>
        </p:nvSpPr>
        <p:spPr/>
        <p:txBody>
          <a:bodyPr/>
          <a:lstStyle/>
          <a:p>
            <a:fld id="{A80D5371-A573-4A5E-8C97-6F40EF975A1F}" type="datetime1">
              <a:rPr lang="en-US" smtClean="0"/>
              <a:t>11/17/2018</a:t>
            </a:fld>
            <a:endParaRPr lang="en-US"/>
          </a:p>
        </p:txBody>
      </p:sp>
      <p:sp>
        <p:nvSpPr>
          <p:cNvPr id="4" name="Footer Placeholder 4"/>
          <p:cNvSpPr>
            <a:spLocks noGrp="1"/>
          </p:cNvSpPr>
          <p:nvPr>
            <p:ph type="ftr" sz="quarter" idx="11"/>
          </p:nvPr>
        </p:nvSpPr>
        <p:spPr/>
        <p:txBody>
          <a:bodyPr/>
          <a:lstStyle/>
          <a:p>
            <a:r>
              <a:rPr lang="pt-BR" smtClean="0"/>
              <a:t>Faletar Tanackovic e Aparac-Jelusic,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06494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92436E4-9736-4E07-90D2-C13F44843C7F}" type="datetime1">
              <a:rPr lang="en-US" smtClean="0"/>
              <a:t>11/17/2018</a:t>
            </a:fld>
            <a:endParaRPr lang="en-US"/>
          </a:p>
        </p:txBody>
      </p:sp>
      <p:sp>
        <p:nvSpPr>
          <p:cNvPr id="4" name="Footer Placeholder 4"/>
          <p:cNvSpPr>
            <a:spLocks noGrp="1"/>
          </p:cNvSpPr>
          <p:nvPr>
            <p:ph type="ftr" sz="quarter" idx="11"/>
          </p:nvPr>
        </p:nvSpPr>
        <p:spPr/>
        <p:txBody>
          <a:bodyPr/>
          <a:lstStyle/>
          <a:p>
            <a:r>
              <a:rPr lang="pt-BR" smtClean="0"/>
              <a:t>Faletar Tanackovic e Aparac-Jelusic,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0335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b"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640DFC6-C15F-4D49-BBF8-C5073DED9383}" type="datetime1">
              <a:rPr lang="en-US" smtClean="0"/>
              <a:t>11/17/2018</a:t>
            </a:fld>
            <a:endParaRPr lang="en-US"/>
          </a:p>
        </p:txBody>
      </p:sp>
      <p:sp>
        <p:nvSpPr>
          <p:cNvPr id="5" name="Footer Placeholder 4"/>
          <p:cNvSpPr>
            <a:spLocks noGrp="1"/>
          </p:cNvSpPr>
          <p:nvPr>
            <p:ph type="ftr" sz="quarter" idx="11"/>
          </p:nvPr>
        </p:nvSpPr>
        <p:spPr/>
        <p:txBody>
          <a:bodyPr/>
          <a:lstStyle/>
          <a:p>
            <a:r>
              <a:rPr lang="pt-BR" smtClean="0"/>
              <a:t>Faletar Tanackovic e Aparac-Jelusic,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509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64151" y="1447799"/>
            <a:ext cx="1409965" cy="4413251"/>
          </a:xfrm>
        </p:spPr>
        <p:txBody>
          <a:bodyPr vert="eaVert" anchor="b" anchorCtr="0"/>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154954" y="1447799"/>
            <a:ext cx="6776630" cy="441325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022E4B-E75D-4506-B3DE-C97AAE9A5269}" type="datetime1">
              <a:rPr lang="en-US" smtClean="0"/>
              <a:t>11/17/2018</a:t>
            </a:fld>
            <a:endParaRPr lang="en-US"/>
          </a:p>
        </p:txBody>
      </p:sp>
      <p:sp>
        <p:nvSpPr>
          <p:cNvPr id="5" name="Footer Placeholder 4"/>
          <p:cNvSpPr>
            <a:spLocks noGrp="1"/>
          </p:cNvSpPr>
          <p:nvPr>
            <p:ph type="ftr" sz="quarter" idx="11"/>
          </p:nvPr>
        </p:nvSpPr>
        <p:spPr/>
        <p:txBody>
          <a:bodyPr/>
          <a:lstStyle/>
          <a:p>
            <a:r>
              <a:rPr lang="pt-BR" smtClean="0"/>
              <a:t>Faletar Tanackovic e Aparac-Jelusic,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890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12AF8B0-27D2-461D-AC22-6C217C484650}" type="datetime1">
              <a:rPr lang="en-US" smtClean="0"/>
              <a:t>11/17/2018</a:t>
            </a:fld>
            <a:endParaRPr lang="en-US"/>
          </a:p>
        </p:txBody>
      </p:sp>
      <p:sp>
        <p:nvSpPr>
          <p:cNvPr id="5" name="Footer Placeholder 4"/>
          <p:cNvSpPr>
            <a:spLocks noGrp="1"/>
          </p:cNvSpPr>
          <p:nvPr>
            <p:ph type="ftr" sz="quarter" idx="11"/>
          </p:nvPr>
        </p:nvSpPr>
        <p:spPr/>
        <p:txBody>
          <a:bodyPr/>
          <a:lstStyle/>
          <a:p>
            <a:r>
              <a:rPr lang="pt-BR" smtClean="0"/>
              <a:t>Faletar Tanackovic e Aparac-Jelusic,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2244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B7DB4D2-0EDD-401A-9BE1-A3637FBD5C29}" type="datetime1">
              <a:rPr lang="en-US" smtClean="0"/>
              <a:t>11/17/2018</a:t>
            </a:fld>
            <a:endParaRPr lang="en-US"/>
          </a:p>
        </p:txBody>
      </p:sp>
      <p:sp>
        <p:nvSpPr>
          <p:cNvPr id="5" name="Footer Placeholder 4"/>
          <p:cNvSpPr>
            <a:spLocks noGrp="1"/>
          </p:cNvSpPr>
          <p:nvPr>
            <p:ph type="ftr" sz="quarter" idx="11"/>
          </p:nvPr>
        </p:nvSpPr>
        <p:spPr/>
        <p:txBody>
          <a:bodyPr/>
          <a:lstStyle/>
          <a:p>
            <a:r>
              <a:rPr lang="pt-BR" smtClean="0"/>
              <a:t>Faletar Tanackovic e Aparac-Jelusic,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362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00EFC43B-DAF8-482C-8D04-8AD8975F6884}" type="datetime1">
              <a:rPr lang="en-US" smtClean="0"/>
              <a:t>11/17/2018</a:t>
            </a:fld>
            <a:endParaRPr lang="en-US"/>
          </a:p>
        </p:txBody>
      </p:sp>
      <p:sp>
        <p:nvSpPr>
          <p:cNvPr id="6" name="Footer Placeholder 5"/>
          <p:cNvSpPr>
            <a:spLocks noGrp="1"/>
          </p:cNvSpPr>
          <p:nvPr>
            <p:ph type="ftr" sz="quarter" idx="11"/>
          </p:nvPr>
        </p:nvSpPr>
        <p:spPr/>
        <p:txBody>
          <a:bodyPr/>
          <a:lstStyle/>
          <a:p>
            <a:r>
              <a:rPr lang="pt-BR" smtClean="0"/>
              <a:t>Faletar Tanackovic e Aparac-Jelusic,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61220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B38ED1A6-58C1-4EF2-9595-7BBAC4527112}" type="datetime1">
              <a:rPr lang="en-US" smtClean="0"/>
              <a:t>11/17/2018</a:t>
            </a:fld>
            <a:endParaRPr lang="en-US"/>
          </a:p>
        </p:txBody>
      </p:sp>
      <p:sp>
        <p:nvSpPr>
          <p:cNvPr id="8" name="Footer Placeholder 7"/>
          <p:cNvSpPr>
            <a:spLocks noGrp="1"/>
          </p:cNvSpPr>
          <p:nvPr>
            <p:ph type="ftr" sz="quarter" idx="11"/>
          </p:nvPr>
        </p:nvSpPr>
        <p:spPr/>
        <p:txBody>
          <a:bodyPr/>
          <a:lstStyle/>
          <a:p>
            <a:r>
              <a:rPr lang="pt-BR" smtClean="0"/>
              <a:t>Faletar Tanackovic e Aparac-Jelusic, 2018</a:t>
            </a:r>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1822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7" name="Date Placeholder 2"/>
          <p:cNvSpPr>
            <a:spLocks noGrp="1"/>
          </p:cNvSpPr>
          <p:nvPr>
            <p:ph type="dt" sz="half" idx="10"/>
          </p:nvPr>
        </p:nvSpPr>
        <p:spPr/>
        <p:txBody>
          <a:bodyPr/>
          <a:lstStyle/>
          <a:p>
            <a:fld id="{3D034875-149B-48AB-B489-A4FD198B6B1D}" type="datetime1">
              <a:rPr lang="en-US" smtClean="0"/>
              <a:t>11/17/2018</a:t>
            </a:fld>
            <a:endParaRPr lang="en-US"/>
          </a:p>
        </p:txBody>
      </p:sp>
      <p:sp>
        <p:nvSpPr>
          <p:cNvPr id="5" name="Footer Placeholder 3"/>
          <p:cNvSpPr>
            <a:spLocks noGrp="1"/>
          </p:cNvSpPr>
          <p:nvPr>
            <p:ph type="ftr" sz="quarter" idx="11"/>
          </p:nvPr>
        </p:nvSpPr>
        <p:spPr/>
        <p:txBody>
          <a:bodyPr/>
          <a:lstStyle/>
          <a:p>
            <a:r>
              <a:rPr lang="pt-BR" smtClean="0"/>
              <a:t>Faletar Tanackovic e Aparac-Jelusic, 2018</a:t>
            </a:r>
            <a:endParaRPr lang="en-US"/>
          </a:p>
        </p:txBody>
      </p:sp>
      <p:sp>
        <p:nvSpPr>
          <p:cNvPr id="6" name="Slide Number Placeholder 4"/>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35912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0627C51-5B72-46DE-B0D7-81B0DCC49643}" type="datetime1">
              <a:rPr lang="en-US" smtClean="0"/>
              <a:t>11/17/2018</a:t>
            </a:fld>
            <a:endParaRPr lang="en-US"/>
          </a:p>
        </p:txBody>
      </p:sp>
      <p:sp>
        <p:nvSpPr>
          <p:cNvPr id="5" name="Footer Placeholder 2"/>
          <p:cNvSpPr>
            <a:spLocks noGrp="1"/>
          </p:cNvSpPr>
          <p:nvPr>
            <p:ph type="ftr" sz="quarter" idx="11"/>
          </p:nvPr>
        </p:nvSpPr>
        <p:spPr/>
        <p:txBody>
          <a:bodyPr/>
          <a:lstStyle/>
          <a:p>
            <a:r>
              <a:rPr lang="pt-BR" smtClean="0"/>
              <a:t>Faletar Tanackovic e Aparac-Jelusic, 2018</a:t>
            </a:r>
            <a:endParaRPr lang="en-US"/>
          </a:p>
        </p:txBody>
      </p:sp>
      <p:sp>
        <p:nvSpPr>
          <p:cNvPr id="6" name="Slide Number Placeholder 3"/>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515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169A5E09-D91E-47DA-8906-91F6161BB6D8}" type="datetime1">
              <a:rPr lang="en-US" smtClean="0"/>
              <a:t>11/17/2018</a:t>
            </a:fld>
            <a:endParaRPr lang="en-US"/>
          </a:p>
        </p:txBody>
      </p:sp>
      <p:sp>
        <p:nvSpPr>
          <p:cNvPr id="5" name="Footer Placeholder 5"/>
          <p:cNvSpPr>
            <a:spLocks noGrp="1"/>
          </p:cNvSpPr>
          <p:nvPr>
            <p:ph type="ftr" sz="quarter" idx="11"/>
          </p:nvPr>
        </p:nvSpPr>
        <p:spPr/>
        <p:txBody>
          <a:bodyPr/>
          <a:lstStyle/>
          <a:p>
            <a:r>
              <a:rPr lang="pt-BR" smtClean="0"/>
              <a:t>Faletar Tanackovic e Aparac-Jelusic, 2018</a:t>
            </a:r>
            <a:endParaRPr lang="en-US"/>
          </a:p>
        </p:txBody>
      </p:sp>
      <p:sp>
        <p:nvSpPr>
          <p:cNvPr id="6"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75798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70C13C1-ED93-4A26-91BF-A750972F1016}" type="datetime1">
              <a:rPr lang="en-US" smtClean="0"/>
              <a:t>11/17/2018</a:t>
            </a:fld>
            <a:endParaRPr lang="en-US"/>
          </a:p>
        </p:txBody>
      </p:sp>
      <p:sp>
        <p:nvSpPr>
          <p:cNvPr id="6" name="Footer Placeholder 5"/>
          <p:cNvSpPr>
            <a:spLocks noGrp="1"/>
          </p:cNvSpPr>
          <p:nvPr>
            <p:ph type="ftr" sz="quarter" idx="11"/>
          </p:nvPr>
        </p:nvSpPr>
        <p:spPr/>
        <p:txBody>
          <a:bodyPr/>
          <a:lstStyle/>
          <a:p>
            <a:r>
              <a:rPr lang="pt-BR" smtClean="0"/>
              <a:t>Faletar Tanackovic e Aparac-Jelusic,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6908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816400" y="6201344"/>
            <a:ext cx="2075547" cy="575338"/>
          </a:xfrm>
          <a:prstGeom prst="rect">
            <a:avLst/>
          </a:prstGeom>
        </p:spPr>
      </p:pic>
      <p:pic>
        <p:nvPicPr>
          <p:cNvPr id="8" name="Picture 7"/>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363640" y="6096001"/>
            <a:ext cx="1583069" cy="762000"/>
          </a:xfrm>
          <a:prstGeom prst="rect">
            <a:avLst/>
          </a:prstGeom>
        </p:spPr>
      </p:pic>
      <p:pic>
        <p:nvPicPr>
          <p:cNvPr id="7" name="Picture 6"/>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424096" y="6218956"/>
            <a:ext cx="2237218" cy="639043"/>
          </a:xfrm>
          <a:prstGeom prst="rect">
            <a:avLst/>
          </a:prstGeom>
        </p:spPr>
      </p:pic>
      <p:sp>
        <p:nvSpPr>
          <p:cNvPr id="13" name="Ov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7D90DB5-BCD5-4747-BE26-B3959717E6B8}" type="datetime1">
              <a:rPr lang="en-US" smtClean="0"/>
              <a:t>11/17/2018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pt-BR" smtClean="0"/>
              <a:t>Faletar Tanackovic e Aparac-Jelusic, 2018</a:t>
            </a:r>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en-US" smtClean="0"/>
              <a:t>‹#›</a:t>
            </a:fld>
            <a:endParaRPr lang="en-US"/>
          </a:p>
        </p:txBody>
      </p:sp>
    </p:spTree>
    <p:extLst>
      <p:ext uri="{BB962C8B-B14F-4D97-AF65-F5344CB8AC3E}">
        <p14:creationId xmlns:p14="http://schemas.microsoft.com/office/powerpoint/2010/main" val="15634672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einfose.ffos.h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8" Type="http://schemas.openxmlformats.org/officeDocument/2006/relationships/hyperlink" Target="http://informationr.net/ir/" TargetMode="External"/><Relationship Id="rId3" Type="http://schemas.openxmlformats.org/officeDocument/2006/relationships/hyperlink" Target="http://www.bib-info.de/verband/publikationen/fundgrube-internet.html?tx_ablinklist_pi1%5baction%5d=getviewdetailsforlink&amp;tx_ablinklist_pi1%5buid%5d=229&amp;tx_ablinklist_pi1%5bcategory_uid%5d=41&amp;cHash=62f3d02338" TargetMode="External"/><Relationship Id="rId7" Type="http://schemas.openxmlformats.org/officeDocument/2006/relationships/hyperlink" Target="http://www.bib-info.de/verband/publikationen/fundgrube-internet.html?tx_ablinklist_pi1%5baction%5d=getviewdetailsforlink&amp;tx_ablinklist_pi1%5buid%5d=248&amp;tx_ablinklist_pi1%5bcategory_uid%5d=41&amp;cHash=ddfe7d8328" TargetMode="External"/><Relationship Id="rId2" Type="http://schemas.openxmlformats.org/officeDocument/2006/relationships/hyperlink" Target="http://www.ariadne.ac.uk/" TargetMode="External"/><Relationship Id="rId1" Type="http://schemas.openxmlformats.org/officeDocument/2006/relationships/slideLayout" Target="../slideLayouts/slideLayout2.xml"/><Relationship Id="rId6" Type="http://schemas.openxmlformats.org/officeDocument/2006/relationships/hyperlink" Target="http://www.bib-info.de/verband/publikationen/fundgrube-internet.html?tx_ablinklist_pi1%5baction%5d=getviewclickedlink&amp;tx_ablinklist_pi1%5buid%5d=240&amp;no_cache=1" TargetMode="External"/><Relationship Id="rId5" Type="http://schemas.openxmlformats.org/officeDocument/2006/relationships/hyperlink" Target="http://www.bib-info.de/verband/publikationen/fundgrube-internet.html?tx_ablinklist_pi1%5baction%5d=getviewdetailsforlink&amp;tx_ablinklist_pi1%5buid%5d=240&amp;tx_ablinklist_pi1%5bcategory_uid%5d=41&amp;cHash=4e369a7559" TargetMode="External"/><Relationship Id="rId10" Type="http://schemas.openxmlformats.org/officeDocument/2006/relationships/hyperlink" Target="http://www.bib-info.de/verband/publikationen/fundgrube-internet.html?tx_ablinklist_pi1%5baction%5d=getviewclickedlink&amp;tx_ablinklist_pi1%5buid%5d=285&amp;no_cache=1" TargetMode="External"/><Relationship Id="rId4" Type="http://schemas.openxmlformats.org/officeDocument/2006/relationships/hyperlink" Target="http://www.aib.it/aib/boll/boll.htm" TargetMode="External"/><Relationship Id="rId9" Type="http://schemas.openxmlformats.org/officeDocument/2006/relationships/hyperlink" Target="http://www.bib-info.de/verband/publikationen/fundgrube-internet.html?tx_ablinklist_pi1%5baction%5d=getviewdetailsforlink&amp;tx_ablinklist_pi1%5buid%5d=285&amp;tx_ablinklist_pi1%5bcategory_uid%5d=41&amp;cHash=a7c4425eb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1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5262139E-4C4F-4754-BA74-C4D3B3792406}"/>
              </a:ext>
            </a:extLst>
          </p:cNvPr>
          <p:cNvSpPr txBox="1"/>
          <p:nvPr/>
        </p:nvSpPr>
        <p:spPr>
          <a:xfrm>
            <a:off x="140672" y="126610"/>
            <a:ext cx="3092513" cy="1200329"/>
          </a:xfrm>
          <a:prstGeom prst="rect">
            <a:avLst/>
          </a:prstGeom>
          <a:noFill/>
        </p:spPr>
        <p:txBody>
          <a:bodyPr wrap="none" rtlCol="0">
            <a:spAutoFit/>
          </a:bodyPr>
          <a:lstStyle/>
          <a:p>
            <a:r>
              <a:rPr lang="en-US" sz="5400" b="1" dirty="0">
                <a:solidFill>
                  <a:srgbClr val="CB0F0F"/>
                </a:solidFill>
                <a:latin typeface="Raleway" panose="020B0503030101060003" pitchFamily="34" charset="0"/>
              </a:rPr>
              <a:t>EINFOSE</a:t>
            </a:r>
            <a:endParaRPr lang="es-ES" sz="5400" b="1" dirty="0">
              <a:solidFill>
                <a:srgbClr val="CB0F0F"/>
              </a:solidFill>
              <a:latin typeface="Raleway" panose="020B0503030101060003" pitchFamily="34" charset="0"/>
            </a:endParaRPr>
          </a:p>
          <a:p>
            <a:r>
              <a:rPr lang="en-US" u="sng" dirty="0">
                <a:latin typeface="Fjalla One" panose="02000506040000020004" pitchFamily="2" charset="0"/>
                <a:hlinkClick r:id="rId2" tooltip="Einfose web site"/>
              </a:rPr>
              <a:t>http://einfose.ffos.hr/</a:t>
            </a:r>
            <a:endParaRPr lang="es-ES" dirty="0">
              <a:latin typeface="Fjalla One" panose="02000506040000020004" pitchFamily="2" charset="0"/>
            </a:endParaRPr>
          </a:p>
        </p:txBody>
      </p:sp>
      <p:sp>
        <p:nvSpPr>
          <p:cNvPr id="2" name="Title 1"/>
          <p:cNvSpPr>
            <a:spLocks noGrp="1"/>
          </p:cNvSpPr>
          <p:nvPr>
            <p:ph type="ctrTitle"/>
          </p:nvPr>
        </p:nvSpPr>
        <p:spPr>
          <a:xfrm>
            <a:off x="1154955" y="1447800"/>
            <a:ext cx="8825658" cy="3329581"/>
          </a:xfrm>
        </p:spPr>
        <p:txBody>
          <a:bodyPr/>
          <a:lstStyle/>
          <a:p>
            <a:r>
              <a:rPr lang="it-IT" sz="4800" dirty="0"/>
              <a:t>Istituti d'informazione e professioni: ruoli sociali e valori</a:t>
            </a:r>
            <a:endParaRPr lang="en-US" sz="4800" dirty="0"/>
          </a:p>
        </p:txBody>
      </p:sp>
      <p:sp>
        <p:nvSpPr>
          <p:cNvPr id="3" name="Subtitle 2"/>
          <p:cNvSpPr>
            <a:spLocks noGrp="1"/>
          </p:cNvSpPr>
          <p:nvPr>
            <p:ph type="subTitle" idx="1"/>
          </p:nvPr>
        </p:nvSpPr>
        <p:spPr/>
        <p:txBody>
          <a:bodyPr/>
          <a:lstStyle/>
          <a:p>
            <a:r>
              <a:rPr lang="hr-HR" dirty="0" err="1" smtClean="0"/>
              <a:t>Sanjica</a:t>
            </a:r>
            <a:r>
              <a:rPr lang="hr-HR" dirty="0" smtClean="0"/>
              <a:t> </a:t>
            </a:r>
            <a:r>
              <a:rPr lang="hr-HR" dirty="0" err="1" smtClean="0"/>
              <a:t>Faletar</a:t>
            </a:r>
            <a:r>
              <a:rPr lang="hr-HR" dirty="0" smtClean="0"/>
              <a:t> </a:t>
            </a:r>
            <a:r>
              <a:rPr lang="hr-HR" dirty="0" err="1" smtClean="0"/>
              <a:t>tanackovic</a:t>
            </a:r>
            <a:r>
              <a:rPr lang="hr-HR" dirty="0" smtClean="0"/>
              <a:t> e tatjana </a:t>
            </a:r>
            <a:r>
              <a:rPr lang="hr-HR" smtClean="0"/>
              <a:t>aparac-jelusic</a:t>
            </a:r>
            <a:r>
              <a:rPr lang="en-US" smtClean="0"/>
              <a:t> </a:t>
            </a:r>
            <a:r>
              <a:rPr lang="en-US" dirty="0"/>
              <a:t>| </a:t>
            </a:r>
            <a:r>
              <a:rPr lang="hr-HR" dirty="0" smtClean="0"/>
              <a:t>AAIS </a:t>
            </a:r>
            <a:r>
              <a:rPr lang="hr-HR" dirty="0"/>
              <a:t>– </a:t>
            </a:r>
            <a:r>
              <a:rPr lang="hr-HR" dirty="0" err="1"/>
              <a:t>part</a:t>
            </a:r>
            <a:r>
              <a:rPr lang="it-IT" dirty="0"/>
              <a:t>E</a:t>
            </a:r>
            <a:r>
              <a:rPr lang="hr-HR" dirty="0"/>
              <a:t> 2</a:t>
            </a:r>
            <a:endParaRPr lang="en-US" dirty="0"/>
          </a:p>
        </p:txBody>
      </p:sp>
    </p:spTree>
    <p:extLst>
      <p:ext uri="{BB962C8B-B14F-4D97-AF65-F5344CB8AC3E}">
        <p14:creationId xmlns:p14="http://schemas.microsoft.com/office/powerpoint/2010/main" val="400544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Centro</a:t>
            </a:r>
            <a:r>
              <a:rPr lang="hr-HR" dirty="0"/>
              <a:t> di </a:t>
            </a:r>
            <a:r>
              <a:rPr lang="hr-HR" dirty="0" err="1"/>
              <a:t>riferimento</a:t>
            </a:r>
            <a:r>
              <a:rPr lang="hr-HR" dirty="0"/>
              <a:t>
</a:t>
            </a:r>
            <a:endParaRPr lang="en-GB" dirty="0"/>
          </a:p>
        </p:txBody>
      </p:sp>
      <p:pic>
        <p:nvPicPr>
          <p:cNvPr id="3074" name="Picture 2" descr="http://l.yimg.com/g/images/spaceout.gif"/>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572125" y="414575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zervirano mjesto sadržaja 5"/>
          <p:cNvSpPr>
            <a:spLocks noGrp="1"/>
          </p:cNvSpPr>
          <p:nvPr>
            <p:ph sz="half" idx="4294967295"/>
          </p:nvPr>
        </p:nvSpPr>
        <p:spPr>
          <a:xfrm>
            <a:off x="766917" y="1769807"/>
            <a:ext cx="9842089" cy="4486532"/>
          </a:xfrm>
        </p:spPr>
        <p:txBody>
          <a:bodyPr>
            <a:normAutofit fontScale="92500" lnSpcReduction="20000"/>
          </a:bodyPr>
          <a:lstStyle/>
          <a:p>
            <a:r>
              <a:rPr lang="it-IT" dirty="0"/>
              <a:t>Il riferimento è abbastanza comune tra i fornitori di servizi basati sulla capacità e quelli basati sulla comunità</a:t>
            </a:r>
            <a:endParaRPr lang="hr-HR" dirty="0"/>
          </a:p>
          <a:p>
            <a:r>
              <a:rPr lang="it-IT" dirty="0"/>
              <a:t>è più comunemente inteso come l'invio di utenti per cercare informazioni necessarie nel posto giusto/persona
il supporto di riferimento include</a:t>
            </a:r>
            <a:r>
              <a:rPr lang="hr-HR" dirty="0"/>
              <a:t>:</a:t>
            </a:r>
          </a:p>
          <a:p>
            <a:pPr lvl="1"/>
            <a:r>
              <a:rPr lang="en-GB" dirty="0" err="1"/>
              <a:t>Servizi</a:t>
            </a:r>
            <a:r>
              <a:rPr lang="en-GB" dirty="0"/>
              <a:t> di </a:t>
            </a:r>
            <a:r>
              <a:rPr lang="en-GB" dirty="0" err="1"/>
              <a:t>consulenza</a:t>
            </a:r>
            <a:r>
              <a:rPr lang="en-GB" dirty="0"/>
              <a:t> </a:t>
            </a:r>
            <a:r>
              <a:rPr lang="en-GB" dirty="0" err="1"/>
              <a:t>specialistica</a:t>
            </a:r>
            <a:r>
              <a:rPr lang="en-GB" dirty="0"/>
              <a:t> </a:t>
            </a:r>
            <a:endParaRPr lang="hr-HR" dirty="0"/>
          </a:p>
          <a:p>
            <a:pPr lvl="1"/>
            <a:r>
              <a:rPr lang="en-GB" dirty="0" err="1"/>
              <a:t>Iniziative</a:t>
            </a:r>
            <a:r>
              <a:rPr lang="en-GB" dirty="0"/>
              <a:t> di </a:t>
            </a:r>
            <a:r>
              <a:rPr lang="en-GB" dirty="0" err="1"/>
              <a:t>competenza</a:t>
            </a:r>
            <a:r>
              <a:rPr lang="en-GB" dirty="0"/>
              <a:t> locale </a:t>
            </a:r>
            <a:endParaRPr lang="hr-HR" dirty="0"/>
          </a:p>
          <a:p>
            <a:pPr lvl="1"/>
            <a:r>
              <a:rPr lang="en-GB" dirty="0"/>
              <a:t>Peer review e </a:t>
            </a:r>
            <a:r>
              <a:rPr lang="en-GB" dirty="0" err="1"/>
              <a:t>riflessione</a:t>
            </a:r>
            <a:r>
              <a:rPr lang="en-GB" dirty="0"/>
              <a:t> </a:t>
            </a:r>
            <a:endParaRPr lang="hr-HR" dirty="0"/>
          </a:p>
          <a:p>
            <a:r>
              <a:rPr lang="hr-HR" dirty="0" err="1"/>
              <a:t>Esempi</a:t>
            </a:r>
            <a:r>
              <a:rPr lang="hr-HR" dirty="0"/>
              <a:t>: </a:t>
            </a:r>
          </a:p>
          <a:p>
            <a:pPr lvl="1"/>
            <a:r>
              <a:rPr lang="it-IT" dirty="0"/>
              <a:t>Centro di riferimento per il melanoma
</a:t>
            </a:r>
            <a:r>
              <a:rPr lang="hr-HR" dirty="0" err="1"/>
              <a:t>Centro</a:t>
            </a:r>
            <a:r>
              <a:rPr lang="hr-HR" dirty="0"/>
              <a:t> </a:t>
            </a:r>
            <a:r>
              <a:rPr lang="it-IT" dirty="0"/>
              <a:t>di riferimento </a:t>
            </a:r>
            <a:r>
              <a:rPr lang="hr-HR" dirty="0" err="1"/>
              <a:t>veterinario</a:t>
            </a:r>
            <a:endParaRPr lang="hr-HR" dirty="0"/>
          </a:p>
          <a:p>
            <a:pPr lvl="1"/>
            <a:r>
              <a:rPr lang="it-IT" dirty="0"/>
              <a:t>Centro di riferimento per i rifugiati
Centro di riferimento presso la Biblioteca nazionale...</a:t>
            </a:r>
            <a:endParaRPr lang="en-GB" dirty="0"/>
          </a:p>
        </p:txBody>
      </p:sp>
      <p:sp>
        <p:nvSpPr>
          <p:cNvPr id="3" name="Rezervirano mjesto podnožja 2"/>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3677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err="1"/>
              <a:t>Centro</a:t>
            </a:r>
            <a:r>
              <a:rPr lang="hr-HR" dirty="0"/>
              <a:t> di </a:t>
            </a:r>
            <a:r>
              <a:rPr lang="hr-HR" dirty="0" err="1"/>
              <a:t>documentazione</a:t>
            </a:r>
            <a:r>
              <a:rPr lang="hr-HR" dirty="0"/>
              <a:t>
</a:t>
            </a:r>
            <a:endParaRPr lang="en-GB" dirty="0"/>
          </a:p>
        </p:txBody>
      </p:sp>
      <p:sp>
        <p:nvSpPr>
          <p:cNvPr id="6" name="Rezervirano mjesto sadržaja 5"/>
          <p:cNvSpPr>
            <a:spLocks noGrp="1"/>
          </p:cNvSpPr>
          <p:nvPr>
            <p:ph sz="half" idx="2"/>
          </p:nvPr>
        </p:nvSpPr>
        <p:spPr/>
        <p:txBody>
          <a:bodyPr>
            <a:normAutofit fontScale="62500" lnSpcReduction="20000"/>
          </a:bodyPr>
          <a:lstStyle/>
          <a:p>
            <a:r>
              <a:rPr lang="it-IT" dirty="0"/>
              <a:t>Istituto di ricerca sulla criminalità e giustizia delle Nazioni Unite
</a:t>
            </a:r>
            <a:r>
              <a:rPr lang="en-GB" dirty="0"/>
              <a:t>Le </a:t>
            </a:r>
            <a:r>
              <a:rPr lang="en-GB" dirty="0" err="1"/>
              <a:t>attività</a:t>
            </a:r>
            <a:r>
              <a:rPr lang="en-GB" dirty="0"/>
              <a:t> </a:t>
            </a:r>
            <a:r>
              <a:rPr lang="en-GB" dirty="0" err="1"/>
              <a:t>includono</a:t>
            </a:r>
            <a:r>
              <a:rPr lang="en-GB" dirty="0"/>
              <a:t> </a:t>
            </a:r>
            <a:r>
              <a:rPr lang="en-GB" dirty="0" err="1"/>
              <a:t>il</a:t>
            </a:r>
            <a:r>
              <a:rPr lang="en-GB" dirty="0"/>
              <a:t> </a:t>
            </a:r>
            <a:endParaRPr lang="hr-HR" dirty="0"/>
          </a:p>
          <a:p>
            <a:pPr lvl="2"/>
            <a:r>
              <a:rPr lang="it-IT" dirty="0"/>
              <a:t>raccolta, analisi e divulgazione di documenti legislativi, statistici e bibliografici che formano le raccolte bibliotecarie</a:t>
            </a:r>
            <a:r>
              <a:rPr lang="en-GB" dirty="0"/>
              <a:t>.</a:t>
            </a:r>
          </a:p>
          <a:p>
            <a:pPr lvl="1"/>
            <a:r>
              <a:rPr lang="it-IT" dirty="0"/>
              <a:t>La biblioteca contiene più di 20,000 monografie, 1,250 riviste e annuari, decine di migliaia di documenti dal Sistema delle Nazioni Unite, altre organizzazioni internazionali e regionali, istituzioni nazionali e ONG, materiale multimediale, letteratura grigia sulla prevenzione della criminalità e problemi di giustizia penale.
Il centro offre accesso on-line a tutti i suoi servizi, come </a:t>
            </a:r>
            <a:endParaRPr lang="hr-HR" dirty="0"/>
          </a:p>
          <a:p>
            <a:pPr lvl="2"/>
            <a:r>
              <a:rPr lang="en-GB" dirty="0" err="1"/>
              <a:t>il</a:t>
            </a:r>
            <a:r>
              <a:rPr lang="en-GB" dirty="0"/>
              <a:t> </a:t>
            </a:r>
            <a:r>
              <a:rPr lang="en-GB" dirty="0" err="1"/>
              <a:t>catalogo</a:t>
            </a:r>
            <a:r>
              <a:rPr lang="en-GB" dirty="0"/>
              <a:t> </a:t>
            </a:r>
            <a:r>
              <a:rPr lang="en-GB" dirty="0" err="1"/>
              <a:t>della</a:t>
            </a:r>
            <a:r>
              <a:rPr lang="en-GB" dirty="0"/>
              <a:t> </a:t>
            </a:r>
            <a:r>
              <a:rPr lang="en-GB" dirty="0" err="1"/>
              <a:t>biblioteca</a:t>
            </a:r>
            <a:r>
              <a:rPr lang="en-GB" dirty="0"/>
              <a:t>
thesauri </a:t>
            </a:r>
            <a:r>
              <a:rPr lang="en-GB" dirty="0" err="1"/>
              <a:t>criminologici</a:t>
            </a:r>
            <a:endParaRPr lang="hr-HR" dirty="0"/>
          </a:p>
          <a:p>
            <a:pPr lvl="2"/>
            <a:r>
              <a:rPr lang="en-GB" dirty="0" err="1"/>
              <a:t>risorse</a:t>
            </a:r>
            <a:r>
              <a:rPr lang="en-GB" dirty="0"/>
              <a:t> </a:t>
            </a:r>
            <a:r>
              <a:rPr lang="en-GB" dirty="0" err="1"/>
              <a:t>elettroniche</a:t>
            </a:r>
            <a:r>
              <a:rPr lang="en-GB" dirty="0"/>
              <a:t>, </a:t>
            </a:r>
            <a:endParaRPr lang="hr-HR" dirty="0"/>
          </a:p>
          <a:p>
            <a:pPr lvl="2"/>
            <a:r>
              <a:rPr lang="en-GB" dirty="0" err="1"/>
              <a:t>bibliografie</a:t>
            </a:r>
            <a:r>
              <a:rPr lang="en-GB" dirty="0"/>
              <a:t> </a:t>
            </a:r>
            <a:endParaRPr lang="hr-HR" dirty="0"/>
          </a:p>
          <a:p>
            <a:pPr lvl="2"/>
            <a:r>
              <a:rPr lang="it-IT" dirty="0"/>
              <a:t>annuari</a:t>
            </a:r>
            <a:endParaRPr lang="hr-HR" dirty="0"/>
          </a:p>
          <a:p>
            <a:pPr lvl="2"/>
            <a:r>
              <a:rPr lang="en-GB" dirty="0" err="1"/>
              <a:t>sommari</a:t>
            </a:r>
            <a:r>
              <a:rPr lang="en-GB" dirty="0"/>
              <a:t>, 
</a:t>
            </a:r>
            <a:r>
              <a:rPr lang="en-GB" dirty="0" err="1"/>
              <a:t>articoli</a:t>
            </a:r>
            <a:r>
              <a:rPr lang="en-GB" dirty="0"/>
              <a:t> e </a:t>
            </a:r>
            <a:r>
              <a:rPr lang="en-GB" dirty="0" err="1"/>
              <a:t>pubblicazioni</a:t>
            </a:r>
            <a:r>
              <a:rPr lang="en-GB" dirty="0"/>
              <a:t> full-text, </a:t>
            </a:r>
            <a:endParaRPr lang="hr-HR" dirty="0"/>
          </a:p>
          <a:p>
            <a:pPr lvl="2"/>
            <a:r>
              <a:rPr lang="en-GB" dirty="0"/>
              <a:t>abstract di </a:t>
            </a:r>
            <a:r>
              <a:rPr lang="en-GB" dirty="0" err="1"/>
              <a:t>monografie</a:t>
            </a:r>
            <a:r>
              <a:rPr lang="en-GB" dirty="0"/>
              <a:t> e 
</a:t>
            </a:r>
            <a:r>
              <a:rPr lang="it-IT" dirty="0"/>
              <a:t>avvisi personalizzati mirati alle esigenze dei suoi utenti.</a:t>
            </a:r>
            <a:endParaRPr lang="en-GB" dirty="0"/>
          </a:p>
        </p:txBody>
      </p:sp>
      <p:pic>
        <p:nvPicPr>
          <p:cNvPr id="6146" name="Picture 2" descr="Imag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46111" y="2971186"/>
            <a:ext cx="4358508" cy="3269814"/>
          </a:xfrm>
          <a:prstGeom prst="rect">
            <a:avLst/>
          </a:prstGeom>
          <a:noFill/>
          <a:extLst>
            <a:ext uri="{909E8E84-426E-40DD-AFC4-6F175D3DCCD1}">
              <a14:hiddenFill xmlns:a14="http://schemas.microsoft.com/office/drawing/2010/main">
                <a:solidFill>
                  <a:srgbClr val="FFFFFF"/>
                </a:solidFill>
              </a14:hiddenFill>
            </a:ext>
          </a:extLst>
        </p:spPr>
      </p:pic>
      <p:sp>
        <p:nvSpPr>
          <p:cNvPr id="7" name="TekstniOkvir 6"/>
          <p:cNvSpPr txBox="1"/>
          <p:nvPr/>
        </p:nvSpPr>
        <p:spPr>
          <a:xfrm>
            <a:off x="963561" y="2231923"/>
            <a:ext cx="3864078" cy="523220"/>
          </a:xfrm>
          <a:prstGeom prst="rect">
            <a:avLst/>
          </a:prstGeom>
          <a:noFill/>
        </p:spPr>
        <p:txBody>
          <a:bodyPr wrap="square" rtlCol="0">
            <a:spAutoFit/>
          </a:bodyPr>
          <a:lstStyle/>
          <a:p>
            <a:r>
              <a:rPr lang="en-GB" sz="1400" dirty="0"/>
              <a:t>Munich Documentation Centre for the History of National Socialism</a:t>
            </a:r>
          </a:p>
        </p:txBody>
      </p:sp>
      <p:sp>
        <p:nvSpPr>
          <p:cNvPr id="2" name="Rezervirano mjesto podnožja 1"/>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100636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 calcmode="lin" valueType="num">
                                      <p:cBhvr additive="base">
                                        <p:cTn id="3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 calcmode="lin" valueType="num">
                                      <p:cBhvr additive="base">
                                        <p:cTn id="4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 calcmode="lin" valueType="num">
                                      <p:cBhvr additive="base">
                                        <p:cTn id="5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Caratteristiche</a:t>
            </a:r>
            <a:r>
              <a:rPr lang="hr-HR" dirty="0"/>
              <a:t> </a:t>
            </a:r>
            <a:r>
              <a:rPr lang="hr-HR" dirty="0" err="1"/>
              <a:t>dei</a:t>
            </a:r>
            <a:r>
              <a:rPr lang="hr-HR" dirty="0"/>
              <a:t> </a:t>
            </a:r>
            <a:r>
              <a:rPr lang="hr-HR" dirty="0" err="1"/>
              <a:t>servizi</a:t>
            </a:r>
            <a:r>
              <a:rPr lang="hr-HR" dirty="0"/>
              <a:t> d’</a:t>
            </a:r>
            <a:r>
              <a:rPr lang="it-IT" dirty="0"/>
              <a:t>i</a:t>
            </a:r>
            <a:r>
              <a:rPr lang="hr-HR" dirty="0" err="1"/>
              <a:t>nformazione</a:t>
            </a:r>
            <a:r>
              <a:rPr lang="hr-HR" dirty="0"/>
              <a:t>
</a:t>
            </a:r>
            <a:endParaRPr lang="en-GB" dirty="0"/>
          </a:p>
        </p:txBody>
      </p:sp>
      <p:sp>
        <p:nvSpPr>
          <p:cNvPr id="3" name="Rezervirano mjesto sadržaja 2"/>
          <p:cNvSpPr>
            <a:spLocks noGrp="1"/>
          </p:cNvSpPr>
          <p:nvPr>
            <p:ph sz="half" idx="1"/>
          </p:nvPr>
        </p:nvSpPr>
        <p:spPr/>
        <p:txBody>
          <a:bodyPr/>
          <a:lstStyle/>
          <a:p>
            <a:r>
              <a:rPr lang="hr-HR" dirty="0" err="1"/>
              <a:t>Ruoli</a:t>
            </a:r>
            <a:r>
              <a:rPr lang="hr-HR" dirty="0"/>
              <a:t> </a:t>
            </a:r>
            <a:r>
              <a:rPr lang="hr-HR" dirty="0" err="1"/>
              <a:t>sociali</a:t>
            </a:r>
            <a:endParaRPr lang="hr-HR" dirty="0"/>
          </a:p>
          <a:p>
            <a:pPr lvl="1"/>
            <a:r>
              <a:rPr lang="hr-HR" dirty="0" err="1"/>
              <a:t>Cultura</a:t>
            </a:r>
            <a:r>
              <a:rPr lang="hr-HR" dirty="0"/>
              <a:t>
</a:t>
            </a:r>
            <a:r>
              <a:rPr lang="hr-HR" dirty="0" err="1"/>
              <a:t>Informazioni</a:t>
            </a:r>
            <a:endParaRPr lang="hr-HR" dirty="0"/>
          </a:p>
          <a:p>
            <a:pPr lvl="1"/>
            <a:r>
              <a:rPr lang="hr-HR" dirty="0" err="1"/>
              <a:t>Sviluppo</a:t>
            </a:r>
            <a:r>
              <a:rPr lang="hr-HR" dirty="0"/>
              <a:t> personale </a:t>
            </a:r>
            <a:r>
              <a:rPr lang="hr-HR" dirty="0" err="1"/>
              <a:t>ed</a:t>
            </a:r>
            <a:r>
              <a:rPr lang="hr-HR" dirty="0"/>
              <a:t> </a:t>
            </a:r>
            <a:r>
              <a:rPr lang="hr-HR" dirty="0" err="1"/>
              <a:t>educazione</a:t>
            </a:r>
            <a:r>
              <a:rPr lang="hr-HR" dirty="0"/>
              <a:t>
</a:t>
            </a:r>
            <a:r>
              <a:rPr lang="hr-HR" dirty="0" err="1"/>
              <a:t>Intrattenimento</a:t>
            </a:r>
            <a:endParaRPr lang="hr-HR" dirty="0"/>
          </a:p>
          <a:p>
            <a:pPr lvl="1"/>
            <a:r>
              <a:rPr lang="it-IT" dirty="0"/>
              <a:t>Affari</a:t>
            </a:r>
            <a:r>
              <a:rPr lang="hr-HR" dirty="0"/>
              <a:t>…</a:t>
            </a:r>
          </a:p>
          <a:p>
            <a:pPr lvl="1"/>
            <a:endParaRPr lang="hr-HR" dirty="0"/>
          </a:p>
          <a:p>
            <a:endParaRPr lang="en-GB" dirty="0"/>
          </a:p>
        </p:txBody>
      </p:sp>
      <p:sp>
        <p:nvSpPr>
          <p:cNvPr id="4" name="Rezervirano mjesto sadržaja 3"/>
          <p:cNvSpPr>
            <a:spLocks noGrp="1"/>
          </p:cNvSpPr>
          <p:nvPr>
            <p:ph sz="half" idx="2"/>
          </p:nvPr>
        </p:nvSpPr>
        <p:spPr/>
        <p:txBody>
          <a:bodyPr/>
          <a:lstStyle/>
          <a:p>
            <a:r>
              <a:rPr lang="hr-HR" dirty="0" err="1"/>
              <a:t>Valori</a:t>
            </a:r>
            <a:r>
              <a:rPr lang="hr-HR" dirty="0"/>
              <a:t> </a:t>
            </a:r>
          </a:p>
          <a:p>
            <a:pPr lvl="1"/>
            <a:r>
              <a:rPr lang="hr-HR" dirty="0" err="1"/>
              <a:t>Libertà</a:t>
            </a:r>
            <a:r>
              <a:rPr lang="hr-HR" dirty="0"/>
              <a:t> </a:t>
            </a:r>
            <a:r>
              <a:rPr lang="hr-HR" dirty="0" err="1"/>
              <a:t>intellettuale</a:t>
            </a:r>
            <a:r>
              <a:rPr lang="hr-HR" dirty="0"/>
              <a:t>
</a:t>
            </a:r>
            <a:r>
              <a:rPr lang="hr-HR" dirty="0" err="1"/>
              <a:t>Democrazia</a:t>
            </a:r>
            <a:endParaRPr lang="hr-HR" dirty="0"/>
          </a:p>
          <a:p>
            <a:pPr lvl="1"/>
            <a:r>
              <a:rPr lang="hr-HR" dirty="0" err="1"/>
              <a:t>Diversità</a:t>
            </a:r>
            <a:r>
              <a:rPr lang="it-IT" dirty="0"/>
              <a:t> </a:t>
            </a:r>
            <a:r>
              <a:rPr lang="hr-HR" dirty="0"/>
              <a:t>(</a:t>
            </a:r>
            <a:r>
              <a:rPr lang="it-IT" dirty="0"/>
              <a:t>c</a:t>
            </a:r>
            <a:r>
              <a:rPr lang="hr-HR" dirty="0" err="1"/>
              <a:t>ulturale</a:t>
            </a:r>
            <a:r>
              <a:rPr lang="hr-HR" dirty="0"/>
              <a:t> e </a:t>
            </a:r>
            <a:r>
              <a:rPr lang="hr-HR" dirty="0" err="1"/>
              <a:t>linguistico</a:t>
            </a:r>
            <a:r>
              <a:rPr lang="hr-HR" dirty="0"/>
              <a:t>) 
</a:t>
            </a:r>
            <a:r>
              <a:rPr lang="hr-HR" dirty="0" err="1"/>
              <a:t>Uguaglianza</a:t>
            </a:r>
            <a:r>
              <a:rPr lang="hr-HR" dirty="0"/>
              <a:t> </a:t>
            </a:r>
          </a:p>
          <a:p>
            <a:pPr lvl="1"/>
            <a:r>
              <a:rPr lang="hr-HR" dirty="0" err="1"/>
              <a:t>Giustizia</a:t>
            </a:r>
            <a:r>
              <a:rPr lang="hr-HR" dirty="0"/>
              <a:t> </a:t>
            </a:r>
            <a:r>
              <a:rPr lang="hr-HR" dirty="0" err="1"/>
              <a:t>sociale</a:t>
            </a:r>
            <a:r>
              <a:rPr lang="hr-HR" dirty="0"/>
              <a:t> 
</a:t>
            </a:r>
            <a:r>
              <a:rPr lang="hr-HR" dirty="0" err="1"/>
              <a:t>Affidabilità</a:t>
            </a:r>
            <a:endParaRPr lang="hr-HR" dirty="0"/>
          </a:p>
          <a:p>
            <a:pPr lvl="1"/>
            <a:r>
              <a:rPr lang="hr-HR" dirty="0" err="1"/>
              <a:t>Veridicità</a:t>
            </a:r>
            <a:r>
              <a:rPr lang="hr-HR" dirty="0"/>
              <a:t> …</a:t>
            </a:r>
          </a:p>
          <a:p>
            <a:pPr marL="0" indent="0">
              <a:buNone/>
            </a:pPr>
            <a:endParaRPr lang="en-GB" dirty="0"/>
          </a:p>
        </p:txBody>
      </p:sp>
      <p:sp>
        <p:nvSpPr>
          <p:cNvPr id="5" name="Rezervirano mjesto podnožja 4"/>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290895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a:t>E le biblioteche?
</a:t>
            </a:r>
            <a:endParaRPr lang="hr-HR" dirty="0"/>
          </a:p>
        </p:txBody>
      </p:sp>
      <p:sp>
        <p:nvSpPr>
          <p:cNvPr id="3" name="Content Placeholder 2"/>
          <p:cNvSpPr>
            <a:spLocks noGrp="1"/>
          </p:cNvSpPr>
          <p:nvPr>
            <p:ph idx="1"/>
          </p:nvPr>
        </p:nvSpPr>
        <p:spPr/>
        <p:txBody>
          <a:bodyPr/>
          <a:lstStyle/>
          <a:p>
            <a:r>
              <a:rPr lang="hr-HR" dirty="0" err="1"/>
              <a:t>Cultura</a:t>
            </a:r>
            <a:r>
              <a:rPr lang="hr-HR" dirty="0"/>
              <a:t>: </a:t>
            </a:r>
            <a:r>
              <a:rPr lang="it-IT" dirty="0"/>
              <a:t>lettura</a:t>
            </a:r>
            <a:endParaRPr lang="hr-HR" dirty="0"/>
          </a:p>
          <a:p>
            <a:pPr lvl="1"/>
            <a:r>
              <a:rPr lang="hr-HR" dirty="0" err="1"/>
              <a:t>Valori</a:t>
            </a:r>
            <a:r>
              <a:rPr lang="hr-HR" dirty="0"/>
              <a:t> </a:t>
            </a:r>
            <a:r>
              <a:rPr lang="hr-HR" dirty="0" err="1"/>
              <a:t>intrinseci</a:t>
            </a:r>
            <a:r>
              <a:rPr lang="hr-HR" dirty="0"/>
              <a:t> della </a:t>
            </a:r>
            <a:r>
              <a:rPr lang="hr-HR" dirty="0" err="1"/>
              <a:t>lettura</a:t>
            </a:r>
            <a:endParaRPr lang="hr-HR" dirty="0"/>
          </a:p>
          <a:p>
            <a:pPr lvl="2"/>
            <a:r>
              <a:rPr lang="hr-HR" dirty="0" err="1"/>
              <a:t>Percezione</a:t>
            </a:r>
            <a:r>
              <a:rPr lang="hr-HR" dirty="0"/>
              <a:t>
</a:t>
            </a:r>
            <a:r>
              <a:rPr lang="hr-HR" dirty="0" err="1"/>
              <a:t>Vocabolario</a:t>
            </a:r>
            <a:endParaRPr lang="hr-HR" dirty="0"/>
          </a:p>
          <a:p>
            <a:pPr lvl="2"/>
            <a:r>
              <a:rPr lang="hr-HR" dirty="0" err="1"/>
              <a:t>Acquisizione</a:t>
            </a:r>
            <a:r>
              <a:rPr lang="hr-HR" dirty="0"/>
              <a:t> della </a:t>
            </a:r>
            <a:r>
              <a:rPr lang="hr-HR" dirty="0" err="1"/>
              <a:t>conoscenza</a:t>
            </a:r>
            <a:r>
              <a:rPr lang="hr-HR" dirty="0"/>
              <a:t>
</a:t>
            </a:r>
            <a:r>
              <a:rPr lang="hr-HR" dirty="0" err="1"/>
              <a:t>Memoria</a:t>
            </a:r>
            <a:endParaRPr lang="hr-HR" dirty="0"/>
          </a:p>
          <a:p>
            <a:pPr lvl="2"/>
            <a:r>
              <a:rPr lang="hr-HR" dirty="0" err="1"/>
              <a:t>Pensiero</a:t>
            </a:r>
            <a:r>
              <a:rPr lang="hr-HR" dirty="0"/>
              <a:t> </a:t>
            </a:r>
            <a:r>
              <a:rPr lang="hr-HR" dirty="0" err="1"/>
              <a:t>logico</a:t>
            </a:r>
            <a:r>
              <a:rPr lang="hr-HR" dirty="0"/>
              <a:t>
</a:t>
            </a:r>
            <a:r>
              <a:rPr lang="hr-HR" dirty="0" err="1"/>
              <a:t>Immaginazione</a:t>
            </a:r>
            <a:r>
              <a:rPr lang="hr-HR" dirty="0"/>
              <a:t> e </a:t>
            </a:r>
            <a:r>
              <a:rPr lang="hr-HR" dirty="0" err="1"/>
              <a:t>pensiero</a:t>
            </a:r>
            <a:r>
              <a:rPr lang="hr-HR" dirty="0"/>
              <a:t> </a:t>
            </a:r>
            <a:r>
              <a:rPr lang="hr-HR" dirty="0" err="1"/>
              <a:t>creativo</a:t>
            </a:r>
            <a:endParaRPr lang="hr-HR" dirty="0"/>
          </a:p>
          <a:p>
            <a:pPr lvl="2"/>
            <a:r>
              <a:rPr lang="hr-HR" dirty="0" err="1"/>
              <a:t>Empatia</a:t>
            </a:r>
            <a:r>
              <a:rPr lang="hr-HR" dirty="0"/>
              <a:t>, </a:t>
            </a:r>
            <a:r>
              <a:rPr lang="hr-HR" dirty="0" err="1"/>
              <a:t>ecc</a:t>
            </a:r>
            <a:r>
              <a:rPr lang="hr-HR" dirty="0"/>
              <a:t>.</a:t>
            </a:r>
          </a:p>
          <a:p>
            <a:pPr marL="457200" lvl="1" indent="0">
              <a:buNone/>
            </a:pPr>
            <a:endParaRPr lang="hr-H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261" y="3481941"/>
            <a:ext cx="359092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zervirano mjesto podnožja 3"/>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43809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Biblioteche</a:t>
            </a:r>
            <a:r>
              <a:rPr lang="hr-HR" dirty="0"/>
              <a:t> – </a:t>
            </a:r>
            <a:r>
              <a:rPr lang="hr-HR" dirty="0" err="1"/>
              <a:t>cont</a:t>
            </a:r>
            <a:r>
              <a:rPr lang="it-IT" dirty="0" err="1"/>
              <a:t>inua</a:t>
            </a:r>
            <a:r>
              <a:rPr lang="hr-HR" dirty="0"/>
              <a:t> …</a:t>
            </a:r>
          </a:p>
        </p:txBody>
      </p:sp>
      <p:sp>
        <p:nvSpPr>
          <p:cNvPr id="3" name="Content Placeholder 2"/>
          <p:cNvSpPr>
            <a:spLocks noGrp="1"/>
          </p:cNvSpPr>
          <p:nvPr>
            <p:ph idx="1"/>
          </p:nvPr>
        </p:nvSpPr>
        <p:spPr/>
        <p:txBody>
          <a:bodyPr>
            <a:normAutofit/>
          </a:bodyPr>
          <a:lstStyle/>
          <a:p>
            <a:r>
              <a:rPr lang="it-IT" dirty="0"/>
              <a:t>Cultura locale e patrimonio culturale</a:t>
            </a:r>
            <a:endParaRPr lang="hr-HR" dirty="0"/>
          </a:p>
          <a:p>
            <a:pPr lvl="1"/>
            <a:r>
              <a:rPr lang="it-IT" dirty="0"/>
              <a:t>Le biblioteche raccolgono, conservano e promuovono il patrimonio culturale
Le biblioteche forniscono accesso alle arti visive e dello spettacolo</a:t>
            </a:r>
            <a:endParaRPr lang="hr-HR" dirty="0"/>
          </a:p>
          <a:p>
            <a:pPr lvl="1"/>
            <a:r>
              <a:rPr lang="it-IT" dirty="0"/>
              <a:t>Le biblioteche supportano gli sviluppi culturali e artistici nella comunità</a:t>
            </a:r>
            <a:endParaRPr lang="en-US" dirty="0"/>
          </a:p>
          <a:p>
            <a:endParaRPr lang="hr-H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3951" y="4153144"/>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zervirano mjesto podnožja 3"/>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398071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Biblioteche</a:t>
            </a:r>
            <a:r>
              <a:rPr lang="hr-HR" dirty="0"/>
              <a:t> – </a:t>
            </a:r>
            <a:r>
              <a:rPr lang="hr-HR" dirty="0" err="1"/>
              <a:t>cont</a:t>
            </a:r>
            <a:r>
              <a:rPr lang="it-IT" dirty="0" err="1"/>
              <a:t>inua</a:t>
            </a:r>
            <a:r>
              <a:rPr lang="hr-HR" dirty="0"/>
              <a:t> …</a:t>
            </a:r>
          </a:p>
        </p:txBody>
      </p:sp>
      <p:sp>
        <p:nvSpPr>
          <p:cNvPr id="3" name="Content Placeholder 2"/>
          <p:cNvSpPr>
            <a:spLocks noGrp="1"/>
          </p:cNvSpPr>
          <p:nvPr>
            <p:ph idx="1"/>
          </p:nvPr>
        </p:nvSpPr>
        <p:spPr/>
        <p:txBody>
          <a:bodyPr>
            <a:normAutofit/>
          </a:bodyPr>
          <a:lstStyle/>
          <a:p>
            <a:r>
              <a:rPr lang="hr-HR" sz="2400" dirty="0" err="1"/>
              <a:t>Informazioni</a:t>
            </a:r>
            <a:endParaRPr lang="hr-HR" sz="2400" dirty="0"/>
          </a:p>
          <a:p>
            <a:pPr lvl="1"/>
            <a:r>
              <a:rPr lang="it-IT" sz="2200" dirty="0"/>
              <a:t>"La biblioteca pubblica è il centro locale delle informazioni, rendendo tutti i tipi di conoscenza e informazioni prontamente disponibili per i suoi utenti." (Manifesto IFLA/UNESCO, 1994)
l'impegno per la libertà intellettuale è una responsabilità fondamentale per la biblioteca e le professioni dell’informazione</a:t>
            </a:r>
            <a:endParaRPr lang="hr-HR" sz="2200" b="1" dirty="0"/>
          </a:p>
          <a:p>
            <a:pPr lvl="2"/>
            <a:r>
              <a:rPr lang="hr-HR" sz="1800" dirty="0" err="1"/>
              <a:t>Libertà</a:t>
            </a:r>
            <a:r>
              <a:rPr lang="hr-HR" sz="1800" dirty="0"/>
              <a:t> di </a:t>
            </a:r>
            <a:r>
              <a:rPr lang="hr-HR" sz="1800" dirty="0" err="1"/>
              <a:t>espressione</a:t>
            </a:r>
            <a:r>
              <a:rPr lang="hr-HR" sz="1800" dirty="0"/>
              <a:t>
</a:t>
            </a:r>
            <a:r>
              <a:rPr lang="hr-HR" sz="1800" dirty="0" err="1"/>
              <a:t>Libertà</a:t>
            </a:r>
            <a:r>
              <a:rPr lang="hr-HR" sz="1800" dirty="0"/>
              <a:t> di </a:t>
            </a:r>
            <a:r>
              <a:rPr lang="hr-HR" sz="1800" dirty="0" err="1"/>
              <a:t>accesso</a:t>
            </a:r>
            <a:r>
              <a:rPr lang="hr-HR" sz="1800" dirty="0"/>
              <a:t> </a:t>
            </a:r>
            <a:r>
              <a:rPr lang="hr-HR" sz="1800" dirty="0" err="1"/>
              <a:t>all'informazione</a:t>
            </a:r>
            <a:endParaRPr lang="hr-HR" sz="1800" dirty="0"/>
          </a:p>
          <a:p>
            <a:endParaRPr lang="hr-HR" sz="2400" b="1" dirty="0"/>
          </a:p>
          <a:p>
            <a:pPr marL="0" indent="0" algn="ctr">
              <a:buNone/>
            </a:pPr>
            <a:endParaRPr lang="hr-HR" b="1" dirty="0"/>
          </a:p>
          <a:p>
            <a:endParaRPr lang="hr-HR" dirty="0"/>
          </a:p>
          <a:p>
            <a:endParaRPr lang="hr-HR" b="1" dirty="0"/>
          </a:p>
        </p:txBody>
      </p:sp>
      <p:sp>
        <p:nvSpPr>
          <p:cNvPr id="4" name="Rezervirano mjesto podnožja 3"/>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216817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bwMode="auto">
          <a:xfrm>
            <a:off x="2090137" y="482094"/>
            <a:ext cx="3571875" cy="221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4294967295"/>
          </p:nvPr>
        </p:nvSpPr>
        <p:spPr>
          <a:xfrm>
            <a:off x="6780214" y="2444751"/>
            <a:ext cx="3887787" cy="3744913"/>
          </a:xfrm>
        </p:spPr>
        <p:txBody>
          <a:bodyPr>
            <a:normAutofit/>
          </a:bodyPr>
          <a:lstStyle/>
          <a:p>
            <a:pPr marL="0" indent="0">
              <a:buNone/>
            </a:pPr>
            <a:endParaRPr lang="hr-HR" sz="1300" dirty="0"/>
          </a:p>
          <a:p>
            <a:pPr marL="0" indent="0">
              <a:buNone/>
            </a:pPr>
            <a:endParaRPr lang="hr-HR" sz="1300" dirty="0"/>
          </a:p>
          <a:p>
            <a:pPr marL="0" indent="0">
              <a:buNone/>
            </a:pPr>
            <a:r>
              <a:rPr lang="hr-HR" sz="1300" dirty="0" err="1"/>
              <a:t>Boat</a:t>
            </a:r>
            <a:r>
              <a:rPr lang="hr-HR" sz="1300" dirty="0"/>
              <a:t> </a:t>
            </a:r>
            <a:r>
              <a:rPr lang="hr-HR" sz="1300" dirty="0" err="1"/>
              <a:t>library</a:t>
            </a:r>
            <a:r>
              <a:rPr lang="hr-HR" sz="1300" dirty="0"/>
              <a:t>, Laos</a:t>
            </a:r>
          </a:p>
          <a:p>
            <a:pPr marL="0" indent="0">
              <a:buNone/>
            </a:pPr>
            <a:r>
              <a:rPr lang="hr-HR" sz="1300" dirty="0" err="1"/>
              <a:t>Donkey</a:t>
            </a:r>
            <a:r>
              <a:rPr lang="hr-HR" sz="1300" dirty="0"/>
              <a:t> </a:t>
            </a:r>
            <a:r>
              <a:rPr lang="hr-HR" sz="1300" dirty="0" err="1"/>
              <a:t>library</a:t>
            </a:r>
            <a:r>
              <a:rPr lang="hr-HR" sz="1300" dirty="0"/>
              <a:t>, </a:t>
            </a:r>
            <a:r>
              <a:rPr lang="hr-HR" sz="1300" dirty="0" err="1"/>
              <a:t>Colombia</a:t>
            </a:r>
            <a:endParaRPr lang="hr-HR" sz="1300" dirty="0"/>
          </a:p>
          <a:p>
            <a:endParaRPr lang="hr-HR" sz="1300" dirty="0"/>
          </a:p>
        </p:txBody>
      </p:sp>
      <p:sp>
        <p:nvSpPr>
          <p:cNvPr id="5" name="Text Placeholder 4"/>
          <p:cNvSpPr>
            <a:spLocks noGrp="1"/>
          </p:cNvSpPr>
          <p:nvPr>
            <p:ph type="body" idx="4294967295"/>
          </p:nvPr>
        </p:nvSpPr>
        <p:spPr>
          <a:xfrm>
            <a:off x="1685924" y="2760781"/>
            <a:ext cx="3868738" cy="823912"/>
          </a:xfrm>
        </p:spPr>
        <p:txBody>
          <a:bodyPr>
            <a:normAutofit fontScale="47500" lnSpcReduction="20000"/>
          </a:bodyPr>
          <a:lstStyle/>
          <a:p>
            <a:pPr marL="0" indent="0">
              <a:buNone/>
            </a:pPr>
            <a:endParaRPr lang="hr-HR" sz="2400" dirty="0"/>
          </a:p>
          <a:p>
            <a:pPr marL="0" indent="0">
              <a:buNone/>
            </a:pPr>
            <a:r>
              <a:rPr lang="hr-HR" sz="2400" dirty="0"/>
              <a:t>New York </a:t>
            </a:r>
            <a:r>
              <a:rPr lang="hr-HR" sz="2400" dirty="0" err="1"/>
              <a:t>Public</a:t>
            </a:r>
            <a:r>
              <a:rPr lang="hr-HR" sz="2400" dirty="0"/>
              <a:t> </a:t>
            </a:r>
            <a:r>
              <a:rPr lang="hr-HR" sz="2400" dirty="0" err="1"/>
              <a:t>Library</a:t>
            </a:r>
            <a:r>
              <a:rPr lang="hr-HR" sz="2400" dirty="0"/>
              <a:t>, US</a:t>
            </a:r>
          </a:p>
          <a:p>
            <a:pPr marL="0" indent="0">
              <a:buNone/>
            </a:pPr>
            <a:r>
              <a:rPr lang="fr-FR" sz="2400" dirty="0"/>
              <a:t>Bibliothèque de Plage</a:t>
            </a:r>
            <a:r>
              <a:rPr lang="hr-HR" sz="2400" dirty="0"/>
              <a:t>, France</a:t>
            </a:r>
          </a:p>
          <a:p>
            <a:pPr marL="0" indent="0">
              <a:buNone/>
            </a:pPr>
            <a:endParaRPr lang="hr-HR" sz="2400" dirty="0"/>
          </a:p>
        </p:txBody>
      </p:sp>
      <p:sp>
        <p:nvSpPr>
          <p:cNvPr id="6" name="Text Placeholder 5"/>
          <p:cNvSpPr>
            <a:spLocks noGrp="1"/>
          </p:cNvSpPr>
          <p:nvPr>
            <p:ph type="body" sz="quarter" idx="4294967295"/>
          </p:nvPr>
        </p:nvSpPr>
        <p:spPr>
          <a:xfrm>
            <a:off x="6780214" y="814388"/>
            <a:ext cx="3887787" cy="823912"/>
          </a:xfrm>
        </p:spPr>
        <p:txBody>
          <a:bodyPr>
            <a:normAutofit/>
          </a:bodyPr>
          <a:lstStyle/>
          <a:p>
            <a:pPr marL="0" indent="0">
              <a:buNone/>
            </a:pPr>
            <a:endParaRPr lang="hr-HR" sz="2400" dirty="0"/>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9147" y="3642712"/>
            <a:ext cx="3293854" cy="219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6781" y="574159"/>
            <a:ext cx="2921160" cy="219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1936" y="3735033"/>
            <a:ext cx="3579627" cy="2013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zervirano mjesto podnožja 1"/>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768049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a:t>Divario digitale</a:t>
            </a:r>
            <a:endParaRPr lang="hr-HR" dirty="0"/>
          </a:p>
        </p:txBody>
      </p:sp>
      <p:sp>
        <p:nvSpPr>
          <p:cNvPr id="3" name="Content Placeholder 2"/>
          <p:cNvSpPr>
            <a:spLocks noGrp="1"/>
          </p:cNvSpPr>
          <p:nvPr>
            <p:ph idx="1"/>
          </p:nvPr>
        </p:nvSpPr>
        <p:spPr>
          <a:xfrm>
            <a:off x="1032387" y="1371600"/>
            <a:ext cx="8996330" cy="4801430"/>
          </a:xfrm>
        </p:spPr>
        <p:txBody>
          <a:bodyPr>
            <a:normAutofit/>
          </a:bodyPr>
          <a:lstStyle/>
          <a:p>
            <a:r>
              <a:rPr lang="en-US" dirty="0"/>
              <a:t>le </a:t>
            </a:r>
            <a:r>
              <a:rPr lang="en-US" dirty="0" err="1"/>
              <a:t>disuguaglianze</a:t>
            </a:r>
            <a:r>
              <a:rPr lang="en-US" dirty="0"/>
              <a:t> </a:t>
            </a:r>
            <a:r>
              <a:rPr lang="en-US" dirty="0" err="1"/>
              <a:t>tra</a:t>
            </a:r>
            <a:r>
              <a:rPr lang="en-US" dirty="0"/>
              <a:t> </a:t>
            </a:r>
            <a:endParaRPr lang="hr-HR" dirty="0"/>
          </a:p>
          <a:p>
            <a:pPr lvl="2"/>
            <a:r>
              <a:rPr lang="it-IT" dirty="0"/>
              <a:t>le persone che hanno accesso a e le risorse per utilizzare le moderne tecnologie dell'Informazione e della comunicazione (ICT) e 
</a:t>
            </a:r>
            <a:r>
              <a:rPr lang="en-US" dirty="0" err="1"/>
              <a:t>persone</a:t>
            </a:r>
            <a:r>
              <a:rPr lang="en-US" dirty="0"/>
              <a:t> </a:t>
            </a:r>
            <a:r>
              <a:rPr lang="en-US" dirty="0" err="1"/>
              <a:t>che</a:t>
            </a:r>
            <a:r>
              <a:rPr lang="en-US" dirty="0"/>
              <a:t> ne </a:t>
            </a:r>
            <a:r>
              <a:rPr lang="en-US" dirty="0" err="1"/>
              <a:t>sono</a:t>
            </a:r>
            <a:r>
              <a:rPr lang="en-US" dirty="0"/>
              <a:t> </a:t>
            </a:r>
            <a:r>
              <a:rPr lang="en-US" dirty="0" err="1"/>
              <a:t>prive</a:t>
            </a:r>
            <a:r>
              <a:rPr lang="hr-HR" dirty="0"/>
              <a:t>;</a:t>
            </a:r>
            <a:endParaRPr lang="it-IT" dirty="0"/>
          </a:p>
          <a:p>
            <a:pPr lvl="2"/>
            <a:endParaRPr lang="hr-HR" dirty="0"/>
          </a:p>
          <a:p>
            <a:pPr lvl="1"/>
            <a:r>
              <a:rPr lang="it-IT" dirty="0"/>
              <a:t>riguarda</a:t>
            </a:r>
            <a:endParaRPr lang="hr-HR" dirty="0"/>
          </a:p>
          <a:p>
            <a:pPr lvl="2"/>
            <a:r>
              <a:rPr lang="it-IT" dirty="0"/>
              <a:t>coloro che hanno e</a:t>
            </a:r>
            <a:endParaRPr lang="hr-HR" dirty="0"/>
          </a:p>
          <a:p>
            <a:pPr lvl="2"/>
            <a:r>
              <a:rPr lang="it-IT" dirty="0"/>
              <a:t>coloro che non hanno le competenze necessarie, conoscenze e capacità di utilizzare le ICT per far progredire le loro conoscenze e raggiungere i loro obiettivi desiderati</a:t>
            </a:r>
            <a:endParaRPr lang="hr-HR" dirty="0"/>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5088" y="4754361"/>
            <a:ext cx="2258994" cy="1412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9331" y="4754360"/>
            <a:ext cx="1993806" cy="1418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zervirano mjesto podnožja 3"/>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339887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hr-HR" dirty="0" err="1"/>
              <a:t>Per</a:t>
            </a:r>
            <a:r>
              <a:rPr lang="hr-HR" dirty="0"/>
              <a:t> </a:t>
            </a:r>
            <a:r>
              <a:rPr lang="hr-HR" dirty="0" err="1"/>
              <a:t>colmare</a:t>
            </a:r>
            <a:r>
              <a:rPr lang="hr-HR" dirty="0"/>
              <a:t> </a:t>
            </a:r>
            <a:r>
              <a:rPr lang="hr-HR" dirty="0" err="1"/>
              <a:t>quel</a:t>
            </a:r>
            <a:r>
              <a:rPr lang="hr-HR" dirty="0"/>
              <a:t> </a:t>
            </a:r>
            <a:r>
              <a:rPr lang="hr-HR" dirty="0" err="1"/>
              <a:t>gap</a:t>
            </a:r>
            <a:r>
              <a:rPr lang="hr-HR" dirty="0"/>
              <a:t>...
</a:t>
            </a:r>
          </a:p>
        </p:txBody>
      </p:sp>
      <p:sp>
        <p:nvSpPr>
          <p:cNvPr id="10" name="Content Placeholder 9"/>
          <p:cNvSpPr>
            <a:spLocks noGrp="1"/>
          </p:cNvSpPr>
          <p:nvPr>
            <p:ph sz="half" idx="1"/>
          </p:nvPr>
        </p:nvSpPr>
        <p:spPr/>
        <p:txBody>
          <a:bodyPr/>
          <a:lstStyle/>
          <a:p>
            <a:r>
              <a:rPr lang="hr-HR" dirty="0"/>
              <a:t>L</a:t>
            </a:r>
            <a:r>
              <a:rPr lang="it-IT" dirty="0"/>
              <a:t>e biblioteche</a:t>
            </a:r>
            <a:r>
              <a:rPr lang="hr-HR" dirty="0"/>
              <a:t> </a:t>
            </a:r>
            <a:r>
              <a:rPr lang="hr-HR" dirty="0" err="1"/>
              <a:t>forniscono</a:t>
            </a:r>
            <a:r>
              <a:rPr lang="hr-HR" dirty="0"/>
              <a:t> </a:t>
            </a:r>
          </a:p>
          <a:p>
            <a:pPr lvl="1"/>
            <a:r>
              <a:rPr lang="it-IT" dirty="0"/>
              <a:t>accesso gratuito ai computer/Internet 
opportunità formative nell'alfabetizzazione informatica e dell’informazione</a:t>
            </a:r>
            <a:endParaRPr lang="hr-HR" dirty="0"/>
          </a:p>
        </p:txBody>
      </p:sp>
      <p:pic>
        <p:nvPicPr>
          <p:cNvPr id="512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68017" y="3370534"/>
            <a:ext cx="4891136" cy="254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zervirano mjesto podnožja 1"/>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85516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Giustizia</a:t>
            </a:r>
            <a:r>
              <a:rPr lang="hr-HR" dirty="0"/>
              <a:t> </a:t>
            </a:r>
            <a:r>
              <a:rPr lang="hr-HR" dirty="0" err="1"/>
              <a:t>sociale</a:t>
            </a:r>
            <a:r>
              <a:rPr lang="hr-HR" dirty="0"/>
              <a:t>
</a:t>
            </a:r>
          </a:p>
        </p:txBody>
      </p:sp>
      <p:sp>
        <p:nvSpPr>
          <p:cNvPr id="6" name="Content Placeholder 5"/>
          <p:cNvSpPr>
            <a:spLocks noGrp="1"/>
          </p:cNvSpPr>
          <p:nvPr>
            <p:ph idx="1"/>
          </p:nvPr>
        </p:nvSpPr>
        <p:spPr/>
        <p:txBody>
          <a:bodyPr>
            <a:normAutofit/>
          </a:bodyPr>
          <a:lstStyle/>
          <a:p>
            <a:r>
              <a:rPr lang="it-IT" dirty="0"/>
              <a:t>Generalmente definito come una "equa distribuzione di ricchezza, opportunità e privilegi all'Interno di una società"
In LIS inteso come "dare alle persone l'accesso alle informazioni, servizi e strutture a cui hanno diritto... "(MLAC, 2007)</a:t>
            </a:r>
            <a:endParaRPr lang="hr-HR" dirty="0"/>
          </a:p>
          <a:p>
            <a:pPr lvl="1"/>
            <a:r>
              <a:rPr lang="it-IT" dirty="0"/>
              <a:t>fornire un accesso equo e opportunità agli svantaggiati, sottodimensionati, privati dei diritti civili, sottorappresentati, emarginati, socialmente esclusi
indirizzare le risorse a chi ne ha più bisogno</a:t>
            </a:r>
            <a:endParaRPr lang="hr-HR" dirty="0"/>
          </a:p>
          <a:p>
            <a:pPr lvl="1"/>
            <a:r>
              <a:rPr lang="it-IT" dirty="0"/>
              <a:t>offrire servizi basati sulla comunità e sui bisogni</a:t>
            </a:r>
            <a:endParaRPr lang="hr-HR" dirty="0"/>
          </a:p>
        </p:txBody>
      </p:sp>
      <p:sp>
        <p:nvSpPr>
          <p:cNvPr id="3" name="Rezervirano mjesto podnožja 2"/>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359250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Contenuto</a:t>
            </a:r>
            <a:r>
              <a:rPr lang="hr-HR" dirty="0"/>
              <a:t>
</a:t>
            </a:r>
            <a:endParaRPr lang="en-GB" dirty="0"/>
          </a:p>
        </p:txBody>
      </p:sp>
      <p:sp>
        <p:nvSpPr>
          <p:cNvPr id="3" name="Rezervirano mjesto sadržaja 2"/>
          <p:cNvSpPr>
            <a:spLocks noGrp="1"/>
          </p:cNvSpPr>
          <p:nvPr>
            <p:ph idx="1"/>
          </p:nvPr>
        </p:nvSpPr>
        <p:spPr/>
        <p:txBody>
          <a:bodyPr/>
          <a:lstStyle/>
          <a:p>
            <a:r>
              <a:rPr lang="it-IT" dirty="0"/>
              <a:t>Introduzione alla nozione di «Istituto d'informazione»
</a:t>
            </a:r>
            <a:r>
              <a:rPr lang="hr-HR" dirty="0" err="1"/>
              <a:t>Introduzione</a:t>
            </a:r>
            <a:r>
              <a:rPr lang="hr-HR" dirty="0"/>
              <a:t> </a:t>
            </a:r>
            <a:r>
              <a:rPr lang="hr-HR" dirty="0" err="1"/>
              <a:t>alle</a:t>
            </a:r>
            <a:r>
              <a:rPr lang="hr-HR" dirty="0"/>
              <a:t> </a:t>
            </a:r>
            <a:r>
              <a:rPr lang="hr-HR" dirty="0" err="1"/>
              <a:t>questioni</a:t>
            </a:r>
            <a:r>
              <a:rPr lang="hr-HR" dirty="0"/>
              <a:t> </a:t>
            </a:r>
            <a:r>
              <a:rPr lang="hr-HR" dirty="0" err="1"/>
              <a:t>professionali</a:t>
            </a:r>
            <a:endParaRPr lang="hr-HR" dirty="0"/>
          </a:p>
          <a:p>
            <a:pPr lvl="1"/>
            <a:r>
              <a:rPr lang="it-IT" dirty="0"/>
              <a:t>Diversi tipi di lavoro, competenze e responsabilità
</a:t>
            </a:r>
            <a:r>
              <a:rPr lang="hr-HR" dirty="0" err="1"/>
              <a:t>Organizzazioni</a:t>
            </a:r>
            <a:r>
              <a:rPr lang="hr-HR" dirty="0"/>
              <a:t> </a:t>
            </a:r>
            <a:r>
              <a:rPr lang="hr-HR" dirty="0" err="1"/>
              <a:t>professionali</a:t>
            </a:r>
            <a:endParaRPr lang="hr-HR" dirty="0"/>
          </a:p>
          <a:p>
            <a:pPr lvl="1"/>
            <a:r>
              <a:rPr lang="hr-HR" dirty="0" err="1"/>
              <a:t>Riviste</a:t>
            </a:r>
            <a:r>
              <a:rPr lang="hr-HR" dirty="0"/>
              <a:t> </a:t>
            </a:r>
            <a:r>
              <a:rPr lang="hr-HR" dirty="0" err="1"/>
              <a:t>professionali</a:t>
            </a:r>
            <a:r>
              <a:rPr lang="hr-HR" dirty="0"/>
              <a:t>/</a:t>
            </a:r>
            <a:r>
              <a:rPr lang="hr-HR" dirty="0" err="1"/>
              <a:t>scientifiche</a:t>
            </a:r>
            <a:r>
              <a:rPr lang="hr-HR" dirty="0"/>
              <a:t> </a:t>
            </a:r>
            <a:endParaRPr lang="en-GB" dirty="0"/>
          </a:p>
        </p:txBody>
      </p:sp>
      <p:sp>
        <p:nvSpPr>
          <p:cNvPr id="4" name="Rezervirano mjesto podnožja 3"/>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2752751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hr-HR" dirty="0" err="1"/>
              <a:t>Diversità</a:t>
            </a:r>
            <a:r>
              <a:rPr lang="hr-HR" dirty="0"/>
              <a:t> </a:t>
            </a:r>
            <a:r>
              <a:rPr lang="hr-HR" dirty="0" err="1"/>
              <a:t>culturale</a:t>
            </a:r>
            <a:r>
              <a:rPr lang="hr-HR" dirty="0"/>
              <a:t>
</a:t>
            </a:r>
          </a:p>
        </p:txBody>
      </p:sp>
      <p:sp>
        <p:nvSpPr>
          <p:cNvPr id="4" name="Content Placeholder 3"/>
          <p:cNvSpPr>
            <a:spLocks noGrp="1"/>
          </p:cNvSpPr>
          <p:nvPr>
            <p:ph idx="1"/>
          </p:nvPr>
        </p:nvSpPr>
        <p:spPr/>
        <p:txBody>
          <a:bodyPr>
            <a:normAutofit/>
          </a:bodyPr>
          <a:lstStyle/>
          <a:p>
            <a:r>
              <a:rPr lang="it-IT" dirty="0"/>
              <a:t>coesistenza armoniosa e interazione di diverse culture
lotta al pregiudizio, discriminazione ed esclusione in tutto il mondo delle biblioteche multiculturali 
ogni individuo nella nostra società globale, culturalmente diversificata ha il diritto di una gamma completa di servizi di informazione e di biblioteca</a:t>
            </a:r>
            <a:endParaRPr lang="hr-HR" dirty="0"/>
          </a:p>
          <a:p>
            <a:pPr lvl="1"/>
            <a:r>
              <a:rPr lang="it-IT" dirty="0"/>
              <a:t>gruppi emarginati: minoranze, richiedenti asilo e profughi, residenti con permesso di soggiorno temporaneo, lavoratori migranti e comunità indigene</a:t>
            </a:r>
            <a:endParaRPr lang="hr-HR" dirty="0"/>
          </a:p>
        </p:txBody>
      </p:sp>
      <p:sp>
        <p:nvSpPr>
          <p:cNvPr id="2" name="Rezervirano mjesto podnožja 1"/>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162277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032" y="1055658"/>
            <a:ext cx="5820662" cy="4051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zervirano mjesto podnožja 1"/>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553376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Tempo </a:t>
            </a:r>
            <a:r>
              <a:rPr lang="hr-HR" dirty="0" err="1"/>
              <a:t>libero</a:t>
            </a:r>
            <a:r>
              <a:rPr lang="hr-HR" dirty="0"/>
              <a:t>
</a:t>
            </a:r>
          </a:p>
        </p:txBody>
      </p:sp>
      <p:sp>
        <p:nvSpPr>
          <p:cNvPr id="3" name="Content Placeholder 2"/>
          <p:cNvSpPr>
            <a:spLocks noGrp="1"/>
          </p:cNvSpPr>
          <p:nvPr>
            <p:ph sz="half" idx="1"/>
          </p:nvPr>
        </p:nvSpPr>
        <p:spPr/>
        <p:txBody>
          <a:bodyPr>
            <a:normAutofit/>
          </a:bodyPr>
          <a:lstStyle/>
          <a:p>
            <a:r>
              <a:rPr lang="hr-HR" dirty="0" err="1"/>
              <a:t>Biblioteca</a:t>
            </a:r>
            <a:r>
              <a:rPr lang="hr-HR" dirty="0"/>
              <a:t> </a:t>
            </a:r>
            <a:r>
              <a:rPr lang="hr-HR" dirty="0" err="1"/>
              <a:t>come</a:t>
            </a:r>
            <a:r>
              <a:rPr lang="hr-HR" dirty="0"/>
              <a:t> "</a:t>
            </a:r>
            <a:r>
              <a:rPr lang="hr-HR" dirty="0" err="1"/>
              <a:t>terzo</a:t>
            </a:r>
            <a:r>
              <a:rPr lang="hr-HR" dirty="0"/>
              <a:t> spazio" (</a:t>
            </a:r>
            <a:r>
              <a:rPr lang="hr-HR" dirty="0" err="1"/>
              <a:t>Oldenburg</a:t>
            </a:r>
            <a:r>
              <a:rPr lang="hr-HR" dirty="0"/>
              <a:t>, 1989)</a:t>
            </a:r>
          </a:p>
          <a:p>
            <a:pPr lvl="1"/>
            <a:r>
              <a:rPr lang="it-IT" dirty="0"/>
              <a:t>"</a:t>
            </a:r>
            <a:r>
              <a:rPr lang="it-IT" dirty="0" err="1"/>
              <a:t>Hangouts</a:t>
            </a:r>
            <a:r>
              <a:rPr lang="it-IT" dirty="0"/>
              <a:t> nel cuore di una comunità" e luoghi locali "che aiutano a ottenere attraverso il giorno"
spazio pubblico neutro e ambiente sociale separati da casa e lavoro/scuola</a:t>
            </a:r>
            <a:endParaRPr lang="hr-HR" dirty="0"/>
          </a:p>
        </p:txBody>
      </p:sp>
      <p:pic>
        <p:nvPicPr>
          <p:cNvPr id="5"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655046" y="2060575"/>
            <a:ext cx="4395788" cy="2931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zervirano mjesto podnožja 3"/>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2511945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err="1"/>
              <a:t>Introduzione</a:t>
            </a:r>
            <a:r>
              <a:rPr lang="hr-HR" dirty="0"/>
              <a:t> </a:t>
            </a:r>
            <a:r>
              <a:rPr lang="hr-HR" dirty="0" err="1"/>
              <a:t>alle</a:t>
            </a:r>
            <a:r>
              <a:rPr lang="hr-HR" dirty="0"/>
              <a:t> </a:t>
            </a:r>
            <a:r>
              <a:rPr lang="hr-HR" dirty="0" err="1"/>
              <a:t>questioni</a:t>
            </a:r>
            <a:r>
              <a:rPr lang="hr-HR" dirty="0"/>
              <a:t> </a:t>
            </a:r>
            <a:r>
              <a:rPr lang="hr-HR" dirty="0" err="1"/>
              <a:t>professionali</a:t>
            </a:r>
            <a:r>
              <a:rPr lang="hr-HR" dirty="0"/>
              <a:t>
</a:t>
            </a:r>
            <a:endParaRPr lang="en-GB" dirty="0"/>
          </a:p>
        </p:txBody>
      </p:sp>
      <p:sp>
        <p:nvSpPr>
          <p:cNvPr id="5" name="Rezervirano mjesto teksta 4"/>
          <p:cNvSpPr>
            <a:spLocks noGrp="1"/>
          </p:cNvSpPr>
          <p:nvPr>
            <p:ph type="body" idx="1"/>
          </p:nvPr>
        </p:nvSpPr>
        <p:spPr/>
        <p:txBody>
          <a:bodyPr/>
          <a:lstStyle/>
          <a:p>
            <a:r>
              <a:rPr lang="it-IT" dirty="0"/>
              <a:t>Diversi tipi di lavoro, competenze e responsabilità
</a:t>
            </a:r>
            <a:endParaRPr lang="hr-HR" dirty="0"/>
          </a:p>
        </p:txBody>
      </p:sp>
      <p:sp>
        <p:nvSpPr>
          <p:cNvPr id="2" name="Rezervirano mjesto podnožja 1"/>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2157718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a:t>Lavori
</a:t>
            </a:r>
            <a:endParaRPr lang="en-GB" dirty="0"/>
          </a:p>
        </p:txBody>
      </p:sp>
      <p:sp>
        <p:nvSpPr>
          <p:cNvPr id="5" name="Rezervirano mjesto sadržaja 4"/>
          <p:cNvSpPr>
            <a:spLocks noGrp="1"/>
          </p:cNvSpPr>
          <p:nvPr>
            <p:ph idx="1"/>
          </p:nvPr>
        </p:nvSpPr>
        <p:spPr/>
        <p:txBody>
          <a:bodyPr>
            <a:normAutofit fontScale="77500" lnSpcReduction="20000"/>
          </a:bodyPr>
          <a:lstStyle/>
          <a:p>
            <a:r>
              <a:rPr lang="hr-HR" dirty="0" err="1"/>
              <a:t>Nel</a:t>
            </a:r>
            <a:r>
              <a:rPr lang="hr-HR" dirty="0"/>
              <a:t> </a:t>
            </a:r>
            <a:r>
              <a:rPr lang="hr-HR" dirty="0" err="1"/>
              <a:t>corso</a:t>
            </a:r>
            <a:r>
              <a:rPr lang="hr-HR" dirty="0"/>
              <a:t> de</a:t>
            </a:r>
            <a:r>
              <a:rPr lang="it-IT" dirty="0"/>
              <a:t>i </a:t>
            </a:r>
            <a:r>
              <a:rPr lang="hr-HR" dirty="0" err="1"/>
              <a:t>secol</a:t>
            </a:r>
            <a:r>
              <a:rPr lang="it-IT" dirty="0"/>
              <a:t>i</a:t>
            </a:r>
            <a:endParaRPr lang="hr-HR" dirty="0"/>
          </a:p>
          <a:p>
            <a:pPr lvl="1"/>
            <a:r>
              <a:rPr lang="hr-HR" dirty="0" err="1"/>
              <a:t>Curatori</a:t>
            </a:r>
            <a:r>
              <a:rPr lang="hr-HR" dirty="0"/>
              <a:t>, </a:t>
            </a:r>
            <a:r>
              <a:rPr lang="hr-HR" dirty="0" err="1"/>
              <a:t>archivisti</a:t>
            </a:r>
            <a:r>
              <a:rPr lang="hr-HR" dirty="0"/>
              <a:t>, </a:t>
            </a:r>
            <a:r>
              <a:rPr lang="hr-HR" dirty="0" err="1"/>
              <a:t>bibliotecari</a:t>
            </a:r>
            <a:r>
              <a:rPr lang="hr-HR" dirty="0"/>
              <a:t>...</a:t>
            </a:r>
          </a:p>
          <a:p>
            <a:r>
              <a:rPr lang="hr-HR" dirty="0"/>
              <a:t> </a:t>
            </a:r>
            <a:r>
              <a:rPr lang="it-IT" dirty="0"/>
              <a:t>D</a:t>
            </a:r>
            <a:r>
              <a:rPr lang="hr-HR" dirty="0" err="1"/>
              <a:t>al</a:t>
            </a:r>
            <a:r>
              <a:rPr lang="hr-HR" dirty="0"/>
              <a:t> </a:t>
            </a:r>
            <a:r>
              <a:rPr lang="it-IT" dirty="0"/>
              <a:t>20.</a:t>
            </a:r>
            <a:r>
              <a:rPr lang="hr-HR" dirty="0"/>
              <a:t> </a:t>
            </a:r>
            <a:r>
              <a:rPr lang="hr-HR" dirty="0" err="1"/>
              <a:t>secolo</a:t>
            </a:r>
            <a:r>
              <a:rPr lang="hr-HR" dirty="0"/>
              <a:t> </a:t>
            </a:r>
          </a:p>
          <a:p>
            <a:pPr lvl="1"/>
            <a:r>
              <a:rPr lang="hr-HR" dirty="0" err="1"/>
              <a:t>Documentalista</a:t>
            </a:r>
            <a:r>
              <a:rPr lang="hr-HR" dirty="0"/>
              <a:t>
</a:t>
            </a:r>
            <a:r>
              <a:rPr lang="hr-HR" dirty="0" err="1"/>
              <a:t>Specializzazioni</a:t>
            </a:r>
            <a:r>
              <a:rPr lang="hr-HR" dirty="0"/>
              <a:t> </a:t>
            </a:r>
            <a:r>
              <a:rPr lang="hr-HR" dirty="0" err="1"/>
              <a:t>bibliotecarie</a:t>
            </a:r>
            <a:endParaRPr lang="hr-HR" dirty="0"/>
          </a:p>
          <a:p>
            <a:pPr lvl="2"/>
            <a:r>
              <a:rPr lang="it-IT" dirty="0"/>
              <a:t>Bibliotecario pubblico</a:t>
            </a:r>
            <a:r>
              <a:rPr lang="hr-HR" dirty="0"/>
              <a:t>, </a:t>
            </a:r>
            <a:r>
              <a:rPr lang="it-IT" dirty="0"/>
              <a:t>di </a:t>
            </a:r>
            <a:r>
              <a:rPr lang="hr-HR" dirty="0" err="1"/>
              <a:t>universit</a:t>
            </a:r>
            <a:r>
              <a:rPr lang="it-IT" dirty="0"/>
              <a:t>à</a:t>
            </a:r>
            <a:r>
              <a:rPr lang="hr-HR" dirty="0"/>
              <a:t>, </a:t>
            </a:r>
            <a:r>
              <a:rPr lang="it-IT" dirty="0"/>
              <a:t>di biblioteche speciali</a:t>
            </a:r>
            <a:r>
              <a:rPr lang="hr-HR" dirty="0"/>
              <a:t>, </a:t>
            </a:r>
            <a:r>
              <a:rPr lang="it-IT" dirty="0"/>
              <a:t>di biblioteche scolastiche</a:t>
            </a:r>
            <a:endParaRPr lang="hr-HR" dirty="0"/>
          </a:p>
          <a:p>
            <a:pPr lvl="2"/>
            <a:r>
              <a:rPr lang="hr-HR" dirty="0" err="1"/>
              <a:t>Catalo</a:t>
            </a:r>
            <a:r>
              <a:rPr lang="it-IT" dirty="0" err="1"/>
              <a:t>gatore</a:t>
            </a:r>
            <a:r>
              <a:rPr lang="hr-HR" dirty="0"/>
              <a:t>, </a:t>
            </a:r>
            <a:r>
              <a:rPr lang="it-IT" dirty="0"/>
              <a:t>addetto al </a:t>
            </a:r>
            <a:r>
              <a:rPr lang="hr-HR" dirty="0"/>
              <a:t>reference, </a:t>
            </a:r>
            <a:r>
              <a:rPr lang="it-IT" dirty="0"/>
              <a:t>alle collezioni</a:t>
            </a:r>
            <a:r>
              <a:rPr lang="hr-HR" dirty="0"/>
              <a:t>, </a:t>
            </a:r>
            <a:r>
              <a:rPr lang="it-IT" dirty="0"/>
              <a:t>bibliotecario di sistemi</a:t>
            </a:r>
            <a:r>
              <a:rPr lang="hr-HR" dirty="0"/>
              <a:t>, </a:t>
            </a:r>
            <a:r>
              <a:rPr lang="it-IT" dirty="0"/>
              <a:t>bibliotecario di servizi per i giovani</a:t>
            </a:r>
            <a:r>
              <a:rPr lang="hr-HR" dirty="0"/>
              <a:t>, </a:t>
            </a:r>
            <a:r>
              <a:rPr lang="it-IT" dirty="0"/>
              <a:t>specialista di catalogazione e metadata</a:t>
            </a:r>
            <a:r>
              <a:rPr lang="hr-HR" dirty="0"/>
              <a:t>, </a:t>
            </a:r>
            <a:r>
              <a:rPr lang="it-IT" dirty="0"/>
              <a:t>responsabile dei seriali e delle risorse elettroniche</a:t>
            </a:r>
            <a:r>
              <a:rPr lang="hr-HR" dirty="0"/>
              <a:t>, </a:t>
            </a:r>
            <a:r>
              <a:rPr lang="it-IT" dirty="0"/>
              <a:t>bibliotecario per i servizi di accesso</a:t>
            </a:r>
            <a:endParaRPr lang="hr-HR" dirty="0"/>
          </a:p>
          <a:p>
            <a:pPr lvl="2"/>
            <a:r>
              <a:rPr lang="hr-HR" dirty="0" err="1"/>
              <a:t>Conservazione</a:t>
            </a:r>
            <a:r>
              <a:rPr lang="hr-HR" dirty="0"/>
              <a:t>, cura …</a:t>
            </a:r>
          </a:p>
          <a:p>
            <a:pPr lvl="1"/>
            <a:r>
              <a:rPr lang="it-IT" dirty="0"/>
              <a:t>Analisti dell’informazione</a:t>
            </a:r>
            <a:endParaRPr lang="hr-HR" dirty="0"/>
          </a:p>
          <a:p>
            <a:pPr lvl="1"/>
            <a:r>
              <a:rPr lang="it-IT" dirty="0"/>
              <a:t>Manager dell’informazione</a:t>
            </a:r>
            <a:endParaRPr lang="hr-HR" dirty="0"/>
          </a:p>
          <a:p>
            <a:pPr lvl="1"/>
            <a:r>
              <a:rPr lang="it-IT" dirty="0"/>
              <a:t>Manager della conoscenza</a:t>
            </a:r>
            <a:endParaRPr lang="hr-HR" dirty="0"/>
          </a:p>
          <a:p>
            <a:pPr lvl="1"/>
            <a:r>
              <a:rPr lang="hr-HR" dirty="0" err="1"/>
              <a:t>Bibliotecario</a:t>
            </a:r>
            <a:r>
              <a:rPr lang="hr-HR" dirty="0"/>
              <a:t> </a:t>
            </a:r>
            <a:r>
              <a:rPr lang="hr-HR" dirty="0" err="1"/>
              <a:t>digitale</a:t>
            </a:r>
            <a:r>
              <a:rPr lang="hr-HR" dirty="0"/>
              <a:t>
Digital </a:t>
            </a:r>
            <a:r>
              <a:rPr lang="hr-HR" dirty="0" err="1"/>
              <a:t>curator</a:t>
            </a:r>
            <a:r>
              <a:rPr lang="hr-HR" dirty="0"/>
              <a:t> ….</a:t>
            </a:r>
          </a:p>
          <a:p>
            <a:pPr marL="457200" lvl="1" indent="0">
              <a:buNone/>
            </a:pPr>
            <a:endParaRPr lang="hr-HR" dirty="0"/>
          </a:p>
          <a:p>
            <a:endParaRPr lang="en-GB" dirty="0"/>
          </a:p>
        </p:txBody>
      </p:sp>
      <p:sp>
        <p:nvSpPr>
          <p:cNvPr id="2" name="Rezervirano mjesto podnožja 1"/>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26647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additive="base">
                                        <p:cTn id="2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 calcmode="lin" valueType="num">
                                      <p:cBhvr additive="base">
                                        <p:cTn id="4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Nuovi</a:t>
            </a:r>
            <a:r>
              <a:rPr lang="hr-HR" dirty="0"/>
              <a:t> profili/</a:t>
            </a:r>
            <a:r>
              <a:rPr lang="hr-HR" dirty="0" err="1"/>
              <a:t>titoli</a:t>
            </a:r>
            <a:r>
              <a:rPr lang="hr-HR" dirty="0"/>
              <a:t>...
</a:t>
            </a:r>
            <a:endParaRPr lang="en-GB" dirty="0"/>
          </a:p>
        </p:txBody>
      </p:sp>
      <p:sp>
        <p:nvSpPr>
          <p:cNvPr id="3" name="Rezervirano mjesto sadržaja 2"/>
          <p:cNvSpPr>
            <a:spLocks noGrp="1"/>
          </p:cNvSpPr>
          <p:nvPr>
            <p:ph sz="half" idx="1"/>
          </p:nvPr>
        </p:nvSpPr>
        <p:spPr>
          <a:xfrm>
            <a:off x="1139406" y="1812533"/>
            <a:ext cx="4396339" cy="4195763"/>
          </a:xfrm>
        </p:spPr>
        <p:txBody>
          <a:bodyPr>
            <a:normAutofit fontScale="85000" lnSpcReduction="20000"/>
          </a:bodyPr>
          <a:lstStyle/>
          <a:p>
            <a:r>
              <a:rPr lang="it-IT" dirty="0"/>
              <a:t>Analista del w</a:t>
            </a:r>
            <a:r>
              <a:rPr lang="hr-HR" dirty="0"/>
              <a:t>e</a:t>
            </a:r>
            <a:r>
              <a:rPr lang="it-IT" dirty="0"/>
              <a:t>b</a:t>
            </a:r>
            <a:endParaRPr lang="hr-HR" dirty="0"/>
          </a:p>
          <a:p>
            <a:r>
              <a:rPr lang="hr-HR" dirty="0" err="1"/>
              <a:t>Bibliotecario</a:t>
            </a:r>
            <a:r>
              <a:rPr lang="hr-HR" dirty="0"/>
              <a:t> di</a:t>
            </a:r>
            <a:r>
              <a:rPr lang="it-IT" dirty="0"/>
              <a:t>/per i</a:t>
            </a:r>
            <a:r>
              <a:rPr lang="hr-HR" dirty="0"/>
              <a:t> dati
</a:t>
            </a:r>
            <a:r>
              <a:rPr lang="it-IT" dirty="0"/>
              <a:t>Bibliotecario di/per i servizi di dati</a:t>
            </a:r>
            <a:endParaRPr lang="hr-HR" dirty="0"/>
          </a:p>
          <a:p>
            <a:r>
              <a:rPr lang="hr-HR" dirty="0" err="1"/>
              <a:t>Bibliotecario</a:t>
            </a:r>
            <a:r>
              <a:rPr lang="hr-HR" dirty="0"/>
              <a:t> di </a:t>
            </a:r>
            <a:r>
              <a:rPr lang="hr-HR" dirty="0" err="1"/>
              <a:t>progetti</a:t>
            </a:r>
            <a:r>
              <a:rPr lang="hr-HR" dirty="0"/>
              <a:t> </a:t>
            </a:r>
            <a:r>
              <a:rPr lang="hr-HR" dirty="0" err="1"/>
              <a:t>digitali</a:t>
            </a:r>
            <a:r>
              <a:rPr lang="hr-HR" dirty="0"/>
              <a:t> 
</a:t>
            </a:r>
            <a:r>
              <a:rPr lang="it-IT" dirty="0"/>
              <a:t>Coordinatore del Manager della conoscenza</a:t>
            </a:r>
            <a:endParaRPr lang="hr-HR" dirty="0"/>
          </a:p>
          <a:p>
            <a:r>
              <a:rPr lang="it-IT" dirty="0"/>
              <a:t>Bibliotecario per la descrizione delle risorse</a:t>
            </a:r>
            <a:endParaRPr lang="hr-HR" dirty="0"/>
          </a:p>
          <a:p>
            <a:r>
              <a:rPr lang="it-IT" dirty="0"/>
              <a:t>Specialista di istruzioni e servizi digitali</a:t>
            </a:r>
            <a:endParaRPr lang="hr-HR" dirty="0"/>
          </a:p>
          <a:p>
            <a:r>
              <a:rPr lang="hr-HR" dirty="0" err="1"/>
              <a:t>Ingegnere</a:t>
            </a:r>
            <a:r>
              <a:rPr lang="hr-HR" dirty="0"/>
              <a:t> del software
</a:t>
            </a:r>
            <a:r>
              <a:rPr lang="it-IT" dirty="0"/>
              <a:t>Responsabile dell’implementazione e migrazione</a:t>
            </a:r>
            <a:endParaRPr lang="hr-HR" dirty="0"/>
          </a:p>
          <a:p>
            <a:r>
              <a:rPr lang="it-IT" dirty="0"/>
              <a:t>Specialista di tecnologie </a:t>
            </a:r>
            <a:r>
              <a:rPr lang="it-IT" dirty="0" smtClean="0"/>
              <a:t>digitali</a:t>
            </a:r>
          </a:p>
          <a:p>
            <a:r>
              <a:rPr lang="it-IT" dirty="0"/>
              <a:t>Responsabile della gestione delle risorse elettroniche </a:t>
            </a:r>
            <a:r>
              <a:rPr lang="hr-HR" dirty="0"/>
              <a:t>(ERM)</a:t>
            </a:r>
          </a:p>
          <a:p>
            <a:endParaRPr lang="en-GB" dirty="0"/>
          </a:p>
          <a:p>
            <a:endParaRPr lang="hr-HR" dirty="0"/>
          </a:p>
          <a:p>
            <a:endParaRPr lang="en-GB" dirty="0"/>
          </a:p>
        </p:txBody>
      </p:sp>
      <p:sp>
        <p:nvSpPr>
          <p:cNvPr id="4" name="Rezervirano mjesto sadržaja 3"/>
          <p:cNvSpPr>
            <a:spLocks noGrp="1"/>
          </p:cNvSpPr>
          <p:nvPr>
            <p:ph sz="half" idx="2"/>
          </p:nvPr>
        </p:nvSpPr>
        <p:spPr>
          <a:xfrm>
            <a:off x="5774809" y="1767335"/>
            <a:ext cx="4671518" cy="4200245"/>
          </a:xfrm>
        </p:spPr>
        <p:txBody>
          <a:bodyPr>
            <a:normAutofit fontScale="85000" lnSpcReduction="20000"/>
          </a:bodyPr>
          <a:lstStyle/>
          <a:p>
            <a:r>
              <a:rPr lang="it-IT" dirty="0"/>
              <a:t>Responsabile della gestione delle risorse elettroniche </a:t>
            </a:r>
            <a:r>
              <a:rPr lang="hr-HR" dirty="0"/>
              <a:t>(ERM)</a:t>
            </a:r>
          </a:p>
          <a:p>
            <a:r>
              <a:rPr lang="hr-HR" dirty="0" err="1"/>
              <a:t>Bibliotecario</a:t>
            </a:r>
            <a:r>
              <a:rPr lang="hr-HR" dirty="0"/>
              <a:t> </a:t>
            </a:r>
            <a:r>
              <a:rPr lang="it-IT" dirty="0"/>
              <a:t>addetto alla </a:t>
            </a:r>
            <a:r>
              <a:rPr lang="hr-HR" dirty="0" err="1"/>
              <a:t>comunicazio</a:t>
            </a:r>
            <a:r>
              <a:rPr lang="it-IT" dirty="0"/>
              <a:t>ne</a:t>
            </a:r>
            <a:r>
              <a:rPr lang="hr-HR" dirty="0"/>
              <a:t>
</a:t>
            </a:r>
            <a:r>
              <a:rPr lang="it-IT" dirty="0"/>
              <a:t>Specialista dell’editoria accademica e dell'accesso intellettuale</a:t>
            </a:r>
            <a:endParaRPr lang="hr-HR" dirty="0"/>
          </a:p>
          <a:p>
            <a:r>
              <a:rPr lang="it-IT" dirty="0"/>
              <a:t>Coordinatore dell’educazione museale</a:t>
            </a:r>
            <a:endParaRPr lang="hr-HR" b="1" dirty="0"/>
          </a:p>
          <a:p>
            <a:r>
              <a:rPr lang="it-IT" dirty="0"/>
              <a:t>Coordinatore dei dati GIS e </a:t>
            </a:r>
            <a:r>
              <a:rPr lang="it-IT" dirty="0" err="1"/>
              <a:t>geospaziali</a:t>
            </a:r>
            <a:r>
              <a:rPr lang="it-IT" dirty="0"/>
              <a:t>
</a:t>
            </a:r>
            <a:r>
              <a:rPr lang="it-IT" dirty="0" smtClean="0"/>
              <a:t>Bibliotecario per il collegamento con le discipline tecnico-scientifiche (discipline STEM in inglese)</a:t>
            </a:r>
          </a:p>
          <a:p>
            <a:r>
              <a:rPr lang="it-IT" dirty="0" smtClean="0"/>
              <a:t>Progettista </a:t>
            </a:r>
            <a:r>
              <a:rPr lang="it-IT" dirty="0"/>
              <a:t>di </a:t>
            </a:r>
            <a:r>
              <a:rPr lang="hr-HR" dirty="0" err="1"/>
              <a:t>User</a:t>
            </a:r>
            <a:r>
              <a:rPr lang="hr-HR" dirty="0"/>
              <a:t> </a:t>
            </a:r>
            <a:r>
              <a:rPr lang="hr-HR" dirty="0" err="1"/>
              <a:t>Experience</a:t>
            </a:r>
            <a:r>
              <a:rPr lang="hr-HR" dirty="0"/>
              <a:t> (UX) </a:t>
            </a:r>
            <a:endParaRPr lang="en-GB" dirty="0"/>
          </a:p>
          <a:p>
            <a:r>
              <a:rPr lang="hr-HR" dirty="0" err="1"/>
              <a:t>Archivista</a:t>
            </a:r>
            <a:r>
              <a:rPr lang="hr-HR" dirty="0"/>
              <a:t> </a:t>
            </a:r>
            <a:r>
              <a:rPr lang="hr-HR" dirty="0" err="1"/>
              <a:t>digitale</a:t>
            </a:r>
            <a:r>
              <a:rPr lang="hr-HR" dirty="0"/>
              <a:t>
</a:t>
            </a:r>
            <a:r>
              <a:rPr lang="it-IT" dirty="0"/>
              <a:t>Gestore di contenuti</a:t>
            </a:r>
            <a:endParaRPr lang="hr-HR" dirty="0"/>
          </a:p>
          <a:p>
            <a:r>
              <a:rPr lang="it-IT" dirty="0"/>
              <a:t>Coordinatore delle informazioni sul prodotto</a:t>
            </a:r>
            <a:endParaRPr lang="en-GB" dirty="0"/>
          </a:p>
        </p:txBody>
      </p:sp>
      <p:sp>
        <p:nvSpPr>
          <p:cNvPr id="5" name="Rezervirano mjesto podnožja 4"/>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2659333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it-IT" dirty="0"/>
              <a:t>Capacità</a:t>
            </a:r>
            <a:r>
              <a:rPr lang="hr-HR" dirty="0"/>
              <a:t> e </a:t>
            </a:r>
            <a:r>
              <a:rPr lang="hr-HR" dirty="0" err="1"/>
              <a:t>competenze</a:t>
            </a:r>
            <a:r>
              <a:rPr lang="hr-HR" dirty="0"/>
              <a:t> </a:t>
            </a:r>
            <a:r>
              <a:rPr lang="hr-HR" dirty="0" err="1"/>
              <a:t>necessarie</a:t>
            </a:r>
            <a:r>
              <a:rPr lang="hr-HR" dirty="0"/>
              <a:t>?
</a:t>
            </a:r>
            <a:endParaRPr lang="en-GB" dirty="0"/>
          </a:p>
        </p:txBody>
      </p:sp>
      <p:sp>
        <p:nvSpPr>
          <p:cNvPr id="3" name="Rezervirano mjesto sadržaja 2"/>
          <p:cNvSpPr>
            <a:spLocks noGrp="1"/>
          </p:cNvSpPr>
          <p:nvPr>
            <p:ph idx="1"/>
          </p:nvPr>
        </p:nvSpPr>
        <p:spPr/>
        <p:txBody>
          <a:bodyPr>
            <a:normAutofit fontScale="92500" lnSpcReduction="20000"/>
          </a:bodyPr>
          <a:lstStyle/>
          <a:p>
            <a:pPr lvl="0"/>
            <a:r>
              <a:rPr lang="it-IT" dirty="0"/>
              <a:t>abilità nella selezione, nell’organizzazione, nella ricerca, nel reperimento e nella valutazione delle informazioni così come nella progettazione, nel mantenimento e nello sviluppo dei sistemi di informazione e di aiuto informativo 
abilità nell’applicazione delle conoscenze e delle abilità nell'uso delle tecnologie e degli strumenti moderni nella selezione, nella creazione e/o nell’amministrazione dei sistemi informativi basati su computer</a:t>
            </a:r>
            <a:endParaRPr lang="en-GB" dirty="0"/>
          </a:p>
          <a:p>
            <a:pPr lvl="0"/>
            <a:r>
              <a:rPr lang="it-IT" dirty="0"/>
              <a:t>abilità nell'applicazione dei principi di base dei servizi di informazione di gestione, compresa la pianificazione e la costruzione di adeguati spazi fisici e virtuali, in conformità con i principi e le responsabilità professionali, etici, legali e di sicurezza</a:t>
            </a:r>
            <a:endParaRPr lang="hr-HR" dirty="0"/>
          </a:p>
          <a:p>
            <a:pPr lvl="0"/>
            <a:r>
              <a:rPr lang="it-IT" dirty="0"/>
              <a:t>conoscenze e abilità nella gestione di collezioni di materiali fisiche e digitali, inclusa la loro conservazione e protezione in istituzioni di informazione fisiche e online</a:t>
            </a:r>
            <a:endParaRPr lang="en-GB" dirty="0"/>
          </a:p>
          <a:p>
            <a:pPr marL="0" indent="0">
              <a:buNone/>
            </a:pPr>
            <a:endParaRPr lang="en-GB" dirty="0"/>
          </a:p>
        </p:txBody>
      </p:sp>
      <p:sp>
        <p:nvSpPr>
          <p:cNvPr id="4" name="Rezervirano mjesto podnožja 3"/>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304821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it-IT" dirty="0"/>
              <a:t>Capacità e competenze - </a:t>
            </a:r>
            <a:r>
              <a:rPr lang="hr-HR" dirty="0" err="1"/>
              <a:t>cont</a:t>
            </a:r>
            <a:r>
              <a:rPr lang="it-IT" dirty="0" err="1"/>
              <a:t>inua</a:t>
            </a:r>
            <a:r>
              <a:rPr lang="hr-HR" dirty="0"/>
              <a:t> …</a:t>
            </a:r>
            <a:endParaRPr lang="en-GB" dirty="0"/>
          </a:p>
        </p:txBody>
      </p:sp>
      <p:sp>
        <p:nvSpPr>
          <p:cNvPr id="3" name="Rezervirano mjesto sadržaja 2"/>
          <p:cNvSpPr>
            <a:spLocks noGrp="1"/>
          </p:cNvSpPr>
          <p:nvPr>
            <p:ph idx="1"/>
          </p:nvPr>
        </p:nvSpPr>
        <p:spPr/>
        <p:txBody>
          <a:bodyPr>
            <a:normAutofit fontScale="92500" lnSpcReduction="20000"/>
          </a:bodyPr>
          <a:lstStyle/>
          <a:p>
            <a:pPr lvl="0"/>
            <a:r>
              <a:rPr lang="it-IT" dirty="0"/>
              <a:t>capacità di analizzare le esigenze e i comportamenti delle informazioni degli utenti 
competenze nella progettazione e realizzazione di nuovi servizi di informazione</a:t>
            </a:r>
            <a:endParaRPr lang="en-GB" dirty="0"/>
          </a:p>
          <a:p>
            <a:pPr lvl="0"/>
            <a:r>
              <a:rPr lang="it-IT" dirty="0"/>
              <a:t>capacità di selezione, valutazione, attuazione e gestione di informazioni e sistemi informatici nelle istituzioni dei beni culturali
competenze per la pubblicazione di risorse informative al fine di renderle disponibili a fini educativi, culturali e sociali
competenze per la progettazione di informazioni e materiali didattici e aiuto informativo online</a:t>
            </a:r>
            <a:endParaRPr lang="en-GB" dirty="0"/>
          </a:p>
          <a:p>
            <a:pPr lvl="0"/>
            <a:r>
              <a:rPr lang="it-IT" dirty="0"/>
              <a:t>abilità di comunicazione nei rapporti con il pubblico, gli utenti e nel trasferimento delle informazioni nella comunità professionale
competenze per la gestione di istituti di informazione, sistemi e reti (reali, virtuali e simulati)...</a:t>
            </a:r>
            <a:endParaRPr lang="en-GB" dirty="0"/>
          </a:p>
        </p:txBody>
      </p:sp>
      <p:sp>
        <p:nvSpPr>
          <p:cNvPr id="4" name="Rezervirano mjesto podnožja 3"/>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305167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it-IT" dirty="0"/>
              <a:t>Corsi tipici a livello di laurea 
</a:t>
            </a:r>
            <a:endParaRPr lang="en-GB" dirty="0"/>
          </a:p>
        </p:txBody>
      </p:sp>
      <p:sp>
        <p:nvSpPr>
          <p:cNvPr id="3" name="Rezervirano mjesto sadržaja 2"/>
          <p:cNvSpPr>
            <a:spLocks noGrp="1"/>
          </p:cNvSpPr>
          <p:nvPr>
            <p:ph sz="half" idx="1"/>
          </p:nvPr>
        </p:nvSpPr>
        <p:spPr>
          <a:xfrm>
            <a:off x="1103312" y="2060575"/>
            <a:ext cx="4551181" cy="4195763"/>
          </a:xfrm>
        </p:spPr>
        <p:txBody>
          <a:bodyPr>
            <a:normAutofit lnSpcReduction="10000"/>
          </a:bodyPr>
          <a:lstStyle/>
          <a:p>
            <a:pPr lvl="0"/>
            <a:r>
              <a:rPr lang="en-GB" dirty="0" err="1"/>
              <a:t>Società</a:t>
            </a:r>
            <a:r>
              <a:rPr lang="en-GB" dirty="0"/>
              <a:t> </a:t>
            </a:r>
            <a:r>
              <a:rPr lang="en-GB" dirty="0" err="1"/>
              <a:t>dell’informazione</a:t>
            </a:r>
            <a:r>
              <a:rPr lang="en-GB" dirty="0"/>
              <a:t>
</a:t>
            </a:r>
            <a:r>
              <a:rPr lang="it-IT" dirty="0"/>
              <a:t>Teoria e pratica dell’organizzazione dell’informazione</a:t>
            </a:r>
            <a:endParaRPr lang="en-GB" dirty="0"/>
          </a:p>
          <a:p>
            <a:pPr lvl="0"/>
            <a:r>
              <a:rPr lang="it-IT" dirty="0"/>
              <a:t>Gestione delle informazioni</a:t>
            </a:r>
            <a:endParaRPr lang="hr-HR" dirty="0"/>
          </a:p>
          <a:p>
            <a:pPr lvl="0"/>
            <a:r>
              <a:rPr lang="en-GB" dirty="0" err="1"/>
              <a:t>Comportamenti</a:t>
            </a:r>
            <a:r>
              <a:rPr lang="en-GB" dirty="0"/>
              <a:t> </a:t>
            </a:r>
            <a:r>
              <a:rPr lang="en-GB" dirty="0" err="1"/>
              <a:t>umani</a:t>
            </a:r>
            <a:r>
              <a:rPr lang="en-GB" dirty="0"/>
              <a:t> </a:t>
            </a:r>
            <a:r>
              <a:rPr lang="en-GB" dirty="0" err="1"/>
              <a:t>riguardo</a:t>
            </a:r>
            <a:r>
              <a:rPr lang="en-GB" dirty="0"/>
              <a:t> </a:t>
            </a:r>
            <a:r>
              <a:rPr lang="en-GB" dirty="0" err="1"/>
              <a:t>alle</a:t>
            </a:r>
            <a:r>
              <a:rPr lang="en-GB" dirty="0"/>
              <a:t>  </a:t>
            </a:r>
            <a:r>
              <a:rPr lang="en-GB" dirty="0" err="1"/>
              <a:t>informazioni</a:t>
            </a:r>
            <a:r>
              <a:rPr lang="en-GB" dirty="0"/>
              <a:t>
Data mining</a:t>
            </a:r>
          </a:p>
          <a:p>
            <a:r>
              <a:rPr lang="en-GB" dirty="0" err="1"/>
              <a:t>Studi</a:t>
            </a:r>
            <a:r>
              <a:rPr lang="en-GB" dirty="0"/>
              <a:t> </a:t>
            </a:r>
            <a:r>
              <a:rPr lang="en-GB" dirty="0" err="1"/>
              <a:t>culturali</a:t>
            </a:r>
            <a:r>
              <a:rPr lang="en-GB" dirty="0"/>
              <a:t>
</a:t>
            </a:r>
            <a:r>
              <a:rPr lang="it-IT" dirty="0"/>
              <a:t>Metodi di ricerca negli studi dell’informazione;</a:t>
            </a:r>
            <a:endParaRPr lang="en-GB" dirty="0"/>
          </a:p>
          <a:p>
            <a:r>
              <a:rPr lang="it-IT" dirty="0"/>
              <a:t>Progettazione e costruzione di collezioni e servizi digitali</a:t>
            </a:r>
            <a:endParaRPr lang="en-GB" dirty="0"/>
          </a:p>
        </p:txBody>
      </p:sp>
      <p:sp>
        <p:nvSpPr>
          <p:cNvPr id="4" name="Rezervirano mjesto sadržaja 3"/>
          <p:cNvSpPr>
            <a:spLocks noGrp="1"/>
          </p:cNvSpPr>
          <p:nvPr>
            <p:ph sz="half" idx="2"/>
          </p:nvPr>
        </p:nvSpPr>
        <p:spPr>
          <a:xfrm>
            <a:off x="5822935" y="2060575"/>
            <a:ext cx="4396341" cy="4200245"/>
          </a:xfrm>
        </p:spPr>
        <p:txBody>
          <a:bodyPr>
            <a:normAutofit lnSpcReduction="10000"/>
          </a:bodyPr>
          <a:lstStyle/>
          <a:p>
            <a:r>
              <a:rPr lang="hr-HR" dirty="0" err="1"/>
              <a:t>Scienza</a:t>
            </a:r>
            <a:r>
              <a:rPr lang="hr-HR" dirty="0"/>
              <a:t> </a:t>
            </a:r>
            <a:r>
              <a:rPr lang="hr-HR" dirty="0" err="1"/>
              <a:t>dell</a:t>
            </a:r>
            <a:r>
              <a:rPr lang="hr-HR" dirty="0"/>
              <a:t>’</a:t>
            </a:r>
            <a:r>
              <a:rPr lang="it-IT" dirty="0"/>
              <a:t>i</a:t>
            </a:r>
            <a:r>
              <a:rPr lang="hr-HR" dirty="0" err="1"/>
              <a:t>nformazione</a:t>
            </a:r>
            <a:r>
              <a:rPr lang="hr-HR" dirty="0"/>
              <a:t>
</a:t>
            </a:r>
            <a:r>
              <a:rPr lang="hr-HR" dirty="0" err="1"/>
              <a:t>Recupero</a:t>
            </a:r>
            <a:r>
              <a:rPr lang="hr-HR" dirty="0"/>
              <a:t> </a:t>
            </a:r>
            <a:r>
              <a:rPr lang="it-IT" dirty="0"/>
              <a:t>dell’</a:t>
            </a:r>
            <a:r>
              <a:rPr lang="hr-HR" dirty="0" err="1"/>
              <a:t>informazion</a:t>
            </a:r>
            <a:r>
              <a:rPr lang="it-IT" dirty="0"/>
              <a:t>e</a:t>
            </a:r>
            <a:endParaRPr lang="hr-HR" dirty="0"/>
          </a:p>
          <a:p>
            <a:r>
              <a:rPr lang="hr-HR" dirty="0" err="1"/>
              <a:t>Programmazione</a:t>
            </a:r>
            <a:r>
              <a:rPr lang="hr-HR" dirty="0"/>
              <a:t> base/</a:t>
            </a:r>
            <a:r>
              <a:rPr lang="hr-HR" dirty="0" err="1"/>
              <a:t>avanzata</a:t>
            </a:r>
            <a:r>
              <a:rPr lang="hr-HR" dirty="0"/>
              <a:t>
</a:t>
            </a:r>
            <a:r>
              <a:rPr lang="it-IT" dirty="0"/>
              <a:t>Manager della conoscenza</a:t>
            </a:r>
            <a:endParaRPr lang="en-GB" dirty="0"/>
          </a:p>
          <a:p>
            <a:r>
              <a:rPr lang="hr-HR" dirty="0"/>
              <a:t>Marketing online
</a:t>
            </a:r>
            <a:r>
              <a:rPr lang="hr-HR" dirty="0" err="1"/>
              <a:t>Interazione</a:t>
            </a:r>
            <a:r>
              <a:rPr lang="hr-HR" dirty="0"/>
              <a:t> </a:t>
            </a:r>
            <a:r>
              <a:rPr lang="hr-HR" dirty="0" err="1"/>
              <a:t>uomo</a:t>
            </a:r>
            <a:r>
              <a:rPr lang="hr-HR" dirty="0"/>
              <a:t>-</a:t>
            </a:r>
            <a:r>
              <a:rPr lang="it-IT" dirty="0"/>
              <a:t>macchina</a:t>
            </a:r>
            <a:r>
              <a:rPr lang="hr-HR" dirty="0"/>
              <a:t> </a:t>
            </a:r>
          </a:p>
          <a:p>
            <a:r>
              <a:rPr lang="hr-HR" dirty="0"/>
              <a:t>Formati di file </a:t>
            </a:r>
            <a:r>
              <a:rPr lang="hr-HR" dirty="0" err="1"/>
              <a:t>digitali</a:t>
            </a:r>
            <a:r>
              <a:rPr lang="hr-HR" dirty="0"/>
              <a:t> 
</a:t>
            </a:r>
            <a:r>
              <a:rPr lang="hr-HR" dirty="0" err="1"/>
              <a:t>Editoria</a:t>
            </a:r>
            <a:r>
              <a:rPr lang="hr-HR" dirty="0"/>
              <a:t> </a:t>
            </a:r>
            <a:r>
              <a:rPr lang="hr-HR" dirty="0" err="1"/>
              <a:t>digitale</a:t>
            </a:r>
            <a:endParaRPr lang="hr-HR" dirty="0"/>
          </a:p>
          <a:p>
            <a:r>
              <a:rPr lang="en-GB" dirty="0" err="1"/>
              <a:t>Filosofia</a:t>
            </a:r>
            <a:r>
              <a:rPr lang="en-GB" dirty="0"/>
              <a:t> </a:t>
            </a:r>
            <a:r>
              <a:rPr lang="en-GB" dirty="0" err="1"/>
              <a:t>dell’informazione</a:t>
            </a:r>
            <a:r>
              <a:rPr lang="en-GB" dirty="0"/>
              <a:t>;</a:t>
            </a:r>
          </a:p>
          <a:p>
            <a:r>
              <a:rPr lang="hr-HR" dirty="0" err="1"/>
              <a:t>Tecnologie</a:t>
            </a:r>
            <a:r>
              <a:rPr lang="hr-HR" dirty="0"/>
              <a:t> </a:t>
            </a:r>
            <a:r>
              <a:rPr lang="hr-HR" dirty="0" err="1"/>
              <a:t>linguistiche</a:t>
            </a:r>
            <a:endParaRPr lang="en-GB" dirty="0"/>
          </a:p>
        </p:txBody>
      </p:sp>
      <p:sp>
        <p:nvSpPr>
          <p:cNvPr id="5" name="Rezervirano mjesto podnožja 4"/>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1128346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Esercizi</a:t>
            </a:r>
            <a:r>
              <a:rPr lang="hr-HR" dirty="0"/>
              <a:t>
</a:t>
            </a:r>
            <a:endParaRPr lang="en-GB" dirty="0"/>
          </a:p>
        </p:txBody>
      </p:sp>
      <p:sp>
        <p:nvSpPr>
          <p:cNvPr id="3" name="Rezervirano mjesto sadržaja 2"/>
          <p:cNvSpPr>
            <a:spLocks noGrp="1"/>
          </p:cNvSpPr>
          <p:nvPr>
            <p:ph sz="half" idx="1"/>
          </p:nvPr>
        </p:nvSpPr>
        <p:spPr/>
        <p:txBody>
          <a:bodyPr/>
          <a:lstStyle/>
          <a:p>
            <a:r>
              <a:rPr lang="hr-HR" dirty="0" err="1"/>
              <a:t>Divisione</a:t>
            </a:r>
            <a:r>
              <a:rPr lang="hr-HR" dirty="0"/>
              <a:t> </a:t>
            </a:r>
            <a:r>
              <a:rPr lang="hr-HR" dirty="0" err="1"/>
              <a:t>in</a:t>
            </a:r>
            <a:r>
              <a:rPr lang="hr-HR" dirty="0"/>
              <a:t> </a:t>
            </a:r>
            <a:r>
              <a:rPr lang="hr-HR" dirty="0" err="1"/>
              <a:t>gruppi</a:t>
            </a:r>
            <a:r>
              <a:rPr lang="hr-HR" dirty="0"/>
              <a:t>
</a:t>
            </a:r>
            <a:r>
              <a:rPr lang="it-IT" dirty="0"/>
              <a:t>Distribuzione dei fogli di lavoro</a:t>
            </a:r>
            <a:endParaRPr lang="en-GB" dirty="0"/>
          </a:p>
        </p:txBody>
      </p:sp>
      <p:sp>
        <p:nvSpPr>
          <p:cNvPr id="4" name="Rezervirano mjesto sadržaja 3"/>
          <p:cNvSpPr>
            <a:spLocks noGrp="1"/>
          </p:cNvSpPr>
          <p:nvPr>
            <p:ph sz="half" idx="2"/>
          </p:nvPr>
        </p:nvSpPr>
        <p:spPr/>
        <p:txBody>
          <a:bodyPr/>
          <a:lstStyle/>
          <a:p>
            <a:r>
              <a:rPr lang="hr-HR" dirty="0" err="1"/>
              <a:t>Commenti</a:t>
            </a:r>
            <a:r>
              <a:rPr lang="hr-HR" dirty="0"/>
              <a:t> </a:t>
            </a:r>
            <a:r>
              <a:rPr lang="hr-HR" dirty="0" err="1"/>
              <a:t>ricevuti</a:t>
            </a:r>
            <a:endParaRPr lang="en-GB" dirty="0"/>
          </a:p>
        </p:txBody>
      </p:sp>
      <p:sp>
        <p:nvSpPr>
          <p:cNvPr id="5" name="Rezervirano mjesto podnožja 4"/>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607179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it-IT" dirty="0"/>
              <a:t>Introduzione alla nozione di «Istituto d'informazione»
</a:t>
            </a:r>
            <a:endParaRPr lang="en-GB" dirty="0"/>
          </a:p>
        </p:txBody>
      </p:sp>
      <p:sp>
        <p:nvSpPr>
          <p:cNvPr id="5" name="Rezervirano mjesto teksta 4"/>
          <p:cNvSpPr>
            <a:spLocks noGrp="1"/>
          </p:cNvSpPr>
          <p:nvPr>
            <p:ph type="body" idx="1"/>
          </p:nvPr>
        </p:nvSpPr>
        <p:spPr/>
        <p:txBody>
          <a:bodyPr/>
          <a:lstStyle/>
          <a:p>
            <a:endParaRPr lang="en-GB"/>
          </a:p>
        </p:txBody>
      </p:sp>
      <p:sp>
        <p:nvSpPr>
          <p:cNvPr id="2" name="Rezervirano mjesto podnožja 1"/>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3944379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err="1"/>
              <a:t>Introduzione</a:t>
            </a:r>
            <a:r>
              <a:rPr lang="hr-HR" dirty="0"/>
              <a:t> </a:t>
            </a:r>
            <a:r>
              <a:rPr lang="hr-HR" dirty="0" err="1"/>
              <a:t>alle</a:t>
            </a:r>
            <a:r>
              <a:rPr lang="hr-HR" dirty="0"/>
              <a:t> </a:t>
            </a:r>
            <a:r>
              <a:rPr lang="hr-HR" dirty="0" err="1"/>
              <a:t>questioni</a:t>
            </a:r>
            <a:r>
              <a:rPr lang="hr-HR" dirty="0"/>
              <a:t> </a:t>
            </a:r>
            <a:r>
              <a:rPr lang="hr-HR" dirty="0" err="1"/>
              <a:t>professionali</a:t>
            </a:r>
            <a:r>
              <a:rPr lang="hr-HR" dirty="0"/>
              <a:t>
</a:t>
            </a:r>
            <a:endParaRPr lang="en-GB" dirty="0"/>
          </a:p>
        </p:txBody>
      </p:sp>
      <p:sp>
        <p:nvSpPr>
          <p:cNvPr id="5" name="Rezervirano mjesto teksta 4"/>
          <p:cNvSpPr>
            <a:spLocks noGrp="1"/>
          </p:cNvSpPr>
          <p:nvPr>
            <p:ph type="body" idx="1"/>
          </p:nvPr>
        </p:nvSpPr>
        <p:spPr/>
        <p:txBody>
          <a:bodyPr/>
          <a:lstStyle/>
          <a:p>
            <a:r>
              <a:rPr lang="hr-HR" dirty="0" err="1"/>
              <a:t>Organizzazioni</a:t>
            </a:r>
            <a:r>
              <a:rPr lang="hr-HR" dirty="0"/>
              <a:t> </a:t>
            </a:r>
            <a:r>
              <a:rPr lang="hr-HR" dirty="0" err="1"/>
              <a:t>professionali</a:t>
            </a:r>
            <a:r>
              <a:rPr lang="hr-HR" dirty="0"/>
              <a:t>
</a:t>
            </a:r>
            <a:endParaRPr lang="en-GB" dirty="0"/>
          </a:p>
        </p:txBody>
      </p:sp>
      <p:sp>
        <p:nvSpPr>
          <p:cNvPr id="2" name="Rezervirano mjesto podnožja 1"/>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3300332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521420" y="0"/>
            <a:ext cx="9404723" cy="1400530"/>
          </a:xfrm>
        </p:spPr>
        <p:txBody>
          <a:bodyPr/>
          <a:lstStyle/>
          <a:p>
            <a:r>
              <a:rPr lang="it-IT" dirty="0"/>
              <a:t>Organizzazioni mondiali ed europee conosciute
</a:t>
            </a:r>
            <a:endParaRPr lang="en-GB" dirty="0"/>
          </a:p>
        </p:txBody>
      </p:sp>
      <p:sp>
        <p:nvSpPr>
          <p:cNvPr id="5" name="Rezervirano mjesto sadržaja 4"/>
          <p:cNvSpPr>
            <a:spLocks noGrp="1"/>
          </p:cNvSpPr>
          <p:nvPr>
            <p:ph idx="1"/>
          </p:nvPr>
        </p:nvSpPr>
        <p:spPr>
          <a:xfrm>
            <a:off x="750510" y="1261984"/>
            <a:ext cx="8946541" cy="5027980"/>
          </a:xfrm>
        </p:spPr>
        <p:txBody>
          <a:bodyPr>
            <a:noAutofit/>
          </a:bodyPr>
          <a:lstStyle/>
          <a:p>
            <a:pPr fontAlgn="base"/>
            <a:r>
              <a:rPr lang="hr-HR" sz="1100" dirty="0"/>
              <a:t>ALA – American </a:t>
            </a:r>
            <a:r>
              <a:rPr lang="hr-HR" sz="1100" dirty="0" err="1"/>
              <a:t>Library</a:t>
            </a:r>
            <a:r>
              <a:rPr lang="hr-HR" sz="1100" dirty="0"/>
              <a:t> </a:t>
            </a:r>
            <a:r>
              <a:rPr lang="hr-HR" sz="1100" dirty="0" err="1"/>
              <a:t>Association</a:t>
            </a:r>
            <a:r>
              <a:rPr lang="hr-HR" sz="1100" dirty="0"/>
              <a:t> </a:t>
            </a:r>
            <a:r>
              <a:rPr lang="it-IT" sz="1100" dirty="0"/>
              <a:t>(la più antica e grande associazione di biblioteche al mondo</a:t>
            </a:r>
            <a:endParaRPr lang="hr-HR" sz="1100" dirty="0"/>
          </a:p>
          <a:p>
            <a:pPr lvl="1" fontAlgn="base"/>
            <a:r>
              <a:rPr lang="it-IT" sz="1000" dirty="0"/>
              <a:t>fondata il 6 ottobre 1876; la missione di ALA è 
"fornire una leadership per lo sviluppo, la promozione e il miglioramento dei servizi di informazione e di biblioteca e la professione di bibliotecaria al fine di migliorare l'apprendimento e garantire l'accesso alle informazioni per tutti".</a:t>
            </a:r>
            <a:endParaRPr lang="en-GB" sz="1000" dirty="0"/>
          </a:p>
          <a:p>
            <a:r>
              <a:rPr lang="hr-HR" sz="1100" dirty="0"/>
              <a:t>IFLA - </a:t>
            </a:r>
            <a:r>
              <a:rPr lang="en-GB" sz="1100" dirty="0"/>
              <a:t>The International Federation of Library Associations and Institutions</a:t>
            </a:r>
            <a:endParaRPr lang="hr-HR" sz="1100" dirty="0"/>
          </a:p>
          <a:p>
            <a:pPr lvl="1"/>
            <a:r>
              <a:rPr lang="it-IT" sz="1000" dirty="0"/>
              <a:t>il principale organismo internazionale che rappresenta gli interessi della biblioteca e dei servizi d'informazione e dei loro utenti. È la voce globale della biblioteca e della professione dell'Informazione</a:t>
            </a:r>
            <a:endParaRPr lang="hr-HR" sz="1000" dirty="0"/>
          </a:p>
          <a:p>
            <a:r>
              <a:rPr lang="hr-HR" sz="1100" dirty="0"/>
              <a:t>FID – </a:t>
            </a:r>
            <a:r>
              <a:rPr lang="fr-FR" sz="1100" dirty="0"/>
              <a:t>Fédération Internationale d</a:t>
            </a:r>
            <a:r>
              <a:rPr lang="hr-HR" sz="1100" dirty="0"/>
              <a:t>e </a:t>
            </a:r>
            <a:r>
              <a:rPr lang="hr-HR" sz="1100" dirty="0" err="1"/>
              <a:t>Documentation</a:t>
            </a:r>
            <a:r>
              <a:rPr lang="fr-FR" sz="1100" dirty="0"/>
              <a:t> </a:t>
            </a:r>
            <a:r>
              <a:rPr lang="hr-HR" sz="1100" dirty="0"/>
              <a:t> </a:t>
            </a:r>
          </a:p>
          <a:p>
            <a:pPr lvl="1"/>
            <a:r>
              <a:rPr lang="hr-HR" sz="1000" dirty="0"/>
              <a:t>1895 - </a:t>
            </a:r>
            <a:r>
              <a:rPr lang="en-GB" sz="1000" dirty="0"/>
              <a:t>International Institute of Bibliography</a:t>
            </a:r>
            <a:endParaRPr lang="hr-HR" sz="1000" dirty="0"/>
          </a:p>
          <a:p>
            <a:pPr lvl="1"/>
            <a:r>
              <a:rPr lang="fr-FR" sz="1000" dirty="0"/>
              <a:t>1931 – The International Institute for Documentation (Institut International de Documentation, IID)</a:t>
            </a:r>
          </a:p>
          <a:p>
            <a:pPr lvl="1"/>
            <a:r>
              <a:rPr lang="fr-FR" sz="1000" dirty="0"/>
              <a:t>1937 – The International Federation for Documentation (Fédération Internationale de Documentation, FID)</a:t>
            </a:r>
          </a:p>
          <a:p>
            <a:pPr lvl="1"/>
            <a:r>
              <a:rPr lang="fr-FR" sz="1000" dirty="0"/>
              <a:t>1988 – The International Federation for Information and Documentation (Fédération Internationale d'Information et de Documentation, FID)</a:t>
            </a:r>
          </a:p>
          <a:p>
            <a:r>
              <a:rPr lang="en-GB" sz="1100" dirty="0"/>
              <a:t>ASLIB</a:t>
            </a:r>
            <a:r>
              <a:rPr lang="hr-HR" sz="1100" dirty="0"/>
              <a:t> – </a:t>
            </a:r>
            <a:r>
              <a:rPr lang="en-GB" sz="1100" dirty="0"/>
              <a:t>Association for Information Management  </a:t>
            </a:r>
            <a:r>
              <a:rPr lang="hr-HR" sz="1100" dirty="0"/>
              <a:t>(</a:t>
            </a:r>
            <a:r>
              <a:rPr lang="en-GB" sz="1100" dirty="0"/>
              <a:t>1924 come </a:t>
            </a:r>
            <a:r>
              <a:rPr lang="en-GB" sz="1100" i="1" dirty="0"/>
              <a:t>Association of Special Libraries and Information Bureaux</a:t>
            </a:r>
            <a:r>
              <a:rPr lang="hr-HR" sz="1100" i="1" dirty="0"/>
              <a:t>)</a:t>
            </a:r>
          </a:p>
          <a:p>
            <a:r>
              <a:rPr lang="hr-HR" sz="1100" dirty="0"/>
              <a:t>ICA – </a:t>
            </a:r>
            <a:r>
              <a:rPr lang="en-GB" sz="1100" dirty="0"/>
              <a:t>International Council on Archives (1948</a:t>
            </a:r>
            <a:r>
              <a:rPr lang="hr-HR" sz="1100" dirty="0"/>
              <a:t>)</a:t>
            </a:r>
          </a:p>
          <a:p>
            <a:r>
              <a:rPr lang="hr-HR" sz="1100" dirty="0"/>
              <a:t>EBLIDA - </a:t>
            </a:r>
            <a:r>
              <a:rPr lang="en-GB" sz="1100" dirty="0"/>
              <a:t>European Bureau of Library, Information and Documentation Associations</a:t>
            </a:r>
          </a:p>
          <a:p>
            <a:r>
              <a:rPr lang="hr-HR" sz="1100" dirty="0"/>
              <a:t>ICOM – International </a:t>
            </a:r>
            <a:r>
              <a:rPr lang="hr-HR" sz="1100" dirty="0" err="1"/>
              <a:t>Council</a:t>
            </a:r>
            <a:r>
              <a:rPr lang="hr-HR" sz="1100" dirty="0"/>
              <a:t> on </a:t>
            </a:r>
            <a:r>
              <a:rPr lang="hr-HR" sz="1100" dirty="0" err="1"/>
              <a:t>Museums</a:t>
            </a:r>
            <a:r>
              <a:rPr lang="hr-HR" sz="1100" dirty="0"/>
              <a:t> </a:t>
            </a:r>
          </a:p>
          <a:p>
            <a:r>
              <a:rPr lang="hr-HR" sz="1100" dirty="0"/>
              <a:t>ASIS&amp;T – </a:t>
            </a:r>
            <a:r>
              <a:rPr lang="hr-HR" sz="1100" dirty="0" err="1"/>
              <a:t>Association</a:t>
            </a:r>
            <a:r>
              <a:rPr lang="hr-HR" sz="1100" dirty="0"/>
              <a:t> for </a:t>
            </a:r>
            <a:r>
              <a:rPr lang="hr-HR" sz="1100" dirty="0" err="1"/>
              <a:t>Information</a:t>
            </a:r>
            <a:r>
              <a:rPr lang="hr-HR" sz="1100" dirty="0"/>
              <a:t> Science </a:t>
            </a:r>
            <a:r>
              <a:rPr lang="hr-HR" sz="1100" dirty="0" err="1"/>
              <a:t>and</a:t>
            </a:r>
            <a:r>
              <a:rPr lang="hr-HR" sz="1100" dirty="0"/>
              <a:t> Technology </a:t>
            </a:r>
            <a:r>
              <a:rPr lang="it-IT" sz="1100" dirty="0"/>
              <a:t>(</a:t>
            </a:r>
            <a:r>
              <a:rPr lang="hr-HR" sz="1100" dirty="0"/>
              <a:t>prima</a:t>
            </a:r>
            <a:r>
              <a:rPr lang="it-IT" sz="1100" dirty="0"/>
              <a:t>:</a:t>
            </a:r>
            <a:r>
              <a:rPr lang="hr-HR" sz="1100" dirty="0"/>
              <a:t> American)</a:t>
            </a:r>
          </a:p>
          <a:p>
            <a:pPr lvl="1"/>
            <a:r>
              <a:rPr lang="it-IT" sz="1000" dirty="0"/>
              <a:t>fondata il 13 marzo 1937, come l'American </a:t>
            </a:r>
            <a:r>
              <a:rPr lang="it-IT" sz="1000" dirty="0" err="1"/>
              <a:t>Documentation</a:t>
            </a:r>
            <a:r>
              <a:rPr lang="it-IT" sz="1000" dirty="0"/>
              <a:t> Institute (ADI)</a:t>
            </a:r>
            <a:endParaRPr lang="hr-HR" sz="1000" dirty="0"/>
          </a:p>
          <a:p>
            <a:pPr lvl="1"/>
            <a:r>
              <a:rPr lang="en-GB" sz="1000" dirty="0" err="1"/>
              <a:t>nel</a:t>
            </a:r>
            <a:r>
              <a:rPr lang="en-GB" sz="1000" dirty="0"/>
              <a:t> 1968 </a:t>
            </a:r>
            <a:r>
              <a:rPr lang="en-GB" sz="1000" dirty="0" err="1"/>
              <a:t>cambiò</a:t>
            </a:r>
            <a:r>
              <a:rPr lang="en-GB" sz="1000" dirty="0"/>
              <a:t> </a:t>
            </a:r>
            <a:r>
              <a:rPr lang="en-GB" sz="1000" dirty="0" err="1"/>
              <a:t>il</a:t>
            </a:r>
            <a:r>
              <a:rPr lang="en-GB" sz="1000" dirty="0"/>
              <a:t> </a:t>
            </a:r>
            <a:r>
              <a:rPr lang="en-GB" sz="1000" dirty="0" err="1"/>
              <a:t>nome</a:t>
            </a:r>
            <a:endParaRPr lang="hr-HR" sz="900" dirty="0"/>
          </a:p>
          <a:p>
            <a:pPr marL="0" indent="0">
              <a:buNone/>
            </a:pPr>
            <a:endParaRPr lang="en-GB" sz="1000" dirty="0"/>
          </a:p>
        </p:txBody>
      </p:sp>
      <p:sp>
        <p:nvSpPr>
          <p:cNvPr id="2" name="Rezervirano mjesto podnožja 1"/>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423643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additive="base">
                                        <p:cTn id="4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anim calcmode="lin" valueType="num">
                                      <p:cBhvr additive="base">
                                        <p:cTn id="5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 calcmode="lin" valueType="num">
                                      <p:cBhvr additive="base">
                                        <p:cTn id="5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13" end="13"/>
                                            </p:txEl>
                                          </p:spTgt>
                                        </p:tgtEl>
                                        <p:attrNameLst>
                                          <p:attrName>style.visibility</p:attrName>
                                        </p:attrNameLst>
                                      </p:cBhvr>
                                      <p:to>
                                        <p:strVal val="visible"/>
                                      </p:to>
                                    </p:set>
                                    <p:anim calcmode="lin" valueType="num">
                                      <p:cBhvr additive="base">
                                        <p:cTn id="63"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14" end="14"/>
                                            </p:txEl>
                                          </p:spTgt>
                                        </p:tgtEl>
                                        <p:attrNameLst>
                                          <p:attrName>style.visibility</p:attrName>
                                        </p:attrNameLst>
                                      </p:cBhvr>
                                      <p:to>
                                        <p:strVal val="visible"/>
                                      </p:to>
                                    </p:set>
                                    <p:anim calcmode="lin" valueType="num">
                                      <p:cBhvr additive="base">
                                        <p:cTn id="6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5130" y="355737"/>
            <a:ext cx="9404723" cy="1002009"/>
          </a:xfrm>
        </p:spPr>
        <p:txBody>
          <a:bodyPr/>
          <a:lstStyle/>
          <a:p>
            <a:r>
              <a:rPr lang="hr-HR" dirty="0" err="1"/>
              <a:t>Associazioni</a:t>
            </a:r>
            <a:r>
              <a:rPr lang="hr-HR" dirty="0"/>
              <a:t> </a:t>
            </a:r>
            <a:r>
              <a:rPr lang="hr-HR" dirty="0" err="1"/>
              <a:t>internazionali</a:t>
            </a:r>
            <a:r>
              <a:rPr lang="hr-HR" dirty="0"/>
              <a:t> 
</a:t>
            </a:r>
            <a:endParaRPr lang="en-GB" dirty="0"/>
          </a:p>
        </p:txBody>
      </p:sp>
      <p:sp>
        <p:nvSpPr>
          <p:cNvPr id="3" name="Rezervirano mjesto sadržaja 2"/>
          <p:cNvSpPr>
            <a:spLocks noGrp="1"/>
          </p:cNvSpPr>
          <p:nvPr>
            <p:ph idx="1"/>
          </p:nvPr>
        </p:nvSpPr>
        <p:spPr>
          <a:xfrm>
            <a:off x="978621" y="1357746"/>
            <a:ext cx="8946541" cy="4195481"/>
          </a:xfrm>
        </p:spPr>
        <p:txBody>
          <a:bodyPr>
            <a:normAutofit fontScale="92500" lnSpcReduction="20000"/>
          </a:bodyPr>
          <a:lstStyle/>
          <a:p>
            <a:r>
              <a:rPr lang="hr-HR" sz="1800" dirty="0">
                <a:cs typeface="Times New Roman" panose="02020603050405020304" pitchFamily="18" charset="0"/>
              </a:rPr>
              <a:t>SLA – </a:t>
            </a:r>
            <a:r>
              <a:rPr lang="en-GB" sz="1800" dirty="0">
                <a:cs typeface="Times New Roman" panose="02020603050405020304" pitchFamily="18" charset="0"/>
              </a:rPr>
              <a:t>Special Libraries Association </a:t>
            </a:r>
            <a:r>
              <a:rPr lang="hr-HR" sz="1800" dirty="0">
                <a:cs typeface="Times New Roman" panose="02020603050405020304" pitchFamily="18" charset="0"/>
              </a:rPr>
              <a:t>(1</a:t>
            </a:r>
            <a:r>
              <a:rPr lang="en-GB" sz="1800" dirty="0">
                <a:cs typeface="Times New Roman" panose="02020603050405020304" pitchFamily="18" charset="0"/>
              </a:rPr>
              <a:t>909 in the United States</a:t>
            </a:r>
            <a:r>
              <a:rPr lang="hr-HR" sz="1800" dirty="0">
                <a:cs typeface="Times New Roman" panose="02020603050405020304" pitchFamily="18" charset="0"/>
              </a:rPr>
              <a:t>; </a:t>
            </a:r>
            <a:r>
              <a:rPr lang="en-GB" sz="1800" dirty="0">
                <a:cs typeface="Times New Roman" panose="02020603050405020304" pitchFamily="18" charset="0"/>
              </a:rPr>
              <a:t>John Cotton Dana</a:t>
            </a:r>
            <a:r>
              <a:rPr lang="hr-HR" sz="1800" dirty="0">
                <a:cs typeface="Times New Roman" panose="02020603050405020304" pitchFamily="18" charset="0"/>
              </a:rPr>
              <a:t>)</a:t>
            </a:r>
          </a:p>
          <a:p>
            <a:r>
              <a:rPr lang="hr-HR" sz="1800" dirty="0"/>
              <a:t>LIBER – </a:t>
            </a:r>
            <a:r>
              <a:rPr lang="fr-FR" sz="1800" dirty="0"/>
              <a:t>Association of European Research Libraries </a:t>
            </a:r>
            <a:r>
              <a:rPr lang="hr-HR" sz="1800" dirty="0"/>
              <a:t>(</a:t>
            </a:r>
            <a:r>
              <a:rPr lang="fr-FR" sz="1800" i="1" dirty="0"/>
              <a:t>Ligue des Bibliothèques Européennes de Recherche</a:t>
            </a:r>
            <a:r>
              <a:rPr lang="hr-HR" sz="1800" dirty="0"/>
              <a:t>)</a:t>
            </a:r>
          </a:p>
          <a:p>
            <a:r>
              <a:rPr lang="hr-HR" sz="1800" dirty="0"/>
              <a:t>CERL – </a:t>
            </a:r>
            <a:r>
              <a:rPr lang="en-GB" sz="1800" dirty="0"/>
              <a:t>Consortium of European Research Libraries </a:t>
            </a:r>
          </a:p>
          <a:p>
            <a:r>
              <a:rPr lang="en-GB" sz="1800" dirty="0">
                <a:cs typeface="Times New Roman" panose="02020603050405020304" pitchFamily="18" charset="0"/>
              </a:rPr>
              <a:t>IAALD</a:t>
            </a:r>
            <a:r>
              <a:rPr lang="hr-HR" sz="1800" dirty="0">
                <a:cs typeface="Times New Roman" panose="02020603050405020304" pitchFamily="18" charset="0"/>
              </a:rPr>
              <a:t> – </a:t>
            </a:r>
            <a:r>
              <a:rPr lang="en-GB" sz="1800" dirty="0">
                <a:cs typeface="Times New Roman" panose="02020603050405020304" pitchFamily="18" charset="0"/>
              </a:rPr>
              <a:t>International Association of Agricultural Information Specialists </a:t>
            </a:r>
            <a:endParaRPr lang="hr-HR" sz="1800" dirty="0">
              <a:cs typeface="Times New Roman" panose="02020603050405020304" pitchFamily="18" charset="0"/>
            </a:endParaRPr>
          </a:p>
          <a:p>
            <a:r>
              <a:rPr lang="en-GB" sz="1800" dirty="0">
                <a:cs typeface="Times New Roman" panose="02020603050405020304" pitchFamily="18" charset="0"/>
              </a:rPr>
              <a:t>International Association of Law Libraries</a:t>
            </a:r>
          </a:p>
          <a:p>
            <a:r>
              <a:rPr lang="en-GB" sz="1800" dirty="0">
                <a:cs typeface="Times New Roman" panose="02020603050405020304" pitchFamily="18" charset="0"/>
              </a:rPr>
              <a:t>International Association of Music Libraries, Archives and Documentation Centres</a:t>
            </a:r>
          </a:p>
          <a:p>
            <a:r>
              <a:rPr lang="en-GB" sz="1800" dirty="0">
                <a:cs typeface="Times New Roman" panose="02020603050405020304" pitchFamily="18" charset="0"/>
              </a:rPr>
              <a:t>International Association of School Librarianship</a:t>
            </a:r>
          </a:p>
          <a:p>
            <a:r>
              <a:rPr lang="en-GB" sz="1800" dirty="0">
                <a:cs typeface="Times New Roman" panose="02020603050405020304" pitchFamily="18" charset="0"/>
              </a:rPr>
              <a:t>International Association of University Libraries</a:t>
            </a:r>
            <a:endParaRPr lang="hr-HR" sz="1800" dirty="0">
              <a:cs typeface="Times New Roman" panose="02020603050405020304" pitchFamily="18" charset="0"/>
            </a:endParaRPr>
          </a:p>
          <a:p>
            <a:r>
              <a:rPr lang="hr-HR" sz="1800" dirty="0">
                <a:cs typeface="Times New Roman" panose="02020603050405020304" pitchFamily="18" charset="0"/>
              </a:rPr>
              <a:t>AIIP – A</a:t>
            </a:r>
            <a:r>
              <a:rPr lang="en-GB" sz="1800" dirty="0" err="1">
                <a:cs typeface="Times New Roman" panose="02020603050405020304" pitchFamily="18" charset="0"/>
              </a:rPr>
              <a:t>ssociation</a:t>
            </a:r>
            <a:r>
              <a:rPr lang="en-GB" sz="1800" dirty="0">
                <a:cs typeface="Times New Roman" panose="02020603050405020304" pitchFamily="18" charset="0"/>
              </a:rPr>
              <a:t> of </a:t>
            </a:r>
            <a:r>
              <a:rPr lang="hr-HR" sz="1800" dirty="0">
                <a:cs typeface="Times New Roman" panose="02020603050405020304" pitchFamily="18" charset="0"/>
              </a:rPr>
              <a:t>I</a:t>
            </a:r>
            <a:r>
              <a:rPr lang="en-GB" sz="1800" dirty="0" err="1">
                <a:cs typeface="Times New Roman" panose="02020603050405020304" pitchFamily="18" charset="0"/>
              </a:rPr>
              <a:t>ndependent</a:t>
            </a:r>
            <a:r>
              <a:rPr lang="en-GB" sz="1800" dirty="0">
                <a:cs typeface="Times New Roman" panose="02020603050405020304" pitchFamily="18" charset="0"/>
              </a:rPr>
              <a:t> </a:t>
            </a:r>
            <a:r>
              <a:rPr lang="hr-HR" sz="1800" dirty="0">
                <a:cs typeface="Times New Roman" panose="02020603050405020304" pitchFamily="18" charset="0"/>
              </a:rPr>
              <a:t>I</a:t>
            </a:r>
            <a:r>
              <a:rPr lang="en-GB" sz="1800" dirty="0" err="1">
                <a:cs typeface="Times New Roman" panose="02020603050405020304" pitchFamily="18" charset="0"/>
              </a:rPr>
              <a:t>nformation</a:t>
            </a:r>
            <a:r>
              <a:rPr lang="en-GB" sz="1800" dirty="0">
                <a:cs typeface="Times New Roman" panose="02020603050405020304" pitchFamily="18" charset="0"/>
              </a:rPr>
              <a:t> </a:t>
            </a:r>
            <a:r>
              <a:rPr lang="hr-HR" sz="1800" dirty="0">
                <a:cs typeface="Times New Roman" panose="02020603050405020304" pitchFamily="18" charset="0"/>
              </a:rPr>
              <a:t>P</a:t>
            </a:r>
            <a:r>
              <a:rPr lang="en-GB" sz="1800" dirty="0" err="1">
                <a:cs typeface="Times New Roman" panose="02020603050405020304" pitchFamily="18" charset="0"/>
              </a:rPr>
              <a:t>rofessionals</a:t>
            </a:r>
            <a:endParaRPr lang="hr-HR" sz="1800" cap="all" dirty="0">
              <a:cs typeface="Times New Roman" panose="02020603050405020304" pitchFamily="18" charset="0"/>
            </a:endParaRPr>
          </a:p>
          <a:p>
            <a:r>
              <a:rPr lang="en-GB" sz="1800" dirty="0">
                <a:cs typeface="Times New Roman" panose="02020603050405020304" pitchFamily="18" charset="0"/>
              </a:rPr>
              <a:t>IPA </a:t>
            </a:r>
            <a:r>
              <a:rPr lang="hr-HR" sz="1800" dirty="0">
                <a:cs typeface="Times New Roman" panose="02020603050405020304" pitchFamily="18" charset="0"/>
              </a:rPr>
              <a:t>– </a:t>
            </a:r>
            <a:r>
              <a:rPr lang="en-GB" sz="1800" dirty="0">
                <a:cs typeface="Times New Roman" panose="02020603050405020304" pitchFamily="18" charset="0"/>
              </a:rPr>
              <a:t>Information Professionals Association</a:t>
            </a:r>
          </a:p>
          <a:p>
            <a:r>
              <a:rPr lang="fr-FR" sz="1800" dirty="0"/>
              <a:t>AITP</a:t>
            </a:r>
            <a:r>
              <a:rPr lang="hr-HR" sz="1800" dirty="0"/>
              <a:t> - </a:t>
            </a:r>
            <a:r>
              <a:rPr lang="fr-FR" sz="1800" dirty="0"/>
              <a:t>Association of</a:t>
            </a:r>
            <a:r>
              <a:rPr lang="hr-HR" sz="1800" dirty="0"/>
              <a:t> </a:t>
            </a:r>
            <a:r>
              <a:rPr lang="fr-FR" sz="1800" dirty="0"/>
              <a:t>Information Technology Professionals </a:t>
            </a:r>
            <a:r>
              <a:rPr lang="hr-HR" sz="1800" dirty="0"/>
              <a:t>…</a:t>
            </a:r>
          </a:p>
          <a:p>
            <a:endParaRPr lang="en-GB" sz="1800" dirty="0"/>
          </a:p>
          <a:p>
            <a:endParaRPr lang="en-GB" dirty="0"/>
          </a:p>
          <a:p>
            <a:endParaRPr lang="en-GB" dirty="0"/>
          </a:p>
        </p:txBody>
      </p:sp>
      <p:sp>
        <p:nvSpPr>
          <p:cNvPr id="4" name="Rezervirano mjesto podnožja 3"/>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101287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Istituti</a:t>
            </a:r>
            <a:r>
              <a:rPr lang="hr-HR" dirty="0"/>
              <a:t>
</a:t>
            </a:r>
            <a:endParaRPr lang="en-GB" dirty="0"/>
          </a:p>
        </p:txBody>
      </p:sp>
      <p:sp>
        <p:nvSpPr>
          <p:cNvPr id="3" name="Rezervirano mjesto sadržaja 2"/>
          <p:cNvSpPr>
            <a:spLocks noGrp="1"/>
          </p:cNvSpPr>
          <p:nvPr>
            <p:ph sz="half" idx="1"/>
          </p:nvPr>
        </p:nvSpPr>
        <p:spPr/>
        <p:txBody>
          <a:bodyPr>
            <a:normAutofit/>
          </a:bodyPr>
          <a:lstStyle/>
          <a:p>
            <a:r>
              <a:rPr lang="hr-HR" dirty="0"/>
              <a:t>Institute for </a:t>
            </a:r>
            <a:r>
              <a:rPr lang="hr-HR" dirty="0" err="1"/>
              <a:t>Scientific</a:t>
            </a:r>
            <a:r>
              <a:rPr lang="hr-HR" dirty="0"/>
              <a:t> </a:t>
            </a:r>
            <a:r>
              <a:rPr lang="hr-HR" dirty="0" err="1"/>
              <a:t>Information</a:t>
            </a:r>
            <a:r>
              <a:rPr lang="hr-HR" dirty="0"/>
              <a:t> – ISI (</a:t>
            </a:r>
            <a:r>
              <a:rPr lang="en-GB" dirty="0"/>
              <a:t>1960</a:t>
            </a:r>
            <a:r>
              <a:rPr lang="hr-HR" dirty="0"/>
              <a:t>)</a:t>
            </a:r>
          </a:p>
          <a:p>
            <a:pPr lvl="1"/>
            <a:r>
              <a:rPr lang="hr-HR" altLang="sr-Latn-RS" dirty="0"/>
              <a:t>Eugene </a:t>
            </a:r>
            <a:r>
              <a:rPr lang="hr-HR" altLang="sr-Latn-RS" dirty="0" err="1"/>
              <a:t>Garfield</a:t>
            </a:r>
            <a:endParaRPr lang="hr-HR" altLang="sr-Latn-RS" dirty="0"/>
          </a:p>
          <a:p>
            <a:pPr lvl="1"/>
            <a:r>
              <a:rPr lang="en-GB" i="1" dirty="0"/>
              <a:t>Current Contents</a:t>
            </a:r>
            <a:r>
              <a:rPr lang="en-GB" dirty="0"/>
              <a:t>, </a:t>
            </a:r>
            <a:r>
              <a:rPr lang="en-GB" i="1" dirty="0"/>
              <a:t>Science Citation Index</a:t>
            </a:r>
            <a:r>
              <a:rPr lang="en-GB" dirty="0"/>
              <a:t> (SCI), </a:t>
            </a:r>
            <a:r>
              <a:rPr lang="en-GB" i="1" dirty="0"/>
              <a:t>Journal Citation Reports</a:t>
            </a:r>
            <a:r>
              <a:rPr lang="en-GB" dirty="0"/>
              <a:t>, </a:t>
            </a:r>
            <a:r>
              <a:rPr lang="en-GB" i="1" dirty="0"/>
              <a:t>Index </a:t>
            </a:r>
            <a:r>
              <a:rPr lang="en-GB" i="1" dirty="0" err="1"/>
              <a:t>Chemicus</a:t>
            </a:r>
            <a:r>
              <a:rPr lang="hr-HR" dirty="0"/>
              <a:t> …</a:t>
            </a:r>
          </a:p>
          <a:p>
            <a:pPr lvl="1"/>
            <a:r>
              <a:rPr lang="en-GB" dirty="0" err="1"/>
              <a:t>Fondò</a:t>
            </a:r>
            <a:r>
              <a:rPr lang="en-GB" dirty="0"/>
              <a:t> la </a:t>
            </a:r>
            <a:r>
              <a:rPr lang="en-GB" dirty="0" err="1"/>
              <a:t>rivista</a:t>
            </a:r>
            <a:r>
              <a:rPr lang="en-GB" dirty="0"/>
              <a:t> </a:t>
            </a:r>
            <a:r>
              <a:rPr lang="en-GB" i="1" dirty="0"/>
              <a:t>The Scientist</a:t>
            </a:r>
            <a:endParaRPr lang="hr-HR" altLang="sr-Latn-RS" dirty="0"/>
          </a:p>
          <a:p>
            <a:pPr lvl="1"/>
            <a:endParaRPr lang="hr-HR" altLang="sr-Latn-RS" dirty="0"/>
          </a:p>
          <a:p>
            <a:endParaRPr lang="en-GB" dirty="0"/>
          </a:p>
        </p:txBody>
      </p:sp>
      <p:sp>
        <p:nvSpPr>
          <p:cNvPr id="4" name="Rezervirano mjesto sadržaja 3"/>
          <p:cNvSpPr>
            <a:spLocks noGrp="1"/>
          </p:cNvSpPr>
          <p:nvPr>
            <p:ph sz="half" idx="2"/>
          </p:nvPr>
        </p:nvSpPr>
        <p:spPr>
          <a:xfrm>
            <a:off x="6244857" y="2169042"/>
            <a:ext cx="4352260" cy="4087295"/>
          </a:xfrm>
        </p:spPr>
        <p:txBody>
          <a:bodyPr>
            <a:normAutofit/>
          </a:bodyPr>
          <a:lstStyle/>
          <a:p>
            <a:r>
              <a:rPr lang="hr-HR" altLang="sr-Latn-RS" dirty="0"/>
              <a:t>Institut </a:t>
            </a:r>
            <a:r>
              <a:rPr lang="hr-HR" altLang="sr-Latn-RS" dirty="0" err="1"/>
              <a:t>of</a:t>
            </a:r>
            <a:r>
              <a:rPr lang="hr-HR" altLang="sr-Latn-RS" dirty="0"/>
              <a:t> </a:t>
            </a:r>
            <a:r>
              <a:rPr lang="hr-HR" altLang="sr-Latn-RS" dirty="0" err="1"/>
              <a:t>Information</a:t>
            </a:r>
            <a:r>
              <a:rPr lang="hr-HR" altLang="sr-Latn-RS" dirty="0"/>
              <a:t> </a:t>
            </a:r>
            <a:r>
              <a:rPr lang="hr-HR" altLang="sr-Latn-RS" dirty="0" err="1"/>
              <a:t>Scientists</a:t>
            </a:r>
            <a:r>
              <a:rPr lang="hr-HR" altLang="sr-Latn-RS" dirty="0"/>
              <a:t> - IIS (1958) </a:t>
            </a:r>
          </a:p>
          <a:p>
            <a:pPr lvl="1"/>
            <a:r>
              <a:rPr lang="hr-HR" altLang="sr-Latn-RS" dirty="0" err="1"/>
              <a:t>fondatore</a:t>
            </a:r>
            <a:r>
              <a:rPr lang="hr-HR" altLang="sr-Latn-RS" dirty="0"/>
              <a:t> </a:t>
            </a:r>
            <a:r>
              <a:rPr lang="hr-HR" altLang="sr-Latn-RS" dirty="0" err="1"/>
              <a:t>Jason</a:t>
            </a:r>
            <a:r>
              <a:rPr lang="hr-HR" altLang="sr-Latn-RS" dirty="0"/>
              <a:t> </a:t>
            </a:r>
            <a:r>
              <a:rPr lang="hr-HR" altLang="sr-Latn-RS" dirty="0" err="1"/>
              <a:t>Farradane</a:t>
            </a:r>
            <a:r>
              <a:rPr lang="hr-HR" altLang="sr-Latn-RS" dirty="0"/>
              <a:t>
</a:t>
            </a:r>
            <a:r>
              <a:rPr lang="hr-HR" altLang="sr-Latn-RS" dirty="0" err="1"/>
              <a:t>Bernal</a:t>
            </a:r>
            <a:r>
              <a:rPr lang="hr-HR" altLang="sr-Latn-RS" dirty="0"/>
              <a:t> – </a:t>
            </a:r>
            <a:r>
              <a:rPr lang="hr-HR" altLang="sr-Latn-RS" dirty="0" err="1"/>
              <a:t>Confere</a:t>
            </a:r>
            <a:r>
              <a:rPr lang="it-IT" altLang="sr-Latn-RS" dirty="0" err="1"/>
              <a:t>nza</a:t>
            </a:r>
            <a:r>
              <a:rPr lang="hr-HR" altLang="sr-Latn-RS" dirty="0"/>
              <a:t> 1948</a:t>
            </a:r>
          </a:p>
          <a:p>
            <a:pPr lvl="1"/>
            <a:r>
              <a:rPr lang="hr-HR" altLang="sr-Latn-RS" dirty="0" err="1"/>
              <a:t>Pionieri</a:t>
            </a:r>
            <a:r>
              <a:rPr lang="hr-HR" altLang="sr-Latn-RS" dirty="0"/>
              <a:t>: B.C. </a:t>
            </a:r>
            <a:r>
              <a:rPr lang="hr-HR" altLang="sr-Latn-RS" dirty="0" err="1"/>
              <a:t>Brookes</a:t>
            </a:r>
            <a:r>
              <a:rPr lang="hr-HR" altLang="sr-Latn-RS" dirty="0"/>
              <a:t>, C. </a:t>
            </a:r>
            <a:r>
              <a:rPr lang="hr-HR" altLang="sr-Latn-RS" dirty="0" err="1"/>
              <a:t>Cleverdon</a:t>
            </a:r>
            <a:r>
              <a:rPr lang="hr-HR" altLang="sr-Latn-RS" dirty="0"/>
              <a:t>, R. </a:t>
            </a:r>
            <a:r>
              <a:rPr lang="hr-HR" altLang="sr-Latn-RS" dirty="0" err="1"/>
              <a:t>Faithorne</a:t>
            </a:r>
            <a:r>
              <a:rPr lang="hr-HR" altLang="sr-Latn-RS" dirty="0"/>
              <a:t>, </a:t>
            </a:r>
            <a:r>
              <a:rPr lang="hr-HR" altLang="sr-Latn-RS" dirty="0" err="1"/>
              <a:t>Luhn</a:t>
            </a:r>
            <a:r>
              <a:rPr lang="hr-HR" altLang="sr-Latn-RS" dirty="0"/>
              <a:t>, E. </a:t>
            </a:r>
            <a:r>
              <a:rPr lang="hr-HR" altLang="sr-Latn-RS" dirty="0" err="1"/>
              <a:t>Garfield</a:t>
            </a:r>
            <a:r>
              <a:rPr lang="hr-HR" altLang="sr-Latn-RS" dirty="0"/>
              <a:t>, M. </a:t>
            </a:r>
            <a:r>
              <a:rPr lang="hr-HR" altLang="sr-Latn-RS" dirty="0" err="1"/>
              <a:t>Kochen</a:t>
            </a:r>
            <a:r>
              <a:rPr lang="hr-HR" altLang="sr-Latn-RS" dirty="0"/>
              <a:t>, F. W. </a:t>
            </a:r>
            <a:r>
              <a:rPr lang="hr-HR" altLang="sr-Latn-RS" dirty="0" err="1"/>
              <a:t>Lancaster</a:t>
            </a:r>
            <a:r>
              <a:rPr lang="hr-HR" altLang="sr-Latn-RS" dirty="0"/>
              <a:t>, G. </a:t>
            </a:r>
            <a:r>
              <a:rPr lang="hr-HR" altLang="sr-Latn-RS" dirty="0" err="1"/>
              <a:t>Salton</a:t>
            </a:r>
            <a:r>
              <a:rPr lang="hr-HR" altLang="sr-Latn-RS" dirty="0"/>
              <a:t>, </a:t>
            </a:r>
            <a:r>
              <a:rPr lang="hr-HR" altLang="sr-Latn-RS" dirty="0" err="1"/>
              <a:t>Derek</a:t>
            </a:r>
            <a:r>
              <a:rPr lang="hr-HR" altLang="sr-Latn-RS" dirty="0"/>
              <a:t> De </a:t>
            </a:r>
            <a:r>
              <a:rPr lang="hr-HR" altLang="sr-Latn-RS" dirty="0" err="1"/>
              <a:t>Solla</a:t>
            </a:r>
            <a:r>
              <a:rPr lang="hr-HR" altLang="sr-Latn-RS" dirty="0"/>
              <a:t> Price, B. </a:t>
            </a:r>
            <a:r>
              <a:rPr lang="hr-HR" altLang="sr-Latn-RS" dirty="0" err="1"/>
              <a:t>Vickery</a:t>
            </a:r>
            <a:r>
              <a:rPr lang="hr-HR" altLang="sr-Latn-RS" dirty="0"/>
              <a:t>, K. </a:t>
            </a:r>
            <a:r>
              <a:rPr lang="en-GB" dirty="0" err="1"/>
              <a:t>Spärck</a:t>
            </a:r>
            <a:r>
              <a:rPr lang="hr-HR" altLang="sr-Latn-RS" dirty="0"/>
              <a:t>-Jones...</a:t>
            </a:r>
          </a:p>
          <a:p>
            <a:pPr lvl="1"/>
            <a:r>
              <a:rPr lang="hr-HR" altLang="sr-Latn-RS" dirty="0" err="1"/>
              <a:t>Comunicazione</a:t>
            </a:r>
            <a:r>
              <a:rPr lang="hr-HR" altLang="sr-Latn-RS" dirty="0"/>
              <a:t> </a:t>
            </a:r>
            <a:r>
              <a:rPr lang="hr-HR" altLang="sr-Latn-RS" dirty="0" err="1"/>
              <a:t>scientifica</a:t>
            </a:r>
            <a:r>
              <a:rPr lang="hr-HR" altLang="sr-Latn-RS" dirty="0"/>
              <a:t> 
</a:t>
            </a:r>
            <a:r>
              <a:rPr lang="hr-HR" altLang="sr-Latn-RS" dirty="0" err="1"/>
              <a:t>Informazion</a:t>
            </a:r>
            <a:r>
              <a:rPr lang="it-IT" altLang="sr-Latn-RS" dirty="0"/>
              <a:t>e</a:t>
            </a:r>
            <a:r>
              <a:rPr lang="hr-HR" altLang="sr-Latn-RS" dirty="0"/>
              <a:t> </a:t>
            </a:r>
            <a:r>
              <a:rPr lang="hr-HR" altLang="sr-Latn-RS" dirty="0" err="1"/>
              <a:t>scientific</a:t>
            </a:r>
            <a:r>
              <a:rPr lang="it-IT" altLang="sr-Latn-RS" dirty="0"/>
              <a:t>a</a:t>
            </a:r>
            <a:endParaRPr lang="hr-HR" altLang="sr-Latn-RS" dirty="0"/>
          </a:p>
          <a:p>
            <a:pPr lvl="1"/>
            <a:endParaRPr lang="en-US" altLang="sr-Latn-RS" dirty="0"/>
          </a:p>
          <a:p>
            <a:endParaRPr lang="en-GB" dirty="0"/>
          </a:p>
        </p:txBody>
      </p:sp>
      <p:pic>
        <p:nvPicPr>
          <p:cNvPr id="1026" name="Picture 2" descr="Eugene Garfield HD2007 Richard J. Bolte Sr. Awar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408" y="4525787"/>
            <a:ext cx="1812248" cy="17305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Slikovni rezultat za karen sparck j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Slikovni rezultat za karen sparck j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Slikovni rezultat za karen sparck j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296" y="4525787"/>
            <a:ext cx="1889568" cy="1730550"/>
          </a:xfrm>
          <a:prstGeom prst="rect">
            <a:avLst/>
          </a:prstGeom>
          <a:noFill/>
          <a:extLst>
            <a:ext uri="{909E8E84-426E-40DD-AFC4-6F175D3DCCD1}">
              <a14:hiddenFill xmlns:a14="http://schemas.microsoft.com/office/drawing/2010/main">
                <a:solidFill>
                  <a:srgbClr val="FFFFFF"/>
                </a:solidFill>
              </a14:hiddenFill>
            </a:ext>
          </a:extLst>
        </p:spPr>
      </p:pic>
      <p:sp>
        <p:nvSpPr>
          <p:cNvPr id="7" name="Rezervirano mjesto podnožja 6"/>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231730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additive="base">
                                        <p:cTn id="3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additive="base">
                                        <p:cTn id="3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additive="base">
                                        <p:cTn id="4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30"/>
                                        </p:tgtEl>
                                        <p:attrNameLst>
                                          <p:attrName>style.visibility</p:attrName>
                                        </p:attrNameLst>
                                      </p:cBhvr>
                                      <p:to>
                                        <p:strVal val="visible"/>
                                      </p:to>
                                    </p:set>
                                    <p:anim calcmode="lin" valueType="num">
                                      <p:cBhvr additive="base">
                                        <p:cTn id="53" dur="500" fill="hold"/>
                                        <p:tgtEl>
                                          <p:spTgt spid="1030"/>
                                        </p:tgtEl>
                                        <p:attrNameLst>
                                          <p:attrName>ppt_x</p:attrName>
                                        </p:attrNameLst>
                                      </p:cBhvr>
                                      <p:tavLst>
                                        <p:tav tm="0">
                                          <p:val>
                                            <p:strVal val="#ppt_x"/>
                                          </p:val>
                                        </p:tav>
                                        <p:tav tm="100000">
                                          <p:val>
                                            <p:strVal val="#ppt_x"/>
                                          </p:val>
                                        </p:tav>
                                      </p:tavLst>
                                    </p:anim>
                                    <p:anim calcmode="lin" valueType="num">
                                      <p:cBhvr additive="base">
                                        <p:cTn id="5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1" y="452718"/>
            <a:ext cx="9689015" cy="1400530"/>
          </a:xfrm>
        </p:spPr>
        <p:txBody>
          <a:bodyPr/>
          <a:lstStyle/>
          <a:p>
            <a:r>
              <a:rPr lang="it-IT" dirty="0"/>
              <a:t>Bibliotecari ed esperti dell’informazione si uniscono 
</a:t>
            </a:r>
            <a:endParaRPr lang="en-GB" dirty="0"/>
          </a:p>
        </p:txBody>
      </p:sp>
      <p:sp>
        <p:nvSpPr>
          <p:cNvPr id="3" name="Rezervirano mjesto sadržaja 2"/>
          <p:cNvSpPr>
            <a:spLocks noGrp="1"/>
          </p:cNvSpPr>
          <p:nvPr>
            <p:ph idx="1"/>
          </p:nvPr>
        </p:nvSpPr>
        <p:spPr/>
        <p:txBody>
          <a:bodyPr>
            <a:normAutofit/>
          </a:bodyPr>
          <a:lstStyle/>
          <a:p>
            <a:r>
              <a:rPr lang="en-GB" dirty="0"/>
              <a:t>Chartered Institute of Library and Information Professionals – un </a:t>
            </a:r>
            <a:r>
              <a:rPr lang="it-IT" dirty="0"/>
              <a:t>ente professionale per i bibliotecari, gli esperti di informazioni ed i gestori di conoscenza nel Regno Unito 
</a:t>
            </a:r>
            <a:r>
              <a:rPr lang="en-GB" dirty="0"/>
              <a:t>è </a:t>
            </a:r>
            <a:r>
              <a:rPr lang="en-GB" dirty="0" err="1"/>
              <a:t>stato</a:t>
            </a:r>
            <a:r>
              <a:rPr lang="en-GB" dirty="0"/>
              <a:t> </a:t>
            </a:r>
            <a:r>
              <a:rPr lang="en-GB" dirty="0" err="1"/>
              <a:t>costituito</a:t>
            </a:r>
            <a:r>
              <a:rPr lang="en-GB" dirty="0"/>
              <a:t> </a:t>
            </a:r>
            <a:r>
              <a:rPr lang="en-GB" dirty="0" err="1"/>
              <a:t>nel</a:t>
            </a:r>
            <a:r>
              <a:rPr lang="en-GB" dirty="0"/>
              <a:t> 2002 </a:t>
            </a:r>
            <a:r>
              <a:rPr lang="en-GB" dirty="0" err="1"/>
              <a:t>dalla</a:t>
            </a:r>
            <a:r>
              <a:rPr lang="en-GB" dirty="0"/>
              <a:t> fusion </a:t>
            </a:r>
            <a:r>
              <a:rPr lang="en-GB" dirty="0" err="1"/>
              <a:t>della</a:t>
            </a:r>
            <a:r>
              <a:rPr lang="en-GB" dirty="0"/>
              <a:t> Library Association</a:t>
            </a:r>
            <a:r>
              <a:rPr lang="hr-HR" dirty="0"/>
              <a:t> </a:t>
            </a:r>
            <a:r>
              <a:rPr lang="it-IT" dirty="0"/>
              <a:t>e</a:t>
            </a:r>
            <a:r>
              <a:rPr lang="hr-HR" dirty="0"/>
              <a:t> </a:t>
            </a:r>
            <a:r>
              <a:rPr lang="it-IT" dirty="0"/>
              <a:t>dell’</a:t>
            </a:r>
            <a:r>
              <a:rPr lang="en-GB" dirty="0"/>
              <a:t>Institute of Information Scientists</a:t>
            </a:r>
            <a:endParaRPr lang="hr-HR" dirty="0"/>
          </a:p>
          <a:p>
            <a:pPr lvl="1"/>
            <a:r>
              <a:rPr lang="it-IT" dirty="0"/>
              <a:t>dal</a:t>
            </a:r>
            <a:r>
              <a:rPr lang="en-GB" dirty="0"/>
              <a:t> 2017 è </a:t>
            </a:r>
            <a:r>
              <a:rPr lang="en-GB" dirty="0" err="1"/>
              <a:t>stato</a:t>
            </a:r>
            <a:r>
              <a:rPr lang="en-GB" dirty="0"/>
              <a:t> </a:t>
            </a:r>
            <a:r>
              <a:rPr lang="en-GB" dirty="0" err="1"/>
              <a:t>etichettato</a:t>
            </a:r>
            <a:r>
              <a:rPr lang="en-GB" dirty="0"/>
              <a:t> CILIP: The library and information association</a:t>
            </a:r>
            <a:endParaRPr lang="hr-HR" dirty="0"/>
          </a:p>
        </p:txBody>
      </p:sp>
      <p:sp>
        <p:nvSpPr>
          <p:cNvPr id="4" name="Rezervirano mjesto podnožja 3"/>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239404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Alcuni</a:t>
            </a:r>
            <a:r>
              <a:rPr lang="hr-HR" dirty="0"/>
              <a:t> </a:t>
            </a:r>
            <a:r>
              <a:rPr lang="hr-HR" dirty="0" err="1"/>
              <a:t>commenti</a:t>
            </a:r>
            <a:r>
              <a:rPr lang="hr-HR" dirty="0"/>
              <a:t>...
</a:t>
            </a:r>
            <a:endParaRPr lang="en-GB" dirty="0"/>
          </a:p>
        </p:txBody>
      </p:sp>
      <p:sp>
        <p:nvSpPr>
          <p:cNvPr id="3" name="Rezervirano mjesto sadržaja 2"/>
          <p:cNvSpPr>
            <a:spLocks noGrp="1"/>
          </p:cNvSpPr>
          <p:nvPr>
            <p:ph idx="1"/>
          </p:nvPr>
        </p:nvSpPr>
        <p:spPr/>
        <p:txBody>
          <a:bodyPr>
            <a:normAutofit fontScale="92500"/>
          </a:bodyPr>
          <a:lstStyle/>
          <a:p>
            <a:r>
              <a:rPr lang="it-IT" dirty="0"/>
              <a:t>Biblioteche, bibliotecari e professionisti dell’informazione sono più rilevanti e necessari che mai per fornire indicazioni e consigli su come accedere alle fonti di informazioni sempre più complesse che vengono rese disponibili, oltre che per fornire uno spazio pubblico sicuro per tutti i settori della società.</a:t>
            </a:r>
            <a:endParaRPr lang="hr-HR" dirty="0"/>
          </a:p>
          <a:p>
            <a:pPr lvl="7"/>
            <a:r>
              <a:rPr lang="en-GB" dirty="0"/>
              <a:t>Matthew Imrie, School Librarian</a:t>
            </a:r>
            <a:r>
              <a:rPr lang="hr-HR" dirty="0"/>
              <a:t> – </a:t>
            </a:r>
            <a:r>
              <a:rPr lang="hr-HR" dirty="0" err="1"/>
              <a:t>in</a:t>
            </a:r>
            <a:r>
              <a:rPr lang="hr-HR" dirty="0"/>
              <a:t> CILIP </a:t>
            </a:r>
            <a:r>
              <a:rPr lang="hr-HR" dirty="0" err="1"/>
              <a:t>Action</a:t>
            </a:r>
            <a:r>
              <a:rPr lang="hr-HR" dirty="0"/>
              <a:t> Plan, 2016-2020</a:t>
            </a:r>
          </a:p>
          <a:p>
            <a:r>
              <a:rPr lang="it-IT" dirty="0"/>
              <a:t>Il vasto sviluppo nel panorama dell’informazione e della tecnologia ha fatto sì che i nostri ruoli si siano evoluti da depositari delle informazioni a curatori e docenti dell’informazione. La nostra competenza nel settore di curatori e il nostro ruolo guida nell'insegnamento dell’alfabetizzazione informatica consentono agli utenti di accedere a informazioni di qualità per l'insegnamento, l'apprendimento e la ricerca.</a:t>
            </a:r>
            <a:endParaRPr lang="hr-HR" dirty="0"/>
          </a:p>
          <a:p>
            <a:pPr lvl="7"/>
            <a:r>
              <a:rPr lang="en-GB" dirty="0" err="1"/>
              <a:t>Nazlin</a:t>
            </a:r>
            <a:r>
              <a:rPr lang="en-GB" dirty="0"/>
              <a:t> </a:t>
            </a:r>
            <a:r>
              <a:rPr lang="en-GB" dirty="0" err="1"/>
              <a:t>Bhimani</a:t>
            </a:r>
            <a:r>
              <a:rPr lang="en-GB" dirty="0"/>
              <a:t>,</a:t>
            </a:r>
            <a:r>
              <a:rPr lang="hr-HR" dirty="0"/>
              <a:t> </a:t>
            </a:r>
            <a:r>
              <a:rPr lang="en-GB" dirty="0"/>
              <a:t>UCL Institute of Education</a:t>
            </a:r>
            <a:r>
              <a:rPr lang="hr-HR" dirty="0"/>
              <a:t> – </a:t>
            </a:r>
            <a:r>
              <a:rPr lang="hr-HR" dirty="0" err="1"/>
              <a:t>in</a:t>
            </a:r>
            <a:r>
              <a:rPr lang="hr-HR" dirty="0"/>
              <a:t> CILIP </a:t>
            </a:r>
            <a:r>
              <a:rPr lang="hr-HR" dirty="0" err="1"/>
              <a:t>Action</a:t>
            </a:r>
            <a:r>
              <a:rPr lang="hr-HR" dirty="0"/>
              <a:t> Plan, 2016-2020</a:t>
            </a:r>
          </a:p>
          <a:p>
            <a:endParaRPr lang="hr-HR" dirty="0"/>
          </a:p>
          <a:p>
            <a:pPr lvl="7"/>
            <a:endParaRPr lang="en-GB" dirty="0"/>
          </a:p>
        </p:txBody>
      </p:sp>
      <p:sp>
        <p:nvSpPr>
          <p:cNvPr id="4" name="Rezervirano mjesto podnožja 3"/>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421511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Credo</a:t>
            </a:r>
            <a:r>
              <a:rPr lang="hr-HR" dirty="0"/>
              <a:t> </a:t>
            </a:r>
            <a:endParaRPr lang="en-GB" dirty="0"/>
          </a:p>
        </p:txBody>
      </p:sp>
      <p:sp>
        <p:nvSpPr>
          <p:cNvPr id="3" name="Rezervirano mjesto sadržaja 2"/>
          <p:cNvSpPr>
            <a:spLocks noGrp="1"/>
          </p:cNvSpPr>
          <p:nvPr>
            <p:ph idx="1"/>
          </p:nvPr>
        </p:nvSpPr>
        <p:spPr/>
        <p:txBody>
          <a:bodyPr>
            <a:normAutofit/>
          </a:bodyPr>
          <a:lstStyle/>
          <a:p>
            <a:r>
              <a:rPr lang="it-IT" dirty="0"/>
              <a:t>Essere un professionista dell'informazione è essere qualcuno che crede di poter cambiare il mondo in meglio attraverso la conoscenza</a:t>
            </a:r>
            <a:endParaRPr lang="hr-HR" sz="4000" dirty="0">
              <a:latin typeface="Times New Roman" panose="02020603050405020304" pitchFamily="18" charset="0"/>
              <a:cs typeface="Times New Roman" panose="02020603050405020304" pitchFamily="18" charset="0"/>
            </a:endParaRPr>
          </a:p>
          <a:p>
            <a:pPr lvl="8"/>
            <a:r>
              <a:rPr lang="en-GB" dirty="0">
                <a:latin typeface="Times New Roman" panose="02020603050405020304" pitchFamily="18" charset="0"/>
                <a:cs typeface="Times New Roman" panose="02020603050405020304" pitchFamily="18" charset="0"/>
              </a:rPr>
              <a:t>Professor R.D </a:t>
            </a:r>
            <a:r>
              <a:rPr lang="en-GB" dirty="0" err="1">
                <a:latin typeface="Times New Roman" panose="02020603050405020304" pitchFamily="18" charset="0"/>
                <a:cs typeface="Times New Roman" panose="02020603050405020304" pitchFamily="18" charset="0"/>
              </a:rPr>
              <a:t>Lankes</a:t>
            </a:r>
            <a:r>
              <a:rPr lang="hr-HR" dirty="0">
                <a:latin typeface="Times New Roman" panose="02020603050405020304" pitchFamily="18" charset="0"/>
                <a:cs typeface="Times New Roman" panose="02020603050405020304" pitchFamily="18" charset="0"/>
              </a:rPr>
              <a:t>				</a:t>
            </a:r>
            <a:endParaRPr lang="en-GB" sz="3200" dirty="0">
              <a:latin typeface="Times New Roman" panose="02020603050405020304" pitchFamily="18" charset="0"/>
              <a:cs typeface="Times New Roman" panose="02020603050405020304" pitchFamily="18" charset="0"/>
            </a:endParaRPr>
          </a:p>
        </p:txBody>
      </p:sp>
      <p:sp>
        <p:nvSpPr>
          <p:cNvPr id="4" name="Rezervirano mjesto podnožja 3"/>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1699963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Introduzione</a:t>
            </a:r>
            <a:r>
              <a:rPr lang="hr-HR" dirty="0"/>
              <a:t> </a:t>
            </a:r>
            <a:r>
              <a:rPr lang="hr-HR" dirty="0" err="1"/>
              <a:t>alle</a:t>
            </a:r>
            <a:r>
              <a:rPr lang="hr-HR" dirty="0"/>
              <a:t> </a:t>
            </a:r>
            <a:r>
              <a:rPr lang="hr-HR" dirty="0" err="1"/>
              <a:t>questioni</a:t>
            </a:r>
            <a:r>
              <a:rPr lang="hr-HR" dirty="0"/>
              <a:t> </a:t>
            </a:r>
            <a:r>
              <a:rPr lang="hr-HR" dirty="0" err="1"/>
              <a:t>professionali</a:t>
            </a:r>
            <a:r>
              <a:rPr lang="hr-HR" dirty="0"/>
              <a:t>
</a:t>
            </a:r>
            <a:endParaRPr lang="en-GB" dirty="0"/>
          </a:p>
        </p:txBody>
      </p:sp>
      <p:sp>
        <p:nvSpPr>
          <p:cNvPr id="3" name="Rezervirano mjesto teksta 2"/>
          <p:cNvSpPr>
            <a:spLocks noGrp="1"/>
          </p:cNvSpPr>
          <p:nvPr>
            <p:ph type="body" idx="1"/>
          </p:nvPr>
        </p:nvSpPr>
        <p:spPr/>
        <p:txBody>
          <a:bodyPr/>
          <a:lstStyle/>
          <a:p>
            <a:r>
              <a:rPr lang="hr-HR" dirty="0" err="1"/>
              <a:t>Riviste</a:t>
            </a:r>
            <a:r>
              <a:rPr lang="hr-HR" dirty="0"/>
              <a:t> </a:t>
            </a:r>
            <a:r>
              <a:rPr lang="hr-HR" dirty="0" err="1"/>
              <a:t>specializzate</a:t>
            </a:r>
            <a:r>
              <a:rPr lang="hr-HR" dirty="0"/>
              <a:t>
</a:t>
            </a:r>
            <a:endParaRPr lang="en-GB" dirty="0"/>
          </a:p>
        </p:txBody>
      </p:sp>
      <p:sp>
        <p:nvSpPr>
          <p:cNvPr id="4" name="Rezervirano mjesto podnožja 3"/>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2254493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p:txBody>
          <a:bodyPr/>
          <a:lstStyle/>
          <a:p>
            <a:r>
              <a:rPr lang="hr-HR" dirty="0" err="1"/>
              <a:t>Riviste</a:t>
            </a:r>
            <a:r>
              <a:rPr lang="hr-HR" dirty="0"/>
              <a:t>
</a:t>
            </a:r>
            <a:endParaRPr lang="en-GB" dirty="0"/>
          </a:p>
        </p:txBody>
      </p:sp>
      <p:sp>
        <p:nvSpPr>
          <p:cNvPr id="5" name="Rezervirano mjesto sadržaja 4"/>
          <p:cNvSpPr>
            <a:spLocks noGrp="1"/>
          </p:cNvSpPr>
          <p:nvPr>
            <p:ph type="body" idx="1"/>
          </p:nvPr>
        </p:nvSpPr>
        <p:spPr>
          <a:xfrm>
            <a:off x="632947" y="1573161"/>
            <a:ext cx="3122976" cy="984301"/>
          </a:xfrm>
        </p:spPr>
        <p:txBody>
          <a:bodyPr>
            <a:noAutofit/>
          </a:bodyPr>
          <a:lstStyle/>
          <a:p>
            <a:r>
              <a:rPr lang="en-GB" sz="1200" dirty="0"/>
              <a:t>Scientific journals: Le Journal de </a:t>
            </a:r>
            <a:r>
              <a:rPr lang="en-GB" sz="1200" dirty="0" err="1"/>
              <a:t>Sçavans</a:t>
            </a:r>
            <a:r>
              <a:rPr lang="en-GB" sz="1200" dirty="0"/>
              <a:t> – 1665, France; Philosophical Transactions – 1665, England; </a:t>
            </a:r>
            <a:r>
              <a:rPr lang="en-GB" sz="1200" dirty="0" err="1"/>
              <a:t>Giornale</a:t>
            </a:r>
            <a:r>
              <a:rPr lang="en-GB" sz="1200" dirty="0"/>
              <a:t> </a:t>
            </a:r>
            <a:r>
              <a:rPr lang="en-GB" sz="1200" dirty="0" err="1"/>
              <a:t>de'Letterati</a:t>
            </a:r>
            <a:r>
              <a:rPr lang="en-GB" sz="1200" dirty="0"/>
              <a:t> – 1668, Italia; </a:t>
            </a:r>
            <a:r>
              <a:rPr lang="en-GB" sz="1200" dirty="0" err="1"/>
              <a:t>Acta</a:t>
            </a:r>
            <a:r>
              <a:rPr lang="en-GB" sz="1200" dirty="0"/>
              <a:t> </a:t>
            </a:r>
            <a:r>
              <a:rPr lang="en-GB" sz="1200" dirty="0" err="1"/>
              <a:t>Eroditorium</a:t>
            </a:r>
            <a:r>
              <a:rPr lang="en-GB" sz="1200" dirty="0"/>
              <a:t> – 1682, Germany</a:t>
            </a:r>
          </a:p>
        </p:txBody>
      </p:sp>
      <p:sp>
        <p:nvSpPr>
          <p:cNvPr id="9" name="Rezervirano mjesto teksta 8"/>
          <p:cNvSpPr>
            <a:spLocks noGrp="1"/>
          </p:cNvSpPr>
          <p:nvPr>
            <p:ph type="body" sz="quarter" idx="3"/>
          </p:nvPr>
        </p:nvSpPr>
        <p:spPr>
          <a:xfrm>
            <a:off x="3883659" y="1467853"/>
            <a:ext cx="2936241" cy="1089609"/>
          </a:xfrm>
        </p:spPr>
        <p:txBody>
          <a:bodyPr/>
          <a:lstStyle/>
          <a:p>
            <a:r>
              <a:rPr lang="it-IT" dirty="0"/>
              <a:t>Riviste di biblioteconomia – dal 19. secolo</a:t>
            </a:r>
            <a:endParaRPr lang="en-GB" dirty="0"/>
          </a:p>
        </p:txBody>
      </p:sp>
      <p:sp>
        <p:nvSpPr>
          <p:cNvPr id="10" name="Rezervirano mjesto teksta 9"/>
          <p:cNvSpPr>
            <a:spLocks noGrp="1"/>
          </p:cNvSpPr>
          <p:nvPr>
            <p:ph type="body" sz="quarter" idx="13"/>
          </p:nvPr>
        </p:nvSpPr>
        <p:spPr>
          <a:xfrm>
            <a:off x="7124700" y="1720646"/>
            <a:ext cx="2932113" cy="661048"/>
          </a:xfrm>
        </p:spPr>
        <p:txBody>
          <a:bodyPr/>
          <a:lstStyle/>
          <a:p>
            <a:r>
              <a:rPr lang="it-IT" dirty="0"/>
              <a:t>M</a:t>
            </a:r>
            <a:r>
              <a:rPr lang="hr-HR" dirty="0" err="1"/>
              <a:t>olto</a:t>
            </a:r>
            <a:r>
              <a:rPr lang="hr-HR" dirty="0"/>
              <a:t> </a:t>
            </a:r>
            <a:r>
              <a:rPr lang="hr-HR" dirty="0" err="1"/>
              <a:t>importante</a:t>
            </a:r>
            <a:r>
              <a:rPr lang="hr-HR" dirty="0"/>
              <a:t> </a:t>
            </a:r>
            <a:endParaRPr lang="en-GB" dirty="0"/>
          </a:p>
        </p:txBody>
      </p:sp>
      <p:sp>
        <p:nvSpPr>
          <p:cNvPr id="11" name="Rezervirano mjesto teksta 10"/>
          <p:cNvSpPr>
            <a:spLocks noGrp="1"/>
          </p:cNvSpPr>
          <p:nvPr>
            <p:ph type="body" sz="half" idx="15"/>
          </p:nvPr>
        </p:nvSpPr>
        <p:spPr/>
        <p:txBody>
          <a:bodyPr/>
          <a:lstStyle/>
          <a:p>
            <a:endParaRPr lang="en-GB"/>
          </a:p>
        </p:txBody>
      </p:sp>
      <p:sp>
        <p:nvSpPr>
          <p:cNvPr id="12" name="Rezervirano mjesto teksta 11"/>
          <p:cNvSpPr>
            <a:spLocks noGrp="1"/>
          </p:cNvSpPr>
          <p:nvPr>
            <p:ph type="body" sz="half" idx="16"/>
          </p:nvPr>
        </p:nvSpPr>
        <p:spPr>
          <a:xfrm>
            <a:off x="3873106" y="2655620"/>
            <a:ext cx="2946794" cy="3589338"/>
          </a:xfrm>
        </p:spPr>
        <p:txBody>
          <a:bodyPr>
            <a:normAutofit/>
          </a:bodyPr>
          <a:lstStyle/>
          <a:p>
            <a:r>
              <a:rPr lang="hr-HR" i="1" dirty="0" err="1"/>
              <a:t>Serapeum</a:t>
            </a:r>
            <a:r>
              <a:rPr lang="hr-HR" i="1" dirty="0"/>
              <a:t>: </a:t>
            </a:r>
            <a:r>
              <a:rPr lang="de-DE" i="1" dirty="0"/>
              <a:t>Zeitschrift für Bibliothekwissenschaft, Handschriftenkunde und ältere Literatur</a:t>
            </a:r>
            <a:r>
              <a:rPr lang="hr-HR" i="1" dirty="0"/>
              <a:t>, 1840-1870.</a:t>
            </a:r>
          </a:p>
          <a:p>
            <a:r>
              <a:rPr lang="hr-HR" i="1" dirty="0" err="1"/>
              <a:t>Library</a:t>
            </a:r>
            <a:r>
              <a:rPr lang="hr-HR" i="1" dirty="0"/>
              <a:t> Journal - </a:t>
            </a:r>
            <a:r>
              <a:rPr lang="hr-HR" dirty="0"/>
              <a:t>f</a:t>
            </a:r>
            <a:r>
              <a:rPr lang="en-GB" dirty="0" err="1"/>
              <a:t>ounded</a:t>
            </a:r>
            <a:r>
              <a:rPr lang="en-GB" dirty="0"/>
              <a:t> in 1876 by </a:t>
            </a:r>
            <a:r>
              <a:rPr lang="en-GB" u="sng" dirty="0" err="1"/>
              <a:t>Melvil</a:t>
            </a:r>
            <a:r>
              <a:rPr lang="en-GB" u="sng" dirty="0"/>
              <a:t> Dewey</a:t>
            </a:r>
            <a:endParaRPr lang="hr-HR" i="1" dirty="0"/>
          </a:p>
          <a:p>
            <a:r>
              <a:rPr lang="en-GB" i="1" dirty="0"/>
              <a:t>Library Association Record</a:t>
            </a:r>
            <a:r>
              <a:rPr lang="en-GB" dirty="0"/>
              <a:t> published from 1899 to 2002</a:t>
            </a:r>
            <a:r>
              <a:rPr lang="hr-HR" dirty="0"/>
              <a:t> (</a:t>
            </a:r>
            <a:r>
              <a:rPr lang="hr-HR" dirty="0" err="1"/>
              <a:t>continues</a:t>
            </a:r>
            <a:r>
              <a:rPr lang="hr-HR" dirty="0"/>
              <a:t> as: </a:t>
            </a:r>
            <a:r>
              <a:rPr lang="en-GB" i="1" dirty="0"/>
              <a:t>Library &amp; Information Update</a:t>
            </a:r>
            <a:r>
              <a:rPr lang="hr-HR" i="1" dirty="0"/>
              <a:t>)</a:t>
            </a:r>
          </a:p>
          <a:p>
            <a:r>
              <a:rPr lang="en-GB" i="1" dirty="0" err="1"/>
              <a:t>Toshoken</a:t>
            </a:r>
            <a:r>
              <a:rPr lang="hr-HR" i="1" dirty="0"/>
              <a:t> </a:t>
            </a:r>
            <a:r>
              <a:rPr lang="en-GB" i="1" dirty="0" err="1"/>
              <a:t>Zasshi</a:t>
            </a:r>
            <a:r>
              <a:rPr lang="en-GB" i="1" dirty="0"/>
              <a:t> </a:t>
            </a:r>
            <a:r>
              <a:rPr lang="en-GB" dirty="0"/>
              <a:t>(</a:t>
            </a:r>
            <a:r>
              <a:rPr lang="en-GB" i="1" dirty="0"/>
              <a:t>Library Journal</a:t>
            </a:r>
            <a:r>
              <a:rPr lang="en-GB" dirty="0"/>
              <a:t>)</a:t>
            </a:r>
            <a:r>
              <a:rPr lang="hr-HR" dirty="0"/>
              <a:t> - </a:t>
            </a:r>
            <a:r>
              <a:rPr lang="en-GB" dirty="0"/>
              <a:t>1907.</a:t>
            </a:r>
            <a:r>
              <a:rPr lang="hr-HR" dirty="0"/>
              <a:t>, Japan</a:t>
            </a:r>
            <a:r>
              <a:rPr lang="en-GB" dirty="0"/>
              <a:t>, </a:t>
            </a:r>
            <a:r>
              <a:rPr lang="en-GB" i="1" dirty="0"/>
              <a:t>Library</a:t>
            </a:r>
          </a:p>
          <a:p>
            <a:r>
              <a:rPr lang="pl-PL" i="1" dirty="0"/>
              <a:t>Miscellany </a:t>
            </a:r>
            <a:r>
              <a:rPr lang="pl-PL" dirty="0"/>
              <a:t>– 1912, India</a:t>
            </a:r>
          </a:p>
          <a:p>
            <a:endParaRPr lang="hr-HR" i="1" dirty="0"/>
          </a:p>
          <a:p>
            <a:endParaRPr lang="en-GB" dirty="0"/>
          </a:p>
        </p:txBody>
      </p:sp>
      <p:sp>
        <p:nvSpPr>
          <p:cNvPr id="13" name="Rezervirano mjesto teksta 12"/>
          <p:cNvSpPr>
            <a:spLocks noGrp="1"/>
          </p:cNvSpPr>
          <p:nvPr>
            <p:ph type="body" sz="half" idx="17"/>
          </p:nvPr>
        </p:nvSpPr>
        <p:spPr/>
        <p:txBody>
          <a:bodyPr>
            <a:normAutofit fontScale="85000" lnSpcReduction="20000"/>
          </a:bodyPr>
          <a:lstStyle/>
          <a:p>
            <a:r>
              <a:rPr lang="en-GB" i="1" dirty="0"/>
              <a:t>Journal of Documentation</a:t>
            </a:r>
            <a:endParaRPr lang="hr-HR" i="1" dirty="0"/>
          </a:p>
          <a:p>
            <a:r>
              <a:rPr lang="en-GB" i="1" dirty="0"/>
              <a:t>Information Processing &amp; Management</a:t>
            </a:r>
            <a:endParaRPr lang="hr-HR" i="1" dirty="0"/>
          </a:p>
          <a:p>
            <a:r>
              <a:rPr lang="en-GB" i="1" dirty="0"/>
              <a:t>Journal of Information Science, Library</a:t>
            </a:r>
            <a:r>
              <a:rPr lang="en-GB" b="1" i="1" dirty="0"/>
              <a:t> </a:t>
            </a:r>
            <a:r>
              <a:rPr lang="en-GB" i="1" dirty="0"/>
              <a:t>Trends</a:t>
            </a:r>
            <a:endParaRPr lang="hr-HR" i="1" dirty="0"/>
          </a:p>
          <a:p>
            <a:r>
              <a:rPr lang="en-GB" i="1" dirty="0"/>
              <a:t>Library</a:t>
            </a:r>
            <a:r>
              <a:rPr lang="en-GB" b="1" i="1" dirty="0"/>
              <a:t> </a:t>
            </a:r>
            <a:r>
              <a:rPr lang="en-GB" i="1" dirty="0"/>
              <a:t>Journal, </a:t>
            </a:r>
            <a:endParaRPr lang="hr-HR" i="1" dirty="0"/>
          </a:p>
          <a:p>
            <a:r>
              <a:rPr lang="en-GB" i="1" dirty="0"/>
              <a:t>Journal of Academic</a:t>
            </a:r>
          </a:p>
          <a:p>
            <a:r>
              <a:rPr lang="en-GB" i="1" dirty="0"/>
              <a:t>Librarianship, </a:t>
            </a:r>
            <a:endParaRPr lang="hr-HR" i="1" dirty="0"/>
          </a:p>
          <a:p>
            <a:r>
              <a:rPr lang="en-GB" i="1" dirty="0"/>
              <a:t>Library</a:t>
            </a:r>
            <a:r>
              <a:rPr lang="en-GB" b="1" i="1" dirty="0"/>
              <a:t> </a:t>
            </a:r>
            <a:r>
              <a:rPr lang="en-GB" i="1" dirty="0"/>
              <a:t>Quarterly</a:t>
            </a:r>
            <a:endParaRPr lang="hr-HR" i="1" dirty="0"/>
          </a:p>
          <a:p>
            <a:r>
              <a:rPr lang="hr-HR" dirty="0"/>
              <a:t>(</a:t>
            </a:r>
            <a:r>
              <a:rPr lang="hr-HR" dirty="0" err="1"/>
              <a:t>Dokumentation</a:t>
            </a:r>
            <a:r>
              <a:rPr lang="hr-HR" dirty="0"/>
              <a:t>) </a:t>
            </a:r>
            <a:r>
              <a:rPr lang="de-DE" dirty="0"/>
              <a:t>Information</a:t>
            </a:r>
            <a:r>
              <a:rPr lang="hr-HR" dirty="0"/>
              <a:t>: </a:t>
            </a:r>
            <a:r>
              <a:rPr lang="de-DE" dirty="0"/>
              <a:t> Wissenschaft &amp; Praxis</a:t>
            </a:r>
            <a:endParaRPr lang="hr-HR" dirty="0"/>
          </a:p>
          <a:p>
            <a:r>
              <a:rPr lang="en-GB" i="1" dirty="0" err="1"/>
              <a:t>Documentaliste</a:t>
            </a:r>
            <a:r>
              <a:rPr lang="en-GB" i="1" dirty="0"/>
              <a:t>-Sciences de </a:t>
            </a:r>
            <a:r>
              <a:rPr lang="en-GB" i="1" dirty="0" err="1"/>
              <a:t>l'Information</a:t>
            </a:r>
            <a:endParaRPr lang="de-DE" dirty="0"/>
          </a:p>
          <a:p>
            <a:r>
              <a:rPr lang="en-GB" i="1" dirty="0"/>
              <a:t>Annual Review </a:t>
            </a:r>
            <a:r>
              <a:rPr lang="en-GB" dirty="0"/>
              <a:t>(</a:t>
            </a:r>
            <a:r>
              <a:rPr lang="en-GB" i="1" dirty="0"/>
              <a:t>Annual Review of Information Science and</a:t>
            </a:r>
            <a:r>
              <a:rPr lang="hr-HR" i="1" dirty="0"/>
              <a:t> </a:t>
            </a:r>
            <a:r>
              <a:rPr lang="en-GB" i="1" dirty="0"/>
              <a:t>Technology – ARIST</a:t>
            </a:r>
            <a:r>
              <a:rPr lang="hr-HR" i="1" dirty="0"/>
              <a:t> (</a:t>
            </a:r>
            <a:r>
              <a:rPr lang="hr-HR" i="1" dirty="0" err="1"/>
              <a:t>ended</a:t>
            </a:r>
            <a:r>
              <a:rPr lang="hr-HR" i="1" dirty="0"/>
              <a:t> </a:t>
            </a:r>
            <a:r>
              <a:rPr lang="hr-HR" i="1" dirty="0" err="1"/>
              <a:t>in</a:t>
            </a:r>
            <a:r>
              <a:rPr lang="hr-HR" i="1" dirty="0"/>
              <a:t> 2010)</a:t>
            </a:r>
          </a:p>
          <a:p>
            <a:endParaRPr lang="en-GB" dirty="0"/>
          </a:p>
        </p:txBody>
      </p:sp>
      <p:pic>
        <p:nvPicPr>
          <p:cNvPr id="1026" name="Picture 2" descr="The first page of Library Journal for Volume 3, No. 2, 1878."/>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632947" y="2685414"/>
            <a:ext cx="3122976" cy="3449915"/>
          </a:xfrm>
          <a:prstGeom prst="rect">
            <a:avLst/>
          </a:prstGeom>
          <a:noFill/>
          <a:extLst>
            <a:ext uri="{909E8E84-426E-40DD-AFC4-6F175D3DCCD1}">
              <a14:hiddenFill xmlns:a14="http://schemas.microsoft.com/office/drawing/2010/main">
                <a:solidFill>
                  <a:srgbClr val="FFFFFF"/>
                </a:solidFill>
              </a14:hiddenFill>
            </a:ext>
          </a:extLst>
        </p:spPr>
      </p:pic>
      <p:sp>
        <p:nvSpPr>
          <p:cNvPr id="2" name="Rezervirano mjesto podnožja 1"/>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301930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 calcmode="lin" valueType="num">
                                      <p:cBhvr additive="base">
                                        <p:cTn id="3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 calcmode="lin" valueType="num">
                                      <p:cBhvr additive="base">
                                        <p:cTn id="3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3" end="3"/>
                                            </p:txEl>
                                          </p:spTgt>
                                        </p:tgtEl>
                                        <p:attrNameLst>
                                          <p:attrName>style.visibility</p:attrName>
                                        </p:attrNameLst>
                                      </p:cBhvr>
                                      <p:to>
                                        <p:strVal val="visible"/>
                                      </p:to>
                                    </p:set>
                                    <p:anim calcmode="lin" valueType="num">
                                      <p:cBhvr additive="base">
                                        <p:cTn id="4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4" end="4"/>
                                            </p:txEl>
                                          </p:spTgt>
                                        </p:tgtEl>
                                        <p:attrNameLst>
                                          <p:attrName>style.visibility</p:attrName>
                                        </p:attrNameLst>
                                      </p:cBhvr>
                                      <p:to>
                                        <p:strVal val="visible"/>
                                      </p:to>
                                    </p:set>
                                    <p:anim calcmode="lin" valueType="num">
                                      <p:cBhvr additive="base">
                                        <p:cTn id="4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 calcmode="lin" valueType="num">
                                      <p:cBhvr additive="base">
                                        <p:cTn id="5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 calcmode="lin" valueType="num">
                                      <p:cBhvr additive="base">
                                        <p:cTn id="6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 calcmode="lin" valueType="num">
                                      <p:cBhvr additive="base">
                                        <p:cTn id="6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3">
                                            <p:txEl>
                                              <p:pRg st="2" end="2"/>
                                            </p:txEl>
                                          </p:spTgt>
                                        </p:tgtEl>
                                        <p:attrNameLst>
                                          <p:attrName>style.visibility</p:attrName>
                                        </p:attrNameLst>
                                      </p:cBhvr>
                                      <p:to>
                                        <p:strVal val="visible"/>
                                      </p:to>
                                    </p:set>
                                    <p:anim calcmode="lin" valueType="num">
                                      <p:cBhvr additive="base">
                                        <p:cTn id="6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3">
                                            <p:txEl>
                                              <p:pRg st="3" end="3"/>
                                            </p:txEl>
                                          </p:spTgt>
                                        </p:tgtEl>
                                        <p:attrNameLst>
                                          <p:attrName>style.visibility</p:attrName>
                                        </p:attrNameLst>
                                      </p:cBhvr>
                                      <p:to>
                                        <p:strVal val="visible"/>
                                      </p:to>
                                    </p:set>
                                    <p:anim calcmode="lin" valueType="num">
                                      <p:cBhvr additive="base">
                                        <p:cTn id="7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3">
                                            <p:txEl>
                                              <p:pRg st="4" end="4"/>
                                            </p:txEl>
                                          </p:spTgt>
                                        </p:tgtEl>
                                        <p:attrNameLst>
                                          <p:attrName>style.visibility</p:attrName>
                                        </p:attrNameLst>
                                      </p:cBhvr>
                                      <p:to>
                                        <p:strVal val="visible"/>
                                      </p:to>
                                    </p:set>
                                    <p:anim calcmode="lin" valueType="num">
                                      <p:cBhvr additive="base">
                                        <p:cTn id="7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3">
                                            <p:txEl>
                                              <p:pRg st="5" end="5"/>
                                            </p:txEl>
                                          </p:spTgt>
                                        </p:tgtEl>
                                        <p:attrNameLst>
                                          <p:attrName>style.visibility</p:attrName>
                                        </p:attrNameLst>
                                      </p:cBhvr>
                                      <p:to>
                                        <p:strVal val="visible"/>
                                      </p:to>
                                    </p:set>
                                    <p:anim calcmode="lin" valueType="num">
                                      <p:cBhvr additive="base">
                                        <p:cTn id="8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3">
                                            <p:txEl>
                                              <p:pRg st="6" end="6"/>
                                            </p:txEl>
                                          </p:spTgt>
                                        </p:tgtEl>
                                        <p:attrNameLst>
                                          <p:attrName>style.visibility</p:attrName>
                                        </p:attrNameLst>
                                      </p:cBhvr>
                                      <p:to>
                                        <p:strVal val="visible"/>
                                      </p:to>
                                    </p:set>
                                    <p:anim calcmode="lin" valueType="num">
                                      <p:cBhvr additive="base">
                                        <p:cTn id="87"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3">
                                            <p:txEl>
                                              <p:pRg st="7" end="7"/>
                                            </p:txEl>
                                          </p:spTgt>
                                        </p:tgtEl>
                                        <p:attrNameLst>
                                          <p:attrName>style.visibility</p:attrName>
                                        </p:attrNameLst>
                                      </p:cBhvr>
                                      <p:to>
                                        <p:strVal val="visible"/>
                                      </p:to>
                                    </p:set>
                                    <p:anim calcmode="lin" valueType="num">
                                      <p:cBhvr additive="base">
                                        <p:cTn id="93"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3">
                                            <p:txEl>
                                              <p:pRg st="7" end="7"/>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13">
                                            <p:txEl>
                                              <p:pRg st="8" end="8"/>
                                            </p:txEl>
                                          </p:spTgt>
                                        </p:tgtEl>
                                        <p:attrNameLst>
                                          <p:attrName>style.visibility</p:attrName>
                                        </p:attrNameLst>
                                      </p:cBhvr>
                                      <p:to>
                                        <p:strVal val="visible"/>
                                      </p:to>
                                    </p:set>
                                    <p:anim calcmode="lin" valueType="num">
                                      <p:cBhvr additive="base">
                                        <p:cTn id="97"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3">
                                            <p:txEl>
                                              <p:pRg st="9" end="9"/>
                                            </p:txEl>
                                          </p:spTgt>
                                        </p:tgtEl>
                                        <p:attrNameLst>
                                          <p:attrName>style.visibility</p:attrName>
                                        </p:attrNameLst>
                                      </p:cBhvr>
                                      <p:to>
                                        <p:strVal val="visible"/>
                                      </p:to>
                                    </p:set>
                                    <p:anim calcmode="lin" valueType="num">
                                      <p:cBhvr additive="base">
                                        <p:cTn id="103"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it-IT" dirty="0"/>
              <a:t>Riviste elettroniche </a:t>
            </a:r>
            <a:r>
              <a:rPr lang="hr-HR" dirty="0"/>
              <a:t>-</a:t>
            </a:r>
            <a:r>
              <a:rPr lang="it-IT" dirty="0"/>
              <a:t> </a:t>
            </a:r>
            <a:r>
              <a:rPr lang="hr-HR" dirty="0" err="1"/>
              <a:t>alcun</a:t>
            </a:r>
            <a:r>
              <a:rPr lang="it-IT" dirty="0"/>
              <a:t>e</a:t>
            </a:r>
            <a:r>
              <a:rPr lang="hr-HR" dirty="0"/>
              <a:t>
</a:t>
            </a:r>
            <a:endParaRPr lang="en-GB" dirty="0"/>
          </a:p>
        </p:txBody>
      </p:sp>
      <p:sp>
        <p:nvSpPr>
          <p:cNvPr id="9" name="Rezervirano mjesto sadržaja 8"/>
          <p:cNvSpPr>
            <a:spLocks noGrp="1"/>
          </p:cNvSpPr>
          <p:nvPr>
            <p:ph idx="1"/>
          </p:nvPr>
        </p:nvSpPr>
        <p:spPr/>
        <p:txBody>
          <a:bodyPr>
            <a:normAutofit fontScale="92500" lnSpcReduction="10000"/>
          </a:bodyPr>
          <a:lstStyle/>
          <a:p>
            <a:r>
              <a:rPr lang="hr-HR" dirty="0" err="1">
                <a:hlinkClick r:id="rId2"/>
              </a:rPr>
              <a:t>Ariadne</a:t>
            </a:r>
            <a:r>
              <a:rPr lang="hr-HR" dirty="0">
                <a:hlinkClick r:id="rId2"/>
              </a:rPr>
              <a:t> </a:t>
            </a:r>
          </a:p>
          <a:p>
            <a:pPr lvl="1"/>
            <a:r>
              <a:rPr lang="en-GB" dirty="0">
                <a:hlinkClick r:id="rId2"/>
              </a:rPr>
              <a:t>http://www.ariadne.ac.uk/</a:t>
            </a:r>
            <a:endParaRPr lang="hr-HR" dirty="0"/>
          </a:p>
          <a:p>
            <a:r>
              <a:rPr lang="it-IT" dirty="0">
                <a:hlinkClick r:id="rId3"/>
              </a:rPr>
              <a:t>Bollettino AIB : rivista italiana di biblioteconomia e scienze dell'informazione</a:t>
            </a:r>
            <a:endParaRPr lang="it-IT" dirty="0"/>
          </a:p>
          <a:p>
            <a:pPr lvl="1"/>
            <a:r>
              <a:rPr lang="it-IT" dirty="0">
                <a:hlinkClick r:id="rId4"/>
              </a:rPr>
              <a:t>http://www.aib.it/aib/boll/boll.htm</a:t>
            </a:r>
            <a:endParaRPr lang="hr-HR" dirty="0"/>
          </a:p>
          <a:p>
            <a:r>
              <a:rPr lang="en-GB" dirty="0">
                <a:hlinkClick r:id="rId5"/>
              </a:rPr>
              <a:t>D-lib magazine : the magazine of digital library research</a:t>
            </a:r>
            <a:endParaRPr lang="en-GB" dirty="0"/>
          </a:p>
          <a:p>
            <a:pPr lvl="1"/>
            <a:r>
              <a:rPr lang="en-GB" dirty="0">
                <a:hlinkClick r:id="rId6"/>
              </a:rPr>
              <a:t>http://www.dlib.org/</a:t>
            </a:r>
            <a:endParaRPr lang="en-GB" dirty="0"/>
          </a:p>
          <a:p>
            <a:r>
              <a:rPr lang="en-GB" dirty="0">
                <a:hlinkClick r:id="rId7"/>
              </a:rPr>
              <a:t>Information research : an electronic journal</a:t>
            </a:r>
            <a:endParaRPr lang="en-GB" dirty="0"/>
          </a:p>
          <a:p>
            <a:pPr lvl="1"/>
            <a:r>
              <a:rPr lang="en-GB" dirty="0">
                <a:hlinkClick r:id="rId8"/>
              </a:rPr>
              <a:t>http://InformationR.net/ir/</a:t>
            </a:r>
            <a:endParaRPr lang="hr-HR" dirty="0"/>
          </a:p>
          <a:p>
            <a:r>
              <a:rPr lang="en-GB" dirty="0">
                <a:hlinkClick r:id="rId9"/>
              </a:rPr>
              <a:t>Program electronic library and information systems</a:t>
            </a:r>
            <a:endParaRPr lang="en-GB" dirty="0"/>
          </a:p>
          <a:p>
            <a:pPr lvl="1"/>
            <a:r>
              <a:rPr lang="en-GB" dirty="0">
                <a:hlinkClick r:id="rId10"/>
              </a:rPr>
              <a:t>http://www.aslib.co.uk/program/index.html</a:t>
            </a:r>
            <a:endParaRPr lang="en-GB" dirty="0"/>
          </a:p>
          <a:p>
            <a:endParaRPr lang="en-GB" dirty="0"/>
          </a:p>
        </p:txBody>
      </p:sp>
      <p:sp>
        <p:nvSpPr>
          <p:cNvPr id="3" name="Rezervirano mjesto podnožja 2"/>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146105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Istitu</a:t>
            </a:r>
            <a:r>
              <a:rPr lang="it-IT" dirty="0"/>
              <a:t>t</a:t>
            </a:r>
            <a:r>
              <a:rPr lang="hr-HR" dirty="0"/>
              <a:t>i di </a:t>
            </a:r>
            <a:r>
              <a:rPr lang="hr-HR" dirty="0" err="1"/>
              <a:t>informazione</a:t>
            </a:r>
            <a:r>
              <a:rPr lang="hr-HR" dirty="0"/>
              <a:t> 
</a:t>
            </a:r>
            <a:endParaRPr lang="en-GB" dirty="0"/>
          </a:p>
        </p:txBody>
      </p:sp>
      <p:sp>
        <p:nvSpPr>
          <p:cNvPr id="3" name="Rezervirano mjesto sadržaja 2"/>
          <p:cNvSpPr>
            <a:spLocks noGrp="1"/>
          </p:cNvSpPr>
          <p:nvPr>
            <p:ph idx="1"/>
          </p:nvPr>
        </p:nvSpPr>
        <p:spPr/>
        <p:txBody>
          <a:bodyPr>
            <a:normAutofit lnSpcReduction="10000"/>
          </a:bodyPr>
          <a:lstStyle/>
          <a:p>
            <a:r>
              <a:rPr lang="it-IT" dirty="0"/>
              <a:t>Tutte le entità che creano, conservano, gestiscono, organizzano o forniscono informazioni di alta qualità, prodotti e servizi di informazione che permettono agli utenti di imparare e crescere
LAMS (biblioteche, archivi, musei) a volte </a:t>
            </a:r>
            <a:r>
              <a:rPr lang="it-IT" dirty="0" err="1"/>
              <a:t>GLAMs</a:t>
            </a:r>
            <a:r>
              <a:rPr lang="it-IT" dirty="0"/>
              <a:t> (con l’aggiunta di gallerie)</a:t>
            </a:r>
            <a:endParaRPr lang="hr-HR" dirty="0"/>
          </a:p>
          <a:p>
            <a:pPr lvl="1"/>
            <a:r>
              <a:rPr lang="it-IT" dirty="0"/>
              <a:t>diverse imprese – conosciute come biblioteche speciali, centri di documentazione, centri per la valutazione dell'Informazione, ecc.) e le entità come i dipartimenti in</a:t>
            </a:r>
            <a:r>
              <a:rPr lang="hr-HR" dirty="0"/>
              <a:t>, </a:t>
            </a:r>
          </a:p>
          <a:p>
            <a:pPr lvl="2"/>
            <a:r>
              <a:rPr lang="hr-HR" dirty="0" err="1"/>
              <a:t>piccole</a:t>
            </a:r>
            <a:r>
              <a:rPr lang="hr-HR" dirty="0"/>
              <a:t> </a:t>
            </a:r>
            <a:r>
              <a:rPr lang="hr-HR" dirty="0" err="1"/>
              <a:t>imprese</a:t>
            </a:r>
            <a:r>
              <a:rPr lang="hr-HR" dirty="0"/>
              <a:t>, 
</a:t>
            </a:r>
            <a:r>
              <a:rPr lang="hr-HR" dirty="0" err="1"/>
              <a:t>gruppi</a:t>
            </a:r>
            <a:r>
              <a:rPr lang="hr-HR" dirty="0"/>
              <a:t> di </a:t>
            </a:r>
            <a:r>
              <a:rPr lang="hr-HR" dirty="0" err="1"/>
              <a:t>comunità</a:t>
            </a:r>
            <a:r>
              <a:rPr lang="hr-HR" dirty="0"/>
              <a:t>, </a:t>
            </a:r>
          </a:p>
          <a:p>
            <a:pPr lvl="2"/>
            <a:r>
              <a:rPr lang="hr-HR" dirty="0" err="1"/>
              <a:t>grandi</a:t>
            </a:r>
            <a:r>
              <a:rPr lang="hr-HR" dirty="0"/>
              <a:t> </a:t>
            </a:r>
            <a:r>
              <a:rPr lang="hr-HR" dirty="0" err="1"/>
              <a:t>aziende</a:t>
            </a:r>
            <a:r>
              <a:rPr lang="hr-HR" dirty="0"/>
              <a:t>, </a:t>
            </a:r>
          </a:p>
          <a:p>
            <a:pPr lvl="2"/>
            <a:r>
              <a:rPr lang="hr-HR" dirty="0" err="1"/>
              <a:t>agenzie</a:t>
            </a:r>
            <a:r>
              <a:rPr lang="hr-HR" dirty="0"/>
              <a:t> </a:t>
            </a:r>
            <a:r>
              <a:rPr lang="hr-HR" dirty="0" err="1"/>
              <a:t>governative</a:t>
            </a:r>
            <a:r>
              <a:rPr lang="hr-HR" dirty="0"/>
              <a:t> …</a:t>
            </a:r>
          </a:p>
          <a:p>
            <a:endParaRPr lang="en-GB" dirty="0"/>
          </a:p>
        </p:txBody>
      </p:sp>
      <p:sp>
        <p:nvSpPr>
          <p:cNvPr id="4" name="Rezervirano mjesto podnožja 3"/>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369110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5274" y="189481"/>
            <a:ext cx="9404723" cy="835755"/>
          </a:xfrm>
        </p:spPr>
        <p:txBody>
          <a:bodyPr/>
          <a:lstStyle/>
          <a:p>
            <a:r>
              <a:rPr lang="hr-HR" dirty="0" err="1"/>
              <a:t>Rankings</a:t>
            </a:r>
            <a:r>
              <a:rPr lang="hr-HR" dirty="0"/>
              <a:t>…</a:t>
            </a:r>
            <a:endParaRPr lang="en-GB" dirty="0"/>
          </a:p>
        </p:txBody>
      </p:sp>
      <p:sp>
        <p:nvSpPr>
          <p:cNvPr id="3" name="Rezervirano mjesto sadržaja 2"/>
          <p:cNvSpPr>
            <a:spLocks noGrp="1"/>
          </p:cNvSpPr>
          <p:nvPr>
            <p:ph idx="1"/>
          </p:nvPr>
        </p:nvSpPr>
        <p:spPr>
          <a:xfrm>
            <a:off x="882621" y="1025236"/>
            <a:ext cx="9937333" cy="4195481"/>
          </a:xfrm>
        </p:spPr>
        <p:txBody>
          <a:bodyPr>
            <a:normAutofit fontScale="25000" lnSpcReduction="20000"/>
          </a:bodyPr>
          <a:lstStyle/>
          <a:p>
            <a:endParaRPr lang="en-GB" dirty="0"/>
          </a:p>
          <a:p>
            <a:pPr marL="0" indent="0">
              <a:buNone/>
            </a:pPr>
            <a:r>
              <a:rPr lang="en-GB" sz="4800" b="1" dirty="0"/>
              <a:t>Title 	</a:t>
            </a:r>
            <a:r>
              <a:rPr lang="hr-HR" sz="4800" b="1" dirty="0"/>
              <a:t>				</a:t>
            </a:r>
            <a:r>
              <a:rPr lang="en-GB" sz="4800" b="1" dirty="0"/>
              <a:t>from 	SJR 	H index 	Areas/topics 	</a:t>
            </a:r>
          </a:p>
          <a:p>
            <a:pPr marL="0" indent="0">
              <a:buNone/>
            </a:pPr>
            <a:r>
              <a:rPr lang="en-GB" sz="4000" dirty="0"/>
              <a:t>Information Systems Research 	</a:t>
            </a:r>
            <a:r>
              <a:rPr lang="hr-HR" sz="4000" dirty="0"/>
              <a:t>	</a:t>
            </a:r>
            <a:r>
              <a:rPr lang="en-GB" sz="4000" dirty="0"/>
              <a:t>1990 	3.160 	135 	Business, Management and Accounting; Management Information Systems; Computer Science; </a:t>
            </a:r>
            <a:r>
              <a:rPr lang="hr-HR" sz="4000" dirty="0"/>
              <a:t>											</a:t>
            </a:r>
            <a:r>
              <a:rPr lang="en-GB" sz="4000" dirty="0"/>
              <a:t>Computer Networks and Communications; Information Systems; Decision Sciences; Information Systems </a:t>
            </a:r>
            <a:r>
              <a:rPr lang="hr-HR" sz="4000" dirty="0"/>
              <a:t>										</a:t>
            </a:r>
            <a:r>
              <a:rPr lang="en-GB" sz="4000" dirty="0"/>
              <a:t>and Management; Social Sciences; Library and Information Sciences 	</a:t>
            </a:r>
          </a:p>
          <a:p>
            <a:pPr marL="0" indent="0">
              <a:buNone/>
            </a:pPr>
            <a:r>
              <a:rPr lang="en-GB" sz="4000" dirty="0"/>
              <a:t>Scientific Data 	</a:t>
            </a:r>
            <a:r>
              <a:rPr lang="hr-HR" sz="4000" dirty="0"/>
              <a:t>			</a:t>
            </a:r>
            <a:r>
              <a:rPr lang="en-GB" sz="4000" dirty="0"/>
              <a:t>2004 	3.026 	26 	Computer </a:t>
            </a:r>
            <a:r>
              <a:rPr lang="en-GB" sz="4000" dirty="0" err="1"/>
              <a:t>Scien</a:t>
            </a:r>
            <a:r>
              <a:rPr lang="hr-HR" sz="4000" dirty="0"/>
              <a:t>c</a:t>
            </a:r>
            <a:r>
              <a:rPr lang="en-GB" sz="4000" dirty="0"/>
              <a:t>e; Computer Science Applications; Information Systems; Decision </a:t>
            </a:r>
            <a:r>
              <a:rPr lang="hr-HR" sz="4000" dirty="0"/>
              <a:t>	</a:t>
            </a:r>
            <a:r>
              <a:rPr lang="en-GB" sz="4000" dirty="0"/>
              <a:t>Sciences; Statistics,</a:t>
            </a:r>
            <a:r>
              <a:rPr lang="hr-HR" sz="4000" dirty="0"/>
              <a:t> </a:t>
            </a:r>
            <a:r>
              <a:rPr lang="en-GB" sz="4000" dirty="0"/>
              <a:t> </a:t>
            </a:r>
            <a:r>
              <a:rPr lang="hr-HR" sz="4000" dirty="0"/>
              <a:t>										</a:t>
            </a:r>
            <a:r>
              <a:rPr lang="en-GB" sz="4000" dirty="0"/>
              <a:t>Probability and Uncertainty; Mathematics; Statistics and Probability;</a:t>
            </a:r>
            <a:r>
              <a:rPr lang="hr-HR" sz="4000" dirty="0"/>
              <a:t> </a:t>
            </a:r>
            <a:r>
              <a:rPr lang="en-GB" sz="4000" dirty="0"/>
              <a:t>Social Sciences; Education; Library</a:t>
            </a:r>
            <a:r>
              <a:rPr lang="hr-HR" sz="4000" dirty="0"/>
              <a:t> </a:t>
            </a:r>
            <a:r>
              <a:rPr lang="en-GB" sz="4000" dirty="0"/>
              <a:t> </a:t>
            </a:r>
            <a:r>
              <a:rPr lang="hr-HR" sz="4000" dirty="0"/>
              <a:t>										</a:t>
            </a:r>
            <a:r>
              <a:rPr lang="en-GB" sz="4000" dirty="0"/>
              <a:t>and Information Sciences 	</a:t>
            </a:r>
            <a:r>
              <a:rPr lang="hr-HR" sz="4000" dirty="0"/>
              <a:t> </a:t>
            </a:r>
          </a:p>
          <a:p>
            <a:pPr marL="0" indent="0">
              <a:buNone/>
            </a:pPr>
            <a:r>
              <a:rPr lang="en-GB" sz="4000" dirty="0"/>
              <a:t>Information Communication and Society 2001 	2.385 	53 	Social Sciences; Communication; Library and Information Sciences 	</a:t>
            </a:r>
          </a:p>
          <a:p>
            <a:pPr marL="0" indent="0">
              <a:buNone/>
            </a:pPr>
            <a:r>
              <a:rPr lang="en-GB" sz="4000" dirty="0"/>
              <a:t>Journal of </a:t>
            </a:r>
            <a:r>
              <a:rPr lang="en-GB" sz="4000" dirty="0" err="1"/>
              <a:t>Informetrics</a:t>
            </a:r>
            <a:r>
              <a:rPr lang="en-GB" sz="4000" dirty="0"/>
              <a:t> </a:t>
            </a:r>
            <a:r>
              <a:rPr lang="hr-HR" sz="4000" dirty="0"/>
              <a:t> </a:t>
            </a:r>
            <a:r>
              <a:rPr lang="en-GB" sz="4000" dirty="0"/>
              <a:t>(Netherlands) 	2007 	2.060 	54 	Computer Science; Computer Science Applications; Decision Sciences; Management Science and </a:t>
            </a:r>
            <a:r>
              <a:rPr lang="hr-HR" sz="4000" dirty="0"/>
              <a:t>											</a:t>
            </a:r>
            <a:r>
              <a:rPr lang="en-GB" sz="4000" dirty="0"/>
              <a:t>Operations Research; Mathematics; Applied Mathematics; </a:t>
            </a:r>
            <a:r>
              <a:rPr lang="en-GB" sz="4000" dirty="0" err="1"/>
              <a:t>Modeling</a:t>
            </a:r>
            <a:r>
              <a:rPr lang="en-GB" sz="4000" dirty="0"/>
              <a:t> and </a:t>
            </a:r>
            <a:r>
              <a:rPr lang="hr-HR" sz="4000" dirty="0"/>
              <a:t>S</a:t>
            </a:r>
            <a:r>
              <a:rPr lang="en-GB" sz="4000" dirty="0" err="1"/>
              <a:t>imulation</a:t>
            </a:r>
            <a:r>
              <a:rPr lang="en-GB" sz="4000" dirty="0"/>
              <a:t>; Statistics and </a:t>
            </a:r>
            <a:r>
              <a:rPr lang="hr-HR" sz="4000" dirty="0"/>
              <a:t>											</a:t>
            </a:r>
            <a:r>
              <a:rPr lang="en-GB" sz="4000" dirty="0"/>
              <a:t>Probability Social Sciences; Library and Information Sciences 	</a:t>
            </a:r>
          </a:p>
          <a:p>
            <a:pPr marL="0" indent="0">
              <a:buNone/>
            </a:pPr>
            <a:r>
              <a:rPr lang="en-GB" sz="4000" dirty="0"/>
              <a:t>Journal of Information Technology 	</a:t>
            </a:r>
            <a:r>
              <a:rPr lang="hr-HR" sz="4000" dirty="0"/>
              <a:t>	</a:t>
            </a:r>
            <a:r>
              <a:rPr lang="en-GB" sz="4000" dirty="0"/>
              <a:t>1987 	1.752 	66 	Business, Management and Accounting; Strategy and Management; Computer Science; </a:t>
            </a:r>
            <a:r>
              <a:rPr lang="hr-HR" sz="4000" dirty="0"/>
              <a:t>I</a:t>
            </a:r>
            <a:r>
              <a:rPr lang="en-GB" sz="4000" dirty="0" err="1"/>
              <a:t>nformation</a:t>
            </a:r>
            <a:r>
              <a:rPr lang="en-GB" sz="4000" dirty="0"/>
              <a:t> </a:t>
            </a:r>
            <a:r>
              <a:rPr lang="hr-HR" sz="4000" dirty="0"/>
              <a:t>											</a:t>
            </a:r>
            <a:r>
              <a:rPr lang="en-GB" sz="4000" dirty="0"/>
              <a:t>Systems Social Sciences; Library and Information Sciences 	</a:t>
            </a:r>
          </a:p>
          <a:p>
            <a:pPr marL="0" indent="0">
              <a:buNone/>
            </a:pPr>
            <a:r>
              <a:rPr lang="en-GB" sz="4000" dirty="0"/>
              <a:t>Communications in Information Literacy 	2009 	1.657 	10 	Social Sciences; Education; E-learning; Library and Information Sciences 	</a:t>
            </a:r>
          </a:p>
          <a:p>
            <a:pPr marL="0" indent="0">
              <a:buNone/>
            </a:pPr>
            <a:r>
              <a:rPr lang="en-GB" sz="4000" dirty="0"/>
              <a:t>European Journal of Information Systems 	1995 	1.628 	88 	Computer Science; Information Systems; Social Sciences; Library and Information Sciences 	</a:t>
            </a:r>
          </a:p>
          <a:p>
            <a:pPr marL="0" indent="0">
              <a:buNone/>
            </a:pPr>
            <a:r>
              <a:rPr lang="en-GB" sz="4000" dirty="0"/>
              <a:t>College and Research Libraries 	</a:t>
            </a:r>
            <a:r>
              <a:rPr lang="hr-HR" sz="4000" dirty="0"/>
              <a:t>	</a:t>
            </a:r>
            <a:r>
              <a:rPr lang="en-GB" sz="4000" dirty="0"/>
              <a:t>1987 	1.389 	45 	Social Sciences; Library and Information Sciences 	</a:t>
            </a:r>
          </a:p>
          <a:p>
            <a:pPr marL="0" indent="0">
              <a:buNone/>
            </a:pPr>
            <a:r>
              <a:rPr lang="en-GB" sz="4000" dirty="0"/>
              <a:t>…. 	</a:t>
            </a:r>
          </a:p>
          <a:p>
            <a:pPr marL="0" indent="0">
              <a:buNone/>
            </a:pPr>
            <a:r>
              <a:rPr lang="en-GB" sz="4000" dirty="0"/>
              <a:t>Journal of the Association for Information </a:t>
            </a:r>
            <a:endParaRPr lang="hr-HR" sz="4000" dirty="0"/>
          </a:p>
          <a:p>
            <a:pPr marL="0" indent="0">
              <a:buNone/>
            </a:pPr>
            <a:r>
              <a:rPr lang="en-GB" sz="4000" dirty="0"/>
              <a:t>Science and Technology – 12. 	</a:t>
            </a:r>
            <a:r>
              <a:rPr lang="hr-HR" sz="4000" dirty="0"/>
              <a:t>	</a:t>
            </a:r>
            <a:r>
              <a:rPr lang="en-GB" sz="4000" dirty="0"/>
              <a:t>2014 	1.310 	118 	Computer Science; Computer Networks and Communications; Information Systems; Decision Sciences; </a:t>
            </a:r>
            <a:r>
              <a:rPr lang="hr-HR" sz="4000" dirty="0"/>
              <a:t>										</a:t>
            </a:r>
            <a:r>
              <a:rPr lang="en-GB" sz="4000" dirty="0"/>
              <a:t>Information Systems and Management; Social Sciences; Library and </a:t>
            </a:r>
            <a:r>
              <a:rPr lang="hr-HR" sz="4000" dirty="0"/>
              <a:t>I</a:t>
            </a:r>
            <a:r>
              <a:rPr lang="en-GB" sz="4000" dirty="0" err="1"/>
              <a:t>nformation</a:t>
            </a:r>
            <a:r>
              <a:rPr lang="en-GB" sz="4000" dirty="0"/>
              <a:t> Sciences 	</a:t>
            </a:r>
          </a:p>
          <a:p>
            <a:pPr marL="0" indent="0">
              <a:buNone/>
            </a:pPr>
            <a:r>
              <a:rPr lang="en-GB" sz="4000" dirty="0"/>
              <a:t>Journal of Classification – 13. (Germany) 	1.291 	31 	</a:t>
            </a:r>
            <a:r>
              <a:rPr lang="hr-HR" sz="4000" dirty="0"/>
              <a:t>	</a:t>
            </a:r>
            <a:r>
              <a:rPr lang="en-GB" sz="4000" dirty="0"/>
              <a:t>Decision Sciences; Statistics, Probability and Uncertainty; Mathematics; Mathematic</a:t>
            </a:r>
            <a:r>
              <a:rPr lang="hr-HR" sz="4000" dirty="0"/>
              <a:t>s</a:t>
            </a:r>
            <a:r>
              <a:rPr lang="en-GB" sz="4000" dirty="0"/>
              <a:t>(miscellaneous) </a:t>
            </a:r>
            <a:r>
              <a:rPr lang="hr-HR" sz="4000" dirty="0"/>
              <a:t>											</a:t>
            </a:r>
            <a:r>
              <a:rPr lang="en-GB" sz="4000" dirty="0"/>
              <a:t>Psychology; Psychology (miscellaneous); Social Sciences; Library and Information Sciences 	</a:t>
            </a:r>
          </a:p>
          <a:p>
            <a:endParaRPr lang="en-GB" sz="3200" dirty="0"/>
          </a:p>
        </p:txBody>
      </p:sp>
      <p:sp>
        <p:nvSpPr>
          <p:cNvPr id="4" name="Rezervirano mjesto podnožja 3"/>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147523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 calcmode="lin" valueType="num">
                                      <p:cBhvr additive="base">
                                        <p:cTn id="6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Informazioni</a:t>
            </a:r>
            <a:r>
              <a:rPr lang="en-US" dirty="0"/>
              <a:t> di </a:t>
            </a:r>
            <a:r>
              <a:rPr lang="en-US" dirty="0" err="1"/>
              <a:t>contatto</a:t>
            </a:r>
            <a:r>
              <a:rPr lang="en-US" dirty="0"/>
              <a:t> </a:t>
            </a:r>
            <a:r>
              <a:rPr lang="en-US" dirty="0" smtClean="0"/>
              <a:t>de</a:t>
            </a:r>
            <a:r>
              <a:rPr lang="hr-HR" dirty="0" smtClean="0"/>
              <a:t>i</a:t>
            </a:r>
            <a:r>
              <a:rPr lang="en-US" dirty="0" smtClean="0"/>
              <a:t> docent</a:t>
            </a:r>
            <a:r>
              <a:rPr lang="hr-HR" smtClean="0"/>
              <a:t>i</a:t>
            </a:r>
            <a:r>
              <a:rPr lang="en-US" dirty="0"/>
              <a:t>
</a:t>
            </a:r>
          </a:p>
        </p:txBody>
      </p:sp>
      <p:graphicFrame>
        <p:nvGraphicFramePr>
          <p:cNvPr id="4" name="Content Placeholder 3" descr="Instructor Contact Information"/>
          <p:cNvGraphicFramePr>
            <a:graphicFrameLocks noGrp="1"/>
          </p:cNvGraphicFramePr>
          <p:nvPr>
            <p:ph idx="1"/>
            <p:extLst>
              <p:ext uri="{D42A27DB-BD31-4B8C-83A1-F6EECF244321}">
                <p14:modId xmlns:p14="http://schemas.microsoft.com/office/powerpoint/2010/main" val="2484916804"/>
              </p:ext>
            </p:extLst>
          </p:nvPr>
        </p:nvGraphicFramePr>
        <p:xfrm>
          <a:off x="1103313" y="1998046"/>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zervirano mjesto podnožja 2"/>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155739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it-IT" dirty="0"/>
              <a:t>T</a:t>
            </a:r>
            <a:r>
              <a:rPr lang="hr-HR" dirty="0" err="1"/>
              <a:t>ipo</a:t>
            </a:r>
            <a:r>
              <a:rPr lang="hr-HR" dirty="0"/>
              <a:t> – </a:t>
            </a:r>
            <a:r>
              <a:rPr lang="hr-HR" dirty="0" err="1"/>
              <a:t>esempi</a:t>
            </a:r>
            <a:r>
              <a:rPr lang="hr-HR" dirty="0"/>
              <a:t>  
</a:t>
            </a:r>
            <a:endParaRPr lang="en-GB" dirty="0"/>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val="3014387234"/>
              </p:ext>
            </p:extLst>
          </p:nvPr>
        </p:nvGraphicFramePr>
        <p:xfrm>
          <a:off x="884902" y="1893903"/>
          <a:ext cx="9566787" cy="4515599"/>
        </p:xfrm>
        <a:graphic>
          <a:graphicData uri="http://schemas.openxmlformats.org/drawingml/2006/table">
            <a:tbl>
              <a:tblPr firstRow="1" firstCol="1" bandRow="1">
                <a:tableStyleId>{5C22544A-7EE6-4342-B048-85BDC9FD1C3A}</a:tableStyleId>
              </a:tblPr>
              <a:tblGrid>
                <a:gridCol w="1081550">
                  <a:extLst>
                    <a:ext uri="{9D8B030D-6E8A-4147-A177-3AD203B41FA5}">
                      <a16:colId xmlns:a16="http://schemas.microsoft.com/office/drawing/2014/main" val="3977379092"/>
                    </a:ext>
                  </a:extLst>
                </a:gridCol>
                <a:gridCol w="4267200">
                  <a:extLst>
                    <a:ext uri="{9D8B030D-6E8A-4147-A177-3AD203B41FA5}">
                      <a16:colId xmlns:a16="http://schemas.microsoft.com/office/drawing/2014/main" val="3589773177"/>
                    </a:ext>
                  </a:extLst>
                </a:gridCol>
                <a:gridCol w="4218037">
                  <a:extLst>
                    <a:ext uri="{9D8B030D-6E8A-4147-A177-3AD203B41FA5}">
                      <a16:colId xmlns:a16="http://schemas.microsoft.com/office/drawing/2014/main" val="2484951089"/>
                    </a:ext>
                  </a:extLst>
                </a:gridCol>
              </a:tblGrid>
              <a:tr h="285672">
                <a:tc>
                  <a:txBody>
                    <a:bodyPr/>
                    <a:lstStyle/>
                    <a:p>
                      <a:pPr algn="ctr">
                        <a:lnSpc>
                          <a:spcPct val="107000"/>
                        </a:lnSpc>
                        <a:spcAft>
                          <a:spcPts val="0"/>
                        </a:spcAft>
                      </a:pPr>
                      <a:r>
                        <a:rPr lang="en-GB" sz="1100" dirty="0">
                          <a:solidFill>
                            <a:schemeClr val="bg1"/>
                          </a:solidFill>
                          <a:effectLst/>
                          <a:latin typeface="Times New Roman" panose="02020603050405020304" pitchFamily="18" charset="0"/>
                          <a:cs typeface="Times New Roman" panose="02020603050405020304" pitchFamily="18" charset="0"/>
                        </a:rPr>
                        <a:t>Tipo</a:t>
                      </a:r>
                      <a:endParaRPr lang="en-GB"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06" marR="8706" marT="8706" marB="8706" anchor="ctr"/>
                </a:tc>
                <a:tc>
                  <a:txBody>
                    <a:bodyPr/>
                    <a:lstStyle/>
                    <a:p>
                      <a:pPr algn="ctr">
                        <a:lnSpc>
                          <a:spcPct val="107000"/>
                        </a:lnSpc>
                        <a:spcAft>
                          <a:spcPts val="0"/>
                        </a:spcAft>
                      </a:pPr>
                      <a:r>
                        <a:rPr lang="it-IT" sz="1100" dirty="0">
                          <a:effectLst/>
                          <a:latin typeface="Times New Roman" panose="02020603050405020304" pitchFamily="18" charset="0"/>
                          <a:cs typeface="Times New Roman" panose="02020603050405020304" pitchFamily="18" charset="0"/>
                        </a:rPr>
                        <a:t>Caratteristiche tipiche</a:t>
                      </a:r>
                      <a:br>
                        <a:rPr lang="it-IT" sz="1100" dirty="0">
                          <a:effectLst/>
                          <a:latin typeface="Times New Roman" panose="02020603050405020304" pitchFamily="18" charset="0"/>
                          <a:cs typeface="Times New Roman" panose="02020603050405020304" pitchFamily="18" charset="0"/>
                        </a:rPr>
                      </a:br>
                      <a:r>
                        <a:rPr lang="it-IT" sz="1100" dirty="0">
                          <a:effectLst/>
                          <a:latin typeface="Times New Roman" panose="02020603050405020304" pitchFamily="18" charset="0"/>
                          <a:cs typeface="Times New Roman" panose="02020603050405020304" pitchFamily="18" charset="0"/>
                        </a:rPr>
                        <a:t>(datori di lavoro, clientela)
</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6" marR="8706" marT="8706" marB="8706" anchor="ctr"/>
                </a:tc>
                <a:tc>
                  <a:txBody>
                    <a:bodyPr/>
                    <a:lstStyle/>
                    <a:p>
                      <a:pPr algn="ctr">
                        <a:lnSpc>
                          <a:spcPct val="107000"/>
                        </a:lnSpc>
                        <a:spcAft>
                          <a:spcPts val="0"/>
                        </a:spcAft>
                      </a:pPr>
                      <a:r>
                        <a:rPr lang="en-GB" sz="1100" dirty="0" err="1">
                          <a:effectLst/>
                          <a:latin typeface="Times New Roman" panose="02020603050405020304" pitchFamily="18" charset="0"/>
                          <a:cs typeface="Times New Roman" panose="02020603050405020304" pitchFamily="18" charset="0"/>
                        </a:rPr>
                        <a:t>Associazione</a:t>
                      </a:r>
                      <a:r>
                        <a:rPr lang="en-GB" sz="1100" dirty="0">
                          <a:effectLst/>
                          <a:latin typeface="Times New Roman" panose="02020603050405020304" pitchFamily="18" charset="0"/>
                          <a:cs typeface="Times New Roman" panose="02020603050405020304" pitchFamily="18" charset="0"/>
                        </a:rPr>
                        <a:t>/</a:t>
                      </a:r>
                      <a:r>
                        <a:rPr lang="en-GB" sz="1100" dirty="0" err="1">
                          <a:effectLst/>
                          <a:latin typeface="Times New Roman" panose="02020603050405020304" pitchFamily="18" charset="0"/>
                          <a:cs typeface="Times New Roman" panose="02020603050405020304" pitchFamily="18" charset="0"/>
                        </a:rPr>
                        <a:t>i</a:t>
                      </a:r>
                      <a:r>
                        <a:rPr lang="en-GB" sz="1100" dirty="0">
                          <a:effectLst/>
                          <a:latin typeface="Times New Roman" panose="02020603050405020304" pitchFamily="18" charset="0"/>
                          <a:cs typeface="Times New Roman" panose="02020603050405020304" pitchFamily="18" charset="0"/>
                        </a:rPr>
                        <a:t> </a:t>
                      </a:r>
                      <a:r>
                        <a:rPr lang="en-GB" sz="1100" dirty="0" err="1">
                          <a:effectLst/>
                          <a:latin typeface="Times New Roman" panose="02020603050405020304" pitchFamily="18" charset="0"/>
                          <a:cs typeface="Times New Roman" panose="02020603050405020304" pitchFamily="18" charset="0"/>
                        </a:rPr>
                        <a:t>professionale</a:t>
                      </a:r>
                      <a:r>
                        <a:rPr lang="en-GB" sz="1100" dirty="0">
                          <a:effectLst/>
                          <a:latin typeface="Times New Roman" panose="02020603050405020304" pitchFamily="18" charset="0"/>
                          <a:cs typeface="Times New Roman" panose="02020603050405020304" pitchFamily="18" charset="0"/>
                        </a:rPr>
                        <a:t>/</a:t>
                      </a:r>
                      <a:r>
                        <a:rPr lang="en-GB" sz="1100" dirty="0" err="1">
                          <a:effectLst/>
                          <a:latin typeface="Times New Roman" panose="02020603050405020304" pitchFamily="18" charset="0"/>
                          <a:cs typeface="Times New Roman" panose="02020603050405020304" pitchFamily="18" charset="0"/>
                        </a:rPr>
                        <a:t>i</a:t>
                      </a:r>
                      <a:r>
                        <a:rPr lang="en-GB" sz="1100" dirty="0">
                          <a:effectLst/>
                          <a:latin typeface="Times New Roman" panose="02020603050405020304" pitchFamily="18" charset="0"/>
                          <a:cs typeface="Times New Roman" panose="02020603050405020304" pitchFamily="18" charset="0"/>
                        </a:rPr>
                        <a:t> </a:t>
                      </a:r>
                      <a:r>
                        <a:rPr lang="en-GB" sz="1100" dirty="0" err="1">
                          <a:effectLst/>
                          <a:latin typeface="Times New Roman" panose="02020603050405020304" pitchFamily="18" charset="0"/>
                          <a:cs typeface="Times New Roman" panose="02020603050405020304" pitchFamily="18" charset="0"/>
                        </a:rPr>
                        <a:t>pertinente</a:t>
                      </a:r>
                      <a:r>
                        <a:rPr lang="en-GB" sz="1100" dirty="0">
                          <a:effectLst/>
                          <a:latin typeface="Times New Roman" panose="02020603050405020304" pitchFamily="18" charset="0"/>
                          <a:cs typeface="Times New Roman" panose="02020603050405020304" pitchFamily="18" charset="0"/>
                        </a:rPr>
                        <a:t>/</a:t>
                      </a:r>
                      <a:r>
                        <a:rPr lang="en-GB" sz="1100" dirty="0" err="1">
                          <a:effectLst/>
                          <a:latin typeface="Times New Roman" panose="02020603050405020304" pitchFamily="18" charset="0"/>
                          <a:cs typeface="Times New Roman" panose="02020603050405020304" pitchFamily="18" charset="0"/>
                        </a:rPr>
                        <a:t>i</a:t>
                      </a:r>
                      <a:r>
                        <a:rPr lang="en-GB" sz="1100" dirty="0">
                          <a:effectLst/>
                          <a:latin typeface="Times New Roman" panose="02020603050405020304" pitchFamily="18" charset="0"/>
                          <a:cs typeface="Times New Roman" panose="02020603050405020304" pitchFamily="18" charset="0"/>
                        </a:rPr>
                        <a:t>
</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6" marR="8706" marT="8706" marB="8706" anchor="ctr"/>
                </a:tc>
                <a:extLst>
                  <a:ext uri="{0D108BD9-81ED-4DB2-BD59-A6C34878D82A}">
                    <a16:rowId xmlns:a16="http://schemas.microsoft.com/office/drawing/2014/main" val="1836413067"/>
                  </a:ext>
                </a:extLst>
              </a:tr>
              <a:tr h="844655">
                <a:tc>
                  <a:txBody>
                    <a:bodyPr/>
                    <a:lstStyle/>
                    <a:p>
                      <a:pPr>
                        <a:lnSpc>
                          <a:spcPct val="107000"/>
                        </a:lnSpc>
                        <a:spcAft>
                          <a:spcPts val="0"/>
                        </a:spcAft>
                      </a:pPr>
                      <a:r>
                        <a:rPr lang="en-GB" sz="1100" u="none" dirty="0">
                          <a:solidFill>
                            <a:schemeClr val="bg1"/>
                          </a:solidFill>
                          <a:effectLst/>
                          <a:latin typeface="Times New Roman" panose="02020603050405020304" pitchFamily="18" charset="0"/>
                          <a:cs typeface="Times New Roman" panose="02020603050405020304" pitchFamily="18" charset="0"/>
                        </a:rPr>
                        <a:t>Medico
</a:t>
                      </a:r>
                      <a:endParaRPr lang="en-GB" sz="1100" u="none"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06" marR="8706" marT="8706" marB="8706"/>
                </a:tc>
                <a:tc>
                  <a:txBody>
                    <a:bodyPr/>
                    <a:lstStyle/>
                    <a:p>
                      <a:pPr>
                        <a:lnSpc>
                          <a:spcPct val="107000"/>
                        </a:lnSpc>
                        <a:spcAft>
                          <a:spcPts val="0"/>
                        </a:spcAft>
                      </a:pPr>
                      <a:r>
                        <a:rPr lang="it-IT" sz="1100" dirty="0">
                          <a:effectLst/>
                          <a:latin typeface="Times New Roman" panose="02020603050405020304" pitchFamily="18" charset="0"/>
                          <a:cs typeface="Times New Roman" panose="02020603050405020304" pitchFamily="18" charset="0"/>
                        </a:rPr>
                        <a:t>Strutture mediche, scuole mediche, aziende farmaceutiche, biblioteche mediche
</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6" marR="8706" marT="8706" marB="8706"/>
                </a:tc>
                <a:tc>
                  <a:txBody>
                    <a:bodyPr/>
                    <a:lstStyle/>
                    <a:p>
                      <a:pPr>
                        <a:lnSpc>
                          <a:spcPct val="107000"/>
                        </a:lnSpc>
                        <a:spcAft>
                          <a:spcPts val="0"/>
                        </a:spcAft>
                      </a:pPr>
                      <a:r>
                        <a:rPr lang="en-GB" sz="1100" u="none" strike="noStrike" dirty="0">
                          <a:solidFill>
                            <a:schemeClr val="tx1"/>
                          </a:solidFill>
                          <a:effectLst/>
                          <a:latin typeface="Times New Roman" panose="02020603050405020304" pitchFamily="18" charset="0"/>
                          <a:cs typeface="Times New Roman" panose="02020603050405020304" pitchFamily="18" charset="0"/>
                        </a:rPr>
                        <a:t>Medical Library Association</a:t>
                      </a:r>
                      <a:endParaRPr lang="en-GB" sz="1100" u="none"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GB" sz="1100" u="none" strike="noStrike" dirty="0">
                          <a:solidFill>
                            <a:schemeClr val="tx1"/>
                          </a:solidFill>
                          <a:effectLst/>
                          <a:latin typeface="Times New Roman" panose="02020603050405020304" pitchFamily="18" charset="0"/>
                          <a:cs typeface="Times New Roman" panose="02020603050405020304" pitchFamily="18" charset="0"/>
                        </a:rPr>
                        <a:t>SLA Pharmaceutical &amp; Health Technology Division</a:t>
                      </a:r>
                      <a:endParaRPr lang="en-GB" sz="1100" u="none" dirty="0">
                        <a:solidFill>
                          <a:schemeClr val="tx1"/>
                        </a:solidFill>
                        <a:effectLst/>
                        <a:latin typeface="Times New Roman" panose="02020603050405020304" pitchFamily="18" charset="0"/>
                        <a:cs typeface="Times New Roman" panose="02020603050405020304" pitchFamily="18" charset="0"/>
                      </a:endParaRPr>
                    </a:p>
                    <a:p>
                      <a:pPr marL="0" marR="190500" lvl="0" indent="0" fontAlgn="base">
                        <a:lnSpc>
                          <a:spcPct val="107000"/>
                        </a:lnSpc>
                        <a:spcAft>
                          <a:spcPts val="0"/>
                        </a:spcAft>
                        <a:buSzPts val="1000"/>
                        <a:buFont typeface="Symbol" panose="05050102010706020507" pitchFamily="18" charset="2"/>
                        <a:buNone/>
                        <a:tabLst>
                          <a:tab pos="457200" algn="l"/>
                        </a:tabLst>
                      </a:pPr>
                      <a:r>
                        <a:rPr lang="en-GB" sz="1100" u="none" dirty="0">
                          <a:solidFill>
                            <a:schemeClr val="tx1"/>
                          </a:solidFill>
                          <a:effectLst/>
                          <a:latin typeface="Times New Roman" panose="02020603050405020304" pitchFamily="18" charset="0"/>
                          <a:cs typeface="Times New Roman" panose="02020603050405020304" pitchFamily="18" charset="0"/>
                        </a:rPr>
                        <a:t>IFLA - </a:t>
                      </a:r>
                      <a:r>
                        <a:rPr lang="en-GB" sz="1100" u="none" strike="noStrike" dirty="0">
                          <a:solidFill>
                            <a:schemeClr val="tx1"/>
                          </a:solidFill>
                          <a:effectLst/>
                          <a:latin typeface="Times New Roman" panose="02020603050405020304" pitchFamily="18" charset="0"/>
                          <a:cs typeface="Times New Roman" panose="02020603050405020304" pitchFamily="18" charset="0"/>
                        </a:rPr>
                        <a:t>Health and Biosciences Libraries</a:t>
                      </a:r>
                      <a:r>
                        <a:rPr lang="en-GB" sz="1100" u="none" dirty="0">
                          <a:solidFill>
                            <a:schemeClr val="tx1"/>
                          </a:solidFill>
                          <a:effectLst/>
                          <a:latin typeface="Times New Roman" panose="02020603050405020304" pitchFamily="18" charset="0"/>
                          <a:cs typeface="Times New Roman" panose="02020603050405020304" pitchFamily="18" charset="0"/>
                        </a:rPr>
                        <a:t> Section</a:t>
                      </a:r>
                      <a:endParaRPr lang="hr-HR" sz="1100" u="none" dirty="0">
                        <a:solidFill>
                          <a:schemeClr val="tx1"/>
                        </a:solidFill>
                        <a:effectLst/>
                        <a:latin typeface="Times New Roman" panose="02020603050405020304" pitchFamily="18" charset="0"/>
                        <a:cs typeface="Times New Roman" panose="02020603050405020304" pitchFamily="18" charset="0"/>
                      </a:endParaRPr>
                    </a:p>
                    <a:p>
                      <a:pPr marL="0" marR="190500" lvl="0" indent="0" fontAlgn="base">
                        <a:lnSpc>
                          <a:spcPct val="107000"/>
                        </a:lnSpc>
                        <a:spcAft>
                          <a:spcPts val="0"/>
                        </a:spcAft>
                        <a:buSzPts val="1000"/>
                        <a:buFont typeface="Symbol" panose="05050102010706020507" pitchFamily="18" charset="2"/>
                        <a:buNone/>
                        <a:tabLst>
                          <a:tab pos="457200" algn="l"/>
                        </a:tabLst>
                      </a:pPr>
                      <a:r>
                        <a:rPr lang="hr-HR" sz="11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CILIP - </a:t>
                      </a:r>
                      <a:r>
                        <a:rPr lang="en-GB" sz="1100" b="0" i="0" kern="1200" dirty="0">
                          <a:solidFill>
                            <a:schemeClr val="dk1"/>
                          </a:solidFill>
                          <a:effectLst/>
                          <a:latin typeface="Times New Roman" panose="02020603050405020304" pitchFamily="18" charset="0"/>
                          <a:ea typeface="+mn-ea"/>
                          <a:cs typeface="Times New Roman" panose="02020603050405020304" pitchFamily="18" charset="0"/>
                        </a:rPr>
                        <a:t>Health Libraries Group</a:t>
                      </a:r>
                      <a:endParaRPr lang="en-GB" sz="1100" b="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06" marR="8706" marT="8706" marB="8706"/>
                </a:tc>
                <a:extLst>
                  <a:ext uri="{0D108BD9-81ED-4DB2-BD59-A6C34878D82A}">
                    <a16:rowId xmlns:a16="http://schemas.microsoft.com/office/drawing/2014/main" val="2807853518"/>
                  </a:ext>
                </a:extLst>
              </a:tr>
              <a:tr h="419803">
                <a:tc>
                  <a:txBody>
                    <a:bodyPr/>
                    <a:lstStyle/>
                    <a:p>
                      <a:pPr>
                        <a:lnSpc>
                          <a:spcPct val="107000"/>
                        </a:lnSpc>
                        <a:spcAft>
                          <a:spcPts val="0"/>
                        </a:spcAft>
                      </a:pPr>
                      <a:r>
                        <a:rPr lang="en-GB" sz="1100" u="none" strike="noStrike" dirty="0" err="1">
                          <a:solidFill>
                            <a:schemeClr val="bg1"/>
                          </a:solidFill>
                          <a:effectLst/>
                          <a:latin typeface="Times New Roman" panose="02020603050405020304" pitchFamily="18" charset="0"/>
                          <a:cs typeface="Times New Roman" panose="02020603050405020304" pitchFamily="18" charset="0"/>
                        </a:rPr>
                        <a:t>Legale</a:t>
                      </a:r>
                      <a:r>
                        <a:rPr lang="en-GB" sz="1100" u="none" strike="noStrike" dirty="0">
                          <a:solidFill>
                            <a:schemeClr val="bg1"/>
                          </a:solidFill>
                          <a:effectLst/>
                          <a:latin typeface="Times New Roman" panose="02020603050405020304" pitchFamily="18" charset="0"/>
                          <a:cs typeface="Times New Roman" panose="02020603050405020304" pitchFamily="18" charset="0"/>
                        </a:rPr>
                        <a:t>
</a:t>
                      </a:r>
                      <a:endParaRPr lang="en-GB" sz="1100" u="none"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06" marR="8706" marT="8706" marB="8706"/>
                </a:tc>
                <a:tc>
                  <a:txBody>
                    <a:bodyPr/>
                    <a:lstStyle/>
                    <a:p>
                      <a:pPr>
                        <a:lnSpc>
                          <a:spcPct val="107000"/>
                        </a:lnSpc>
                        <a:spcAft>
                          <a:spcPts val="0"/>
                        </a:spcAft>
                      </a:pPr>
                      <a:r>
                        <a:rPr lang="it-IT" sz="1100" dirty="0">
                          <a:effectLst/>
                          <a:latin typeface="Times New Roman" panose="02020603050405020304" pitchFamily="18" charset="0"/>
                          <a:cs typeface="Times New Roman" panose="02020603050405020304" pitchFamily="18" charset="0"/>
                        </a:rPr>
                        <a:t>Studi legali, dipartimenti giuridici aziendali, scuole di diritto, biblioteche di tribunale, agenzie governative
</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6" marR="8706" marT="8706" marB="8706"/>
                </a:tc>
                <a:tc>
                  <a:txBody>
                    <a:bodyPr/>
                    <a:lstStyle/>
                    <a:p>
                      <a:pPr>
                        <a:lnSpc>
                          <a:spcPct val="107000"/>
                        </a:lnSpc>
                        <a:spcAft>
                          <a:spcPts val="0"/>
                        </a:spcAft>
                      </a:pPr>
                      <a:r>
                        <a:rPr lang="en-GB" sz="1100" u="none" strike="noStrike" dirty="0">
                          <a:effectLst/>
                          <a:latin typeface="Times New Roman" panose="02020603050405020304" pitchFamily="18" charset="0"/>
                          <a:cs typeface="Times New Roman" panose="02020603050405020304" pitchFamily="18" charset="0"/>
                        </a:rPr>
                        <a:t>Associations of Law Libraries</a:t>
                      </a:r>
                      <a:r>
                        <a:rPr lang="en-GB" sz="1100" dirty="0">
                          <a:effectLst/>
                          <a:latin typeface="Times New Roman" panose="02020603050405020304" pitchFamily="18" charset="0"/>
                          <a:cs typeface="Times New Roman" panose="02020603050405020304" pitchFamily="18" charset="0"/>
                        </a:rPr>
                        <a:t> (by country)</a:t>
                      </a:r>
                    </a:p>
                    <a:p>
                      <a:pPr>
                        <a:lnSpc>
                          <a:spcPct val="107000"/>
                        </a:lnSpc>
                        <a:spcAft>
                          <a:spcPts val="0"/>
                        </a:spcAft>
                      </a:pPr>
                      <a:r>
                        <a:rPr lang="en-GB" sz="1100" dirty="0">
                          <a:effectLst/>
                          <a:latin typeface="Times New Roman" panose="02020603050405020304" pitchFamily="18" charset="0"/>
                          <a:cs typeface="Times New Roman" panose="02020603050405020304" pitchFamily="18" charset="0"/>
                        </a:rPr>
                        <a:t>IFLA – Law Libraries Section</a:t>
                      </a:r>
                      <a:endParaRPr lang="hr-HR" sz="11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hr-HR" sz="1100" dirty="0">
                          <a:effectLst/>
                          <a:latin typeface="Times New Roman" panose="02020603050405020304" pitchFamily="18" charset="0"/>
                          <a:ea typeface="Calibri" panose="020F0502020204030204" pitchFamily="34" charset="0"/>
                          <a:cs typeface="Times New Roman" panose="02020603050405020304" pitchFamily="18" charset="0"/>
                        </a:rPr>
                        <a:t>CILIP - </a:t>
                      </a:r>
                      <a:r>
                        <a:rPr lang="en-GB" sz="1100" b="0" i="0" kern="1200" dirty="0">
                          <a:solidFill>
                            <a:schemeClr val="dk1"/>
                          </a:solidFill>
                          <a:effectLst/>
                          <a:latin typeface="Times New Roman" panose="02020603050405020304" pitchFamily="18" charset="0"/>
                          <a:ea typeface="+mn-ea"/>
                          <a:cs typeface="Times New Roman" panose="02020603050405020304" pitchFamily="18" charset="0"/>
                        </a:rPr>
                        <a:t>Commercial, Legal &amp; Scientific Information Group</a:t>
                      </a:r>
                      <a:endParaRPr lang="en-GB"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6" marR="8706" marT="8706" marB="8706" anchor="ctr"/>
                </a:tc>
                <a:extLst>
                  <a:ext uri="{0D108BD9-81ED-4DB2-BD59-A6C34878D82A}">
                    <a16:rowId xmlns:a16="http://schemas.microsoft.com/office/drawing/2014/main" val="3192014192"/>
                  </a:ext>
                </a:extLst>
              </a:tr>
              <a:tr h="688063">
                <a:tc>
                  <a:txBody>
                    <a:bodyPr/>
                    <a:lstStyle/>
                    <a:p>
                      <a:pPr>
                        <a:lnSpc>
                          <a:spcPct val="107000"/>
                        </a:lnSpc>
                        <a:spcAft>
                          <a:spcPts val="0"/>
                        </a:spcAft>
                      </a:pPr>
                      <a:r>
                        <a:rPr lang="en-GB" sz="1100" u="none" strike="noStrike" dirty="0" err="1">
                          <a:solidFill>
                            <a:schemeClr val="bg1"/>
                          </a:solidFill>
                          <a:effectLst/>
                          <a:latin typeface="Times New Roman" panose="02020603050405020304" pitchFamily="18" charset="0"/>
                          <a:cs typeface="Times New Roman" panose="02020603050405020304" pitchFamily="18" charset="0"/>
                        </a:rPr>
                        <a:t>Associazione</a:t>
                      </a:r>
                      <a:r>
                        <a:rPr lang="en-GB" sz="1100" u="none" strike="noStrike" dirty="0">
                          <a:solidFill>
                            <a:schemeClr val="bg1"/>
                          </a:solidFill>
                          <a:effectLst/>
                          <a:latin typeface="Times New Roman" panose="02020603050405020304" pitchFamily="18" charset="0"/>
                          <a:cs typeface="Times New Roman" panose="02020603050405020304" pitchFamily="18" charset="0"/>
                        </a:rPr>
                        <a:t> corporative senza </a:t>
                      </a:r>
                      <a:r>
                        <a:rPr lang="en-GB" sz="1100" u="none" strike="noStrike" dirty="0" err="1">
                          <a:solidFill>
                            <a:schemeClr val="bg1"/>
                          </a:solidFill>
                          <a:effectLst/>
                          <a:latin typeface="Times New Roman" panose="02020603050405020304" pitchFamily="18" charset="0"/>
                          <a:cs typeface="Times New Roman" panose="02020603050405020304" pitchFamily="18" charset="0"/>
                        </a:rPr>
                        <a:t>fini</a:t>
                      </a:r>
                      <a:r>
                        <a:rPr lang="en-GB" sz="1100" u="none" strike="noStrike" dirty="0">
                          <a:solidFill>
                            <a:schemeClr val="bg1"/>
                          </a:solidFill>
                          <a:effectLst/>
                          <a:latin typeface="Times New Roman" panose="02020603050405020304" pitchFamily="18" charset="0"/>
                          <a:cs typeface="Times New Roman" panose="02020603050405020304" pitchFamily="18" charset="0"/>
                        </a:rPr>
                        <a:t> di </a:t>
                      </a:r>
                      <a:r>
                        <a:rPr lang="en-GB" sz="1100" u="none" strike="noStrike" dirty="0" err="1">
                          <a:solidFill>
                            <a:schemeClr val="bg1"/>
                          </a:solidFill>
                          <a:effectLst/>
                          <a:latin typeface="Times New Roman" panose="02020603050405020304" pitchFamily="18" charset="0"/>
                          <a:cs typeface="Times New Roman" panose="02020603050405020304" pitchFamily="18" charset="0"/>
                        </a:rPr>
                        <a:t>lucro</a:t>
                      </a:r>
                      <a:endParaRPr lang="hr-HR" sz="1100" u="none" strike="noStrike" dirty="0">
                        <a:solidFill>
                          <a:schemeClr val="bg1"/>
                        </a:solidFill>
                        <a:effectLst/>
                        <a:latin typeface="Times New Roman" panose="02020603050405020304" pitchFamily="18" charset="0"/>
                        <a:cs typeface="Times New Roman" panose="02020603050405020304" pitchFamily="18" charset="0"/>
                      </a:endParaRPr>
                    </a:p>
                  </a:txBody>
                  <a:tcPr marL="8706" marR="8706" marT="8706" marB="8706"/>
                </a:tc>
                <a:tc>
                  <a:txBody>
                    <a:bodyPr/>
                    <a:lstStyle/>
                    <a:p>
                      <a:pPr>
                        <a:lnSpc>
                          <a:spcPct val="107000"/>
                        </a:lnSpc>
                        <a:spcAft>
                          <a:spcPts val="0"/>
                        </a:spcAft>
                      </a:pPr>
                      <a:r>
                        <a:rPr lang="it-IT" sz="1100" dirty="0">
                          <a:effectLst/>
                          <a:latin typeface="Times New Roman" panose="02020603050405020304" pitchFamily="18" charset="0"/>
                          <a:cs typeface="Times New Roman" panose="02020603050405020304" pitchFamily="18" charset="0"/>
                        </a:rPr>
                        <a:t>Organizzazioni (a scopo di lucro e senza scopo di lucro) di tutti i tipi e dimensioni; a volte funzionano anche per conto dei clienti dei datori di lavoro, dei clienti, e/o membri
</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6" marR="8706" marT="8706" marB="8706"/>
                </a:tc>
                <a:tc>
                  <a:txBody>
                    <a:bodyPr/>
                    <a:lstStyle/>
                    <a:p>
                      <a:pPr>
                        <a:lnSpc>
                          <a:spcPct val="107000"/>
                        </a:lnSpc>
                        <a:spcAft>
                          <a:spcPts val="0"/>
                        </a:spcAft>
                      </a:pPr>
                      <a:r>
                        <a:rPr lang="en-GB" sz="1100" u="none" strike="noStrike" dirty="0">
                          <a:effectLst/>
                          <a:latin typeface="Times New Roman" panose="02020603050405020304" pitchFamily="18" charset="0"/>
                          <a:cs typeface="Times New Roman" panose="02020603050405020304" pitchFamily="18" charset="0"/>
                        </a:rPr>
                        <a:t>SLA Business &amp; Finance Division</a:t>
                      </a:r>
                      <a:endParaRPr lang="en-GB" sz="11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GB" sz="1100" u="none" strike="noStrike" dirty="0">
                          <a:effectLst/>
                          <a:latin typeface="Times New Roman" panose="02020603050405020304" pitchFamily="18" charset="0"/>
                          <a:cs typeface="Times New Roman" panose="02020603050405020304" pitchFamily="18" charset="0"/>
                        </a:rPr>
                        <a:t>ASIS&amp;T</a:t>
                      </a:r>
                      <a:endParaRPr lang="en-GB" sz="11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GB" sz="1100" dirty="0">
                          <a:effectLst/>
                          <a:latin typeface="Times New Roman" panose="02020603050405020304" pitchFamily="18" charset="0"/>
                          <a:cs typeface="Times New Roman" panose="02020603050405020304" pitchFamily="18" charset="0"/>
                        </a:rPr>
                        <a:t>CILIP</a:t>
                      </a:r>
                      <a:r>
                        <a:rPr lang="hr-HR" sz="1100" dirty="0">
                          <a:effectLst/>
                          <a:latin typeface="Times New Roman" panose="02020603050405020304" pitchFamily="18" charset="0"/>
                          <a:cs typeface="Times New Roman" panose="02020603050405020304" pitchFamily="18" charset="0"/>
                        </a:rPr>
                        <a:t> - </a:t>
                      </a:r>
                      <a:r>
                        <a:rPr lang="en-GB" sz="1100" b="0" i="0" kern="1200" dirty="0">
                          <a:solidFill>
                            <a:schemeClr val="dk1"/>
                          </a:solidFill>
                          <a:effectLst/>
                          <a:latin typeface="Times New Roman" panose="02020603050405020304" pitchFamily="18" charset="0"/>
                          <a:ea typeface="+mn-ea"/>
                          <a:cs typeface="Times New Roman" panose="02020603050405020304" pitchFamily="18" charset="0"/>
                        </a:rPr>
                        <a:t>Knowledge &amp; Information Management Group</a:t>
                      </a:r>
                      <a:endParaRPr lang="en-GB" sz="1100" b="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GB" sz="1100" dirty="0">
                          <a:effectLst/>
                          <a:latin typeface="Times New Roman" panose="02020603050405020304" pitchFamily="18" charset="0"/>
                          <a:cs typeface="Times New Roman" panose="02020603050405020304" pitchFamily="18" charset="0"/>
                        </a:rPr>
                        <a:t>IFLA – </a:t>
                      </a:r>
                      <a:r>
                        <a:rPr lang="hr-HR" sz="1100" dirty="0">
                          <a:effectLst/>
                          <a:latin typeface="Times New Roman" panose="02020603050405020304" pitchFamily="18" charset="0"/>
                          <a:cs typeface="Times New Roman" panose="02020603050405020304" pitchFamily="18" charset="0"/>
                        </a:rPr>
                        <a:t>Science </a:t>
                      </a:r>
                      <a:r>
                        <a:rPr lang="hr-HR" sz="1100" dirty="0" err="1">
                          <a:effectLst/>
                          <a:latin typeface="Times New Roman" panose="02020603050405020304" pitchFamily="18" charset="0"/>
                          <a:cs typeface="Times New Roman" panose="02020603050405020304" pitchFamily="18" charset="0"/>
                        </a:rPr>
                        <a:t>and</a:t>
                      </a:r>
                      <a:r>
                        <a:rPr lang="hr-HR" sz="1100" dirty="0">
                          <a:effectLst/>
                          <a:latin typeface="Times New Roman" panose="02020603050405020304" pitchFamily="18" charset="0"/>
                          <a:cs typeface="Times New Roman" panose="02020603050405020304" pitchFamily="18" charset="0"/>
                        </a:rPr>
                        <a:t> Technology </a:t>
                      </a:r>
                      <a:r>
                        <a:rPr lang="hr-HR" sz="1100" dirty="0" err="1">
                          <a:effectLst/>
                          <a:latin typeface="Times New Roman" panose="02020603050405020304" pitchFamily="18" charset="0"/>
                          <a:cs typeface="Times New Roman" panose="02020603050405020304" pitchFamily="18" charset="0"/>
                        </a:rPr>
                        <a:t>Libraries</a:t>
                      </a:r>
                      <a:r>
                        <a:rPr lang="hr-HR" sz="1100" dirty="0">
                          <a:effectLst/>
                          <a:latin typeface="Times New Roman" panose="02020603050405020304" pitchFamily="18" charset="0"/>
                          <a:cs typeface="Times New Roman" panose="02020603050405020304" pitchFamily="18" charset="0"/>
                        </a:rPr>
                        <a:t> </a:t>
                      </a:r>
                      <a:r>
                        <a:rPr lang="hr-HR" sz="1100" dirty="0" err="1">
                          <a:effectLst/>
                          <a:latin typeface="Times New Roman" panose="02020603050405020304" pitchFamily="18" charset="0"/>
                          <a:cs typeface="Times New Roman" panose="02020603050405020304" pitchFamily="18" charset="0"/>
                        </a:rPr>
                        <a:t>Section</a:t>
                      </a:r>
                      <a:endParaRPr lang="hr-HR" sz="11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hr-HR" sz="1100" dirty="0">
                          <a:effectLst/>
                          <a:latin typeface="Times New Roman" panose="02020603050405020304" pitchFamily="18" charset="0"/>
                          <a:ea typeface="Calibri" panose="020F0502020204030204" pitchFamily="34" charset="0"/>
                          <a:cs typeface="Times New Roman" panose="02020603050405020304" pitchFamily="18" charset="0"/>
                        </a:rPr>
                        <a:t>IFLA – </a:t>
                      </a:r>
                      <a:r>
                        <a:rPr lang="hr-HR" sz="1100" dirty="0" err="1">
                          <a:effectLst/>
                          <a:latin typeface="Times New Roman" panose="02020603050405020304" pitchFamily="18" charset="0"/>
                          <a:ea typeface="Calibri" panose="020F0502020204030204" pitchFamily="34" charset="0"/>
                          <a:cs typeface="Times New Roman" panose="02020603050405020304" pitchFamily="18" charset="0"/>
                        </a:rPr>
                        <a:t>Knowledge</a:t>
                      </a:r>
                      <a:r>
                        <a:rPr lang="hr-HR" sz="1100" dirty="0">
                          <a:effectLst/>
                          <a:latin typeface="Times New Roman" panose="02020603050405020304" pitchFamily="18" charset="0"/>
                          <a:ea typeface="Calibri" panose="020F0502020204030204" pitchFamily="34" charset="0"/>
                          <a:cs typeface="Times New Roman" panose="02020603050405020304" pitchFamily="18" charset="0"/>
                        </a:rPr>
                        <a:t> Management </a:t>
                      </a:r>
                      <a:r>
                        <a:rPr lang="hr-HR" sz="1100" dirty="0" err="1">
                          <a:effectLst/>
                          <a:latin typeface="Times New Roman" panose="02020603050405020304" pitchFamily="18" charset="0"/>
                          <a:ea typeface="Calibri" panose="020F0502020204030204" pitchFamily="34" charset="0"/>
                          <a:cs typeface="Times New Roman" panose="02020603050405020304" pitchFamily="18" charset="0"/>
                        </a:rPr>
                        <a:t>Section</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6" marR="8706" marT="8706" marB="8706"/>
                </a:tc>
                <a:extLst>
                  <a:ext uri="{0D108BD9-81ED-4DB2-BD59-A6C34878D82A}">
                    <a16:rowId xmlns:a16="http://schemas.microsoft.com/office/drawing/2014/main" val="969553704"/>
                  </a:ext>
                </a:extLst>
              </a:tr>
              <a:tr h="957381">
                <a:tc>
                  <a:txBody>
                    <a:bodyPr/>
                    <a:lstStyle/>
                    <a:p>
                      <a:pPr>
                        <a:lnSpc>
                          <a:spcPct val="107000"/>
                        </a:lnSpc>
                        <a:spcAft>
                          <a:spcPts val="0"/>
                        </a:spcAft>
                      </a:pPr>
                      <a:r>
                        <a:rPr lang="en-GB" sz="1100" u="none" strike="noStrike" dirty="0" err="1">
                          <a:solidFill>
                            <a:schemeClr val="bg1"/>
                          </a:solidFill>
                          <a:effectLst/>
                          <a:latin typeface="Times New Roman" panose="02020603050405020304" pitchFamily="18" charset="0"/>
                          <a:cs typeface="Times New Roman" panose="02020603050405020304" pitchFamily="18" charset="0"/>
                        </a:rPr>
                        <a:t>Governo</a:t>
                      </a:r>
                      <a:r>
                        <a:rPr lang="en-GB" sz="1100" u="none" strike="noStrike" dirty="0">
                          <a:solidFill>
                            <a:schemeClr val="bg1"/>
                          </a:solidFill>
                          <a:effectLst/>
                          <a:latin typeface="Times New Roman" panose="02020603050405020304" pitchFamily="18" charset="0"/>
                          <a:cs typeface="Times New Roman" panose="02020603050405020304" pitchFamily="18" charset="0"/>
                        </a:rPr>
                        <a:t>/
</a:t>
                      </a:r>
                      <a:r>
                        <a:rPr lang="en-GB" sz="1100" u="none" strike="noStrike" dirty="0" err="1">
                          <a:solidFill>
                            <a:schemeClr val="bg1"/>
                          </a:solidFill>
                          <a:effectLst/>
                          <a:latin typeface="Times New Roman" panose="02020603050405020304" pitchFamily="18" charset="0"/>
                          <a:cs typeface="Times New Roman" panose="02020603050405020304" pitchFamily="18" charset="0"/>
                        </a:rPr>
                        <a:t>Militare</a:t>
                      </a:r>
                      <a:r>
                        <a:rPr lang="en-GB" sz="1100" u="none" strike="noStrike" dirty="0">
                          <a:solidFill>
                            <a:schemeClr val="bg1"/>
                          </a:solidFill>
                          <a:effectLst/>
                          <a:latin typeface="Times New Roman" panose="02020603050405020304" pitchFamily="18" charset="0"/>
                          <a:cs typeface="Times New Roman" panose="02020603050405020304" pitchFamily="18" charset="0"/>
                        </a:rPr>
                        <a:t>
</a:t>
                      </a:r>
                      <a:endParaRPr lang="en-GB" sz="1100" u="none"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06" marR="8706" marT="8706" marB="8706"/>
                </a:tc>
                <a:tc>
                  <a:txBody>
                    <a:bodyPr/>
                    <a:lstStyle/>
                    <a:p>
                      <a:pPr>
                        <a:lnSpc>
                          <a:spcPct val="107000"/>
                        </a:lnSpc>
                        <a:spcAft>
                          <a:spcPts val="0"/>
                        </a:spcAft>
                      </a:pPr>
                      <a:r>
                        <a:rPr lang="it-IT" sz="1100" dirty="0">
                          <a:effectLst/>
                          <a:latin typeface="Times New Roman" panose="02020603050405020304" pitchFamily="18" charset="0"/>
                          <a:cs typeface="Times New Roman" panose="02020603050405020304" pitchFamily="18" charset="0"/>
                        </a:rPr>
                        <a:t>Uffici legislativi, basi militari e accademie, agenzie di intelligence, prigioni, amministrazione dei veterani/assistenza sanitaria
</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6" marR="8706" marT="8706" marB="8706"/>
                </a:tc>
                <a:tc>
                  <a:txBody>
                    <a:bodyPr/>
                    <a:lstStyle/>
                    <a:p>
                      <a:pPr>
                        <a:lnSpc>
                          <a:spcPct val="107000"/>
                        </a:lnSpc>
                        <a:spcAft>
                          <a:spcPts val="0"/>
                        </a:spcAft>
                      </a:pPr>
                      <a:r>
                        <a:rPr lang="en-GB" sz="1100" dirty="0">
                          <a:effectLst/>
                          <a:latin typeface="Times New Roman" panose="02020603050405020304" pitchFamily="18" charset="0"/>
                          <a:cs typeface="Times New Roman" panose="02020603050405020304" pitchFamily="18" charset="0"/>
                        </a:rPr>
                        <a:t>SLA Military </a:t>
                      </a:r>
                      <a:r>
                        <a:rPr lang="en-GB" sz="1100" u="none" strike="noStrike" dirty="0">
                          <a:effectLst/>
                          <a:latin typeface="Times New Roman" panose="02020603050405020304" pitchFamily="18" charset="0"/>
                          <a:cs typeface="Times New Roman" panose="02020603050405020304" pitchFamily="18" charset="0"/>
                        </a:rPr>
                        <a:t>Libraries </a:t>
                      </a:r>
                      <a:r>
                        <a:rPr lang="en-GB" sz="1100" dirty="0">
                          <a:effectLst/>
                          <a:latin typeface="Times New Roman" panose="02020603050405020304" pitchFamily="18" charset="0"/>
                          <a:cs typeface="Times New Roman" panose="02020603050405020304" pitchFamily="18" charset="0"/>
                        </a:rPr>
                        <a:t>Division</a:t>
                      </a:r>
                    </a:p>
                    <a:p>
                      <a:pPr>
                        <a:lnSpc>
                          <a:spcPct val="107000"/>
                        </a:lnSpc>
                        <a:spcAft>
                          <a:spcPts val="0"/>
                        </a:spcAft>
                      </a:pPr>
                      <a:r>
                        <a:rPr lang="en-GB" sz="1100" dirty="0">
                          <a:effectLst/>
                          <a:latin typeface="Times New Roman" panose="02020603050405020304" pitchFamily="18" charset="0"/>
                          <a:cs typeface="Times New Roman" panose="02020603050405020304" pitchFamily="18" charset="0"/>
                        </a:rPr>
                        <a:t>SLA </a:t>
                      </a:r>
                      <a:r>
                        <a:rPr lang="en-GB" sz="1100" u="none" strike="noStrike" dirty="0" err="1">
                          <a:effectLst/>
                          <a:latin typeface="Times New Roman" panose="02020603050405020304" pitchFamily="18" charset="0"/>
                          <a:cs typeface="Times New Roman" panose="02020603050405020304" pitchFamily="18" charset="0"/>
                        </a:rPr>
                        <a:t>Governmen</a:t>
                      </a:r>
                      <a:r>
                        <a:rPr lang="hr-HR" sz="1100" u="none" strike="noStrike" dirty="0">
                          <a:effectLst/>
                          <a:latin typeface="Times New Roman" panose="02020603050405020304" pitchFamily="18" charset="0"/>
                          <a:cs typeface="Times New Roman" panose="02020603050405020304" pitchFamily="18" charset="0"/>
                        </a:rPr>
                        <a:t>t</a:t>
                      </a:r>
                      <a:r>
                        <a:rPr lang="en-GB" sz="1100" u="none" strike="noStrike" dirty="0">
                          <a:effectLst/>
                          <a:latin typeface="Times New Roman" panose="02020603050405020304" pitchFamily="18" charset="0"/>
                          <a:cs typeface="Times New Roman" panose="02020603050405020304" pitchFamily="18" charset="0"/>
                        </a:rPr>
                        <a:t> </a:t>
                      </a:r>
                      <a:r>
                        <a:rPr lang="en-GB" sz="1100" dirty="0">
                          <a:effectLst/>
                          <a:latin typeface="Times New Roman" panose="02020603050405020304" pitchFamily="18" charset="0"/>
                          <a:cs typeface="Times New Roman" panose="02020603050405020304" pitchFamily="18" charset="0"/>
                        </a:rPr>
                        <a:t>Information Division</a:t>
                      </a:r>
                    </a:p>
                    <a:p>
                      <a:pPr marL="0" marR="190500" lvl="0" indent="0" fontAlgn="base">
                        <a:lnSpc>
                          <a:spcPct val="107000"/>
                        </a:lnSpc>
                        <a:spcAft>
                          <a:spcPts val="0"/>
                        </a:spcAft>
                        <a:buSzPts val="1000"/>
                        <a:buFont typeface="Symbol" panose="05050102010706020507" pitchFamily="18" charset="2"/>
                        <a:buNone/>
                        <a:tabLst>
                          <a:tab pos="457200" algn="l"/>
                        </a:tabLst>
                      </a:pPr>
                      <a:r>
                        <a:rPr lang="en-GB" sz="1100" dirty="0">
                          <a:effectLst/>
                          <a:latin typeface="Times New Roman" panose="02020603050405020304" pitchFamily="18" charset="0"/>
                          <a:cs typeface="Times New Roman" panose="02020603050405020304" pitchFamily="18" charset="0"/>
                        </a:rPr>
                        <a:t>IFLA - </a:t>
                      </a:r>
                      <a:r>
                        <a:rPr lang="en-GB" sz="1100" u="none" strike="noStrike" dirty="0">
                          <a:effectLst/>
                          <a:latin typeface="Times New Roman" panose="02020603050405020304" pitchFamily="18" charset="0"/>
                          <a:cs typeface="Times New Roman" panose="02020603050405020304" pitchFamily="18" charset="0"/>
                        </a:rPr>
                        <a:t>Government Information and Official Publications</a:t>
                      </a:r>
                      <a:r>
                        <a:rPr lang="en-GB" sz="1100" dirty="0">
                          <a:effectLst/>
                          <a:latin typeface="Times New Roman" panose="02020603050405020304" pitchFamily="18" charset="0"/>
                          <a:cs typeface="Times New Roman" panose="02020603050405020304" pitchFamily="18" charset="0"/>
                        </a:rPr>
                        <a:t> Section</a:t>
                      </a:r>
                    </a:p>
                    <a:p>
                      <a:pPr marL="0" marR="190500" lvl="0" indent="0" fontAlgn="base">
                        <a:lnSpc>
                          <a:spcPct val="107000"/>
                        </a:lnSpc>
                        <a:spcAft>
                          <a:spcPts val="0"/>
                        </a:spcAft>
                        <a:buSzPts val="1000"/>
                        <a:buFont typeface="Symbol" panose="05050102010706020507" pitchFamily="18" charset="2"/>
                        <a:buNone/>
                        <a:tabLst>
                          <a:tab pos="457200" algn="l"/>
                        </a:tabLst>
                      </a:pPr>
                      <a:r>
                        <a:rPr lang="en-GB" sz="1100" dirty="0">
                          <a:effectLst/>
                          <a:latin typeface="Times New Roman" panose="02020603050405020304" pitchFamily="18" charset="0"/>
                          <a:cs typeface="Times New Roman" panose="02020603050405020304" pitchFamily="18" charset="0"/>
                        </a:rPr>
                        <a:t>IFLA - </a:t>
                      </a:r>
                      <a:r>
                        <a:rPr lang="en-GB" sz="1100" u="none" strike="noStrike" dirty="0">
                          <a:effectLst/>
                          <a:latin typeface="Times New Roman" panose="02020603050405020304" pitchFamily="18" charset="0"/>
                          <a:cs typeface="Times New Roman" panose="02020603050405020304" pitchFamily="18" charset="0"/>
                        </a:rPr>
                        <a:t>Government Libraries</a:t>
                      </a:r>
                      <a:r>
                        <a:rPr lang="en-GB" sz="1100" dirty="0">
                          <a:effectLst/>
                          <a:latin typeface="Times New Roman" panose="02020603050405020304" pitchFamily="18" charset="0"/>
                          <a:cs typeface="Times New Roman" panose="02020603050405020304" pitchFamily="18" charset="0"/>
                        </a:rPr>
                        <a:t> Section</a:t>
                      </a:r>
                      <a:endParaRPr lang="hr-HR" sz="1100" dirty="0">
                        <a:effectLst/>
                        <a:latin typeface="Times New Roman" panose="02020603050405020304" pitchFamily="18" charset="0"/>
                        <a:cs typeface="Times New Roman" panose="02020603050405020304" pitchFamily="18" charset="0"/>
                      </a:endParaRPr>
                    </a:p>
                    <a:p>
                      <a:pPr marL="0" marR="190500" lvl="0" indent="0" fontAlgn="base">
                        <a:lnSpc>
                          <a:spcPct val="107000"/>
                        </a:lnSpc>
                        <a:spcAft>
                          <a:spcPts val="0"/>
                        </a:spcAft>
                        <a:buSzPts val="1000"/>
                        <a:buFont typeface="Symbol" panose="05050102010706020507" pitchFamily="18" charset="2"/>
                        <a:buNone/>
                        <a:tabLst>
                          <a:tab pos="457200" algn="l"/>
                        </a:tabLst>
                      </a:pPr>
                      <a:r>
                        <a:rPr lang="hr-HR" sz="1100" dirty="0">
                          <a:effectLst/>
                          <a:latin typeface="Times New Roman" panose="02020603050405020304" pitchFamily="18" charset="0"/>
                          <a:ea typeface="Calibri" panose="020F0502020204030204" pitchFamily="34" charset="0"/>
                          <a:cs typeface="Times New Roman" panose="02020603050405020304" pitchFamily="18" charset="0"/>
                        </a:rPr>
                        <a:t>CILIP - </a:t>
                      </a:r>
                      <a:r>
                        <a:rPr lang="en-GB" sz="1100" b="0" i="0" kern="1200" dirty="0">
                          <a:solidFill>
                            <a:schemeClr val="dk1"/>
                          </a:solidFill>
                          <a:effectLst/>
                          <a:latin typeface="Times New Roman" panose="02020603050405020304" pitchFamily="18" charset="0"/>
                          <a:ea typeface="+mn-ea"/>
                          <a:cs typeface="Times New Roman" panose="02020603050405020304" pitchFamily="18" charset="0"/>
                        </a:rPr>
                        <a:t>Government Information Group</a:t>
                      </a:r>
                      <a:endParaRPr lang="en-GB"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6" marR="8706" marT="8706" marB="8706"/>
                </a:tc>
                <a:extLst>
                  <a:ext uri="{0D108BD9-81ED-4DB2-BD59-A6C34878D82A}">
                    <a16:rowId xmlns:a16="http://schemas.microsoft.com/office/drawing/2014/main" val="790973179"/>
                  </a:ext>
                </a:extLst>
              </a:tr>
              <a:tr h="688063">
                <a:tc>
                  <a:txBody>
                    <a:bodyPr/>
                    <a:lstStyle/>
                    <a:p>
                      <a:pPr>
                        <a:lnSpc>
                          <a:spcPct val="107000"/>
                        </a:lnSpc>
                        <a:spcAft>
                          <a:spcPts val="0"/>
                        </a:spcAft>
                      </a:pPr>
                      <a:r>
                        <a:rPr lang="en-GB" sz="1100" u="none" strike="noStrike" dirty="0">
                          <a:solidFill>
                            <a:schemeClr val="bg1"/>
                          </a:solidFill>
                          <a:effectLst/>
                          <a:latin typeface="Times New Roman" panose="02020603050405020304" pitchFamily="18" charset="0"/>
                          <a:cs typeface="Times New Roman" panose="02020603050405020304" pitchFamily="18" charset="0"/>
                        </a:rPr>
                        <a:t>Museo e 
</a:t>
                      </a:r>
                      <a:r>
                        <a:rPr lang="en-GB" sz="1100" u="none" strike="noStrike" dirty="0" err="1">
                          <a:solidFill>
                            <a:schemeClr val="bg1"/>
                          </a:solidFill>
                          <a:effectLst/>
                          <a:latin typeface="Times New Roman" panose="02020603050405020304" pitchFamily="18" charset="0"/>
                          <a:cs typeface="Times New Roman" panose="02020603050405020304" pitchFamily="18" charset="0"/>
                        </a:rPr>
                        <a:t>Arte</a:t>
                      </a:r>
                      <a:r>
                        <a:rPr lang="en-GB" sz="1100" u="none" strike="noStrike" dirty="0">
                          <a:solidFill>
                            <a:schemeClr val="bg1"/>
                          </a:solidFill>
                          <a:effectLst/>
                          <a:latin typeface="Times New Roman" panose="02020603050405020304" pitchFamily="18" charset="0"/>
                          <a:cs typeface="Times New Roman" panose="02020603050405020304" pitchFamily="18" charset="0"/>
                        </a:rPr>
                        <a:t>
</a:t>
                      </a:r>
                      <a:endParaRPr lang="en-GB" sz="1100" u="none"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06" marR="8706" marT="8706" marB="8706"/>
                </a:tc>
                <a:tc>
                  <a:txBody>
                    <a:bodyPr/>
                    <a:lstStyle/>
                    <a:p>
                      <a:pPr>
                        <a:lnSpc>
                          <a:spcPct val="107000"/>
                        </a:lnSpc>
                        <a:spcAft>
                          <a:spcPts val="0"/>
                        </a:spcAft>
                      </a:pPr>
                      <a:r>
                        <a:rPr lang="it-IT" sz="1100" dirty="0">
                          <a:effectLst/>
                          <a:latin typeface="Times New Roman" panose="02020603050405020304" pitchFamily="18" charset="0"/>
                          <a:cs typeface="Times New Roman" panose="02020603050405020304" pitchFamily="18" charset="0"/>
                        </a:rPr>
                        <a:t>Istituzioni culturali, organizzazioni storiche, musei d'arte e istituti
</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6" marR="8706" marT="8706" marB="8706"/>
                </a:tc>
                <a:tc>
                  <a:txBody>
                    <a:bodyPr/>
                    <a:lstStyle/>
                    <a:p>
                      <a:pPr>
                        <a:lnSpc>
                          <a:spcPct val="107000"/>
                        </a:lnSpc>
                        <a:spcAft>
                          <a:spcPts val="0"/>
                        </a:spcAft>
                      </a:pPr>
                      <a:r>
                        <a:rPr lang="en-GB" sz="1100" u="none" strike="noStrike" dirty="0">
                          <a:effectLst/>
                          <a:latin typeface="Times New Roman" panose="02020603050405020304" pitchFamily="18" charset="0"/>
                          <a:cs typeface="Times New Roman" panose="02020603050405020304" pitchFamily="18" charset="0"/>
                        </a:rPr>
                        <a:t>SLA Museums, Arts &amp; Humanities Division</a:t>
                      </a:r>
                      <a:endParaRPr lang="en-GB" sz="11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GB" sz="1100" u="none" strike="noStrike" dirty="0">
                          <a:effectLst/>
                          <a:latin typeface="Times New Roman" panose="02020603050405020304" pitchFamily="18" charset="0"/>
                          <a:cs typeface="Times New Roman" panose="02020603050405020304" pitchFamily="18" charset="0"/>
                        </a:rPr>
                        <a:t>Art Libraries Society of North America</a:t>
                      </a:r>
                      <a:endParaRPr lang="en-GB" sz="11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GB" sz="1100" dirty="0">
                          <a:effectLst/>
                          <a:latin typeface="Times New Roman" panose="02020603050405020304" pitchFamily="18" charset="0"/>
                          <a:cs typeface="Times New Roman" panose="02020603050405020304" pitchFamily="18" charset="0"/>
                        </a:rPr>
                        <a:t>IFLA – Art Libraries Section</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6" marR="8706" marT="8706" marB="8706"/>
                </a:tc>
                <a:extLst>
                  <a:ext uri="{0D108BD9-81ED-4DB2-BD59-A6C34878D82A}">
                    <a16:rowId xmlns:a16="http://schemas.microsoft.com/office/drawing/2014/main" val="3310388083"/>
                  </a:ext>
                </a:extLst>
              </a:tr>
            </a:tbl>
          </a:graphicData>
        </a:graphic>
      </p:graphicFrame>
      <p:sp>
        <p:nvSpPr>
          <p:cNvPr id="3" name="Rezervirano mjesto podnožja 2"/>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3922444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err="1"/>
              <a:t>Particolare</a:t>
            </a:r>
            <a:r>
              <a:rPr lang="hr-HR" dirty="0"/>
              <a:t> </a:t>
            </a:r>
            <a:r>
              <a:rPr lang="hr-HR" dirty="0" err="1"/>
              <a:t>attenzione</a:t>
            </a:r>
            <a:r>
              <a:rPr lang="it-IT" dirty="0"/>
              <a:t> a</a:t>
            </a:r>
            <a:r>
              <a:rPr lang="hr-HR" dirty="0"/>
              <a:t> 
</a:t>
            </a:r>
            <a:endParaRPr lang="en-GB" dirty="0"/>
          </a:p>
        </p:txBody>
      </p:sp>
      <p:sp>
        <p:nvSpPr>
          <p:cNvPr id="5" name="Rezervirano mjesto teksta 4"/>
          <p:cNvSpPr>
            <a:spLocks noGrp="1"/>
          </p:cNvSpPr>
          <p:nvPr>
            <p:ph type="body" idx="1"/>
          </p:nvPr>
        </p:nvSpPr>
        <p:spPr/>
        <p:txBody>
          <a:bodyPr/>
          <a:lstStyle/>
          <a:p>
            <a:r>
              <a:rPr lang="en-GB" sz="1800" dirty="0">
                <a:latin typeface="Times New Roman" panose="02020603050405020304" pitchFamily="18" charset="0"/>
                <a:cs typeface="Times New Roman" panose="02020603050405020304" pitchFamily="18" charset="0"/>
              </a:rPr>
              <a:t>Health and Social Care Information Centre</a:t>
            </a:r>
            <a:r>
              <a:rPr lang="hr-HR" sz="1800" dirty="0">
                <a:latin typeface="Times New Roman" panose="02020603050405020304" pitchFamily="18" charset="0"/>
                <a:cs typeface="Times New Roman" panose="02020603050405020304" pitchFamily="18" charset="0"/>
              </a:rPr>
              <a:t>, UK</a:t>
            </a:r>
            <a:endParaRPr lang="en-GB" sz="1800" dirty="0">
              <a:latin typeface="Times New Roman" panose="02020603050405020304" pitchFamily="18" charset="0"/>
              <a:cs typeface="Times New Roman" panose="02020603050405020304" pitchFamily="18" charset="0"/>
            </a:endParaRPr>
          </a:p>
        </p:txBody>
      </p:sp>
      <p:sp>
        <p:nvSpPr>
          <p:cNvPr id="7" name="Rezervirano mjesto teksta 6"/>
          <p:cNvSpPr>
            <a:spLocks noGrp="1"/>
          </p:cNvSpPr>
          <p:nvPr>
            <p:ph type="body" sz="quarter" idx="3"/>
          </p:nvPr>
        </p:nvSpPr>
        <p:spPr/>
        <p:txBody>
          <a:bodyPr/>
          <a:lstStyle/>
          <a:p>
            <a:r>
              <a:rPr lang="hr-HR" sz="1800" dirty="0" err="1">
                <a:latin typeface="Times New Roman" panose="02020603050405020304" pitchFamily="18" charset="0"/>
                <a:cs typeface="Times New Roman" panose="02020603050405020304" pitchFamily="18" charset="0"/>
              </a:rPr>
              <a:t>Information</a:t>
            </a:r>
            <a:r>
              <a:rPr lang="hr-HR" sz="1800" dirty="0">
                <a:latin typeface="Times New Roman" panose="02020603050405020304" pitchFamily="18" charset="0"/>
                <a:cs typeface="Times New Roman" panose="02020603050405020304" pitchFamily="18" charset="0"/>
              </a:rPr>
              <a:t> Centre </a:t>
            </a:r>
            <a:r>
              <a:rPr lang="hr-HR" sz="1800" dirty="0" err="1">
                <a:latin typeface="Times New Roman" panose="02020603050405020304" pitchFamily="18" charset="0"/>
                <a:cs typeface="Times New Roman" panose="02020603050405020304" pitchFamily="18" charset="0"/>
              </a:rPr>
              <a:t>about</a:t>
            </a:r>
            <a:r>
              <a:rPr lang="hr-HR" sz="1800" dirty="0">
                <a:latin typeface="Times New Roman" panose="02020603050405020304" pitchFamily="18" charset="0"/>
                <a:cs typeface="Times New Roman" panose="02020603050405020304" pitchFamily="18" charset="0"/>
              </a:rPr>
              <a:t> </a:t>
            </a:r>
            <a:r>
              <a:rPr lang="hr-HR" sz="1800" dirty="0" err="1">
                <a:latin typeface="Times New Roman" panose="02020603050405020304" pitchFamily="18" charset="0"/>
                <a:cs typeface="Times New Roman" panose="02020603050405020304" pitchFamily="18" charset="0"/>
              </a:rPr>
              <a:t>Asylum</a:t>
            </a:r>
            <a:r>
              <a:rPr lang="hr-HR" sz="1800" dirty="0">
                <a:latin typeface="Times New Roman" panose="02020603050405020304" pitchFamily="18" charset="0"/>
                <a:cs typeface="Times New Roman" panose="02020603050405020304" pitchFamily="18" charset="0"/>
              </a:rPr>
              <a:t> </a:t>
            </a:r>
            <a:r>
              <a:rPr lang="hr-HR" sz="1800" dirty="0" err="1">
                <a:latin typeface="Times New Roman" panose="02020603050405020304" pitchFamily="18" charset="0"/>
                <a:cs typeface="Times New Roman" panose="02020603050405020304" pitchFamily="18" charset="0"/>
              </a:rPr>
              <a:t>and</a:t>
            </a:r>
            <a:r>
              <a:rPr lang="hr-HR" sz="1800" dirty="0">
                <a:latin typeface="Times New Roman" panose="02020603050405020304" pitchFamily="18" charset="0"/>
                <a:cs typeface="Times New Roman" panose="02020603050405020304" pitchFamily="18" charset="0"/>
              </a:rPr>
              <a:t> </a:t>
            </a:r>
            <a:r>
              <a:rPr lang="hr-HR" sz="1800" dirty="0" err="1">
                <a:latin typeface="Times New Roman" panose="02020603050405020304" pitchFamily="18" charset="0"/>
                <a:cs typeface="Times New Roman" panose="02020603050405020304" pitchFamily="18" charset="0"/>
              </a:rPr>
              <a:t>Refugees</a:t>
            </a:r>
            <a:r>
              <a:rPr lang="hr-HR" sz="1800" dirty="0">
                <a:latin typeface="Times New Roman" panose="02020603050405020304" pitchFamily="18" charset="0"/>
                <a:cs typeface="Times New Roman" panose="02020603050405020304" pitchFamily="18" charset="0"/>
              </a:rPr>
              <a:t> (ICAR)</a:t>
            </a:r>
            <a:endParaRPr lang="en-GB" sz="1800" dirty="0">
              <a:latin typeface="Times New Roman" panose="02020603050405020304" pitchFamily="18" charset="0"/>
              <a:cs typeface="Times New Roman" panose="02020603050405020304" pitchFamily="18" charset="0"/>
            </a:endParaRPr>
          </a:p>
        </p:txBody>
      </p:sp>
      <p:sp>
        <p:nvSpPr>
          <p:cNvPr id="8" name="Rezervirano mjesto sadržaja 7"/>
          <p:cNvSpPr>
            <a:spLocks noGrp="1"/>
          </p:cNvSpPr>
          <p:nvPr>
            <p:ph sz="quarter" idx="4"/>
          </p:nvPr>
        </p:nvSpPr>
        <p:spPr/>
        <p:txBody>
          <a:bodyPr/>
          <a:lstStyle/>
          <a:p>
            <a:r>
              <a:rPr lang="hr-HR" dirty="0" err="1"/>
              <a:t>hosted</a:t>
            </a:r>
            <a:r>
              <a:rPr lang="hr-HR" dirty="0"/>
              <a:t> </a:t>
            </a:r>
            <a:r>
              <a:rPr lang="hr-HR" dirty="0" err="1"/>
              <a:t>now</a:t>
            </a:r>
            <a:r>
              <a:rPr lang="hr-HR" dirty="0"/>
              <a:t> </a:t>
            </a:r>
            <a:r>
              <a:rPr lang="hr-HR" dirty="0" err="1"/>
              <a:t>by</a:t>
            </a:r>
            <a:r>
              <a:rPr lang="hr-HR" dirty="0"/>
              <a:t> </a:t>
            </a:r>
            <a:r>
              <a:rPr lang="en-GB" dirty="0"/>
              <a:t>Runnymede</a:t>
            </a:r>
            <a:r>
              <a:rPr lang="hr-HR" dirty="0"/>
              <a:t> Trust</a:t>
            </a:r>
          </a:p>
          <a:p>
            <a:r>
              <a:rPr lang="it-IT" dirty="0"/>
              <a:t>Attualmente si occupa di ricerca nei seguenti settori</a:t>
            </a:r>
            <a:r>
              <a:rPr lang="en-GB" dirty="0"/>
              <a:t>:</a:t>
            </a:r>
          </a:p>
          <a:p>
            <a:pPr lvl="1"/>
            <a:r>
              <a:rPr lang="en-GB" dirty="0" err="1"/>
              <a:t>Integrazione</a:t>
            </a:r>
            <a:r>
              <a:rPr lang="en-GB" dirty="0"/>
              <a:t> </a:t>
            </a:r>
            <a:r>
              <a:rPr lang="en-GB" dirty="0" err="1"/>
              <a:t>finanziaria</a:t>
            </a:r>
            <a:r>
              <a:rPr lang="en-GB" dirty="0"/>
              <a:t> ed </a:t>
            </a:r>
            <a:r>
              <a:rPr lang="en-GB" dirty="0" err="1"/>
              <a:t>appartenenza</a:t>
            </a:r>
            <a:r>
              <a:rPr lang="en-GB" dirty="0"/>
              <a:t> </a:t>
            </a:r>
            <a:r>
              <a:rPr lang="en-GB" dirty="0" err="1"/>
              <a:t>etnica</a:t>
            </a:r>
            <a:r>
              <a:rPr lang="en-GB" dirty="0"/>
              <a:t>
</a:t>
            </a:r>
            <a:r>
              <a:rPr lang="it-IT" dirty="0"/>
              <a:t>Anziani neri e di minoranze etniche</a:t>
            </a:r>
            <a:endParaRPr lang="en-GB" dirty="0"/>
          </a:p>
          <a:p>
            <a:pPr lvl="1"/>
            <a:r>
              <a:rPr lang="en-GB" dirty="0" err="1"/>
              <a:t>Politica</a:t>
            </a:r>
            <a:r>
              <a:rPr lang="en-GB" dirty="0"/>
              <a:t> di </a:t>
            </a:r>
            <a:r>
              <a:rPr lang="en-GB" dirty="0" err="1"/>
              <a:t>giustizia</a:t>
            </a:r>
            <a:r>
              <a:rPr lang="en-GB" dirty="0"/>
              <a:t> </a:t>
            </a:r>
            <a:r>
              <a:rPr lang="en-GB" dirty="0" err="1"/>
              <a:t>penale</a:t>
            </a:r>
            <a:r>
              <a:rPr lang="en-GB" dirty="0"/>
              <a:t>
</a:t>
            </a:r>
            <a:r>
              <a:rPr lang="en-GB" dirty="0" err="1"/>
              <a:t>Politica</a:t>
            </a:r>
            <a:r>
              <a:rPr lang="en-GB" dirty="0"/>
              <a:t> </a:t>
            </a:r>
            <a:r>
              <a:rPr lang="en-GB" dirty="0" err="1"/>
              <a:t>dell’istruzione</a:t>
            </a:r>
            <a:endParaRPr lang="en-GB" dirty="0"/>
          </a:p>
          <a:p>
            <a:pPr lvl="1"/>
            <a:r>
              <a:rPr lang="en-GB" dirty="0" err="1"/>
              <a:t>Immigrazione</a:t>
            </a:r>
            <a:r>
              <a:rPr lang="en-GB" dirty="0"/>
              <a:t> e </a:t>
            </a:r>
            <a:r>
              <a:rPr lang="en-GB" dirty="0" err="1"/>
              <a:t>integrazione</a:t>
            </a:r>
            <a:endParaRPr lang="en-GB" dirty="0"/>
          </a:p>
        </p:txBody>
      </p:sp>
      <p:pic>
        <p:nvPicPr>
          <p:cNvPr id="1026" name="Picture 2" descr="NHS Digital HQ Leed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066643" y="2481262"/>
            <a:ext cx="2095500" cy="2847975"/>
          </a:xfrm>
          <a:prstGeom prst="rect">
            <a:avLst/>
          </a:prstGeom>
          <a:noFill/>
          <a:extLst>
            <a:ext uri="{909E8E84-426E-40DD-AFC4-6F175D3DCCD1}">
              <a14:hiddenFill xmlns:a14="http://schemas.microsoft.com/office/drawing/2010/main">
                <a:solidFill>
                  <a:srgbClr val="FFFFFF"/>
                </a:solidFill>
              </a14:hiddenFill>
            </a:ext>
          </a:extLst>
        </p:spPr>
      </p:pic>
      <p:sp>
        <p:nvSpPr>
          <p:cNvPr id="2" name="Rezervirano mjesto podnožja 1"/>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2742413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Centro</a:t>
            </a:r>
            <a:r>
              <a:rPr lang="hr-HR" dirty="0"/>
              <a:t> </a:t>
            </a:r>
            <a:r>
              <a:rPr lang="it-IT" dirty="0"/>
              <a:t>di </a:t>
            </a:r>
            <a:r>
              <a:rPr lang="hr-HR" dirty="0" err="1"/>
              <a:t>informazioni</a:t>
            </a:r>
            <a:r>
              <a:rPr lang="hr-HR" dirty="0"/>
              <a:t>
</a:t>
            </a:r>
            <a:endParaRPr lang="en-GB" dirty="0"/>
          </a:p>
        </p:txBody>
      </p:sp>
      <p:sp>
        <p:nvSpPr>
          <p:cNvPr id="3" name="Rezervirano mjesto sadržaja 2"/>
          <p:cNvSpPr>
            <a:spLocks noGrp="1"/>
          </p:cNvSpPr>
          <p:nvPr>
            <p:ph idx="1"/>
          </p:nvPr>
        </p:nvSpPr>
        <p:spPr/>
        <p:txBody>
          <a:bodyPr/>
          <a:lstStyle/>
          <a:p>
            <a:r>
              <a:rPr lang="en-GB" dirty="0" err="1"/>
              <a:t>centro</a:t>
            </a:r>
            <a:r>
              <a:rPr lang="en-GB" dirty="0"/>
              <a:t> </a:t>
            </a:r>
            <a:r>
              <a:rPr lang="en-GB" dirty="0" err="1"/>
              <a:t>progettato</a:t>
            </a:r>
            <a:r>
              <a:rPr lang="en-GB" dirty="0"/>
              <a:t> </a:t>
            </a:r>
            <a:r>
              <a:rPr lang="en-GB" dirty="0" err="1"/>
              <a:t>appositamente</a:t>
            </a:r>
            <a:r>
              <a:rPr lang="en-GB" dirty="0"/>
              <a:t> per </a:t>
            </a:r>
            <a:endParaRPr lang="hr-HR" dirty="0"/>
          </a:p>
          <a:p>
            <a:pPr lvl="1"/>
            <a:r>
              <a:rPr lang="en-GB" dirty="0" err="1"/>
              <a:t>memorizzazione</a:t>
            </a:r>
            <a:r>
              <a:rPr lang="en-GB" dirty="0"/>
              <a:t> 
</a:t>
            </a:r>
            <a:r>
              <a:rPr lang="en-GB" dirty="0" err="1"/>
              <a:t>elaborazione</a:t>
            </a:r>
            <a:r>
              <a:rPr lang="en-GB" dirty="0"/>
              <a:t>, e </a:t>
            </a:r>
            <a:endParaRPr lang="hr-HR" dirty="0"/>
          </a:p>
          <a:p>
            <a:pPr lvl="1"/>
            <a:r>
              <a:rPr lang="en-GB" dirty="0" err="1"/>
              <a:t>recupero</a:t>
            </a:r>
            <a:r>
              <a:rPr lang="en-GB" dirty="0"/>
              <a:t> di </a:t>
            </a:r>
            <a:r>
              <a:rPr lang="en-GB" dirty="0" err="1"/>
              <a:t>informazioni</a:t>
            </a:r>
            <a:r>
              <a:rPr lang="en-GB" dirty="0"/>
              <a:t> per </a:t>
            </a:r>
            <a:endParaRPr lang="hr-HR" dirty="0"/>
          </a:p>
          <a:p>
            <a:r>
              <a:rPr lang="it-IT" dirty="0"/>
              <a:t>diffondere informazioni a intervalli regolari</a:t>
            </a:r>
            <a:r>
              <a:rPr lang="en-GB" dirty="0"/>
              <a:t>, </a:t>
            </a:r>
            <a:endParaRPr lang="hr-HR" dirty="0"/>
          </a:p>
          <a:p>
            <a:pPr lvl="1"/>
            <a:r>
              <a:rPr lang="en-GB" dirty="0" err="1"/>
              <a:t>su</a:t>
            </a:r>
            <a:r>
              <a:rPr lang="en-GB" dirty="0"/>
              <a:t> </a:t>
            </a:r>
            <a:r>
              <a:rPr lang="en-GB" dirty="0" err="1"/>
              <a:t>richiesta</a:t>
            </a:r>
            <a:r>
              <a:rPr lang="en-GB" dirty="0"/>
              <a:t> o </a:t>
            </a:r>
            <a:r>
              <a:rPr lang="en-GB" dirty="0" err="1"/>
              <a:t>selettivamente</a:t>
            </a:r>
            <a:r>
              <a:rPr lang="en-GB" dirty="0"/>
              <a:t> </a:t>
            </a:r>
            <a:r>
              <a:rPr lang="hr-HR" dirty="0"/>
              <a:t>(SDI – </a:t>
            </a:r>
            <a:r>
              <a:rPr lang="hr-HR" dirty="0" err="1"/>
              <a:t>Selective</a:t>
            </a:r>
            <a:r>
              <a:rPr lang="hr-HR" dirty="0"/>
              <a:t> </a:t>
            </a:r>
            <a:r>
              <a:rPr lang="hr-HR" dirty="0" err="1"/>
              <a:t>Dissemination</a:t>
            </a:r>
            <a:r>
              <a:rPr lang="hr-HR" dirty="0"/>
              <a:t> </a:t>
            </a:r>
            <a:r>
              <a:rPr lang="hr-HR" dirty="0" err="1"/>
              <a:t>of</a:t>
            </a:r>
            <a:r>
              <a:rPr lang="hr-HR" dirty="0"/>
              <a:t> </a:t>
            </a:r>
            <a:r>
              <a:rPr lang="hr-HR" dirty="0" err="1"/>
              <a:t>Information</a:t>
            </a:r>
            <a:r>
              <a:rPr lang="hr-HR" dirty="0"/>
              <a:t>; CAS – </a:t>
            </a:r>
            <a:r>
              <a:rPr lang="hr-HR" dirty="0" err="1"/>
              <a:t>Current</a:t>
            </a:r>
            <a:r>
              <a:rPr lang="hr-HR" dirty="0"/>
              <a:t> </a:t>
            </a:r>
            <a:r>
              <a:rPr lang="hr-HR" dirty="0" err="1"/>
              <a:t>Awareness</a:t>
            </a:r>
            <a:r>
              <a:rPr lang="hr-HR" dirty="0"/>
              <a:t> Service)</a:t>
            </a:r>
            <a:r>
              <a:rPr lang="en-GB" dirty="0"/>
              <a:t> </a:t>
            </a:r>
            <a:endParaRPr lang="hr-HR" dirty="0"/>
          </a:p>
          <a:p>
            <a:pPr lvl="1"/>
            <a:r>
              <a:rPr lang="it-IT" dirty="0"/>
              <a:t>secondo le esigenze espresse degli utenti</a:t>
            </a:r>
            <a:endParaRPr lang="en-GB" dirty="0"/>
          </a:p>
        </p:txBody>
      </p:sp>
      <p:sp>
        <p:nvSpPr>
          <p:cNvPr id="4" name="Rezervirano mjesto podnožja 3"/>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4773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teksta 4"/>
          <p:cNvSpPr>
            <a:spLocks noGrp="1"/>
          </p:cNvSpPr>
          <p:nvPr>
            <p:ph type="body" idx="1"/>
          </p:nvPr>
        </p:nvSpPr>
        <p:spPr/>
        <p:txBody>
          <a:bodyPr/>
          <a:lstStyle/>
          <a:p>
            <a:r>
              <a:rPr lang="hr-HR" sz="1800" dirty="0" err="1">
                <a:latin typeface="Times New Roman" panose="02020603050405020304" pitchFamily="18" charset="0"/>
                <a:cs typeface="Times New Roman" panose="02020603050405020304" pitchFamily="18" charset="0"/>
              </a:rPr>
              <a:t>Tourist</a:t>
            </a:r>
            <a:r>
              <a:rPr lang="hr-HR" sz="1800" dirty="0">
                <a:latin typeface="Times New Roman" panose="02020603050405020304" pitchFamily="18" charset="0"/>
                <a:cs typeface="Times New Roman" panose="02020603050405020304" pitchFamily="18" charset="0"/>
              </a:rPr>
              <a:t> </a:t>
            </a:r>
            <a:r>
              <a:rPr lang="hr-HR" sz="1800" dirty="0" err="1">
                <a:latin typeface="Times New Roman" panose="02020603050405020304" pitchFamily="18" charset="0"/>
                <a:cs typeface="Times New Roman" panose="02020603050405020304" pitchFamily="18" charset="0"/>
              </a:rPr>
              <a:t>information</a:t>
            </a:r>
            <a:r>
              <a:rPr lang="hr-HR" sz="1800" dirty="0">
                <a:latin typeface="Times New Roman" panose="02020603050405020304" pitchFamily="18" charset="0"/>
                <a:cs typeface="Times New Roman" panose="02020603050405020304" pitchFamily="18" charset="0"/>
              </a:rPr>
              <a:t> centre</a:t>
            </a:r>
            <a:endParaRPr lang="en-GB" sz="1800" dirty="0">
              <a:latin typeface="Times New Roman" panose="02020603050405020304" pitchFamily="18" charset="0"/>
              <a:cs typeface="Times New Roman" panose="02020603050405020304" pitchFamily="18" charset="0"/>
            </a:endParaRPr>
          </a:p>
        </p:txBody>
      </p:sp>
      <p:sp>
        <p:nvSpPr>
          <p:cNvPr id="6" name="Rezervirano mjesto teksta 5"/>
          <p:cNvSpPr>
            <a:spLocks noGrp="1"/>
          </p:cNvSpPr>
          <p:nvPr>
            <p:ph type="body" sz="quarter" idx="3"/>
          </p:nvPr>
        </p:nvSpPr>
        <p:spPr/>
        <p:txBody>
          <a:bodyPr/>
          <a:lstStyle/>
          <a:p>
            <a:r>
              <a:rPr lang="hr-HR" sz="1800" dirty="0">
                <a:latin typeface="Times New Roman" panose="02020603050405020304" pitchFamily="18" charset="0"/>
                <a:cs typeface="Times New Roman" panose="02020603050405020304" pitchFamily="18" charset="0"/>
              </a:rPr>
              <a:t>Student </a:t>
            </a:r>
            <a:r>
              <a:rPr lang="hr-HR" sz="1800" dirty="0" err="1">
                <a:latin typeface="Times New Roman" panose="02020603050405020304" pitchFamily="18" charset="0"/>
                <a:cs typeface="Times New Roman" panose="02020603050405020304" pitchFamily="18" charset="0"/>
              </a:rPr>
              <a:t>Information</a:t>
            </a:r>
            <a:r>
              <a:rPr lang="hr-HR" sz="1800" dirty="0">
                <a:latin typeface="Times New Roman" panose="02020603050405020304" pitchFamily="18" charset="0"/>
                <a:cs typeface="Times New Roman" panose="02020603050405020304" pitchFamily="18" charset="0"/>
              </a:rPr>
              <a:t> Centre</a:t>
            </a:r>
            <a:endParaRPr lang="en-GB" sz="1800" dirty="0">
              <a:latin typeface="Times New Roman" panose="02020603050405020304" pitchFamily="18" charset="0"/>
              <a:cs typeface="Times New Roman" panose="02020603050405020304" pitchFamily="18" charset="0"/>
            </a:endParaRPr>
          </a:p>
        </p:txBody>
      </p:sp>
      <p:sp>
        <p:nvSpPr>
          <p:cNvPr id="7" name="Rezervirano mjesto teksta 6"/>
          <p:cNvSpPr>
            <a:spLocks noGrp="1"/>
          </p:cNvSpPr>
          <p:nvPr>
            <p:ph type="body" sz="quarter" idx="13"/>
          </p:nvPr>
        </p:nvSpPr>
        <p:spPr>
          <a:xfrm>
            <a:off x="7124700" y="4250949"/>
            <a:ext cx="2932113" cy="478367"/>
          </a:xfrm>
        </p:spPr>
        <p:txBody>
          <a:bodyPr/>
          <a:lstStyle/>
          <a:p>
            <a:r>
              <a:rPr lang="hr-HR" dirty="0" err="1"/>
              <a:t>Information</a:t>
            </a:r>
            <a:r>
              <a:rPr lang="hr-HR" dirty="0"/>
              <a:t> centre</a:t>
            </a:r>
            <a:endParaRPr lang="en-GB" dirty="0"/>
          </a:p>
        </p:txBody>
      </p:sp>
      <p:sp>
        <p:nvSpPr>
          <p:cNvPr id="9" name="Rezervirano mjesto teksta 8"/>
          <p:cNvSpPr>
            <a:spLocks noGrp="1"/>
          </p:cNvSpPr>
          <p:nvPr>
            <p:ph type="body" sz="half" idx="18"/>
          </p:nvPr>
        </p:nvSpPr>
        <p:spPr/>
        <p:txBody>
          <a:bodyPr/>
          <a:lstStyle/>
          <a:p>
            <a:r>
              <a:rPr lang="hr-HR" dirty="0" err="1"/>
              <a:t>Postojna</a:t>
            </a:r>
            <a:r>
              <a:rPr lang="hr-HR" dirty="0"/>
              <a:t>, </a:t>
            </a:r>
            <a:r>
              <a:rPr lang="hr-HR" dirty="0" err="1"/>
              <a:t>Slovenia</a:t>
            </a:r>
            <a:endParaRPr lang="en-GB" dirty="0"/>
          </a:p>
        </p:txBody>
      </p:sp>
      <p:sp>
        <p:nvSpPr>
          <p:cNvPr id="10" name="Rezervirano mjesto teksta 9"/>
          <p:cNvSpPr>
            <a:spLocks noGrp="1"/>
          </p:cNvSpPr>
          <p:nvPr>
            <p:ph type="body" sz="half" idx="19"/>
          </p:nvPr>
        </p:nvSpPr>
        <p:spPr/>
        <p:txBody>
          <a:bodyPr>
            <a:normAutofit/>
          </a:bodyPr>
          <a:lstStyle/>
          <a:p>
            <a:r>
              <a:rPr lang="hr-HR" sz="1800" dirty="0" err="1">
                <a:latin typeface="Times New Roman" panose="02020603050405020304" pitchFamily="18" charset="0"/>
                <a:cs typeface="Times New Roman" panose="02020603050405020304" pitchFamily="18" charset="0"/>
              </a:rPr>
              <a:t>Piedmont</a:t>
            </a:r>
            <a:r>
              <a:rPr lang="hr-HR" sz="1800" dirty="0">
                <a:latin typeface="Times New Roman" panose="02020603050405020304" pitchFamily="18" charset="0"/>
                <a:cs typeface="Times New Roman" panose="02020603050405020304" pitchFamily="18" charset="0"/>
              </a:rPr>
              <a:t> </a:t>
            </a:r>
            <a:r>
              <a:rPr lang="hr-HR" sz="1800" dirty="0" err="1">
                <a:latin typeface="Times New Roman" panose="02020603050405020304" pitchFamily="18" charset="0"/>
                <a:cs typeface="Times New Roman" panose="02020603050405020304" pitchFamily="18" charset="0"/>
              </a:rPr>
              <a:t>Community</a:t>
            </a:r>
            <a:r>
              <a:rPr lang="hr-HR" sz="1800" dirty="0">
                <a:latin typeface="Times New Roman" panose="02020603050405020304" pitchFamily="18" charset="0"/>
                <a:cs typeface="Times New Roman" panose="02020603050405020304" pitchFamily="18" charset="0"/>
              </a:rPr>
              <a:t> </a:t>
            </a:r>
            <a:r>
              <a:rPr lang="hr-HR" sz="1800" dirty="0" err="1">
                <a:latin typeface="Times New Roman" panose="02020603050405020304" pitchFamily="18" charset="0"/>
                <a:cs typeface="Times New Roman" panose="02020603050405020304" pitchFamily="18" charset="0"/>
              </a:rPr>
              <a:t>College</a:t>
            </a:r>
            <a:endParaRPr lang="en-GB" sz="1800" dirty="0"/>
          </a:p>
        </p:txBody>
      </p:sp>
      <p:sp>
        <p:nvSpPr>
          <p:cNvPr id="13" name="Rezervirano mjesto slike 12"/>
          <p:cNvSpPr>
            <a:spLocks noGrp="1"/>
          </p:cNvSpPr>
          <p:nvPr>
            <p:ph type="pic" idx="22"/>
          </p:nvPr>
        </p:nvSpPr>
        <p:spPr/>
      </p:sp>
      <p:pic>
        <p:nvPicPr>
          <p:cNvPr id="2050" name="Picture 2" descr="Image result for concept of information centre photos"/>
          <p:cNvPicPr>
            <a:picLocks noGrp="1" noChangeAspect="1" noChangeArrowheads="1"/>
          </p:cNvPicPr>
          <p:nvPr>
            <p:ph type="pic" idx="15"/>
          </p:nvPr>
        </p:nvPicPr>
        <p:blipFill>
          <a:blip r:embed="rId2">
            <a:extLst>
              <a:ext uri="{28A0092B-C50C-407E-A947-70E740481C1C}">
                <a14:useLocalDpi xmlns:a14="http://schemas.microsoft.com/office/drawing/2010/main" val="0"/>
              </a:ext>
            </a:extLst>
          </a:blip>
          <a:srcRect t="11172" b="1117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yimg.com/g/images/spaceout.gif"/>
          <p:cNvPicPr>
            <a:picLocks noGrp="1" noChangeAspect="1" noChangeArrowheads="1"/>
          </p:cNvPicPr>
          <p:nvPr>
            <p:ph type="pic" idx="21"/>
          </p:nvPr>
        </p:nvPicPr>
        <p:blipFill>
          <a:blip r:embed="rId3">
            <a:extLst>
              <a:ext uri="{28A0092B-C50C-407E-A947-70E740481C1C}">
                <a14:useLocalDpi xmlns:a14="http://schemas.microsoft.com/office/drawing/2010/main" val="0"/>
              </a:ext>
            </a:extLst>
          </a:blip>
          <a:srcRect t="23998" b="2399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yimg.com/g/images/spaceou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l.yimg.com/g/images/spaceou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l.yimg.com/g/images/spaceou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6"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nformation De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9892" y="2171018"/>
            <a:ext cx="3384683" cy="204114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he Visitor Center of the Fu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3016" y="2209800"/>
            <a:ext cx="3083796" cy="2041148"/>
          </a:xfrm>
          <a:prstGeom prst="rect">
            <a:avLst/>
          </a:prstGeom>
          <a:noFill/>
          <a:extLst>
            <a:ext uri="{909E8E84-426E-40DD-AFC4-6F175D3DCCD1}">
              <a14:hiddenFill xmlns:a14="http://schemas.microsoft.com/office/drawing/2010/main">
                <a:solidFill>
                  <a:srgbClr val="FFFFFF"/>
                </a:solidFill>
              </a14:hiddenFill>
            </a:ext>
          </a:extLst>
        </p:spPr>
      </p:pic>
      <p:sp>
        <p:nvSpPr>
          <p:cNvPr id="14" name="Rezervirano mjesto teksta 13"/>
          <p:cNvSpPr>
            <a:spLocks noGrp="1"/>
          </p:cNvSpPr>
          <p:nvPr>
            <p:ph type="body" sz="half" idx="20"/>
          </p:nvPr>
        </p:nvSpPr>
        <p:spPr>
          <a:xfrm>
            <a:off x="7124575" y="4768098"/>
            <a:ext cx="2935997" cy="478368"/>
          </a:xfrm>
        </p:spPr>
        <p:txBody>
          <a:bodyPr>
            <a:normAutofit/>
          </a:bodyPr>
          <a:lstStyle/>
          <a:p>
            <a:r>
              <a:rPr lang="hr-HR" sz="1800" dirty="0">
                <a:latin typeface="Times New Roman" panose="02020603050405020304" pitchFamily="18" charset="0"/>
                <a:cs typeface="Times New Roman" panose="02020603050405020304" pitchFamily="18" charset="0"/>
              </a:rPr>
              <a:t>Future </a:t>
            </a:r>
            <a:r>
              <a:rPr lang="hr-HR" sz="1800" dirty="0" err="1">
                <a:latin typeface="Times New Roman" panose="02020603050405020304" pitchFamily="18" charset="0"/>
                <a:cs typeface="Times New Roman" panose="02020603050405020304" pitchFamily="18" charset="0"/>
              </a:rPr>
              <a:t>is</a:t>
            </a:r>
            <a:r>
              <a:rPr lang="hr-HR" sz="1800" dirty="0">
                <a:latin typeface="Times New Roman" panose="02020603050405020304" pitchFamily="18" charset="0"/>
                <a:cs typeface="Times New Roman" panose="02020603050405020304" pitchFamily="18" charset="0"/>
              </a:rPr>
              <a:t> </a:t>
            </a:r>
            <a:r>
              <a:rPr lang="hr-HR" sz="1800" dirty="0" err="1">
                <a:latin typeface="Times New Roman" panose="02020603050405020304" pitchFamily="18" charset="0"/>
                <a:cs typeface="Times New Roman" panose="02020603050405020304" pitchFamily="18" charset="0"/>
              </a:rPr>
              <a:t>here</a:t>
            </a:r>
            <a:endParaRPr lang="en-GB" sz="1800" dirty="0">
              <a:latin typeface="Times New Roman" panose="02020603050405020304" pitchFamily="18" charset="0"/>
              <a:cs typeface="Times New Roman" panose="02020603050405020304" pitchFamily="18" charset="0"/>
            </a:endParaRPr>
          </a:p>
        </p:txBody>
      </p:sp>
      <p:sp>
        <p:nvSpPr>
          <p:cNvPr id="15" name="Naslov 14"/>
          <p:cNvSpPr>
            <a:spLocks noGrp="1"/>
          </p:cNvSpPr>
          <p:nvPr>
            <p:ph type="title"/>
          </p:nvPr>
        </p:nvSpPr>
        <p:spPr/>
        <p:txBody>
          <a:bodyPr/>
          <a:lstStyle/>
          <a:p>
            <a:r>
              <a:rPr lang="hr-HR" dirty="0" err="1"/>
              <a:t>Esempi</a:t>
            </a:r>
            <a:endParaRPr lang="en-GB" dirty="0"/>
          </a:p>
        </p:txBody>
      </p:sp>
      <p:sp>
        <p:nvSpPr>
          <p:cNvPr id="2" name="Rezervirano mjesto podnožja 1"/>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398080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CN History Timelin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
            <a:ext cx="10305948" cy="6125496"/>
          </a:xfrm>
          <a:prstGeom prst="rect">
            <a:avLst/>
          </a:prstGeom>
          <a:noFill/>
          <a:extLst>
            <a:ext uri="{909E8E84-426E-40DD-AFC4-6F175D3DCCD1}">
              <a14:hiddenFill xmlns:a14="http://schemas.microsoft.com/office/drawing/2010/main">
                <a:solidFill>
                  <a:srgbClr val="FFFFFF"/>
                </a:solidFill>
              </a14:hiddenFill>
            </a:ext>
          </a:extLst>
        </p:spPr>
      </p:pic>
      <p:sp>
        <p:nvSpPr>
          <p:cNvPr id="2" name="Rezervirano mjesto podnožja 1"/>
          <p:cNvSpPr>
            <a:spLocks noGrp="1"/>
          </p:cNvSpPr>
          <p:nvPr>
            <p:ph type="ftr" sz="quarter" idx="11"/>
          </p:nvPr>
        </p:nvSpPr>
        <p:spPr/>
        <p:txBody>
          <a:bodyPr/>
          <a:lstStyle/>
          <a:p>
            <a:r>
              <a:rPr lang="pt-BR" smtClean="0"/>
              <a:t>Faletar Tanackovic e Aparac-Jelusic, 2018</a:t>
            </a:r>
            <a:endParaRPr lang="en-US"/>
          </a:p>
        </p:txBody>
      </p:sp>
    </p:spTree>
    <p:extLst>
      <p:ext uri="{BB962C8B-B14F-4D97-AF65-F5344CB8AC3E}">
        <p14:creationId xmlns:p14="http://schemas.microsoft.com/office/powerpoint/2010/main" val="13008009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ersonalizado 1">
      <a:dk1>
        <a:sysClr val="windowText" lastClr="000000"/>
      </a:dk1>
      <a:lt1>
        <a:sysClr val="window" lastClr="FFFFFF"/>
      </a:lt1>
      <a:dk2>
        <a:srgbClr val="CB0F0F"/>
      </a:dk2>
      <a:lt2>
        <a:srgbClr val="EBEBEB"/>
      </a:lt2>
      <a:accent1>
        <a:srgbClr val="CB0F0F"/>
      </a:accent1>
      <a:accent2>
        <a:srgbClr val="FA731A"/>
      </a:accent2>
      <a:accent3>
        <a:srgbClr val="AB9281"/>
      </a:accent3>
      <a:accent4>
        <a:srgbClr val="A18CD0"/>
      </a:accent4>
      <a:accent5>
        <a:srgbClr val="8EBBD2"/>
      </a:accent5>
      <a:accent6>
        <a:srgbClr val="ACC995"/>
      </a:accent6>
      <a:hlink>
        <a:srgbClr val="2D78CC"/>
      </a:hlink>
      <a:folHlink>
        <a:srgbClr val="2D78CC"/>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847778</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2012-07-18T23:36:00+00:00</AssetStart>
    <FriendlyTitle xmlns="4873beb7-5857-4685-be1f-d57550cc96cc" xsi:nil="true"/>
    <MarketSpecific xmlns="4873beb7-5857-4685-be1f-d57550cc96cc">false</MarketSpecific>
    <TPNamespace xmlns="4873beb7-5857-4685-be1f-d57550cc96cc" xsi:nil="true"/>
    <PublishStatusLookup xmlns="4873beb7-5857-4685-be1f-d57550cc96cc">
      <Value>1597963</Value>
    </PublishStatusLookup>
    <APAuthor xmlns="4873beb7-5857-4685-be1f-d57550cc96cc">
      <UserInfo>
        <DisplayName>REDMOND\v-alekha</DisplayName>
        <AccountId>2912</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TP103039515</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CEC0E97-8C84-410A-8286-2F18FF896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AE737A-72D2-4F07-84A4-D46333E273A5}">
  <ds:schemaRefs>
    <ds:schemaRef ds:uri="http://schemas.microsoft.com/office/infopath/2007/PartnerControls"/>
    <ds:schemaRef ds:uri="http://schemas.microsoft.com/office/2006/documentManagement/types"/>
    <ds:schemaRef ds:uri="4873beb7-5857-4685-be1f-d57550cc96cc"/>
    <ds:schemaRef ds:uri="http://schemas.microsoft.com/office/2006/metadata/properties"/>
    <ds:schemaRef ds:uri="http://purl.org/dc/term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tf03039516</Template>
  <TotalTime>0</TotalTime>
  <Words>1469</Words>
  <Application>Microsoft Office PowerPoint</Application>
  <PresentationFormat>Široki zaslon</PresentationFormat>
  <Paragraphs>352</Paragraphs>
  <Slides>41</Slides>
  <Notes>11</Notes>
  <HiddenSlides>0</HiddenSlides>
  <MMClips>0</MMClips>
  <ScaleCrop>false</ScaleCrop>
  <HeadingPairs>
    <vt:vector size="6" baseType="variant">
      <vt:variant>
        <vt:lpstr>Korišteni fontovi</vt:lpstr>
      </vt:variant>
      <vt:variant>
        <vt:i4>8</vt:i4>
      </vt:variant>
      <vt:variant>
        <vt:lpstr>Tema</vt:lpstr>
      </vt:variant>
      <vt:variant>
        <vt:i4>1</vt:i4>
      </vt:variant>
      <vt:variant>
        <vt:lpstr>Naslovi slajdova</vt:lpstr>
      </vt:variant>
      <vt:variant>
        <vt:i4>41</vt:i4>
      </vt:variant>
    </vt:vector>
  </HeadingPairs>
  <TitlesOfParts>
    <vt:vector size="50" baseType="lpstr">
      <vt:lpstr>Century Gothic</vt:lpstr>
      <vt:lpstr>Calibri</vt:lpstr>
      <vt:lpstr>Raleway</vt:lpstr>
      <vt:lpstr>Arial</vt:lpstr>
      <vt:lpstr>Symbol</vt:lpstr>
      <vt:lpstr>Wingdings 3</vt:lpstr>
      <vt:lpstr>Times New Roman</vt:lpstr>
      <vt:lpstr>Fjalla One</vt:lpstr>
      <vt:lpstr>Ion</vt:lpstr>
      <vt:lpstr>Istituti d'informazione e professioni: ruoli sociali e valori</vt:lpstr>
      <vt:lpstr>Contenuto
</vt:lpstr>
      <vt:lpstr>Introduzione alla nozione di «Istituto d'informazione»
</vt:lpstr>
      <vt:lpstr>Istituti di informazione 
</vt:lpstr>
      <vt:lpstr>Tipo – esempi  
</vt:lpstr>
      <vt:lpstr>Particolare attenzione a 
</vt:lpstr>
      <vt:lpstr>Centro di informazioni
</vt:lpstr>
      <vt:lpstr>Esempi</vt:lpstr>
      <vt:lpstr>PowerPoint prezentacija</vt:lpstr>
      <vt:lpstr>Centro di riferimento
</vt:lpstr>
      <vt:lpstr>Centro di documentazione
</vt:lpstr>
      <vt:lpstr>Caratteristiche dei servizi d’informazione
</vt:lpstr>
      <vt:lpstr>E le biblioteche?
</vt:lpstr>
      <vt:lpstr>Biblioteche – continua …</vt:lpstr>
      <vt:lpstr>Biblioteche – continua …</vt:lpstr>
      <vt:lpstr>PowerPoint prezentacija</vt:lpstr>
      <vt:lpstr>Divario digitale</vt:lpstr>
      <vt:lpstr>Per colmare quel gap...
</vt:lpstr>
      <vt:lpstr>Giustizia sociale
</vt:lpstr>
      <vt:lpstr>Diversità culturale
</vt:lpstr>
      <vt:lpstr>PowerPoint prezentacija</vt:lpstr>
      <vt:lpstr>Tempo libero
</vt:lpstr>
      <vt:lpstr>Introduzione alle questioni professionali
</vt:lpstr>
      <vt:lpstr>Lavori
</vt:lpstr>
      <vt:lpstr>Nuovi profili/titoli...
</vt:lpstr>
      <vt:lpstr>Capacità e competenze necessarie?
</vt:lpstr>
      <vt:lpstr>Capacità e competenze - continua …</vt:lpstr>
      <vt:lpstr>Corsi tipici a livello di laurea 
</vt:lpstr>
      <vt:lpstr>Esercizi
</vt:lpstr>
      <vt:lpstr>Introduzione alle questioni professionali
</vt:lpstr>
      <vt:lpstr>Organizzazioni mondiali ed europee conosciute
</vt:lpstr>
      <vt:lpstr>Associazioni internazionali 
</vt:lpstr>
      <vt:lpstr>Istituti
</vt:lpstr>
      <vt:lpstr>Bibliotecari ed esperti dell’informazione si uniscono 
</vt:lpstr>
      <vt:lpstr>Alcuni commenti...
</vt:lpstr>
      <vt:lpstr>Credo </vt:lpstr>
      <vt:lpstr>Introduzione alle questioni professionali
</vt:lpstr>
      <vt:lpstr>Riviste
</vt:lpstr>
      <vt:lpstr>Riviste elettroniche - alcune
</vt:lpstr>
      <vt:lpstr>Rankings…</vt:lpstr>
      <vt:lpstr>Informazioni di contatto dei docenti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2017-08-11T19:24:45Z</dcterms:created>
  <dcterms:modified xsi:type="dcterms:W3CDTF">2018-11-17T17:46:32Z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