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0" r:id="rId4"/>
  </p:sldMasterIdLst>
  <p:notesMasterIdLst>
    <p:notesMasterId r:id="rId71"/>
  </p:notesMasterIdLst>
  <p:handoutMasterIdLst>
    <p:handoutMasterId r:id="rId72"/>
  </p:handoutMasterIdLst>
  <p:sldIdLst>
    <p:sldId id="256" r:id="rId5"/>
    <p:sldId id="260" r:id="rId6"/>
    <p:sldId id="280" r:id="rId7"/>
    <p:sldId id="281" r:id="rId8"/>
    <p:sldId id="283" r:id="rId9"/>
    <p:sldId id="345" r:id="rId10"/>
    <p:sldId id="336" r:id="rId11"/>
    <p:sldId id="337" r:id="rId12"/>
    <p:sldId id="366" r:id="rId13"/>
    <p:sldId id="357" r:id="rId14"/>
    <p:sldId id="335" r:id="rId15"/>
    <p:sldId id="285" r:id="rId16"/>
    <p:sldId id="292" r:id="rId17"/>
    <p:sldId id="287" r:id="rId18"/>
    <p:sldId id="288" r:id="rId19"/>
    <p:sldId id="289" r:id="rId20"/>
    <p:sldId id="290" r:id="rId21"/>
    <p:sldId id="291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62" r:id="rId30"/>
    <p:sldId id="300" r:id="rId31"/>
    <p:sldId id="365" r:id="rId32"/>
    <p:sldId id="364" r:id="rId33"/>
    <p:sldId id="360" r:id="rId34"/>
    <p:sldId id="301" r:id="rId35"/>
    <p:sldId id="329" r:id="rId36"/>
    <p:sldId id="302" r:id="rId37"/>
    <p:sldId id="303" r:id="rId38"/>
    <p:sldId id="304" r:id="rId39"/>
    <p:sldId id="305" r:id="rId40"/>
    <p:sldId id="306" r:id="rId41"/>
    <p:sldId id="307" r:id="rId42"/>
    <p:sldId id="349" r:id="rId43"/>
    <p:sldId id="351" r:id="rId44"/>
    <p:sldId id="353" r:id="rId45"/>
    <p:sldId id="356" r:id="rId46"/>
    <p:sldId id="308" r:id="rId47"/>
    <p:sldId id="311" r:id="rId48"/>
    <p:sldId id="312" r:id="rId49"/>
    <p:sldId id="313" r:id="rId50"/>
    <p:sldId id="314" r:id="rId51"/>
    <p:sldId id="317" r:id="rId52"/>
    <p:sldId id="318" r:id="rId53"/>
    <p:sldId id="330" r:id="rId54"/>
    <p:sldId id="331" r:id="rId55"/>
    <p:sldId id="319" r:id="rId56"/>
    <p:sldId id="339" r:id="rId57"/>
    <p:sldId id="340" r:id="rId58"/>
    <p:sldId id="341" r:id="rId59"/>
    <p:sldId id="342" r:id="rId60"/>
    <p:sldId id="343" r:id="rId61"/>
    <p:sldId id="344" r:id="rId62"/>
    <p:sldId id="322" r:id="rId63"/>
    <p:sldId id="323" r:id="rId64"/>
    <p:sldId id="320" r:id="rId65"/>
    <p:sldId id="324" r:id="rId66"/>
    <p:sldId id="325" r:id="rId67"/>
    <p:sldId id="326" r:id="rId68"/>
    <p:sldId id="276" r:id="rId69"/>
    <p:sldId id="363" r:id="rId7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9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00B15-5577-46D2-A3D5-32694CD6C72B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32B6836D-EFCD-48A7-ACCB-DBF44ACE4081}">
      <dgm:prSet/>
      <dgm:spPr/>
      <dgm:t>
        <a:bodyPr/>
        <a:lstStyle/>
        <a:p>
          <a:pPr rtl="0"/>
          <a:r>
            <a:rPr lang="de-DE" dirty="0" smtClean="0"/>
            <a:t>Information </a:t>
          </a:r>
          <a:r>
            <a:rPr lang="de-DE" dirty="0" err="1" smtClean="0"/>
            <a:t>Retrieval</a:t>
          </a:r>
          <a:r>
            <a:rPr lang="de-DE" dirty="0" smtClean="0"/>
            <a:t> (IR) </a:t>
          </a:r>
          <a:r>
            <a:rPr lang="de-DE" dirty="0" err="1" smtClean="0"/>
            <a:t>deals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search</a:t>
          </a:r>
          <a:r>
            <a:rPr lang="de-DE" dirty="0" smtClean="0"/>
            <a:t>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information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representation</a:t>
          </a:r>
          <a:r>
            <a:rPr lang="de-DE" dirty="0" smtClean="0"/>
            <a:t>, </a:t>
          </a:r>
          <a:r>
            <a:rPr lang="de-DE" dirty="0" err="1" smtClean="0"/>
            <a:t>storage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organisation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knowledge</a:t>
          </a:r>
          <a:r>
            <a:rPr lang="de-DE" dirty="0" smtClean="0"/>
            <a:t>. </a:t>
          </a:r>
          <a:endParaRPr lang="de-DE" dirty="0"/>
        </a:p>
      </dgm:t>
    </dgm:pt>
    <dgm:pt modelId="{59D6E243-D689-4079-9808-41945423652A}" type="parTrans" cxnId="{2C28DF87-3989-4E46-BFD7-0709EE837F32}">
      <dgm:prSet/>
      <dgm:spPr/>
      <dgm:t>
        <a:bodyPr/>
        <a:lstStyle/>
        <a:p>
          <a:endParaRPr lang="de-DE"/>
        </a:p>
      </dgm:t>
    </dgm:pt>
    <dgm:pt modelId="{CC045DD4-7853-49D3-ADF3-F4709BCC9467}" type="sibTrans" cxnId="{2C28DF87-3989-4E46-BFD7-0709EE837F32}">
      <dgm:prSet/>
      <dgm:spPr/>
      <dgm:t>
        <a:bodyPr/>
        <a:lstStyle/>
        <a:p>
          <a:endParaRPr lang="de-DE"/>
        </a:p>
      </dgm:t>
    </dgm:pt>
    <dgm:pt modelId="{235C34EA-9FC8-4FBB-9A96-88BC5CF6FE23}" type="pres">
      <dgm:prSet presAssocID="{E8000B15-5577-46D2-A3D5-32694CD6C7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1BE612B-CA07-498B-84E3-A08F56DD765E}" type="pres">
      <dgm:prSet presAssocID="{32B6836D-EFCD-48A7-ACCB-DBF44ACE408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BC0EC03-191C-4D7E-8669-DCB1642F11B5}" type="presOf" srcId="{32B6836D-EFCD-48A7-ACCB-DBF44ACE4081}" destId="{11BE612B-CA07-498B-84E3-A08F56DD765E}" srcOrd="0" destOrd="0" presId="urn:microsoft.com/office/officeart/2005/8/layout/process1"/>
    <dgm:cxn modelId="{2C28DF87-3989-4E46-BFD7-0709EE837F32}" srcId="{E8000B15-5577-46D2-A3D5-32694CD6C72B}" destId="{32B6836D-EFCD-48A7-ACCB-DBF44ACE4081}" srcOrd="0" destOrd="0" parTransId="{59D6E243-D689-4079-9808-41945423652A}" sibTransId="{CC045DD4-7853-49D3-ADF3-F4709BCC9467}"/>
    <dgm:cxn modelId="{1FA3D353-4148-4D65-946B-252F83834D84}" type="presOf" srcId="{E8000B15-5577-46D2-A3D5-32694CD6C72B}" destId="{235C34EA-9FC8-4FBB-9A96-88BC5CF6FE23}" srcOrd="0" destOrd="0" presId="urn:microsoft.com/office/officeart/2005/8/layout/process1"/>
    <dgm:cxn modelId="{6C603878-ED2C-4D27-9400-FC4DC03D81F6}" type="presParOf" srcId="{235C34EA-9FC8-4FBB-9A96-88BC5CF6FE23}" destId="{11BE612B-CA07-498B-84E3-A08F56DD765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93604-D797-477E-9236-26163E6820B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D9F57213-87C2-4807-81E5-C825BE2F0DF1}">
      <dgm:prSet/>
      <dgm:spPr/>
      <dgm:t>
        <a:bodyPr/>
        <a:lstStyle/>
        <a:p>
          <a:pPr rtl="0"/>
          <a:r>
            <a:rPr lang="de-DE" smtClean="0"/>
            <a:t>„Information retrieval covers the problems relating to the effective storage, access and searching of information required by individuals“ (Ingerwersen 1992)</a:t>
          </a:r>
          <a:endParaRPr lang="de-DE"/>
        </a:p>
      </dgm:t>
    </dgm:pt>
    <dgm:pt modelId="{E5E1DB58-30F2-4463-B995-3EE05240B3D9}" type="parTrans" cxnId="{B3DA63AB-5523-405F-A122-764E780EB463}">
      <dgm:prSet/>
      <dgm:spPr/>
      <dgm:t>
        <a:bodyPr/>
        <a:lstStyle/>
        <a:p>
          <a:endParaRPr lang="de-DE"/>
        </a:p>
      </dgm:t>
    </dgm:pt>
    <dgm:pt modelId="{51A46096-5C82-4C33-AEDC-8A195192BCA8}" type="sibTrans" cxnId="{B3DA63AB-5523-405F-A122-764E780EB463}">
      <dgm:prSet/>
      <dgm:spPr/>
      <dgm:t>
        <a:bodyPr/>
        <a:lstStyle/>
        <a:p>
          <a:endParaRPr lang="de-DE"/>
        </a:p>
      </dgm:t>
    </dgm:pt>
    <dgm:pt modelId="{9AE5D2CD-AB8E-410A-A8F7-F550DCCEA465}" type="pres">
      <dgm:prSet presAssocID="{45893604-D797-477E-9236-26163E6820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EF41DCF-C486-416C-98C8-FC99C7B06F0E}" type="pres">
      <dgm:prSet presAssocID="{D9F57213-87C2-4807-81E5-C825BE2F0DF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4E57DEC-D346-4E73-9174-82DECB59436D}" type="presOf" srcId="{D9F57213-87C2-4807-81E5-C825BE2F0DF1}" destId="{4EF41DCF-C486-416C-98C8-FC99C7B06F0E}" srcOrd="0" destOrd="0" presId="urn:microsoft.com/office/officeart/2005/8/layout/process1"/>
    <dgm:cxn modelId="{78917C5C-232F-4776-891B-12032C9929E7}" type="presOf" srcId="{45893604-D797-477E-9236-26163E6820BE}" destId="{9AE5D2CD-AB8E-410A-A8F7-F550DCCEA465}" srcOrd="0" destOrd="0" presId="urn:microsoft.com/office/officeart/2005/8/layout/process1"/>
    <dgm:cxn modelId="{B3DA63AB-5523-405F-A122-764E780EB463}" srcId="{45893604-D797-477E-9236-26163E6820BE}" destId="{D9F57213-87C2-4807-81E5-C825BE2F0DF1}" srcOrd="0" destOrd="0" parTransId="{E5E1DB58-30F2-4463-B995-3EE05240B3D9}" sibTransId="{51A46096-5C82-4C33-AEDC-8A195192BCA8}"/>
    <dgm:cxn modelId="{6BDB94E1-E9EE-4BB9-B643-E9F4854C97C4}" type="presParOf" srcId="{9AE5D2CD-AB8E-410A-A8F7-F550DCCEA465}" destId="{4EF41DCF-C486-416C-98C8-FC99C7B06F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A4AC1-0D6D-4A14-AFF2-3AEAA2B00437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50B76394-389F-41CA-9053-6D1B7F0E3A9C}">
      <dgm:prSet/>
      <dgm:spPr/>
      <dgm:t>
        <a:bodyPr/>
        <a:lstStyle/>
        <a:p>
          <a:pPr rtl="0"/>
          <a:r>
            <a:rPr lang="en-US" dirty="0" smtClean="0"/>
            <a:t>„leading the user to those documents that will be best enable him/her to satisfy his/her need for information“ 		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i="1" dirty="0" smtClean="0"/>
            <a:t>(Robertson 1981, p.10)</a:t>
          </a:r>
          <a:endParaRPr lang="de-DE" dirty="0"/>
        </a:p>
      </dgm:t>
    </dgm:pt>
    <dgm:pt modelId="{59FC3986-BAFA-479B-8092-1EB76B7D7883}" type="parTrans" cxnId="{79332542-37F5-48AD-ADE5-486E440F5ED8}">
      <dgm:prSet/>
      <dgm:spPr/>
      <dgm:t>
        <a:bodyPr/>
        <a:lstStyle/>
        <a:p>
          <a:endParaRPr lang="de-DE"/>
        </a:p>
      </dgm:t>
    </dgm:pt>
    <dgm:pt modelId="{11B401F1-6BCE-47BB-BD56-60390ADF3FB1}" type="sibTrans" cxnId="{79332542-37F5-48AD-ADE5-486E440F5ED8}">
      <dgm:prSet/>
      <dgm:spPr/>
      <dgm:t>
        <a:bodyPr/>
        <a:lstStyle/>
        <a:p>
          <a:endParaRPr lang="de-DE"/>
        </a:p>
      </dgm:t>
    </dgm:pt>
    <dgm:pt modelId="{AAE8A589-7D9E-4D15-A626-7DA055D65B63}">
      <dgm:prSet/>
      <dgm:spPr/>
      <dgm:t>
        <a:bodyPr/>
        <a:lstStyle/>
        <a:p>
          <a:pPr rtl="0"/>
          <a:r>
            <a:rPr lang="en-US" dirty="0" smtClean="0"/>
            <a:t>„the goal of an information retrieval system is for the  user to obtain information from the knowledge resource which helps her/him in problem management“ 				</a:t>
          </a:r>
          <a:r>
            <a:rPr lang="en-US" i="1" dirty="0" smtClean="0"/>
            <a:t>(Belkin 1984)</a:t>
          </a:r>
          <a:endParaRPr lang="de-DE" dirty="0"/>
        </a:p>
      </dgm:t>
    </dgm:pt>
    <dgm:pt modelId="{18F5FF51-2CCB-4219-9F91-8937B9644DCA}" type="parTrans" cxnId="{F7FA3A01-658B-4C26-97DE-9345299007A7}">
      <dgm:prSet/>
      <dgm:spPr/>
      <dgm:t>
        <a:bodyPr/>
        <a:lstStyle/>
        <a:p>
          <a:endParaRPr lang="de-DE"/>
        </a:p>
      </dgm:t>
    </dgm:pt>
    <dgm:pt modelId="{4448615C-4179-4326-B49B-DBA7C6F58B79}" type="sibTrans" cxnId="{F7FA3A01-658B-4C26-97DE-9345299007A7}">
      <dgm:prSet/>
      <dgm:spPr/>
      <dgm:t>
        <a:bodyPr/>
        <a:lstStyle/>
        <a:p>
          <a:endParaRPr lang="de-DE"/>
        </a:p>
      </dgm:t>
    </dgm:pt>
    <dgm:pt modelId="{8786AAD8-4E54-4E96-889F-5F47C48FBB57}" type="pres">
      <dgm:prSet presAssocID="{315A4AC1-0D6D-4A14-AFF2-3AEAA2B004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3EB4380-A726-4D89-B4BD-7F3C67A3D7EE}" type="pres">
      <dgm:prSet presAssocID="{50B76394-389F-41CA-9053-6D1B7F0E3A9C}" presName="hierRoot1" presStyleCnt="0">
        <dgm:presLayoutVars>
          <dgm:hierBranch val="init"/>
        </dgm:presLayoutVars>
      </dgm:prSet>
      <dgm:spPr/>
    </dgm:pt>
    <dgm:pt modelId="{F6E3580E-60B5-49BC-926A-4B66CD09257E}" type="pres">
      <dgm:prSet presAssocID="{50B76394-389F-41CA-9053-6D1B7F0E3A9C}" presName="rootComposite1" presStyleCnt="0"/>
      <dgm:spPr/>
    </dgm:pt>
    <dgm:pt modelId="{CE61D115-E37D-477B-A602-3FA3E482A4D6}" type="pres">
      <dgm:prSet presAssocID="{50B76394-389F-41CA-9053-6D1B7F0E3A9C}" presName="rootText1" presStyleLbl="node0" presStyleIdx="0" presStyleCnt="2" custAng="0" custScaleX="88340" custScaleY="183922" custLinFactNeighborY="5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7AE541E-8B9A-4B26-8C31-520404426E01}" type="pres">
      <dgm:prSet presAssocID="{50B76394-389F-41CA-9053-6D1B7F0E3A9C}" presName="rootConnector1" presStyleLbl="node1" presStyleIdx="0" presStyleCnt="0"/>
      <dgm:spPr/>
      <dgm:t>
        <a:bodyPr/>
        <a:lstStyle/>
        <a:p>
          <a:endParaRPr lang="de-DE"/>
        </a:p>
      </dgm:t>
    </dgm:pt>
    <dgm:pt modelId="{362A4B04-9F27-451E-9E64-4CC7FBD8B4F0}" type="pres">
      <dgm:prSet presAssocID="{50B76394-389F-41CA-9053-6D1B7F0E3A9C}" presName="hierChild2" presStyleCnt="0"/>
      <dgm:spPr/>
    </dgm:pt>
    <dgm:pt modelId="{E834AD5E-0B91-43B1-9CFA-B6D07B0DDC9F}" type="pres">
      <dgm:prSet presAssocID="{50B76394-389F-41CA-9053-6D1B7F0E3A9C}" presName="hierChild3" presStyleCnt="0"/>
      <dgm:spPr/>
    </dgm:pt>
    <dgm:pt modelId="{F7429528-F221-4EE8-AF32-67F9DB061030}" type="pres">
      <dgm:prSet presAssocID="{AAE8A589-7D9E-4D15-A626-7DA055D65B63}" presName="hierRoot1" presStyleCnt="0">
        <dgm:presLayoutVars>
          <dgm:hierBranch val="init"/>
        </dgm:presLayoutVars>
      </dgm:prSet>
      <dgm:spPr/>
    </dgm:pt>
    <dgm:pt modelId="{5B62DEE5-E795-4094-9A80-73EBF19BD643}" type="pres">
      <dgm:prSet presAssocID="{AAE8A589-7D9E-4D15-A626-7DA055D65B63}" presName="rootComposite1" presStyleCnt="0"/>
      <dgm:spPr/>
    </dgm:pt>
    <dgm:pt modelId="{07617FB0-8D98-4851-9268-5319E95F294B}" type="pres">
      <dgm:prSet presAssocID="{AAE8A589-7D9E-4D15-A626-7DA055D65B63}" presName="rootText1" presStyleLbl="node0" presStyleIdx="1" presStyleCnt="2" custScaleX="94436" custScaleY="1827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659BA12-BB05-4B7D-AB70-F13AA6B057D8}" type="pres">
      <dgm:prSet presAssocID="{AAE8A589-7D9E-4D15-A626-7DA055D65B63}" presName="rootConnector1" presStyleLbl="node1" presStyleIdx="0" presStyleCnt="0"/>
      <dgm:spPr/>
      <dgm:t>
        <a:bodyPr/>
        <a:lstStyle/>
        <a:p>
          <a:endParaRPr lang="de-DE"/>
        </a:p>
      </dgm:t>
    </dgm:pt>
    <dgm:pt modelId="{826560E9-92D7-4AF4-AF23-D49658109497}" type="pres">
      <dgm:prSet presAssocID="{AAE8A589-7D9E-4D15-A626-7DA055D65B63}" presName="hierChild2" presStyleCnt="0"/>
      <dgm:spPr/>
    </dgm:pt>
    <dgm:pt modelId="{E14CBE41-CFE1-4CBF-B6C3-447DA003249E}" type="pres">
      <dgm:prSet presAssocID="{AAE8A589-7D9E-4D15-A626-7DA055D65B63}" presName="hierChild3" presStyleCnt="0"/>
      <dgm:spPr/>
    </dgm:pt>
  </dgm:ptLst>
  <dgm:cxnLst>
    <dgm:cxn modelId="{772B8558-6A17-4835-A36A-6D86A47B7312}" type="presOf" srcId="{315A4AC1-0D6D-4A14-AFF2-3AEAA2B00437}" destId="{8786AAD8-4E54-4E96-889F-5F47C48FBB57}" srcOrd="0" destOrd="0" presId="urn:microsoft.com/office/officeart/2005/8/layout/orgChart1"/>
    <dgm:cxn modelId="{35B35746-6D42-4FC8-ACD9-2781DFDD3637}" type="presOf" srcId="{AAE8A589-7D9E-4D15-A626-7DA055D65B63}" destId="{3659BA12-BB05-4B7D-AB70-F13AA6B057D8}" srcOrd="1" destOrd="0" presId="urn:microsoft.com/office/officeart/2005/8/layout/orgChart1"/>
    <dgm:cxn modelId="{79332542-37F5-48AD-ADE5-486E440F5ED8}" srcId="{315A4AC1-0D6D-4A14-AFF2-3AEAA2B00437}" destId="{50B76394-389F-41CA-9053-6D1B7F0E3A9C}" srcOrd="0" destOrd="0" parTransId="{59FC3986-BAFA-479B-8092-1EB76B7D7883}" sibTransId="{11B401F1-6BCE-47BB-BD56-60390ADF3FB1}"/>
    <dgm:cxn modelId="{017B1D69-69EC-40C0-A502-BC26A0DBECB9}" type="presOf" srcId="{50B76394-389F-41CA-9053-6D1B7F0E3A9C}" destId="{77AE541E-8B9A-4B26-8C31-520404426E01}" srcOrd="1" destOrd="0" presId="urn:microsoft.com/office/officeart/2005/8/layout/orgChart1"/>
    <dgm:cxn modelId="{71B894F2-47BB-4904-9BB2-CFAA6F323DBD}" type="presOf" srcId="{50B76394-389F-41CA-9053-6D1B7F0E3A9C}" destId="{CE61D115-E37D-477B-A602-3FA3E482A4D6}" srcOrd="0" destOrd="0" presId="urn:microsoft.com/office/officeart/2005/8/layout/orgChart1"/>
    <dgm:cxn modelId="{1404BFDA-522F-4BC2-9EB8-A08A7ECB9017}" type="presOf" srcId="{AAE8A589-7D9E-4D15-A626-7DA055D65B63}" destId="{07617FB0-8D98-4851-9268-5319E95F294B}" srcOrd="0" destOrd="0" presId="urn:microsoft.com/office/officeart/2005/8/layout/orgChart1"/>
    <dgm:cxn modelId="{F7FA3A01-658B-4C26-97DE-9345299007A7}" srcId="{315A4AC1-0D6D-4A14-AFF2-3AEAA2B00437}" destId="{AAE8A589-7D9E-4D15-A626-7DA055D65B63}" srcOrd="1" destOrd="0" parTransId="{18F5FF51-2CCB-4219-9F91-8937B9644DCA}" sibTransId="{4448615C-4179-4326-B49B-DBA7C6F58B79}"/>
    <dgm:cxn modelId="{91EFD4A1-3706-4B76-AA6C-5F0216B37680}" type="presParOf" srcId="{8786AAD8-4E54-4E96-889F-5F47C48FBB57}" destId="{A3EB4380-A726-4D89-B4BD-7F3C67A3D7EE}" srcOrd="0" destOrd="0" presId="urn:microsoft.com/office/officeart/2005/8/layout/orgChart1"/>
    <dgm:cxn modelId="{12DF42BF-DC88-4891-B23C-28FE08A29099}" type="presParOf" srcId="{A3EB4380-A726-4D89-B4BD-7F3C67A3D7EE}" destId="{F6E3580E-60B5-49BC-926A-4B66CD09257E}" srcOrd="0" destOrd="0" presId="urn:microsoft.com/office/officeart/2005/8/layout/orgChart1"/>
    <dgm:cxn modelId="{B0449749-7250-4C78-B1BE-1EDA066EEDDF}" type="presParOf" srcId="{F6E3580E-60B5-49BC-926A-4B66CD09257E}" destId="{CE61D115-E37D-477B-A602-3FA3E482A4D6}" srcOrd="0" destOrd="0" presId="urn:microsoft.com/office/officeart/2005/8/layout/orgChart1"/>
    <dgm:cxn modelId="{252C8789-A0D9-403B-9903-1CD45669AE99}" type="presParOf" srcId="{F6E3580E-60B5-49BC-926A-4B66CD09257E}" destId="{77AE541E-8B9A-4B26-8C31-520404426E01}" srcOrd="1" destOrd="0" presId="urn:microsoft.com/office/officeart/2005/8/layout/orgChart1"/>
    <dgm:cxn modelId="{C466B0FE-1C63-45E5-BDE7-A32D1BF5F68C}" type="presParOf" srcId="{A3EB4380-A726-4D89-B4BD-7F3C67A3D7EE}" destId="{362A4B04-9F27-451E-9E64-4CC7FBD8B4F0}" srcOrd="1" destOrd="0" presId="urn:microsoft.com/office/officeart/2005/8/layout/orgChart1"/>
    <dgm:cxn modelId="{76FEB78F-1B76-4932-8328-4A9177E555ED}" type="presParOf" srcId="{A3EB4380-A726-4D89-B4BD-7F3C67A3D7EE}" destId="{E834AD5E-0B91-43B1-9CFA-B6D07B0DDC9F}" srcOrd="2" destOrd="0" presId="urn:microsoft.com/office/officeart/2005/8/layout/orgChart1"/>
    <dgm:cxn modelId="{AA433E7E-DD10-44E4-BDB0-257C099D8532}" type="presParOf" srcId="{8786AAD8-4E54-4E96-889F-5F47C48FBB57}" destId="{F7429528-F221-4EE8-AF32-67F9DB061030}" srcOrd="1" destOrd="0" presId="urn:microsoft.com/office/officeart/2005/8/layout/orgChart1"/>
    <dgm:cxn modelId="{F8227AD0-D880-4B3E-BF09-5D15A41685F3}" type="presParOf" srcId="{F7429528-F221-4EE8-AF32-67F9DB061030}" destId="{5B62DEE5-E795-4094-9A80-73EBF19BD643}" srcOrd="0" destOrd="0" presId="urn:microsoft.com/office/officeart/2005/8/layout/orgChart1"/>
    <dgm:cxn modelId="{1C787F35-9432-443C-8690-8C48D55CD271}" type="presParOf" srcId="{5B62DEE5-E795-4094-9A80-73EBF19BD643}" destId="{07617FB0-8D98-4851-9268-5319E95F294B}" srcOrd="0" destOrd="0" presId="urn:microsoft.com/office/officeart/2005/8/layout/orgChart1"/>
    <dgm:cxn modelId="{98C93961-FC76-4479-9315-3FE759BEC489}" type="presParOf" srcId="{5B62DEE5-E795-4094-9A80-73EBF19BD643}" destId="{3659BA12-BB05-4B7D-AB70-F13AA6B057D8}" srcOrd="1" destOrd="0" presId="urn:microsoft.com/office/officeart/2005/8/layout/orgChart1"/>
    <dgm:cxn modelId="{20EDAE9D-6284-4FAB-A84A-72B257D0F2FA}" type="presParOf" srcId="{F7429528-F221-4EE8-AF32-67F9DB061030}" destId="{826560E9-92D7-4AF4-AF23-D49658109497}" srcOrd="1" destOrd="0" presId="urn:microsoft.com/office/officeart/2005/8/layout/orgChart1"/>
    <dgm:cxn modelId="{9A7E17AC-C063-42D1-8D45-CBCFD5553788}" type="presParOf" srcId="{F7429528-F221-4EE8-AF32-67F9DB061030}" destId="{E14CBE41-CFE1-4CBF-B6C3-447DA00324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92A1D6-ACF1-4EB1-91CC-725C2EC5CF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68511F2-289E-468A-9C93-8F35467342C8}">
      <dgm:prSet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de-DE" sz="2800" i="1" dirty="0" smtClean="0"/>
            <a:t>Homo-</a:t>
          </a:r>
          <a:r>
            <a:rPr lang="de-DE" sz="2800" i="1" dirty="0" err="1" smtClean="0"/>
            <a:t>nyms</a:t>
          </a:r>
          <a:r>
            <a:rPr lang="de-DE" sz="2800" i="1" dirty="0" smtClean="0"/>
            <a:t> </a:t>
          </a:r>
          <a:endParaRPr lang="de-DE" sz="2800" dirty="0"/>
        </a:p>
      </dgm:t>
    </dgm:pt>
    <dgm:pt modelId="{BD282BC4-6120-4959-907B-8C291CBC450F}" type="parTrans" cxnId="{5AD23A50-8B2F-40EC-BB3C-D623B75C483E}">
      <dgm:prSet/>
      <dgm:spPr/>
      <dgm:t>
        <a:bodyPr/>
        <a:lstStyle/>
        <a:p>
          <a:endParaRPr lang="de-DE"/>
        </a:p>
      </dgm:t>
    </dgm:pt>
    <dgm:pt modelId="{D0FB86E9-E5D9-4D0D-BA45-4F8BD58DF64B}" type="sibTrans" cxnId="{5AD23A50-8B2F-40EC-BB3C-D623B75C483E}">
      <dgm:prSet/>
      <dgm:spPr/>
      <dgm:t>
        <a:bodyPr/>
        <a:lstStyle/>
        <a:p>
          <a:endParaRPr lang="de-DE"/>
        </a:p>
      </dgm:t>
    </dgm:pt>
    <dgm:pt modelId="{0E90916F-7B1E-4BBD-94F0-71F2C424E947}">
      <dgm:prSet/>
      <dgm:spPr/>
      <dgm:t>
        <a:bodyPr/>
        <a:lstStyle/>
        <a:p>
          <a:pPr rtl="0"/>
          <a:r>
            <a:rPr lang="de-DE" i="1" smtClean="0"/>
            <a:t>Bank</a:t>
          </a:r>
          <a:endParaRPr lang="de-DE"/>
        </a:p>
      </dgm:t>
    </dgm:pt>
    <dgm:pt modelId="{9B422F1F-3CE9-40EF-97DE-6CE7D4CDA5DD}" type="parTrans" cxnId="{617039C0-553E-4975-A980-9F43634AF236}">
      <dgm:prSet/>
      <dgm:spPr/>
      <dgm:t>
        <a:bodyPr/>
        <a:lstStyle/>
        <a:p>
          <a:endParaRPr lang="de-DE"/>
        </a:p>
      </dgm:t>
    </dgm:pt>
    <dgm:pt modelId="{FBDBF496-4C4F-4B9F-9F96-7E8EDFF15131}" type="sibTrans" cxnId="{617039C0-553E-4975-A980-9F43634AF236}">
      <dgm:prSet/>
      <dgm:spPr/>
      <dgm:t>
        <a:bodyPr/>
        <a:lstStyle/>
        <a:p>
          <a:endParaRPr lang="de-DE"/>
        </a:p>
      </dgm:t>
    </dgm:pt>
    <dgm:pt modelId="{7CC369F8-5DCB-4534-AD6B-7DD74D6994A0}">
      <dgm:prSet/>
      <dgm:spPr/>
      <dgm:t>
        <a:bodyPr/>
        <a:lstStyle/>
        <a:p>
          <a:pPr rtl="0"/>
          <a:r>
            <a:rPr lang="de-DE" i="1" smtClean="0"/>
            <a:t>Financial institution or furniture</a:t>
          </a:r>
          <a:endParaRPr lang="de-DE"/>
        </a:p>
      </dgm:t>
    </dgm:pt>
    <dgm:pt modelId="{216A164B-25F7-42D9-81F0-4950F80F4189}" type="parTrans" cxnId="{3A860E2B-5665-4C79-91A9-43843E374659}">
      <dgm:prSet/>
      <dgm:spPr/>
      <dgm:t>
        <a:bodyPr/>
        <a:lstStyle/>
        <a:p>
          <a:endParaRPr lang="de-DE"/>
        </a:p>
      </dgm:t>
    </dgm:pt>
    <dgm:pt modelId="{495DD01F-6FFA-4F55-AD42-5C4892249F00}" type="sibTrans" cxnId="{3A860E2B-5665-4C79-91A9-43843E374659}">
      <dgm:prSet/>
      <dgm:spPr/>
      <dgm:t>
        <a:bodyPr/>
        <a:lstStyle/>
        <a:p>
          <a:endParaRPr lang="de-DE"/>
        </a:p>
      </dgm:t>
    </dgm:pt>
    <dgm:pt modelId="{9E372281-9473-484B-BB03-01DDC61C477E}">
      <dgm:prSet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de-DE" sz="3200" i="1" dirty="0" err="1" smtClean="0"/>
            <a:t>Syno-nyms</a:t>
          </a:r>
          <a:r>
            <a:rPr lang="de-DE" sz="2400" i="1" dirty="0" smtClean="0"/>
            <a:t> </a:t>
          </a:r>
          <a:endParaRPr lang="de-DE" sz="2400" dirty="0"/>
        </a:p>
      </dgm:t>
    </dgm:pt>
    <dgm:pt modelId="{526E03EA-8B03-4F1B-A1D4-BF48661A8B5C}" type="parTrans" cxnId="{A3E3AE9E-48ED-44DD-9F53-2F342F45BE08}">
      <dgm:prSet/>
      <dgm:spPr/>
      <dgm:t>
        <a:bodyPr/>
        <a:lstStyle/>
        <a:p>
          <a:endParaRPr lang="de-DE"/>
        </a:p>
      </dgm:t>
    </dgm:pt>
    <dgm:pt modelId="{B6F71555-C1DF-429D-8AD3-85581B94ECA2}" type="sibTrans" cxnId="{A3E3AE9E-48ED-44DD-9F53-2F342F45BE08}">
      <dgm:prSet/>
      <dgm:spPr/>
      <dgm:t>
        <a:bodyPr/>
        <a:lstStyle/>
        <a:p>
          <a:endParaRPr lang="de-DE"/>
        </a:p>
      </dgm:t>
    </dgm:pt>
    <dgm:pt modelId="{A2D5600C-45BB-4011-97A8-0B91C746EF5E}">
      <dgm:prSet/>
      <dgm:spPr/>
      <dgm:t>
        <a:bodyPr/>
        <a:lstStyle/>
        <a:p>
          <a:pPr rtl="0"/>
          <a:r>
            <a:rPr lang="de-DE" i="1" smtClean="0"/>
            <a:t>money, capital</a:t>
          </a:r>
          <a:endParaRPr lang="de-DE"/>
        </a:p>
      </dgm:t>
    </dgm:pt>
    <dgm:pt modelId="{8BF1D134-6F04-42B3-A81B-46E151B273D5}" type="parTrans" cxnId="{7AA109CB-C45A-4961-96F7-296572FF906B}">
      <dgm:prSet/>
      <dgm:spPr/>
      <dgm:t>
        <a:bodyPr/>
        <a:lstStyle/>
        <a:p>
          <a:endParaRPr lang="de-DE"/>
        </a:p>
      </dgm:t>
    </dgm:pt>
    <dgm:pt modelId="{ADBE09C9-F47E-44B4-A47A-9C106B6349F3}" type="sibTrans" cxnId="{7AA109CB-C45A-4961-96F7-296572FF906B}">
      <dgm:prSet/>
      <dgm:spPr/>
      <dgm:t>
        <a:bodyPr/>
        <a:lstStyle/>
        <a:p>
          <a:endParaRPr lang="de-DE"/>
        </a:p>
      </dgm:t>
    </dgm:pt>
    <dgm:pt modelId="{86FCA6FD-2E0C-45BB-97E5-864F6CFF14A3}" type="pres">
      <dgm:prSet presAssocID="{6292A1D6-ACF1-4EB1-91CC-725C2EC5CF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B6D554F-BB6B-476E-A00C-E3EA27CD76C2}" type="pres">
      <dgm:prSet presAssocID="{368511F2-289E-468A-9C93-8F35467342C8}" presName="composite" presStyleCnt="0"/>
      <dgm:spPr/>
    </dgm:pt>
    <dgm:pt modelId="{5BBC8BB2-93E8-4ED0-9677-9B3DB413CB44}" type="pres">
      <dgm:prSet presAssocID="{368511F2-289E-468A-9C93-8F35467342C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28B2C7-7E6A-4CAB-A751-2BF3BAC64E7D}" type="pres">
      <dgm:prSet presAssocID="{368511F2-289E-468A-9C93-8F35467342C8}" presName="descendantText" presStyleLbl="alignAcc1" presStyleIdx="0" presStyleCnt="2" custLinFactNeighborY="62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60F306-10D5-4D2D-B31A-AC5E363B4FA0}" type="pres">
      <dgm:prSet presAssocID="{D0FB86E9-E5D9-4D0D-BA45-4F8BD58DF64B}" presName="sp" presStyleCnt="0"/>
      <dgm:spPr/>
    </dgm:pt>
    <dgm:pt modelId="{72C67711-CDE8-4047-BFDB-B4DA1964FE12}" type="pres">
      <dgm:prSet presAssocID="{9E372281-9473-484B-BB03-01DDC61C477E}" presName="composite" presStyleCnt="0"/>
      <dgm:spPr/>
    </dgm:pt>
    <dgm:pt modelId="{BFA3EB96-73BF-48DE-8516-1752D8ACC9A4}" type="pres">
      <dgm:prSet presAssocID="{9E372281-9473-484B-BB03-01DDC61C477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B124D2-06E2-4EE4-9E20-0F466BEFE8FD}" type="pres">
      <dgm:prSet presAssocID="{9E372281-9473-484B-BB03-01DDC61C477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A860E2B-5665-4C79-91A9-43843E374659}" srcId="{0E90916F-7B1E-4BBD-94F0-71F2C424E947}" destId="{7CC369F8-5DCB-4534-AD6B-7DD74D6994A0}" srcOrd="0" destOrd="0" parTransId="{216A164B-25F7-42D9-81F0-4950F80F4189}" sibTransId="{495DD01F-6FFA-4F55-AD42-5C4892249F00}"/>
    <dgm:cxn modelId="{617039C0-553E-4975-A980-9F43634AF236}" srcId="{368511F2-289E-468A-9C93-8F35467342C8}" destId="{0E90916F-7B1E-4BBD-94F0-71F2C424E947}" srcOrd="0" destOrd="0" parTransId="{9B422F1F-3CE9-40EF-97DE-6CE7D4CDA5DD}" sibTransId="{FBDBF496-4C4F-4B9F-9F96-7E8EDFF15131}"/>
    <dgm:cxn modelId="{C194E5AC-B7F1-4054-ABAB-CFE0C252C297}" type="presOf" srcId="{A2D5600C-45BB-4011-97A8-0B91C746EF5E}" destId="{19B124D2-06E2-4EE4-9E20-0F466BEFE8FD}" srcOrd="0" destOrd="0" presId="urn:microsoft.com/office/officeart/2005/8/layout/chevron2"/>
    <dgm:cxn modelId="{EED27A46-ABA6-4804-BB28-A533703D30D1}" type="presOf" srcId="{0E90916F-7B1E-4BBD-94F0-71F2C424E947}" destId="{2928B2C7-7E6A-4CAB-A751-2BF3BAC64E7D}" srcOrd="0" destOrd="0" presId="urn:microsoft.com/office/officeart/2005/8/layout/chevron2"/>
    <dgm:cxn modelId="{A3E3AE9E-48ED-44DD-9F53-2F342F45BE08}" srcId="{6292A1D6-ACF1-4EB1-91CC-725C2EC5CFF3}" destId="{9E372281-9473-484B-BB03-01DDC61C477E}" srcOrd="1" destOrd="0" parTransId="{526E03EA-8B03-4F1B-A1D4-BF48661A8B5C}" sibTransId="{B6F71555-C1DF-429D-8AD3-85581B94ECA2}"/>
    <dgm:cxn modelId="{4BAABA8C-F453-470E-A34E-FA7E0F22E444}" type="presOf" srcId="{6292A1D6-ACF1-4EB1-91CC-725C2EC5CFF3}" destId="{86FCA6FD-2E0C-45BB-97E5-864F6CFF14A3}" srcOrd="0" destOrd="0" presId="urn:microsoft.com/office/officeart/2005/8/layout/chevron2"/>
    <dgm:cxn modelId="{7AA109CB-C45A-4961-96F7-296572FF906B}" srcId="{9E372281-9473-484B-BB03-01DDC61C477E}" destId="{A2D5600C-45BB-4011-97A8-0B91C746EF5E}" srcOrd="0" destOrd="0" parTransId="{8BF1D134-6F04-42B3-A81B-46E151B273D5}" sibTransId="{ADBE09C9-F47E-44B4-A47A-9C106B6349F3}"/>
    <dgm:cxn modelId="{DE235B26-B465-46BB-A91A-7F5414F1EA74}" type="presOf" srcId="{9E372281-9473-484B-BB03-01DDC61C477E}" destId="{BFA3EB96-73BF-48DE-8516-1752D8ACC9A4}" srcOrd="0" destOrd="0" presId="urn:microsoft.com/office/officeart/2005/8/layout/chevron2"/>
    <dgm:cxn modelId="{E5B1E2EC-D462-4ACA-BCDD-A1CE1AB9E641}" type="presOf" srcId="{7CC369F8-5DCB-4534-AD6B-7DD74D6994A0}" destId="{2928B2C7-7E6A-4CAB-A751-2BF3BAC64E7D}" srcOrd="0" destOrd="1" presId="urn:microsoft.com/office/officeart/2005/8/layout/chevron2"/>
    <dgm:cxn modelId="{893B8A8E-FDA9-4D1D-8C86-E56A58507B7C}" type="presOf" srcId="{368511F2-289E-468A-9C93-8F35467342C8}" destId="{5BBC8BB2-93E8-4ED0-9677-9B3DB413CB44}" srcOrd="0" destOrd="0" presId="urn:microsoft.com/office/officeart/2005/8/layout/chevron2"/>
    <dgm:cxn modelId="{5AD23A50-8B2F-40EC-BB3C-D623B75C483E}" srcId="{6292A1D6-ACF1-4EB1-91CC-725C2EC5CFF3}" destId="{368511F2-289E-468A-9C93-8F35467342C8}" srcOrd="0" destOrd="0" parTransId="{BD282BC4-6120-4959-907B-8C291CBC450F}" sibTransId="{D0FB86E9-E5D9-4D0D-BA45-4F8BD58DF64B}"/>
    <dgm:cxn modelId="{844186AC-0E94-4C38-9786-FA874F446963}" type="presParOf" srcId="{86FCA6FD-2E0C-45BB-97E5-864F6CFF14A3}" destId="{5B6D554F-BB6B-476E-A00C-E3EA27CD76C2}" srcOrd="0" destOrd="0" presId="urn:microsoft.com/office/officeart/2005/8/layout/chevron2"/>
    <dgm:cxn modelId="{A0E4B629-FFAB-40D0-B5D3-9B158C2923E7}" type="presParOf" srcId="{5B6D554F-BB6B-476E-A00C-E3EA27CD76C2}" destId="{5BBC8BB2-93E8-4ED0-9677-9B3DB413CB44}" srcOrd="0" destOrd="0" presId="urn:microsoft.com/office/officeart/2005/8/layout/chevron2"/>
    <dgm:cxn modelId="{7103D726-0DB8-4118-899E-14E0C4D7D31C}" type="presParOf" srcId="{5B6D554F-BB6B-476E-A00C-E3EA27CD76C2}" destId="{2928B2C7-7E6A-4CAB-A751-2BF3BAC64E7D}" srcOrd="1" destOrd="0" presId="urn:microsoft.com/office/officeart/2005/8/layout/chevron2"/>
    <dgm:cxn modelId="{CD1A3DE1-F204-4D32-B39C-6C0324FB3DA0}" type="presParOf" srcId="{86FCA6FD-2E0C-45BB-97E5-864F6CFF14A3}" destId="{4B60F306-10D5-4D2D-B31A-AC5E363B4FA0}" srcOrd="1" destOrd="0" presId="urn:microsoft.com/office/officeart/2005/8/layout/chevron2"/>
    <dgm:cxn modelId="{F0C0C7E7-D767-42DB-9260-C1497A979859}" type="presParOf" srcId="{86FCA6FD-2E0C-45BB-97E5-864F6CFF14A3}" destId="{72C67711-CDE8-4047-BFDB-B4DA1964FE12}" srcOrd="2" destOrd="0" presId="urn:microsoft.com/office/officeart/2005/8/layout/chevron2"/>
    <dgm:cxn modelId="{CEC7E838-FA4F-4475-AFCC-05EA8F5ED871}" type="presParOf" srcId="{72C67711-CDE8-4047-BFDB-B4DA1964FE12}" destId="{BFA3EB96-73BF-48DE-8516-1752D8ACC9A4}" srcOrd="0" destOrd="0" presId="urn:microsoft.com/office/officeart/2005/8/layout/chevron2"/>
    <dgm:cxn modelId="{73456549-CDDB-4BC2-9944-ACDB5DCFE7DE}" type="presParOf" srcId="{72C67711-CDE8-4047-BFDB-B4DA1964FE12}" destId="{19B124D2-06E2-4EE4-9E20-0F466BEFE8FD}" srcOrd="1" destOrd="0" presId="urn:microsoft.com/office/officeart/2005/8/layout/chevron2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en-US" dirty="0" smtClean="0"/>
            <a:t>mandl@uni-Hildesheim.de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13EF7743-F837-4C14-ABD5-BECC83A95EAC}">
      <dgm:prSet phldrT="[Text]"/>
      <dgm:spPr/>
      <dgm:t>
        <a:bodyPr/>
        <a:lstStyle/>
        <a:p>
          <a:r>
            <a:rPr lang="en-US" dirty="0" smtClean="0"/>
            <a:t>+49 5121 883 30306</a:t>
          </a:r>
          <a:endParaRPr lang="en-US" dirty="0"/>
        </a:p>
      </dgm:t>
    </dgm:pt>
    <dgm:pt modelId="{1AB9E8ED-F37F-42EF-A40F-6CF38FF36144}" type="parTrans" cxnId="{E0FE3E93-CFA9-48C8-AD4F-12EAB3CE8C4B}">
      <dgm:prSet/>
      <dgm:spPr/>
      <dgm:t>
        <a:bodyPr/>
        <a:lstStyle/>
        <a:p>
          <a:endParaRPr lang="en-US"/>
        </a:p>
      </dgm:t>
    </dgm:pt>
    <dgm:pt modelId="{7A3CABFC-B025-4192-AB4B-30AD3C21050A}" type="sibTrans" cxnId="{E0FE3E93-CFA9-48C8-AD4F-12EAB3CE8C4B}">
      <dgm:prSet/>
      <dgm:spPr/>
      <dgm:t>
        <a:bodyPr/>
        <a:lstStyle/>
        <a:p>
          <a:endParaRPr lang="en-US"/>
        </a:p>
      </dgm:t>
    </dgm:pt>
    <dgm:pt modelId="{BD6099BC-12AC-4D40-A8D4-95F72DBC6085}">
      <dgm:prSet phldrT="[Text]"/>
      <dgm:spPr/>
      <dgm:t>
        <a:bodyPr/>
        <a:lstStyle/>
        <a:p>
          <a:r>
            <a:rPr lang="de-DE" dirty="0" smtClean="0"/>
            <a:t>http://www.uni-hildesheim.de/~mandl/</a:t>
          </a:r>
          <a:endParaRPr lang="en-US" dirty="0"/>
        </a:p>
      </dgm:t>
    </dgm:pt>
    <dgm:pt modelId="{83BCF497-231F-4A76-AC07-CFE0C0595BB8}" type="parTrans" cxnId="{5158CE2B-F314-40B4-AE47-68722259FB04}">
      <dgm:prSet/>
      <dgm:spPr/>
      <dgm:t>
        <a:bodyPr/>
        <a:lstStyle/>
        <a:p>
          <a:endParaRPr lang="en-US"/>
        </a:p>
      </dgm:t>
    </dgm:pt>
    <dgm:pt modelId="{2E28A77F-F61D-477E-B5FF-E71DC6BF2C5C}" type="sibTrans" cxnId="{5158CE2B-F314-40B4-AE47-68722259FB04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2A82B-4674-4EDF-9D7F-64365CA69702}" type="pres">
      <dgm:prSet presAssocID="{BD917192-454C-479E-9824-7CFC05C66C75}" presName="sibTrans" presStyleCnt="0"/>
      <dgm:spPr/>
    </dgm:pt>
    <dgm:pt modelId="{CA859311-5D60-4C23-8215-E2A3B961A589}" type="pres">
      <dgm:prSet presAssocID="{13EF7743-F837-4C14-ABD5-BECC83A95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EDF61-C988-4772-90F2-66FCA11242B4}" type="pres">
      <dgm:prSet presAssocID="{7A3CABFC-B025-4192-AB4B-30AD3C21050A}" presName="sibTrans" presStyleCnt="0"/>
      <dgm:spPr/>
    </dgm:pt>
    <dgm:pt modelId="{5429D04B-D3BC-42D0-B5D3-4A45E3106E19}" type="pres">
      <dgm:prSet presAssocID="{BD6099BC-12AC-4D40-A8D4-95F72DBC60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96AC8-3FC5-4B50-BF99-906A5FD178AA}" type="presOf" srcId="{BD6099BC-12AC-4D40-A8D4-95F72DBC6085}" destId="{5429D04B-D3BC-42D0-B5D3-4A45E3106E19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5158CE2B-F314-40B4-AE47-68722259FB04}" srcId="{6787E9D6-2A90-4BCA-9917-059667D4BDBC}" destId="{BD6099BC-12AC-4D40-A8D4-95F72DBC6085}" srcOrd="2" destOrd="0" parTransId="{83BCF497-231F-4A76-AC07-CFE0C0595BB8}" sibTransId="{2E28A77F-F61D-477E-B5FF-E71DC6BF2C5C}"/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E0FE3E93-CFA9-48C8-AD4F-12EAB3CE8C4B}" srcId="{6787E9D6-2A90-4BCA-9917-059667D4BDBC}" destId="{13EF7743-F837-4C14-ABD5-BECC83A95EAC}" srcOrd="1" destOrd="0" parTransId="{1AB9E8ED-F37F-42EF-A40F-6CF38FF36144}" sibTransId="{7A3CABFC-B025-4192-AB4B-30AD3C21050A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446A109B-7CB0-497B-A51B-0D582C62DD7B}" type="presOf" srcId="{13EF7743-F837-4C14-ABD5-BECC83A95EAC}" destId="{CA859311-5D60-4C23-8215-E2A3B961A589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  <dgm:cxn modelId="{FB61E03D-CE67-457D-84D3-1EB2F766BAB0}" type="presParOf" srcId="{D822D75A-238A-426D-A9D3-A664472FE3B0}" destId="{9D32A82B-4674-4EDF-9D7F-64365CA69702}" srcOrd="1" destOrd="0" presId="urn:microsoft.com/office/officeart/2005/8/layout/default"/>
    <dgm:cxn modelId="{CEA04D50-5F9E-43F2-A97F-C1ECD8DC1020}" type="presParOf" srcId="{D822D75A-238A-426D-A9D3-A664472FE3B0}" destId="{CA859311-5D60-4C23-8215-E2A3B961A589}" srcOrd="2" destOrd="0" presId="urn:microsoft.com/office/officeart/2005/8/layout/default"/>
    <dgm:cxn modelId="{D74AC982-FF2A-46C4-AE37-CE41D3B964F0}" type="presParOf" srcId="{D822D75A-238A-426D-A9D3-A664472FE3B0}" destId="{F40EDF61-C988-4772-90F2-66FCA11242B4}" srcOrd="3" destOrd="0" presId="urn:microsoft.com/office/officeart/2005/8/layout/default"/>
    <dgm:cxn modelId="{662FDD08-8F3E-4444-AB73-919659FE94A9}" type="presParOf" srcId="{D822D75A-238A-426D-A9D3-A664472FE3B0}" destId="{5429D04B-D3BC-42D0-B5D3-4A45E3106E1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612B-CA07-498B-84E3-A08F56DD765E}">
      <dsp:nvSpPr>
        <dsp:cNvPr id="0" name=""/>
        <dsp:cNvSpPr/>
      </dsp:nvSpPr>
      <dsp:spPr>
        <a:xfrm>
          <a:off x="3655" y="0"/>
          <a:ext cx="7479288" cy="2527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/>
            <a:t>Information </a:t>
          </a:r>
          <a:r>
            <a:rPr lang="de-DE" sz="3200" kern="1200" dirty="0" err="1" smtClean="0"/>
            <a:t>Retrieval</a:t>
          </a:r>
          <a:r>
            <a:rPr lang="de-DE" sz="3200" kern="1200" dirty="0" smtClean="0"/>
            <a:t> (IR) </a:t>
          </a:r>
          <a:r>
            <a:rPr lang="de-DE" sz="3200" kern="1200" dirty="0" err="1" smtClean="0"/>
            <a:t>deals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with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the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search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for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information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and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with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the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representation</a:t>
          </a:r>
          <a:r>
            <a:rPr lang="de-DE" sz="3200" kern="1200" dirty="0" smtClean="0"/>
            <a:t>, </a:t>
          </a:r>
          <a:r>
            <a:rPr lang="de-DE" sz="3200" kern="1200" dirty="0" err="1" smtClean="0"/>
            <a:t>storage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and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organisation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of</a:t>
          </a:r>
          <a:r>
            <a:rPr lang="de-DE" sz="3200" kern="1200" dirty="0" smtClean="0"/>
            <a:t> </a:t>
          </a:r>
          <a:r>
            <a:rPr lang="de-DE" sz="3200" kern="1200" dirty="0" err="1" smtClean="0"/>
            <a:t>knowledge</a:t>
          </a:r>
          <a:r>
            <a:rPr lang="de-DE" sz="3200" kern="1200" dirty="0" smtClean="0"/>
            <a:t>. </a:t>
          </a:r>
          <a:endParaRPr lang="de-DE" sz="3200" kern="1200" dirty="0"/>
        </a:p>
      </dsp:txBody>
      <dsp:txXfrm>
        <a:off x="77695" y="74040"/>
        <a:ext cx="7331208" cy="237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41DCF-C486-416C-98C8-FC99C7B06F0E}">
      <dsp:nvSpPr>
        <dsp:cNvPr id="0" name=""/>
        <dsp:cNvSpPr/>
      </dsp:nvSpPr>
      <dsp:spPr>
        <a:xfrm>
          <a:off x="3792" y="0"/>
          <a:ext cx="7760052" cy="411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smtClean="0"/>
            <a:t>„Information retrieval covers the problems relating to the effective storage, access and searching of information required by individuals“ (Ingerwersen 1992)</a:t>
          </a:r>
          <a:endParaRPr lang="de-DE" sz="4000" kern="1200"/>
        </a:p>
      </dsp:txBody>
      <dsp:txXfrm>
        <a:off x="124171" y="120379"/>
        <a:ext cx="7519294" cy="3869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D115-E37D-477B-A602-3FA3E482A4D6}">
      <dsp:nvSpPr>
        <dsp:cNvPr id="0" name=""/>
        <dsp:cNvSpPr/>
      </dsp:nvSpPr>
      <dsp:spPr>
        <a:xfrm>
          <a:off x="97" y="312188"/>
          <a:ext cx="3367305" cy="350532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„leading the user to those documents that will be best enable him/her to satisfy his/her need for information“ 		</a:t>
          </a:r>
          <a:br>
            <a:rPr lang="en-US" sz="2400" kern="1200" dirty="0" smtClean="0"/>
          </a:b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i="1" kern="1200" dirty="0" smtClean="0"/>
            <a:t>(Robertson 1981, p.10)</a:t>
          </a:r>
          <a:endParaRPr lang="de-DE" sz="2400" kern="1200" dirty="0"/>
        </a:p>
      </dsp:txBody>
      <dsp:txXfrm>
        <a:off x="97" y="312188"/>
        <a:ext cx="3367305" cy="3505328"/>
      </dsp:txXfrm>
    </dsp:sp>
    <dsp:sp modelId="{07617FB0-8D98-4851-9268-5319E95F294B}">
      <dsp:nvSpPr>
        <dsp:cNvPr id="0" name=""/>
        <dsp:cNvSpPr/>
      </dsp:nvSpPr>
      <dsp:spPr>
        <a:xfrm>
          <a:off x="4167871" y="302354"/>
          <a:ext cx="3599669" cy="3483582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„the goal of an information retrieval system is for the  user to obtain information from the knowledge resource which helps her/him in problem management“ 				</a:t>
          </a:r>
          <a:r>
            <a:rPr lang="en-US" sz="2400" i="1" kern="1200" dirty="0" smtClean="0"/>
            <a:t>(Belkin 1984)</a:t>
          </a:r>
          <a:endParaRPr lang="de-DE" sz="2400" kern="1200" dirty="0"/>
        </a:p>
      </dsp:txBody>
      <dsp:txXfrm>
        <a:off x="4167871" y="302354"/>
        <a:ext cx="3599669" cy="3483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C8BB2-93E8-4ED0-9677-9B3DB413CB44}">
      <dsp:nvSpPr>
        <dsp:cNvPr id="0" name=""/>
        <dsp:cNvSpPr/>
      </dsp:nvSpPr>
      <dsp:spPr>
        <a:xfrm rot="5400000">
          <a:off x="-329384" y="333823"/>
          <a:ext cx="2195896" cy="15371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i="1" kern="1200" dirty="0" smtClean="0"/>
            <a:t>Homo-</a:t>
          </a:r>
          <a:r>
            <a:rPr lang="de-DE" sz="2800" i="1" kern="1200" dirty="0" err="1" smtClean="0"/>
            <a:t>nyms</a:t>
          </a:r>
          <a:r>
            <a:rPr lang="de-DE" sz="2800" i="1" kern="1200" dirty="0" smtClean="0"/>
            <a:t> </a:t>
          </a:r>
          <a:endParaRPr lang="de-DE" sz="2800" kern="1200" dirty="0"/>
        </a:p>
      </dsp:txBody>
      <dsp:txXfrm rot="-5400000">
        <a:off x="1" y="773003"/>
        <a:ext cx="1537127" cy="658769"/>
      </dsp:txXfrm>
    </dsp:sp>
    <dsp:sp modelId="{2928B2C7-7E6A-4CAB-A751-2BF3BAC64E7D}">
      <dsp:nvSpPr>
        <dsp:cNvPr id="0" name=""/>
        <dsp:cNvSpPr/>
      </dsp:nvSpPr>
      <dsp:spPr>
        <a:xfrm rot="5400000">
          <a:off x="3940722" y="-2310543"/>
          <a:ext cx="1428082" cy="6235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900" i="1" kern="1200" smtClean="0"/>
            <a:t>Bank</a:t>
          </a:r>
          <a:endParaRPr lang="de-DE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900" i="1" kern="1200" smtClean="0"/>
            <a:t>Financial institution or furniture</a:t>
          </a:r>
          <a:endParaRPr lang="de-DE" sz="2900" kern="1200"/>
        </a:p>
      </dsp:txBody>
      <dsp:txXfrm rot="-5400000">
        <a:off x="1537128" y="162764"/>
        <a:ext cx="6165559" cy="1288656"/>
      </dsp:txXfrm>
    </dsp:sp>
    <dsp:sp modelId="{BFA3EB96-73BF-48DE-8516-1752D8ACC9A4}">
      <dsp:nvSpPr>
        <dsp:cNvPr id="0" name=""/>
        <dsp:cNvSpPr/>
      </dsp:nvSpPr>
      <dsp:spPr>
        <a:xfrm rot="5400000">
          <a:off x="-329384" y="2243849"/>
          <a:ext cx="2195896" cy="15371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i="1" kern="1200" dirty="0" err="1" smtClean="0"/>
            <a:t>Syno-nyms</a:t>
          </a:r>
          <a:r>
            <a:rPr lang="de-DE" sz="2400" i="1" kern="1200" dirty="0" smtClean="0"/>
            <a:t> </a:t>
          </a:r>
          <a:endParaRPr lang="de-DE" sz="2400" kern="1200" dirty="0"/>
        </a:p>
      </dsp:txBody>
      <dsp:txXfrm rot="-5400000">
        <a:off x="1" y="2683029"/>
        <a:ext cx="1537127" cy="658769"/>
      </dsp:txXfrm>
    </dsp:sp>
    <dsp:sp modelId="{19B124D2-06E2-4EE4-9E20-0F466BEFE8FD}">
      <dsp:nvSpPr>
        <dsp:cNvPr id="0" name=""/>
        <dsp:cNvSpPr/>
      </dsp:nvSpPr>
      <dsp:spPr>
        <a:xfrm rot="5400000">
          <a:off x="3941097" y="-489505"/>
          <a:ext cx="1427332" cy="6235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900" i="1" kern="1200" smtClean="0"/>
            <a:t>money, capital</a:t>
          </a:r>
          <a:endParaRPr lang="de-DE" sz="2900" kern="1200"/>
        </a:p>
      </dsp:txBody>
      <dsp:txXfrm rot="-5400000">
        <a:off x="1537128" y="1984141"/>
        <a:ext cx="6165595" cy="1287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1088249" y="2203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mandl@uni-Hildesheim.de</a:t>
          </a:r>
          <a:endParaRPr lang="en-US" sz="2100" kern="1200" dirty="0"/>
        </a:p>
      </dsp:txBody>
      <dsp:txXfrm>
        <a:off x="1088249" y="2203"/>
        <a:ext cx="3224119" cy="1934471"/>
      </dsp:txXfrm>
    </dsp:sp>
    <dsp:sp modelId="{CA859311-5D60-4C23-8215-E2A3B961A589}">
      <dsp:nvSpPr>
        <dsp:cNvPr id="0" name=""/>
        <dsp:cNvSpPr/>
      </dsp:nvSpPr>
      <dsp:spPr>
        <a:xfrm>
          <a:off x="4634780" y="2203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+49 5121 883 30306</a:t>
          </a:r>
          <a:endParaRPr lang="en-US" sz="2100" kern="1200" dirty="0"/>
        </a:p>
      </dsp:txBody>
      <dsp:txXfrm>
        <a:off x="4634780" y="2203"/>
        <a:ext cx="3224119" cy="1934471"/>
      </dsp:txXfrm>
    </dsp:sp>
    <dsp:sp modelId="{5429D04B-D3BC-42D0-B5D3-4A45E3106E19}">
      <dsp:nvSpPr>
        <dsp:cNvPr id="0" name=""/>
        <dsp:cNvSpPr/>
      </dsp:nvSpPr>
      <dsp:spPr>
        <a:xfrm>
          <a:off x="2861515" y="2259086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http://www.uni-hildesheim.de/~mandl/</a:t>
          </a:r>
          <a:endParaRPr lang="en-US" sz="2100" kern="1200" dirty="0"/>
        </a:p>
      </dsp:txBody>
      <dsp:txXfrm>
        <a:off x="2861515" y="2259086"/>
        <a:ext cx="3224119" cy="193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D9F8B-C087-48BC-A574-D6D8AB315545}" type="slidenum">
              <a:rPr lang="en-GB" altLang="de-DE"/>
              <a:pPr/>
              <a:t>60</a:t>
            </a:fld>
            <a:endParaRPr lang="en-GB" altLang="de-DE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936625" y="768350"/>
            <a:ext cx="522446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5413" cy="4605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599" tIns="49191" rIns="94599" bIns="49191"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>
                <a:ea typeface="MS Gothic" pitchFamily="49" charset="-128"/>
              </a:rPr>
              <a:t>Wertigkeit der Elemente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de-DE">
              <a:ea typeface="MS Gothic" pitchFamily="49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>
                <a:ea typeface="MS Gothic" pitchFamily="49" charset="-128"/>
              </a:rPr>
              <a:t>Sichtbarkeit für den Benutzer oben</a:t>
            </a:r>
          </a:p>
        </p:txBody>
      </p:sp>
    </p:spTree>
    <p:extLst>
      <p:ext uri="{BB962C8B-B14F-4D97-AF65-F5344CB8AC3E}">
        <p14:creationId xmlns:p14="http://schemas.microsoft.com/office/powerpoint/2010/main" val="206913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543-A2ED-4406-9B18-4E23763BF599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B8B0-AE3B-4ABA-A9EB-B9D3E1AD2AC9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77E5-3829-4ABF-8783-AAF41A740438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DCB-AE7D-4F95-80CD-F313B051F82A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384D-C62F-4B59-AD94-90DE2CA2EBE7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44E-8338-4319-A2DC-46D9D8F3BD5D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E35E-9060-407D-8636-C852F34A4BDC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8D4E-F900-4E49-BBFF-CDFC41E4C8CF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E0-E9D0-4EE7-A38F-739E9D79FC1C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00EE-D432-463C-B87A-D278D0C8F9B1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C80C-2DD1-40DA-8F12-6F36501B65DF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0298-E504-47AF-B186-A9AF6C5A971F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06A6-A29E-4C53-8B4A-96BA56DB6C9D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A915-BEE1-4A4A-B32F-9EB23C787213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1E61-B00B-431A-8931-23D494FF5088}" type="datetime1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150-3C8D-46CD-A635-63450A6E954F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7E74-BFD3-45C5-AB71-58B0A7BE9D0C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A51-C765-4B00-8477-2750CE8522CB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FA14-969A-4571-A9B2-753155528DD4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DDC300-B5E9-4297-A94B-F21E14B44B87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Thomas Mandl,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rezi.com/o6xpbbuzdvfo/representation-indexin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PRINCIPLES OF INFORMATION SEEKING AND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err="1" smtClean="0"/>
              <a:t>Mandl</a:t>
            </a:r>
            <a:r>
              <a:rPr lang="hr-HR" dirty="0"/>
              <a:t> </a:t>
            </a:r>
            <a:r>
              <a:rPr lang="hr-HR" dirty="0" smtClean="0"/>
              <a:t>/ PIS&amp;R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400" dirty="0" err="1"/>
              <a:t>Role</a:t>
            </a:r>
            <a:r>
              <a:rPr lang="de-DE" altLang="de-DE" sz="4400" dirty="0"/>
              <a:t> </a:t>
            </a:r>
            <a:r>
              <a:rPr lang="de-DE" altLang="de-DE" sz="4400" dirty="0" err="1"/>
              <a:t>of</a:t>
            </a:r>
            <a:r>
              <a:rPr lang="de-DE" altLang="de-DE" sz="4400" dirty="0"/>
              <a:t> Information Professionals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de-DE" altLang="de-DE" sz="3000" dirty="0" smtClean="0"/>
              <a:t>Understanding Search Systems</a:t>
            </a:r>
            <a:endParaRPr lang="de-DE" altLang="de-DE" sz="3000" dirty="0"/>
          </a:p>
          <a:p>
            <a:pPr lvl="1">
              <a:lnSpc>
                <a:spcPct val="90000"/>
              </a:lnSpc>
            </a:pPr>
            <a:r>
              <a:rPr lang="de-DE" altLang="de-DE" sz="3000" dirty="0" err="1" smtClean="0"/>
              <a:t>Explaining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Results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and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Limitations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to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users</a:t>
            </a:r>
            <a:r>
              <a:rPr lang="de-DE" altLang="de-DE" sz="3000" dirty="0" smtClean="0"/>
              <a:t> (</a:t>
            </a:r>
            <a:r>
              <a:rPr lang="de-DE" altLang="de-DE" sz="3000" dirty="0" err="1" smtClean="0"/>
              <a:t>or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managers</a:t>
            </a:r>
            <a:r>
              <a:rPr lang="de-DE" altLang="de-DE" sz="3000" dirty="0" smtClean="0"/>
              <a:t>)</a:t>
            </a:r>
            <a:endParaRPr lang="de-DE" altLang="de-DE" sz="3000" dirty="0"/>
          </a:p>
          <a:p>
            <a:pPr lvl="1">
              <a:lnSpc>
                <a:spcPct val="90000"/>
              </a:lnSpc>
            </a:pPr>
            <a:r>
              <a:rPr lang="de-DE" altLang="de-DE" sz="3000" dirty="0"/>
              <a:t>Making </a:t>
            </a:r>
            <a:r>
              <a:rPr lang="de-DE" altLang="de-DE" sz="3000" dirty="0" err="1"/>
              <a:t>best</a:t>
            </a:r>
            <a:r>
              <a:rPr lang="de-DE" altLang="de-DE" sz="3000" dirty="0"/>
              <a:t> </a:t>
            </a:r>
            <a:r>
              <a:rPr lang="de-DE" altLang="de-DE" sz="3000" dirty="0" err="1"/>
              <a:t>use</a:t>
            </a:r>
            <a:r>
              <a:rPr lang="de-DE" altLang="de-DE" sz="3000" dirty="0"/>
              <a:t> </a:t>
            </a:r>
            <a:r>
              <a:rPr lang="de-DE" altLang="de-DE" sz="3000" dirty="0" err="1"/>
              <a:t>of</a:t>
            </a:r>
            <a:r>
              <a:rPr lang="de-DE" altLang="de-DE" sz="3000" dirty="0"/>
              <a:t> </a:t>
            </a:r>
            <a:r>
              <a:rPr lang="de-DE" altLang="de-DE" sz="3000" dirty="0" err="1"/>
              <a:t>search</a:t>
            </a:r>
            <a:r>
              <a:rPr lang="de-DE" altLang="de-DE" sz="3000" dirty="0"/>
              <a:t> </a:t>
            </a:r>
            <a:r>
              <a:rPr lang="de-DE" altLang="de-DE" sz="3000" dirty="0" err="1"/>
              <a:t>technology</a:t>
            </a:r>
            <a:endParaRPr lang="de-DE" altLang="de-DE" sz="3000" dirty="0"/>
          </a:p>
          <a:p>
            <a:pPr lvl="1">
              <a:lnSpc>
                <a:spcPct val="90000"/>
              </a:lnSpc>
            </a:pPr>
            <a:r>
              <a:rPr lang="de-DE" altLang="de-DE" sz="3000" dirty="0" err="1" smtClean="0"/>
              <a:t>And</a:t>
            </a:r>
            <a:r>
              <a:rPr lang="de-DE" altLang="de-DE" sz="3000" dirty="0" smtClean="0"/>
              <a:t>  </a:t>
            </a:r>
            <a:r>
              <a:rPr lang="de-DE" altLang="de-DE" sz="3000" dirty="0" err="1"/>
              <a:t>improve</a:t>
            </a:r>
            <a:r>
              <a:rPr lang="de-DE" altLang="de-DE" sz="3000" dirty="0"/>
              <a:t> </a:t>
            </a:r>
            <a:r>
              <a:rPr lang="de-DE" altLang="de-DE" sz="3000" dirty="0" err="1"/>
              <a:t>it</a:t>
            </a:r>
            <a:endParaRPr lang="de-DE" altLang="de-DE" sz="3000" dirty="0"/>
          </a:p>
          <a:p>
            <a:pPr>
              <a:lnSpc>
                <a:spcPct val="90000"/>
              </a:lnSpc>
            </a:pPr>
            <a:endParaRPr lang="de-DE" altLang="de-DE" sz="2800" dirty="0"/>
          </a:p>
          <a:p>
            <a:endParaRPr lang="de-DE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Representation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sz="3600" dirty="0" err="1" smtClean="0"/>
              <a:t>How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does</a:t>
            </a:r>
            <a:r>
              <a:rPr lang="de-DE" altLang="de-DE" sz="3600" dirty="0" smtClean="0"/>
              <a:t> a </a:t>
            </a:r>
            <a:r>
              <a:rPr lang="de-DE" altLang="de-DE" sz="3600" dirty="0" err="1" smtClean="0"/>
              <a:t>search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engine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sort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its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result</a:t>
            </a:r>
            <a:r>
              <a:rPr lang="de-DE" altLang="de-DE" sz="36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de-DE" altLang="de-DE" sz="3600" dirty="0" err="1" smtClean="0"/>
              <a:t>Why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is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one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document</a:t>
            </a:r>
            <a:r>
              <a:rPr lang="de-DE" altLang="de-DE" sz="3600" dirty="0" smtClean="0"/>
              <a:t> at </a:t>
            </a:r>
            <a:r>
              <a:rPr lang="de-DE" altLang="de-DE" sz="3600" dirty="0" err="1" smtClean="0"/>
              <a:t>position</a:t>
            </a:r>
            <a:r>
              <a:rPr lang="de-DE" altLang="de-DE" sz="3600" dirty="0" smtClean="0"/>
              <a:t> 1 </a:t>
            </a:r>
            <a:r>
              <a:rPr lang="de-DE" altLang="de-DE" sz="3600" dirty="0" err="1" smtClean="0"/>
              <a:t>and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why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are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others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below</a:t>
            </a:r>
            <a:r>
              <a:rPr lang="de-DE" altLang="de-DE" sz="3600" dirty="0" smtClean="0"/>
              <a:t>?</a:t>
            </a:r>
          </a:p>
          <a:p>
            <a:pPr>
              <a:lnSpc>
                <a:spcPct val="90000"/>
              </a:lnSpc>
            </a:pPr>
            <a:endParaRPr lang="de-DE" altLang="de-DE" sz="3600" dirty="0"/>
          </a:p>
          <a:p>
            <a:pPr>
              <a:lnSpc>
                <a:spcPct val="90000"/>
              </a:lnSpc>
            </a:pPr>
            <a:r>
              <a:rPr lang="de-DE" altLang="de-DE" sz="3600" dirty="0" err="1" smtClean="0"/>
              <a:t>Remember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lesson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of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Vittore</a:t>
            </a:r>
            <a:endParaRPr lang="de-DE" altLang="de-DE" sz="32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Knowledge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Ranking?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sz="2800" dirty="0" err="1" smtClean="0"/>
              <a:t>Represent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most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important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features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content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a </a:t>
            </a:r>
            <a:r>
              <a:rPr lang="de-DE" altLang="de-DE" sz="2800" dirty="0" err="1" smtClean="0"/>
              <a:t>document</a:t>
            </a:r>
            <a:r>
              <a:rPr lang="de-DE" altLang="de-DE" sz="2800" dirty="0" smtClean="0"/>
              <a:t> (</a:t>
            </a:r>
            <a:r>
              <a:rPr lang="de-DE" altLang="de-DE" sz="2800" dirty="0" err="1" smtClean="0"/>
              <a:t>some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knowledge</a:t>
            </a:r>
            <a:r>
              <a:rPr lang="de-DE" altLang="de-DE" sz="2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de-DE" altLang="de-DE" sz="2400" dirty="0" smtClean="0"/>
              <a:t>e.g. a </a:t>
            </a:r>
            <a:r>
              <a:rPr lang="de-DE" altLang="de-DE" sz="2400" dirty="0" err="1" smtClean="0"/>
              <a:t>text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document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represented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some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terms</a:t>
            </a:r>
            <a:r>
              <a:rPr lang="de-DE" altLang="de-DE" sz="2400" dirty="0" smtClean="0"/>
              <a:t> (</a:t>
            </a:r>
            <a:r>
              <a:rPr lang="de-DE" altLang="de-DE" sz="2400" dirty="0" err="1" smtClean="0"/>
              <a:t>words</a:t>
            </a:r>
            <a:r>
              <a:rPr lang="de-DE" altLang="de-DE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de-DE" altLang="de-DE" sz="2400" dirty="0" smtClean="0"/>
              <a:t>e.g. a </a:t>
            </a:r>
            <a:r>
              <a:rPr lang="de-DE" altLang="de-DE" sz="2400" dirty="0" err="1" smtClean="0"/>
              <a:t>business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process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represented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some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entries</a:t>
            </a:r>
            <a:r>
              <a:rPr lang="de-DE" altLang="de-DE" sz="2400" dirty="0" smtClean="0"/>
              <a:t> in a </a:t>
            </a:r>
            <a:r>
              <a:rPr lang="de-DE" altLang="de-DE" sz="2400" dirty="0" err="1" smtClean="0"/>
              <a:t>database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structure</a:t>
            </a:r>
            <a:endParaRPr lang="de-DE" altLang="de-DE" sz="2400" dirty="0" smtClean="0"/>
          </a:p>
          <a:p>
            <a:pPr lvl="1">
              <a:lnSpc>
                <a:spcPct val="90000"/>
              </a:lnSpc>
            </a:pPr>
            <a:r>
              <a:rPr lang="de-DE" altLang="de-DE" sz="2400" dirty="0" smtClean="0"/>
              <a:t>e.g. an </a:t>
            </a:r>
            <a:r>
              <a:rPr lang="de-DE" altLang="de-DE" sz="2400" dirty="0" err="1" smtClean="0"/>
              <a:t>image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represented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by</a:t>
            </a:r>
            <a:r>
              <a:rPr lang="de-DE" altLang="de-DE" sz="2400" dirty="0" smtClean="0"/>
              <a:t> tags </a:t>
            </a:r>
            <a:r>
              <a:rPr lang="de-DE" altLang="de-DE" sz="2400" dirty="0" err="1" smtClean="0"/>
              <a:t>or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its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color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distribution</a:t>
            </a:r>
            <a:endParaRPr lang="de-DE" altLang="de-DE" sz="24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de-DE" altLang="de-DE" sz="24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Core Problems in IR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791131856"/>
              </p:ext>
            </p:extLst>
          </p:nvPr>
        </p:nvGraphicFramePr>
        <p:xfrm>
          <a:off x="2593258" y="185324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4" descr="DD01352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94" y="339212"/>
            <a:ext cx="14303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Content representation in IR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77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3600" dirty="0" err="1"/>
              <a:t>Indexing</a:t>
            </a:r>
            <a:endParaRPr lang="de-DE" altLang="de-DE" sz="3600" dirty="0"/>
          </a:p>
          <a:p>
            <a:pPr lvl="1">
              <a:lnSpc>
                <a:spcPct val="90000"/>
              </a:lnSpc>
            </a:pPr>
            <a:r>
              <a:rPr lang="de-DE" altLang="de-DE" sz="3600" dirty="0"/>
              <a:t>Manual </a:t>
            </a:r>
            <a:r>
              <a:rPr lang="de-DE" altLang="de-DE" sz="3600" dirty="0" err="1"/>
              <a:t>Indexing</a:t>
            </a:r>
            <a:endParaRPr lang="de-DE" altLang="de-DE" sz="3600" dirty="0"/>
          </a:p>
          <a:p>
            <a:pPr lvl="1">
              <a:lnSpc>
                <a:spcPct val="90000"/>
              </a:lnSpc>
            </a:pPr>
            <a:r>
              <a:rPr lang="de-DE" altLang="de-DE" sz="3600" dirty="0" err="1"/>
              <a:t>Automatic</a:t>
            </a:r>
            <a:r>
              <a:rPr lang="de-DE" altLang="de-DE" sz="3600" dirty="0"/>
              <a:t> </a:t>
            </a:r>
            <a:r>
              <a:rPr lang="de-DE" altLang="de-DE" sz="3600" dirty="0" err="1"/>
              <a:t>Indexing</a:t>
            </a:r>
            <a:endParaRPr lang="de-DE" altLang="de-DE" sz="3600" dirty="0"/>
          </a:p>
          <a:p>
            <a:pPr>
              <a:lnSpc>
                <a:spcPct val="90000"/>
              </a:lnSpc>
            </a:pPr>
            <a:r>
              <a:rPr lang="de-DE" altLang="de-DE" dirty="0" err="1" smtClean="0"/>
              <a:t>Abstracting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Clustering</a:t>
            </a:r>
          </a:p>
          <a:p>
            <a:pPr>
              <a:lnSpc>
                <a:spcPct val="90000"/>
              </a:lnSpc>
            </a:pPr>
            <a:endParaRPr lang="de-DE" altLang="de-DE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Manual Indexing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altLang="de-DE" sz="2800" dirty="0" smtClean="0"/>
              <a:t>Also </a:t>
            </a:r>
            <a:r>
              <a:rPr lang="de-DE" altLang="de-DE" sz="2800" dirty="0" err="1" smtClean="0"/>
              <a:t>called</a:t>
            </a:r>
            <a:r>
              <a:rPr lang="de-DE" altLang="de-DE" sz="2800" dirty="0" smtClean="0"/>
              <a:t>: </a:t>
            </a:r>
            <a:r>
              <a:rPr lang="de-DE" altLang="de-DE" sz="2800" dirty="0" err="1" smtClean="0"/>
              <a:t>intellectual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Indexing</a:t>
            </a:r>
            <a:r>
              <a:rPr lang="de-DE" altLang="de-DE" sz="2800" dirty="0" smtClean="0"/>
              <a:t> </a:t>
            </a:r>
          </a:p>
          <a:p>
            <a:r>
              <a:rPr lang="de-DE" altLang="de-DE" sz="2800" dirty="0" smtClean="0"/>
              <a:t>Information </a:t>
            </a:r>
            <a:r>
              <a:rPr lang="de-DE" altLang="de-DE" sz="2800" dirty="0" err="1" smtClean="0"/>
              <a:t>experts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assign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representation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items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objects</a:t>
            </a:r>
            <a:r>
              <a:rPr lang="de-DE" altLang="de-DE" sz="2800" dirty="0" smtClean="0"/>
              <a:t> </a:t>
            </a:r>
          </a:p>
          <a:p>
            <a:endParaRPr lang="de-DE" altLang="de-DE" sz="2800" dirty="0" smtClean="0"/>
          </a:p>
          <a:p>
            <a:r>
              <a:rPr lang="de-DE" altLang="de-DE" sz="2800" dirty="0" err="1" smtClean="0"/>
              <a:t>Examples</a:t>
            </a:r>
            <a:r>
              <a:rPr lang="de-DE" altLang="de-DE" sz="2800" dirty="0" smtClean="0"/>
              <a:t>? </a:t>
            </a:r>
          </a:p>
          <a:p>
            <a:r>
              <a:rPr lang="de-DE" altLang="de-DE" sz="2800" dirty="0" err="1" smtClean="0"/>
              <a:t>How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does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process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work</a:t>
            </a:r>
            <a:r>
              <a:rPr lang="de-DE" altLang="de-DE" sz="2800" dirty="0" smtClean="0"/>
              <a:t>?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703" y="766914"/>
            <a:ext cx="8790910" cy="59377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 err="1" smtClean="0"/>
              <a:t>intellectual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Indexing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is</a:t>
            </a:r>
            <a:r>
              <a:rPr lang="de-DE" altLang="de-DE" sz="2800" dirty="0" smtClean="0">
                <a:solidFill>
                  <a:srgbClr val="000000"/>
                </a:solidFill>
              </a:rPr>
              <a:t> still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widespread</a:t>
            </a:r>
            <a:r>
              <a:rPr lang="de-DE" altLang="de-DE" sz="2800" dirty="0" smtClean="0">
                <a:solidFill>
                  <a:srgbClr val="000000"/>
                </a:solidFill>
              </a:rPr>
              <a:t> (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despite</a:t>
            </a:r>
            <a:r>
              <a:rPr lang="de-DE" altLang="de-DE" sz="28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the</a:t>
            </a:r>
            <a:r>
              <a:rPr lang="de-DE" altLang="de-DE" sz="28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fact</a:t>
            </a:r>
            <a:r>
              <a:rPr lang="de-DE" altLang="de-DE" sz="28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that</a:t>
            </a:r>
            <a:r>
              <a:rPr lang="de-DE" altLang="de-DE" sz="28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the</a:t>
            </a:r>
            <a:r>
              <a:rPr lang="de-DE" altLang="de-DE" sz="2800" dirty="0" smtClean="0">
                <a:solidFill>
                  <a:srgbClr val="000000"/>
                </a:solidFill>
              </a:rPr>
              <a:t> Internet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is</a:t>
            </a:r>
            <a:r>
              <a:rPr lang="de-DE" altLang="de-DE" sz="28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mainly</a:t>
            </a:r>
            <a:r>
              <a:rPr lang="de-DE" altLang="de-DE" sz="28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indexed</a:t>
            </a:r>
            <a:r>
              <a:rPr lang="de-DE" altLang="de-DE" sz="2800" dirty="0" smtClean="0">
                <a:solidFill>
                  <a:srgbClr val="000000"/>
                </a:solidFill>
              </a:rPr>
              <a:t> </a:t>
            </a:r>
            <a:r>
              <a:rPr lang="de-DE" altLang="de-DE" sz="2800" dirty="0" err="1" smtClean="0">
                <a:solidFill>
                  <a:srgbClr val="000000"/>
                </a:solidFill>
              </a:rPr>
              <a:t>automatically</a:t>
            </a:r>
            <a:r>
              <a:rPr lang="de-DE" altLang="de-DE" sz="2800" dirty="0" smtClean="0">
                <a:solidFill>
                  <a:srgbClr val="000000"/>
                </a:solidFill>
              </a:rPr>
              <a:t>): 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 smtClean="0"/>
              <a:t>Meta-Data</a:t>
            </a:r>
            <a:endParaRPr lang="de-DE" altLang="de-DE" sz="2800" dirty="0"/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 smtClean="0"/>
              <a:t>Libraries</a:t>
            </a:r>
            <a:r>
              <a:rPr lang="de-DE" altLang="de-DE" sz="2800" dirty="0"/>
              <a:t>, Information </a:t>
            </a:r>
            <a:r>
              <a:rPr lang="de-DE" altLang="de-DE" sz="2800" dirty="0" smtClean="0"/>
              <a:t>Infrastructure </a:t>
            </a:r>
            <a:r>
              <a:rPr lang="de-DE" altLang="de-DE" sz="2800" dirty="0"/>
              <a:t>Centers (German FIZ)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/>
              <a:t>News </a:t>
            </a:r>
            <a:r>
              <a:rPr lang="de-DE" altLang="de-DE" sz="2800" dirty="0" err="1"/>
              <a:t>agencies</a:t>
            </a:r>
            <a:r>
              <a:rPr lang="de-DE" altLang="de-DE" sz="2800" dirty="0"/>
              <a:t> like Reuters </a:t>
            </a:r>
            <a:r>
              <a:rPr lang="de-DE" altLang="de-DE" sz="2800" dirty="0" err="1"/>
              <a:t>or</a:t>
            </a:r>
            <a:r>
              <a:rPr lang="de-DE" altLang="de-DE" sz="2800" dirty="0"/>
              <a:t> dpa, 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/>
              <a:t>Company </a:t>
            </a:r>
            <a:r>
              <a:rPr lang="de-DE" altLang="de-DE" sz="2800" dirty="0" err="1"/>
              <a:t>archives</a:t>
            </a:r>
            <a:endParaRPr lang="de-DE" altLang="de-DE" sz="2800" dirty="0"/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/>
              <a:t>Patent </a:t>
            </a:r>
            <a:r>
              <a:rPr lang="de-DE" altLang="de-DE" sz="2800" dirty="0" err="1"/>
              <a:t>offices</a:t>
            </a:r>
            <a:endParaRPr lang="de-DE" altLang="de-DE" sz="2800" dirty="0"/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 err="1"/>
              <a:t>Tagging</a:t>
            </a:r>
            <a:r>
              <a:rPr lang="de-DE" altLang="de-DE" sz="2800" dirty="0"/>
              <a:t> (in </a:t>
            </a:r>
            <a:r>
              <a:rPr lang="de-DE" altLang="de-DE" sz="2800" dirty="0" err="1"/>
              <a:t>social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media</a:t>
            </a:r>
            <a:r>
              <a:rPr lang="de-DE" altLang="de-DE" sz="2800" dirty="0"/>
              <a:t> like Facebook)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de-DE" altLang="de-DE" sz="2800" dirty="0" smtClean="0"/>
              <a:t>High </a:t>
            </a:r>
            <a:r>
              <a:rPr lang="de-DE" altLang="de-DE" sz="2800" dirty="0" err="1" smtClean="0"/>
              <a:t>value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representation</a:t>
            </a:r>
            <a:r>
              <a:rPr lang="de-DE" altLang="de-DE" sz="2800" dirty="0" smtClean="0"/>
              <a:t> -&gt; </a:t>
            </a:r>
            <a:r>
              <a:rPr lang="de-DE" altLang="de-DE" sz="2800" dirty="0" err="1" smtClean="0"/>
              <a:t>use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when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available</a:t>
            </a:r>
            <a:endParaRPr lang="de-DE" altLang="de-DE" sz="2800" dirty="0" smtClean="0"/>
          </a:p>
          <a:p>
            <a:pPr>
              <a:lnSpc>
                <a:spcPct val="80000"/>
              </a:lnSpc>
              <a:spcAft>
                <a:spcPts val="400"/>
              </a:spcAft>
              <a:buNone/>
            </a:pPr>
            <a:endParaRPr lang="de-DE" altLang="de-DE" sz="28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Manual Indexing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42102"/>
            <a:ext cx="8001000" cy="4572000"/>
          </a:xfrm>
        </p:spPr>
        <p:txBody>
          <a:bodyPr>
            <a:normAutofit/>
          </a:bodyPr>
          <a:lstStyle/>
          <a:p>
            <a:r>
              <a:rPr lang="de-DE" altLang="de-DE" sz="2800" dirty="0" smtClean="0"/>
              <a:t>Information </a:t>
            </a:r>
            <a:r>
              <a:rPr lang="de-DE" altLang="de-DE" sz="2800" dirty="0" err="1" smtClean="0"/>
              <a:t>experts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assign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representation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items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objects</a:t>
            </a:r>
            <a:endParaRPr lang="de-DE" altLang="de-DE" sz="2800" dirty="0" smtClean="0"/>
          </a:p>
          <a:p>
            <a:pPr lvl="1"/>
            <a:r>
              <a:rPr lang="de-DE" altLang="de-DE" sz="2400" dirty="0" smtClean="0"/>
              <a:t>Select </a:t>
            </a:r>
            <a:r>
              <a:rPr lang="de-DE" altLang="de-DE" sz="2400" dirty="0" err="1" smtClean="0"/>
              <a:t>representation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terms</a:t>
            </a:r>
            <a:endParaRPr lang="de-DE" altLang="de-DE" sz="2400" dirty="0" smtClean="0"/>
          </a:p>
          <a:p>
            <a:pPr lvl="1"/>
            <a:r>
              <a:rPr lang="de-DE" altLang="de-DE" sz="2400" dirty="0" smtClean="0"/>
              <a:t>As </a:t>
            </a:r>
            <a:r>
              <a:rPr lang="de-DE" altLang="de-DE" sz="2400" dirty="0" err="1" smtClean="0"/>
              <a:t>specific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necessary</a:t>
            </a:r>
            <a:endParaRPr lang="de-DE" altLang="de-DE" sz="2400" dirty="0" smtClean="0"/>
          </a:p>
          <a:p>
            <a:pPr lvl="1"/>
            <a:r>
              <a:rPr lang="de-DE" altLang="de-DE" sz="2400" dirty="0" smtClean="0"/>
              <a:t>As exhaustive </a:t>
            </a:r>
            <a:r>
              <a:rPr lang="de-DE" altLang="de-DE" sz="2400" dirty="0" err="1" smtClean="0"/>
              <a:t>as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possible</a:t>
            </a:r>
            <a:endParaRPr lang="de-DE" altLang="de-DE" sz="2400" dirty="0" smtClean="0"/>
          </a:p>
          <a:p>
            <a:pPr lvl="1"/>
            <a:r>
              <a:rPr lang="de-DE" altLang="de-DE" sz="2400" dirty="0" smtClean="0"/>
              <a:t>Knowledge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tools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resources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necessary</a:t>
            </a:r>
            <a:endParaRPr lang="de-DE" altLang="de-DE" sz="2400" dirty="0" smtClean="0"/>
          </a:p>
          <a:p>
            <a:pPr lvl="1"/>
            <a:r>
              <a:rPr lang="de-DE" altLang="de-DE" sz="2400" dirty="0" err="1" smtClean="0"/>
              <a:t>Quantity</a:t>
            </a:r>
            <a:r>
              <a:rPr lang="de-DE" altLang="de-DE" sz="2400" dirty="0" smtClean="0"/>
              <a:t> vs. Quality</a:t>
            </a:r>
          </a:p>
          <a:p>
            <a:pPr lvl="1"/>
            <a:r>
              <a:rPr lang="de-DE" altLang="de-DE" sz="2400" dirty="0" err="1" smtClean="0"/>
              <a:t>Usage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context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most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important</a:t>
            </a:r>
            <a:endParaRPr lang="de-DE" altLang="de-DE" sz="24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r>
              <a:rPr lang="de-DE" altLang="de-DE" smtClean="0">
                <a:solidFill>
                  <a:srgbClr val="000000"/>
                </a:solidFill>
              </a:rPr>
              <a:t>Types of controlled vocabulary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63960"/>
            <a:ext cx="8610600" cy="5105400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de-DE" altLang="de-DE" dirty="0" smtClean="0">
                <a:solidFill>
                  <a:srgbClr val="000000"/>
                </a:solidFill>
              </a:rPr>
              <a:t>Key </a:t>
            </a:r>
            <a:r>
              <a:rPr lang="de-DE" altLang="de-DE" dirty="0" err="1" smtClean="0">
                <a:solidFill>
                  <a:srgbClr val="000000"/>
                </a:solidFill>
              </a:rPr>
              <a:t>word</a:t>
            </a:r>
            <a:r>
              <a:rPr lang="de-DE" altLang="de-DE" dirty="0" smtClean="0">
                <a:solidFill>
                  <a:srgbClr val="000000"/>
                </a:solidFill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</a:rPr>
              <a:t>list</a:t>
            </a:r>
            <a:endParaRPr lang="de-DE" alt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de-DE" altLang="de-DE" sz="2000" dirty="0">
                <a:solidFill>
                  <a:srgbClr val="000000"/>
                </a:solidFill>
              </a:rPr>
              <a:t>Collection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allowed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terms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de-DE" altLang="de-DE" dirty="0" smtClean="0">
                <a:solidFill>
                  <a:srgbClr val="000000"/>
                </a:solidFill>
              </a:rPr>
              <a:t>Thesaurus </a:t>
            </a: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de-DE" altLang="de-DE" sz="2000" dirty="0" err="1">
                <a:solidFill>
                  <a:srgbClr val="000000"/>
                </a:solidFill>
              </a:rPr>
              <a:t>systematic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collection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de-DE" altLang="de-DE" sz="2000" dirty="0">
                <a:solidFill>
                  <a:srgbClr val="000000"/>
                </a:solidFill>
              </a:rPr>
              <a:t>Additional Informationen (</a:t>
            </a:r>
            <a:r>
              <a:rPr lang="de-DE" altLang="de-DE" sz="2000" dirty="0" err="1">
                <a:solidFill>
                  <a:srgbClr val="000000"/>
                </a:solidFill>
              </a:rPr>
              <a:t>broader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terms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narrower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terms</a:t>
            </a:r>
            <a:r>
              <a:rPr lang="de-DE" altLang="de-DE" sz="2000" dirty="0">
                <a:solidFill>
                  <a:srgbClr val="000000"/>
                </a:solidFill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</a:rPr>
              <a:t>related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terms</a:t>
            </a:r>
            <a:r>
              <a:rPr lang="de-DE" altLang="de-DE" sz="2000" dirty="0">
                <a:solidFill>
                  <a:srgbClr val="000000"/>
                </a:solidFill>
              </a:rPr>
              <a:t>, Synonyms, </a:t>
            </a:r>
            <a:r>
              <a:rPr lang="de-DE" altLang="de-DE" sz="2000" dirty="0" err="1">
                <a:solidFill>
                  <a:srgbClr val="000000"/>
                </a:solidFill>
              </a:rPr>
              <a:t>preferred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terms</a:t>
            </a:r>
            <a:r>
              <a:rPr lang="de-DE" altLang="de-DE" sz="2000" dirty="0">
                <a:solidFill>
                  <a:srgbClr val="000000"/>
                </a:solidFill>
              </a:rPr>
              <a:t>,...)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de-DE" altLang="de-DE" dirty="0" err="1" smtClean="0">
                <a:solidFill>
                  <a:srgbClr val="000000"/>
                </a:solidFill>
              </a:rPr>
              <a:t>Classification</a:t>
            </a:r>
            <a:endParaRPr lang="de-DE" alt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de-DE" altLang="de-DE" sz="2000" dirty="0" err="1">
                <a:solidFill>
                  <a:srgbClr val="000000"/>
                </a:solidFill>
              </a:rPr>
              <a:t>Hierarchical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structure</a:t>
            </a:r>
            <a:r>
              <a:rPr lang="de-DE" altLang="de-DE" sz="2000" dirty="0">
                <a:solidFill>
                  <a:srgbClr val="000000"/>
                </a:solidFill>
              </a:rPr>
              <a:t> (Yahoo, Library </a:t>
            </a:r>
            <a:r>
              <a:rPr lang="de-DE" altLang="de-DE" sz="2000" dirty="0" err="1">
                <a:solidFill>
                  <a:srgbClr val="000000"/>
                </a:solidFill>
              </a:rPr>
              <a:t>catalogue</a:t>
            </a:r>
            <a:r>
              <a:rPr lang="de-DE" altLang="de-DE" sz="20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de-DE" altLang="de-DE" dirty="0" err="1" smtClean="0">
                <a:solidFill>
                  <a:srgbClr val="000000"/>
                </a:solidFill>
              </a:rPr>
              <a:t>Ontology</a:t>
            </a:r>
            <a:r>
              <a:rPr lang="de-DE" altLang="de-DE" dirty="0" smtClean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de-DE" altLang="de-DE" sz="2000" dirty="0">
                <a:solidFill>
                  <a:srgbClr val="000000"/>
                </a:solidFill>
              </a:rPr>
              <a:t>Description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features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of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objects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and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allowed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values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de-DE" altLang="de-DE" sz="2000" dirty="0">
                <a:solidFill>
                  <a:srgbClr val="000000"/>
                </a:solidFill>
              </a:rPr>
              <a:t>Close </a:t>
            </a:r>
            <a:r>
              <a:rPr lang="de-DE" altLang="de-DE" sz="2000" dirty="0" err="1">
                <a:solidFill>
                  <a:srgbClr val="000000"/>
                </a:solidFill>
              </a:rPr>
              <a:t>to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data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modelling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de-DE" altLang="de-DE" sz="2000" dirty="0" err="1">
                <a:solidFill>
                  <a:srgbClr val="000000"/>
                </a:solidFill>
              </a:rPr>
              <a:t>Allows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logical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reasoning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Automatic Indexing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010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2800" smtClean="0"/>
              <a:t>Software </a:t>
            </a:r>
            <a:r>
              <a:rPr lang="de-DE" altLang="de-DE" sz="2800" dirty="0" err="1" smtClean="0"/>
              <a:t>creates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representation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knowldge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objects</a:t>
            </a:r>
            <a:endParaRPr lang="de-DE" altLang="de-DE" sz="2800" dirty="0" smtClean="0"/>
          </a:p>
          <a:p>
            <a:pPr lvl="1" eaLnBrk="1" hangingPunct="1"/>
            <a:r>
              <a:rPr lang="de-DE" altLang="de-DE" sz="2400" dirty="0" err="1" smtClean="0"/>
              <a:t>Selection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appropriate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representation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terms</a:t>
            </a:r>
            <a:r>
              <a:rPr lang="de-DE" altLang="de-DE" sz="2400" dirty="0" smtClean="0"/>
              <a:t> (</a:t>
            </a:r>
            <a:r>
              <a:rPr lang="de-DE" altLang="de-DE" sz="2400" dirty="0" err="1" smtClean="0"/>
              <a:t>words</a:t>
            </a:r>
            <a:r>
              <a:rPr lang="de-DE" altLang="de-DE" sz="2400" dirty="0" smtClean="0"/>
              <a:t>)</a:t>
            </a:r>
          </a:p>
          <a:p>
            <a:pPr lvl="1" eaLnBrk="1" hangingPunct="1"/>
            <a:r>
              <a:rPr lang="de-DE" altLang="de-DE" sz="2400" dirty="0" err="1" smtClean="0"/>
              <a:t>Rarely</a:t>
            </a:r>
            <a:r>
              <a:rPr lang="de-DE" altLang="de-DE" sz="2400" dirty="0" smtClean="0"/>
              <a:t>: out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some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controlled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vocabulary</a:t>
            </a:r>
            <a:r>
              <a:rPr lang="de-DE" altLang="de-DE" sz="2400" dirty="0" smtClean="0"/>
              <a:t> </a:t>
            </a:r>
          </a:p>
          <a:p>
            <a:pPr lvl="2" eaLnBrk="1" hangingPunct="1"/>
            <a:r>
              <a:rPr lang="de-DE" altLang="de-DE" sz="2000" dirty="0" err="1" smtClean="0"/>
              <a:t>Assigning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classes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within</a:t>
            </a:r>
            <a:r>
              <a:rPr lang="de-DE" altLang="de-DE" sz="2000" dirty="0" smtClean="0"/>
              <a:t> a </a:t>
            </a:r>
            <a:r>
              <a:rPr lang="de-DE" altLang="de-DE" sz="2000" dirty="0" err="1" smtClean="0"/>
              <a:t>classification</a:t>
            </a:r>
            <a:endParaRPr lang="de-DE" altLang="de-DE" sz="2000" dirty="0" smtClean="0"/>
          </a:p>
          <a:p>
            <a:pPr lvl="2" eaLnBrk="1" hangingPunct="1"/>
            <a:r>
              <a:rPr lang="de-DE" altLang="de-DE" sz="2000" dirty="0" smtClean="0"/>
              <a:t>Text </a:t>
            </a:r>
            <a:r>
              <a:rPr lang="de-DE" altLang="de-DE" sz="2000" dirty="0" err="1" smtClean="0"/>
              <a:t>categorisation</a:t>
            </a:r>
            <a:endParaRPr lang="de-DE" altLang="de-DE" sz="20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637788"/>
            <a:ext cx="4396339" cy="4195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PRINCIPLES </a:t>
            </a:r>
            <a:r>
              <a:rPr lang="en-US" sz="2400" dirty="0"/>
              <a:t>OF INFORMATION SEEKING AND </a:t>
            </a:r>
            <a:r>
              <a:rPr lang="en-US" sz="2400" dirty="0" smtClean="0"/>
              <a:t>RETRIEVAL</a:t>
            </a:r>
          </a:p>
          <a:p>
            <a:endParaRPr lang="en-US" sz="2400" dirty="0"/>
          </a:p>
          <a:p>
            <a:r>
              <a:rPr lang="de-DE" sz="2400" dirty="0" err="1"/>
              <a:t>Five</a:t>
            </a:r>
            <a:r>
              <a:rPr lang="de-DE" sz="2400" dirty="0"/>
              <a:t> Parts</a:t>
            </a:r>
          </a:p>
          <a:p>
            <a:endParaRPr lang="en-US" sz="24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5654493" y="1564475"/>
            <a:ext cx="4396341" cy="4200245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Introduction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Information </a:t>
            </a:r>
            <a:r>
              <a:rPr lang="de-DE" sz="2400" dirty="0" err="1" smtClean="0"/>
              <a:t>Retrieval</a:t>
            </a:r>
            <a:r>
              <a:rPr lang="de-DE" sz="2400" dirty="0" smtClean="0"/>
              <a:t>, Systems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smtClean="0"/>
              <a:t>Ranking</a:t>
            </a:r>
          </a:p>
          <a:p>
            <a:r>
              <a:rPr lang="de-DE" sz="2400" dirty="0"/>
              <a:t>Search </a:t>
            </a:r>
            <a:r>
              <a:rPr lang="de-DE" sz="2400" dirty="0" err="1"/>
              <a:t>Process</a:t>
            </a:r>
            <a:r>
              <a:rPr lang="de-DE" sz="2400" dirty="0"/>
              <a:t> </a:t>
            </a:r>
            <a:r>
              <a:rPr lang="de-DE" sz="2400" dirty="0" smtClean="0"/>
              <a:t>(Andres)</a:t>
            </a:r>
          </a:p>
          <a:p>
            <a:r>
              <a:rPr lang="de-DE" sz="2400" dirty="0"/>
              <a:t>Organisation </a:t>
            </a:r>
            <a:r>
              <a:rPr lang="de-DE" sz="2400" dirty="0" err="1"/>
              <a:t>of</a:t>
            </a:r>
            <a:r>
              <a:rPr lang="de-DE" sz="2400" dirty="0"/>
              <a:t> Information in </a:t>
            </a:r>
            <a:r>
              <a:rPr lang="de-DE" sz="2400" dirty="0" smtClean="0"/>
              <a:t>IR (Jan)</a:t>
            </a:r>
          </a:p>
          <a:p>
            <a:r>
              <a:rPr lang="de-DE" sz="2400" dirty="0"/>
              <a:t>User </a:t>
            </a:r>
            <a:r>
              <a:rPr lang="de-DE" sz="2400" dirty="0" err="1"/>
              <a:t>Behavior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Polona</a:t>
            </a:r>
            <a:r>
              <a:rPr lang="de-DE" sz="2400" dirty="0" smtClean="0"/>
              <a:t>)</a:t>
            </a:r>
          </a:p>
          <a:p>
            <a:r>
              <a:rPr lang="de-DE" sz="2400" dirty="0"/>
              <a:t>Collaborative </a:t>
            </a:r>
            <a:r>
              <a:rPr lang="de-DE" sz="2400" dirty="0" smtClean="0"/>
              <a:t>Information </a:t>
            </a:r>
            <a:r>
              <a:rPr lang="de-DE" sz="2400" dirty="0" err="1" smtClean="0"/>
              <a:t>Seeking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Retrieval</a:t>
            </a:r>
            <a:r>
              <a:rPr lang="de-DE" sz="2400" dirty="0" smtClean="0"/>
              <a:t> </a:t>
            </a:r>
            <a:r>
              <a:rPr lang="de-DE" sz="2400" dirty="0"/>
              <a:t>(Stefanie)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„Bag of words“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2800" dirty="0" err="1" smtClean="0"/>
              <a:t>Document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represented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by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some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words</a:t>
            </a:r>
            <a:endParaRPr lang="de-DE" altLang="de-DE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 err="1" smtClean="0"/>
              <a:t>context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gets</a:t>
            </a:r>
            <a:r>
              <a:rPr lang="de-DE" altLang="de-DE" sz="2400" dirty="0" smtClean="0"/>
              <a:t> lost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 smtClean="0"/>
              <a:t>Content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a </a:t>
            </a:r>
            <a:r>
              <a:rPr lang="de-DE" altLang="de-DE" sz="2400" dirty="0" err="1" smtClean="0"/>
              <a:t>documents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cannot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be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fully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reconstructed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seen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when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looking</a:t>
            </a:r>
            <a:r>
              <a:rPr lang="de-DE" altLang="de-DE" sz="2400" dirty="0" smtClean="0"/>
              <a:t> at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representation</a:t>
            </a:r>
            <a:endParaRPr lang="de-DE" altLang="de-DE" sz="2400" dirty="0" smtClean="0"/>
          </a:p>
          <a:p>
            <a:pPr lvl="1" eaLnBrk="1" hangingPunct="1">
              <a:lnSpc>
                <a:spcPct val="90000"/>
              </a:lnSpc>
            </a:pPr>
            <a:endParaRPr lang="de-DE" altLang="de-DE" sz="24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 err="1" smtClean="0"/>
              <a:t>Why</a:t>
            </a:r>
            <a:r>
              <a:rPr lang="de-DE" altLang="de-DE" sz="2800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 err="1" smtClean="0"/>
              <a:t>What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about</a:t>
            </a:r>
            <a:r>
              <a:rPr lang="de-DE" altLang="de-DE" sz="2800" dirty="0" smtClean="0"/>
              <a:t> Syntax </a:t>
            </a:r>
            <a:r>
              <a:rPr lang="de-DE" altLang="de-DE" sz="2800" dirty="0" err="1" smtClean="0"/>
              <a:t>and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Semantics</a:t>
            </a:r>
            <a:r>
              <a:rPr lang="de-DE" altLang="de-DE" sz="2800" dirty="0" smtClean="0"/>
              <a:t>?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 smtClean="0">
                <a:latin typeface="Arial Unicode MS" pitchFamily="34" charset="-128"/>
              </a:rPr>
              <a:t>Stopwort-Elimation</a:t>
            </a:r>
            <a:r>
              <a:rPr lang="de-DE" altLang="de-DE" dirty="0" smtClean="0">
                <a:latin typeface="Arial Unicode MS" pitchFamily="34" charset="-128"/>
              </a:rPr>
              <a:t>: Standard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28825"/>
            <a:ext cx="80772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2800" dirty="0" err="1" smtClean="0">
                <a:latin typeface="Arial Unicode MS" pitchFamily="34" charset="-128"/>
              </a:rPr>
              <a:t>Articles</a:t>
            </a:r>
            <a:r>
              <a:rPr lang="de-DE" altLang="de-DE" sz="2800" dirty="0" smtClean="0">
                <a:latin typeface="Arial Unicode MS" pitchFamily="34" charset="-128"/>
              </a:rPr>
              <a:t>, </a:t>
            </a:r>
            <a:r>
              <a:rPr lang="de-DE" altLang="de-DE" sz="2800" dirty="0" err="1" smtClean="0">
                <a:latin typeface="Arial Unicode MS" pitchFamily="34" charset="-128"/>
              </a:rPr>
              <a:t>Pronouns</a:t>
            </a:r>
            <a:r>
              <a:rPr lang="de-DE" altLang="de-DE" sz="2800" dirty="0" smtClean="0">
                <a:latin typeface="Arial Unicode MS" pitchFamily="34" charset="-128"/>
              </a:rPr>
              <a:t>, </a:t>
            </a:r>
            <a:r>
              <a:rPr lang="de-DE" altLang="de-DE" sz="2800" dirty="0" err="1" smtClean="0">
                <a:latin typeface="Arial Unicode MS" pitchFamily="34" charset="-128"/>
              </a:rPr>
              <a:t>Prepositions</a:t>
            </a:r>
            <a:r>
              <a:rPr lang="de-DE" altLang="de-DE" sz="2800" dirty="0" smtClean="0">
                <a:latin typeface="Arial Unicode MS" pitchFamily="34" charset="-128"/>
              </a:rPr>
              <a:t>, …</a:t>
            </a:r>
          </a:p>
          <a:p>
            <a:pPr eaLnBrk="1" hangingPunct="1"/>
            <a:r>
              <a:rPr lang="de-DE" altLang="de-DE" sz="2800" dirty="0" smtClean="0">
                <a:latin typeface="Arial Unicode MS" pitchFamily="34" charset="-128"/>
              </a:rPr>
              <a:t>Word </a:t>
            </a:r>
            <a:r>
              <a:rPr lang="de-DE" altLang="de-DE" sz="2800" dirty="0" err="1" smtClean="0">
                <a:latin typeface="Arial Unicode MS" pitchFamily="34" charset="-128"/>
              </a:rPr>
              <a:t>which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contain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no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content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by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themselves</a:t>
            </a:r>
            <a:endParaRPr lang="de-DE" altLang="de-DE" sz="2800" dirty="0" smtClean="0">
              <a:latin typeface="Arial Unicode MS" pitchFamily="34" charset="-128"/>
            </a:endParaRPr>
          </a:p>
          <a:p>
            <a:pPr eaLnBrk="1" hangingPunct="1"/>
            <a:r>
              <a:rPr lang="de-DE" altLang="de-DE" sz="2800" dirty="0" smtClean="0">
                <a:latin typeface="Arial Unicode MS" pitchFamily="34" charset="-128"/>
              </a:rPr>
              <a:t>Most </a:t>
            </a:r>
            <a:r>
              <a:rPr lang="de-DE" altLang="de-DE" sz="2800" dirty="0" err="1" smtClean="0">
                <a:latin typeface="Arial Unicode MS" pitchFamily="34" charset="-128"/>
              </a:rPr>
              <a:t>frequent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words</a:t>
            </a:r>
            <a:r>
              <a:rPr lang="de-DE" altLang="de-DE" sz="2800" dirty="0" smtClean="0">
                <a:latin typeface="Arial Unicode MS" pitchFamily="34" charset="-128"/>
              </a:rPr>
              <a:t> in a </a:t>
            </a:r>
            <a:r>
              <a:rPr lang="de-DE" altLang="de-DE" sz="2800" dirty="0" err="1" smtClean="0">
                <a:latin typeface="Arial Unicode MS" pitchFamily="34" charset="-128"/>
              </a:rPr>
              <a:t>typical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collection</a:t>
            </a:r>
            <a:endParaRPr lang="de-DE" altLang="de-DE" sz="2800" dirty="0" smtClean="0">
              <a:latin typeface="Arial Unicode MS" pitchFamily="34" charset="-128"/>
            </a:endParaRPr>
          </a:p>
          <a:p>
            <a:pPr eaLnBrk="1" hangingPunct="1"/>
            <a:r>
              <a:rPr lang="de-DE" altLang="de-DE" sz="2800" dirty="0" smtClean="0">
                <a:latin typeface="Arial Unicode MS" pitchFamily="34" charset="-128"/>
              </a:rPr>
              <a:t>Size </a:t>
            </a:r>
            <a:r>
              <a:rPr lang="de-DE" altLang="de-DE" sz="2800" dirty="0" err="1" smtClean="0">
                <a:latin typeface="Arial Unicode MS" pitchFamily="34" charset="-128"/>
              </a:rPr>
              <a:t>reduction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of</a:t>
            </a:r>
            <a:r>
              <a:rPr lang="de-DE" altLang="de-DE" sz="2800" dirty="0" smtClean="0">
                <a:latin typeface="Arial Unicode MS" pitchFamily="34" charset="-128"/>
              </a:rPr>
              <a:t> a </a:t>
            </a:r>
            <a:r>
              <a:rPr lang="de-DE" altLang="de-DE" sz="2800" dirty="0" err="1" smtClean="0">
                <a:latin typeface="Arial Unicode MS" pitchFamily="34" charset="-128"/>
              </a:rPr>
              <a:t>typical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collection</a:t>
            </a:r>
            <a:r>
              <a:rPr lang="de-DE" altLang="de-DE" sz="2800" dirty="0" smtClean="0">
                <a:latin typeface="Arial Unicode MS" pitchFamily="34" charset="-128"/>
              </a:rPr>
              <a:t>: </a:t>
            </a:r>
            <a:r>
              <a:rPr lang="de-DE" altLang="de-DE" sz="2800" dirty="0" err="1" smtClean="0">
                <a:latin typeface="Arial Unicode MS" pitchFamily="34" charset="-128"/>
              </a:rPr>
              <a:t>some</a:t>
            </a:r>
            <a:r>
              <a:rPr lang="de-DE" altLang="de-DE" sz="2800" dirty="0" smtClean="0">
                <a:latin typeface="Arial Unicode MS" pitchFamily="34" charset="-128"/>
              </a:rPr>
              <a:t> 30% </a:t>
            </a:r>
            <a:r>
              <a:rPr lang="de-DE" altLang="de-DE" sz="2800" dirty="0" err="1" smtClean="0">
                <a:latin typeface="Arial Unicode MS" pitchFamily="34" charset="-128"/>
              </a:rPr>
              <a:t>to</a:t>
            </a:r>
            <a:r>
              <a:rPr lang="de-DE" altLang="de-DE" sz="2800" dirty="0" smtClean="0">
                <a:latin typeface="Arial Unicode MS" pitchFamily="34" charset="-128"/>
              </a:rPr>
              <a:t> 50% </a:t>
            </a:r>
          </a:p>
          <a:p>
            <a:pPr eaLnBrk="1" hangingPunct="1"/>
            <a:r>
              <a:rPr lang="de-DE" altLang="de-DE" sz="2800" dirty="0" err="1" smtClean="0">
                <a:latin typeface="Arial Unicode MS" pitchFamily="34" charset="-128"/>
              </a:rPr>
              <a:t>Some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hundred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words</a:t>
            </a:r>
            <a:r>
              <a:rPr lang="de-DE" altLang="de-DE" sz="2800" dirty="0" smtClean="0">
                <a:latin typeface="Arial Unicode MS" pitchFamily="34" charset="-128"/>
              </a:rPr>
              <a:t> in a </a:t>
            </a:r>
            <a:r>
              <a:rPr lang="de-DE" altLang="de-DE" sz="2800" dirty="0" err="1" smtClean="0">
                <a:latin typeface="Arial Unicode MS" pitchFamily="34" charset="-128"/>
              </a:rPr>
              <a:t>typical</a:t>
            </a:r>
            <a:r>
              <a:rPr lang="de-DE" altLang="de-DE" sz="2800" dirty="0" smtClean="0">
                <a:latin typeface="Arial Unicode MS" pitchFamily="34" charset="-128"/>
              </a:rPr>
              <a:t> </a:t>
            </a:r>
            <a:r>
              <a:rPr lang="de-DE" altLang="de-DE" sz="2800" dirty="0" err="1" smtClean="0">
                <a:latin typeface="Arial Unicode MS" pitchFamily="34" charset="-128"/>
              </a:rPr>
              <a:t>list</a:t>
            </a:r>
            <a:endParaRPr lang="de-DE" altLang="de-DE" sz="2800" dirty="0" smtClean="0">
              <a:latin typeface="Arial Unicode MS" pitchFamily="34" charset="-128"/>
            </a:endParaRPr>
          </a:p>
          <a:p>
            <a:pPr eaLnBrk="1" hangingPunct="1"/>
            <a:r>
              <a:rPr lang="de-DE" altLang="de-DE" sz="2800" dirty="0" smtClean="0">
                <a:latin typeface="Arial Unicode MS" pitchFamily="34" charset="-128"/>
              </a:rPr>
              <a:t>Language </a:t>
            </a:r>
            <a:r>
              <a:rPr lang="de-DE" altLang="de-DE" sz="2800" dirty="0" err="1" smtClean="0">
                <a:latin typeface="Arial Unicode MS" pitchFamily="34" charset="-128"/>
              </a:rPr>
              <a:t>specific</a:t>
            </a:r>
            <a:endParaRPr lang="de-DE" altLang="de-DE" sz="2800" dirty="0" smtClean="0">
              <a:latin typeface="Arial Unicode MS" pitchFamily="34" charset="-128"/>
            </a:endParaRPr>
          </a:p>
          <a:p>
            <a:pPr eaLnBrk="1" hangingPunct="1"/>
            <a:endParaRPr lang="de-DE" altLang="de-DE" sz="2800" dirty="0" smtClean="0">
              <a:latin typeface="Arial Unicode MS" pitchFamily="34" charset="-128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9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 smtClean="0"/>
              <a:t>Linguistic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Pre-processing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err="1" smtClean="0"/>
              <a:t>Stemming</a:t>
            </a:r>
            <a:endParaRPr lang="de-DE" altLang="de-DE" dirty="0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400" dirty="0" smtClean="0"/>
              <a:t>Query:</a:t>
            </a:r>
          </a:p>
          <a:p>
            <a:pPr lvl="1" eaLnBrk="1" hangingPunct="1"/>
            <a:endParaRPr lang="de-DE" altLang="de-DE" sz="2000" dirty="0" smtClean="0"/>
          </a:p>
          <a:p>
            <a:pPr lvl="1" eaLnBrk="1" hangingPunct="1"/>
            <a:endParaRPr lang="de-DE" altLang="de-DE" sz="2000" dirty="0" smtClean="0"/>
          </a:p>
          <a:p>
            <a:pPr lvl="1" eaLnBrk="1" hangingPunct="1"/>
            <a:endParaRPr lang="de-DE" altLang="de-DE" sz="2000" dirty="0" smtClean="0"/>
          </a:p>
          <a:p>
            <a:pPr lvl="1" eaLnBrk="1" hangingPunct="1"/>
            <a:r>
              <a:rPr lang="de-DE" altLang="de-DE" sz="2000" dirty="0" err="1" smtClean="0"/>
              <a:t>try</a:t>
            </a:r>
            <a:endParaRPr lang="de-DE" altLang="de-DE" sz="2000" dirty="0" smtClean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400" dirty="0" err="1" smtClean="0"/>
              <a:t>Document</a:t>
            </a:r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lvl="1" eaLnBrk="1" hangingPunct="1"/>
            <a:r>
              <a:rPr lang="de-DE" altLang="de-DE" sz="2000" dirty="0" err="1" smtClean="0"/>
              <a:t>tries</a:t>
            </a:r>
            <a:endParaRPr lang="de-DE" altLang="de-DE" sz="2000" dirty="0" smtClean="0"/>
          </a:p>
          <a:p>
            <a:pPr lvl="1" eaLnBrk="1" hangingPunct="1"/>
            <a:r>
              <a:rPr lang="de-DE" altLang="de-DE" sz="2000" dirty="0" err="1" smtClean="0"/>
              <a:t>tried</a:t>
            </a:r>
            <a:endParaRPr lang="de-DE" altLang="de-DE" sz="2000" dirty="0" smtClean="0"/>
          </a:p>
          <a:p>
            <a:pPr lvl="1" eaLnBrk="1" hangingPunct="1"/>
            <a:r>
              <a:rPr lang="de-DE" altLang="de-DE" sz="2000" dirty="0" err="1" smtClean="0"/>
              <a:t>trying</a:t>
            </a:r>
            <a:endParaRPr lang="de-DE" altLang="de-DE" sz="2000" dirty="0" smtClean="0"/>
          </a:p>
          <a:p>
            <a:pPr lvl="1" eaLnBrk="1" hangingPunct="1"/>
            <a:endParaRPr lang="de-DE" altLang="de-DE" sz="2000" dirty="0" smtClean="0"/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4727576" y="3860800"/>
            <a:ext cx="1368425" cy="431800"/>
          </a:xfrm>
          <a:prstGeom prst="rightArrow">
            <a:avLst>
              <a:gd name="adj1" fmla="val 50000"/>
              <a:gd name="adj2" fmla="val 7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2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Information </a:t>
            </a:r>
            <a:r>
              <a:rPr lang="de-DE" altLang="de-DE" dirty="0" err="1" smtClean="0"/>
              <a:t>Retrieval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br>
              <a:rPr lang="de-DE" altLang="de-DE" dirty="0" smtClean="0"/>
            </a:br>
            <a:r>
              <a:rPr lang="de-DE" altLang="de-DE" dirty="0" smtClean="0"/>
              <a:t>Database </a:t>
            </a:r>
            <a:r>
              <a:rPr lang="de-DE" altLang="de-DE" dirty="0" err="1" smtClean="0"/>
              <a:t>Retrieval</a:t>
            </a:r>
            <a:endParaRPr lang="de-DE" altLang="de-DE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altLang="de-DE" sz="2800" dirty="0" err="1" smtClean="0"/>
              <a:t>How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database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retrieval</a:t>
            </a:r>
            <a:r>
              <a:rPr lang="de-DE" altLang="de-DE" sz="2800" dirty="0" smtClean="0"/>
              <a:t> (e.g. SQL) </a:t>
            </a:r>
            <a:br>
              <a:rPr lang="de-DE" altLang="de-DE" sz="2800" dirty="0" smtClean="0"/>
            </a:br>
            <a:r>
              <a:rPr lang="de-DE" altLang="de-DE" sz="2800" dirty="0" smtClean="0"/>
              <a:t>different form IR?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5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Paradigms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Exact</a:t>
            </a:r>
            <a:r>
              <a:rPr lang="de-DE" sz="2800" dirty="0" smtClean="0"/>
              <a:t> Match</a:t>
            </a:r>
          </a:p>
          <a:p>
            <a:r>
              <a:rPr lang="de-DE" sz="2800" dirty="0" smtClean="0"/>
              <a:t>Partial Match</a:t>
            </a:r>
            <a:endParaRPr lang="de-DE" sz="28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Paradigms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9800" y="1524000"/>
            <a:ext cx="7767638" cy="4641304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Exact</a:t>
            </a:r>
            <a:r>
              <a:rPr lang="de-DE" sz="2400" dirty="0" smtClean="0"/>
              <a:t> Match</a:t>
            </a:r>
          </a:p>
          <a:p>
            <a:pPr lvl="1"/>
            <a:r>
              <a:rPr lang="de-DE" sz="2000" dirty="0" err="1" smtClean="0"/>
              <a:t>Exact</a:t>
            </a:r>
            <a:r>
              <a:rPr lang="de-DE" sz="2000" dirty="0" smtClean="0"/>
              <a:t> </a:t>
            </a:r>
            <a:r>
              <a:rPr lang="de-DE" sz="2000" dirty="0" err="1" smtClean="0"/>
              <a:t>specification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endParaRPr lang="de-DE" sz="2000" dirty="0" smtClean="0"/>
          </a:p>
          <a:p>
            <a:pPr lvl="1"/>
            <a:r>
              <a:rPr lang="de-DE" sz="2000" dirty="0" err="1" smtClean="0"/>
              <a:t>Exact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defined</a:t>
            </a:r>
            <a:endParaRPr lang="de-DE" sz="2000" dirty="0" smtClean="0"/>
          </a:p>
          <a:p>
            <a:pPr lvl="1"/>
            <a:r>
              <a:rPr lang="de-DE" sz="2000" dirty="0" smtClean="0"/>
              <a:t>All </a:t>
            </a:r>
            <a:r>
              <a:rPr lang="de-DE" sz="2000" dirty="0" err="1" smtClean="0"/>
              <a:t>items</a:t>
            </a:r>
            <a:r>
              <a:rPr lang="de-DE" sz="2000" dirty="0" smtClean="0"/>
              <a:t> </a:t>
            </a:r>
            <a:r>
              <a:rPr lang="de-DE" sz="2000" dirty="0" err="1" smtClean="0"/>
              <a:t>satisfying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in </a:t>
            </a:r>
            <a:r>
              <a:rPr lang="de-DE" sz="2000" dirty="0" err="1" smtClean="0"/>
              <a:t>result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endParaRPr lang="de-DE" sz="2000" dirty="0" smtClean="0"/>
          </a:p>
          <a:p>
            <a:pPr lvl="1"/>
            <a:r>
              <a:rPr lang="de-DE" sz="2000" dirty="0" smtClean="0"/>
              <a:t>Order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defined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metadata</a:t>
            </a:r>
            <a:endParaRPr lang="de-DE" sz="2000" dirty="0" smtClean="0"/>
          </a:p>
          <a:p>
            <a:pPr lvl="1"/>
            <a:r>
              <a:rPr lang="de-DE" sz="2000" dirty="0" smtClean="0"/>
              <a:t>Boolean </a:t>
            </a:r>
            <a:r>
              <a:rPr lang="de-DE" sz="2000" dirty="0" err="1" smtClean="0"/>
              <a:t>logic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endParaRPr lang="de-DE" sz="2000" dirty="0" smtClean="0"/>
          </a:p>
          <a:p>
            <a:pPr lvl="1"/>
            <a:r>
              <a:rPr lang="de-DE" sz="2000" dirty="0" err="1" smtClean="0"/>
              <a:t>Typical</a:t>
            </a:r>
            <a:r>
              <a:rPr lang="de-DE" sz="2000" dirty="0" smtClean="0"/>
              <a:t> </a:t>
            </a:r>
            <a:r>
              <a:rPr lang="de-DE" sz="2000" dirty="0" err="1" smtClean="0"/>
              <a:t>examples</a:t>
            </a:r>
            <a:r>
              <a:rPr lang="de-DE" sz="2000" dirty="0" smtClean="0"/>
              <a:t>: </a:t>
            </a:r>
          </a:p>
          <a:p>
            <a:pPr lvl="2"/>
            <a:r>
              <a:rPr lang="de-DE" sz="1800" dirty="0" smtClean="0"/>
              <a:t>Library </a:t>
            </a:r>
            <a:r>
              <a:rPr lang="de-DE" sz="1800" dirty="0" err="1" smtClean="0"/>
              <a:t>search</a:t>
            </a:r>
            <a:r>
              <a:rPr lang="de-DE" sz="1800" dirty="0" smtClean="0"/>
              <a:t> </a:t>
            </a:r>
            <a:r>
              <a:rPr lang="de-DE" sz="1800" dirty="0" err="1" smtClean="0"/>
              <a:t>catalogue</a:t>
            </a:r>
            <a:endParaRPr lang="de-DE" sz="1800" dirty="0" smtClean="0"/>
          </a:p>
          <a:p>
            <a:pPr lvl="2"/>
            <a:r>
              <a:rPr lang="de-DE" sz="1800" dirty="0" smtClean="0"/>
              <a:t>File </a:t>
            </a:r>
            <a:r>
              <a:rPr lang="de-DE" sz="1800" dirty="0" err="1" smtClean="0"/>
              <a:t>search</a:t>
            </a:r>
            <a:endParaRPr lang="de-DE" sz="1800" dirty="0" smtClean="0"/>
          </a:p>
          <a:p>
            <a:pPr lvl="2"/>
            <a:r>
              <a:rPr lang="de-DE" sz="1800" dirty="0" err="1" smtClean="0"/>
              <a:t>Bibliographic</a:t>
            </a:r>
            <a:r>
              <a:rPr lang="de-DE" sz="1800" dirty="0" smtClean="0"/>
              <a:t> </a:t>
            </a:r>
            <a:r>
              <a:rPr lang="de-DE" sz="1800" dirty="0" err="1" smtClean="0"/>
              <a:t>search</a:t>
            </a:r>
            <a:endParaRPr lang="de-DE" sz="1800" dirty="0" smtClean="0"/>
          </a:p>
          <a:p>
            <a:pPr lvl="1"/>
            <a:endParaRPr lang="de-DE" sz="20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28" y="1032387"/>
            <a:ext cx="11112105" cy="5216013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Paradigms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Partial Match</a:t>
            </a:r>
          </a:p>
          <a:p>
            <a:pPr lvl="1"/>
            <a:r>
              <a:rPr lang="de-DE" sz="2000" dirty="0" err="1" smtClean="0"/>
              <a:t>Vague</a:t>
            </a:r>
            <a:r>
              <a:rPr lang="de-DE" sz="2000" dirty="0" smtClean="0"/>
              <a:t> </a:t>
            </a:r>
            <a:r>
              <a:rPr lang="de-DE" sz="2000" dirty="0" err="1" smtClean="0"/>
              <a:t>specification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desired</a:t>
            </a:r>
            <a:r>
              <a:rPr lang="de-DE" sz="2000" dirty="0" smtClean="0"/>
              <a:t> </a:t>
            </a:r>
            <a:r>
              <a:rPr lang="de-DE" sz="2000" dirty="0" err="1" smtClean="0"/>
              <a:t>content</a:t>
            </a:r>
            <a:endParaRPr lang="de-DE" sz="2000" dirty="0" smtClean="0"/>
          </a:p>
          <a:p>
            <a:pPr lvl="1"/>
            <a:r>
              <a:rPr lang="de-DE" sz="2000" dirty="0" smtClean="0"/>
              <a:t>Order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defined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probability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relevance</a:t>
            </a:r>
            <a:endParaRPr lang="de-DE" sz="2000" dirty="0" smtClean="0"/>
          </a:p>
          <a:p>
            <a:pPr lvl="1"/>
            <a:r>
              <a:rPr lang="de-DE" sz="2000" dirty="0" smtClean="0"/>
              <a:t>Users </a:t>
            </a:r>
            <a:r>
              <a:rPr lang="de-DE" sz="2000" dirty="0" err="1" smtClean="0"/>
              <a:t>decides</a:t>
            </a:r>
            <a:r>
              <a:rPr lang="de-DE" sz="2000" dirty="0" smtClean="0"/>
              <a:t> </a:t>
            </a: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items</a:t>
            </a:r>
            <a:r>
              <a:rPr lang="de-DE" sz="2000" dirty="0" smtClean="0"/>
              <a:t> </a:t>
            </a:r>
            <a:r>
              <a:rPr lang="de-DE" sz="2000" dirty="0" err="1" smtClean="0"/>
              <a:t>she</a:t>
            </a:r>
            <a:r>
              <a:rPr lang="de-DE" sz="2000" dirty="0" smtClean="0"/>
              <a:t>/he </a:t>
            </a:r>
            <a:r>
              <a:rPr lang="de-DE" sz="2000" dirty="0" err="1" smtClean="0"/>
              <a:t>wants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see</a:t>
            </a:r>
            <a:endParaRPr lang="de-DE" sz="2000" dirty="0"/>
          </a:p>
          <a:p>
            <a:pPr lvl="1"/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syntax</a:t>
            </a:r>
            <a:r>
              <a:rPr lang="de-DE" sz="2000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followed</a:t>
            </a:r>
            <a:endParaRPr lang="de-DE" sz="2000" dirty="0" smtClean="0"/>
          </a:p>
          <a:p>
            <a:pPr lvl="1"/>
            <a:r>
              <a:rPr lang="de-DE" sz="2000" dirty="0" err="1" smtClean="0"/>
              <a:t>Typical</a:t>
            </a:r>
            <a:r>
              <a:rPr lang="de-DE" sz="2000" dirty="0" smtClean="0"/>
              <a:t> </a:t>
            </a:r>
            <a:r>
              <a:rPr lang="de-DE" sz="2000" dirty="0" err="1" smtClean="0"/>
              <a:t>examples</a:t>
            </a:r>
            <a:r>
              <a:rPr lang="de-DE" sz="2000" dirty="0" smtClean="0"/>
              <a:t>: </a:t>
            </a:r>
          </a:p>
          <a:p>
            <a:pPr lvl="2"/>
            <a:r>
              <a:rPr lang="de-DE" sz="1800" dirty="0" smtClean="0"/>
              <a:t>Web </a:t>
            </a:r>
            <a:r>
              <a:rPr lang="de-DE" sz="1800" dirty="0" err="1" smtClean="0"/>
              <a:t>search</a:t>
            </a:r>
            <a:r>
              <a:rPr lang="de-DE" sz="1800" dirty="0" smtClean="0"/>
              <a:t> </a:t>
            </a:r>
            <a:r>
              <a:rPr lang="de-DE" sz="1800" dirty="0" err="1" smtClean="0"/>
              <a:t>engine</a:t>
            </a:r>
            <a:endParaRPr lang="de-DE" sz="1800" dirty="0" smtClean="0"/>
          </a:p>
          <a:p>
            <a:pPr lvl="2"/>
            <a:r>
              <a:rPr lang="de-DE" sz="1800" dirty="0" smtClean="0"/>
              <a:t>Site </a:t>
            </a:r>
            <a:r>
              <a:rPr lang="de-DE" sz="1800" dirty="0" err="1" smtClean="0"/>
              <a:t>search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</a:t>
            </a:r>
            <a:r>
              <a:rPr lang="de-DE" sz="1800" dirty="0" err="1" smtClean="0"/>
              <a:t>companies</a:t>
            </a:r>
            <a:endParaRPr lang="de-DE" sz="1800" dirty="0" smtClean="0"/>
          </a:p>
          <a:p>
            <a:pPr lvl="1"/>
            <a:endParaRPr lang="de-DE" sz="20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2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13" y="297111"/>
            <a:ext cx="10213111" cy="598078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123" y="397922"/>
            <a:ext cx="10638503" cy="5850478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1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Definition</a:t>
            </a:r>
          </a:p>
        </p:txBody>
      </p:sp>
      <p:graphicFrame>
        <p:nvGraphicFramePr>
          <p:cNvPr id="2" name="Diagramm 1"/>
          <p:cNvGraphicFramePr/>
          <p:nvPr>
            <p:extLst/>
          </p:nvPr>
        </p:nvGraphicFramePr>
        <p:xfrm>
          <a:off x="2209800" y="1981200"/>
          <a:ext cx="7486600" cy="252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5181600"/>
            <a:ext cx="10744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5273277"/>
            <a:ext cx="1577614" cy="109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5263697"/>
            <a:ext cx="1845282" cy="11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5273277"/>
            <a:ext cx="1756193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elevanceFeedback_TermSuggesti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5273276"/>
            <a:ext cx="1371933" cy="10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"/>
          <a:stretch>
            <a:fillRect/>
          </a:stretch>
        </p:blipFill>
        <p:spPr bwMode="auto">
          <a:xfrm>
            <a:off x="1199456" y="5273278"/>
            <a:ext cx="1537494" cy="109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1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5263699"/>
            <a:ext cx="1481105" cy="110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ildergebnis für screenshot app day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9" y="5273278"/>
            <a:ext cx="654431" cy="10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2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98" y="546371"/>
            <a:ext cx="10519860" cy="5702029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IR Process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altLang="de-DE" sz="2800"/>
              <a:t>Collecting documents 	</a:t>
            </a:r>
          </a:p>
          <a:p>
            <a:pPr lvl="1"/>
            <a:r>
              <a:rPr lang="de-DE" altLang="de-DE" sz="2400"/>
              <a:t>In the Web: Crawling</a:t>
            </a:r>
          </a:p>
          <a:p>
            <a:r>
              <a:rPr lang="de-DE" altLang="de-DE" sz="2800"/>
              <a:t>Analysis of documents</a:t>
            </a:r>
          </a:p>
          <a:p>
            <a:pPr lvl="1"/>
            <a:r>
              <a:rPr lang="de-DE" altLang="de-DE" sz="2400"/>
              <a:t>Linguistic Pre-processing</a:t>
            </a:r>
          </a:p>
          <a:p>
            <a:pPr lvl="1"/>
            <a:r>
              <a:rPr lang="de-DE" altLang="de-DE" sz="2400"/>
              <a:t>Indexing -&gt; Representation</a:t>
            </a:r>
          </a:p>
          <a:p>
            <a:r>
              <a:rPr lang="de-DE" altLang="de-DE" sz="2800"/>
              <a:t>Processing Queries</a:t>
            </a:r>
          </a:p>
          <a:p>
            <a:pPr lvl="1"/>
            <a:r>
              <a:rPr lang="de-DE" altLang="de-DE" sz="2400"/>
              <a:t>Analysis of Queries </a:t>
            </a:r>
          </a:p>
          <a:p>
            <a:pPr lvl="1"/>
            <a:r>
              <a:rPr lang="de-DE" altLang="de-DE" sz="2400"/>
              <a:t>Match queries to  document- </a:t>
            </a:r>
            <a:br>
              <a:rPr lang="de-DE" altLang="de-DE" sz="2400"/>
            </a:br>
            <a:r>
              <a:rPr lang="de-DE" altLang="de-DE" sz="2400"/>
              <a:t>representations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7239000" y="3352800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stemming</a:t>
            </a:r>
            <a:endParaRPr lang="en-US" altLang="de-DE" sz="2400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543800" y="5257800"/>
            <a:ext cx="1981200" cy="685800"/>
          </a:xfrm>
          <a:prstGeom prst="leftArrow">
            <a:avLst>
              <a:gd name="adj1" fmla="val 50000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IR Models</a:t>
            </a:r>
            <a:endParaRPr lang="en-US" altLang="de-DE" sz="2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2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in a </a:t>
            </a:r>
            <a:r>
              <a:rPr lang="de-DE" dirty="0" err="1" smtClean="0"/>
              <a:t>document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Which</a:t>
            </a:r>
            <a:r>
              <a:rPr lang="de-DE" sz="3200" dirty="0" smtClean="0"/>
              <a:t> </a:t>
            </a:r>
            <a:r>
              <a:rPr lang="de-DE" sz="3200" dirty="0" err="1" smtClean="0"/>
              <a:t>information</a:t>
            </a:r>
            <a:r>
              <a:rPr lang="de-DE" sz="3200" dirty="0" smtClean="0"/>
              <a:t> </a:t>
            </a:r>
            <a:r>
              <a:rPr lang="de-DE" sz="3200" dirty="0" err="1" smtClean="0"/>
              <a:t>could</a:t>
            </a:r>
            <a:r>
              <a:rPr lang="de-DE" sz="3200" dirty="0" smtClean="0"/>
              <a:t> </a:t>
            </a:r>
            <a:r>
              <a:rPr lang="de-DE" sz="3200" dirty="0" err="1" smtClean="0"/>
              <a:t>be</a:t>
            </a:r>
            <a:r>
              <a:rPr lang="de-DE" sz="3200" dirty="0" smtClean="0"/>
              <a:t> </a:t>
            </a:r>
            <a:r>
              <a:rPr lang="de-DE" sz="3200" dirty="0" err="1" smtClean="0"/>
              <a:t>useful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ranking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6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Example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1519238"/>
          </a:xfrm>
        </p:spPr>
        <p:txBody>
          <a:bodyPr>
            <a:normAutofit/>
          </a:bodyPr>
          <a:lstStyle/>
          <a:p>
            <a:r>
              <a:rPr lang="de-DE" altLang="de-DE" sz="3200" dirty="0" smtClean="0"/>
              <a:t>Query: </a:t>
            </a:r>
          </a:p>
          <a:p>
            <a:pPr lvl="1"/>
            <a:r>
              <a:rPr lang="de-DE" altLang="de-DE" sz="2800" dirty="0" smtClean="0"/>
              <a:t>Wolf Niedersachsen</a:t>
            </a:r>
          </a:p>
          <a:p>
            <a:pPr lvl="1"/>
            <a:endParaRPr lang="de-DE" altLang="de-DE" sz="28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2424113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5</a:t>
            </a:r>
          </a:p>
          <a:p>
            <a:pPr>
              <a:defRPr/>
            </a:pPr>
            <a:r>
              <a:rPr lang="de-DE" dirty="0" err="1"/>
              <a:t>Hann</a:t>
            </a:r>
            <a:r>
              <a:rPr lang="de-DE" dirty="0"/>
              <a:t>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63119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2</a:t>
            </a:r>
          </a:p>
          <a:p>
            <a:pPr>
              <a:defRPr/>
            </a:pPr>
            <a:r>
              <a:rPr lang="de-DE" dirty="0"/>
              <a:t>N 4</a:t>
            </a:r>
          </a:p>
          <a:p>
            <a:pPr>
              <a:defRPr/>
            </a:pPr>
            <a:r>
              <a:rPr lang="de-DE" dirty="0"/>
              <a:t>Hild.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0165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8</a:t>
            </a:r>
          </a:p>
          <a:p>
            <a:pPr>
              <a:defRPr/>
            </a:pPr>
            <a:r>
              <a:rPr lang="de-DE" dirty="0"/>
              <a:t>N 0</a:t>
            </a:r>
          </a:p>
          <a:p>
            <a:pPr>
              <a:defRPr/>
            </a:pPr>
            <a:r>
              <a:rPr lang="de-DE" dirty="0" err="1"/>
              <a:t>Frnkf</a:t>
            </a:r>
            <a:r>
              <a:rPr lang="de-DE" dirty="0"/>
              <a:t>.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719514" y="4221163"/>
            <a:ext cx="1081087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2</a:t>
            </a:r>
          </a:p>
          <a:p>
            <a:pPr>
              <a:defRPr/>
            </a:pPr>
            <a:r>
              <a:rPr lang="de-DE" dirty="0" err="1"/>
              <a:t>Nürnb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7608888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4</a:t>
            </a:r>
          </a:p>
          <a:p>
            <a:pPr>
              <a:defRPr/>
            </a:pPr>
            <a:r>
              <a:rPr lang="de-DE" dirty="0"/>
              <a:t>N 2</a:t>
            </a:r>
          </a:p>
          <a:p>
            <a:pPr>
              <a:defRPr/>
            </a:pPr>
            <a:r>
              <a:rPr lang="de-DE" dirty="0" err="1"/>
              <a:t>Hann</a:t>
            </a:r>
            <a:r>
              <a:rPr lang="de-DE" dirty="0"/>
              <a:t>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8904288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3</a:t>
            </a:r>
          </a:p>
          <a:p>
            <a:pPr>
              <a:defRPr/>
            </a:pPr>
            <a:r>
              <a:rPr lang="de-DE" dirty="0"/>
              <a:t>N 3</a:t>
            </a:r>
          </a:p>
          <a:p>
            <a:pPr>
              <a:defRPr/>
            </a:pPr>
            <a:r>
              <a:rPr lang="de-DE" dirty="0"/>
              <a:t>Graz</a:t>
            </a:r>
          </a:p>
        </p:txBody>
      </p:sp>
      <p:sp>
        <p:nvSpPr>
          <p:cNvPr id="21514" name="Rechteck 9"/>
          <p:cNvSpPr>
            <a:spLocks noChangeArrowheads="1"/>
          </p:cNvSpPr>
          <p:nvPr/>
        </p:nvSpPr>
        <p:spPr bwMode="auto">
          <a:xfrm>
            <a:off x="2786064" y="3619501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A</a:t>
            </a:r>
          </a:p>
        </p:txBody>
      </p:sp>
      <p:sp>
        <p:nvSpPr>
          <p:cNvPr id="21515" name="Rechteck 10"/>
          <p:cNvSpPr>
            <a:spLocks noChangeArrowheads="1"/>
          </p:cNvSpPr>
          <p:nvPr/>
        </p:nvSpPr>
        <p:spPr bwMode="auto">
          <a:xfrm>
            <a:off x="4049714" y="36147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B</a:t>
            </a:r>
          </a:p>
        </p:txBody>
      </p:sp>
      <p:sp>
        <p:nvSpPr>
          <p:cNvPr id="21516" name="Rechteck 11"/>
          <p:cNvSpPr>
            <a:spLocks noChangeArrowheads="1"/>
          </p:cNvSpPr>
          <p:nvPr/>
        </p:nvSpPr>
        <p:spPr bwMode="auto">
          <a:xfrm>
            <a:off x="5314950" y="36115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C</a:t>
            </a:r>
          </a:p>
        </p:txBody>
      </p:sp>
      <p:sp>
        <p:nvSpPr>
          <p:cNvPr id="21517" name="Rechteck 12"/>
          <p:cNvSpPr>
            <a:spLocks noChangeArrowheads="1"/>
          </p:cNvSpPr>
          <p:nvPr/>
        </p:nvSpPr>
        <p:spPr bwMode="auto">
          <a:xfrm>
            <a:off x="6578600" y="360838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D</a:t>
            </a:r>
          </a:p>
        </p:txBody>
      </p:sp>
      <p:sp>
        <p:nvSpPr>
          <p:cNvPr id="21518" name="Rechteck 13"/>
          <p:cNvSpPr>
            <a:spLocks noChangeArrowheads="1"/>
          </p:cNvSpPr>
          <p:nvPr/>
        </p:nvSpPr>
        <p:spPr bwMode="auto">
          <a:xfrm>
            <a:off x="7843839" y="3605213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21519" name="Rechteck 14"/>
          <p:cNvSpPr>
            <a:spLocks noChangeArrowheads="1"/>
          </p:cNvSpPr>
          <p:nvPr/>
        </p:nvSpPr>
        <p:spPr bwMode="auto">
          <a:xfrm>
            <a:off x="9107488" y="3602038"/>
            <a:ext cx="37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F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8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Basic Idea: Weighting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943600" y="23622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Index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581400" y="3276600"/>
            <a:ext cx="1905000" cy="12192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Document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620000" y="3733800"/>
            <a:ext cx="9461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Query</a:t>
            </a:r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2362200" y="2590800"/>
          <a:ext cx="15319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lip" r:id="rId3" imgW="1532456" imgH="2286577" progId="MS_ClipArt_Gallery.2">
                  <p:embed/>
                </p:oleObj>
              </mc:Choice>
              <mc:Fallback>
                <p:oleObj name="Clip" r:id="rId3" imgW="1532456" imgH="2286577" progId="MS_ClipArt_Gallery.2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15319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7"/>
          <p:cNvGraphicFramePr>
            <a:graphicFrameLocks noChangeAspect="1"/>
          </p:cNvGraphicFramePr>
          <p:nvPr/>
        </p:nvGraphicFramePr>
        <p:xfrm>
          <a:off x="2286001" y="5181600"/>
          <a:ext cx="766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Clip" r:id="rId5" imgW="1532456" imgH="2286577" progId="MS_ClipArt_Gallery.2">
                  <p:embed/>
                </p:oleObj>
              </mc:Choice>
              <mc:Fallback>
                <p:oleObj name="Clip" r:id="rId5" imgW="1532456" imgH="2286577" progId="MS_ClipArt_Gallery.2">
                  <p:embed/>
                  <p:pic>
                    <p:nvPicPr>
                      <p:cNvPr id="61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5181600"/>
                        <a:ext cx="766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6172201" y="41910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048000" y="5334001"/>
            <a:ext cx="7169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Weight / Ranking-Value for a Document-Query-Relation</a:t>
            </a:r>
          </a:p>
        </p:txBody>
      </p:sp>
      <p:graphicFrame>
        <p:nvGraphicFramePr>
          <p:cNvPr id="6155" name="Object 10"/>
          <p:cNvGraphicFramePr>
            <a:graphicFrameLocks noChangeAspect="1"/>
          </p:cNvGraphicFramePr>
          <p:nvPr/>
        </p:nvGraphicFramePr>
        <p:xfrm>
          <a:off x="8763000" y="2590800"/>
          <a:ext cx="15319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Clip" r:id="rId6" imgW="1532456" imgH="2286577" progId="MS_ClipArt_Gallery.2">
                  <p:embed/>
                </p:oleObj>
              </mc:Choice>
              <mc:Fallback>
                <p:oleObj name="Clip" r:id="rId6" imgW="1532456" imgH="2286577" progId="MS_ClipArt_Gallery.2">
                  <p:embed/>
                  <p:pic>
                    <p:nvPicPr>
                      <p:cNvPr id="61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590800"/>
                        <a:ext cx="15319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5BD3A8F-0845-48B0-AEAC-1F4E5B73DD08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Weighting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800" dirty="0" err="1" smtClean="0"/>
              <a:t>How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good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does</a:t>
            </a:r>
            <a:r>
              <a:rPr lang="de-DE" altLang="de-DE" sz="2800" dirty="0" smtClean="0"/>
              <a:t> a Term </a:t>
            </a:r>
            <a:r>
              <a:rPr lang="de-DE" altLang="de-DE" sz="2800" dirty="0" err="1" smtClean="0"/>
              <a:t>represent</a:t>
            </a:r>
            <a:r>
              <a:rPr lang="de-DE" altLang="de-DE" sz="2800" dirty="0" smtClean="0"/>
              <a:t> a </a:t>
            </a:r>
            <a:r>
              <a:rPr lang="de-DE" altLang="de-DE" sz="2800" dirty="0" err="1" smtClean="0"/>
              <a:t>Document</a:t>
            </a:r>
            <a:r>
              <a:rPr lang="de-DE" altLang="de-DE" sz="2800" dirty="0" smtClean="0"/>
              <a:t>?</a:t>
            </a:r>
            <a:endParaRPr lang="en-US" altLang="de-DE" sz="2800" dirty="0" smtClean="0"/>
          </a:p>
        </p:txBody>
      </p:sp>
      <p:sp>
        <p:nvSpPr>
          <p:cNvPr id="9221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435A40-A460-4F66-98AA-B12EEF2A1D75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Basic Idea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3200" dirty="0" smtClean="0"/>
              <a:t>„</a:t>
            </a:r>
            <a:r>
              <a:rPr lang="de-DE" altLang="de-DE" sz="3200" dirty="0" err="1" smtClean="0"/>
              <a:t>It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is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here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proposed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that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the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frequency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of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word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occurrence</a:t>
            </a:r>
            <a:r>
              <a:rPr lang="de-DE" altLang="de-DE" sz="3200" dirty="0" smtClean="0"/>
              <a:t> in an </a:t>
            </a:r>
            <a:r>
              <a:rPr lang="de-DE" altLang="de-DE" sz="3200" dirty="0" err="1" smtClean="0"/>
              <a:t>article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furnishes</a:t>
            </a:r>
            <a:r>
              <a:rPr lang="de-DE" altLang="de-DE" sz="3200" dirty="0" smtClean="0"/>
              <a:t> a </a:t>
            </a:r>
            <a:r>
              <a:rPr lang="de-DE" altLang="de-DE" sz="3200" dirty="0" err="1" smtClean="0"/>
              <a:t>useful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measurement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of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word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significance</a:t>
            </a:r>
            <a:r>
              <a:rPr lang="de-DE" altLang="de-DE" sz="3200" dirty="0" smtClean="0"/>
              <a:t>“ (</a:t>
            </a:r>
            <a:r>
              <a:rPr lang="de-DE" altLang="de-DE" sz="3200" dirty="0" err="1" smtClean="0"/>
              <a:t>Luhn</a:t>
            </a:r>
            <a:r>
              <a:rPr lang="de-DE" altLang="de-DE" sz="3200" dirty="0" smtClean="0"/>
              <a:t> nach </a:t>
            </a:r>
            <a:r>
              <a:rPr lang="de-DE" altLang="de-DE" sz="3200" dirty="0" err="1" smtClean="0"/>
              <a:t>Rijsbergen</a:t>
            </a:r>
            <a:r>
              <a:rPr lang="de-DE" altLang="de-DE" sz="3200" dirty="0" smtClean="0"/>
              <a:t> 1999)</a:t>
            </a:r>
          </a:p>
          <a:p>
            <a:pPr eaLnBrk="1" hangingPunct="1"/>
            <a:endParaRPr lang="de-DE" altLang="de-DE" sz="3200" dirty="0" smtClean="0"/>
          </a:p>
        </p:txBody>
      </p:sp>
      <p:sp>
        <p:nvSpPr>
          <p:cNvPr id="10245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D4303C5-81B0-44A4-8EE9-BCE6FE50E479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IR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 err="1" smtClean="0"/>
              <a:t>counting</a:t>
            </a:r>
            <a:r>
              <a:rPr lang="de-DE" sz="2800" dirty="0" smtClean="0"/>
              <a:t> </a:t>
            </a:r>
            <a:r>
              <a:rPr lang="de-DE" sz="2800" dirty="0" err="1" smtClean="0"/>
              <a:t>words</a:t>
            </a:r>
            <a:r>
              <a:rPr lang="de-DE" sz="2800" dirty="0" smtClean="0"/>
              <a:t>!</a:t>
            </a:r>
          </a:p>
          <a:p>
            <a:pPr lvl="1"/>
            <a:r>
              <a:rPr lang="de-DE" sz="2400" dirty="0" smtClean="0"/>
              <a:t>In </a:t>
            </a:r>
            <a:r>
              <a:rPr lang="de-DE" sz="2400" dirty="0" err="1" smtClean="0"/>
              <a:t>documents</a:t>
            </a:r>
            <a:endParaRPr lang="de-DE" sz="2400" dirty="0" smtClean="0"/>
          </a:p>
          <a:p>
            <a:pPr lvl="1"/>
            <a:r>
              <a:rPr lang="de-DE" sz="2400" dirty="0" smtClean="0"/>
              <a:t>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collection</a:t>
            </a:r>
            <a:endParaRPr lang="de-DE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4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2057400"/>
            <a:ext cx="8153400" cy="1905000"/>
          </a:xfrm>
        </p:spPr>
        <p:txBody>
          <a:bodyPr>
            <a:noAutofit/>
          </a:bodyPr>
          <a:lstStyle/>
          <a:p>
            <a:pPr lvl="1" eaLnBrk="1" hangingPunct="1"/>
            <a:endParaRPr lang="de-DE" altLang="de-DE" sz="2000" dirty="0"/>
          </a:p>
          <a:p>
            <a:pPr lvl="1" eaLnBrk="1" hangingPunct="1"/>
            <a:r>
              <a:rPr lang="de-DE" altLang="de-DE" sz="3200" dirty="0" err="1" smtClean="0"/>
              <a:t>Formula</a:t>
            </a:r>
            <a:r>
              <a:rPr lang="de-DE" altLang="de-DE" sz="3200" dirty="0" smtClean="0"/>
              <a:t>:  TF (t, d) =  N   </a:t>
            </a:r>
          </a:p>
          <a:p>
            <a:pPr lvl="2" eaLnBrk="1" hangingPunct="1">
              <a:buFontTx/>
              <a:buNone/>
            </a:pPr>
            <a:r>
              <a:rPr lang="de-DE" altLang="de-DE" sz="2800" dirty="0" smtClean="0"/>
              <a:t>N </a:t>
            </a:r>
            <a:r>
              <a:rPr lang="de-DE" altLang="de-DE" sz="2800" dirty="0" err="1" smtClean="0"/>
              <a:t>how</a:t>
            </a:r>
            <a:r>
              <a:rPr lang="de-DE" altLang="de-DE" sz="2800" dirty="0" smtClean="0"/>
              <a:t> </a:t>
            </a:r>
            <a:r>
              <a:rPr lang="de-DE" altLang="de-DE" sz="3200" dirty="0" err="1" smtClean="0"/>
              <a:t>often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does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term</a:t>
            </a:r>
            <a:r>
              <a:rPr lang="de-DE" altLang="de-DE" sz="2800" dirty="0" smtClean="0"/>
              <a:t> t </a:t>
            </a:r>
            <a:br>
              <a:rPr lang="de-DE" altLang="de-DE" sz="2800" dirty="0" smtClean="0"/>
            </a:br>
            <a:r>
              <a:rPr lang="de-DE" altLang="de-DE" sz="2800" dirty="0" err="1" smtClean="0"/>
              <a:t>occur</a:t>
            </a:r>
            <a:r>
              <a:rPr lang="de-DE" altLang="de-DE" sz="2800" dirty="0" smtClean="0"/>
              <a:t> in </a:t>
            </a:r>
            <a:r>
              <a:rPr lang="de-DE" altLang="de-DE" sz="2800" dirty="0" err="1" smtClean="0"/>
              <a:t>document</a:t>
            </a:r>
            <a:r>
              <a:rPr lang="de-DE" altLang="de-DE" sz="2800" dirty="0" smtClean="0"/>
              <a:t> d?</a:t>
            </a:r>
            <a:endParaRPr lang="de-DE" altLang="de-DE" sz="44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Term Frequency</a:t>
            </a:r>
          </a:p>
        </p:txBody>
      </p:sp>
      <p:sp>
        <p:nvSpPr>
          <p:cNvPr id="11269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E5429BD-9968-4480-92C3-1CF9731F8FB7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Example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revisited</a:t>
            </a:r>
            <a:endParaRPr lang="de-DE" altLang="de-DE" dirty="0" smtClean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1519238"/>
          </a:xfrm>
        </p:spPr>
        <p:txBody>
          <a:bodyPr>
            <a:normAutofit/>
          </a:bodyPr>
          <a:lstStyle/>
          <a:p>
            <a:r>
              <a:rPr lang="de-DE" altLang="de-DE" sz="2800" dirty="0" smtClean="0"/>
              <a:t>Query: </a:t>
            </a:r>
          </a:p>
          <a:p>
            <a:pPr lvl="1"/>
            <a:r>
              <a:rPr lang="de-DE" altLang="de-DE" sz="2400" dirty="0" smtClean="0"/>
              <a:t>Wolf Niedersachsen</a:t>
            </a:r>
          </a:p>
          <a:p>
            <a:pPr lvl="1"/>
            <a:endParaRPr lang="de-DE" altLang="de-DE" sz="24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2424113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5</a:t>
            </a:r>
          </a:p>
          <a:p>
            <a:pPr>
              <a:defRPr/>
            </a:pPr>
            <a:r>
              <a:rPr lang="de-DE" dirty="0" err="1"/>
              <a:t>Hann</a:t>
            </a:r>
            <a:r>
              <a:rPr lang="de-DE" dirty="0"/>
              <a:t>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63119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2</a:t>
            </a:r>
          </a:p>
          <a:p>
            <a:pPr>
              <a:defRPr/>
            </a:pPr>
            <a:r>
              <a:rPr lang="de-DE" dirty="0"/>
              <a:t>N 4</a:t>
            </a:r>
          </a:p>
          <a:p>
            <a:pPr>
              <a:defRPr/>
            </a:pPr>
            <a:r>
              <a:rPr lang="de-DE" dirty="0"/>
              <a:t>Hild.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0165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8</a:t>
            </a:r>
          </a:p>
          <a:p>
            <a:pPr>
              <a:defRPr/>
            </a:pPr>
            <a:r>
              <a:rPr lang="de-DE" dirty="0"/>
              <a:t>N 0</a:t>
            </a:r>
          </a:p>
          <a:p>
            <a:pPr>
              <a:defRPr/>
            </a:pPr>
            <a:r>
              <a:rPr lang="de-DE" dirty="0" err="1"/>
              <a:t>Frnkf</a:t>
            </a:r>
            <a:r>
              <a:rPr lang="de-DE" dirty="0"/>
              <a:t>.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719514" y="4221163"/>
            <a:ext cx="1081087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2</a:t>
            </a:r>
          </a:p>
          <a:p>
            <a:pPr>
              <a:defRPr/>
            </a:pPr>
            <a:r>
              <a:rPr lang="de-DE" dirty="0" err="1"/>
              <a:t>Nürnb</a:t>
            </a:r>
            <a:endParaRPr lang="de-DE" dirty="0"/>
          </a:p>
        </p:txBody>
      </p:sp>
      <p:sp>
        <p:nvSpPr>
          <p:cNvPr id="21514" name="Rechteck 9"/>
          <p:cNvSpPr>
            <a:spLocks noChangeArrowheads="1"/>
          </p:cNvSpPr>
          <p:nvPr/>
        </p:nvSpPr>
        <p:spPr bwMode="auto">
          <a:xfrm>
            <a:off x="2786064" y="3619501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A</a:t>
            </a:r>
          </a:p>
        </p:txBody>
      </p:sp>
      <p:sp>
        <p:nvSpPr>
          <p:cNvPr id="21515" name="Rechteck 10"/>
          <p:cNvSpPr>
            <a:spLocks noChangeArrowheads="1"/>
          </p:cNvSpPr>
          <p:nvPr/>
        </p:nvSpPr>
        <p:spPr bwMode="auto">
          <a:xfrm>
            <a:off x="4049714" y="36147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B</a:t>
            </a:r>
          </a:p>
        </p:txBody>
      </p:sp>
      <p:sp>
        <p:nvSpPr>
          <p:cNvPr id="21516" name="Rechteck 11"/>
          <p:cNvSpPr>
            <a:spLocks noChangeArrowheads="1"/>
          </p:cNvSpPr>
          <p:nvPr/>
        </p:nvSpPr>
        <p:spPr bwMode="auto">
          <a:xfrm>
            <a:off x="5314950" y="36115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C</a:t>
            </a:r>
          </a:p>
        </p:txBody>
      </p:sp>
      <p:sp>
        <p:nvSpPr>
          <p:cNvPr id="21517" name="Rechteck 12"/>
          <p:cNvSpPr>
            <a:spLocks noChangeArrowheads="1"/>
          </p:cNvSpPr>
          <p:nvPr/>
        </p:nvSpPr>
        <p:spPr bwMode="auto">
          <a:xfrm>
            <a:off x="6578600" y="360838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D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608887" y="3175819"/>
            <a:ext cx="1731757" cy="2556644"/>
            <a:chOff x="7608888" y="3605213"/>
            <a:chExt cx="1079500" cy="2127250"/>
          </a:xfrm>
        </p:grpSpPr>
        <p:sp>
          <p:nvSpPr>
            <p:cNvPr id="8" name="Rechteck 7"/>
            <p:cNvSpPr/>
            <p:nvPr/>
          </p:nvSpPr>
          <p:spPr bwMode="auto">
            <a:xfrm>
              <a:off x="7608888" y="4221163"/>
              <a:ext cx="1079500" cy="151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de-DE" sz="2400" dirty="0"/>
                <a:t>W 4</a:t>
              </a:r>
            </a:p>
            <a:p>
              <a:pPr>
                <a:defRPr/>
              </a:pPr>
              <a:r>
                <a:rPr lang="de-DE" sz="2400" dirty="0"/>
                <a:t>N 2</a:t>
              </a:r>
            </a:p>
            <a:p>
              <a:pPr>
                <a:defRPr/>
              </a:pPr>
              <a:r>
                <a:rPr lang="de-DE" sz="2400" dirty="0" err="1"/>
                <a:t>Hann</a:t>
              </a:r>
              <a:r>
                <a:rPr lang="de-DE" sz="2400" dirty="0"/>
                <a:t>.</a:t>
              </a:r>
            </a:p>
          </p:txBody>
        </p:sp>
        <p:sp>
          <p:nvSpPr>
            <p:cNvPr id="21518" name="Rechteck 13"/>
            <p:cNvSpPr>
              <a:spLocks noChangeArrowheads="1"/>
            </p:cNvSpPr>
            <p:nvPr/>
          </p:nvSpPr>
          <p:spPr bwMode="auto">
            <a:xfrm>
              <a:off x="7843839" y="3605213"/>
              <a:ext cx="264000" cy="43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 dirty="0"/>
                <a:t>E</a:t>
              </a:r>
              <a:endParaRPr lang="de-DE" altLang="de-DE" sz="2400" dirty="0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9720365" y="3175820"/>
            <a:ext cx="1672313" cy="2556644"/>
            <a:chOff x="8904288" y="3602038"/>
            <a:chExt cx="1079500" cy="2130425"/>
          </a:xfrm>
        </p:grpSpPr>
        <p:sp>
          <p:nvSpPr>
            <p:cNvPr id="9" name="Rechteck 8"/>
            <p:cNvSpPr/>
            <p:nvPr/>
          </p:nvSpPr>
          <p:spPr bwMode="auto">
            <a:xfrm>
              <a:off x="8904288" y="4221163"/>
              <a:ext cx="1079500" cy="151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de-DE" sz="2400" dirty="0"/>
                <a:t>W 3</a:t>
              </a:r>
            </a:p>
            <a:p>
              <a:pPr>
                <a:defRPr/>
              </a:pPr>
              <a:r>
                <a:rPr lang="de-DE" sz="2400" dirty="0"/>
                <a:t>N 3</a:t>
              </a:r>
            </a:p>
            <a:p>
              <a:pPr>
                <a:defRPr/>
              </a:pPr>
              <a:r>
                <a:rPr lang="de-DE" sz="2400" dirty="0"/>
                <a:t>Graz</a:t>
              </a:r>
            </a:p>
          </p:txBody>
        </p:sp>
        <p:sp>
          <p:nvSpPr>
            <p:cNvPr id="21519" name="Rechteck 14"/>
            <p:cNvSpPr>
              <a:spLocks noChangeArrowheads="1"/>
            </p:cNvSpPr>
            <p:nvPr/>
          </p:nvSpPr>
          <p:spPr bwMode="auto">
            <a:xfrm>
              <a:off x="9107488" y="3602038"/>
              <a:ext cx="280627" cy="48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/>
                <a:t>F</a:t>
              </a:r>
            </a:p>
          </p:txBody>
        </p:sp>
      </p:grp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graphicFrame>
        <p:nvGraphicFramePr>
          <p:cNvPr id="2" name="Diagramm 1"/>
          <p:cNvGraphicFramePr/>
          <p:nvPr/>
        </p:nvGraphicFramePr>
        <p:xfrm>
          <a:off x="2209800" y="1981200"/>
          <a:ext cx="7767638" cy="411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2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8153400" cy="1905000"/>
          </a:xfrm>
        </p:spPr>
        <p:txBody>
          <a:bodyPr>
            <a:normAutofit/>
          </a:bodyPr>
          <a:lstStyle/>
          <a:p>
            <a:pPr lvl="1" eaLnBrk="1" hangingPunct="1"/>
            <a:endParaRPr lang="de-DE" altLang="de-DE" sz="1000" dirty="0"/>
          </a:p>
          <a:p>
            <a:pPr marL="457200" lvl="1" indent="0" eaLnBrk="1" hangingPunct="1">
              <a:buNone/>
            </a:pPr>
            <a:r>
              <a:rPr lang="de-DE" altLang="de-DE" sz="2400" dirty="0" smtClean="0"/>
              <a:t>Term </a:t>
            </a:r>
            <a:r>
              <a:rPr lang="de-DE" altLang="de-DE" sz="2400" dirty="0" err="1" smtClean="0"/>
              <a:t>Frequency</a:t>
            </a:r>
            <a:r>
              <a:rPr lang="de-DE" altLang="de-DE" sz="2400" dirty="0" smtClean="0"/>
              <a:t> (TF</a:t>
            </a:r>
            <a:r>
              <a:rPr lang="de-DE" altLang="de-DE" sz="2400" dirty="0"/>
              <a:t>)</a:t>
            </a:r>
          </a:p>
          <a:p>
            <a:pPr marL="457200" lvl="1" indent="0" eaLnBrk="1" hangingPunct="1">
              <a:buNone/>
            </a:pPr>
            <a:endParaRPr lang="de-DE" altLang="de-DE" dirty="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286000" y="2514600"/>
            <a:ext cx="8153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endParaRPr lang="de-DE" altLang="de-DE" sz="1400" dirty="0"/>
          </a:p>
          <a:p>
            <a:pPr lvl="1" eaLnBrk="1" hangingPunct="1"/>
            <a:r>
              <a:rPr lang="de-DE" altLang="de-DE" sz="3200" dirty="0" err="1" smtClean="0"/>
              <a:t>Should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each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occurence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have</a:t>
            </a:r>
            <a:r>
              <a:rPr lang="de-DE" altLang="de-DE" sz="3200" dirty="0" smtClean="0"/>
              <a:t> </a:t>
            </a:r>
            <a:br>
              <a:rPr lang="de-DE" altLang="de-DE" sz="3200" dirty="0" smtClean="0"/>
            </a:br>
            <a:r>
              <a:rPr lang="de-DE" altLang="de-DE" sz="3200" dirty="0" err="1" smtClean="0"/>
              <a:t>the</a:t>
            </a:r>
            <a:r>
              <a:rPr lang="de-DE" altLang="de-DE" sz="3200" dirty="0" smtClean="0"/>
              <a:t> same </a:t>
            </a:r>
            <a:r>
              <a:rPr lang="de-DE" altLang="de-DE" sz="3200" dirty="0" err="1" smtClean="0"/>
              <a:t>contribution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to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the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weight</a:t>
            </a:r>
            <a:r>
              <a:rPr lang="de-DE" altLang="de-DE" sz="3200" dirty="0" smtClean="0"/>
              <a:t>?</a:t>
            </a:r>
            <a:endParaRPr lang="de-DE" altLang="de-DE" sz="3600" dirty="0"/>
          </a:p>
        </p:txBody>
      </p:sp>
      <p:sp>
        <p:nvSpPr>
          <p:cNvPr id="31750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4FCEA6B-6CB0-4DF3-B843-0B057D6B48F4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de-DE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08213" y="6324600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/>
              <a:t>http://exbook.de/wp-content/uploads/2008/03/ln_funktion.png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1"/>
            <a:ext cx="8610600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AF62FC-F142-4F4C-A23F-BA10A84663EC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Example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revisited</a:t>
            </a:r>
            <a:endParaRPr lang="de-DE" altLang="de-DE" dirty="0" smtClean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1519238"/>
          </a:xfrm>
        </p:spPr>
        <p:txBody>
          <a:bodyPr>
            <a:normAutofit/>
          </a:bodyPr>
          <a:lstStyle/>
          <a:p>
            <a:r>
              <a:rPr lang="de-DE" altLang="de-DE" sz="2800" dirty="0" smtClean="0"/>
              <a:t>Query: </a:t>
            </a:r>
          </a:p>
          <a:p>
            <a:pPr lvl="1"/>
            <a:r>
              <a:rPr lang="de-DE" altLang="de-DE" sz="2400" dirty="0" smtClean="0"/>
              <a:t>Wolf Niedersachsen</a:t>
            </a:r>
          </a:p>
          <a:p>
            <a:pPr lvl="1"/>
            <a:endParaRPr lang="de-DE" altLang="de-DE" sz="24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2424113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5</a:t>
            </a:r>
          </a:p>
          <a:p>
            <a:pPr>
              <a:defRPr/>
            </a:pPr>
            <a:r>
              <a:rPr lang="de-DE" dirty="0" err="1"/>
              <a:t>Hann</a:t>
            </a:r>
            <a:r>
              <a:rPr lang="de-DE" dirty="0"/>
              <a:t>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0165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8</a:t>
            </a:r>
          </a:p>
          <a:p>
            <a:pPr>
              <a:defRPr/>
            </a:pPr>
            <a:r>
              <a:rPr lang="de-DE" dirty="0"/>
              <a:t>N 0</a:t>
            </a:r>
          </a:p>
          <a:p>
            <a:pPr>
              <a:defRPr/>
            </a:pPr>
            <a:r>
              <a:rPr lang="de-DE" dirty="0" err="1"/>
              <a:t>Frnkf</a:t>
            </a:r>
            <a:r>
              <a:rPr lang="de-DE" dirty="0"/>
              <a:t>.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719514" y="4221163"/>
            <a:ext cx="1081087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2</a:t>
            </a:r>
          </a:p>
          <a:p>
            <a:pPr>
              <a:defRPr/>
            </a:pPr>
            <a:r>
              <a:rPr lang="de-DE" dirty="0" err="1"/>
              <a:t>Nürnb</a:t>
            </a:r>
            <a:endParaRPr lang="de-DE" dirty="0"/>
          </a:p>
        </p:txBody>
      </p:sp>
      <p:sp>
        <p:nvSpPr>
          <p:cNvPr id="21514" name="Rechteck 9"/>
          <p:cNvSpPr>
            <a:spLocks noChangeArrowheads="1"/>
          </p:cNvSpPr>
          <p:nvPr/>
        </p:nvSpPr>
        <p:spPr bwMode="auto">
          <a:xfrm>
            <a:off x="2786064" y="3619501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A</a:t>
            </a:r>
          </a:p>
        </p:txBody>
      </p:sp>
      <p:sp>
        <p:nvSpPr>
          <p:cNvPr id="21515" name="Rechteck 10"/>
          <p:cNvSpPr>
            <a:spLocks noChangeArrowheads="1"/>
          </p:cNvSpPr>
          <p:nvPr/>
        </p:nvSpPr>
        <p:spPr bwMode="auto">
          <a:xfrm>
            <a:off x="4049714" y="36147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B</a:t>
            </a:r>
          </a:p>
        </p:txBody>
      </p:sp>
      <p:sp>
        <p:nvSpPr>
          <p:cNvPr id="21516" name="Rechteck 11"/>
          <p:cNvSpPr>
            <a:spLocks noChangeArrowheads="1"/>
          </p:cNvSpPr>
          <p:nvPr/>
        </p:nvSpPr>
        <p:spPr bwMode="auto">
          <a:xfrm>
            <a:off x="5314950" y="36115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C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479048" y="3038168"/>
            <a:ext cx="1748250" cy="2694295"/>
            <a:chOff x="6311900" y="3608388"/>
            <a:chExt cx="1079500" cy="2124075"/>
          </a:xfrm>
        </p:grpSpPr>
        <p:sp>
          <p:nvSpPr>
            <p:cNvPr id="5" name="Rechteck 4"/>
            <p:cNvSpPr/>
            <p:nvPr/>
          </p:nvSpPr>
          <p:spPr bwMode="auto">
            <a:xfrm>
              <a:off x="6311900" y="4221163"/>
              <a:ext cx="1079500" cy="151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de-DE" sz="2400" dirty="0"/>
                <a:t>W 2</a:t>
              </a:r>
            </a:p>
            <a:p>
              <a:pPr>
                <a:defRPr/>
              </a:pPr>
              <a:r>
                <a:rPr lang="de-DE" sz="2400" dirty="0"/>
                <a:t>N 4</a:t>
              </a:r>
            </a:p>
            <a:p>
              <a:pPr>
                <a:defRPr/>
              </a:pPr>
              <a:r>
                <a:rPr lang="de-DE" sz="2400" dirty="0"/>
                <a:t>Hild.</a:t>
              </a:r>
            </a:p>
          </p:txBody>
        </p:sp>
        <p:sp>
          <p:nvSpPr>
            <p:cNvPr id="21517" name="Rechteck 12"/>
            <p:cNvSpPr>
              <a:spLocks noChangeArrowheads="1"/>
            </p:cNvSpPr>
            <p:nvPr/>
          </p:nvSpPr>
          <p:spPr bwMode="auto">
            <a:xfrm>
              <a:off x="6578600" y="3608388"/>
              <a:ext cx="297142" cy="46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/>
                <a:t>D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8536569" y="3038168"/>
            <a:ext cx="1729537" cy="2694295"/>
            <a:chOff x="7608888" y="3605213"/>
            <a:chExt cx="1079500" cy="2127250"/>
          </a:xfrm>
        </p:grpSpPr>
        <p:sp>
          <p:nvSpPr>
            <p:cNvPr id="8" name="Rechteck 7"/>
            <p:cNvSpPr/>
            <p:nvPr/>
          </p:nvSpPr>
          <p:spPr bwMode="auto">
            <a:xfrm>
              <a:off x="7608888" y="4221163"/>
              <a:ext cx="1079500" cy="151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de-DE" sz="2400" dirty="0"/>
                <a:t>W 4</a:t>
              </a:r>
            </a:p>
            <a:p>
              <a:pPr>
                <a:defRPr/>
              </a:pPr>
              <a:r>
                <a:rPr lang="de-DE" sz="2400" dirty="0"/>
                <a:t>N 2</a:t>
              </a:r>
            </a:p>
            <a:p>
              <a:pPr>
                <a:defRPr/>
              </a:pPr>
              <a:r>
                <a:rPr lang="de-DE" sz="2400" dirty="0" err="1"/>
                <a:t>Hann</a:t>
              </a:r>
              <a:r>
                <a:rPr lang="de-DE" sz="2400" dirty="0"/>
                <a:t>.</a:t>
              </a:r>
            </a:p>
          </p:txBody>
        </p:sp>
        <p:sp>
          <p:nvSpPr>
            <p:cNvPr id="21518" name="Rechteck 13"/>
            <p:cNvSpPr>
              <a:spLocks noChangeArrowheads="1"/>
            </p:cNvSpPr>
            <p:nvPr/>
          </p:nvSpPr>
          <p:spPr bwMode="auto">
            <a:xfrm>
              <a:off x="7843839" y="3605213"/>
              <a:ext cx="297600" cy="45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/>
                <a:t>E</a:t>
              </a:r>
            </a:p>
          </p:txBody>
        </p:sp>
      </p:grp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800" dirty="0" err="1" smtClean="0"/>
              <a:t>Differences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between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words</a:t>
            </a:r>
            <a:r>
              <a:rPr lang="de-DE" altLang="de-DE" sz="2800" dirty="0" smtClean="0"/>
              <a:t>?</a:t>
            </a:r>
          </a:p>
          <a:p>
            <a:r>
              <a:rPr lang="de-DE" altLang="de-DE" sz="2800" dirty="0" smtClean="0"/>
              <a:t>Size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vocabulary</a:t>
            </a:r>
            <a:endParaRPr lang="de-DE" altLang="de-DE" sz="2800" dirty="0" smtClean="0"/>
          </a:p>
          <a:p>
            <a:r>
              <a:rPr lang="de-DE" altLang="de-DE" sz="2800" dirty="0" smtClean="0"/>
              <a:t>Distribution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words</a:t>
            </a:r>
            <a:r>
              <a:rPr lang="de-DE" altLang="de-DE" sz="2800" dirty="0" smtClean="0"/>
              <a:t> in a </a:t>
            </a:r>
            <a:r>
              <a:rPr lang="de-DE" altLang="de-DE" sz="2800" dirty="0" err="1" smtClean="0"/>
              <a:t>language</a:t>
            </a:r>
            <a:r>
              <a:rPr lang="de-DE" altLang="de-DE" sz="2800" dirty="0" smtClean="0"/>
              <a:t>?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Determining the Weights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400" dirty="0" smtClean="0"/>
              <a:t>Basic </a:t>
            </a:r>
            <a:r>
              <a:rPr lang="de-DE" altLang="de-DE" sz="2400" dirty="0" err="1" smtClean="0"/>
              <a:t>Idea</a:t>
            </a:r>
            <a:r>
              <a:rPr lang="de-DE" altLang="de-DE" sz="2400" dirty="0" smtClean="0"/>
              <a:t>: Terms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their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occurrence</a:t>
            </a:r>
            <a:r>
              <a:rPr lang="de-DE" altLang="de-DE" sz="2400" dirty="0" smtClean="0"/>
              <a:t> (</a:t>
            </a:r>
            <a:r>
              <a:rPr lang="de-DE" altLang="de-DE" sz="2400" dirty="0" err="1" smtClean="0"/>
              <a:t>frequency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distribution</a:t>
            </a:r>
            <a:r>
              <a:rPr lang="de-DE" altLang="de-DE" sz="2400" dirty="0" smtClean="0"/>
              <a:t>)</a:t>
            </a:r>
          </a:p>
          <a:p>
            <a:pPr eaLnBrk="1" hangingPunct="1"/>
            <a:r>
              <a:rPr lang="de-DE" altLang="de-DE" sz="2400" dirty="0" err="1" smtClean="0"/>
              <a:t>Which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terms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are</a:t>
            </a:r>
            <a:r>
              <a:rPr lang="de-DE" altLang="de-DE" sz="2400" dirty="0" smtClean="0"/>
              <a:t> „</a:t>
            </a:r>
            <a:r>
              <a:rPr lang="de-DE" altLang="de-DE" sz="2400" dirty="0" err="1" smtClean="0"/>
              <a:t>good</a:t>
            </a:r>
            <a:r>
              <a:rPr lang="de-DE" altLang="de-DE" sz="2400" dirty="0" smtClean="0"/>
              <a:t>“ </a:t>
            </a:r>
            <a:r>
              <a:rPr lang="de-DE" altLang="de-DE" sz="2400" dirty="0" err="1" smtClean="0"/>
              <a:t>indicators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for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modelling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document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content</a:t>
            </a:r>
            <a:r>
              <a:rPr lang="de-DE" altLang="de-DE" sz="2400" dirty="0" smtClean="0"/>
              <a:t>?</a:t>
            </a:r>
          </a:p>
          <a:p>
            <a:pPr lvl="1" eaLnBrk="1" hangingPunct="1"/>
            <a:r>
              <a:rPr lang="de-DE" altLang="de-DE" sz="2000" dirty="0" err="1" smtClean="0"/>
              <a:t>Highly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frequent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terms</a:t>
            </a:r>
            <a:r>
              <a:rPr lang="de-DE" altLang="de-DE" sz="2000" dirty="0" smtClean="0"/>
              <a:t>?</a:t>
            </a:r>
          </a:p>
          <a:p>
            <a:pPr lvl="1" eaLnBrk="1" hangingPunct="1"/>
            <a:r>
              <a:rPr lang="de-DE" altLang="de-DE" sz="2000" dirty="0" smtClean="0"/>
              <a:t>Terms </a:t>
            </a:r>
            <a:r>
              <a:rPr lang="de-DE" altLang="de-DE" sz="2000" dirty="0" err="1" smtClean="0"/>
              <a:t>with</a:t>
            </a:r>
            <a:r>
              <a:rPr lang="de-DE" altLang="de-DE" sz="2000" dirty="0" smtClean="0"/>
              <a:t> a </a:t>
            </a:r>
            <a:r>
              <a:rPr lang="de-DE" altLang="de-DE" sz="2000" dirty="0" err="1" smtClean="0"/>
              <a:t>low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frequency</a:t>
            </a:r>
            <a:r>
              <a:rPr lang="de-DE" altLang="de-DE" sz="2000" dirty="0" smtClean="0"/>
              <a:t>?</a:t>
            </a:r>
          </a:p>
          <a:p>
            <a:pPr lvl="1" eaLnBrk="1" hangingPunct="1"/>
            <a:r>
              <a:rPr lang="de-DE" altLang="de-DE" sz="2000" dirty="0" smtClean="0"/>
              <a:t>Terms </a:t>
            </a:r>
            <a:r>
              <a:rPr lang="de-DE" altLang="de-DE" sz="2000" dirty="0" err="1" smtClean="0"/>
              <a:t>with</a:t>
            </a:r>
            <a:r>
              <a:rPr lang="de-DE" altLang="de-DE" sz="2000" dirty="0" smtClean="0"/>
              <a:t> a </a:t>
            </a:r>
            <a:r>
              <a:rPr lang="de-DE" altLang="de-DE" sz="2000" dirty="0" err="1" smtClean="0"/>
              <a:t>middle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frequency</a:t>
            </a:r>
            <a:r>
              <a:rPr lang="de-DE" altLang="de-DE" sz="2000" dirty="0" smtClean="0"/>
              <a:t>?</a:t>
            </a:r>
          </a:p>
        </p:txBody>
      </p:sp>
      <p:sp>
        <p:nvSpPr>
          <p:cNvPr id="22533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B2C104-0F97-43A9-AC45-B5C789847942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Zipf‘s Law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6324600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/>
              <a:t>in: Rijsbergen 1999</a:t>
            </a:r>
            <a:r>
              <a:rPr lang="de-DE" altLang="de-DE" baseline="30000"/>
              <a:t>2</a:t>
            </a:r>
          </a:p>
        </p:txBody>
      </p:sp>
      <p:pic>
        <p:nvPicPr>
          <p:cNvPr id="23557" name="Picture 4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6675"/>
            <a:ext cx="80772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B8E40A-8873-4C60-841F-258FC2AC8ADC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Inverse Do</a:t>
            </a:r>
            <a:r>
              <a:rPr lang="en-US" altLang="de-DE" smtClean="0"/>
              <a:t>c</a:t>
            </a:r>
            <a:r>
              <a:rPr lang="de-DE" altLang="de-DE" smtClean="0"/>
              <a:t>ument Frequen</a:t>
            </a:r>
            <a:r>
              <a:rPr lang="en-US" altLang="de-DE" smtClean="0"/>
              <a:t>cy</a:t>
            </a:r>
            <a:endParaRPr lang="de-DE" altLang="de-DE" smtClean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209800" y="2133600"/>
            <a:ext cx="8153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endParaRPr lang="de-DE" altLang="de-DE" sz="1000" dirty="0"/>
          </a:p>
          <a:p>
            <a:pPr lvl="1" eaLnBrk="1" hangingPunct="1"/>
            <a:r>
              <a:rPr lang="de-DE" altLang="de-DE" sz="2400" dirty="0"/>
              <a:t>Inverse Do</a:t>
            </a:r>
            <a:r>
              <a:rPr lang="en-US" altLang="de-DE" sz="2400" dirty="0"/>
              <a:t>c</a:t>
            </a:r>
            <a:r>
              <a:rPr lang="de-DE" altLang="de-DE" sz="2400" dirty="0" err="1"/>
              <a:t>ument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Frequen</a:t>
            </a:r>
            <a:r>
              <a:rPr lang="en-US" altLang="de-DE" sz="2400" dirty="0"/>
              <a:t>cy</a:t>
            </a:r>
            <a:r>
              <a:rPr lang="de-DE" altLang="de-DE" sz="2400" dirty="0"/>
              <a:t> (IDF)</a:t>
            </a:r>
          </a:p>
          <a:p>
            <a:pPr lvl="1" eaLnBrk="1" hangingPunct="1"/>
            <a:r>
              <a:rPr lang="de-DE" altLang="de-DE" sz="2400" dirty="0" err="1"/>
              <a:t>Formula</a:t>
            </a:r>
            <a:r>
              <a:rPr lang="de-DE" altLang="de-DE" sz="2400" dirty="0"/>
              <a:t>:  IDF (Term t) =  N/n   </a:t>
            </a:r>
          </a:p>
          <a:p>
            <a:pPr lvl="2" eaLnBrk="1" hangingPunct="1">
              <a:buFontTx/>
              <a:buNone/>
            </a:pPr>
            <a:r>
              <a:rPr lang="de-DE" altLang="de-DE" sz="2000" dirty="0" smtClean="0"/>
              <a:t>		N </a:t>
            </a:r>
            <a:r>
              <a:rPr lang="de-DE" altLang="de-DE" sz="2000" dirty="0" err="1"/>
              <a:t>number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 </a:t>
            </a:r>
            <a:r>
              <a:rPr lang="de-DE" altLang="de-DE" sz="2000" dirty="0" err="1"/>
              <a:t>docs</a:t>
            </a:r>
            <a:r>
              <a:rPr lang="de-DE" altLang="de-DE" sz="2000" dirty="0"/>
              <a:t> in </a:t>
            </a:r>
            <a:r>
              <a:rPr lang="de-DE" altLang="de-DE" sz="2000" dirty="0" err="1" smtClean="0"/>
              <a:t>collection</a:t>
            </a:r>
            <a:endParaRPr lang="de-DE" altLang="de-DE" sz="2000" dirty="0" smtClean="0"/>
          </a:p>
          <a:p>
            <a:pPr lvl="4" eaLnBrk="1" hangingPunct="1">
              <a:buFontTx/>
              <a:buNone/>
            </a:pPr>
            <a:r>
              <a:rPr lang="de-DE" altLang="de-DE" dirty="0" smtClean="0"/>
              <a:t>n </a:t>
            </a:r>
            <a:r>
              <a:rPr lang="de-DE" altLang="de-DE" dirty="0" err="1" smtClean="0"/>
              <a:t>number</a:t>
            </a:r>
            <a:r>
              <a:rPr lang="de-DE" altLang="de-DE" dirty="0" smtClean="0"/>
              <a:t>  der </a:t>
            </a:r>
            <a:r>
              <a:rPr lang="de-DE" altLang="de-DE" dirty="0" err="1" smtClean="0"/>
              <a:t>Docs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containing</a:t>
            </a:r>
            <a:r>
              <a:rPr lang="de-DE" altLang="de-DE" dirty="0" smtClean="0"/>
              <a:t> t</a:t>
            </a:r>
            <a:endParaRPr lang="de-DE" altLang="de-DE" dirty="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286000" y="4800600"/>
            <a:ext cx="8153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endParaRPr lang="de-DE" altLang="de-DE" sz="1200"/>
          </a:p>
          <a:p>
            <a:pPr lvl="1" eaLnBrk="1" hangingPunct="1"/>
            <a:r>
              <a:rPr lang="de-DE" altLang="de-DE"/>
              <a:t>What is the effect of these parameters?</a:t>
            </a:r>
          </a:p>
          <a:p>
            <a:pPr lvl="1" eaLnBrk="1" hangingPunct="1"/>
            <a:r>
              <a:rPr lang="de-DE" altLang="de-DE"/>
              <a:t>Does that make sense?</a:t>
            </a:r>
            <a:endParaRPr lang="de-DE" altLang="de-DE" sz="3200"/>
          </a:p>
        </p:txBody>
      </p:sp>
      <p:sp>
        <p:nvSpPr>
          <p:cNvPr id="25606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6A41B6-E2A8-44F1-918B-0A1A83BE4C0D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/>
              <a:t>TF IDF weighting 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209800" y="2133600"/>
            <a:ext cx="8153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endParaRPr lang="de-DE" altLang="de-DE" sz="1200" dirty="0"/>
          </a:p>
          <a:p>
            <a:pPr lvl="1" eaLnBrk="1" hangingPunct="1"/>
            <a:r>
              <a:rPr lang="de-DE" altLang="de-DE" dirty="0"/>
              <a:t>Term </a:t>
            </a:r>
            <a:r>
              <a:rPr lang="de-DE" altLang="de-DE" sz="2400" dirty="0" err="1"/>
              <a:t>Frequen</a:t>
            </a:r>
            <a:r>
              <a:rPr lang="en-US" altLang="de-DE" sz="2400" dirty="0"/>
              <a:t>cy</a:t>
            </a:r>
            <a:r>
              <a:rPr lang="de-DE" altLang="de-DE" sz="2400" dirty="0"/>
              <a:t>  </a:t>
            </a:r>
            <a:r>
              <a:rPr lang="de-DE" altLang="de-DE" dirty="0"/>
              <a:t>* Inverse Do</a:t>
            </a:r>
            <a:r>
              <a:rPr lang="en-US" altLang="de-DE" dirty="0"/>
              <a:t>c</a:t>
            </a:r>
            <a:r>
              <a:rPr lang="de-DE" altLang="de-DE" dirty="0" err="1"/>
              <a:t>ument</a:t>
            </a:r>
            <a:r>
              <a:rPr lang="de-DE" altLang="de-DE" dirty="0"/>
              <a:t> </a:t>
            </a:r>
            <a:r>
              <a:rPr lang="de-DE" altLang="de-DE" dirty="0" err="1"/>
              <a:t>Frequen</a:t>
            </a:r>
            <a:r>
              <a:rPr lang="en-US" altLang="de-DE" dirty="0"/>
              <a:t>cy</a:t>
            </a:r>
          </a:p>
          <a:p>
            <a:pPr lvl="1" eaLnBrk="1" hangingPunct="1"/>
            <a:endParaRPr lang="en-US" altLang="de-DE" dirty="0"/>
          </a:p>
          <a:p>
            <a:pPr lvl="1" eaLnBrk="1" hangingPunct="1"/>
            <a:r>
              <a:rPr lang="en-US" altLang="de-DE" dirty="0"/>
              <a:t>Often used</a:t>
            </a:r>
          </a:p>
          <a:p>
            <a:pPr lvl="2" eaLnBrk="1" hangingPunct="1">
              <a:buFontTx/>
              <a:buChar char="–"/>
            </a:pPr>
            <a:r>
              <a:rPr lang="de-DE" altLang="de-DE" dirty="0" err="1" smtClean="0"/>
              <a:t>use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logarithm</a:t>
            </a:r>
            <a:endParaRPr lang="de-DE" altLang="de-DE" dirty="0" smtClean="0"/>
          </a:p>
          <a:p>
            <a:pPr lvl="2" eaLnBrk="1" hangingPunct="1">
              <a:buFontTx/>
              <a:buChar char="–"/>
            </a:pPr>
            <a:r>
              <a:rPr lang="de-DE" altLang="de-DE" dirty="0" smtClean="0"/>
              <a:t>OK </a:t>
            </a:r>
            <a:r>
              <a:rPr lang="de-DE" altLang="de-DE" dirty="0" err="1"/>
              <a:t>for</a:t>
            </a:r>
            <a:r>
              <a:rPr lang="de-DE" altLang="de-DE" dirty="0"/>
              <a:t> a </a:t>
            </a:r>
            <a:r>
              <a:rPr lang="de-DE" altLang="de-DE" dirty="0" err="1"/>
              <a:t>first</a:t>
            </a:r>
            <a:r>
              <a:rPr lang="de-DE" altLang="de-DE" dirty="0"/>
              <a:t> </a:t>
            </a:r>
            <a:r>
              <a:rPr lang="de-DE" altLang="de-DE" dirty="0" err="1"/>
              <a:t>try</a:t>
            </a:r>
            <a:endParaRPr lang="de-DE" altLang="de-DE" dirty="0"/>
          </a:p>
          <a:p>
            <a:pPr lvl="2" eaLnBrk="1" hangingPunct="1">
              <a:buFontTx/>
              <a:buChar char="–"/>
            </a:pPr>
            <a:r>
              <a:rPr lang="de-DE" altLang="de-DE" dirty="0">
                <a:solidFill>
                  <a:srgbClr val="FF3300"/>
                </a:solidFill>
              </a:rPr>
              <a:t>Not </a:t>
            </a:r>
            <a:r>
              <a:rPr lang="de-DE" altLang="de-DE" dirty="0"/>
              <a:t> </a:t>
            </a:r>
            <a:r>
              <a:rPr lang="de-DE" altLang="de-DE" dirty="0" err="1"/>
              <a:t>current</a:t>
            </a:r>
            <a:r>
              <a:rPr lang="de-DE" altLang="de-DE" dirty="0"/>
              <a:t> State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art</a:t>
            </a:r>
            <a:endParaRPr lang="de-DE" altLang="de-DE" dirty="0"/>
          </a:p>
          <a:p>
            <a:pPr lvl="2" eaLnBrk="1" hangingPunct="1">
              <a:buFontTx/>
              <a:buChar char="–"/>
            </a:pPr>
            <a:r>
              <a:rPr lang="de-DE" altLang="de-DE" dirty="0" err="1"/>
              <a:t>There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nothing</a:t>
            </a:r>
            <a:r>
              <a:rPr lang="de-DE" altLang="de-DE" dirty="0"/>
              <a:t> like „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one</a:t>
            </a:r>
            <a:r>
              <a:rPr lang="de-DE" altLang="de-DE" dirty="0"/>
              <a:t>“ IDF</a:t>
            </a:r>
          </a:p>
          <a:p>
            <a:pPr lvl="2" eaLnBrk="1" hangingPunct="1">
              <a:buFontTx/>
              <a:buChar char="–"/>
            </a:pPr>
            <a:r>
              <a:rPr lang="de-DE" altLang="de-DE" dirty="0" err="1"/>
              <a:t>Many</a:t>
            </a:r>
            <a:r>
              <a:rPr lang="de-DE" altLang="de-DE" dirty="0"/>
              <a:t> different </a:t>
            </a:r>
            <a:r>
              <a:rPr lang="de-DE" altLang="de-DE" dirty="0" err="1"/>
              <a:t>definitions</a:t>
            </a:r>
            <a:r>
              <a:rPr lang="de-DE" altLang="de-DE" dirty="0"/>
              <a:t> </a:t>
            </a:r>
            <a:r>
              <a:rPr lang="de-DE" altLang="de-DE" dirty="0" err="1"/>
              <a:t>exist</a:t>
            </a:r>
            <a:endParaRPr lang="de-DE" altLang="de-DE" dirty="0"/>
          </a:p>
        </p:txBody>
      </p:sp>
      <p:sp>
        <p:nvSpPr>
          <p:cNvPr id="29701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679BD7-5969-4889-A20B-BAE8FC0A4AA1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TF.IDF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644877" y="3500438"/>
            <a:ext cx="5486298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3600" dirty="0" smtClean="0"/>
              <a:t>weight  </a:t>
            </a:r>
            <a:r>
              <a:rPr lang="en-US" altLang="de-DE" sz="3600" dirty="0"/>
              <a:t>= </a:t>
            </a:r>
            <a:r>
              <a:rPr lang="en-US" altLang="de-DE" sz="3600" dirty="0" smtClean="0"/>
              <a:t>log (</a:t>
            </a:r>
            <a:r>
              <a:rPr lang="en-US" altLang="de-DE" sz="3600" dirty="0" err="1" smtClean="0"/>
              <a:t>tf</a:t>
            </a:r>
            <a:r>
              <a:rPr lang="en-US" altLang="de-DE" sz="3600" dirty="0" smtClean="0"/>
              <a:t>) </a:t>
            </a:r>
            <a:r>
              <a:rPr lang="en-US" altLang="de-DE" sz="3600" dirty="0"/>
              <a:t>* log N/</a:t>
            </a:r>
            <a:r>
              <a:rPr lang="en-US" altLang="de-DE" sz="3600" i="1" dirty="0"/>
              <a:t>n</a:t>
            </a:r>
            <a:endParaRPr lang="en-US" altLang="de-DE" sz="3600" dirty="0"/>
          </a:p>
        </p:txBody>
      </p:sp>
      <p:sp>
        <p:nvSpPr>
          <p:cNvPr id="34822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F53B1F-F95C-4F6D-A6E9-A99CB7CC6B08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Simplification</a:t>
            </a:r>
            <a:endParaRPr lang="de-DE" altLang="de-D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3200" dirty="0" err="1" smtClean="0"/>
              <a:t>Instead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of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logarithm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you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can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use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the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harmonic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sum</a:t>
            </a:r>
            <a:r>
              <a:rPr lang="de-DE" altLang="de-DE" sz="3200" dirty="0" smtClean="0"/>
              <a:t> </a:t>
            </a:r>
            <a:r>
              <a:rPr lang="de-DE" altLang="de-DE" sz="3200" dirty="0" err="1" smtClean="0"/>
              <a:t>as</a:t>
            </a:r>
            <a:r>
              <a:rPr lang="de-DE" altLang="de-DE" sz="3200" dirty="0" smtClean="0"/>
              <a:t> an </a:t>
            </a:r>
            <a:r>
              <a:rPr lang="de-DE" altLang="de-DE" sz="3200" dirty="0" err="1" smtClean="0"/>
              <a:t>approximation</a:t>
            </a:r>
            <a:endParaRPr lang="de-DE" altLang="de-DE" sz="3200" dirty="0" smtClean="0"/>
          </a:p>
          <a:p>
            <a:pPr eaLnBrk="1" hangingPunct="1"/>
            <a:endParaRPr lang="de-DE" altLang="de-DE" sz="3200" dirty="0" smtClean="0"/>
          </a:p>
          <a:p>
            <a:pPr eaLnBrk="1" hangingPunct="1"/>
            <a:endParaRPr lang="de-DE" altLang="de-DE" sz="3200" dirty="0" smtClean="0"/>
          </a:p>
        </p:txBody>
      </p:sp>
      <p:sp>
        <p:nvSpPr>
          <p:cNvPr id="22533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B2C104-0F97-43A9-AC45-B5C789847942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664601"/>
              </p:ext>
            </p:extLst>
          </p:nvPr>
        </p:nvGraphicFramePr>
        <p:xfrm>
          <a:off x="2209800" y="2000865"/>
          <a:ext cx="7767638" cy="411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9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Harmonic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Sum</a:t>
            </a:r>
            <a:endParaRPr lang="de-DE" altLang="de-DE" dirty="0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mtClean="0"/>
              <a:t>Harmonic Sum </a:t>
            </a:r>
          </a:p>
          <a:p>
            <a:r>
              <a:rPr lang="de-DE" altLang="de-DE" smtClean="0"/>
              <a:t>Similar to Logarithm  log (n)</a:t>
            </a:r>
          </a:p>
        </p:txBody>
      </p:sp>
      <p:pic>
        <p:nvPicPr>
          <p:cNvPr id="9221" name="Picture 2" descr=" H_n=\sum_{k=1}^n \frac{1}{k}=1 + \frac{1}{2} + \frac{1}{3} + \frac{1}{4} + \cdots +\frac{1}{n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4" y="3581401"/>
            <a:ext cx="759618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78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Harmonic Sum</a:t>
            </a:r>
          </a:p>
        </p:txBody>
      </p:sp>
      <p:pic>
        <p:nvPicPr>
          <p:cNvPr id="10245" name="Picture 2" descr="&#10;\begin{matrix}H_1 &amp;=&amp; 1 \\\\ H_2 &amp;=&amp; \frac{3}{2} &amp;=&amp; 1{,}5 \\\\ H_3 &amp;=&amp; \frac{11}{6} &amp;=&amp; 1{,}8\overline{3} \\\\ H_4 &amp;=&amp; \frac{25}{12} &amp;=&amp; 2{,}08\overline{3} \\\\ H_5 &amp;=&amp; \frac{137}{60} &amp;=&amp; 2{,}28\overline{3} \\\\  \end{matrix}&#10;\qquad\qquad&#10;\begin{matrix}H_6 &amp;=&amp; \frac{49}{20} &amp;=&amp; 2{,}45 \\\\ H_7 &amp;=&amp; \frac{363}{140} &amp;=&amp; 2{,}59\overline{285714} \\\\ H_8 &amp;=&amp; \frac{761}{280} &amp;=&amp; 2{,}717\overline{857142} \\\\ H_9 &amp;=&amp; \frac{7129}{2520} &amp;=&amp; 2{,}828\overline{968253}  \\\\ H_{10} &amp;=&amp; \frac{7381}{2520} &amp;=&amp; 2{,}928\overline{968253}  \\\\  \end{matrix}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75" y="2281087"/>
            <a:ext cx="9032204" cy="36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1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Problem of different length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343400" y="2133600"/>
            <a:ext cx="838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10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6248400" y="2133600"/>
            <a:ext cx="9906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10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981200" y="2362200"/>
            <a:ext cx="18859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charset="0"/>
              </a:rPr>
              <a:t>Term-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charset="0"/>
              </a:rPr>
              <a:t>Frequency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4267200" y="31242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charset="0"/>
              </a:rPr>
              <a:t>Doc1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6248400" y="5791201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charset="0"/>
              </a:rPr>
              <a:t>Doc2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7810500" y="2133600"/>
            <a:ext cx="232568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charset="0"/>
              </a:rPr>
              <a:t>Same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charset="0"/>
              </a:rPr>
              <a:t>Term weight?</a:t>
            </a:r>
          </a:p>
        </p:txBody>
      </p:sp>
      <p:sp>
        <p:nvSpPr>
          <p:cNvPr id="35850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538808-26B7-4389-AE11-C1EA4B5672C5}" type="slidenum">
              <a:rPr lang="de-DE" altLang="de-DE" sz="1400">
                <a:solidFill>
                  <a:schemeClr val="bg2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Document Length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962400" y="24384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Dok A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962400" y="4953000"/>
            <a:ext cx="129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Dok D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962400" y="4191000"/>
            <a:ext cx="121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Dok C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8464550" y="41148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7467600" y="32766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5334000" y="16764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Haus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63246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Bank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83058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Park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73152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Geld</a:t>
            </a:r>
          </a:p>
        </p:txBody>
      </p:sp>
      <p:grpSp>
        <p:nvGrpSpPr>
          <p:cNvPr id="37901" name="Group 12"/>
          <p:cNvGrpSpPr>
            <a:grpSpLocks/>
          </p:cNvGrpSpPr>
          <p:nvPr/>
        </p:nvGrpSpPr>
        <p:grpSpPr bwMode="auto">
          <a:xfrm>
            <a:off x="3962400" y="2286000"/>
            <a:ext cx="5562600" cy="3352800"/>
            <a:chOff x="1248" y="1632"/>
            <a:chExt cx="4128" cy="2112"/>
          </a:xfrm>
        </p:grpSpPr>
        <p:sp>
          <p:nvSpPr>
            <p:cNvPr id="37927" name="Line 13"/>
            <p:cNvSpPr>
              <a:spLocks noChangeShapeType="1"/>
            </p:cNvSpPr>
            <p:nvPr/>
          </p:nvSpPr>
          <p:spPr bwMode="auto">
            <a:xfrm flipH="1" flipV="1">
              <a:off x="1248" y="1632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8" name="Line 14"/>
            <p:cNvSpPr>
              <a:spLocks noChangeShapeType="1"/>
            </p:cNvSpPr>
            <p:nvPr/>
          </p:nvSpPr>
          <p:spPr bwMode="auto">
            <a:xfrm flipH="1" flipV="1">
              <a:off x="1248" y="2160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9" name="Line 15"/>
            <p:cNvSpPr>
              <a:spLocks noChangeShapeType="1"/>
            </p:cNvSpPr>
            <p:nvPr/>
          </p:nvSpPr>
          <p:spPr bwMode="auto">
            <a:xfrm flipH="1" flipV="1">
              <a:off x="1248" y="268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0" name="Line 16"/>
            <p:cNvSpPr>
              <a:spLocks noChangeShapeType="1"/>
            </p:cNvSpPr>
            <p:nvPr/>
          </p:nvSpPr>
          <p:spPr bwMode="auto">
            <a:xfrm flipH="1" flipV="1">
              <a:off x="1248" y="3216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1" name="Line 17"/>
            <p:cNvSpPr>
              <a:spLocks noChangeShapeType="1"/>
            </p:cNvSpPr>
            <p:nvPr/>
          </p:nvSpPr>
          <p:spPr bwMode="auto">
            <a:xfrm flipH="1" flipV="1">
              <a:off x="1248" y="374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902" name="Rectangle 18"/>
          <p:cNvSpPr>
            <a:spLocks noChangeArrowheads="1"/>
          </p:cNvSpPr>
          <p:nvPr/>
        </p:nvSpPr>
        <p:spPr bwMode="auto">
          <a:xfrm>
            <a:off x="5561014" y="49672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03" name="Rectangle 19"/>
          <p:cNvSpPr>
            <a:spLocks noChangeArrowheads="1"/>
          </p:cNvSpPr>
          <p:nvPr/>
        </p:nvSpPr>
        <p:spPr bwMode="auto">
          <a:xfrm>
            <a:off x="647700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V="1">
            <a:off x="53340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V="1">
            <a:off x="63246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6" name="Line 22"/>
          <p:cNvSpPr>
            <a:spLocks noChangeShapeType="1"/>
          </p:cNvSpPr>
          <p:nvPr/>
        </p:nvSpPr>
        <p:spPr bwMode="auto">
          <a:xfrm flipV="1">
            <a:off x="73152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7" name="Line 23"/>
          <p:cNvSpPr>
            <a:spLocks noChangeShapeType="1"/>
          </p:cNvSpPr>
          <p:nvPr/>
        </p:nvSpPr>
        <p:spPr bwMode="auto">
          <a:xfrm flipV="1">
            <a:off x="83058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8" name="Line 24"/>
          <p:cNvSpPr>
            <a:spLocks noChangeShapeType="1"/>
          </p:cNvSpPr>
          <p:nvPr/>
        </p:nvSpPr>
        <p:spPr bwMode="auto">
          <a:xfrm flipV="1">
            <a:off x="92964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9" name="Rectangle 25"/>
          <p:cNvSpPr>
            <a:spLocks noChangeArrowheads="1"/>
          </p:cNvSpPr>
          <p:nvPr/>
        </p:nvSpPr>
        <p:spPr bwMode="auto">
          <a:xfrm>
            <a:off x="74739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910" name="Rectangle 26"/>
          <p:cNvSpPr>
            <a:spLocks noChangeArrowheads="1"/>
          </p:cNvSpPr>
          <p:nvPr/>
        </p:nvSpPr>
        <p:spPr bwMode="auto">
          <a:xfrm>
            <a:off x="5561014" y="41290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11" name="Rectangle 27"/>
          <p:cNvSpPr>
            <a:spLocks noChangeArrowheads="1"/>
          </p:cNvSpPr>
          <p:nvPr/>
        </p:nvSpPr>
        <p:spPr bwMode="auto">
          <a:xfrm>
            <a:off x="5486400" y="32766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7912" name="Rectangle 28"/>
          <p:cNvSpPr>
            <a:spLocks noChangeArrowheads="1"/>
          </p:cNvSpPr>
          <p:nvPr/>
        </p:nvSpPr>
        <p:spPr bwMode="auto">
          <a:xfrm>
            <a:off x="54927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7913" name="Rectangle 29"/>
          <p:cNvSpPr>
            <a:spLocks noChangeArrowheads="1"/>
          </p:cNvSpPr>
          <p:nvPr/>
        </p:nvSpPr>
        <p:spPr bwMode="auto">
          <a:xfrm>
            <a:off x="8609014" y="25288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14" name="Rectangle 30"/>
          <p:cNvSpPr>
            <a:spLocks noChangeArrowheads="1"/>
          </p:cNvSpPr>
          <p:nvPr/>
        </p:nvSpPr>
        <p:spPr bwMode="auto">
          <a:xfrm>
            <a:off x="86106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15" name="Text Box 32"/>
          <p:cNvSpPr txBox="1">
            <a:spLocks noChangeArrowheads="1"/>
          </p:cNvSpPr>
          <p:nvPr/>
        </p:nvSpPr>
        <p:spPr bwMode="auto">
          <a:xfrm>
            <a:off x="3962400" y="33528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Dok B</a:t>
            </a:r>
          </a:p>
        </p:txBody>
      </p:sp>
      <p:sp>
        <p:nvSpPr>
          <p:cNvPr id="37916" name="Rectangle 33"/>
          <p:cNvSpPr>
            <a:spLocks noChangeArrowheads="1"/>
          </p:cNvSpPr>
          <p:nvPr/>
        </p:nvSpPr>
        <p:spPr bwMode="auto">
          <a:xfrm>
            <a:off x="64770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7917" name="Rectangle 34"/>
          <p:cNvSpPr>
            <a:spLocks noChangeArrowheads="1"/>
          </p:cNvSpPr>
          <p:nvPr/>
        </p:nvSpPr>
        <p:spPr bwMode="auto">
          <a:xfrm>
            <a:off x="6477000" y="41148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7918" name="Rectangle 35"/>
          <p:cNvSpPr>
            <a:spLocks noChangeArrowheads="1"/>
          </p:cNvSpPr>
          <p:nvPr/>
        </p:nvSpPr>
        <p:spPr bwMode="auto">
          <a:xfrm>
            <a:off x="6477000" y="4938713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7919" name="Rectangle 36"/>
          <p:cNvSpPr>
            <a:spLocks noChangeArrowheads="1"/>
          </p:cNvSpPr>
          <p:nvPr/>
        </p:nvSpPr>
        <p:spPr bwMode="auto">
          <a:xfrm>
            <a:off x="7618414" y="42052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20" name="Rectangle 37"/>
          <p:cNvSpPr>
            <a:spLocks noChangeArrowheads="1"/>
          </p:cNvSpPr>
          <p:nvPr/>
        </p:nvSpPr>
        <p:spPr bwMode="auto">
          <a:xfrm>
            <a:off x="7620000" y="49672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921" name="Rectangle 38"/>
          <p:cNvSpPr>
            <a:spLocks noChangeArrowheads="1"/>
          </p:cNvSpPr>
          <p:nvPr/>
        </p:nvSpPr>
        <p:spPr bwMode="auto">
          <a:xfrm>
            <a:off x="8464550" y="49672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7922" name="Rectangle 39"/>
          <p:cNvSpPr>
            <a:spLocks noChangeArrowheads="1"/>
          </p:cNvSpPr>
          <p:nvPr/>
        </p:nvSpPr>
        <p:spPr bwMode="auto">
          <a:xfrm>
            <a:off x="3505200" y="1447801"/>
            <a:ext cx="1981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tx2"/>
                </a:solidFill>
                <a:latin typeface="Arial" panose="020B0604020202020204" pitchFamily="34" charset="0"/>
              </a:rPr>
              <a:t>Document-Term-Matrix</a:t>
            </a: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133600" y="1981200"/>
            <a:ext cx="1524000" cy="1295400"/>
          </a:xfrm>
          <a:prstGeom prst="rightArrow">
            <a:avLst>
              <a:gd name="adj1" fmla="val 50000"/>
              <a:gd name="adj2" fmla="val 29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/>
              <a:t>short</a:t>
            </a:r>
            <a:br>
              <a:rPr lang="en-US" altLang="de-DE" sz="2400"/>
            </a:br>
            <a:r>
              <a:rPr lang="en-US" altLang="de-DE" sz="2400"/>
              <a:t>document</a:t>
            </a: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2133600" y="3124200"/>
            <a:ext cx="1524000" cy="1295400"/>
          </a:xfrm>
          <a:prstGeom prst="rightArrow">
            <a:avLst>
              <a:gd name="adj1" fmla="val 50000"/>
              <a:gd name="adj2" fmla="val 29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/>
              <a:t>long</a:t>
            </a:r>
            <a:br>
              <a:rPr lang="en-US" altLang="de-DE" sz="2400"/>
            </a:br>
            <a:r>
              <a:rPr lang="en-US" altLang="de-DE" sz="2400"/>
              <a:t>document</a:t>
            </a:r>
          </a:p>
        </p:txBody>
      </p:sp>
      <p:sp>
        <p:nvSpPr>
          <p:cNvPr id="63530" name="Oval 42"/>
          <p:cNvSpPr>
            <a:spLocks noChangeArrowheads="1"/>
          </p:cNvSpPr>
          <p:nvPr/>
        </p:nvSpPr>
        <p:spPr bwMode="auto">
          <a:xfrm>
            <a:off x="7315200" y="1600200"/>
            <a:ext cx="914400" cy="2438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7926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9DBD83-B381-4845-B658-4160CC69C4A9}" type="slidenum">
              <a:rPr lang="de-DE" altLang="de-DE" sz="14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8" grpId="0" animBg="1"/>
      <p:bldP spid="63529" grpId="0" animBg="1"/>
      <p:bldP spid="635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772400" cy="1143000"/>
          </a:xfrm>
        </p:spPr>
        <p:txBody>
          <a:bodyPr/>
          <a:lstStyle/>
          <a:p>
            <a:r>
              <a:rPr lang="de-DE" altLang="de-DE" sz="5400" dirty="0"/>
              <a:t>Solution: </a:t>
            </a:r>
            <a:r>
              <a:rPr lang="de-DE" altLang="de-DE" sz="5400" dirty="0" smtClean="0"/>
              <a:t/>
            </a:r>
            <a:br>
              <a:rPr lang="de-DE" altLang="de-DE" sz="5400" dirty="0" smtClean="0"/>
            </a:br>
            <a:r>
              <a:rPr lang="de-DE" altLang="de-DE" sz="5400" dirty="0" err="1" smtClean="0"/>
              <a:t>Length</a:t>
            </a:r>
            <a:r>
              <a:rPr lang="de-DE" altLang="de-DE" sz="5400" dirty="0" smtClean="0"/>
              <a:t> </a:t>
            </a:r>
            <a:r>
              <a:rPr lang="de-DE" altLang="de-DE" sz="5400" dirty="0" err="1" smtClean="0"/>
              <a:t>Normalisation</a:t>
            </a:r>
            <a:endParaRPr lang="de-DE" altLang="de-DE" sz="5400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	</a:t>
            </a:r>
            <a:r>
              <a:rPr lang="de-DE" altLang="de-DE" i="1" smtClean="0">
                <a:solidFill>
                  <a:srgbClr val="000000"/>
                </a:solidFill>
              </a:rPr>
              <a:t>	</a:t>
            </a:r>
            <a:r>
              <a:rPr lang="de-DE" altLang="de-DE" smtClean="0">
                <a:solidFill>
                  <a:srgbClr val="000000"/>
                </a:solidFill>
              </a:rPr>
              <a:t>	</a:t>
            </a:r>
          </a:p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	</a:t>
            </a:r>
            <a:endParaRPr lang="de-DE" altLang="de-DE" smtClean="0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2209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de-DE"/>
              <a:t>goal: all documents have the same length (and have the same influence </a:t>
            </a:r>
            <a:br>
              <a:rPr lang="en-US" altLang="de-DE"/>
            </a:br>
            <a:r>
              <a:rPr lang="en-US" altLang="de-DE"/>
              <a:t>and chance to be found)</a:t>
            </a:r>
          </a:p>
          <a:p>
            <a:pPr algn="ctr" eaLnBrk="1" hangingPunct="1">
              <a:buFontTx/>
              <a:buNone/>
            </a:pPr>
            <a:endParaRPr lang="en-US" altLang="de-DE"/>
          </a:p>
          <a:p>
            <a:pPr algn="ctr" eaLnBrk="1" hangingPunct="1">
              <a:buFontTx/>
              <a:buNone/>
            </a:pPr>
            <a:r>
              <a:rPr lang="en-US" altLang="de-DE"/>
              <a:t>approach: division of all term weights </a:t>
            </a:r>
            <a:br>
              <a:rPr lang="en-US" altLang="de-DE"/>
            </a:br>
            <a:r>
              <a:rPr lang="en-US" altLang="de-DE"/>
              <a:t>by length of document (or document vector)</a:t>
            </a: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3581400" y="5029200"/>
            <a:ext cx="4191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400"/>
              <a:t>   normWeight = </a:t>
            </a:r>
            <a:r>
              <a:rPr lang="en-US" altLang="de-DE" sz="2400" i="1"/>
              <a:t>w</a:t>
            </a:r>
            <a:r>
              <a:rPr lang="en-US" altLang="de-DE" sz="2400"/>
              <a:t>/            (</a:t>
            </a:r>
            <a:r>
              <a:rPr lang="en-US" altLang="de-DE" sz="2400" i="1"/>
              <a:t>w</a:t>
            </a:r>
            <a:r>
              <a:rPr lang="en-US" altLang="de-DE" sz="2400"/>
              <a:t>)</a:t>
            </a:r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>
            <a:off x="6334125" y="5316538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 flipH="1" flipV="1">
            <a:off x="6275388" y="5770563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6503988" y="53133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 flipH="1">
            <a:off x="6580188" y="5389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6580188" y="53895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 flipH="1">
            <a:off x="6551613" y="56054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6580188" y="58467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6503988" y="5846764"/>
            <a:ext cx="838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200" i="1"/>
              <a:t>Vector  i</a:t>
            </a:r>
            <a:endParaRPr lang="en-US" altLang="de-DE" sz="2400"/>
          </a:p>
        </p:txBody>
      </p:sp>
      <p:sp>
        <p:nvSpPr>
          <p:cNvPr id="38927" name="Text Box 17"/>
          <p:cNvSpPr txBox="1">
            <a:spLocks noChangeArrowheads="1"/>
          </p:cNvSpPr>
          <p:nvPr/>
        </p:nvSpPr>
        <p:spPr bwMode="auto">
          <a:xfrm>
            <a:off x="7494588" y="5389564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/>
              <a:t>2</a:t>
            </a:r>
            <a:endParaRPr lang="en-US" altLang="de-DE" sz="2400"/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6884988" y="54657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7342188" y="5618164"/>
            <a:ext cx="227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i="1"/>
              <a:t>i</a:t>
            </a:r>
            <a:endParaRPr lang="en-US" altLang="de-DE" sz="2400"/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 flipH="1">
            <a:off x="6199188" y="57705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1" name="Line 21"/>
          <p:cNvSpPr>
            <a:spLocks noChangeShapeType="1"/>
          </p:cNvSpPr>
          <p:nvPr/>
        </p:nvSpPr>
        <p:spPr bwMode="auto">
          <a:xfrm flipH="1" flipV="1">
            <a:off x="6884988" y="57705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 flipH="1">
            <a:off x="6884988" y="53895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3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965AFF-B432-45B8-BDE8-2DA9DA584ADD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25629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Document Length: </a:t>
            </a:r>
            <a:br>
              <a:rPr lang="de-DE" altLang="de-DE" smtClean="0"/>
            </a:br>
            <a:r>
              <a:rPr lang="de-DE" altLang="de-DE" smtClean="0"/>
              <a:t>Normalization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124200" y="24384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A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19400" y="4191001"/>
            <a:ext cx="1752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A</a:t>
            </a:r>
            <a:r>
              <a:rPr lang="de-DE" altLang="de-DE" sz="2600" baseline="-25000">
                <a:latin typeface="Arial" panose="020B0604020202020204" pitchFamily="34" charset="0"/>
              </a:rPr>
              <a:t>norm.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6629400" y="32766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495800" y="16764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Haus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54864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Bank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4676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Park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4770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Geld</a:t>
            </a:r>
          </a:p>
        </p:txBody>
      </p:sp>
      <p:grpSp>
        <p:nvGrpSpPr>
          <p:cNvPr id="39947" name="Group 12"/>
          <p:cNvGrpSpPr>
            <a:grpSpLocks/>
          </p:cNvGrpSpPr>
          <p:nvPr/>
        </p:nvGrpSpPr>
        <p:grpSpPr bwMode="auto">
          <a:xfrm>
            <a:off x="3124200" y="2286000"/>
            <a:ext cx="5562600" cy="3352800"/>
            <a:chOff x="1248" y="1632"/>
            <a:chExt cx="4128" cy="2112"/>
          </a:xfrm>
        </p:grpSpPr>
        <p:sp>
          <p:nvSpPr>
            <p:cNvPr id="39978" name="Line 13"/>
            <p:cNvSpPr>
              <a:spLocks noChangeShapeType="1"/>
            </p:cNvSpPr>
            <p:nvPr/>
          </p:nvSpPr>
          <p:spPr bwMode="auto">
            <a:xfrm flipH="1" flipV="1">
              <a:off x="1248" y="1632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79" name="Line 14"/>
            <p:cNvSpPr>
              <a:spLocks noChangeShapeType="1"/>
            </p:cNvSpPr>
            <p:nvPr/>
          </p:nvSpPr>
          <p:spPr bwMode="auto">
            <a:xfrm flipH="1" flipV="1">
              <a:off x="1248" y="2160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0" name="Line 15"/>
            <p:cNvSpPr>
              <a:spLocks noChangeShapeType="1"/>
            </p:cNvSpPr>
            <p:nvPr/>
          </p:nvSpPr>
          <p:spPr bwMode="auto">
            <a:xfrm flipH="1" flipV="1">
              <a:off x="1248" y="268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1" name="Line 16"/>
            <p:cNvSpPr>
              <a:spLocks noChangeShapeType="1"/>
            </p:cNvSpPr>
            <p:nvPr/>
          </p:nvSpPr>
          <p:spPr bwMode="auto">
            <a:xfrm flipH="1" flipV="1">
              <a:off x="1248" y="3216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2" name="Line 17"/>
            <p:cNvSpPr>
              <a:spLocks noChangeShapeType="1"/>
            </p:cNvSpPr>
            <p:nvPr/>
          </p:nvSpPr>
          <p:spPr bwMode="auto">
            <a:xfrm flipH="1" flipV="1">
              <a:off x="1248" y="374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48" name="Rectangle 19"/>
          <p:cNvSpPr>
            <a:spLocks noChangeArrowheads="1"/>
          </p:cNvSpPr>
          <p:nvPr/>
        </p:nvSpPr>
        <p:spPr bwMode="auto">
          <a:xfrm>
            <a:off x="563880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49" name="Line 20"/>
          <p:cNvSpPr>
            <a:spLocks noChangeShapeType="1"/>
          </p:cNvSpPr>
          <p:nvPr/>
        </p:nvSpPr>
        <p:spPr bwMode="auto">
          <a:xfrm flipV="1">
            <a:off x="44958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0" name="Line 21"/>
          <p:cNvSpPr>
            <a:spLocks noChangeShapeType="1"/>
          </p:cNvSpPr>
          <p:nvPr/>
        </p:nvSpPr>
        <p:spPr bwMode="auto">
          <a:xfrm flipV="1">
            <a:off x="54864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22"/>
          <p:cNvSpPr>
            <a:spLocks noChangeShapeType="1"/>
          </p:cNvSpPr>
          <p:nvPr/>
        </p:nvSpPr>
        <p:spPr bwMode="auto">
          <a:xfrm flipV="1">
            <a:off x="64770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Line 23"/>
          <p:cNvSpPr>
            <a:spLocks noChangeShapeType="1"/>
          </p:cNvSpPr>
          <p:nvPr/>
        </p:nvSpPr>
        <p:spPr bwMode="auto">
          <a:xfrm flipV="1">
            <a:off x="74676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3" name="Line 24"/>
          <p:cNvSpPr>
            <a:spLocks noChangeShapeType="1"/>
          </p:cNvSpPr>
          <p:nvPr/>
        </p:nvSpPr>
        <p:spPr bwMode="auto">
          <a:xfrm flipV="1">
            <a:off x="84582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Rectangle 25"/>
          <p:cNvSpPr>
            <a:spLocks noChangeArrowheads="1"/>
          </p:cNvSpPr>
          <p:nvPr/>
        </p:nvSpPr>
        <p:spPr bwMode="auto">
          <a:xfrm>
            <a:off x="66357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5" name="Rectangle 27"/>
          <p:cNvSpPr>
            <a:spLocks noChangeArrowheads="1"/>
          </p:cNvSpPr>
          <p:nvPr/>
        </p:nvSpPr>
        <p:spPr bwMode="auto">
          <a:xfrm>
            <a:off x="4648201" y="3276601"/>
            <a:ext cx="385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9956" name="Rectangle 28"/>
          <p:cNvSpPr>
            <a:spLocks noChangeArrowheads="1"/>
          </p:cNvSpPr>
          <p:nvPr/>
        </p:nvSpPr>
        <p:spPr bwMode="auto">
          <a:xfrm>
            <a:off x="46545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9957" name="Rectangle 29"/>
          <p:cNvSpPr>
            <a:spLocks noChangeArrowheads="1"/>
          </p:cNvSpPr>
          <p:nvPr/>
        </p:nvSpPr>
        <p:spPr bwMode="auto">
          <a:xfrm>
            <a:off x="7770814" y="25288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9958" name="Rectangle 30"/>
          <p:cNvSpPr>
            <a:spLocks noChangeArrowheads="1"/>
          </p:cNvSpPr>
          <p:nvPr/>
        </p:nvSpPr>
        <p:spPr bwMode="auto">
          <a:xfrm>
            <a:off x="77724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9959" name="Text Box 31"/>
          <p:cNvSpPr txBox="1">
            <a:spLocks noChangeArrowheads="1"/>
          </p:cNvSpPr>
          <p:nvPr/>
        </p:nvSpPr>
        <p:spPr bwMode="auto">
          <a:xfrm>
            <a:off x="3124200" y="33528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B</a:t>
            </a:r>
          </a:p>
        </p:txBody>
      </p:sp>
      <p:sp>
        <p:nvSpPr>
          <p:cNvPr id="39960" name="Rectangle 32"/>
          <p:cNvSpPr>
            <a:spLocks noChangeArrowheads="1"/>
          </p:cNvSpPr>
          <p:nvPr/>
        </p:nvSpPr>
        <p:spPr bwMode="auto">
          <a:xfrm>
            <a:off x="56388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9961" name="Rectangle 38"/>
          <p:cNvSpPr>
            <a:spLocks noChangeArrowheads="1"/>
          </p:cNvSpPr>
          <p:nvPr/>
        </p:nvSpPr>
        <p:spPr bwMode="auto">
          <a:xfrm>
            <a:off x="2667000" y="1447801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tx2"/>
                </a:solidFill>
                <a:latin typeface="Arial" panose="020B0604020202020204" pitchFamily="34" charset="0"/>
              </a:rPr>
              <a:t>Document-Term-Matrix</a:t>
            </a:r>
          </a:p>
        </p:txBody>
      </p:sp>
      <p:grpSp>
        <p:nvGrpSpPr>
          <p:cNvPr id="66603" name="Group 43"/>
          <p:cNvGrpSpPr>
            <a:grpSpLocks/>
          </p:cNvGrpSpPr>
          <p:nvPr/>
        </p:nvGrpSpPr>
        <p:grpSpPr bwMode="auto">
          <a:xfrm>
            <a:off x="4572000" y="4114801"/>
            <a:ext cx="3475038" cy="1376363"/>
            <a:chOff x="2448" y="2592"/>
            <a:chExt cx="2189" cy="867"/>
          </a:xfrm>
        </p:grpSpPr>
        <p:sp>
          <p:nvSpPr>
            <p:cNvPr id="39970" name="Rectangle 6"/>
            <p:cNvSpPr>
              <a:spLocks noChangeArrowheads="1"/>
            </p:cNvSpPr>
            <p:nvPr/>
          </p:nvSpPr>
          <p:spPr bwMode="auto">
            <a:xfrm>
              <a:off x="4372" y="259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71" name="Rectangle 18"/>
            <p:cNvSpPr>
              <a:spLocks noChangeArrowheads="1"/>
            </p:cNvSpPr>
            <p:nvPr/>
          </p:nvSpPr>
          <p:spPr bwMode="auto">
            <a:xfrm>
              <a:off x="2448" y="3129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8/15</a:t>
              </a:r>
            </a:p>
          </p:txBody>
        </p:sp>
        <p:sp>
          <p:nvSpPr>
            <p:cNvPr id="39972" name="Rectangle 26"/>
            <p:cNvSpPr>
              <a:spLocks noChangeArrowheads="1"/>
            </p:cNvSpPr>
            <p:nvPr/>
          </p:nvSpPr>
          <p:spPr bwMode="auto">
            <a:xfrm>
              <a:off x="2543" y="2601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1/5</a:t>
              </a:r>
            </a:p>
          </p:txBody>
        </p:sp>
        <p:sp>
          <p:nvSpPr>
            <p:cNvPr id="39973" name="Rectangle 33"/>
            <p:cNvSpPr>
              <a:spLocks noChangeArrowheads="1"/>
            </p:cNvSpPr>
            <p:nvPr/>
          </p:nvSpPr>
          <p:spPr bwMode="auto">
            <a:xfrm>
              <a:off x="3120" y="2592"/>
              <a:ext cx="4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2/5</a:t>
              </a:r>
            </a:p>
          </p:txBody>
        </p:sp>
        <p:sp>
          <p:nvSpPr>
            <p:cNvPr id="39974" name="Rectangle 34"/>
            <p:cNvSpPr>
              <a:spLocks noChangeArrowheads="1"/>
            </p:cNvSpPr>
            <p:nvPr/>
          </p:nvSpPr>
          <p:spPr bwMode="auto">
            <a:xfrm>
              <a:off x="3024" y="3111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5/15</a:t>
              </a:r>
            </a:p>
          </p:txBody>
        </p:sp>
        <p:sp>
          <p:nvSpPr>
            <p:cNvPr id="39975" name="Rectangle 36"/>
            <p:cNvSpPr>
              <a:spLocks noChangeArrowheads="1"/>
            </p:cNvSpPr>
            <p:nvPr/>
          </p:nvSpPr>
          <p:spPr bwMode="auto">
            <a:xfrm>
              <a:off x="3696" y="3129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2/15</a:t>
              </a:r>
            </a:p>
          </p:txBody>
        </p:sp>
        <p:sp>
          <p:nvSpPr>
            <p:cNvPr id="39976" name="Rectangle 37"/>
            <p:cNvSpPr>
              <a:spLocks noChangeArrowheads="1"/>
            </p:cNvSpPr>
            <p:nvPr/>
          </p:nvSpPr>
          <p:spPr bwMode="auto">
            <a:xfrm>
              <a:off x="4272" y="3129"/>
              <a:ext cx="3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  0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3748" y="2592"/>
              <a:ext cx="4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2/5</a:t>
              </a:r>
            </a:p>
          </p:txBody>
        </p:sp>
      </p:grpSp>
      <p:sp>
        <p:nvSpPr>
          <p:cNvPr id="39963" name="Foliennummernplatzhalter 1"/>
          <p:cNvSpPr txBox="1">
            <a:spLocks noGrp="1"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33369A-3446-417C-9A82-738B9DF00F69}" type="slidenum">
              <a:rPr lang="de-DE" altLang="de-DE" sz="14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/>
          </a:p>
        </p:txBody>
      </p:sp>
      <p:sp>
        <p:nvSpPr>
          <p:cNvPr id="39964" name="Rectangle 29"/>
          <p:cNvSpPr>
            <a:spLocks noChangeArrowheads="1"/>
          </p:cNvSpPr>
          <p:nvPr/>
        </p:nvSpPr>
        <p:spPr bwMode="auto">
          <a:xfrm>
            <a:off x="9372601" y="2514601"/>
            <a:ext cx="385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9965" name="Text Box 10"/>
          <p:cNvSpPr txBox="1">
            <a:spLocks noChangeArrowheads="1"/>
          </p:cNvSpPr>
          <p:nvPr/>
        </p:nvSpPr>
        <p:spPr bwMode="auto">
          <a:xfrm>
            <a:off x="8839200" y="1676401"/>
            <a:ext cx="1447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solidFill>
                  <a:srgbClr val="FF0000"/>
                </a:solidFill>
                <a:latin typeface="Arial" panose="020B0604020202020204" pitchFamily="34" charset="0"/>
              </a:rPr>
              <a:t>Length: </a:t>
            </a:r>
            <a:r>
              <a:rPr lang="de-DE" altLang="de-DE" sz="1400">
                <a:solidFill>
                  <a:srgbClr val="FF0000"/>
                </a:solidFill>
                <a:latin typeface="Arial" panose="020B0604020202020204" pitchFamily="34" charset="0"/>
              </a:rPr>
              <a:t>Sum of terms</a:t>
            </a:r>
          </a:p>
        </p:txBody>
      </p:sp>
      <p:sp>
        <p:nvSpPr>
          <p:cNvPr id="39966" name="Rectangle 29"/>
          <p:cNvSpPr>
            <a:spLocks noChangeArrowheads="1"/>
          </p:cNvSpPr>
          <p:nvPr/>
        </p:nvSpPr>
        <p:spPr bwMode="auto">
          <a:xfrm>
            <a:off x="9372600" y="3281364"/>
            <a:ext cx="58578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2" name="Rechteckiger Pfeil 1"/>
          <p:cNvSpPr/>
          <p:nvPr/>
        </p:nvSpPr>
        <p:spPr>
          <a:xfrm flipH="1" flipV="1">
            <a:off x="7462838" y="4043364"/>
            <a:ext cx="2443162" cy="15954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39968" name="Rechteck 2"/>
          <p:cNvSpPr>
            <a:spLocks noChangeArrowheads="1"/>
          </p:cNvSpPr>
          <p:nvPr/>
        </p:nvSpPr>
        <p:spPr bwMode="auto">
          <a:xfrm>
            <a:off x="5943600" y="5791201"/>
            <a:ext cx="4243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</a:rPr>
              <a:t>Length used for normalization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</a:rPr>
              <a:t>-&gt; new length = 1</a:t>
            </a:r>
            <a:endParaRPr lang="de-DE" altLang="de-DE" sz="2400"/>
          </a:p>
        </p:txBody>
      </p:sp>
      <p:sp>
        <p:nvSpPr>
          <p:cNvPr id="39969" name="Text Box 5"/>
          <p:cNvSpPr txBox="1">
            <a:spLocks noChangeArrowheads="1"/>
          </p:cNvSpPr>
          <p:nvPr/>
        </p:nvSpPr>
        <p:spPr bwMode="auto">
          <a:xfrm>
            <a:off x="2819400" y="4953001"/>
            <a:ext cx="1752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B</a:t>
            </a:r>
            <a:r>
              <a:rPr lang="de-DE" altLang="de-DE" sz="2600" baseline="-25000">
                <a:latin typeface="Arial" panose="020B0604020202020204" pitchFamily="34" charset="0"/>
              </a:rPr>
              <a:t>norm.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mtClean="0"/>
              <a:t>Length Normalisation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574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de-DE" sz="3600" dirty="0" smtClean="0"/>
              <a:t>Now all documents have the same impact and chance to be found</a:t>
            </a:r>
          </a:p>
        </p:txBody>
      </p:sp>
      <p:sp>
        <p:nvSpPr>
          <p:cNvPr id="40965" name="Foliennummernplatzhalter 1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9760B3-3F1A-4164-ACED-D29F8B3A9562}" type="slidenum">
              <a:rPr lang="de-DE" altLang="de-DE" sz="14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/>
          </a:p>
        </p:txBody>
      </p:sp>
      <p:sp>
        <p:nvSpPr>
          <p:cNvPr id="2" name="Rechteck 1"/>
          <p:cNvSpPr/>
          <p:nvPr/>
        </p:nvSpPr>
        <p:spPr>
          <a:xfrm>
            <a:off x="4092576" y="3933825"/>
            <a:ext cx="4540147" cy="1424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de-DE" sz="4400" dirty="0">
                <a:solidFill>
                  <a:schemeClr val="tx1"/>
                </a:solidFill>
              </a:rPr>
              <a:t>Really?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smtClean="0"/>
              <a:t>Document Length: </a:t>
            </a:r>
            <a:br>
              <a:rPr lang="de-DE" altLang="de-DE" smtClean="0"/>
            </a:br>
            <a:r>
              <a:rPr lang="de-DE" altLang="de-DE" smtClean="0"/>
              <a:t>Normalization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124200" y="24384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A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819400" y="4191001"/>
            <a:ext cx="1752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A</a:t>
            </a:r>
            <a:r>
              <a:rPr lang="de-DE" altLang="de-DE" sz="2600" baseline="-25000">
                <a:latin typeface="Arial" panose="020B0604020202020204" pitchFamily="34" charset="0"/>
              </a:rPr>
              <a:t>norm.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6629400" y="32766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495800" y="16764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Haus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54864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Bank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74676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Park</a:t>
            </a: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6477000" y="1676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latin typeface="Arial" panose="020B0604020202020204" pitchFamily="34" charset="0"/>
              </a:rPr>
              <a:t>Geld</a:t>
            </a:r>
          </a:p>
        </p:txBody>
      </p:sp>
      <p:grpSp>
        <p:nvGrpSpPr>
          <p:cNvPr id="41995" name="Group 12"/>
          <p:cNvGrpSpPr>
            <a:grpSpLocks/>
          </p:cNvGrpSpPr>
          <p:nvPr/>
        </p:nvGrpSpPr>
        <p:grpSpPr bwMode="auto">
          <a:xfrm>
            <a:off x="3124200" y="2286000"/>
            <a:ext cx="5562600" cy="3352800"/>
            <a:chOff x="1248" y="1632"/>
            <a:chExt cx="4128" cy="2112"/>
          </a:xfrm>
        </p:grpSpPr>
        <p:sp>
          <p:nvSpPr>
            <p:cNvPr id="42024" name="Line 13"/>
            <p:cNvSpPr>
              <a:spLocks noChangeShapeType="1"/>
            </p:cNvSpPr>
            <p:nvPr/>
          </p:nvSpPr>
          <p:spPr bwMode="auto">
            <a:xfrm flipH="1" flipV="1">
              <a:off x="1248" y="1632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5" name="Line 14"/>
            <p:cNvSpPr>
              <a:spLocks noChangeShapeType="1"/>
            </p:cNvSpPr>
            <p:nvPr/>
          </p:nvSpPr>
          <p:spPr bwMode="auto">
            <a:xfrm flipH="1" flipV="1">
              <a:off x="1248" y="2160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6" name="Line 15"/>
            <p:cNvSpPr>
              <a:spLocks noChangeShapeType="1"/>
            </p:cNvSpPr>
            <p:nvPr/>
          </p:nvSpPr>
          <p:spPr bwMode="auto">
            <a:xfrm flipH="1" flipV="1">
              <a:off x="1248" y="2688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7" name="Line 16"/>
            <p:cNvSpPr>
              <a:spLocks noChangeShapeType="1"/>
            </p:cNvSpPr>
            <p:nvPr/>
          </p:nvSpPr>
          <p:spPr bwMode="auto">
            <a:xfrm flipH="1" flipV="1">
              <a:off x="1248" y="3216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8" name="Line 17"/>
            <p:cNvSpPr>
              <a:spLocks noChangeShapeType="1"/>
            </p:cNvSpPr>
            <p:nvPr/>
          </p:nvSpPr>
          <p:spPr bwMode="auto">
            <a:xfrm flipH="1" flipV="1">
              <a:off x="1248" y="3744"/>
              <a:ext cx="4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996" name="Rectangle 19"/>
          <p:cNvSpPr>
            <a:spLocks noChangeArrowheads="1"/>
          </p:cNvSpPr>
          <p:nvPr/>
        </p:nvSpPr>
        <p:spPr bwMode="auto">
          <a:xfrm>
            <a:off x="563880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997" name="Line 20"/>
          <p:cNvSpPr>
            <a:spLocks noChangeShapeType="1"/>
          </p:cNvSpPr>
          <p:nvPr/>
        </p:nvSpPr>
        <p:spPr bwMode="auto">
          <a:xfrm flipV="1">
            <a:off x="44958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8" name="Line 21"/>
          <p:cNvSpPr>
            <a:spLocks noChangeShapeType="1"/>
          </p:cNvSpPr>
          <p:nvPr/>
        </p:nvSpPr>
        <p:spPr bwMode="auto">
          <a:xfrm flipV="1">
            <a:off x="54864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9" name="Line 22"/>
          <p:cNvSpPr>
            <a:spLocks noChangeShapeType="1"/>
          </p:cNvSpPr>
          <p:nvPr/>
        </p:nvSpPr>
        <p:spPr bwMode="auto">
          <a:xfrm flipV="1">
            <a:off x="64770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0" name="Line 23"/>
          <p:cNvSpPr>
            <a:spLocks noChangeShapeType="1"/>
          </p:cNvSpPr>
          <p:nvPr/>
        </p:nvSpPr>
        <p:spPr bwMode="auto">
          <a:xfrm flipV="1">
            <a:off x="74676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1" name="Line 24"/>
          <p:cNvSpPr>
            <a:spLocks noChangeShapeType="1"/>
          </p:cNvSpPr>
          <p:nvPr/>
        </p:nvSpPr>
        <p:spPr bwMode="auto">
          <a:xfrm flipV="1">
            <a:off x="8458200" y="1676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2" name="Rectangle 25"/>
          <p:cNvSpPr>
            <a:spLocks noChangeArrowheads="1"/>
          </p:cNvSpPr>
          <p:nvPr/>
        </p:nvSpPr>
        <p:spPr bwMode="auto">
          <a:xfrm>
            <a:off x="66357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2003" name="Rectangle 27"/>
          <p:cNvSpPr>
            <a:spLocks noChangeArrowheads="1"/>
          </p:cNvSpPr>
          <p:nvPr/>
        </p:nvSpPr>
        <p:spPr bwMode="auto">
          <a:xfrm>
            <a:off x="4648200" y="3276601"/>
            <a:ext cx="585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42004" name="Rectangle 28"/>
          <p:cNvSpPr>
            <a:spLocks noChangeArrowheads="1"/>
          </p:cNvSpPr>
          <p:nvPr/>
        </p:nvSpPr>
        <p:spPr bwMode="auto">
          <a:xfrm>
            <a:off x="4654550" y="2438401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2005" name="Rectangle 29"/>
          <p:cNvSpPr>
            <a:spLocks noChangeArrowheads="1"/>
          </p:cNvSpPr>
          <p:nvPr/>
        </p:nvSpPr>
        <p:spPr bwMode="auto">
          <a:xfrm>
            <a:off x="7770814" y="25288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006" name="Rectangle 30"/>
          <p:cNvSpPr>
            <a:spLocks noChangeArrowheads="1"/>
          </p:cNvSpPr>
          <p:nvPr/>
        </p:nvSpPr>
        <p:spPr bwMode="auto">
          <a:xfrm>
            <a:off x="7772400" y="329088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007" name="Text Box 31"/>
          <p:cNvSpPr txBox="1">
            <a:spLocks noChangeArrowheads="1"/>
          </p:cNvSpPr>
          <p:nvPr/>
        </p:nvSpPr>
        <p:spPr bwMode="auto">
          <a:xfrm>
            <a:off x="3124200" y="335280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B</a:t>
            </a:r>
          </a:p>
        </p:txBody>
      </p:sp>
      <p:sp>
        <p:nvSpPr>
          <p:cNvPr id="42008" name="Rectangle 32"/>
          <p:cNvSpPr>
            <a:spLocks noChangeArrowheads="1"/>
          </p:cNvSpPr>
          <p:nvPr/>
        </p:nvSpPr>
        <p:spPr bwMode="auto">
          <a:xfrm>
            <a:off x="5638800" y="3290889"/>
            <a:ext cx="585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tx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2009" name="Rectangle 38"/>
          <p:cNvSpPr>
            <a:spLocks noChangeArrowheads="1"/>
          </p:cNvSpPr>
          <p:nvPr/>
        </p:nvSpPr>
        <p:spPr bwMode="auto">
          <a:xfrm>
            <a:off x="2667000" y="1447801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tx2"/>
                </a:solidFill>
                <a:latin typeface="Arial" panose="020B0604020202020204" pitchFamily="34" charset="0"/>
              </a:rPr>
              <a:t>Document-Term-Matrix</a:t>
            </a:r>
          </a:p>
        </p:txBody>
      </p:sp>
      <p:grpSp>
        <p:nvGrpSpPr>
          <p:cNvPr id="66603" name="Group 43"/>
          <p:cNvGrpSpPr>
            <a:grpSpLocks/>
          </p:cNvGrpSpPr>
          <p:nvPr/>
        </p:nvGrpSpPr>
        <p:grpSpPr bwMode="auto">
          <a:xfrm>
            <a:off x="4495800" y="4114800"/>
            <a:ext cx="3551238" cy="1371600"/>
            <a:chOff x="2400" y="2592"/>
            <a:chExt cx="2237" cy="864"/>
          </a:xfrm>
        </p:grpSpPr>
        <p:sp>
          <p:nvSpPr>
            <p:cNvPr id="42016" name="Rectangle 6"/>
            <p:cNvSpPr>
              <a:spLocks noChangeArrowheads="1"/>
            </p:cNvSpPr>
            <p:nvPr/>
          </p:nvSpPr>
          <p:spPr bwMode="auto">
            <a:xfrm>
              <a:off x="4372" y="259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2017" name="Rectangle 18"/>
            <p:cNvSpPr>
              <a:spLocks noChangeArrowheads="1"/>
            </p:cNvSpPr>
            <p:nvPr/>
          </p:nvSpPr>
          <p:spPr bwMode="auto">
            <a:xfrm>
              <a:off x="2408" y="3129"/>
              <a:ext cx="5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solidFill>
                    <a:schemeClr val="tx2"/>
                  </a:solidFill>
                  <a:latin typeface="Arial" panose="020B0604020202020204" pitchFamily="34" charset="0"/>
                </a:rPr>
                <a:t>0.008</a:t>
              </a:r>
            </a:p>
          </p:txBody>
        </p:sp>
        <p:sp>
          <p:nvSpPr>
            <p:cNvPr id="42018" name="Rectangle 26"/>
            <p:cNvSpPr>
              <a:spLocks noChangeArrowheads="1"/>
            </p:cNvSpPr>
            <p:nvPr/>
          </p:nvSpPr>
          <p:spPr bwMode="auto">
            <a:xfrm>
              <a:off x="2400" y="2601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1/50</a:t>
              </a:r>
            </a:p>
          </p:txBody>
        </p:sp>
        <p:sp>
          <p:nvSpPr>
            <p:cNvPr id="42019" name="Rectangle 33"/>
            <p:cNvSpPr>
              <a:spLocks noChangeArrowheads="1"/>
            </p:cNvSpPr>
            <p:nvPr/>
          </p:nvSpPr>
          <p:spPr bwMode="auto">
            <a:xfrm>
              <a:off x="3120" y="2592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2/50</a:t>
              </a:r>
            </a:p>
          </p:txBody>
        </p:sp>
        <p:sp>
          <p:nvSpPr>
            <p:cNvPr id="42020" name="Rectangle 34"/>
            <p:cNvSpPr>
              <a:spLocks noChangeArrowheads="1"/>
            </p:cNvSpPr>
            <p:nvPr/>
          </p:nvSpPr>
          <p:spPr bwMode="auto">
            <a:xfrm>
              <a:off x="3080" y="3111"/>
              <a:ext cx="5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solidFill>
                    <a:schemeClr val="tx2"/>
                  </a:solidFill>
                  <a:latin typeface="Arial" panose="020B0604020202020204" pitchFamily="34" charset="0"/>
                </a:rPr>
                <a:t>0.005</a:t>
              </a:r>
            </a:p>
          </p:txBody>
        </p:sp>
        <p:sp>
          <p:nvSpPr>
            <p:cNvPr id="42021" name="Rectangle 36"/>
            <p:cNvSpPr>
              <a:spLocks noChangeArrowheads="1"/>
            </p:cNvSpPr>
            <p:nvPr/>
          </p:nvSpPr>
          <p:spPr bwMode="auto">
            <a:xfrm>
              <a:off x="3662" y="3129"/>
              <a:ext cx="6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>
                  <a:solidFill>
                    <a:schemeClr val="tx2"/>
                  </a:solidFill>
                  <a:latin typeface="Arial" panose="020B0604020202020204" pitchFamily="34" charset="0"/>
                </a:rPr>
                <a:t>0.0002</a:t>
              </a:r>
            </a:p>
          </p:txBody>
        </p:sp>
        <p:sp>
          <p:nvSpPr>
            <p:cNvPr id="42022" name="Rectangle 37"/>
            <p:cNvSpPr>
              <a:spLocks noChangeArrowheads="1"/>
            </p:cNvSpPr>
            <p:nvPr/>
          </p:nvSpPr>
          <p:spPr bwMode="auto">
            <a:xfrm>
              <a:off x="4272" y="3129"/>
              <a:ext cx="3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  0</a:t>
              </a:r>
            </a:p>
          </p:txBody>
        </p:sp>
        <p:sp>
          <p:nvSpPr>
            <p:cNvPr id="42023" name="Rectangle 42"/>
            <p:cNvSpPr>
              <a:spLocks noChangeArrowheads="1"/>
            </p:cNvSpPr>
            <p:nvPr/>
          </p:nvSpPr>
          <p:spPr bwMode="auto">
            <a:xfrm>
              <a:off x="3748" y="2592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chemeClr val="tx2"/>
                  </a:solidFill>
                  <a:latin typeface="Arial" panose="020B0604020202020204" pitchFamily="34" charset="0"/>
                </a:rPr>
                <a:t>2/50</a:t>
              </a:r>
            </a:p>
          </p:txBody>
        </p:sp>
      </p:grpSp>
      <p:sp>
        <p:nvSpPr>
          <p:cNvPr id="42011" name="Foliennummernplatzhalter 1"/>
          <p:cNvSpPr txBox="1">
            <a:spLocks noGrp="1"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03E616-17B5-4B81-9685-6B729FFAA550}" type="slidenum">
              <a:rPr lang="de-DE" altLang="de-DE" sz="14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de-DE" altLang="de-DE" sz="1400"/>
          </a:p>
        </p:txBody>
      </p:sp>
      <p:sp>
        <p:nvSpPr>
          <p:cNvPr id="42012" name="Rectangle 29"/>
          <p:cNvSpPr>
            <a:spLocks noChangeArrowheads="1"/>
          </p:cNvSpPr>
          <p:nvPr/>
        </p:nvSpPr>
        <p:spPr bwMode="auto">
          <a:xfrm>
            <a:off x="9372600" y="2514601"/>
            <a:ext cx="585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2013" name="Text Box 10"/>
          <p:cNvSpPr txBox="1">
            <a:spLocks noChangeArrowheads="1"/>
          </p:cNvSpPr>
          <p:nvPr/>
        </p:nvSpPr>
        <p:spPr bwMode="auto">
          <a:xfrm>
            <a:off x="8839200" y="1676401"/>
            <a:ext cx="1447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200">
                <a:solidFill>
                  <a:srgbClr val="FF0000"/>
                </a:solidFill>
                <a:latin typeface="Arial" panose="020B0604020202020204" pitchFamily="34" charset="0"/>
              </a:rPr>
              <a:t>Length: </a:t>
            </a:r>
            <a:r>
              <a:rPr lang="de-DE" altLang="de-DE" sz="1400">
                <a:solidFill>
                  <a:srgbClr val="FF0000"/>
                </a:solidFill>
                <a:latin typeface="Arial" panose="020B0604020202020204" pitchFamily="34" charset="0"/>
              </a:rPr>
              <a:t>Sum of terms</a:t>
            </a:r>
          </a:p>
        </p:txBody>
      </p:sp>
      <p:sp>
        <p:nvSpPr>
          <p:cNvPr id="42014" name="Rectangle 29"/>
          <p:cNvSpPr>
            <a:spLocks noChangeArrowheads="1"/>
          </p:cNvSpPr>
          <p:nvPr/>
        </p:nvSpPr>
        <p:spPr bwMode="auto">
          <a:xfrm>
            <a:off x="9372601" y="3281364"/>
            <a:ext cx="1185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  <a:latin typeface="Arial" panose="020B0604020202020204" pitchFamily="34" charset="0"/>
              </a:rPr>
              <a:t>10000</a:t>
            </a:r>
          </a:p>
        </p:txBody>
      </p:sp>
      <p:sp>
        <p:nvSpPr>
          <p:cNvPr id="42015" name="Text Box 5"/>
          <p:cNvSpPr txBox="1">
            <a:spLocks noChangeArrowheads="1"/>
          </p:cNvSpPr>
          <p:nvPr/>
        </p:nvSpPr>
        <p:spPr bwMode="auto">
          <a:xfrm>
            <a:off x="2819400" y="4953001"/>
            <a:ext cx="1752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600">
                <a:latin typeface="Arial" panose="020B0604020202020204" pitchFamily="34" charset="0"/>
              </a:rPr>
              <a:t>Doc B</a:t>
            </a:r>
            <a:r>
              <a:rPr lang="de-DE" altLang="de-DE" sz="2600" baseline="-25000">
                <a:latin typeface="Arial" panose="020B0604020202020204" pitchFamily="34" charset="0"/>
              </a:rPr>
              <a:t>norm.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Length Normalisation</a:t>
            </a:r>
            <a:endParaRPr lang="de-DE" altLang="de-DE" smtClean="0"/>
          </a:p>
        </p:txBody>
      </p:sp>
      <p:sp>
        <p:nvSpPr>
          <p:cNvPr id="4301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de-DE" sz="2800" dirty="0" smtClean="0"/>
              <a:t>But: Long documents contain more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e-DE" sz="2800" dirty="0" smtClean="0"/>
              <a:t>Long documents lose more weight for each of their terms</a:t>
            </a:r>
          </a:p>
          <a:p>
            <a:pPr eaLnBrk="1" hangingPunct="1">
              <a:lnSpc>
                <a:spcPct val="90000"/>
              </a:lnSpc>
            </a:pPr>
            <a:endParaRPr lang="en-US" altLang="de-DE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de-DE" sz="2800" dirty="0" smtClean="0"/>
              <a:t>Maybe too much?</a:t>
            </a:r>
          </a:p>
          <a:p>
            <a:pPr>
              <a:lnSpc>
                <a:spcPct val="90000"/>
              </a:lnSpc>
            </a:pPr>
            <a:r>
              <a:rPr lang="en-US" altLang="de-DE" sz="2800" dirty="0" smtClean="0"/>
              <a:t>Balancing between no length normalization and too much </a:t>
            </a:r>
            <a:r>
              <a:rPr lang="en-US" altLang="de-DE" sz="2800" dirty="0"/>
              <a:t>length normalization </a:t>
            </a:r>
            <a:r>
              <a:rPr lang="en-US" altLang="de-DE" sz="2800" dirty="0" smtClean="0"/>
              <a:t>is very hard</a:t>
            </a:r>
          </a:p>
          <a:p>
            <a:endParaRPr lang="de-DE" altLang="de-DE" sz="28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32772" name="Picture 4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33376"/>
            <a:ext cx="8208963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470401" y="6524625"/>
            <a:ext cx="616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/>
              <a:t>Järvelin &amp; Ingwersen 2004 http://www.informationr.net/ir/10-1/paper212.html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5825" y="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IR </a:t>
            </a:r>
            <a:r>
              <a:rPr lang="de-DE" altLang="de-DE" dirty="0" err="1" smtClean="0"/>
              <a:t>Process</a:t>
            </a:r>
            <a:endParaRPr lang="de-DE" altLang="de-DE" dirty="0" smtClean="0"/>
          </a:p>
        </p:txBody>
      </p:sp>
      <p:sp>
        <p:nvSpPr>
          <p:cNvPr id="26627" name="Freeform 3"/>
          <p:cNvSpPr>
            <a:spLocks noEditPoints="1"/>
          </p:cNvSpPr>
          <p:nvPr/>
        </p:nvSpPr>
        <p:spPr bwMode="auto">
          <a:xfrm>
            <a:off x="2713445" y="2169709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reeform 4"/>
          <p:cNvSpPr>
            <a:spLocks noEditPoints="1"/>
          </p:cNvSpPr>
          <p:nvPr/>
        </p:nvSpPr>
        <p:spPr bwMode="auto">
          <a:xfrm>
            <a:off x="2713445" y="2169709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Freeform 5"/>
          <p:cNvSpPr>
            <a:spLocks noEditPoints="1"/>
          </p:cNvSpPr>
          <p:nvPr/>
        </p:nvSpPr>
        <p:spPr bwMode="auto">
          <a:xfrm>
            <a:off x="2713445" y="2169709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695982" y="2152245"/>
            <a:ext cx="39688" cy="39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31" name="Freeform 7"/>
          <p:cNvSpPr>
            <a:spLocks noEditPoints="1"/>
          </p:cNvSpPr>
          <p:nvPr/>
        </p:nvSpPr>
        <p:spPr bwMode="auto">
          <a:xfrm>
            <a:off x="2534057" y="1682345"/>
            <a:ext cx="425450" cy="979488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6"/>
                </a:moveTo>
                <a:lnTo>
                  <a:pt x="155" y="607"/>
                </a:lnTo>
                <a:lnTo>
                  <a:pt x="173" y="617"/>
                </a:lnTo>
                <a:lnTo>
                  <a:pt x="194" y="617"/>
                </a:lnTo>
                <a:lnTo>
                  <a:pt x="208" y="607"/>
                </a:lnTo>
                <a:lnTo>
                  <a:pt x="215" y="586"/>
                </a:lnTo>
                <a:lnTo>
                  <a:pt x="215" y="364"/>
                </a:lnTo>
                <a:lnTo>
                  <a:pt x="215" y="184"/>
                </a:lnTo>
                <a:lnTo>
                  <a:pt x="218" y="180"/>
                </a:lnTo>
                <a:lnTo>
                  <a:pt x="222" y="177"/>
                </a:lnTo>
                <a:lnTo>
                  <a:pt x="225" y="180"/>
                </a:lnTo>
                <a:lnTo>
                  <a:pt x="229" y="184"/>
                </a:lnTo>
                <a:lnTo>
                  <a:pt x="229" y="349"/>
                </a:lnTo>
                <a:lnTo>
                  <a:pt x="236" y="364"/>
                </a:lnTo>
                <a:lnTo>
                  <a:pt x="250" y="367"/>
                </a:lnTo>
                <a:lnTo>
                  <a:pt x="264" y="364"/>
                </a:lnTo>
                <a:lnTo>
                  <a:pt x="268" y="349"/>
                </a:lnTo>
                <a:lnTo>
                  <a:pt x="268" y="152"/>
                </a:lnTo>
                <a:lnTo>
                  <a:pt x="264" y="138"/>
                </a:lnTo>
                <a:lnTo>
                  <a:pt x="250" y="131"/>
                </a:lnTo>
                <a:lnTo>
                  <a:pt x="17" y="131"/>
                </a:lnTo>
                <a:lnTo>
                  <a:pt x="3" y="138"/>
                </a:lnTo>
                <a:lnTo>
                  <a:pt x="0" y="152"/>
                </a:lnTo>
                <a:lnTo>
                  <a:pt x="0" y="349"/>
                </a:lnTo>
                <a:lnTo>
                  <a:pt x="3" y="364"/>
                </a:lnTo>
                <a:lnTo>
                  <a:pt x="17" y="367"/>
                </a:lnTo>
                <a:lnTo>
                  <a:pt x="32" y="364"/>
                </a:lnTo>
                <a:lnTo>
                  <a:pt x="39" y="349"/>
                </a:lnTo>
                <a:lnTo>
                  <a:pt x="39" y="184"/>
                </a:lnTo>
                <a:lnTo>
                  <a:pt x="42" y="180"/>
                </a:lnTo>
                <a:lnTo>
                  <a:pt x="46" y="177"/>
                </a:lnTo>
                <a:lnTo>
                  <a:pt x="49" y="180"/>
                </a:lnTo>
                <a:lnTo>
                  <a:pt x="53" y="184"/>
                </a:lnTo>
                <a:lnTo>
                  <a:pt x="53" y="364"/>
                </a:lnTo>
                <a:lnTo>
                  <a:pt x="53" y="586"/>
                </a:lnTo>
                <a:lnTo>
                  <a:pt x="60" y="607"/>
                </a:lnTo>
                <a:lnTo>
                  <a:pt x="77" y="617"/>
                </a:lnTo>
                <a:lnTo>
                  <a:pt x="98" y="617"/>
                </a:lnTo>
                <a:lnTo>
                  <a:pt x="113" y="607"/>
                </a:lnTo>
                <a:lnTo>
                  <a:pt x="120" y="586"/>
                </a:lnTo>
                <a:lnTo>
                  <a:pt x="120" y="374"/>
                </a:lnTo>
                <a:lnTo>
                  <a:pt x="123" y="367"/>
                </a:lnTo>
                <a:lnTo>
                  <a:pt x="134" y="364"/>
                </a:lnTo>
                <a:lnTo>
                  <a:pt x="144" y="367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60"/>
                </a:moveTo>
                <a:lnTo>
                  <a:pt x="81" y="32"/>
                </a:lnTo>
                <a:lnTo>
                  <a:pt x="95" y="11"/>
                </a:lnTo>
                <a:lnTo>
                  <a:pt x="120" y="0"/>
                </a:lnTo>
                <a:lnTo>
                  <a:pt x="148" y="0"/>
                </a:lnTo>
                <a:lnTo>
                  <a:pt x="173" y="11"/>
                </a:lnTo>
                <a:lnTo>
                  <a:pt x="187" y="32"/>
                </a:lnTo>
                <a:lnTo>
                  <a:pt x="194" y="60"/>
                </a:lnTo>
                <a:lnTo>
                  <a:pt x="187" y="85"/>
                </a:lnTo>
                <a:lnTo>
                  <a:pt x="173" y="106"/>
                </a:lnTo>
                <a:lnTo>
                  <a:pt x="148" y="117"/>
                </a:lnTo>
                <a:lnTo>
                  <a:pt x="120" y="117"/>
                </a:lnTo>
                <a:lnTo>
                  <a:pt x="95" y="106"/>
                </a:lnTo>
                <a:lnTo>
                  <a:pt x="81" y="85"/>
                </a:lnTo>
                <a:lnTo>
                  <a:pt x="74" y="6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992846" y="1660121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33" name="Freeform 9"/>
          <p:cNvSpPr>
            <a:spLocks noEditPoints="1"/>
          </p:cNvSpPr>
          <p:nvPr/>
        </p:nvSpPr>
        <p:spPr bwMode="auto">
          <a:xfrm>
            <a:off x="2549932" y="2337984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Freeform 10"/>
          <p:cNvSpPr>
            <a:spLocks noEditPoints="1"/>
          </p:cNvSpPr>
          <p:nvPr/>
        </p:nvSpPr>
        <p:spPr bwMode="auto">
          <a:xfrm>
            <a:off x="2549932" y="2337984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Freeform 11"/>
          <p:cNvSpPr>
            <a:spLocks noEditPoints="1"/>
          </p:cNvSpPr>
          <p:nvPr/>
        </p:nvSpPr>
        <p:spPr bwMode="auto">
          <a:xfrm>
            <a:off x="2549932" y="2337984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527707" y="2315758"/>
            <a:ext cx="44450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37" name="Freeform 13"/>
          <p:cNvSpPr>
            <a:spLocks noEditPoints="1"/>
          </p:cNvSpPr>
          <p:nvPr/>
        </p:nvSpPr>
        <p:spPr bwMode="auto">
          <a:xfrm>
            <a:off x="2365783" y="1850620"/>
            <a:ext cx="430213" cy="979488"/>
          </a:xfrm>
          <a:custGeom>
            <a:avLst/>
            <a:gdLst>
              <a:gd name="T0" fmla="*/ 2147483647 w 271"/>
              <a:gd name="T1" fmla="*/ 2147483647 h 617"/>
              <a:gd name="T2" fmla="*/ 2147483647 w 271"/>
              <a:gd name="T3" fmla="*/ 2147483647 h 617"/>
              <a:gd name="T4" fmla="*/ 2147483647 w 271"/>
              <a:gd name="T5" fmla="*/ 2147483647 h 617"/>
              <a:gd name="T6" fmla="*/ 2147483647 w 271"/>
              <a:gd name="T7" fmla="*/ 2147483647 h 617"/>
              <a:gd name="T8" fmla="*/ 2147483647 w 271"/>
              <a:gd name="T9" fmla="*/ 2147483647 h 617"/>
              <a:gd name="T10" fmla="*/ 2147483647 w 271"/>
              <a:gd name="T11" fmla="*/ 2147483647 h 617"/>
              <a:gd name="T12" fmla="*/ 2147483647 w 271"/>
              <a:gd name="T13" fmla="*/ 2147483647 h 617"/>
              <a:gd name="T14" fmla="*/ 2147483647 w 271"/>
              <a:gd name="T15" fmla="*/ 2147483647 h 617"/>
              <a:gd name="T16" fmla="*/ 2147483647 w 271"/>
              <a:gd name="T17" fmla="*/ 2147483647 h 617"/>
              <a:gd name="T18" fmla="*/ 2147483647 w 271"/>
              <a:gd name="T19" fmla="*/ 2147483647 h 617"/>
              <a:gd name="T20" fmla="*/ 2147483647 w 271"/>
              <a:gd name="T21" fmla="*/ 2147483647 h 617"/>
              <a:gd name="T22" fmla="*/ 2147483647 w 271"/>
              <a:gd name="T23" fmla="*/ 2147483647 h 617"/>
              <a:gd name="T24" fmla="*/ 2147483647 w 271"/>
              <a:gd name="T25" fmla="*/ 2147483647 h 617"/>
              <a:gd name="T26" fmla="*/ 2147483647 w 271"/>
              <a:gd name="T27" fmla="*/ 2147483647 h 617"/>
              <a:gd name="T28" fmla="*/ 2147483647 w 271"/>
              <a:gd name="T29" fmla="*/ 2147483647 h 617"/>
              <a:gd name="T30" fmla="*/ 2147483647 w 271"/>
              <a:gd name="T31" fmla="*/ 2147483647 h 617"/>
              <a:gd name="T32" fmla="*/ 2147483647 w 271"/>
              <a:gd name="T33" fmla="*/ 2147483647 h 617"/>
              <a:gd name="T34" fmla="*/ 2147483647 w 271"/>
              <a:gd name="T35" fmla="*/ 2147483647 h 617"/>
              <a:gd name="T36" fmla="*/ 2147483647 w 271"/>
              <a:gd name="T37" fmla="*/ 2147483647 h 617"/>
              <a:gd name="T38" fmla="*/ 2147483647 w 271"/>
              <a:gd name="T39" fmla="*/ 2147483647 h 617"/>
              <a:gd name="T40" fmla="*/ 2147483647 w 271"/>
              <a:gd name="T41" fmla="*/ 2147483647 h 617"/>
              <a:gd name="T42" fmla="*/ 2147483647 w 271"/>
              <a:gd name="T43" fmla="*/ 2147483647 h 617"/>
              <a:gd name="T44" fmla="*/ 0 w 271"/>
              <a:gd name="T45" fmla="*/ 2147483647 h 617"/>
              <a:gd name="T46" fmla="*/ 0 w 271"/>
              <a:gd name="T47" fmla="*/ 2147483647 h 617"/>
              <a:gd name="T48" fmla="*/ 2147483647 w 271"/>
              <a:gd name="T49" fmla="*/ 2147483647 h 617"/>
              <a:gd name="T50" fmla="*/ 2147483647 w 271"/>
              <a:gd name="T51" fmla="*/ 2147483647 h 617"/>
              <a:gd name="T52" fmla="*/ 2147483647 w 271"/>
              <a:gd name="T53" fmla="*/ 2147483647 h 617"/>
              <a:gd name="T54" fmla="*/ 2147483647 w 271"/>
              <a:gd name="T55" fmla="*/ 2147483647 h 617"/>
              <a:gd name="T56" fmla="*/ 2147483647 w 271"/>
              <a:gd name="T57" fmla="*/ 2147483647 h 617"/>
              <a:gd name="T58" fmla="*/ 2147483647 w 271"/>
              <a:gd name="T59" fmla="*/ 2147483647 h 617"/>
              <a:gd name="T60" fmla="*/ 2147483647 w 271"/>
              <a:gd name="T61" fmla="*/ 2147483647 h 617"/>
              <a:gd name="T62" fmla="*/ 2147483647 w 271"/>
              <a:gd name="T63" fmla="*/ 2147483647 h 617"/>
              <a:gd name="T64" fmla="*/ 2147483647 w 271"/>
              <a:gd name="T65" fmla="*/ 2147483647 h 617"/>
              <a:gd name="T66" fmla="*/ 2147483647 w 271"/>
              <a:gd name="T67" fmla="*/ 2147483647 h 617"/>
              <a:gd name="T68" fmla="*/ 2147483647 w 271"/>
              <a:gd name="T69" fmla="*/ 2147483647 h 617"/>
              <a:gd name="T70" fmla="*/ 2147483647 w 271"/>
              <a:gd name="T71" fmla="*/ 2147483647 h 617"/>
              <a:gd name="T72" fmla="*/ 2147483647 w 271"/>
              <a:gd name="T73" fmla="*/ 2147483647 h 617"/>
              <a:gd name="T74" fmla="*/ 2147483647 w 271"/>
              <a:gd name="T75" fmla="*/ 2147483647 h 617"/>
              <a:gd name="T76" fmla="*/ 2147483647 w 271"/>
              <a:gd name="T77" fmla="*/ 2147483647 h 617"/>
              <a:gd name="T78" fmla="*/ 2147483647 w 271"/>
              <a:gd name="T79" fmla="*/ 2147483647 h 617"/>
              <a:gd name="T80" fmla="*/ 2147483647 w 271"/>
              <a:gd name="T81" fmla="*/ 2147483647 h 617"/>
              <a:gd name="T82" fmla="*/ 2147483647 w 271"/>
              <a:gd name="T83" fmla="*/ 2147483647 h 617"/>
              <a:gd name="T84" fmla="*/ 2147483647 w 271"/>
              <a:gd name="T85" fmla="*/ 2147483647 h 617"/>
              <a:gd name="T86" fmla="*/ 2147483647 w 271"/>
              <a:gd name="T87" fmla="*/ 2147483647 h 617"/>
              <a:gd name="T88" fmla="*/ 2147483647 w 271"/>
              <a:gd name="T89" fmla="*/ 2147483647 h 617"/>
              <a:gd name="T90" fmla="*/ 2147483647 w 271"/>
              <a:gd name="T91" fmla="*/ 2147483647 h 617"/>
              <a:gd name="T92" fmla="*/ 2147483647 w 271"/>
              <a:gd name="T93" fmla="*/ 2147483647 h 617"/>
              <a:gd name="T94" fmla="*/ 2147483647 w 271"/>
              <a:gd name="T95" fmla="*/ 2147483647 h 617"/>
              <a:gd name="T96" fmla="*/ 2147483647 w 271"/>
              <a:gd name="T97" fmla="*/ 2147483647 h 617"/>
              <a:gd name="T98" fmla="*/ 2147483647 w 271"/>
              <a:gd name="T99" fmla="*/ 0 h 617"/>
              <a:gd name="T100" fmla="*/ 2147483647 w 271"/>
              <a:gd name="T101" fmla="*/ 0 h 617"/>
              <a:gd name="T102" fmla="*/ 2147483647 w 271"/>
              <a:gd name="T103" fmla="*/ 2147483647 h 617"/>
              <a:gd name="T104" fmla="*/ 2147483647 w 271"/>
              <a:gd name="T105" fmla="*/ 2147483647 h 617"/>
              <a:gd name="T106" fmla="*/ 2147483647 w 271"/>
              <a:gd name="T107" fmla="*/ 2147483647 h 617"/>
              <a:gd name="T108" fmla="*/ 2147483647 w 271"/>
              <a:gd name="T109" fmla="*/ 2147483647 h 617"/>
              <a:gd name="T110" fmla="*/ 2147483647 w 271"/>
              <a:gd name="T111" fmla="*/ 2147483647 h 617"/>
              <a:gd name="T112" fmla="*/ 2147483647 w 271"/>
              <a:gd name="T113" fmla="*/ 2147483647 h 617"/>
              <a:gd name="T114" fmla="*/ 2147483647 w 271"/>
              <a:gd name="T115" fmla="*/ 2147483647 h 617"/>
              <a:gd name="T116" fmla="*/ 2147483647 w 271"/>
              <a:gd name="T117" fmla="*/ 2147483647 h 617"/>
              <a:gd name="T118" fmla="*/ 2147483647 w 271"/>
              <a:gd name="T119" fmla="*/ 2147483647 h 617"/>
              <a:gd name="T120" fmla="*/ 2147483647 w 271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1" h="617">
                <a:moveTo>
                  <a:pt x="148" y="586"/>
                </a:moveTo>
                <a:lnTo>
                  <a:pt x="155" y="603"/>
                </a:lnTo>
                <a:lnTo>
                  <a:pt x="173" y="617"/>
                </a:lnTo>
                <a:lnTo>
                  <a:pt x="194" y="617"/>
                </a:lnTo>
                <a:lnTo>
                  <a:pt x="212" y="603"/>
                </a:lnTo>
                <a:lnTo>
                  <a:pt x="219" y="586"/>
                </a:lnTo>
                <a:lnTo>
                  <a:pt x="219" y="360"/>
                </a:lnTo>
                <a:lnTo>
                  <a:pt x="219" y="180"/>
                </a:lnTo>
                <a:lnTo>
                  <a:pt x="219" y="176"/>
                </a:lnTo>
                <a:lnTo>
                  <a:pt x="226" y="176"/>
                </a:lnTo>
                <a:lnTo>
                  <a:pt x="229" y="176"/>
                </a:lnTo>
                <a:lnTo>
                  <a:pt x="229" y="180"/>
                </a:lnTo>
                <a:lnTo>
                  <a:pt x="229" y="346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71" y="346"/>
                </a:lnTo>
                <a:lnTo>
                  <a:pt x="271" y="152"/>
                </a:lnTo>
                <a:lnTo>
                  <a:pt x="264" y="138"/>
                </a:lnTo>
                <a:lnTo>
                  <a:pt x="250" y="131"/>
                </a:lnTo>
                <a:lnTo>
                  <a:pt x="21" y="131"/>
                </a:lnTo>
                <a:lnTo>
                  <a:pt x="7" y="138"/>
                </a:lnTo>
                <a:lnTo>
                  <a:pt x="0" y="152"/>
                </a:lnTo>
                <a:lnTo>
                  <a:pt x="0" y="346"/>
                </a:lnTo>
                <a:lnTo>
                  <a:pt x="7" y="360"/>
                </a:lnTo>
                <a:lnTo>
                  <a:pt x="21" y="367"/>
                </a:lnTo>
                <a:lnTo>
                  <a:pt x="35" y="360"/>
                </a:lnTo>
                <a:lnTo>
                  <a:pt x="42" y="346"/>
                </a:lnTo>
                <a:lnTo>
                  <a:pt x="42" y="180"/>
                </a:lnTo>
                <a:lnTo>
                  <a:pt x="42" y="176"/>
                </a:lnTo>
                <a:lnTo>
                  <a:pt x="49" y="176"/>
                </a:lnTo>
                <a:lnTo>
                  <a:pt x="53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6"/>
                </a:lnTo>
                <a:lnTo>
                  <a:pt x="60" y="603"/>
                </a:lnTo>
                <a:lnTo>
                  <a:pt x="78" y="617"/>
                </a:lnTo>
                <a:lnTo>
                  <a:pt x="99" y="617"/>
                </a:lnTo>
                <a:lnTo>
                  <a:pt x="116" y="603"/>
                </a:lnTo>
                <a:lnTo>
                  <a:pt x="123" y="586"/>
                </a:lnTo>
                <a:lnTo>
                  <a:pt x="123" y="374"/>
                </a:lnTo>
                <a:lnTo>
                  <a:pt x="127" y="363"/>
                </a:lnTo>
                <a:lnTo>
                  <a:pt x="138" y="360"/>
                </a:lnTo>
                <a:lnTo>
                  <a:pt x="145" y="363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56"/>
                </a:moveTo>
                <a:lnTo>
                  <a:pt x="81" y="32"/>
                </a:lnTo>
                <a:lnTo>
                  <a:pt x="99" y="11"/>
                </a:lnTo>
                <a:lnTo>
                  <a:pt x="123" y="0"/>
                </a:lnTo>
                <a:lnTo>
                  <a:pt x="148" y="0"/>
                </a:lnTo>
                <a:lnTo>
                  <a:pt x="173" y="11"/>
                </a:lnTo>
                <a:lnTo>
                  <a:pt x="190" y="32"/>
                </a:lnTo>
                <a:lnTo>
                  <a:pt x="197" y="56"/>
                </a:lnTo>
                <a:lnTo>
                  <a:pt x="190" y="81"/>
                </a:lnTo>
                <a:lnTo>
                  <a:pt x="173" y="102"/>
                </a:lnTo>
                <a:lnTo>
                  <a:pt x="148" y="113"/>
                </a:lnTo>
                <a:lnTo>
                  <a:pt x="123" y="113"/>
                </a:lnTo>
                <a:lnTo>
                  <a:pt x="99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824570" y="1828396"/>
            <a:ext cx="17462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 noEditPoints="1"/>
          </p:cNvSpPr>
          <p:nvPr/>
        </p:nvSpPr>
        <p:spPr bwMode="auto">
          <a:xfrm>
            <a:off x="4413658" y="2225271"/>
            <a:ext cx="1236663" cy="593725"/>
          </a:xfrm>
          <a:custGeom>
            <a:avLst/>
            <a:gdLst>
              <a:gd name="T0" fmla="*/ 0 w 779"/>
              <a:gd name="T1" fmla="*/ 2147483647 h 374"/>
              <a:gd name="T2" fmla="*/ 2147483647 w 779"/>
              <a:gd name="T3" fmla="*/ 2147483647 h 374"/>
              <a:gd name="T4" fmla="*/ 2147483647 w 779"/>
              <a:gd name="T5" fmla="*/ 0 h 374"/>
              <a:gd name="T6" fmla="*/ 0 w 779"/>
              <a:gd name="T7" fmla="*/ 0 h 374"/>
              <a:gd name="T8" fmla="*/ 0 w 779"/>
              <a:gd name="T9" fmla="*/ 2147483647 h 374"/>
              <a:gd name="T10" fmla="*/ 2147483647 w 779"/>
              <a:gd name="T11" fmla="*/ 2147483647 h 374"/>
              <a:gd name="T12" fmla="*/ 2147483647 w 779"/>
              <a:gd name="T13" fmla="*/ 2147483647 h 374"/>
              <a:gd name="T14" fmla="*/ 2147483647 w 779"/>
              <a:gd name="T15" fmla="*/ 2147483647 h 374"/>
              <a:gd name="T16" fmla="*/ 2147483647 w 779"/>
              <a:gd name="T17" fmla="*/ 2147483647 h 374"/>
              <a:gd name="T18" fmla="*/ 2147483647 w 779"/>
              <a:gd name="T19" fmla="*/ 2147483647 h 374"/>
              <a:gd name="T20" fmla="*/ 2147483647 w 779"/>
              <a:gd name="T21" fmla="*/ 2147483647 h 374"/>
              <a:gd name="T22" fmla="*/ 2147483647 w 779"/>
              <a:gd name="T23" fmla="*/ 2147483647 h 374"/>
              <a:gd name="T24" fmla="*/ 2147483647 w 779"/>
              <a:gd name="T25" fmla="*/ 2147483647 h 374"/>
              <a:gd name="T26" fmla="*/ 2147483647 w 779"/>
              <a:gd name="T27" fmla="*/ 2147483647 h 374"/>
              <a:gd name="T28" fmla="*/ 2147483647 w 779"/>
              <a:gd name="T29" fmla="*/ 2147483647 h 374"/>
              <a:gd name="T30" fmla="*/ 2147483647 w 779"/>
              <a:gd name="T31" fmla="*/ 2147483647 h 374"/>
              <a:gd name="T32" fmla="*/ 2147483647 w 779"/>
              <a:gd name="T33" fmla="*/ 2147483647 h 374"/>
              <a:gd name="T34" fmla="*/ 2147483647 w 779"/>
              <a:gd name="T35" fmla="*/ 2147483647 h 374"/>
              <a:gd name="T36" fmla="*/ 2147483647 w 779"/>
              <a:gd name="T37" fmla="*/ 2147483647 h 3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79" h="374">
                <a:moveTo>
                  <a:pt x="0" y="314"/>
                </a:moveTo>
                <a:lnTo>
                  <a:pt x="719" y="314"/>
                </a:lnTo>
                <a:lnTo>
                  <a:pt x="719" y="0"/>
                </a:lnTo>
                <a:lnTo>
                  <a:pt x="0" y="0"/>
                </a:lnTo>
                <a:lnTo>
                  <a:pt x="0" y="314"/>
                </a:lnTo>
                <a:close/>
                <a:moveTo>
                  <a:pt x="32" y="314"/>
                </a:moveTo>
                <a:lnTo>
                  <a:pt x="32" y="343"/>
                </a:lnTo>
                <a:lnTo>
                  <a:pt x="751" y="343"/>
                </a:lnTo>
                <a:lnTo>
                  <a:pt x="751" y="32"/>
                </a:lnTo>
                <a:lnTo>
                  <a:pt x="719" y="32"/>
                </a:lnTo>
                <a:lnTo>
                  <a:pt x="719" y="314"/>
                </a:lnTo>
                <a:lnTo>
                  <a:pt x="32" y="314"/>
                </a:lnTo>
                <a:close/>
                <a:moveTo>
                  <a:pt x="64" y="343"/>
                </a:moveTo>
                <a:lnTo>
                  <a:pt x="64" y="374"/>
                </a:lnTo>
                <a:lnTo>
                  <a:pt x="779" y="374"/>
                </a:lnTo>
                <a:lnTo>
                  <a:pt x="779" y="64"/>
                </a:lnTo>
                <a:lnTo>
                  <a:pt x="751" y="64"/>
                </a:lnTo>
                <a:lnTo>
                  <a:pt x="751" y="343"/>
                </a:lnTo>
                <a:lnTo>
                  <a:pt x="64" y="343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743857" y="2220508"/>
            <a:ext cx="4727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Text-</a:t>
            </a:r>
            <a:endParaRPr lang="de-DE" altLang="de-DE" sz="240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435882" y="2471334"/>
            <a:ext cx="1104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Documents</a:t>
            </a:r>
            <a:endParaRPr lang="de-DE" altLang="de-DE" sz="2400"/>
          </a:p>
        </p:txBody>
      </p:sp>
      <p:sp>
        <p:nvSpPr>
          <p:cNvPr id="26642" name="Freeform 18"/>
          <p:cNvSpPr>
            <a:spLocks noEditPoints="1"/>
          </p:cNvSpPr>
          <p:nvPr/>
        </p:nvSpPr>
        <p:spPr bwMode="auto">
          <a:xfrm>
            <a:off x="2483257" y="5860645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w 1588"/>
              <a:gd name="T33" fmla="*/ 0 h 1588"/>
              <a:gd name="T34" fmla="*/ 0 w 1588"/>
              <a:gd name="T35" fmla="*/ 0 h 1588"/>
              <a:gd name="T36" fmla="*/ 0 w 1588"/>
              <a:gd name="T37" fmla="*/ 0 h 1588"/>
              <a:gd name="T38" fmla="*/ 0 w 1588"/>
              <a:gd name="T39" fmla="*/ 0 h 1588"/>
              <a:gd name="T40" fmla="*/ 0 w 1588"/>
              <a:gd name="T41" fmla="*/ 0 h 1588"/>
              <a:gd name="T42" fmla="*/ 0 w 1588"/>
              <a:gd name="T43" fmla="*/ 0 h 1588"/>
              <a:gd name="T44" fmla="*/ 0 w 1588"/>
              <a:gd name="T45" fmla="*/ 0 h 1588"/>
              <a:gd name="T46" fmla="*/ 0 w 1588"/>
              <a:gd name="T47" fmla="*/ 0 h 1588"/>
              <a:gd name="T48" fmla="*/ 0 w 1588"/>
              <a:gd name="T49" fmla="*/ 0 h 1588"/>
              <a:gd name="T50" fmla="*/ 0 w 1588"/>
              <a:gd name="T51" fmla="*/ 0 h 1588"/>
              <a:gd name="T52" fmla="*/ 0 w 1588"/>
              <a:gd name="T53" fmla="*/ 0 h 1588"/>
              <a:gd name="T54" fmla="*/ 0 w 1588"/>
              <a:gd name="T55" fmla="*/ 0 h 1588"/>
              <a:gd name="T56" fmla="*/ 0 w 1588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3" name="Freeform 19"/>
          <p:cNvSpPr>
            <a:spLocks noEditPoints="1"/>
          </p:cNvSpPr>
          <p:nvPr/>
        </p:nvSpPr>
        <p:spPr bwMode="auto">
          <a:xfrm>
            <a:off x="2483257" y="5860645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w 1588"/>
              <a:gd name="T33" fmla="*/ 0 h 1588"/>
              <a:gd name="T34" fmla="*/ 0 w 1588"/>
              <a:gd name="T35" fmla="*/ 0 h 1588"/>
              <a:gd name="T36" fmla="*/ 0 w 1588"/>
              <a:gd name="T37" fmla="*/ 0 h 1588"/>
              <a:gd name="T38" fmla="*/ 0 w 1588"/>
              <a:gd name="T39" fmla="*/ 0 h 1588"/>
              <a:gd name="T40" fmla="*/ 0 w 1588"/>
              <a:gd name="T41" fmla="*/ 0 h 1588"/>
              <a:gd name="T42" fmla="*/ 0 w 1588"/>
              <a:gd name="T43" fmla="*/ 0 h 1588"/>
              <a:gd name="T44" fmla="*/ 0 w 1588"/>
              <a:gd name="T45" fmla="*/ 0 h 1588"/>
              <a:gd name="T46" fmla="*/ 0 w 1588"/>
              <a:gd name="T47" fmla="*/ 0 h 1588"/>
              <a:gd name="T48" fmla="*/ 0 w 1588"/>
              <a:gd name="T49" fmla="*/ 0 h 1588"/>
              <a:gd name="T50" fmla="*/ 0 w 1588"/>
              <a:gd name="T51" fmla="*/ 0 h 1588"/>
              <a:gd name="T52" fmla="*/ 0 w 1588"/>
              <a:gd name="T53" fmla="*/ 0 h 1588"/>
              <a:gd name="T54" fmla="*/ 0 w 1588"/>
              <a:gd name="T55" fmla="*/ 0 h 1588"/>
              <a:gd name="T56" fmla="*/ 0 w 1588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4" name="Freeform 20"/>
          <p:cNvSpPr>
            <a:spLocks noEditPoints="1"/>
          </p:cNvSpPr>
          <p:nvPr/>
        </p:nvSpPr>
        <p:spPr bwMode="auto">
          <a:xfrm>
            <a:off x="2483257" y="5860645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w 1588"/>
              <a:gd name="T9" fmla="*/ 0 h 1588"/>
              <a:gd name="T10" fmla="*/ 0 w 1588"/>
              <a:gd name="T11" fmla="*/ 0 h 1588"/>
              <a:gd name="T12" fmla="*/ 0 w 1588"/>
              <a:gd name="T13" fmla="*/ 0 h 1588"/>
              <a:gd name="T14" fmla="*/ 0 w 1588"/>
              <a:gd name="T15" fmla="*/ 0 h 1588"/>
              <a:gd name="T16" fmla="*/ 0 w 1588"/>
              <a:gd name="T17" fmla="*/ 0 h 1588"/>
              <a:gd name="T18" fmla="*/ 0 w 1588"/>
              <a:gd name="T19" fmla="*/ 0 h 1588"/>
              <a:gd name="T20" fmla="*/ 0 w 1588"/>
              <a:gd name="T21" fmla="*/ 0 h 1588"/>
              <a:gd name="T22" fmla="*/ 0 w 1588"/>
              <a:gd name="T23" fmla="*/ 0 h 1588"/>
              <a:gd name="T24" fmla="*/ 0 w 1588"/>
              <a:gd name="T25" fmla="*/ 0 h 1588"/>
              <a:gd name="T26" fmla="*/ 0 w 1588"/>
              <a:gd name="T27" fmla="*/ 0 h 1588"/>
              <a:gd name="T28" fmla="*/ 0 w 1588"/>
              <a:gd name="T29" fmla="*/ 0 h 1588"/>
              <a:gd name="T30" fmla="*/ 0 w 1588"/>
              <a:gd name="T31" fmla="*/ 0 h 1588"/>
              <a:gd name="T32" fmla="*/ 0 w 1588"/>
              <a:gd name="T33" fmla="*/ 0 h 1588"/>
              <a:gd name="T34" fmla="*/ 0 w 1588"/>
              <a:gd name="T35" fmla="*/ 0 h 1588"/>
              <a:gd name="T36" fmla="*/ 0 w 1588"/>
              <a:gd name="T37" fmla="*/ 0 h 1588"/>
              <a:gd name="T38" fmla="*/ 0 w 1588"/>
              <a:gd name="T39" fmla="*/ 0 h 1588"/>
              <a:gd name="T40" fmla="*/ 0 w 1588"/>
              <a:gd name="T41" fmla="*/ 0 h 1588"/>
              <a:gd name="T42" fmla="*/ 0 w 1588"/>
              <a:gd name="T43" fmla="*/ 0 h 1588"/>
              <a:gd name="T44" fmla="*/ 0 w 1588"/>
              <a:gd name="T45" fmla="*/ 0 h 1588"/>
              <a:gd name="T46" fmla="*/ 0 w 1588"/>
              <a:gd name="T47" fmla="*/ 0 h 1588"/>
              <a:gd name="T48" fmla="*/ 0 w 1588"/>
              <a:gd name="T49" fmla="*/ 0 h 1588"/>
              <a:gd name="T50" fmla="*/ 0 w 1588"/>
              <a:gd name="T51" fmla="*/ 0 h 1588"/>
              <a:gd name="T52" fmla="*/ 0 w 1588"/>
              <a:gd name="T53" fmla="*/ 0 h 1588"/>
              <a:gd name="T54" fmla="*/ 0 w 1588"/>
              <a:gd name="T55" fmla="*/ 0 h 1588"/>
              <a:gd name="T56" fmla="*/ 0 w 1588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8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2461032" y="5843184"/>
            <a:ext cx="44450" cy="39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46" name="Freeform 22"/>
          <p:cNvSpPr>
            <a:spLocks noEditPoints="1"/>
          </p:cNvSpPr>
          <p:nvPr/>
        </p:nvSpPr>
        <p:spPr bwMode="auto">
          <a:xfrm>
            <a:off x="2045108" y="5346295"/>
            <a:ext cx="430213" cy="979488"/>
          </a:xfrm>
          <a:custGeom>
            <a:avLst/>
            <a:gdLst>
              <a:gd name="T0" fmla="*/ 2147483647 w 271"/>
              <a:gd name="T1" fmla="*/ 2147483647 h 617"/>
              <a:gd name="T2" fmla="*/ 2147483647 w 271"/>
              <a:gd name="T3" fmla="*/ 2147483647 h 617"/>
              <a:gd name="T4" fmla="*/ 2147483647 w 271"/>
              <a:gd name="T5" fmla="*/ 2147483647 h 617"/>
              <a:gd name="T6" fmla="*/ 2147483647 w 271"/>
              <a:gd name="T7" fmla="*/ 2147483647 h 617"/>
              <a:gd name="T8" fmla="*/ 2147483647 w 271"/>
              <a:gd name="T9" fmla="*/ 2147483647 h 617"/>
              <a:gd name="T10" fmla="*/ 2147483647 w 271"/>
              <a:gd name="T11" fmla="*/ 2147483647 h 617"/>
              <a:gd name="T12" fmla="*/ 2147483647 w 271"/>
              <a:gd name="T13" fmla="*/ 2147483647 h 617"/>
              <a:gd name="T14" fmla="*/ 2147483647 w 271"/>
              <a:gd name="T15" fmla="*/ 2147483647 h 617"/>
              <a:gd name="T16" fmla="*/ 2147483647 w 271"/>
              <a:gd name="T17" fmla="*/ 2147483647 h 617"/>
              <a:gd name="T18" fmla="*/ 2147483647 w 271"/>
              <a:gd name="T19" fmla="*/ 2147483647 h 617"/>
              <a:gd name="T20" fmla="*/ 2147483647 w 271"/>
              <a:gd name="T21" fmla="*/ 2147483647 h 617"/>
              <a:gd name="T22" fmla="*/ 2147483647 w 271"/>
              <a:gd name="T23" fmla="*/ 2147483647 h 617"/>
              <a:gd name="T24" fmla="*/ 2147483647 w 271"/>
              <a:gd name="T25" fmla="*/ 2147483647 h 617"/>
              <a:gd name="T26" fmla="*/ 2147483647 w 271"/>
              <a:gd name="T27" fmla="*/ 2147483647 h 617"/>
              <a:gd name="T28" fmla="*/ 2147483647 w 271"/>
              <a:gd name="T29" fmla="*/ 2147483647 h 617"/>
              <a:gd name="T30" fmla="*/ 2147483647 w 271"/>
              <a:gd name="T31" fmla="*/ 2147483647 h 617"/>
              <a:gd name="T32" fmla="*/ 2147483647 w 271"/>
              <a:gd name="T33" fmla="*/ 2147483647 h 617"/>
              <a:gd name="T34" fmla="*/ 2147483647 w 271"/>
              <a:gd name="T35" fmla="*/ 2147483647 h 617"/>
              <a:gd name="T36" fmla="*/ 2147483647 w 271"/>
              <a:gd name="T37" fmla="*/ 2147483647 h 617"/>
              <a:gd name="T38" fmla="*/ 2147483647 w 271"/>
              <a:gd name="T39" fmla="*/ 2147483647 h 617"/>
              <a:gd name="T40" fmla="*/ 2147483647 w 271"/>
              <a:gd name="T41" fmla="*/ 2147483647 h 617"/>
              <a:gd name="T42" fmla="*/ 2147483647 w 271"/>
              <a:gd name="T43" fmla="*/ 2147483647 h 617"/>
              <a:gd name="T44" fmla="*/ 0 w 271"/>
              <a:gd name="T45" fmla="*/ 2147483647 h 617"/>
              <a:gd name="T46" fmla="*/ 0 w 271"/>
              <a:gd name="T47" fmla="*/ 2147483647 h 617"/>
              <a:gd name="T48" fmla="*/ 2147483647 w 271"/>
              <a:gd name="T49" fmla="*/ 2147483647 h 617"/>
              <a:gd name="T50" fmla="*/ 2147483647 w 271"/>
              <a:gd name="T51" fmla="*/ 2147483647 h 617"/>
              <a:gd name="T52" fmla="*/ 2147483647 w 271"/>
              <a:gd name="T53" fmla="*/ 2147483647 h 617"/>
              <a:gd name="T54" fmla="*/ 2147483647 w 271"/>
              <a:gd name="T55" fmla="*/ 2147483647 h 617"/>
              <a:gd name="T56" fmla="*/ 2147483647 w 271"/>
              <a:gd name="T57" fmla="*/ 2147483647 h 617"/>
              <a:gd name="T58" fmla="*/ 2147483647 w 271"/>
              <a:gd name="T59" fmla="*/ 2147483647 h 617"/>
              <a:gd name="T60" fmla="*/ 2147483647 w 271"/>
              <a:gd name="T61" fmla="*/ 2147483647 h 617"/>
              <a:gd name="T62" fmla="*/ 2147483647 w 271"/>
              <a:gd name="T63" fmla="*/ 2147483647 h 617"/>
              <a:gd name="T64" fmla="*/ 2147483647 w 271"/>
              <a:gd name="T65" fmla="*/ 2147483647 h 617"/>
              <a:gd name="T66" fmla="*/ 2147483647 w 271"/>
              <a:gd name="T67" fmla="*/ 2147483647 h 617"/>
              <a:gd name="T68" fmla="*/ 2147483647 w 271"/>
              <a:gd name="T69" fmla="*/ 2147483647 h 617"/>
              <a:gd name="T70" fmla="*/ 2147483647 w 271"/>
              <a:gd name="T71" fmla="*/ 2147483647 h 617"/>
              <a:gd name="T72" fmla="*/ 2147483647 w 271"/>
              <a:gd name="T73" fmla="*/ 2147483647 h 617"/>
              <a:gd name="T74" fmla="*/ 2147483647 w 271"/>
              <a:gd name="T75" fmla="*/ 2147483647 h 617"/>
              <a:gd name="T76" fmla="*/ 2147483647 w 271"/>
              <a:gd name="T77" fmla="*/ 2147483647 h 617"/>
              <a:gd name="T78" fmla="*/ 2147483647 w 271"/>
              <a:gd name="T79" fmla="*/ 2147483647 h 617"/>
              <a:gd name="T80" fmla="*/ 2147483647 w 271"/>
              <a:gd name="T81" fmla="*/ 2147483647 h 617"/>
              <a:gd name="T82" fmla="*/ 2147483647 w 271"/>
              <a:gd name="T83" fmla="*/ 2147483647 h 617"/>
              <a:gd name="T84" fmla="*/ 2147483647 w 271"/>
              <a:gd name="T85" fmla="*/ 2147483647 h 617"/>
              <a:gd name="T86" fmla="*/ 2147483647 w 271"/>
              <a:gd name="T87" fmla="*/ 2147483647 h 617"/>
              <a:gd name="T88" fmla="*/ 2147483647 w 271"/>
              <a:gd name="T89" fmla="*/ 2147483647 h 617"/>
              <a:gd name="T90" fmla="*/ 2147483647 w 271"/>
              <a:gd name="T91" fmla="*/ 2147483647 h 617"/>
              <a:gd name="T92" fmla="*/ 2147483647 w 271"/>
              <a:gd name="T93" fmla="*/ 2147483647 h 617"/>
              <a:gd name="T94" fmla="*/ 2147483647 w 271"/>
              <a:gd name="T95" fmla="*/ 2147483647 h 617"/>
              <a:gd name="T96" fmla="*/ 2147483647 w 271"/>
              <a:gd name="T97" fmla="*/ 2147483647 h 617"/>
              <a:gd name="T98" fmla="*/ 2147483647 w 271"/>
              <a:gd name="T99" fmla="*/ 0 h 617"/>
              <a:gd name="T100" fmla="*/ 2147483647 w 271"/>
              <a:gd name="T101" fmla="*/ 0 h 617"/>
              <a:gd name="T102" fmla="*/ 2147483647 w 271"/>
              <a:gd name="T103" fmla="*/ 2147483647 h 617"/>
              <a:gd name="T104" fmla="*/ 2147483647 w 271"/>
              <a:gd name="T105" fmla="*/ 2147483647 h 617"/>
              <a:gd name="T106" fmla="*/ 2147483647 w 271"/>
              <a:gd name="T107" fmla="*/ 2147483647 h 617"/>
              <a:gd name="T108" fmla="*/ 2147483647 w 271"/>
              <a:gd name="T109" fmla="*/ 2147483647 h 617"/>
              <a:gd name="T110" fmla="*/ 2147483647 w 271"/>
              <a:gd name="T111" fmla="*/ 2147483647 h 617"/>
              <a:gd name="T112" fmla="*/ 2147483647 w 271"/>
              <a:gd name="T113" fmla="*/ 2147483647 h 617"/>
              <a:gd name="T114" fmla="*/ 2147483647 w 271"/>
              <a:gd name="T115" fmla="*/ 2147483647 h 617"/>
              <a:gd name="T116" fmla="*/ 2147483647 w 271"/>
              <a:gd name="T117" fmla="*/ 2147483647 h 617"/>
              <a:gd name="T118" fmla="*/ 2147483647 w 271"/>
              <a:gd name="T119" fmla="*/ 2147483647 h 617"/>
              <a:gd name="T120" fmla="*/ 2147483647 w 271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1" h="617">
                <a:moveTo>
                  <a:pt x="148" y="585"/>
                </a:moveTo>
                <a:lnTo>
                  <a:pt x="155" y="606"/>
                </a:lnTo>
                <a:lnTo>
                  <a:pt x="172" y="617"/>
                </a:lnTo>
                <a:lnTo>
                  <a:pt x="194" y="617"/>
                </a:lnTo>
                <a:lnTo>
                  <a:pt x="211" y="606"/>
                </a:lnTo>
                <a:lnTo>
                  <a:pt x="215" y="585"/>
                </a:lnTo>
                <a:lnTo>
                  <a:pt x="215" y="363"/>
                </a:lnTo>
                <a:lnTo>
                  <a:pt x="215" y="183"/>
                </a:lnTo>
                <a:lnTo>
                  <a:pt x="218" y="180"/>
                </a:lnTo>
                <a:lnTo>
                  <a:pt x="222" y="176"/>
                </a:lnTo>
                <a:lnTo>
                  <a:pt x="229" y="180"/>
                </a:lnTo>
                <a:lnTo>
                  <a:pt x="229" y="183"/>
                </a:lnTo>
                <a:lnTo>
                  <a:pt x="229" y="349"/>
                </a:lnTo>
                <a:lnTo>
                  <a:pt x="236" y="363"/>
                </a:lnTo>
                <a:lnTo>
                  <a:pt x="250" y="367"/>
                </a:lnTo>
                <a:lnTo>
                  <a:pt x="264" y="363"/>
                </a:lnTo>
                <a:lnTo>
                  <a:pt x="271" y="349"/>
                </a:lnTo>
                <a:lnTo>
                  <a:pt x="271" y="151"/>
                </a:lnTo>
                <a:lnTo>
                  <a:pt x="264" y="137"/>
                </a:lnTo>
                <a:lnTo>
                  <a:pt x="250" y="130"/>
                </a:lnTo>
                <a:lnTo>
                  <a:pt x="21" y="130"/>
                </a:lnTo>
                <a:lnTo>
                  <a:pt x="7" y="137"/>
                </a:lnTo>
                <a:lnTo>
                  <a:pt x="0" y="151"/>
                </a:lnTo>
                <a:lnTo>
                  <a:pt x="0" y="349"/>
                </a:lnTo>
                <a:lnTo>
                  <a:pt x="7" y="363"/>
                </a:lnTo>
                <a:lnTo>
                  <a:pt x="21" y="367"/>
                </a:lnTo>
                <a:lnTo>
                  <a:pt x="35" y="363"/>
                </a:lnTo>
                <a:lnTo>
                  <a:pt x="38" y="349"/>
                </a:lnTo>
                <a:lnTo>
                  <a:pt x="38" y="183"/>
                </a:lnTo>
                <a:lnTo>
                  <a:pt x="42" y="180"/>
                </a:lnTo>
                <a:lnTo>
                  <a:pt x="46" y="176"/>
                </a:lnTo>
                <a:lnTo>
                  <a:pt x="53" y="180"/>
                </a:lnTo>
                <a:lnTo>
                  <a:pt x="53" y="183"/>
                </a:lnTo>
                <a:lnTo>
                  <a:pt x="53" y="363"/>
                </a:lnTo>
                <a:lnTo>
                  <a:pt x="53" y="585"/>
                </a:lnTo>
                <a:lnTo>
                  <a:pt x="60" y="606"/>
                </a:lnTo>
                <a:lnTo>
                  <a:pt x="77" y="617"/>
                </a:lnTo>
                <a:lnTo>
                  <a:pt x="98" y="617"/>
                </a:lnTo>
                <a:lnTo>
                  <a:pt x="116" y="606"/>
                </a:lnTo>
                <a:lnTo>
                  <a:pt x="123" y="585"/>
                </a:lnTo>
                <a:lnTo>
                  <a:pt x="123" y="374"/>
                </a:lnTo>
                <a:lnTo>
                  <a:pt x="127" y="367"/>
                </a:lnTo>
                <a:lnTo>
                  <a:pt x="134" y="363"/>
                </a:lnTo>
                <a:lnTo>
                  <a:pt x="144" y="367"/>
                </a:lnTo>
                <a:lnTo>
                  <a:pt x="148" y="374"/>
                </a:lnTo>
                <a:lnTo>
                  <a:pt x="148" y="585"/>
                </a:lnTo>
                <a:close/>
                <a:moveTo>
                  <a:pt x="74" y="60"/>
                </a:moveTo>
                <a:lnTo>
                  <a:pt x="81" y="32"/>
                </a:lnTo>
                <a:lnTo>
                  <a:pt x="98" y="10"/>
                </a:lnTo>
                <a:lnTo>
                  <a:pt x="123" y="0"/>
                </a:lnTo>
                <a:lnTo>
                  <a:pt x="148" y="0"/>
                </a:lnTo>
                <a:lnTo>
                  <a:pt x="172" y="10"/>
                </a:lnTo>
                <a:lnTo>
                  <a:pt x="190" y="32"/>
                </a:lnTo>
                <a:lnTo>
                  <a:pt x="194" y="60"/>
                </a:lnTo>
                <a:lnTo>
                  <a:pt x="190" y="84"/>
                </a:lnTo>
                <a:lnTo>
                  <a:pt x="172" y="106"/>
                </a:lnTo>
                <a:lnTo>
                  <a:pt x="148" y="116"/>
                </a:lnTo>
                <a:lnTo>
                  <a:pt x="123" y="116"/>
                </a:lnTo>
                <a:lnTo>
                  <a:pt x="98" y="106"/>
                </a:lnTo>
                <a:lnTo>
                  <a:pt x="81" y="84"/>
                </a:lnTo>
                <a:lnTo>
                  <a:pt x="74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2757896" y="4993871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48" name="Freeform 24"/>
          <p:cNvSpPr>
            <a:spLocks noEditPoints="1"/>
          </p:cNvSpPr>
          <p:nvPr/>
        </p:nvSpPr>
        <p:spPr bwMode="auto">
          <a:xfrm>
            <a:off x="7367995" y="2169708"/>
            <a:ext cx="666750" cy="660400"/>
          </a:xfrm>
          <a:custGeom>
            <a:avLst/>
            <a:gdLst>
              <a:gd name="T0" fmla="*/ 2147483647 w 420"/>
              <a:gd name="T1" fmla="*/ 0 h 416"/>
              <a:gd name="T2" fmla="*/ 2147483647 w 420"/>
              <a:gd name="T3" fmla="*/ 2147483647 h 416"/>
              <a:gd name="T4" fmla="*/ 2147483647 w 420"/>
              <a:gd name="T5" fmla="*/ 0 h 416"/>
              <a:gd name="T6" fmla="*/ 2147483647 w 420"/>
              <a:gd name="T7" fmla="*/ 2147483647 h 416"/>
              <a:gd name="T8" fmla="*/ 2147483647 w 420"/>
              <a:gd name="T9" fmla="*/ 0 h 416"/>
              <a:gd name="T10" fmla="*/ 2147483647 w 420"/>
              <a:gd name="T11" fmla="*/ 2147483647 h 416"/>
              <a:gd name="T12" fmla="*/ 2147483647 w 420"/>
              <a:gd name="T13" fmla="*/ 0 h 416"/>
              <a:gd name="T14" fmla="*/ 2147483647 w 420"/>
              <a:gd name="T15" fmla="*/ 2147483647 h 416"/>
              <a:gd name="T16" fmla="*/ 2147483647 w 420"/>
              <a:gd name="T17" fmla="*/ 0 h 416"/>
              <a:gd name="T18" fmla="*/ 2147483647 w 420"/>
              <a:gd name="T19" fmla="*/ 2147483647 h 416"/>
              <a:gd name="T20" fmla="*/ 2147483647 w 420"/>
              <a:gd name="T21" fmla="*/ 0 h 416"/>
              <a:gd name="T22" fmla="*/ 2147483647 w 420"/>
              <a:gd name="T23" fmla="*/ 2147483647 h 416"/>
              <a:gd name="T24" fmla="*/ 2147483647 w 420"/>
              <a:gd name="T25" fmla="*/ 0 h 416"/>
              <a:gd name="T26" fmla="*/ 2147483647 w 420"/>
              <a:gd name="T27" fmla="*/ 2147483647 h 416"/>
              <a:gd name="T28" fmla="*/ 2147483647 w 420"/>
              <a:gd name="T29" fmla="*/ 0 h 416"/>
              <a:gd name="T30" fmla="*/ 2147483647 w 420"/>
              <a:gd name="T31" fmla="*/ 2147483647 h 416"/>
              <a:gd name="T32" fmla="*/ 2147483647 w 420"/>
              <a:gd name="T33" fmla="*/ 0 h 416"/>
              <a:gd name="T34" fmla="*/ 2147483647 w 420"/>
              <a:gd name="T35" fmla="*/ 2147483647 h 416"/>
              <a:gd name="T36" fmla="*/ 2147483647 w 420"/>
              <a:gd name="T37" fmla="*/ 0 h 416"/>
              <a:gd name="T38" fmla="*/ 2147483647 w 420"/>
              <a:gd name="T39" fmla="*/ 2147483647 h 416"/>
              <a:gd name="T40" fmla="*/ 0 w 420"/>
              <a:gd name="T41" fmla="*/ 0 h 416"/>
              <a:gd name="T42" fmla="*/ 0 w 420"/>
              <a:gd name="T43" fmla="*/ 2147483647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20" h="416">
                <a:moveTo>
                  <a:pt x="420" y="0"/>
                </a:moveTo>
                <a:lnTo>
                  <a:pt x="420" y="416"/>
                </a:lnTo>
                <a:moveTo>
                  <a:pt x="378" y="0"/>
                </a:moveTo>
                <a:lnTo>
                  <a:pt x="378" y="416"/>
                </a:lnTo>
                <a:moveTo>
                  <a:pt x="335" y="0"/>
                </a:moveTo>
                <a:lnTo>
                  <a:pt x="335" y="416"/>
                </a:lnTo>
                <a:moveTo>
                  <a:pt x="293" y="0"/>
                </a:moveTo>
                <a:lnTo>
                  <a:pt x="293" y="416"/>
                </a:lnTo>
                <a:moveTo>
                  <a:pt x="251" y="0"/>
                </a:moveTo>
                <a:lnTo>
                  <a:pt x="251" y="416"/>
                </a:lnTo>
                <a:moveTo>
                  <a:pt x="212" y="0"/>
                </a:moveTo>
                <a:lnTo>
                  <a:pt x="212" y="416"/>
                </a:lnTo>
                <a:moveTo>
                  <a:pt x="170" y="0"/>
                </a:moveTo>
                <a:lnTo>
                  <a:pt x="170" y="416"/>
                </a:lnTo>
                <a:moveTo>
                  <a:pt x="127" y="0"/>
                </a:moveTo>
                <a:lnTo>
                  <a:pt x="127" y="416"/>
                </a:lnTo>
                <a:moveTo>
                  <a:pt x="85" y="0"/>
                </a:moveTo>
                <a:lnTo>
                  <a:pt x="85" y="416"/>
                </a:lnTo>
                <a:moveTo>
                  <a:pt x="43" y="0"/>
                </a:moveTo>
                <a:lnTo>
                  <a:pt x="43" y="416"/>
                </a:lnTo>
                <a:moveTo>
                  <a:pt x="0" y="0"/>
                </a:moveTo>
                <a:lnTo>
                  <a:pt x="0" y="41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9" name="Freeform 25"/>
          <p:cNvSpPr>
            <a:spLocks noEditPoints="1"/>
          </p:cNvSpPr>
          <p:nvPr/>
        </p:nvSpPr>
        <p:spPr bwMode="auto">
          <a:xfrm>
            <a:off x="7367995" y="2169708"/>
            <a:ext cx="666750" cy="660400"/>
          </a:xfrm>
          <a:custGeom>
            <a:avLst/>
            <a:gdLst>
              <a:gd name="T0" fmla="*/ 2147483647 w 420"/>
              <a:gd name="T1" fmla="*/ 2147483647 h 416"/>
              <a:gd name="T2" fmla="*/ 0 w 420"/>
              <a:gd name="T3" fmla="*/ 2147483647 h 416"/>
              <a:gd name="T4" fmla="*/ 2147483647 w 420"/>
              <a:gd name="T5" fmla="*/ 2147483647 h 416"/>
              <a:gd name="T6" fmla="*/ 0 w 420"/>
              <a:gd name="T7" fmla="*/ 2147483647 h 416"/>
              <a:gd name="T8" fmla="*/ 2147483647 w 420"/>
              <a:gd name="T9" fmla="*/ 2147483647 h 416"/>
              <a:gd name="T10" fmla="*/ 0 w 420"/>
              <a:gd name="T11" fmla="*/ 2147483647 h 416"/>
              <a:gd name="T12" fmla="*/ 2147483647 w 420"/>
              <a:gd name="T13" fmla="*/ 2147483647 h 416"/>
              <a:gd name="T14" fmla="*/ 0 w 420"/>
              <a:gd name="T15" fmla="*/ 2147483647 h 416"/>
              <a:gd name="T16" fmla="*/ 2147483647 w 420"/>
              <a:gd name="T17" fmla="*/ 2147483647 h 416"/>
              <a:gd name="T18" fmla="*/ 0 w 420"/>
              <a:gd name="T19" fmla="*/ 2147483647 h 416"/>
              <a:gd name="T20" fmla="*/ 2147483647 w 420"/>
              <a:gd name="T21" fmla="*/ 2147483647 h 416"/>
              <a:gd name="T22" fmla="*/ 0 w 420"/>
              <a:gd name="T23" fmla="*/ 2147483647 h 416"/>
              <a:gd name="T24" fmla="*/ 2147483647 w 420"/>
              <a:gd name="T25" fmla="*/ 2147483647 h 416"/>
              <a:gd name="T26" fmla="*/ 0 w 420"/>
              <a:gd name="T27" fmla="*/ 2147483647 h 416"/>
              <a:gd name="T28" fmla="*/ 2147483647 w 420"/>
              <a:gd name="T29" fmla="*/ 2147483647 h 416"/>
              <a:gd name="T30" fmla="*/ 0 w 420"/>
              <a:gd name="T31" fmla="*/ 2147483647 h 416"/>
              <a:gd name="T32" fmla="*/ 2147483647 w 420"/>
              <a:gd name="T33" fmla="*/ 2147483647 h 416"/>
              <a:gd name="T34" fmla="*/ 0 w 420"/>
              <a:gd name="T35" fmla="*/ 2147483647 h 416"/>
              <a:gd name="T36" fmla="*/ 2147483647 w 420"/>
              <a:gd name="T37" fmla="*/ 2147483647 h 416"/>
              <a:gd name="T38" fmla="*/ 0 w 420"/>
              <a:gd name="T39" fmla="*/ 2147483647 h 416"/>
              <a:gd name="T40" fmla="*/ 2147483647 w 420"/>
              <a:gd name="T41" fmla="*/ 0 h 416"/>
              <a:gd name="T42" fmla="*/ 0 w 420"/>
              <a:gd name="T43" fmla="*/ 0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20" h="416">
                <a:moveTo>
                  <a:pt x="420" y="416"/>
                </a:moveTo>
                <a:lnTo>
                  <a:pt x="0" y="416"/>
                </a:lnTo>
                <a:moveTo>
                  <a:pt x="420" y="374"/>
                </a:moveTo>
                <a:lnTo>
                  <a:pt x="0" y="374"/>
                </a:lnTo>
                <a:moveTo>
                  <a:pt x="420" y="332"/>
                </a:moveTo>
                <a:lnTo>
                  <a:pt x="0" y="332"/>
                </a:lnTo>
                <a:moveTo>
                  <a:pt x="420" y="289"/>
                </a:moveTo>
                <a:lnTo>
                  <a:pt x="0" y="289"/>
                </a:lnTo>
                <a:moveTo>
                  <a:pt x="420" y="251"/>
                </a:moveTo>
                <a:lnTo>
                  <a:pt x="0" y="251"/>
                </a:lnTo>
                <a:moveTo>
                  <a:pt x="420" y="208"/>
                </a:moveTo>
                <a:lnTo>
                  <a:pt x="0" y="208"/>
                </a:lnTo>
                <a:moveTo>
                  <a:pt x="420" y="166"/>
                </a:moveTo>
                <a:lnTo>
                  <a:pt x="0" y="166"/>
                </a:lnTo>
                <a:moveTo>
                  <a:pt x="420" y="124"/>
                </a:moveTo>
                <a:lnTo>
                  <a:pt x="0" y="124"/>
                </a:lnTo>
                <a:moveTo>
                  <a:pt x="420" y="81"/>
                </a:moveTo>
                <a:lnTo>
                  <a:pt x="0" y="81"/>
                </a:lnTo>
                <a:moveTo>
                  <a:pt x="420" y="39"/>
                </a:moveTo>
                <a:lnTo>
                  <a:pt x="0" y="39"/>
                </a:lnTo>
                <a:moveTo>
                  <a:pt x="42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2108608" y="1329920"/>
            <a:ext cx="754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Authors</a:t>
            </a:r>
            <a:endParaRPr lang="de-DE" altLang="de-DE" sz="2400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1740308" y="4812895"/>
            <a:ext cx="9636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>
                <a:solidFill>
                  <a:srgbClr val="000000"/>
                </a:solidFill>
              </a:rPr>
              <a:t>Information</a:t>
            </a:r>
            <a:endParaRPr lang="de-DE" altLang="de-DE" sz="2000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1862546" y="5063720"/>
            <a:ext cx="611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500">
                <a:solidFill>
                  <a:srgbClr val="000000"/>
                </a:solidFill>
              </a:rPr>
              <a:t>Seeker</a:t>
            </a:r>
            <a:endParaRPr lang="de-DE" altLang="de-DE" sz="2000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715283" y="5284383"/>
            <a:ext cx="1108075" cy="3984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4894670" y="5351059"/>
            <a:ext cx="595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Query</a:t>
            </a:r>
            <a:endParaRPr lang="de-DE" altLang="de-DE" sz="2400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5880508" y="2366559"/>
            <a:ext cx="11113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56" name="Freeform 32"/>
          <p:cNvSpPr>
            <a:spLocks/>
          </p:cNvSpPr>
          <p:nvPr/>
        </p:nvSpPr>
        <p:spPr bwMode="auto">
          <a:xfrm>
            <a:off x="5885270" y="2231621"/>
            <a:ext cx="1320800" cy="531813"/>
          </a:xfrm>
          <a:custGeom>
            <a:avLst/>
            <a:gdLst>
              <a:gd name="T0" fmla="*/ 0 w 832"/>
              <a:gd name="T1" fmla="*/ 2147483647 h 335"/>
              <a:gd name="T2" fmla="*/ 2147483647 w 832"/>
              <a:gd name="T3" fmla="*/ 2147483647 h 335"/>
              <a:gd name="T4" fmla="*/ 2147483647 w 832"/>
              <a:gd name="T5" fmla="*/ 2147483647 h 335"/>
              <a:gd name="T6" fmla="*/ 2147483647 w 832"/>
              <a:gd name="T7" fmla="*/ 2147483647 h 335"/>
              <a:gd name="T8" fmla="*/ 2147483647 w 832"/>
              <a:gd name="T9" fmla="*/ 0 h 335"/>
              <a:gd name="T10" fmla="*/ 2147483647 w 832"/>
              <a:gd name="T11" fmla="*/ 2147483647 h 335"/>
              <a:gd name="T12" fmla="*/ 0 w 832"/>
              <a:gd name="T13" fmla="*/ 2147483647 h 335"/>
              <a:gd name="T14" fmla="*/ 0 w 832"/>
              <a:gd name="T15" fmla="*/ 2147483647 h 3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5">
                <a:moveTo>
                  <a:pt x="0" y="250"/>
                </a:moveTo>
                <a:lnTo>
                  <a:pt x="748" y="250"/>
                </a:lnTo>
                <a:lnTo>
                  <a:pt x="748" y="335"/>
                </a:lnTo>
                <a:lnTo>
                  <a:pt x="832" y="169"/>
                </a:lnTo>
                <a:lnTo>
                  <a:pt x="748" y="0"/>
                </a:lnTo>
                <a:lnTo>
                  <a:pt x="748" y="85"/>
                </a:lnTo>
                <a:lnTo>
                  <a:pt x="0" y="85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5885270" y="2231621"/>
            <a:ext cx="1320800" cy="531813"/>
          </a:xfrm>
          <a:custGeom>
            <a:avLst/>
            <a:gdLst>
              <a:gd name="T0" fmla="*/ 0 w 832"/>
              <a:gd name="T1" fmla="*/ 2147483647 h 335"/>
              <a:gd name="T2" fmla="*/ 2147483647 w 832"/>
              <a:gd name="T3" fmla="*/ 2147483647 h 335"/>
              <a:gd name="T4" fmla="*/ 2147483647 w 832"/>
              <a:gd name="T5" fmla="*/ 2147483647 h 335"/>
              <a:gd name="T6" fmla="*/ 2147483647 w 832"/>
              <a:gd name="T7" fmla="*/ 2147483647 h 335"/>
              <a:gd name="T8" fmla="*/ 2147483647 w 832"/>
              <a:gd name="T9" fmla="*/ 0 h 335"/>
              <a:gd name="T10" fmla="*/ 2147483647 w 832"/>
              <a:gd name="T11" fmla="*/ 2147483647 h 335"/>
              <a:gd name="T12" fmla="*/ 0 w 832"/>
              <a:gd name="T13" fmla="*/ 2147483647 h 3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5">
                <a:moveTo>
                  <a:pt x="0" y="250"/>
                </a:moveTo>
                <a:lnTo>
                  <a:pt x="748" y="250"/>
                </a:lnTo>
                <a:lnTo>
                  <a:pt x="748" y="335"/>
                </a:lnTo>
                <a:lnTo>
                  <a:pt x="832" y="169"/>
                </a:lnTo>
                <a:lnTo>
                  <a:pt x="748" y="0"/>
                </a:lnTo>
                <a:lnTo>
                  <a:pt x="748" y="85"/>
                </a:lnTo>
                <a:lnTo>
                  <a:pt x="0" y="8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5997982" y="2371320"/>
            <a:ext cx="8270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Indexing</a:t>
            </a:r>
            <a:endParaRPr lang="de-DE" altLang="de-DE" sz="2400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6971120" y="2965045"/>
            <a:ext cx="16240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Document-Term-</a:t>
            </a:r>
            <a:endParaRPr lang="de-DE" altLang="de-DE" sz="2400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7485471" y="3217458"/>
            <a:ext cx="5931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Matrix</a:t>
            </a:r>
            <a:endParaRPr lang="de-DE" altLang="de-DE" sz="2400"/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4229508" y="621896"/>
            <a:ext cx="1489075" cy="1547813"/>
          </a:xfrm>
          <a:custGeom>
            <a:avLst/>
            <a:gdLst>
              <a:gd name="T0" fmla="*/ 0 w 938"/>
              <a:gd name="T1" fmla="*/ 2147483647 h 730"/>
              <a:gd name="T2" fmla="*/ 0 w 938"/>
              <a:gd name="T3" fmla="*/ 2147483647 h 730"/>
              <a:gd name="T4" fmla="*/ 2147483647 w 938"/>
              <a:gd name="T5" fmla="*/ 2147483647 h 730"/>
              <a:gd name="T6" fmla="*/ 2147483647 w 938"/>
              <a:gd name="T7" fmla="*/ 2147483647 h 730"/>
              <a:gd name="T8" fmla="*/ 2147483647 w 938"/>
              <a:gd name="T9" fmla="*/ 2147483647 h 730"/>
              <a:gd name="T10" fmla="*/ 2147483647 w 938"/>
              <a:gd name="T11" fmla="*/ 2147483647 h 730"/>
              <a:gd name="T12" fmla="*/ 2147483647 w 938"/>
              <a:gd name="T13" fmla="*/ 2147483647 h 730"/>
              <a:gd name="T14" fmla="*/ 2147483647 w 938"/>
              <a:gd name="T15" fmla="*/ 2147483647 h 730"/>
              <a:gd name="T16" fmla="*/ 2147483647 w 938"/>
              <a:gd name="T17" fmla="*/ 2147483647 h 730"/>
              <a:gd name="T18" fmla="*/ 2147483647 w 938"/>
              <a:gd name="T19" fmla="*/ 2147483647 h 730"/>
              <a:gd name="T20" fmla="*/ 2147483647 w 938"/>
              <a:gd name="T21" fmla="*/ 2147483647 h 730"/>
              <a:gd name="T22" fmla="*/ 2147483647 w 938"/>
              <a:gd name="T23" fmla="*/ 2147483647 h 730"/>
              <a:gd name="T24" fmla="*/ 2147483647 w 938"/>
              <a:gd name="T25" fmla="*/ 2147483647 h 730"/>
              <a:gd name="T26" fmla="*/ 2147483647 w 938"/>
              <a:gd name="T27" fmla="*/ 2147483647 h 730"/>
              <a:gd name="T28" fmla="*/ 2147483647 w 938"/>
              <a:gd name="T29" fmla="*/ 2147483647 h 730"/>
              <a:gd name="T30" fmla="*/ 2147483647 w 938"/>
              <a:gd name="T31" fmla="*/ 2147483647 h 730"/>
              <a:gd name="T32" fmla="*/ 2147483647 w 938"/>
              <a:gd name="T33" fmla="*/ 2147483647 h 730"/>
              <a:gd name="T34" fmla="*/ 2147483647 w 938"/>
              <a:gd name="T35" fmla="*/ 2147483647 h 730"/>
              <a:gd name="T36" fmla="*/ 2147483647 w 938"/>
              <a:gd name="T37" fmla="*/ 2147483647 h 730"/>
              <a:gd name="T38" fmla="*/ 2147483647 w 938"/>
              <a:gd name="T39" fmla="*/ 2147483647 h 730"/>
              <a:gd name="T40" fmla="*/ 2147483647 w 938"/>
              <a:gd name="T41" fmla="*/ 2147483647 h 730"/>
              <a:gd name="T42" fmla="*/ 2147483647 w 938"/>
              <a:gd name="T43" fmla="*/ 2147483647 h 730"/>
              <a:gd name="T44" fmla="*/ 2147483647 w 938"/>
              <a:gd name="T45" fmla="*/ 2147483647 h 730"/>
              <a:gd name="T46" fmla="*/ 2147483647 w 938"/>
              <a:gd name="T47" fmla="*/ 2147483647 h 730"/>
              <a:gd name="T48" fmla="*/ 2147483647 w 938"/>
              <a:gd name="T49" fmla="*/ 2147483647 h 730"/>
              <a:gd name="T50" fmla="*/ 2147483647 w 938"/>
              <a:gd name="T51" fmla="*/ 2147483647 h 730"/>
              <a:gd name="T52" fmla="*/ 2147483647 w 938"/>
              <a:gd name="T53" fmla="*/ 2147483647 h 730"/>
              <a:gd name="T54" fmla="*/ 2147483647 w 938"/>
              <a:gd name="T55" fmla="*/ 2147483647 h 730"/>
              <a:gd name="T56" fmla="*/ 2147483647 w 938"/>
              <a:gd name="T57" fmla="*/ 2147483647 h 730"/>
              <a:gd name="T58" fmla="*/ 2147483647 w 938"/>
              <a:gd name="T59" fmla="*/ 2147483647 h 730"/>
              <a:gd name="T60" fmla="*/ 2147483647 w 938"/>
              <a:gd name="T61" fmla="*/ 0 h 730"/>
              <a:gd name="T62" fmla="*/ 2147483647 w 938"/>
              <a:gd name="T63" fmla="*/ 0 h 730"/>
              <a:gd name="T64" fmla="*/ 2147483647 w 938"/>
              <a:gd name="T65" fmla="*/ 2147483647 h 730"/>
              <a:gd name="T66" fmla="*/ 2147483647 w 938"/>
              <a:gd name="T67" fmla="*/ 2147483647 h 730"/>
              <a:gd name="T68" fmla="*/ 2147483647 w 938"/>
              <a:gd name="T69" fmla="*/ 2147483647 h 730"/>
              <a:gd name="T70" fmla="*/ 2147483647 w 938"/>
              <a:gd name="T71" fmla="*/ 2147483647 h 730"/>
              <a:gd name="T72" fmla="*/ 2147483647 w 938"/>
              <a:gd name="T73" fmla="*/ 2147483647 h 730"/>
              <a:gd name="T74" fmla="*/ 2147483647 w 938"/>
              <a:gd name="T75" fmla="*/ 2147483647 h 730"/>
              <a:gd name="T76" fmla="*/ 2147483647 w 938"/>
              <a:gd name="T77" fmla="*/ 2147483647 h 730"/>
              <a:gd name="T78" fmla="*/ 2147483647 w 938"/>
              <a:gd name="T79" fmla="*/ 2147483647 h 730"/>
              <a:gd name="T80" fmla="*/ 0 w 938"/>
              <a:gd name="T81" fmla="*/ 2147483647 h 7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38" h="730">
                <a:moveTo>
                  <a:pt x="0" y="116"/>
                </a:moveTo>
                <a:lnTo>
                  <a:pt x="0" y="610"/>
                </a:lnTo>
                <a:lnTo>
                  <a:pt x="7" y="631"/>
                </a:lnTo>
                <a:lnTo>
                  <a:pt x="28" y="649"/>
                </a:lnTo>
                <a:lnTo>
                  <a:pt x="56" y="667"/>
                </a:lnTo>
                <a:lnTo>
                  <a:pt x="99" y="684"/>
                </a:lnTo>
                <a:lnTo>
                  <a:pt x="151" y="698"/>
                </a:lnTo>
                <a:lnTo>
                  <a:pt x="215" y="709"/>
                </a:lnTo>
                <a:lnTo>
                  <a:pt x="282" y="719"/>
                </a:lnTo>
                <a:lnTo>
                  <a:pt x="356" y="727"/>
                </a:lnTo>
                <a:lnTo>
                  <a:pt x="430" y="730"/>
                </a:lnTo>
                <a:lnTo>
                  <a:pt x="507" y="730"/>
                </a:lnTo>
                <a:lnTo>
                  <a:pt x="585" y="727"/>
                </a:lnTo>
                <a:lnTo>
                  <a:pt x="659" y="719"/>
                </a:lnTo>
                <a:lnTo>
                  <a:pt x="726" y="709"/>
                </a:lnTo>
                <a:lnTo>
                  <a:pt x="786" y="698"/>
                </a:lnTo>
                <a:lnTo>
                  <a:pt x="839" y="684"/>
                </a:lnTo>
                <a:lnTo>
                  <a:pt x="881" y="667"/>
                </a:lnTo>
                <a:lnTo>
                  <a:pt x="913" y="649"/>
                </a:lnTo>
                <a:lnTo>
                  <a:pt x="931" y="631"/>
                </a:lnTo>
                <a:lnTo>
                  <a:pt x="938" y="610"/>
                </a:lnTo>
                <a:lnTo>
                  <a:pt x="938" y="116"/>
                </a:lnTo>
                <a:lnTo>
                  <a:pt x="931" y="99"/>
                </a:lnTo>
                <a:lnTo>
                  <a:pt x="913" y="77"/>
                </a:lnTo>
                <a:lnTo>
                  <a:pt x="881" y="60"/>
                </a:lnTo>
                <a:lnTo>
                  <a:pt x="839" y="46"/>
                </a:lnTo>
                <a:lnTo>
                  <a:pt x="786" y="32"/>
                </a:lnTo>
                <a:lnTo>
                  <a:pt x="726" y="18"/>
                </a:lnTo>
                <a:lnTo>
                  <a:pt x="659" y="10"/>
                </a:lnTo>
                <a:lnTo>
                  <a:pt x="585" y="3"/>
                </a:lnTo>
                <a:lnTo>
                  <a:pt x="507" y="0"/>
                </a:lnTo>
                <a:lnTo>
                  <a:pt x="430" y="0"/>
                </a:lnTo>
                <a:lnTo>
                  <a:pt x="356" y="3"/>
                </a:lnTo>
                <a:lnTo>
                  <a:pt x="282" y="10"/>
                </a:lnTo>
                <a:lnTo>
                  <a:pt x="215" y="18"/>
                </a:lnTo>
                <a:lnTo>
                  <a:pt x="151" y="32"/>
                </a:lnTo>
                <a:lnTo>
                  <a:pt x="99" y="46"/>
                </a:lnTo>
                <a:lnTo>
                  <a:pt x="56" y="60"/>
                </a:lnTo>
                <a:lnTo>
                  <a:pt x="28" y="77"/>
                </a:lnTo>
                <a:lnTo>
                  <a:pt x="7" y="99"/>
                </a:lnTo>
                <a:lnTo>
                  <a:pt x="0" y="11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4229508" y="850495"/>
            <a:ext cx="1489075" cy="185738"/>
          </a:xfrm>
          <a:custGeom>
            <a:avLst/>
            <a:gdLst>
              <a:gd name="T0" fmla="*/ 0 w 938"/>
              <a:gd name="T1" fmla="*/ 0 h 117"/>
              <a:gd name="T2" fmla="*/ 2147483647 w 938"/>
              <a:gd name="T3" fmla="*/ 2147483647 h 117"/>
              <a:gd name="T4" fmla="*/ 2147483647 w 938"/>
              <a:gd name="T5" fmla="*/ 2147483647 h 117"/>
              <a:gd name="T6" fmla="*/ 2147483647 w 938"/>
              <a:gd name="T7" fmla="*/ 2147483647 h 117"/>
              <a:gd name="T8" fmla="*/ 2147483647 w 938"/>
              <a:gd name="T9" fmla="*/ 2147483647 h 117"/>
              <a:gd name="T10" fmla="*/ 2147483647 w 938"/>
              <a:gd name="T11" fmla="*/ 2147483647 h 117"/>
              <a:gd name="T12" fmla="*/ 2147483647 w 938"/>
              <a:gd name="T13" fmla="*/ 2147483647 h 117"/>
              <a:gd name="T14" fmla="*/ 2147483647 w 938"/>
              <a:gd name="T15" fmla="*/ 2147483647 h 117"/>
              <a:gd name="T16" fmla="*/ 2147483647 w 938"/>
              <a:gd name="T17" fmla="*/ 2147483647 h 117"/>
              <a:gd name="T18" fmla="*/ 2147483647 w 938"/>
              <a:gd name="T19" fmla="*/ 2147483647 h 117"/>
              <a:gd name="T20" fmla="*/ 2147483647 w 938"/>
              <a:gd name="T21" fmla="*/ 2147483647 h 117"/>
              <a:gd name="T22" fmla="*/ 2147483647 w 938"/>
              <a:gd name="T23" fmla="*/ 2147483647 h 117"/>
              <a:gd name="T24" fmla="*/ 2147483647 w 938"/>
              <a:gd name="T25" fmla="*/ 2147483647 h 117"/>
              <a:gd name="T26" fmla="*/ 2147483647 w 938"/>
              <a:gd name="T27" fmla="*/ 2147483647 h 117"/>
              <a:gd name="T28" fmla="*/ 2147483647 w 938"/>
              <a:gd name="T29" fmla="*/ 2147483647 h 117"/>
              <a:gd name="T30" fmla="*/ 2147483647 w 938"/>
              <a:gd name="T31" fmla="*/ 2147483647 h 117"/>
              <a:gd name="T32" fmla="*/ 2147483647 w 938"/>
              <a:gd name="T33" fmla="*/ 2147483647 h 117"/>
              <a:gd name="T34" fmla="*/ 2147483647 w 938"/>
              <a:gd name="T35" fmla="*/ 2147483647 h 117"/>
              <a:gd name="T36" fmla="*/ 2147483647 w 938"/>
              <a:gd name="T37" fmla="*/ 2147483647 h 117"/>
              <a:gd name="T38" fmla="*/ 2147483647 w 938"/>
              <a:gd name="T39" fmla="*/ 0 h 1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8" h="117">
                <a:moveTo>
                  <a:pt x="0" y="0"/>
                </a:moveTo>
                <a:lnTo>
                  <a:pt x="7" y="21"/>
                </a:lnTo>
                <a:lnTo>
                  <a:pt x="28" y="39"/>
                </a:lnTo>
                <a:lnTo>
                  <a:pt x="56" y="57"/>
                </a:lnTo>
                <a:lnTo>
                  <a:pt x="99" y="74"/>
                </a:lnTo>
                <a:lnTo>
                  <a:pt x="151" y="88"/>
                </a:lnTo>
                <a:lnTo>
                  <a:pt x="215" y="99"/>
                </a:lnTo>
                <a:lnTo>
                  <a:pt x="282" y="110"/>
                </a:lnTo>
                <a:lnTo>
                  <a:pt x="356" y="113"/>
                </a:lnTo>
                <a:lnTo>
                  <a:pt x="430" y="117"/>
                </a:lnTo>
                <a:lnTo>
                  <a:pt x="507" y="117"/>
                </a:lnTo>
                <a:lnTo>
                  <a:pt x="585" y="113"/>
                </a:lnTo>
                <a:lnTo>
                  <a:pt x="659" y="110"/>
                </a:lnTo>
                <a:lnTo>
                  <a:pt x="726" y="99"/>
                </a:lnTo>
                <a:lnTo>
                  <a:pt x="786" y="88"/>
                </a:lnTo>
                <a:lnTo>
                  <a:pt x="839" y="74"/>
                </a:lnTo>
                <a:lnTo>
                  <a:pt x="881" y="57"/>
                </a:lnTo>
                <a:lnTo>
                  <a:pt x="913" y="39"/>
                </a:lnTo>
                <a:lnTo>
                  <a:pt x="931" y="21"/>
                </a:lnTo>
                <a:lnTo>
                  <a:pt x="938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3" name="Freeform 39"/>
          <p:cNvSpPr>
            <a:spLocks noEditPoints="1"/>
          </p:cNvSpPr>
          <p:nvPr/>
        </p:nvSpPr>
        <p:spPr bwMode="auto">
          <a:xfrm>
            <a:off x="7341007" y="4785908"/>
            <a:ext cx="660400" cy="660400"/>
          </a:xfrm>
          <a:custGeom>
            <a:avLst/>
            <a:gdLst>
              <a:gd name="T0" fmla="*/ 2147483647 w 416"/>
              <a:gd name="T1" fmla="*/ 0 h 416"/>
              <a:gd name="T2" fmla="*/ 2147483647 w 416"/>
              <a:gd name="T3" fmla="*/ 2147483647 h 416"/>
              <a:gd name="T4" fmla="*/ 2147483647 w 416"/>
              <a:gd name="T5" fmla="*/ 0 h 416"/>
              <a:gd name="T6" fmla="*/ 2147483647 w 416"/>
              <a:gd name="T7" fmla="*/ 2147483647 h 416"/>
              <a:gd name="T8" fmla="*/ 2147483647 w 416"/>
              <a:gd name="T9" fmla="*/ 0 h 416"/>
              <a:gd name="T10" fmla="*/ 2147483647 w 416"/>
              <a:gd name="T11" fmla="*/ 2147483647 h 416"/>
              <a:gd name="T12" fmla="*/ 2147483647 w 416"/>
              <a:gd name="T13" fmla="*/ 0 h 416"/>
              <a:gd name="T14" fmla="*/ 2147483647 w 416"/>
              <a:gd name="T15" fmla="*/ 2147483647 h 416"/>
              <a:gd name="T16" fmla="*/ 2147483647 w 416"/>
              <a:gd name="T17" fmla="*/ 0 h 416"/>
              <a:gd name="T18" fmla="*/ 2147483647 w 416"/>
              <a:gd name="T19" fmla="*/ 2147483647 h 416"/>
              <a:gd name="T20" fmla="*/ 2147483647 w 416"/>
              <a:gd name="T21" fmla="*/ 0 h 416"/>
              <a:gd name="T22" fmla="*/ 2147483647 w 416"/>
              <a:gd name="T23" fmla="*/ 2147483647 h 416"/>
              <a:gd name="T24" fmla="*/ 2147483647 w 416"/>
              <a:gd name="T25" fmla="*/ 0 h 416"/>
              <a:gd name="T26" fmla="*/ 2147483647 w 416"/>
              <a:gd name="T27" fmla="*/ 2147483647 h 416"/>
              <a:gd name="T28" fmla="*/ 2147483647 w 416"/>
              <a:gd name="T29" fmla="*/ 0 h 416"/>
              <a:gd name="T30" fmla="*/ 2147483647 w 416"/>
              <a:gd name="T31" fmla="*/ 2147483647 h 416"/>
              <a:gd name="T32" fmla="*/ 2147483647 w 416"/>
              <a:gd name="T33" fmla="*/ 0 h 416"/>
              <a:gd name="T34" fmla="*/ 2147483647 w 416"/>
              <a:gd name="T35" fmla="*/ 2147483647 h 416"/>
              <a:gd name="T36" fmla="*/ 2147483647 w 416"/>
              <a:gd name="T37" fmla="*/ 0 h 416"/>
              <a:gd name="T38" fmla="*/ 2147483647 w 416"/>
              <a:gd name="T39" fmla="*/ 2147483647 h 416"/>
              <a:gd name="T40" fmla="*/ 0 w 416"/>
              <a:gd name="T41" fmla="*/ 0 h 416"/>
              <a:gd name="T42" fmla="*/ 0 w 416"/>
              <a:gd name="T43" fmla="*/ 2147483647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6" h="416">
                <a:moveTo>
                  <a:pt x="416" y="0"/>
                </a:moveTo>
                <a:lnTo>
                  <a:pt x="416" y="416"/>
                </a:lnTo>
                <a:moveTo>
                  <a:pt x="374" y="0"/>
                </a:moveTo>
                <a:lnTo>
                  <a:pt x="374" y="416"/>
                </a:lnTo>
                <a:moveTo>
                  <a:pt x="331" y="0"/>
                </a:moveTo>
                <a:lnTo>
                  <a:pt x="331" y="416"/>
                </a:lnTo>
                <a:moveTo>
                  <a:pt x="289" y="0"/>
                </a:moveTo>
                <a:lnTo>
                  <a:pt x="289" y="416"/>
                </a:lnTo>
                <a:moveTo>
                  <a:pt x="247" y="0"/>
                </a:moveTo>
                <a:lnTo>
                  <a:pt x="247" y="416"/>
                </a:lnTo>
                <a:moveTo>
                  <a:pt x="208" y="0"/>
                </a:moveTo>
                <a:lnTo>
                  <a:pt x="208" y="416"/>
                </a:lnTo>
                <a:moveTo>
                  <a:pt x="166" y="0"/>
                </a:moveTo>
                <a:lnTo>
                  <a:pt x="166" y="416"/>
                </a:lnTo>
                <a:moveTo>
                  <a:pt x="123" y="0"/>
                </a:moveTo>
                <a:lnTo>
                  <a:pt x="123" y="416"/>
                </a:lnTo>
                <a:moveTo>
                  <a:pt x="81" y="0"/>
                </a:moveTo>
                <a:lnTo>
                  <a:pt x="81" y="416"/>
                </a:lnTo>
                <a:moveTo>
                  <a:pt x="39" y="0"/>
                </a:moveTo>
                <a:lnTo>
                  <a:pt x="39" y="416"/>
                </a:lnTo>
                <a:moveTo>
                  <a:pt x="0" y="0"/>
                </a:moveTo>
                <a:lnTo>
                  <a:pt x="0" y="41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4" name="Freeform 40"/>
          <p:cNvSpPr>
            <a:spLocks noEditPoints="1"/>
          </p:cNvSpPr>
          <p:nvPr/>
        </p:nvSpPr>
        <p:spPr bwMode="auto">
          <a:xfrm>
            <a:off x="7341007" y="4785908"/>
            <a:ext cx="660400" cy="660400"/>
          </a:xfrm>
          <a:custGeom>
            <a:avLst/>
            <a:gdLst>
              <a:gd name="T0" fmla="*/ 2147483647 w 416"/>
              <a:gd name="T1" fmla="*/ 2147483647 h 416"/>
              <a:gd name="T2" fmla="*/ 0 w 416"/>
              <a:gd name="T3" fmla="*/ 2147483647 h 416"/>
              <a:gd name="T4" fmla="*/ 2147483647 w 416"/>
              <a:gd name="T5" fmla="*/ 2147483647 h 416"/>
              <a:gd name="T6" fmla="*/ 0 w 416"/>
              <a:gd name="T7" fmla="*/ 2147483647 h 416"/>
              <a:gd name="T8" fmla="*/ 2147483647 w 416"/>
              <a:gd name="T9" fmla="*/ 2147483647 h 416"/>
              <a:gd name="T10" fmla="*/ 0 w 416"/>
              <a:gd name="T11" fmla="*/ 2147483647 h 416"/>
              <a:gd name="T12" fmla="*/ 2147483647 w 416"/>
              <a:gd name="T13" fmla="*/ 2147483647 h 416"/>
              <a:gd name="T14" fmla="*/ 0 w 416"/>
              <a:gd name="T15" fmla="*/ 2147483647 h 416"/>
              <a:gd name="T16" fmla="*/ 2147483647 w 416"/>
              <a:gd name="T17" fmla="*/ 2147483647 h 416"/>
              <a:gd name="T18" fmla="*/ 0 w 416"/>
              <a:gd name="T19" fmla="*/ 2147483647 h 416"/>
              <a:gd name="T20" fmla="*/ 2147483647 w 416"/>
              <a:gd name="T21" fmla="*/ 2147483647 h 416"/>
              <a:gd name="T22" fmla="*/ 0 w 416"/>
              <a:gd name="T23" fmla="*/ 2147483647 h 416"/>
              <a:gd name="T24" fmla="*/ 2147483647 w 416"/>
              <a:gd name="T25" fmla="*/ 2147483647 h 416"/>
              <a:gd name="T26" fmla="*/ 0 w 416"/>
              <a:gd name="T27" fmla="*/ 2147483647 h 416"/>
              <a:gd name="T28" fmla="*/ 2147483647 w 416"/>
              <a:gd name="T29" fmla="*/ 2147483647 h 416"/>
              <a:gd name="T30" fmla="*/ 0 w 416"/>
              <a:gd name="T31" fmla="*/ 2147483647 h 416"/>
              <a:gd name="T32" fmla="*/ 2147483647 w 416"/>
              <a:gd name="T33" fmla="*/ 2147483647 h 416"/>
              <a:gd name="T34" fmla="*/ 0 w 416"/>
              <a:gd name="T35" fmla="*/ 2147483647 h 416"/>
              <a:gd name="T36" fmla="*/ 2147483647 w 416"/>
              <a:gd name="T37" fmla="*/ 2147483647 h 416"/>
              <a:gd name="T38" fmla="*/ 0 w 416"/>
              <a:gd name="T39" fmla="*/ 2147483647 h 416"/>
              <a:gd name="T40" fmla="*/ 2147483647 w 416"/>
              <a:gd name="T41" fmla="*/ 0 h 416"/>
              <a:gd name="T42" fmla="*/ 0 w 416"/>
              <a:gd name="T43" fmla="*/ 0 h 4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6" h="416">
                <a:moveTo>
                  <a:pt x="416" y="416"/>
                </a:moveTo>
                <a:lnTo>
                  <a:pt x="0" y="416"/>
                </a:lnTo>
                <a:moveTo>
                  <a:pt x="416" y="374"/>
                </a:moveTo>
                <a:lnTo>
                  <a:pt x="0" y="374"/>
                </a:lnTo>
                <a:moveTo>
                  <a:pt x="416" y="335"/>
                </a:moveTo>
                <a:lnTo>
                  <a:pt x="0" y="335"/>
                </a:lnTo>
                <a:moveTo>
                  <a:pt x="416" y="293"/>
                </a:moveTo>
                <a:lnTo>
                  <a:pt x="0" y="293"/>
                </a:lnTo>
                <a:moveTo>
                  <a:pt x="416" y="251"/>
                </a:moveTo>
                <a:lnTo>
                  <a:pt x="0" y="251"/>
                </a:lnTo>
                <a:moveTo>
                  <a:pt x="416" y="208"/>
                </a:moveTo>
                <a:lnTo>
                  <a:pt x="0" y="208"/>
                </a:lnTo>
                <a:moveTo>
                  <a:pt x="416" y="166"/>
                </a:moveTo>
                <a:lnTo>
                  <a:pt x="0" y="166"/>
                </a:lnTo>
                <a:moveTo>
                  <a:pt x="416" y="127"/>
                </a:moveTo>
                <a:lnTo>
                  <a:pt x="0" y="127"/>
                </a:lnTo>
                <a:moveTo>
                  <a:pt x="416" y="85"/>
                </a:moveTo>
                <a:lnTo>
                  <a:pt x="0" y="85"/>
                </a:lnTo>
                <a:moveTo>
                  <a:pt x="416" y="42"/>
                </a:moveTo>
                <a:lnTo>
                  <a:pt x="0" y="42"/>
                </a:lnTo>
                <a:moveTo>
                  <a:pt x="416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7206070" y="4719233"/>
            <a:ext cx="990600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7356883" y="5592359"/>
            <a:ext cx="595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Query</a:t>
            </a:r>
            <a:endParaRPr lang="de-DE" altLang="de-DE" sz="2400"/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7044146" y="5751109"/>
            <a:ext cx="1482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Representation</a:t>
            </a:r>
            <a:endParaRPr lang="de-DE" altLang="de-DE" sz="2400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8544333" y="2422120"/>
            <a:ext cx="1700213" cy="884238"/>
          </a:xfrm>
          <a:custGeom>
            <a:avLst/>
            <a:gdLst>
              <a:gd name="T0" fmla="*/ 0 w 1071"/>
              <a:gd name="T1" fmla="*/ 0 h 557"/>
              <a:gd name="T2" fmla="*/ 2147483647 w 1071"/>
              <a:gd name="T3" fmla="*/ 0 h 557"/>
              <a:gd name="T4" fmla="*/ 2147483647 w 1071"/>
              <a:gd name="T5" fmla="*/ 2147483647 h 5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1" h="557">
                <a:moveTo>
                  <a:pt x="0" y="0"/>
                </a:moveTo>
                <a:lnTo>
                  <a:pt x="1071" y="0"/>
                </a:lnTo>
                <a:lnTo>
                  <a:pt x="1071" y="55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69" name="Freeform 45"/>
          <p:cNvSpPr>
            <a:spLocks/>
          </p:cNvSpPr>
          <p:nvPr/>
        </p:nvSpPr>
        <p:spPr bwMode="auto">
          <a:xfrm>
            <a:off x="10195333" y="3295245"/>
            <a:ext cx="100013" cy="95250"/>
          </a:xfrm>
          <a:custGeom>
            <a:avLst/>
            <a:gdLst>
              <a:gd name="T0" fmla="*/ 2147483647 w 63"/>
              <a:gd name="T1" fmla="*/ 0 h 60"/>
              <a:gd name="T2" fmla="*/ 2147483647 w 63"/>
              <a:gd name="T3" fmla="*/ 2147483647 h 60"/>
              <a:gd name="T4" fmla="*/ 0 w 63"/>
              <a:gd name="T5" fmla="*/ 0 h 60"/>
              <a:gd name="T6" fmla="*/ 2147483647 w 63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0">
                <a:moveTo>
                  <a:pt x="63" y="0"/>
                </a:moveTo>
                <a:lnTo>
                  <a:pt x="31" y="60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0" name="Freeform 46"/>
          <p:cNvSpPr>
            <a:spLocks/>
          </p:cNvSpPr>
          <p:nvPr/>
        </p:nvSpPr>
        <p:spPr bwMode="auto">
          <a:xfrm>
            <a:off x="8526871" y="4812896"/>
            <a:ext cx="1717675" cy="633413"/>
          </a:xfrm>
          <a:custGeom>
            <a:avLst/>
            <a:gdLst>
              <a:gd name="T0" fmla="*/ 0 w 1082"/>
              <a:gd name="T1" fmla="*/ 2147483647 h 631"/>
              <a:gd name="T2" fmla="*/ 2147483647 w 1082"/>
              <a:gd name="T3" fmla="*/ 2147483647 h 631"/>
              <a:gd name="T4" fmla="*/ 2147483647 w 1082"/>
              <a:gd name="T5" fmla="*/ 0 h 6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2" h="631">
                <a:moveTo>
                  <a:pt x="0" y="631"/>
                </a:moveTo>
                <a:lnTo>
                  <a:pt x="1082" y="631"/>
                </a:lnTo>
                <a:lnTo>
                  <a:pt x="108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1" name="Freeform 47"/>
          <p:cNvSpPr>
            <a:spLocks/>
          </p:cNvSpPr>
          <p:nvPr/>
        </p:nvSpPr>
        <p:spPr bwMode="auto">
          <a:xfrm>
            <a:off x="10198508" y="4712883"/>
            <a:ext cx="100013" cy="100012"/>
          </a:xfrm>
          <a:custGeom>
            <a:avLst/>
            <a:gdLst>
              <a:gd name="T0" fmla="*/ 0 w 63"/>
              <a:gd name="T1" fmla="*/ 2147483647 h 63"/>
              <a:gd name="T2" fmla="*/ 2147483647 w 63"/>
              <a:gd name="T3" fmla="*/ 0 h 63"/>
              <a:gd name="T4" fmla="*/ 2147483647 w 63"/>
              <a:gd name="T5" fmla="*/ 2147483647 h 63"/>
              <a:gd name="T6" fmla="*/ 0 w 63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63">
                <a:moveTo>
                  <a:pt x="0" y="63"/>
                </a:moveTo>
                <a:lnTo>
                  <a:pt x="31" y="0"/>
                </a:lnTo>
                <a:lnTo>
                  <a:pt x="63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2" name="Freeform 48"/>
          <p:cNvSpPr>
            <a:spLocks noEditPoints="1"/>
          </p:cNvSpPr>
          <p:nvPr/>
        </p:nvSpPr>
        <p:spPr bwMode="auto">
          <a:xfrm>
            <a:off x="4694645" y="3877859"/>
            <a:ext cx="1236662" cy="598487"/>
          </a:xfrm>
          <a:custGeom>
            <a:avLst/>
            <a:gdLst>
              <a:gd name="T0" fmla="*/ 0 w 779"/>
              <a:gd name="T1" fmla="*/ 2147483647 h 377"/>
              <a:gd name="T2" fmla="*/ 2147483647 w 779"/>
              <a:gd name="T3" fmla="*/ 2147483647 h 377"/>
              <a:gd name="T4" fmla="*/ 2147483647 w 779"/>
              <a:gd name="T5" fmla="*/ 0 h 377"/>
              <a:gd name="T6" fmla="*/ 0 w 779"/>
              <a:gd name="T7" fmla="*/ 0 h 377"/>
              <a:gd name="T8" fmla="*/ 0 w 779"/>
              <a:gd name="T9" fmla="*/ 2147483647 h 377"/>
              <a:gd name="T10" fmla="*/ 2147483647 w 779"/>
              <a:gd name="T11" fmla="*/ 2147483647 h 377"/>
              <a:gd name="T12" fmla="*/ 2147483647 w 779"/>
              <a:gd name="T13" fmla="*/ 2147483647 h 377"/>
              <a:gd name="T14" fmla="*/ 2147483647 w 779"/>
              <a:gd name="T15" fmla="*/ 2147483647 h 377"/>
              <a:gd name="T16" fmla="*/ 2147483647 w 779"/>
              <a:gd name="T17" fmla="*/ 2147483647 h 377"/>
              <a:gd name="T18" fmla="*/ 2147483647 w 779"/>
              <a:gd name="T19" fmla="*/ 2147483647 h 377"/>
              <a:gd name="T20" fmla="*/ 2147483647 w 779"/>
              <a:gd name="T21" fmla="*/ 2147483647 h 377"/>
              <a:gd name="T22" fmla="*/ 2147483647 w 779"/>
              <a:gd name="T23" fmla="*/ 2147483647 h 377"/>
              <a:gd name="T24" fmla="*/ 2147483647 w 779"/>
              <a:gd name="T25" fmla="*/ 2147483647 h 377"/>
              <a:gd name="T26" fmla="*/ 2147483647 w 779"/>
              <a:gd name="T27" fmla="*/ 2147483647 h 377"/>
              <a:gd name="T28" fmla="*/ 2147483647 w 779"/>
              <a:gd name="T29" fmla="*/ 2147483647 h 377"/>
              <a:gd name="T30" fmla="*/ 2147483647 w 779"/>
              <a:gd name="T31" fmla="*/ 2147483647 h 377"/>
              <a:gd name="T32" fmla="*/ 2147483647 w 779"/>
              <a:gd name="T33" fmla="*/ 2147483647 h 377"/>
              <a:gd name="T34" fmla="*/ 2147483647 w 779"/>
              <a:gd name="T35" fmla="*/ 2147483647 h 377"/>
              <a:gd name="T36" fmla="*/ 2147483647 w 779"/>
              <a:gd name="T37" fmla="*/ 2147483647 h 3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79" h="377">
                <a:moveTo>
                  <a:pt x="0" y="314"/>
                </a:moveTo>
                <a:lnTo>
                  <a:pt x="719" y="314"/>
                </a:lnTo>
                <a:lnTo>
                  <a:pt x="719" y="0"/>
                </a:lnTo>
                <a:lnTo>
                  <a:pt x="0" y="0"/>
                </a:lnTo>
                <a:lnTo>
                  <a:pt x="0" y="314"/>
                </a:lnTo>
                <a:close/>
                <a:moveTo>
                  <a:pt x="32" y="314"/>
                </a:moveTo>
                <a:lnTo>
                  <a:pt x="32" y="346"/>
                </a:lnTo>
                <a:lnTo>
                  <a:pt x="751" y="346"/>
                </a:lnTo>
                <a:lnTo>
                  <a:pt x="751" y="32"/>
                </a:lnTo>
                <a:lnTo>
                  <a:pt x="719" y="32"/>
                </a:lnTo>
                <a:lnTo>
                  <a:pt x="719" y="314"/>
                </a:lnTo>
                <a:lnTo>
                  <a:pt x="32" y="314"/>
                </a:lnTo>
                <a:close/>
                <a:moveTo>
                  <a:pt x="64" y="346"/>
                </a:moveTo>
                <a:lnTo>
                  <a:pt x="64" y="377"/>
                </a:lnTo>
                <a:lnTo>
                  <a:pt x="779" y="377"/>
                </a:lnTo>
                <a:lnTo>
                  <a:pt x="779" y="63"/>
                </a:lnTo>
                <a:lnTo>
                  <a:pt x="751" y="63"/>
                </a:lnTo>
                <a:lnTo>
                  <a:pt x="751" y="346"/>
                </a:lnTo>
                <a:lnTo>
                  <a:pt x="64" y="34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3" name="Freeform 49"/>
          <p:cNvSpPr>
            <a:spLocks/>
          </p:cNvSpPr>
          <p:nvPr/>
        </p:nvSpPr>
        <p:spPr bwMode="auto">
          <a:xfrm>
            <a:off x="9725433" y="3593695"/>
            <a:ext cx="1158875" cy="990600"/>
          </a:xfrm>
          <a:custGeom>
            <a:avLst/>
            <a:gdLst>
              <a:gd name="T0" fmla="*/ 0 w 730"/>
              <a:gd name="T1" fmla="*/ 2147483647 h 624"/>
              <a:gd name="T2" fmla="*/ 2147483647 w 730"/>
              <a:gd name="T3" fmla="*/ 0 h 624"/>
              <a:gd name="T4" fmla="*/ 2147483647 w 730"/>
              <a:gd name="T5" fmla="*/ 2147483647 h 624"/>
              <a:gd name="T6" fmla="*/ 2147483647 w 730"/>
              <a:gd name="T7" fmla="*/ 2147483647 h 624"/>
              <a:gd name="T8" fmla="*/ 0 w 730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0" h="624">
                <a:moveTo>
                  <a:pt x="0" y="314"/>
                </a:moveTo>
                <a:lnTo>
                  <a:pt x="364" y="0"/>
                </a:lnTo>
                <a:lnTo>
                  <a:pt x="730" y="314"/>
                </a:lnTo>
                <a:lnTo>
                  <a:pt x="364" y="624"/>
                </a:lnTo>
                <a:lnTo>
                  <a:pt x="0" y="314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8437970" y="3955645"/>
            <a:ext cx="882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Similarity</a:t>
            </a:r>
            <a:endParaRPr lang="de-DE" altLang="de-DE" sz="2400"/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8487182" y="4208059"/>
            <a:ext cx="1081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Calculation</a:t>
            </a:r>
            <a:endParaRPr lang="de-DE" altLang="de-DE" sz="2400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8207783" y="4146145"/>
            <a:ext cx="11113" cy="128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77" name="Freeform 53"/>
          <p:cNvSpPr>
            <a:spLocks/>
          </p:cNvSpPr>
          <p:nvPr/>
        </p:nvSpPr>
        <p:spPr bwMode="auto">
          <a:xfrm>
            <a:off x="6083708" y="4073121"/>
            <a:ext cx="2130425" cy="269875"/>
          </a:xfrm>
          <a:custGeom>
            <a:avLst/>
            <a:gdLst>
              <a:gd name="T0" fmla="*/ 2147483647 w 1498"/>
              <a:gd name="T1" fmla="*/ 2147483647 h 170"/>
              <a:gd name="T2" fmla="*/ 2147483647 w 1498"/>
              <a:gd name="T3" fmla="*/ 2147483647 h 170"/>
              <a:gd name="T4" fmla="*/ 2147483647 w 1498"/>
              <a:gd name="T5" fmla="*/ 0 h 170"/>
              <a:gd name="T6" fmla="*/ 0 w 1498"/>
              <a:gd name="T7" fmla="*/ 2147483647 h 170"/>
              <a:gd name="T8" fmla="*/ 2147483647 w 1498"/>
              <a:gd name="T9" fmla="*/ 2147483647 h 170"/>
              <a:gd name="T10" fmla="*/ 2147483647 w 1498"/>
              <a:gd name="T11" fmla="*/ 2147483647 h 170"/>
              <a:gd name="T12" fmla="*/ 2147483647 w 1498"/>
              <a:gd name="T13" fmla="*/ 2147483647 h 170"/>
              <a:gd name="T14" fmla="*/ 2147483647 w 1498"/>
              <a:gd name="T15" fmla="*/ 2147483647 h 1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98" h="170">
                <a:moveTo>
                  <a:pt x="1498" y="43"/>
                </a:moveTo>
                <a:lnTo>
                  <a:pt x="42" y="43"/>
                </a:lnTo>
                <a:lnTo>
                  <a:pt x="42" y="0"/>
                </a:lnTo>
                <a:lnTo>
                  <a:pt x="0" y="85"/>
                </a:lnTo>
                <a:lnTo>
                  <a:pt x="42" y="170"/>
                </a:lnTo>
                <a:lnTo>
                  <a:pt x="42" y="127"/>
                </a:lnTo>
                <a:lnTo>
                  <a:pt x="1498" y="127"/>
                </a:lnTo>
                <a:lnTo>
                  <a:pt x="1498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8" name="Freeform 54"/>
          <p:cNvSpPr>
            <a:spLocks/>
          </p:cNvSpPr>
          <p:nvPr/>
        </p:nvSpPr>
        <p:spPr bwMode="auto">
          <a:xfrm>
            <a:off x="6007508" y="4073121"/>
            <a:ext cx="2206625" cy="269875"/>
          </a:xfrm>
          <a:custGeom>
            <a:avLst/>
            <a:gdLst>
              <a:gd name="T0" fmla="*/ 2147483647 w 1498"/>
              <a:gd name="T1" fmla="*/ 2147483647 h 170"/>
              <a:gd name="T2" fmla="*/ 2147483647 w 1498"/>
              <a:gd name="T3" fmla="*/ 2147483647 h 170"/>
              <a:gd name="T4" fmla="*/ 2147483647 w 1498"/>
              <a:gd name="T5" fmla="*/ 0 h 170"/>
              <a:gd name="T6" fmla="*/ 0 w 1498"/>
              <a:gd name="T7" fmla="*/ 2147483647 h 170"/>
              <a:gd name="T8" fmla="*/ 2147483647 w 1498"/>
              <a:gd name="T9" fmla="*/ 2147483647 h 170"/>
              <a:gd name="T10" fmla="*/ 2147483647 w 1498"/>
              <a:gd name="T11" fmla="*/ 2147483647 h 170"/>
              <a:gd name="T12" fmla="*/ 2147483647 w 1498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8" h="170">
                <a:moveTo>
                  <a:pt x="1498" y="43"/>
                </a:moveTo>
                <a:lnTo>
                  <a:pt x="42" y="43"/>
                </a:lnTo>
                <a:lnTo>
                  <a:pt x="42" y="0"/>
                </a:lnTo>
                <a:lnTo>
                  <a:pt x="0" y="85"/>
                </a:lnTo>
                <a:lnTo>
                  <a:pt x="42" y="170"/>
                </a:lnTo>
                <a:lnTo>
                  <a:pt x="42" y="127"/>
                </a:lnTo>
                <a:lnTo>
                  <a:pt x="1498" y="12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4550182" y="4320771"/>
            <a:ext cx="88900" cy="106363"/>
          </a:xfrm>
          <a:custGeom>
            <a:avLst/>
            <a:gdLst>
              <a:gd name="T0" fmla="*/ 2147483647 w 56"/>
              <a:gd name="T1" fmla="*/ 0 h 67"/>
              <a:gd name="T2" fmla="*/ 0 w 56"/>
              <a:gd name="T3" fmla="*/ 2147483647 h 67"/>
              <a:gd name="T4" fmla="*/ 2147483647 w 56"/>
              <a:gd name="T5" fmla="*/ 2147483647 h 67"/>
              <a:gd name="T6" fmla="*/ 2147483647 w 56"/>
              <a:gd name="T7" fmla="*/ 2147483647 h 67"/>
              <a:gd name="T8" fmla="*/ 2147483647 w 56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67">
                <a:moveTo>
                  <a:pt x="7" y="0"/>
                </a:moveTo>
                <a:lnTo>
                  <a:pt x="0" y="3"/>
                </a:lnTo>
                <a:lnTo>
                  <a:pt x="49" y="67"/>
                </a:lnTo>
                <a:lnTo>
                  <a:pt x="56" y="63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0" name="Freeform 56"/>
          <p:cNvSpPr>
            <a:spLocks/>
          </p:cNvSpPr>
          <p:nvPr/>
        </p:nvSpPr>
        <p:spPr bwMode="auto">
          <a:xfrm>
            <a:off x="3048407" y="4320771"/>
            <a:ext cx="1303338" cy="1052513"/>
          </a:xfrm>
          <a:custGeom>
            <a:avLst/>
            <a:gdLst>
              <a:gd name="T0" fmla="*/ 2147483647 w 821"/>
              <a:gd name="T1" fmla="*/ 0 h 663"/>
              <a:gd name="T2" fmla="*/ 2147483647 w 821"/>
              <a:gd name="T3" fmla="*/ 2147483647 h 663"/>
              <a:gd name="T4" fmla="*/ 0 w 821"/>
              <a:gd name="T5" fmla="*/ 2147483647 h 663"/>
              <a:gd name="T6" fmla="*/ 2147483647 w 821"/>
              <a:gd name="T7" fmla="*/ 2147483647 h 663"/>
              <a:gd name="T8" fmla="*/ 2147483647 w 821"/>
              <a:gd name="T9" fmla="*/ 2147483647 h 663"/>
              <a:gd name="T10" fmla="*/ 2147483647 w 821"/>
              <a:gd name="T11" fmla="*/ 2147483647 h 663"/>
              <a:gd name="T12" fmla="*/ 2147483647 w 821"/>
              <a:gd name="T13" fmla="*/ 2147483647 h 663"/>
              <a:gd name="T14" fmla="*/ 2147483647 w 821"/>
              <a:gd name="T15" fmla="*/ 0 h 6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21" h="663">
                <a:moveTo>
                  <a:pt x="772" y="0"/>
                </a:moveTo>
                <a:lnTo>
                  <a:pt x="25" y="564"/>
                </a:lnTo>
                <a:lnTo>
                  <a:pt x="0" y="532"/>
                </a:lnTo>
                <a:lnTo>
                  <a:pt x="18" y="624"/>
                </a:lnTo>
                <a:lnTo>
                  <a:pt x="99" y="663"/>
                </a:lnTo>
                <a:lnTo>
                  <a:pt x="74" y="631"/>
                </a:lnTo>
                <a:lnTo>
                  <a:pt x="821" y="67"/>
                </a:lnTo>
                <a:lnTo>
                  <a:pt x="7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1" name="Freeform 57"/>
          <p:cNvSpPr>
            <a:spLocks/>
          </p:cNvSpPr>
          <p:nvPr/>
        </p:nvSpPr>
        <p:spPr bwMode="auto">
          <a:xfrm>
            <a:off x="3256371" y="4320771"/>
            <a:ext cx="1303337" cy="1052513"/>
          </a:xfrm>
          <a:custGeom>
            <a:avLst/>
            <a:gdLst>
              <a:gd name="T0" fmla="*/ 2147483647 w 821"/>
              <a:gd name="T1" fmla="*/ 0 h 663"/>
              <a:gd name="T2" fmla="*/ 2147483647 w 821"/>
              <a:gd name="T3" fmla="*/ 2147483647 h 663"/>
              <a:gd name="T4" fmla="*/ 0 w 821"/>
              <a:gd name="T5" fmla="*/ 2147483647 h 663"/>
              <a:gd name="T6" fmla="*/ 2147483647 w 821"/>
              <a:gd name="T7" fmla="*/ 2147483647 h 663"/>
              <a:gd name="T8" fmla="*/ 2147483647 w 821"/>
              <a:gd name="T9" fmla="*/ 2147483647 h 663"/>
              <a:gd name="T10" fmla="*/ 2147483647 w 821"/>
              <a:gd name="T11" fmla="*/ 2147483647 h 663"/>
              <a:gd name="T12" fmla="*/ 2147483647 w 821"/>
              <a:gd name="T13" fmla="*/ 2147483647 h 6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1" h="663">
                <a:moveTo>
                  <a:pt x="772" y="0"/>
                </a:moveTo>
                <a:lnTo>
                  <a:pt x="25" y="564"/>
                </a:lnTo>
                <a:lnTo>
                  <a:pt x="0" y="532"/>
                </a:lnTo>
                <a:lnTo>
                  <a:pt x="18" y="624"/>
                </a:lnTo>
                <a:lnTo>
                  <a:pt x="99" y="663"/>
                </a:lnTo>
                <a:lnTo>
                  <a:pt x="74" y="631"/>
                </a:lnTo>
                <a:lnTo>
                  <a:pt x="821" y="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6148795" y="5317721"/>
            <a:ext cx="11112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83" name="Freeform 59"/>
          <p:cNvSpPr>
            <a:spLocks/>
          </p:cNvSpPr>
          <p:nvPr/>
        </p:nvSpPr>
        <p:spPr bwMode="auto">
          <a:xfrm>
            <a:off x="5885270" y="5184371"/>
            <a:ext cx="1320800" cy="525463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w 832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5"/>
                </a:lnTo>
                <a:lnTo>
                  <a:pt x="748" y="0"/>
                </a:lnTo>
                <a:lnTo>
                  <a:pt x="748" y="84"/>
                </a:lnTo>
                <a:lnTo>
                  <a:pt x="0" y="84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5885270" y="5184371"/>
            <a:ext cx="1320800" cy="525463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5"/>
                </a:lnTo>
                <a:lnTo>
                  <a:pt x="748" y="0"/>
                </a:lnTo>
                <a:lnTo>
                  <a:pt x="748" y="84"/>
                </a:lnTo>
                <a:lnTo>
                  <a:pt x="0" y="8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5997982" y="5324070"/>
            <a:ext cx="8270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Indexing</a:t>
            </a:r>
            <a:endParaRPr lang="de-DE" altLang="de-DE" sz="2400"/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6921908" y="3441295"/>
            <a:ext cx="1482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Representation</a:t>
            </a:r>
            <a:endParaRPr lang="de-DE" altLang="de-DE" sz="2400"/>
          </a:p>
        </p:txBody>
      </p:sp>
      <p:sp>
        <p:nvSpPr>
          <p:cNvPr id="26687" name="Freeform 63"/>
          <p:cNvSpPr>
            <a:spLocks noEditPoints="1"/>
          </p:cNvSpPr>
          <p:nvPr/>
        </p:nvSpPr>
        <p:spPr bwMode="auto">
          <a:xfrm>
            <a:off x="2383245" y="2495145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8" name="Freeform 64"/>
          <p:cNvSpPr>
            <a:spLocks noEditPoints="1"/>
          </p:cNvSpPr>
          <p:nvPr/>
        </p:nvSpPr>
        <p:spPr bwMode="auto">
          <a:xfrm>
            <a:off x="2383245" y="2495145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89" name="Freeform 65"/>
          <p:cNvSpPr>
            <a:spLocks noEditPoints="1"/>
          </p:cNvSpPr>
          <p:nvPr/>
        </p:nvSpPr>
        <p:spPr bwMode="auto">
          <a:xfrm>
            <a:off x="2383245" y="2495145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2365782" y="2472920"/>
            <a:ext cx="39688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91" name="Freeform 67"/>
          <p:cNvSpPr>
            <a:spLocks noEditPoints="1"/>
          </p:cNvSpPr>
          <p:nvPr/>
        </p:nvSpPr>
        <p:spPr bwMode="auto">
          <a:xfrm>
            <a:off x="2203857" y="2007784"/>
            <a:ext cx="425450" cy="979487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5"/>
                </a:moveTo>
                <a:lnTo>
                  <a:pt x="155" y="603"/>
                </a:lnTo>
                <a:lnTo>
                  <a:pt x="169" y="617"/>
                </a:lnTo>
                <a:lnTo>
                  <a:pt x="190" y="617"/>
                </a:lnTo>
                <a:lnTo>
                  <a:pt x="208" y="603"/>
                </a:lnTo>
                <a:lnTo>
                  <a:pt x="215" y="585"/>
                </a:lnTo>
                <a:lnTo>
                  <a:pt x="215" y="360"/>
                </a:lnTo>
                <a:lnTo>
                  <a:pt x="215" y="180"/>
                </a:lnTo>
                <a:lnTo>
                  <a:pt x="218" y="176"/>
                </a:lnTo>
                <a:lnTo>
                  <a:pt x="222" y="176"/>
                </a:lnTo>
                <a:lnTo>
                  <a:pt x="225" y="176"/>
                </a:lnTo>
                <a:lnTo>
                  <a:pt x="229" y="180"/>
                </a:lnTo>
                <a:lnTo>
                  <a:pt x="229" y="345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68" y="345"/>
                </a:lnTo>
                <a:lnTo>
                  <a:pt x="268" y="151"/>
                </a:lnTo>
                <a:lnTo>
                  <a:pt x="264" y="137"/>
                </a:lnTo>
                <a:lnTo>
                  <a:pt x="250" y="130"/>
                </a:lnTo>
                <a:lnTo>
                  <a:pt x="17" y="130"/>
                </a:lnTo>
                <a:lnTo>
                  <a:pt x="3" y="137"/>
                </a:lnTo>
                <a:lnTo>
                  <a:pt x="0" y="151"/>
                </a:lnTo>
                <a:lnTo>
                  <a:pt x="0" y="345"/>
                </a:lnTo>
                <a:lnTo>
                  <a:pt x="3" y="360"/>
                </a:lnTo>
                <a:lnTo>
                  <a:pt x="17" y="367"/>
                </a:lnTo>
                <a:lnTo>
                  <a:pt x="32" y="360"/>
                </a:lnTo>
                <a:lnTo>
                  <a:pt x="39" y="345"/>
                </a:lnTo>
                <a:lnTo>
                  <a:pt x="39" y="180"/>
                </a:lnTo>
                <a:lnTo>
                  <a:pt x="42" y="176"/>
                </a:lnTo>
                <a:lnTo>
                  <a:pt x="46" y="176"/>
                </a:lnTo>
                <a:lnTo>
                  <a:pt x="49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5"/>
                </a:lnTo>
                <a:lnTo>
                  <a:pt x="60" y="603"/>
                </a:lnTo>
                <a:lnTo>
                  <a:pt x="77" y="617"/>
                </a:lnTo>
                <a:lnTo>
                  <a:pt x="98" y="617"/>
                </a:lnTo>
                <a:lnTo>
                  <a:pt x="113" y="603"/>
                </a:lnTo>
                <a:lnTo>
                  <a:pt x="120" y="585"/>
                </a:lnTo>
                <a:lnTo>
                  <a:pt x="120" y="374"/>
                </a:lnTo>
                <a:lnTo>
                  <a:pt x="123" y="363"/>
                </a:lnTo>
                <a:lnTo>
                  <a:pt x="134" y="360"/>
                </a:lnTo>
                <a:lnTo>
                  <a:pt x="144" y="363"/>
                </a:lnTo>
                <a:lnTo>
                  <a:pt x="148" y="374"/>
                </a:lnTo>
                <a:lnTo>
                  <a:pt x="148" y="585"/>
                </a:lnTo>
                <a:close/>
                <a:moveTo>
                  <a:pt x="74" y="56"/>
                </a:moveTo>
                <a:lnTo>
                  <a:pt x="81" y="32"/>
                </a:lnTo>
                <a:lnTo>
                  <a:pt x="95" y="10"/>
                </a:lnTo>
                <a:lnTo>
                  <a:pt x="120" y="0"/>
                </a:lnTo>
                <a:lnTo>
                  <a:pt x="148" y="0"/>
                </a:lnTo>
                <a:lnTo>
                  <a:pt x="173" y="10"/>
                </a:lnTo>
                <a:lnTo>
                  <a:pt x="187" y="32"/>
                </a:lnTo>
                <a:lnTo>
                  <a:pt x="194" y="56"/>
                </a:lnTo>
                <a:lnTo>
                  <a:pt x="187" y="81"/>
                </a:lnTo>
                <a:lnTo>
                  <a:pt x="173" y="102"/>
                </a:lnTo>
                <a:lnTo>
                  <a:pt x="148" y="113"/>
                </a:lnTo>
                <a:lnTo>
                  <a:pt x="120" y="113"/>
                </a:lnTo>
                <a:lnTo>
                  <a:pt x="95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2662646" y="1985559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3088095" y="2342746"/>
            <a:ext cx="11112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94" name="Freeform 70"/>
          <p:cNvSpPr>
            <a:spLocks/>
          </p:cNvSpPr>
          <p:nvPr/>
        </p:nvSpPr>
        <p:spPr bwMode="auto">
          <a:xfrm>
            <a:off x="3092857" y="2209396"/>
            <a:ext cx="1320800" cy="525463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w 832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5" name="Freeform 71"/>
          <p:cNvSpPr>
            <a:spLocks/>
          </p:cNvSpPr>
          <p:nvPr/>
        </p:nvSpPr>
        <p:spPr bwMode="auto">
          <a:xfrm>
            <a:off x="3092857" y="2209396"/>
            <a:ext cx="1320800" cy="525463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3278596" y="2342745"/>
            <a:ext cx="777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creation</a:t>
            </a:r>
            <a:endParaRPr lang="de-DE" altLang="de-DE" sz="2400"/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3221445" y="5351059"/>
            <a:ext cx="11112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698" name="Freeform 74"/>
          <p:cNvSpPr>
            <a:spLocks/>
          </p:cNvSpPr>
          <p:nvPr/>
        </p:nvSpPr>
        <p:spPr bwMode="auto">
          <a:xfrm>
            <a:off x="3227796" y="5217708"/>
            <a:ext cx="1487487" cy="525462"/>
          </a:xfrm>
          <a:custGeom>
            <a:avLst/>
            <a:gdLst>
              <a:gd name="T0" fmla="*/ 0 w 937"/>
              <a:gd name="T1" fmla="*/ 2147483647 h 331"/>
              <a:gd name="T2" fmla="*/ 2147483647 w 937"/>
              <a:gd name="T3" fmla="*/ 2147483647 h 331"/>
              <a:gd name="T4" fmla="*/ 2147483647 w 937"/>
              <a:gd name="T5" fmla="*/ 2147483647 h 331"/>
              <a:gd name="T6" fmla="*/ 2147483647 w 937"/>
              <a:gd name="T7" fmla="*/ 2147483647 h 331"/>
              <a:gd name="T8" fmla="*/ 2147483647 w 937"/>
              <a:gd name="T9" fmla="*/ 0 h 331"/>
              <a:gd name="T10" fmla="*/ 2147483647 w 937"/>
              <a:gd name="T11" fmla="*/ 2147483647 h 331"/>
              <a:gd name="T12" fmla="*/ 0 w 937"/>
              <a:gd name="T13" fmla="*/ 2147483647 h 331"/>
              <a:gd name="T14" fmla="*/ 0 w 937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7" h="331">
                <a:moveTo>
                  <a:pt x="0" y="250"/>
                </a:moveTo>
                <a:lnTo>
                  <a:pt x="853" y="250"/>
                </a:lnTo>
                <a:lnTo>
                  <a:pt x="853" y="331"/>
                </a:lnTo>
                <a:lnTo>
                  <a:pt x="937" y="166"/>
                </a:lnTo>
                <a:lnTo>
                  <a:pt x="853" y="0"/>
                </a:lnTo>
                <a:lnTo>
                  <a:pt x="853" y="84"/>
                </a:lnTo>
                <a:lnTo>
                  <a:pt x="0" y="84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99" name="Freeform 75"/>
          <p:cNvSpPr>
            <a:spLocks/>
          </p:cNvSpPr>
          <p:nvPr/>
        </p:nvSpPr>
        <p:spPr bwMode="auto">
          <a:xfrm>
            <a:off x="3227796" y="5217708"/>
            <a:ext cx="1487487" cy="525462"/>
          </a:xfrm>
          <a:custGeom>
            <a:avLst/>
            <a:gdLst>
              <a:gd name="T0" fmla="*/ 0 w 937"/>
              <a:gd name="T1" fmla="*/ 2147483647 h 331"/>
              <a:gd name="T2" fmla="*/ 2147483647 w 937"/>
              <a:gd name="T3" fmla="*/ 2147483647 h 331"/>
              <a:gd name="T4" fmla="*/ 2147483647 w 937"/>
              <a:gd name="T5" fmla="*/ 2147483647 h 331"/>
              <a:gd name="T6" fmla="*/ 2147483647 w 937"/>
              <a:gd name="T7" fmla="*/ 2147483647 h 331"/>
              <a:gd name="T8" fmla="*/ 2147483647 w 937"/>
              <a:gd name="T9" fmla="*/ 0 h 331"/>
              <a:gd name="T10" fmla="*/ 2147483647 w 937"/>
              <a:gd name="T11" fmla="*/ 2147483647 h 331"/>
              <a:gd name="T12" fmla="*/ 0 w 937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7" h="331">
                <a:moveTo>
                  <a:pt x="0" y="250"/>
                </a:moveTo>
                <a:lnTo>
                  <a:pt x="853" y="250"/>
                </a:lnTo>
                <a:lnTo>
                  <a:pt x="853" y="331"/>
                </a:lnTo>
                <a:lnTo>
                  <a:pt x="937" y="166"/>
                </a:lnTo>
                <a:lnTo>
                  <a:pt x="853" y="0"/>
                </a:lnTo>
                <a:lnTo>
                  <a:pt x="853" y="84"/>
                </a:lnTo>
                <a:lnTo>
                  <a:pt x="0" y="8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700" name="Rectangle 76"/>
          <p:cNvSpPr>
            <a:spLocks noChangeArrowheads="1"/>
          </p:cNvSpPr>
          <p:nvPr/>
        </p:nvSpPr>
        <p:spPr bwMode="auto">
          <a:xfrm>
            <a:off x="3338921" y="5351059"/>
            <a:ext cx="1152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>
                <a:solidFill>
                  <a:srgbClr val="000000"/>
                </a:solidFill>
              </a:rPr>
              <a:t>Formulation</a:t>
            </a:r>
            <a:endParaRPr lang="de-DE" altLang="de-DE" sz="2400"/>
          </a:p>
        </p:txBody>
      </p:sp>
      <p:sp>
        <p:nvSpPr>
          <p:cNvPr id="26701" name="Rectangle 88"/>
          <p:cNvSpPr>
            <a:spLocks noChangeArrowheads="1"/>
          </p:cNvSpPr>
          <p:nvPr/>
        </p:nvSpPr>
        <p:spPr bwMode="auto">
          <a:xfrm>
            <a:off x="3035707" y="4455708"/>
            <a:ext cx="228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i="1">
              <a:latin typeface="Times New Roman" pitchFamily="18" charset="0"/>
            </a:endParaRPr>
          </a:p>
        </p:txBody>
      </p:sp>
      <p:sp>
        <p:nvSpPr>
          <p:cNvPr id="26702" name="Rectangle 89"/>
          <p:cNvSpPr>
            <a:spLocks noChangeArrowheads="1"/>
          </p:cNvSpPr>
          <p:nvPr/>
        </p:nvSpPr>
        <p:spPr bwMode="auto">
          <a:xfrm>
            <a:off x="2971800" y="6096000"/>
            <a:ext cx="15446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700" i="1">
                <a:solidFill>
                  <a:srgbClr val="000000"/>
                </a:solidFill>
              </a:rPr>
              <a:t>User interface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700" i="1">
              <a:solidFill>
                <a:srgbClr val="000000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514350"/>
            <a:ext cx="7772400" cy="914400"/>
          </a:xfrm>
          <a:ln/>
        </p:spPr>
        <p:txBody>
          <a:bodyPr vert="horz" lIns="0" tIns="0" rIns="0" bIns="0" rtlCol="0" anchor="t">
            <a:noAutofit/>
          </a:bodyPr>
          <a:lstStyle/>
          <a:p>
            <a:r>
              <a:rPr lang="de-DE" altLang="de-DE"/>
              <a:t>Information Retrieval</a:t>
            </a: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 flipV="1">
            <a:off x="2279650" y="4868863"/>
            <a:ext cx="7531100" cy="1422400"/>
          </a:xfrm>
          <a:custGeom>
            <a:avLst/>
            <a:gdLst>
              <a:gd name="G0" fmla="+- 3464 0 0"/>
              <a:gd name="G1" fmla="+- 21600 0 3464"/>
              <a:gd name="G2" fmla="*/ 3464 1 2"/>
              <a:gd name="G3" fmla="+- 21600 0 G2"/>
              <a:gd name="G4" fmla="+/ 3464 21600 2"/>
              <a:gd name="G5" fmla="+/ G1 0 2"/>
              <a:gd name="G6" fmla="*/ 21600 21600 3464"/>
              <a:gd name="G7" fmla="*/ G6 1 2"/>
              <a:gd name="G8" fmla="+- 21600 0 G7"/>
              <a:gd name="G9" fmla="*/ 21600 1 2"/>
              <a:gd name="G10" fmla="+- 3464 0 G9"/>
              <a:gd name="G11" fmla="?: G10 G8 0"/>
              <a:gd name="G12" fmla="?: G10 G7 21600"/>
              <a:gd name="T0" fmla="*/ 19868 w 21600"/>
              <a:gd name="T1" fmla="*/ 10800 h 21600"/>
              <a:gd name="T2" fmla="*/ 10800 w 21600"/>
              <a:gd name="T3" fmla="*/ 21600 h 21600"/>
              <a:gd name="T4" fmla="*/ 1732 w 21600"/>
              <a:gd name="T5" fmla="*/ 10800 h 21600"/>
              <a:gd name="T6" fmla="*/ 10800 w 21600"/>
              <a:gd name="T7" fmla="*/ 0 h 21600"/>
              <a:gd name="T8" fmla="*/ 3532 w 21600"/>
              <a:gd name="T9" fmla="*/ 3532 h 21600"/>
              <a:gd name="T10" fmla="*/ 18068 w 21600"/>
              <a:gd name="T11" fmla="*/ 180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64" y="21600"/>
                </a:lnTo>
                <a:lnTo>
                  <a:pt x="1813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AEAEA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4511675" y="1844675"/>
            <a:ext cx="3048000" cy="1760538"/>
          </a:xfrm>
          <a:prstGeom prst="triangle">
            <a:avLst>
              <a:gd name="adj" fmla="val 49736"/>
            </a:avLst>
          </a:prstGeom>
          <a:solidFill>
            <a:srgbClr val="005496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 eaLnBrk="0" hangingPunct="0">
              <a:spcBef>
                <a:spcPts val="1250"/>
              </a:spcBef>
              <a:buClr>
                <a:srgbClr val="0068A6"/>
              </a:buClr>
            </a:pPr>
            <a:r>
              <a:rPr lang="de-DE" altLang="de-DE" sz="2000">
                <a:solidFill>
                  <a:srgbClr val="FFFFFF"/>
                </a:solidFill>
              </a:rPr>
              <a:t/>
            </a:r>
            <a:br>
              <a:rPr lang="de-DE" altLang="de-DE" sz="2000">
                <a:solidFill>
                  <a:srgbClr val="FFFFFF"/>
                </a:solidFill>
              </a:rPr>
            </a:br>
            <a:endParaRPr lang="de-DE" altLang="de-DE" sz="2000">
              <a:solidFill>
                <a:srgbClr val="FFFFFF"/>
              </a:solidFill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 flipV="1">
            <a:off x="3454401" y="3617914"/>
            <a:ext cx="5178425" cy="1285875"/>
          </a:xfrm>
          <a:custGeom>
            <a:avLst/>
            <a:gdLst>
              <a:gd name="G0" fmla="+- 4448 0 0"/>
              <a:gd name="G1" fmla="+- 21600 0 4448"/>
              <a:gd name="G2" fmla="*/ 4448 1 2"/>
              <a:gd name="G3" fmla="+- 21600 0 G2"/>
              <a:gd name="G4" fmla="+/ 4448 21600 2"/>
              <a:gd name="G5" fmla="+/ G1 0 2"/>
              <a:gd name="G6" fmla="*/ 21600 21600 4448"/>
              <a:gd name="G7" fmla="*/ G6 1 2"/>
              <a:gd name="G8" fmla="+- 21600 0 G7"/>
              <a:gd name="G9" fmla="*/ 21600 1 2"/>
              <a:gd name="G10" fmla="+- 4448 0 G9"/>
              <a:gd name="G11" fmla="?: G10 G8 0"/>
              <a:gd name="G12" fmla="?: G10 G7 21600"/>
              <a:gd name="T0" fmla="*/ 19376 w 21600"/>
              <a:gd name="T1" fmla="*/ 10800 h 21600"/>
              <a:gd name="T2" fmla="*/ 10800 w 21600"/>
              <a:gd name="T3" fmla="*/ 21600 h 21600"/>
              <a:gd name="T4" fmla="*/ 2224 w 21600"/>
              <a:gd name="T5" fmla="*/ 10800 h 21600"/>
              <a:gd name="T6" fmla="*/ 10800 w 21600"/>
              <a:gd name="T7" fmla="*/ 0 h 21600"/>
              <a:gd name="T8" fmla="*/ 4024 w 21600"/>
              <a:gd name="T9" fmla="*/ 4024 h 21600"/>
              <a:gd name="T10" fmla="*/ 17576 w 21600"/>
              <a:gd name="T11" fmla="*/ 1757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448" y="21600"/>
                </a:lnTo>
                <a:lnTo>
                  <a:pt x="1715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DDEA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25605" name="Freeform 5"/>
          <p:cNvSpPr>
            <a:spLocks noChangeArrowheads="1"/>
          </p:cNvSpPr>
          <p:nvPr/>
        </p:nvSpPr>
        <p:spPr bwMode="auto">
          <a:xfrm>
            <a:off x="2209800" y="1828801"/>
            <a:ext cx="7677150" cy="4511675"/>
          </a:xfrm>
          <a:custGeom>
            <a:avLst/>
            <a:gdLst>
              <a:gd name="T0" fmla="*/ 18 w 5622"/>
              <a:gd name="T1" fmla="*/ 3178 h 3198"/>
              <a:gd name="T2" fmla="*/ 0 w 5622"/>
              <a:gd name="T3" fmla="*/ 3198 h 3198"/>
              <a:gd name="T4" fmla="*/ 27 w 5622"/>
              <a:gd name="T5" fmla="*/ 3198 h 3198"/>
              <a:gd name="T6" fmla="*/ 5595 w 5622"/>
              <a:gd name="T7" fmla="*/ 3198 h 3198"/>
              <a:gd name="T8" fmla="*/ 5622 w 5622"/>
              <a:gd name="T9" fmla="*/ 3198 h 3198"/>
              <a:gd name="T10" fmla="*/ 5604 w 5622"/>
              <a:gd name="T11" fmla="*/ 3178 h 3198"/>
              <a:gd name="T12" fmla="*/ 2820 w 5622"/>
              <a:gd name="T13" fmla="*/ 10 h 3198"/>
              <a:gd name="T14" fmla="*/ 2811 w 5622"/>
              <a:gd name="T15" fmla="*/ 0 h 3198"/>
              <a:gd name="T16" fmla="*/ 2802 w 5622"/>
              <a:gd name="T17" fmla="*/ 10 h 3198"/>
              <a:gd name="T18" fmla="*/ 18 w 5622"/>
              <a:gd name="T19" fmla="*/ 3178 h 3198"/>
              <a:gd name="T20" fmla="*/ 2820 w 5622"/>
              <a:gd name="T21" fmla="*/ 26 h 3198"/>
              <a:gd name="T22" fmla="*/ 2811 w 5622"/>
              <a:gd name="T23" fmla="*/ 18 h 3198"/>
              <a:gd name="T24" fmla="*/ 2802 w 5622"/>
              <a:gd name="T25" fmla="*/ 26 h 3198"/>
              <a:gd name="T26" fmla="*/ 5586 w 5622"/>
              <a:gd name="T27" fmla="*/ 3194 h 3198"/>
              <a:gd name="T28" fmla="*/ 5595 w 5622"/>
              <a:gd name="T29" fmla="*/ 3186 h 3198"/>
              <a:gd name="T30" fmla="*/ 5595 w 5622"/>
              <a:gd name="T31" fmla="*/ 3174 h 3198"/>
              <a:gd name="T32" fmla="*/ 27 w 5622"/>
              <a:gd name="T33" fmla="*/ 3174 h 3198"/>
              <a:gd name="T34" fmla="*/ 27 w 5622"/>
              <a:gd name="T35" fmla="*/ 3186 h 3198"/>
              <a:gd name="T36" fmla="*/ 36 w 5622"/>
              <a:gd name="T37" fmla="*/ 3194 h 3198"/>
              <a:gd name="T38" fmla="*/ 2820 w 5622"/>
              <a:gd name="T39" fmla="*/ 26 h 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22" h="3198">
                <a:moveTo>
                  <a:pt x="18" y="3178"/>
                </a:moveTo>
                <a:lnTo>
                  <a:pt x="0" y="3198"/>
                </a:lnTo>
                <a:lnTo>
                  <a:pt x="27" y="3198"/>
                </a:lnTo>
                <a:lnTo>
                  <a:pt x="5595" y="3198"/>
                </a:lnTo>
                <a:lnTo>
                  <a:pt x="5622" y="3198"/>
                </a:lnTo>
                <a:lnTo>
                  <a:pt x="5604" y="3178"/>
                </a:lnTo>
                <a:lnTo>
                  <a:pt x="2820" y="10"/>
                </a:lnTo>
                <a:lnTo>
                  <a:pt x="2811" y="0"/>
                </a:lnTo>
                <a:lnTo>
                  <a:pt x="2802" y="10"/>
                </a:lnTo>
                <a:lnTo>
                  <a:pt x="18" y="3178"/>
                </a:lnTo>
                <a:close/>
                <a:moveTo>
                  <a:pt x="2820" y="26"/>
                </a:moveTo>
                <a:lnTo>
                  <a:pt x="2811" y="18"/>
                </a:lnTo>
                <a:lnTo>
                  <a:pt x="2802" y="26"/>
                </a:lnTo>
                <a:lnTo>
                  <a:pt x="5586" y="3194"/>
                </a:lnTo>
                <a:lnTo>
                  <a:pt x="5595" y="3186"/>
                </a:lnTo>
                <a:lnTo>
                  <a:pt x="5595" y="3174"/>
                </a:lnTo>
                <a:lnTo>
                  <a:pt x="27" y="3174"/>
                </a:lnTo>
                <a:lnTo>
                  <a:pt x="27" y="3186"/>
                </a:lnTo>
                <a:lnTo>
                  <a:pt x="36" y="3194"/>
                </a:lnTo>
                <a:lnTo>
                  <a:pt x="282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008835" y="5141914"/>
            <a:ext cx="114454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84150" indent="-184150"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/>
            <a:r>
              <a:rPr lang="de-DE" altLang="de-DE" sz="2000" b="1" dirty="0" err="1"/>
              <a:t>Finding</a:t>
            </a:r>
            <a:r>
              <a:rPr lang="de-DE" altLang="de-DE" sz="2000" b="1" dirty="0"/>
              <a:t> </a:t>
            </a:r>
          </a:p>
          <a:p>
            <a:pPr algn="ctr"/>
            <a:r>
              <a:rPr lang="de-DE" altLang="de-DE" sz="2000" b="1" dirty="0"/>
              <a:t>(Models)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216276" y="5084764"/>
            <a:ext cx="262096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ts val="1250"/>
              </a:spcBef>
            </a:pPr>
            <a:r>
              <a:rPr lang="de-DE" altLang="de-DE" sz="2000" b="1" dirty="0" err="1"/>
              <a:t>Representation</a:t>
            </a:r>
            <a:r>
              <a:rPr lang="de-DE" altLang="de-DE" sz="2000" b="1" dirty="0"/>
              <a:t/>
            </a:r>
            <a:br>
              <a:rPr lang="de-DE" altLang="de-DE" sz="2000" b="1" dirty="0"/>
            </a:br>
            <a:r>
              <a:rPr lang="de-DE" altLang="de-DE" sz="2000" b="1" dirty="0"/>
              <a:t>(</a:t>
            </a:r>
            <a:r>
              <a:rPr lang="de-DE" altLang="de-DE" sz="2000" b="1" dirty="0" err="1"/>
              <a:t>Indexing</a:t>
            </a:r>
            <a:r>
              <a:rPr lang="de-DE" altLang="de-DE" sz="2000" b="1" dirty="0"/>
              <a:t>)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42180" y="4076701"/>
            <a:ext cx="233619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/>
            <a:r>
              <a:rPr lang="de-DE" altLang="de-DE" sz="2000" b="1" dirty="0"/>
              <a:t>User </a:t>
            </a:r>
            <a:r>
              <a:rPr lang="de-DE" altLang="de-DE" sz="2000" b="1" dirty="0" err="1"/>
              <a:t>Perspective</a:t>
            </a:r>
            <a:endParaRPr lang="de-DE" altLang="de-DE" sz="2000" b="1" dirty="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274649" y="2816226"/>
            <a:ext cx="154110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de-DE" altLang="de-DE" sz="2000" b="1" dirty="0">
                <a:solidFill>
                  <a:srgbClr val="FFFFFF"/>
                </a:solidFill>
              </a:rPr>
              <a:t>Evaluation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035675" y="4903788"/>
            <a:ext cx="1588" cy="142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4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Ranking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Location</a:t>
            </a:r>
          </a:p>
          <a:p>
            <a:r>
              <a:rPr lang="de-DE" dirty="0" smtClean="0"/>
              <a:t>Link-Patterns</a:t>
            </a:r>
          </a:p>
          <a:p>
            <a:r>
              <a:rPr lang="de-DE" dirty="0" err="1" smtClean="0"/>
              <a:t>Popularity</a:t>
            </a:r>
            <a:endParaRPr lang="de-DE" dirty="0" smtClean="0"/>
          </a:p>
          <a:p>
            <a:r>
              <a:rPr lang="de-DE" dirty="0" smtClean="0"/>
              <a:t>Design (mobile </a:t>
            </a:r>
            <a:r>
              <a:rPr lang="de-DE" dirty="0" err="1" smtClean="0"/>
              <a:t>ready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Interests</a:t>
            </a:r>
            <a:endParaRPr lang="de-DE" dirty="0" smtClean="0"/>
          </a:p>
          <a:p>
            <a:r>
              <a:rPr lang="de-DE" dirty="0" err="1" smtClean="0"/>
              <a:t>Diversity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19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Example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077200" cy="1519238"/>
          </a:xfrm>
        </p:spPr>
        <p:txBody>
          <a:bodyPr/>
          <a:lstStyle/>
          <a:p>
            <a:r>
              <a:rPr lang="de-DE" altLang="de-DE" dirty="0" err="1" smtClean="0"/>
              <a:t>Assumption</a:t>
            </a:r>
            <a:r>
              <a:rPr lang="de-DE" altLang="de-DE" dirty="0" smtClean="0"/>
              <a:t>: N (Collection Size) = 10 Billion</a:t>
            </a:r>
          </a:p>
          <a:p>
            <a:pPr lvl="1"/>
            <a:r>
              <a:rPr lang="de-DE" altLang="de-DE" dirty="0" smtClean="0"/>
              <a:t>Wolf 	</a:t>
            </a:r>
            <a:r>
              <a:rPr lang="de-DE" altLang="de-DE" dirty="0" err="1" smtClean="0"/>
              <a:t>Idf</a:t>
            </a:r>
            <a:r>
              <a:rPr lang="de-DE" altLang="de-DE" dirty="0" smtClean="0"/>
              <a:t> (W) = 10000 </a:t>
            </a:r>
            <a:r>
              <a:rPr lang="de-DE" altLang="de-DE" dirty="0" err="1" smtClean="0"/>
              <a:t>Mio</a:t>
            </a:r>
            <a:r>
              <a:rPr lang="de-DE" altLang="de-DE" dirty="0" smtClean="0"/>
              <a:t> / 510 Mio.</a:t>
            </a:r>
          </a:p>
          <a:p>
            <a:pPr lvl="1"/>
            <a:r>
              <a:rPr lang="de-DE" altLang="de-DE" dirty="0" smtClean="0"/>
              <a:t>Niedersachsen  </a:t>
            </a:r>
            <a:r>
              <a:rPr lang="de-DE" altLang="de-DE" dirty="0" err="1" smtClean="0"/>
              <a:t>Idf</a:t>
            </a:r>
            <a:r>
              <a:rPr lang="de-DE" altLang="de-DE" dirty="0" smtClean="0"/>
              <a:t> (N) = 10000 </a:t>
            </a:r>
            <a:r>
              <a:rPr lang="de-DE" altLang="de-DE" dirty="0" err="1" smtClean="0"/>
              <a:t>Mio</a:t>
            </a:r>
            <a:r>
              <a:rPr lang="de-DE" altLang="de-DE" dirty="0" smtClean="0"/>
              <a:t> / 95 Mio.</a:t>
            </a:r>
          </a:p>
          <a:p>
            <a:pPr lvl="1"/>
            <a:endParaRPr lang="de-DE" altLang="de-DE" dirty="0" smtClean="0"/>
          </a:p>
          <a:p>
            <a:pPr lvl="1"/>
            <a:endParaRPr lang="de-DE" altLang="de-DE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2424113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5</a:t>
            </a:r>
          </a:p>
          <a:p>
            <a:pPr>
              <a:defRPr/>
            </a:pPr>
            <a:r>
              <a:rPr lang="de-DE" dirty="0" err="1"/>
              <a:t>Hann</a:t>
            </a:r>
            <a:r>
              <a:rPr lang="de-DE" dirty="0"/>
              <a:t>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63119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0</a:t>
            </a:r>
          </a:p>
          <a:p>
            <a:pPr>
              <a:defRPr/>
            </a:pPr>
            <a:r>
              <a:rPr lang="de-DE" dirty="0"/>
              <a:t>N 8</a:t>
            </a:r>
          </a:p>
          <a:p>
            <a:pPr>
              <a:defRPr/>
            </a:pPr>
            <a:r>
              <a:rPr lang="de-DE" dirty="0"/>
              <a:t>Hild.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0165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8</a:t>
            </a:r>
          </a:p>
          <a:p>
            <a:pPr>
              <a:defRPr/>
            </a:pPr>
            <a:r>
              <a:rPr lang="de-DE" dirty="0"/>
              <a:t>N 0</a:t>
            </a:r>
          </a:p>
          <a:p>
            <a:pPr>
              <a:defRPr/>
            </a:pPr>
            <a:r>
              <a:rPr lang="de-DE" dirty="0" err="1"/>
              <a:t>Frnkf</a:t>
            </a:r>
            <a:r>
              <a:rPr lang="de-DE" dirty="0"/>
              <a:t>.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719514" y="4221163"/>
            <a:ext cx="1081087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2</a:t>
            </a:r>
          </a:p>
          <a:p>
            <a:pPr>
              <a:defRPr/>
            </a:pPr>
            <a:r>
              <a:rPr lang="de-DE" dirty="0" err="1"/>
              <a:t>Nürnb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7608888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4</a:t>
            </a:r>
          </a:p>
          <a:p>
            <a:pPr>
              <a:defRPr/>
            </a:pPr>
            <a:r>
              <a:rPr lang="de-DE" dirty="0"/>
              <a:t>N 2</a:t>
            </a:r>
          </a:p>
          <a:p>
            <a:pPr>
              <a:defRPr/>
            </a:pPr>
            <a:r>
              <a:rPr lang="de-DE" dirty="0" err="1"/>
              <a:t>Hann</a:t>
            </a:r>
            <a:r>
              <a:rPr lang="de-DE" dirty="0"/>
              <a:t>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8904288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3</a:t>
            </a:r>
          </a:p>
          <a:p>
            <a:pPr>
              <a:defRPr/>
            </a:pPr>
            <a:r>
              <a:rPr lang="de-DE" dirty="0"/>
              <a:t>N 3</a:t>
            </a:r>
          </a:p>
          <a:p>
            <a:pPr>
              <a:defRPr/>
            </a:pPr>
            <a:r>
              <a:rPr lang="de-DE" dirty="0"/>
              <a:t>Graz</a:t>
            </a:r>
          </a:p>
        </p:txBody>
      </p:sp>
      <p:sp>
        <p:nvSpPr>
          <p:cNvPr id="27658" name="Rechteck 9"/>
          <p:cNvSpPr>
            <a:spLocks noChangeArrowheads="1"/>
          </p:cNvSpPr>
          <p:nvPr/>
        </p:nvSpPr>
        <p:spPr bwMode="auto">
          <a:xfrm>
            <a:off x="2786064" y="3619501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A</a:t>
            </a:r>
          </a:p>
        </p:txBody>
      </p:sp>
      <p:sp>
        <p:nvSpPr>
          <p:cNvPr id="27659" name="Rechteck 10"/>
          <p:cNvSpPr>
            <a:spLocks noChangeArrowheads="1"/>
          </p:cNvSpPr>
          <p:nvPr/>
        </p:nvSpPr>
        <p:spPr bwMode="auto">
          <a:xfrm>
            <a:off x="4049714" y="36147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B</a:t>
            </a:r>
          </a:p>
        </p:txBody>
      </p:sp>
      <p:sp>
        <p:nvSpPr>
          <p:cNvPr id="27660" name="Rechteck 11"/>
          <p:cNvSpPr>
            <a:spLocks noChangeArrowheads="1"/>
          </p:cNvSpPr>
          <p:nvPr/>
        </p:nvSpPr>
        <p:spPr bwMode="auto">
          <a:xfrm>
            <a:off x="5314950" y="36115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C</a:t>
            </a:r>
          </a:p>
        </p:txBody>
      </p:sp>
      <p:sp>
        <p:nvSpPr>
          <p:cNvPr id="27661" name="Rechteck 12"/>
          <p:cNvSpPr>
            <a:spLocks noChangeArrowheads="1"/>
          </p:cNvSpPr>
          <p:nvPr/>
        </p:nvSpPr>
        <p:spPr bwMode="auto">
          <a:xfrm>
            <a:off x="6578600" y="360838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D</a:t>
            </a:r>
          </a:p>
        </p:txBody>
      </p:sp>
      <p:sp>
        <p:nvSpPr>
          <p:cNvPr id="27662" name="Rechteck 13"/>
          <p:cNvSpPr>
            <a:spLocks noChangeArrowheads="1"/>
          </p:cNvSpPr>
          <p:nvPr/>
        </p:nvSpPr>
        <p:spPr bwMode="auto">
          <a:xfrm>
            <a:off x="7843839" y="3605213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E</a:t>
            </a:r>
          </a:p>
        </p:txBody>
      </p:sp>
      <p:sp>
        <p:nvSpPr>
          <p:cNvPr id="27663" name="Rechteck 14"/>
          <p:cNvSpPr>
            <a:spLocks noChangeArrowheads="1"/>
          </p:cNvSpPr>
          <p:nvPr/>
        </p:nvSpPr>
        <p:spPr bwMode="auto">
          <a:xfrm>
            <a:off x="9107488" y="3602038"/>
            <a:ext cx="37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F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5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Example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077200" cy="1519238"/>
          </a:xfrm>
        </p:spPr>
        <p:txBody>
          <a:bodyPr>
            <a:normAutofit/>
          </a:bodyPr>
          <a:lstStyle/>
          <a:p>
            <a:r>
              <a:rPr lang="de-DE" altLang="de-DE" sz="2800" dirty="0" err="1" smtClean="0"/>
              <a:t>For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Document</a:t>
            </a:r>
            <a:r>
              <a:rPr lang="de-DE" altLang="de-DE" sz="2800" dirty="0" smtClean="0"/>
              <a:t> A (</a:t>
            </a:r>
            <a:r>
              <a:rPr lang="de-DE" altLang="de-DE" sz="2800" dirty="0" err="1" smtClean="0"/>
              <a:t>simplified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without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logarithm</a:t>
            </a:r>
            <a:r>
              <a:rPr lang="de-DE" altLang="de-DE" sz="2800" dirty="0" smtClean="0"/>
              <a:t>)</a:t>
            </a:r>
          </a:p>
          <a:p>
            <a:pPr marL="457200" lvl="1" indent="0">
              <a:buNone/>
            </a:pPr>
            <a:r>
              <a:rPr lang="de-DE" altLang="de-DE" sz="2400" dirty="0" smtClean="0"/>
              <a:t>	= (200 * 1) + (100 *5) = ??</a:t>
            </a:r>
            <a:endParaRPr lang="de-DE" altLang="de-DE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2424113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5</a:t>
            </a:r>
          </a:p>
          <a:p>
            <a:pPr>
              <a:defRPr/>
            </a:pPr>
            <a:r>
              <a:rPr lang="de-DE" dirty="0" err="1"/>
              <a:t>Hann</a:t>
            </a:r>
            <a:r>
              <a:rPr lang="de-DE" dirty="0"/>
              <a:t>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63119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0</a:t>
            </a:r>
          </a:p>
          <a:p>
            <a:pPr>
              <a:defRPr/>
            </a:pPr>
            <a:r>
              <a:rPr lang="de-DE" dirty="0"/>
              <a:t>N 8</a:t>
            </a:r>
          </a:p>
          <a:p>
            <a:pPr>
              <a:defRPr/>
            </a:pPr>
            <a:r>
              <a:rPr lang="de-DE" dirty="0"/>
              <a:t>Hild.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016500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8</a:t>
            </a:r>
          </a:p>
          <a:p>
            <a:pPr>
              <a:defRPr/>
            </a:pPr>
            <a:r>
              <a:rPr lang="de-DE" dirty="0"/>
              <a:t>N 0</a:t>
            </a:r>
          </a:p>
          <a:p>
            <a:pPr>
              <a:defRPr/>
            </a:pPr>
            <a:r>
              <a:rPr lang="de-DE" dirty="0" err="1"/>
              <a:t>Frnkf</a:t>
            </a:r>
            <a:r>
              <a:rPr lang="de-DE" dirty="0"/>
              <a:t>.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719514" y="4221163"/>
            <a:ext cx="1081087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1</a:t>
            </a:r>
          </a:p>
          <a:p>
            <a:pPr>
              <a:defRPr/>
            </a:pPr>
            <a:r>
              <a:rPr lang="de-DE" dirty="0"/>
              <a:t>N 2</a:t>
            </a:r>
          </a:p>
          <a:p>
            <a:pPr>
              <a:defRPr/>
            </a:pPr>
            <a:r>
              <a:rPr lang="de-DE" dirty="0" err="1"/>
              <a:t>Nürnb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7608888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4</a:t>
            </a:r>
          </a:p>
          <a:p>
            <a:pPr>
              <a:defRPr/>
            </a:pPr>
            <a:r>
              <a:rPr lang="de-DE" dirty="0"/>
              <a:t>N 2</a:t>
            </a:r>
          </a:p>
          <a:p>
            <a:pPr>
              <a:defRPr/>
            </a:pPr>
            <a:r>
              <a:rPr lang="de-DE" dirty="0" err="1"/>
              <a:t>Hann</a:t>
            </a:r>
            <a:r>
              <a:rPr lang="de-DE" dirty="0"/>
              <a:t>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8904288" y="4221163"/>
            <a:ext cx="1079500" cy="15113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de-DE" dirty="0"/>
              <a:t>W 3</a:t>
            </a:r>
          </a:p>
          <a:p>
            <a:pPr>
              <a:defRPr/>
            </a:pPr>
            <a:r>
              <a:rPr lang="de-DE" dirty="0"/>
              <a:t>N 3</a:t>
            </a:r>
          </a:p>
          <a:p>
            <a:pPr>
              <a:defRPr/>
            </a:pPr>
            <a:r>
              <a:rPr lang="de-DE" dirty="0"/>
              <a:t>Graz</a:t>
            </a:r>
          </a:p>
        </p:txBody>
      </p:sp>
      <p:sp>
        <p:nvSpPr>
          <p:cNvPr id="27658" name="Rechteck 9"/>
          <p:cNvSpPr>
            <a:spLocks noChangeArrowheads="1"/>
          </p:cNvSpPr>
          <p:nvPr/>
        </p:nvSpPr>
        <p:spPr bwMode="auto">
          <a:xfrm>
            <a:off x="2786064" y="3619501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A</a:t>
            </a:r>
          </a:p>
        </p:txBody>
      </p:sp>
      <p:sp>
        <p:nvSpPr>
          <p:cNvPr id="27659" name="Rechteck 10"/>
          <p:cNvSpPr>
            <a:spLocks noChangeArrowheads="1"/>
          </p:cNvSpPr>
          <p:nvPr/>
        </p:nvSpPr>
        <p:spPr bwMode="auto">
          <a:xfrm>
            <a:off x="4049714" y="36147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B</a:t>
            </a:r>
          </a:p>
        </p:txBody>
      </p:sp>
      <p:sp>
        <p:nvSpPr>
          <p:cNvPr id="27660" name="Rechteck 11"/>
          <p:cNvSpPr>
            <a:spLocks noChangeArrowheads="1"/>
          </p:cNvSpPr>
          <p:nvPr/>
        </p:nvSpPr>
        <p:spPr bwMode="auto">
          <a:xfrm>
            <a:off x="5314950" y="36115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C</a:t>
            </a:r>
          </a:p>
        </p:txBody>
      </p:sp>
      <p:sp>
        <p:nvSpPr>
          <p:cNvPr id="27661" name="Rechteck 12"/>
          <p:cNvSpPr>
            <a:spLocks noChangeArrowheads="1"/>
          </p:cNvSpPr>
          <p:nvPr/>
        </p:nvSpPr>
        <p:spPr bwMode="auto">
          <a:xfrm>
            <a:off x="6578600" y="360838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D</a:t>
            </a:r>
          </a:p>
        </p:txBody>
      </p:sp>
      <p:sp>
        <p:nvSpPr>
          <p:cNvPr id="27662" name="Rechteck 13"/>
          <p:cNvSpPr>
            <a:spLocks noChangeArrowheads="1"/>
          </p:cNvSpPr>
          <p:nvPr/>
        </p:nvSpPr>
        <p:spPr bwMode="auto">
          <a:xfrm>
            <a:off x="7843839" y="3605213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E</a:t>
            </a:r>
          </a:p>
        </p:txBody>
      </p:sp>
      <p:sp>
        <p:nvSpPr>
          <p:cNvPr id="27663" name="Rechteck 14"/>
          <p:cNvSpPr>
            <a:spLocks noChangeArrowheads="1"/>
          </p:cNvSpPr>
          <p:nvPr/>
        </p:nvSpPr>
        <p:spPr bwMode="auto">
          <a:xfrm>
            <a:off x="9107488" y="3602038"/>
            <a:ext cx="37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charset="0"/>
              </a:rPr>
              <a:t>F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77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9800" y="1052736"/>
            <a:ext cx="7767638" cy="41100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Concepts Explained </a:t>
            </a:r>
            <a:r>
              <a:rPr lang="en-US" b="1" dirty="0" smtClean="0"/>
              <a:t>(Prezi </a:t>
            </a:r>
            <a:r>
              <a:rPr lang="en-US" b="1" dirty="0"/>
              <a:t>Resource)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://prezi.com/o6xpbbuzdvfo/representation-indexing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2276872"/>
            <a:ext cx="8538353" cy="4203998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2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89806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err="1"/>
              <a:t>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1: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ranking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r>
              <a:rPr lang="de-DE" dirty="0" smtClean="0"/>
              <a:t>?</a:t>
            </a:r>
          </a:p>
          <a:p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smtClean="0"/>
              <a:t>2: </a:t>
            </a:r>
            <a:r>
              <a:rPr lang="de-DE" dirty="0" err="1" smtClean="0"/>
              <a:t>calculate</a:t>
            </a:r>
            <a:r>
              <a:rPr lang="de-DE" dirty="0" smtClean="0"/>
              <a:t> 2 </a:t>
            </a:r>
            <a:r>
              <a:rPr lang="de-DE" dirty="0" err="1" smtClean="0"/>
              <a:t>rankings</a:t>
            </a:r>
            <a:r>
              <a:rPr lang="de-DE" dirty="0" smtClean="0"/>
              <a:t> on </a:t>
            </a:r>
            <a:r>
              <a:rPr lang="de-DE" dirty="0" err="1" smtClean="0"/>
              <a:t>paper</a:t>
            </a:r>
            <a:endParaRPr lang="de-DE" dirty="0" smtClean="0"/>
          </a:p>
          <a:p>
            <a:r>
              <a:rPr lang="de-DE" dirty="0" err="1"/>
              <a:t>Exercise</a:t>
            </a:r>
            <a:r>
              <a:rPr lang="de-DE" dirty="0"/>
              <a:t> </a:t>
            </a:r>
            <a:r>
              <a:rPr lang="de-DE" dirty="0" smtClean="0"/>
              <a:t>3: find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partial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apps</a:t>
            </a:r>
            <a:r>
              <a:rPr lang="de-DE" dirty="0" smtClean="0"/>
              <a:t> on </a:t>
            </a:r>
            <a:r>
              <a:rPr lang="de-DE" dirty="0" err="1" smtClean="0"/>
              <a:t>your</a:t>
            </a:r>
            <a:r>
              <a:rPr lang="de-DE" dirty="0" smtClean="0"/>
              <a:t> mobile </a:t>
            </a:r>
            <a:r>
              <a:rPr lang="de-DE" dirty="0" err="1" smtClean="0"/>
              <a:t>phone</a:t>
            </a:r>
            <a:r>
              <a:rPr lang="de-DE" dirty="0" smtClean="0"/>
              <a:t> </a:t>
            </a:r>
          </a:p>
          <a:p>
            <a:pPr lvl="1"/>
            <a:endParaRPr lang="de-DE" dirty="0"/>
          </a:p>
          <a:p>
            <a:r>
              <a:rPr lang="de-DE" dirty="0" smtClean="0"/>
              <a:t>15 </a:t>
            </a:r>
            <a:r>
              <a:rPr lang="de-DE" dirty="0" err="1" smtClean="0"/>
              <a:t>minutes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time,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endParaRPr lang="de-DE" dirty="0"/>
          </a:p>
          <a:p>
            <a:endParaRPr lang="de-DE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Technology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sz="3600" dirty="0" smtClean="0"/>
              <a:t>Do </a:t>
            </a:r>
            <a:r>
              <a:rPr lang="de-DE" altLang="de-DE" sz="3600" dirty="0" err="1" smtClean="0"/>
              <a:t>we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need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to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understand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technology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to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use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it</a:t>
            </a:r>
            <a:r>
              <a:rPr lang="de-DE" altLang="de-DE" sz="36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de-DE" altLang="de-DE" sz="2800" dirty="0" smtClean="0"/>
              <a:t>Car, </a:t>
            </a:r>
            <a:r>
              <a:rPr lang="de-DE" altLang="de-DE" sz="2800" dirty="0" err="1" smtClean="0"/>
              <a:t>airplane</a:t>
            </a:r>
            <a:r>
              <a:rPr lang="de-DE" altLang="de-DE" sz="2800" dirty="0" smtClean="0"/>
              <a:t>, </a:t>
            </a:r>
            <a:r>
              <a:rPr lang="de-DE" altLang="de-DE" sz="2800" dirty="0" err="1" smtClean="0"/>
              <a:t>medicine</a:t>
            </a:r>
            <a:endParaRPr lang="de-DE" altLang="de-DE" sz="28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Impact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Search </a:t>
            </a:r>
            <a:r>
              <a:rPr lang="de-DE" altLang="de-DE" dirty="0" err="1" smtClean="0"/>
              <a:t>Engines</a:t>
            </a:r>
            <a:endParaRPr lang="de-DE" altLang="de-DE" dirty="0" smtClean="0"/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03312" y="1632154"/>
            <a:ext cx="8946541" cy="46457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sz="3600" dirty="0" err="1" smtClean="0"/>
              <a:t>Societal</a:t>
            </a:r>
            <a:r>
              <a:rPr lang="de-DE" altLang="de-DE" sz="3600" dirty="0" smtClean="0"/>
              <a:t> </a:t>
            </a:r>
            <a:r>
              <a:rPr lang="de-DE" altLang="de-DE" sz="3600" dirty="0" err="1" smtClean="0"/>
              <a:t>Relevance</a:t>
            </a:r>
            <a:endParaRPr lang="de-DE" altLang="de-DE" sz="3600" dirty="0" smtClean="0"/>
          </a:p>
          <a:p>
            <a:pPr lvl="1">
              <a:lnSpc>
                <a:spcPct val="90000"/>
              </a:lnSpc>
            </a:pPr>
            <a:r>
              <a:rPr lang="de-DE" altLang="de-DE" sz="2800" dirty="0" err="1"/>
              <a:t>Dangers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involed</a:t>
            </a:r>
            <a:r>
              <a:rPr lang="de-DE" altLang="de-DE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de-DE" altLang="de-DE" sz="2600" dirty="0" smtClean="0"/>
              <a:t>Regulation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8249" y="269164"/>
            <a:ext cx="10802383" cy="6076339"/>
          </a:xfr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Mandl,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86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AE737A-72D2-4F07-84A4-D46333E273A5}">
  <ds:schemaRefs>
    <ds:schemaRef ds:uri="4873beb7-5857-4685-be1f-d57550cc96cc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1862</Words>
  <Application>Microsoft Office PowerPoint</Application>
  <PresentationFormat>Široki zaslon</PresentationFormat>
  <Paragraphs>599</Paragraphs>
  <Slides>66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66</vt:i4>
      </vt:variant>
    </vt:vector>
  </HeadingPairs>
  <TitlesOfParts>
    <vt:vector size="78" baseType="lpstr">
      <vt:lpstr>MS Gothic</vt:lpstr>
      <vt:lpstr>Arial</vt:lpstr>
      <vt:lpstr>Arial Unicode MS</vt:lpstr>
      <vt:lpstr>Calibri</vt:lpstr>
      <vt:lpstr>Century Gothic</vt:lpstr>
      <vt:lpstr>Fjalla One</vt:lpstr>
      <vt:lpstr>Raleway</vt:lpstr>
      <vt:lpstr>Tahoma</vt:lpstr>
      <vt:lpstr>Times New Roman</vt:lpstr>
      <vt:lpstr>Wingdings 3</vt:lpstr>
      <vt:lpstr>Ion</vt:lpstr>
      <vt:lpstr>Clip</vt:lpstr>
      <vt:lpstr>PRINCIPLES OF INFORMATION SEEKING AND RETRIEVAL</vt:lpstr>
      <vt:lpstr>Course Description</vt:lpstr>
      <vt:lpstr>Definition</vt:lpstr>
      <vt:lpstr>PowerPoint prezentacija</vt:lpstr>
      <vt:lpstr>Definitions</vt:lpstr>
      <vt:lpstr>IR Process</vt:lpstr>
      <vt:lpstr>Technology</vt:lpstr>
      <vt:lpstr>Impact of Search Engines</vt:lpstr>
      <vt:lpstr>PowerPoint prezentacija</vt:lpstr>
      <vt:lpstr>Role of Information Professionals </vt:lpstr>
      <vt:lpstr>Representation</vt:lpstr>
      <vt:lpstr>Knowledge of Ranking?</vt:lpstr>
      <vt:lpstr>Core Problems in IR</vt:lpstr>
      <vt:lpstr>Content representation in IR</vt:lpstr>
      <vt:lpstr>Manual Indexing</vt:lpstr>
      <vt:lpstr>PowerPoint prezentacija</vt:lpstr>
      <vt:lpstr>Manual Indexing</vt:lpstr>
      <vt:lpstr>Types of controlled vocabulary</vt:lpstr>
      <vt:lpstr>Automatic Indexing</vt:lpstr>
      <vt:lpstr>„Bag of words“</vt:lpstr>
      <vt:lpstr>Stopwort-Elimation: Standard</vt:lpstr>
      <vt:lpstr>Linguistic Pre-processing Stemming</vt:lpstr>
      <vt:lpstr>Information Retrieval and  Database Retrieval</vt:lpstr>
      <vt:lpstr>Paradigms</vt:lpstr>
      <vt:lpstr>Paradigms</vt:lpstr>
      <vt:lpstr>PowerPoint prezentacija</vt:lpstr>
      <vt:lpstr>Paradigms</vt:lpstr>
      <vt:lpstr>PowerPoint prezentacija</vt:lpstr>
      <vt:lpstr>PowerPoint prezentacija</vt:lpstr>
      <vt:lpstr>PowerPoint prezentacija</vt:lpstr>
      <vt:lpstr>IR Process</vt:lpstr>
      <vt:lpstr>What should we know about the words in a document?</vt:lpstr>
      <vt:lpstr>Example</vt:lpstr>
      <vt:lpstr>Basic Idea: Weighting</vt:lpstr>
      <vt:lpstr>Weighting</vt:lpstr>
      <vt:lpstr>Basic Idea</vt:lpstr>
      <vt:lpstr>IR and basic concepts</vt:lpstr>
      <vt:lpstr>Term Frequency</vt:lpstr>
      <vt:lpstr>Example revisited</vt:lpstr>
      <vt:lpstr>PowerPoint prezentacija</vt:lpstr>
      <vt:lpstr>PowerPoint prezentacija</vt:lpstr>
      <vt:lpstr>Example revisited</vt:lpstr>
      <vt:lpstr>PowerPoint prezentacija</vt:lpstr>
      <vt:lpstr>Determining the Weights</vt:lpstr>
      <vt:lpstr>Zipf‘s Law</vt:lpstr>
      <vt:lpstr>Inverse Document Frequency</vt:lpstr>
      <vt:lpstr>TF IDF weighting </vt:lpstr>
      <vt:lpstr>TF.IDF</vt:lpstr>
      <vt:lpstr>Simplification</vt:lpstr>
      <vt:lpstr>Harmonic Sum</vt:lpstr>
      <vt:lpstr>Harmonic Sum</vt:lpstr>
      <vt:lpstr>Problem of different length</vt:lpstr>
      <vt:lpstr>Document Length</vt:lpstr>
      <vt:lpstr>Solution:  Length Normalisation</vt:lpstr>
      <vt:lpstr>Document Length:  Normalization</vt:lpstr>
      <vt:lpstr>Length Normalisation</vt:lpstr>
      <vt:lpstr>Document Length:  Normalization</vt:lpstr>
      <vt:lpstr>Length Normalisation</vt:lpstr>
      <vt:lpstr>PowerPoint prezentacija</vt:lpstr>
      <vt:lpstr>Information Retrieval</vt:lpstr>
      <vt:lpstr>Further Issues for Ranking</vt:lpstr>
      <vt:lpstr>Example</vt:lpstr>
      <vt:lpstr>Example</vt:lpstr>
      <vt:lpstr>Further Learning</vt:lpstr>
      <vt:lpstr>Instructor Contact Information</vt:lpstr>
      <vt:lpstr>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2018-11-11T16:51:48Z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