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45"/>
  </p:notesMasterIdLst>
  <p:handoutMasterIdLst>
    <p:handoutMasterId r:id="rId46"/>
  </p:handoutMasterIdLst>
  <p:sldIdLst>
    <p:sldId id="279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3" r:id="rId33"/>
    <p:sldId id="314" r:id="rId34"/>
    <p:sldId id="315" r:id="rId35"/>
    <p:sldId id="316" r:id="rId36"/>
    <p:sldId id="318" r:id="rId37"/>
    <p:sldId id="319" r:id="rId38"/>
    <p:sldId id="320" r:id="rId39"/>
    <p:sldId id="282" r:id="rId40"/>
    <p:sldId id="283" r:id="rId41"/>
    <p:sldId id="284" r:id="rId42"/>
    <p:sldId id="280" r:id="rId43"/>
    <p:sldId id="281" r:id="rId44"/>
  </p:sldIdLst>
  <p:sldSz cx="12192000" cy="6858000"/>
  <p:notesSz cx="7023100" cy="9309100"/>
  <p:embeddedFontLs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Raleway" panose="020B0604020202020204" charset="-18"/>
      <p:regular r:id="rId55"/>
      <p:bold r:id="rId56"/>
      <p:italic r:id="rId57"/>
      <p:boldItalic r:id="rId58"/>
    </p:embeddedFont>
    <p:embeddedFont>
      <p:font typeface="Wingdings 3" panose="05040102010807070707" pitchFamily="18" charset="2"/>
      <p:regular r:id="rId59"/>
    </p:embeddedFont>
    <p:embeddedFont>
      <p:font typeface="Fjalla One" panose="020B0604020202020204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1623" autoAdjust="0"/>
  </p:normalViewPr>
  <p:slideViewPr>
    <p:cSldViewPr snapToGrid="0" showGuides="1">
      <p:cViewPr varScale="1">
        <p:scale>
          <a:sx n="39" d="100"/>
          <a:sy n="39" d="100"/>
        </p:scale>
        <p:origin x="86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588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smtClean="0">
              <a:hlinkClick xmlns:r="http://schemas.openxmlformats.org/officeDocument/2006/relationships" r:id="rId1"/>
            </a:rPr>
            <a:t>taparacjelusic@ffos.hr</a:t>
          </a:r>
          <a:endParaRPr lang="hr-HR" dirty="0" smtClean="0"/>
        </a:p>
        <a:p>
          <a:r>
            <a:rPr lang="hr-HR" dirty="0" smtClean="0">
              <a:hlinkClick xmlns:r="http://schemas.openxmlformats.org/officeDocument/2006/relationships" r:id="rId2"/>
            </a:rPr>
            <a:t>sfaletar@ffos.hr</a:t>
          </a:r>
          <a:r>
            <a:rPr lang="hr-HR" dirty="0" smtClean="0"/>
            <a:t> </a:t>
          </a:r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 smtClean="0">
              <a:hlinkClick xmlns:r="http://schemas.openxmlformats.org/officeDocument/2006/relationships" r:id="rId1"/>
            </a:rPr>
            <a:t>taparacjelusic@ffos.hr</a:t>
          </a:r>
          <a:endParaRPr lang="hr-HR" sz="4800" kern="1200" dirty="0" smtClean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 smtClean="0">
              <a:hlinkClick xmlns:r="http://schemas.openxmlformats.org/officeDocument/2006/relationships" r:id="rId2"/>
            </a:rPr>
            <a:t>sfaletar@ffos.hr</a:t>
          </a:r>
          <a:r>
            <a:rPr lang="hr-HR" sz="4800" kern="1200" dirty="0" smtClean="0"/>
            <a:t> </a:t>
          </a:r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84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2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59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48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hr-H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63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31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CAF3-B96C-4C6D-8EA9-9B0E88F1E48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27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58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39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1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17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DEB3-ABC7-41E1-86D4-F3DE441D862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494D-A637-476C-B4E4-4F76329198B7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0673-A8E7-468A-B860-15D83BD3E503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8C01-BE9A-4B6C-A57F-19C2D0CD90A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DD23-2D3F-415F-8B92-E6ECECC2E6F4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AE57-B26A-48B7-A67F-3E68CDF89D9F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718-8879-4D94-ADD8-406F466A293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F123-521A-4B81-94AA-58C7962D56EB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BDE6-4922-4E71-8E21-E119B18F4C74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56B2-D607-4B3F-87C7-8A2BCD47BDA4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3E22-2808-4700-935F-94B789D3E65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C509-9DC1-4381-930D-4B203A57E01E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6237-B8F8-4752-B10C-01AB21C1BAE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ED86-FE51-49A5-8E1B-36D116913F07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E16C-8B8C-4BD9-AF41-4CBB7DFFD15E}" type="datetime1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5FF-AE7F-46B5-98B8-C4B5AA4AD969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4CE6-F641-4A44-9C46-4BD03E25CE3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5837-B12B-4799-A1FB-347FB5E28712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FDD9-D66C-4BDF-8658-C73C0DDA0364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50A9E5-5C48-4DF4-91DE-FAE9B58612D3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 smtClean="0"/>
              <a:t>Faletar Tanackovic i Aparac Jelusic,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nformationr.net/ir/" TargetMode="External"/><Relationship Id="rId3" Type="http://schemas.openxmlformats.org/officeDocument/2006/relationships/hyperlink" Target="http://www.bib-info.de/verband/publikationen/fundgrube-internet.html?tx_ablinklist_pi1%5baction%5d=getviewdetailsforlink&amp;tx_ablinklist_pi1%5buid%5d=229&amp;tx_ablinklist_pi1%5bcategory_uid%5d=41&amp;cHash=62f3d02338" TargetMode="External"/><Relationship Id="rId7" Type="http://schemas.openxmlformats.org/officeDocument/2006/relationships/hyperlink" Target="http://www.bib-info.de/verband/publikationen/fundgrube-internet.html?tx_ablinklist_pi1%5baction%5d=getviewdetailsforlink&amp;tx_ablinklist_pi1%5buid%5d=248&amp;tx_ablinklist_pi1%5bcategory_uid%5d=41&amp;cHash=ddfe7d8328" TargetMode="External"/><Relationship Id="rId2" Type="http://schemas.openxmlformats.org/officeDocument/2006/relationships/hyperlink" Target="http://www.ariadne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-info.de/verband/publikationen/fundgrube-internet.html?tx_ablinklist_pi1%5baction%5d=getviewclickedlink&amp;tx_ablinklist_pi1%5buid%5d=240&amp;no_cache=1" TargetMode="External"/><Relationship Id="rId5" Type="http://schemas.openxmlformats.org/officeDocument/2006/relationships/hyperlink" Target="http://www.bib-info.de/verband/publikationen/fundgrube-internet.html?tx_ablinklist_pi1%5baction%5d=getviewdetailsforlink&amp;tx_ablinklist_pi1%5buid%5d=240&amp;tx_ablinklist_pi1%5bcategory_uid%5d=41&amp;cHash=4e369a7559" TargetMode="External"/><Relationship Id="rId10" Type="http://schemas.openxmlformats.org/officeDocument/2006/relationships/hyperlink" Target="http://www.bib-info.de/verband/publikationen/fundgrube-internet.html?tx_ablinklist_pi1%5baction%5d=getviewclickedlink&amp;tx_ablinklist_pi1%5buid%5d=285&amp;no_cache=1" TargetMode="External"/><Relationship Id="rId4" Type="http://schemas.openxmlformats.org/officeDocument/2006/relationships/hyperlink" Target="http://www.aib.it/aib/boll/boll.htm" TargetMode="External"/><Relationship Id="rId9" Type="http://schemas.openxmlformats.org/officeDocument/2006/relationships/hyperlink" Target="http://www.bib-info.de/verband/publikationen/fundgrube-internet.html?tx_ablinklist_pi1%5baction%5d=getviewdetailsforlink&amp;tx_ablinklist_pi1%5buid%5d=285&amp;tx_ablinklist_pi1%5bcategory_uid%5d=41&amp;cHash=a7c4425eb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/>
              <a:t>Informacijske institucije i profesije: Društvene zadaće i vrijednosti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Sanjica</a:t>
            </a:r>
            <a:r>
              <a:rPr lang="hr-HR" dirty="0" smtClean="0"/>
              <a:t> </a:t>
            </a:r>
            <a:r>
              <a:rPr lang="hr-HR" dirty="0" err="1" smtClean="0"/>
              <a:t>faletar</a:t>
            </a:r>
            <a:r>
              <a:rPr lang="hr-HR" dirty="0" smtClean="0"/>
              <a:t> </a:t>
            </a:r>
            <a:r>
              <a:rPr lang="hr-HR" dirty="0" err="1" smtClean="0"/>
              <a:t>tanacković</a:t>
            </a:r>
            <a:r>
              <a:rPr lang="hr-HR" dirty="0" smtClean="0"/>
              <a:t> i Tatjana </a:t>
            </a:r>
            <a:r>
              <a:rPr lang="hr-HR" smtClean="0"/>
              <a:t>Aparac-jelusic </a:t>
            </a:r>
            <a:r>
              <a:rPr lang="hr-HR" dirty="0" smtClean="0"/>
              <a:t>/ AAIS –  2. 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Referalni centar</a:t>
            </a:r>
            <a:endParaRPr lang="en-GB" dirty="0"/>
          </a:p>
        </p:txBody>
      </p:sp>
      <p:pic>
        <p:nvPicPr>
          <p:cNvPr id="3074" name="Picture 2" descr="http://l.yimg.com/g/images/spaceout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25" y="414575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5"/>
          <p:cNvSpPr>
            <a:spLocks noGrp="1"/>
          </p:cNvSpPr>
          <p:nvPr>
            <p:ph sz="half" idx="4294967295"/>
          </p:nvPr>
        </p:nvSpPr>
        <p:spPr>
          <a:xfrm>
            <a:off x="766917" y="1769807"/>
            <a:ext cx="9842089" cy="448653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</a:t>
            </a:r>
            <a:r>
              <a:rPr lang="hr-HR" dirty="0" smtClean="0"/>
              <a:t>pućivanje je često kod pružatelja informacija koji su vezani uz neki prostor ili zajednicu</a:t>
            </a:r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ajčešće se tumači kao slanje/upućivanje korisnika da potrebnu informaciju potraže na pravom mjestu/od prave osobe </a:t>
            </a:r>
          </a:p>
          <a:p>
            <a:r>
              <a:rPr lang="hr-HR" dirty="0"/>
              <a:t>r</a:t>
            </a:r>
            <a:r>
              <a:rPr lang="hr-HR" dirty="0" smtClean="0"/>
              <a:t>eferalna podrška uključuje: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avjet stručnjaka</a:t>
            </a:r>
            <a:r>
              <a:rPr lang="en-GB" dirty="0"/>
              <a:t> </a:t>
            </a:r>
            <a:endParaRPr lang="hr-HR" dirty="0" smtClean="0"/>
          </a:p>
          <a:p>
            <a:pPr lvl="1"/>
            <a:r>
              <a:rPr lang="hr-HR" dirty="0"/>
              <a:t>i</a:t>
            </a:r>
            <a:r>
              <a:rPr lang="hr-HR" dirty="0" smtClean="0"/>
              <a:t>nicijative lokalnih stručnjaka</a:t>
            </a:r>
            <a:r>
              <a:rPr lang="en-GB" dirty="0"/>
              <a:t> </a:t>
            </a:r>
            <a:endParaRPr lang="hr-HR" dirty="0"/>
          </a:p>
          <a:p>
            <a:pPr lvl="1"/>
            <a:endParaRPr lang="hr-HR" dirty="0" smtClean="0"/>
          </a:p>
          <a:p>
            <a:r>
              <a:rPr lang="hr-HR" dirty="0" smtClean="0"/>
              <a:t>primjeri: </a:t>
            </a:r>
          </a:p>
          <a:p>
            <a:pPr lvl="1"/>
            <a:r>
              <a:rPr lang="pl-PL" dirty="0" smtClean="0"/>
              <a:t>Referalni centar za melanom</a:t>
            </a:r>
            <a:endParaRPr lang="hr-HR" dirty="0" smtClean="0"/>
          </a:p>
          <a:p>
            <a:pPr lvl="1"/>
            <a:r>
              <a:rPr lang="pl-PL" dirty="0"/>
              <a:t>Referalni centar za </a:t>
            </a:r>
            <a:r>
              <a:rPr lang="pl-PL" dirty="0" smtClean="0"/>
              <a:t>izbjeglice </a:t>
            </a:r>
            <a:endParaRPr lang="hr-HR" dirty="0" smtClean="0"/>
          </a:p>
          <a:p>
            <a:pPr lvl="1"/>
            <a:r>
              <a:rPr lang="hr-HR" dirty="0" smtClean="0"/>
              <a:t>Referalni centar u nacionalnoj knjižnici</a:t>
            </a:r>
            <a:endParaRPr lang="en-GB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Dokumentacijski centar</a:t>
            </a:r>
            <a:endParaRPr lang="en-GB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UN </a:t>
            </a:r>
            <a:r>
              <a:rPr lang="hr-HR" dirty="0" err="1" smtClean="0"/>
              <a:t>Interregional</a:t>
            </a:r>
            <a:r>
              <a:rPr lang="hr-HR" dirty="0" smtClean="0"/>
              <a:t> </a:t>
            </a:r>
            <a:r>
              <a:rPr lang="hr-HR" dirty="0" err="1" smtClean="0"/>
              <a:t>Crime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Research Institute</a:t>
            </a:r>
          </a:p>
          <a:p>
            <a:pPr lvl="1"/>
            <a:r>
              <a:rPr lang="hr-HR" dirty="0" smtClean="0"/>
              <a:t>Aktivnosti uključuju</a:t>
            </a:r>
          </a:p>
          <a:p>
            <a:pPr lvl="2"/>
            <a:r>
              <a:rPr lang="hr-HR" dirty="0" smtClean="0"/>
              <a:t>Prikupljanje, analizu i diseminaciju legislativnih, statističkih i bibliografskih dokumenata iz fonda</a:t>
            </a:r>
            <a:endParaRPr lang="en-GB" dirty="0"/>
          </a:p>
          <a:p>
            <a:pPr lvl="1"/>
            <a:r>
              <a:rPr lang="hr-HR" dirty="0" smtClean="0"/>
              <a:t>Knjižnica posjeduje preko </a:t>
            </a:r>
            <a:r>
              <a:rPr lang="en-GB" dirty="0" smtClean="0"/>
              <a:t>20.000 mono</a:t>
            </a:r>
            <a:r>
              <a:rPr lang="hr-HR" dirty="0" smtClean="0"/>
              <a:t>grafija</a:t>
            </a:r>
            <a:r>
              <a:rPr lang="en-GB" dirty="0" smtClean="0"/>
              <a:t>, </a:t>
            </a:r>
            <a:r>
              <a:rPr lang="en-GB" dirty="0"/>
              <a:t>1.250 </a:t>
            </a:r>
            <a:r>
              <a:rPr lang="hr-HR" dirty="0" smtClean="0"/>
              <a:t>časopisa i godišnjaka, tisuće dokumenata proizašlih iz djelovanja UN-a, drugih međunarodnih, nacionalnih i regionalnih organizacija,</a:t>
            </a:r>
            <a:r>
              <a:rPr lang="en-GB" dirty="0" smtClean="0"/>
              <a:t> </a:t>
            </a:r>
            <a:r>
              <a:rPr lang="en-GB" dirty="0" err="1" smtClean="0"/>
              <a:t>institu</a:t>
            </a:r>
            <a:r>
              <a:rPr lang="hr-HR" dirty="0" err="1" smtClean="0"/>
              <a:t>cija</a:t>
            </a:r>
            <a:r>
              <a:rPr lang="en-GB" dirty="0" smtClean="0"/>
              <a:t> </a:t>
            </a:r>
            <a:r>
              <a:rPr lang="hr-HR" dirty="0" smtClean="0"/>
              <a:t>i nevladinih udruga</a:t>
            </a:r>
            <a:r>
              <a:rPr lang="en-GB" dirty="0" smtClean="0"/>
              <a:t> </a:t>
            </a:r>
            <a:r>
              <a:rPr lang="hr-HR" dirty="0" smtClean="0"/>
              <a:t>(</a:t>
            </a:r>
            <a:r>
              <a:rPr lang="en-GB" dirty="0" smtClean="0"/>
              <a:t>NGO</a:t>
            </a:r>
            <a:r>
              <a:rPr lang="hr-HR" dirty="0" smtClean="0"/>
              <a:t>)</a:t>
            </a:r>
            <a:r>
              <a:rPr lang="en-GB" dirty="0" smtClean="0"/>
              <a:t>, </a:t>
            </a:r>
            <a:r>
              <a:rPr lang="en-GB" dirty="0" err="1" smtClean="0"/>
              <a:t>multimed</a:t>
            </a:r>
            <a:r>
              <a:rPr lang="hr-HR" dirty="0" err="1" smtClean="0"/>
              <a:t>ijalnu</a:t>
            </a:r>
            <a:r>
              <a:rPr lang="hr-HR" dirty="0" smtClean="0"/>
              <a:t> građu, sivu literaturu na temu prevencije zločina i pravde.</a:t>
            </a:r>
          </a:p>
          <a:p>
            <a:pPr lvl="1"/>
            <a:r>
              <a:rPr lang="en-GB" dirty="0" smtClean="0"/>
              <a:t>Cent</a:t>
            </a:r>
            <a:r>
              <a:rPr lang="hr-HR" dirty="0" smtClean="0"/>
              <a:t>ar</a:t>
            </a:r>
            <a:r>
              <a:rPr lang="en-GB" dirty="0" smtClean="0"/>
              <a:t> </a:t>
            </a:r>
            <a:r>
              <a:rPr lang="hr-HR" dirty="0" smtClean="0"/>
              <a:t>nudi </a:t>
            </a:r>
            <a:r>
              <a:rPr lang="en-GB" dirty="0" smtClean="0"/>
              <a:t>on-line </a:t>
            </a:r>
            <a:r>
              <a:rPr lang="hr-HR" dirty="0" smtClean="0"/>
              <a:t>pristup svim svojim uslugama poput:</a:t>
            </a:r>
            <a:r>
              <a:rPr lang="en-GB" dirty="0" smtClean="0"/>
              <a:t> </a:t>
            </a:r>
            <a:endParaRPr lang="hr-HR" dirty="0" smtClean="0"/>
          </a:p>
          <a:p>
            <a:pPr lvl="2"/>
            <a:r>
              <a:rPr lang="hr-HR" dirty="0" smtClean="0"/>
              <a:t>k</a:t>
            </a:r>
            <a:r>
              <a:rPr lang="en-GB" dirty="0" err="1" smtClean="0"/>
              <a:t>atalog</a:t>
            </a:r>
            <a:r>
              <a:rPr lang="hr-HR" dirty="0" smtClean="0"/>
              <a:t>a</a:t>
            </a:r>
          </a:p>
          <a:p>
            <a:pPr lvl="2"/>
            <a:r>
              <a:rPr lang="hr-HR" dirty="0"/>
              <a:t>k</a:t>
            </a:r>
            <a:r>
              <a:rPr lang="hr-HR" dirty="0" smtClean="0"/>
              <a:t>riminološkog tezaurusa</a:t>
            </a:r>
          </a:p>
          <a:p>
            <a:pPr lvl="2"/>
            <a:r>
              <a:rPr lang="hr-HR" dirty="0" err="1"/>
              <a:t>e</a:t>
            </a:r>
            <a:r>
              <a:rPr lang="en-GB" dirty="0" smtClean="0"/>
              <a:t>le</a:t>
            </a:r>
            <a:r>
              <a:rPr lang="hr-HR" dirty="0" err="1" smtClean="0"/>
              <a:t>ktroničkih</a:t>
            </a:r>
            <a:r>
              <a:rPr lang="hr-HR" dirty="0" smtClean="0"/>
              <a:t> izvora</a:t>
            </a:r>
            <a:r>
              <a:rPr lang="en-GB" dirty="0" smtClean="0"/>
              <a:t>, </a:t>
            </a:r>
            <a:endParaRPr lang="hr-HR" dirty="0" smtClean="0"/>
          </a:p>
          <a:p>
            <a:pPr lvl="2"/>
            <a:r>
              <a:rPr lang="en-GB" dirty="0" err="1" smtClean="0"/>
              <a:t>bibliogra</a:t>
            </a:r>
            <a:r>
              <a:rPr lang="hr-HR" dirty="0" err="1" smtClean="0"/>
              <a:t>fija</a:t>
            </a:r>
            <a:r>
              <a:rPr lang="en-GB" dirty="0" smtClean="0"/>
              <a:t>, </a:t>
            </a:r>
            <a:endParaRPr lang="hr-HR" dirty="0" smtClean="0"/>
          </a:p>
          <a:p>
            <a:pPr lvl="2"/>
            <a:r>
              <a:rPr lang="hr-HR" dirty="0"/>
              <a:t>d</a:t>
            </a:r>
            <a:r>
              <a:rPr lang="en-GB" dirty="0" smtClean="0"/>
              <a:t>ire</a:t>
            </a:r>
            <a:r>
              <a:rPr lang="hr-HR" dirty="0" err="1" smtClean="0"/>
              <a:t>ktorija</a:t>
            </a:r>
            <a:r>
              <a:rPr lang="hr-HR" dirty="0" smtClean="0"/>
              <a:t>,</a:t>
            </a:r>
            <a:r>
              <a:rPr lang="en-GB" dirty="0" smtClean="0"/>
              <a:t> </a:t>
            </a:r>
            <a:endParaRPr lang="hr-HR" dirty="0" smtClean="0"/>
          </a:p>
          <a:p>
            <a:pPr lvl="2"/>
            <a:r>
              <a:rPr lang="hr-HR" dirty="0"/>
              <a:t>p</a:t>
            </a:r>
            <a:r>
              <a:rPr lang="hr-HR" dirty="0" smtClean="0"/>
              <a:t>regleda sadržaja, </a:t>
            </a:r>
            <a:r>
              <a:rPr lang="en-GB" dirty="0" smtClean="0"/>
              <a:t> </a:t>
            </a:r>
            <a:endParaRPr lang="hr-HR" dirty="0" smtClean="0"/>
          </a:p>
          <a:p>
            <a:pPr lvl="2"/>
            <a:r>
              <a:rPr lang="hr-HR" dirty="0"/>
              <a:t>b</a:t>
            </a:r>
            <a:r>
              <a:rPr lang="hr-HR" dirty="0" smtClean="0"/>
              <a:t>aza punih tekstova</a:t>
            </a:r>
            <a:r>
              <a:rPr lang="en-GB" dirty="0" smtClean="0"/>
              <a:t>, </a:t>
            </a:r>
            <a:endParaRPr lang="hr-HR" dirty="0" smtClean="0"/>
          </a:p>
          <a:p>
            <a:pPr lvl="2"/>
            <a:r>
              <a:rPr lang="hr-HR" dirty="0"/>
              <a:t>s</a:t>
            </a:r>
            <a:r>
              <a:rPr lang="hr-HR" dirty="0" smtClean="0"/>
              <a:t>ažetaka i</a:t>
            </a:r>
            <a:r>
              <a:rPr lang="en-GB" dirty="0" smtClean="0"/>
              <a:t> </a:t>
            </a:r>
            <a:endParaRPr lang="hr-HR" dirty="0" smtClean="0"/>
          </a:p>
          <a:p>
            <a:pPr lvl="2"/>
            <a:r>
              <a:rPr lang="hr-HR" dirty="0" err="1"/>
              <a:t>p</a:t>
            </a:r>
            <a:r>
              <a:rPr lang="en-GB" dirty="0" err="1" smtClean="0"/>
              <a:t>ersonali</a:t>
            </a:r>
            <a:r>
              <a:rPr lang="hr-HR" dirty="0" err="1" smtClean="0"/>
              <a:t>ziranih</a:t>
            </a:r>
            <a:r>
              <a:rPr lang="hr-HR" dirty="0" smtClean="0"/>
              <a:t> usluga prema korisničkim potrebama</a:t>
            </a:r>
            <a:r>
              <a:rPr lang="en-GB" dirty="0" smtClean="0"/>
              <a:t>.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6146" name="Picture 2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971186"/>
            <a:ext cx="4358508" cy="32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963561" y="2231923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Munich Documentation Centre for the History of National Socialism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Informacijske službe i usluge – obilježja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ruštvene zadaće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ultura</a:t>
            </a:r>
            <a:endParaRPr lang="hr-HR" dirty="0"/>
          </a:p>
          <a:p>
            <a:pPr lvl="1"/>
            <a:r>
              <a:rPr lang="hr-HR" dirty="0" smtClean="0"/>
              <a:t>informacije</a:t>
            </a:r>
            <a:endParaRPr lang="hr-HR" dirty="0"/>
          </a:p>
          <a:p>
            <a:pPr lvl="1"/>
            <a:r>
              <a:rPr lang="hr-HR" dirty="0"/>
              <a:t>o</a:t>
            </a:r>
            <a:r>
              <a:rPr lang="hr-HR" dirty="0" smtClean="0"/>
              <a:t>sobni razvoj i obrazovanje</a:t>
            </a:r>
            <a:endParaRPr lang="hr-HR" dirty="0"/>
          </a:p>
          <a:p>
            <a:pPr lvl="1"/>
            <a:r>
              <a:rPr lang="hr-HR" dirty="0"/>
              <a:t>z</a:t>
            </a:r>
            <a:r>
              <a:rPr lang="hr-HR" dirty="0" smtClean="0"/>
              <a:t>abava</a:t>
            </a:r>
          </a:p>
          <a:p>
            <a:pPr lvl="1"/>
            <a:r>
              <a:rPr lang="hr-HR" dirty="0" smtClean="0"/>
              <a:t>poduzetništvo …</a:t>
            </a:r>
            <a:endParaRPr lang="hr-HR" dirty="0"/>
          </a:p>
          <a:p>
            <a:pPr lvl="1"/>
            <a:endParaRPr lang="hr-HR" dirty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rijednosti 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ntelektualne slobode</a:t>
            </a:r>
            <a:endParaRPr lang="hr-HR" dirty="0"/>
          </a:p>
          <a:p>
            <a:pPr lvl="1"/>
            <a:r>
              <a:rPr lang="hr-HR" dirty="0" smtClean="0"/>
              <a:t>demokracija</a:t>
            </a:r>
          </a:p>
          <a:p>
            <a:pPr lvl="1"/>
            <a:r>
              <a:rPr lang="hr-HR" dirty="0" smtClean="0"/>
              <a:t>(kulturna i jezična) raznolikost</a:t>
            </a:r>
          </a:p>
          <a:p>
            <a:pPr lvl="1"/>
            <a:r>
              <a:rPr lang="hr-HR" dirty="0"/>
              <a:t>j</a:t>
            </a:r>
            <a:r>
              <a:rPr lang="hr-HR" dirty="0" smtClean="0"/>
              <a:t>ednakost</a:t>
            </a:r>
          </a:p>
          <a:p>
            <a:pPr lvl="1"/>
            <a:r>
              <a:rPr lang="hr-HR" dirty="0"/>
              <a:t>d</a:t>
            </a:r>
            <a:r>
              <a:rPr lang="hr-HR" dirty="0" smtClean="0"/>
              <a:t>ruštvena pravednost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ouzdanost...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>
            <a:normAutofit/>
          </a:bodyPr>
          <a:lstStyle/>
          <a:p>
            <a:r>
              <a:rPr lang="hr-HR" dirty="0" smtClean="0"/>
              <a:t>Knjižnice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0326"/>
            <a:ext cx="8946541" cy="4618073"/>
          </a:xfrm>
        </p:spPr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ultura: čitanje </a:t>
            </a:r>
            <a:endParaRPr lang="hr-HR" dirty="0"/>
          </a:p>
          <a:p>
            <a:pPr lvl="1"/>
            <a:r>
              <a:rPr lang="hr-HR" dirty="0"/>
              <a:t>i</a:t>
            </a:r>
            <a:r>
              <a:rPr lang="hr-HR" dirty="0" smtClean="0"/>
              <a:t>ntrinzična vrijednost čitanja</a:t>
            </a:r>
          </a:p>
          <a:p>
            <a:pPr lvl="2"/>
            <a:r>
              <a:rPr lang="hr-HR" dirty="0"/>
              <a:t>p</a:t>
            </a:r>
            <a:r>
              <a:rPr lang="hr-HR" dirty="0" smtClean="0"/>
              <a:t>ercepcija</a:t>
            </a:r>
          </a:p>
          <a:p>
            <a:pPr lvl="2"/>
            <a:r>
              <a:rPr lang="hr-HR" dirty="0" smtClean="0"/>
              <a:t>rječnik</a:t>
            </a:r>
          </a:p>
          <a:p>
            <a:pPr lvl="2"/>
            <a:r>
              <a:rPr lang="hr-HR" dirty="0"/>
              <a:t>u</a:t>
            </a:r>
            <a:r>
              <a:rPr lang="hr-HR" dirty="0" smtClean="0"/>
              <a:t>svajanje znanja</a:t>
            </a:r>
          </a:p>
          <a:p>
            <a:pPr lvl="2"/>
            <a:r>
              <a:rPr lang="hr-HR" dirty="0"/>
              <a:t>p</a:t>
            </a:r>
            <a:r>
              <a:rPr lang="hr-HR" dirty="0" smtClean="0"/>
              <a:t>amćenje</a:t>
            </a:r>
          </a:p>
          <a:p>
            <a:pPr lvl="2"/>
            <a:r>
              <a:rPr lang="hr-HR" dirty="0"/>
              <a:t>l</a:t>
            </a:r>
            <a:r>
              <a:rPr lang="hr-HR" dirty="0" smtClean="0"/>
              <a:t>ogično razmišljanje</a:t>
            </a:r>
          </a:p>
          <a:p>
            <a:pPr lvl="2"/>
            <a:r>
              <a:rPr lang="hr-HR" dirty="0"/>
              <a:t>i</a:t>
            </a:r>
            <a:r>
              <a:rPr lang="hr-HR" dirty="0" smtClean="0"/>
              <a:t>maginacija i kreativno razmišljanje</a:t>
            </a:r>
          </a:p>
          <a:p>
            <a:pPr lvl="2"/>
            <a:r>
              <a:rPr lang="hr-HR" dirty="0"/>
              <a:t>e</a:t>
            </a:r>
            <a:r>
              <a:rPr lang="hr-HR" dirty="0" smtClean="0"/>
              <a:t>mpatija, itd.</a:t>
            </a:r>
          </a:p>
          <a:p>
            <a:pPr lvl="1"/>
            <a:endParaRPr lang="hr-HR" dirty="0" smtClean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61" y="3481941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7554"/>
            <a:ext cx="8946541" cy="5000846"/>
          </a:xfrm>
        </p:spPr>
        <p:txBody>
          <a:bodyPr>
            <a:normAutofit/>
          </a:bodyPr>
          <a:lstStyle/>
          <a:p>
            <a:r>
              <a:rPr lang="hr-HR" dirty="0"/>
              <a:t>l</a:t>
            </a:r>
            <a:r>
              <a:rPr lang="hr-HR" dirty="0" smtClean="0"/>
              <a:t>okalna kultura i kulturna baština</a:t>
            </a:r>
            <a:endParaRPr lang="hr-HR" dirty="0"/>
          </a:p>
          <a:p>
            <a:pPr lvl="1"/>
            <a:r>
              <a:rPr lang="hr-HR" dirty="0"/>
              <a:t>k</a:t>
            </a:r>
            <a:r>
              <a:rPr lang="hr-HR" dirty="0" smtClean="0"/>
              <a:t>njižnice sabiru, čuvaju i promiču kulturnu baštinu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njižnice osiguravaju pristup vizualnim i izvedbenim umjetnostima</a:t>
            </a:r>
            <a:endParaRPr lang="hr-HR" dirty="0"/>
          </a:p>
          <a:p>
            <a:pPr lvl="1"/>
            <a:r>
              <a:rPr lang="hr-HR" dirty="0"/>
              <a:t>k</a:t>
            </a:r>
            <a:r>
              <a:rPr lang="hr-HR" dirty="0" smtClean="0"/>
              <a:t>njižnice pružaju podršku kulturnom i umjetničkom razvoju u zajednici</a:t>
            </a:r>
            <a:endParaRPr lang="en-US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79" y="3359889"/>
            <a:ext cx="3166012" cy="237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196" y="1672857"/>
            <a:ext cx="8946541" cy="4568454"/>
          </a:xfrm>
        </p:spPr>
        <p:txBody>
          <a:bodyPr>
            <a:normAutofit/>
          </a:bodyPr>
          <a:lstStyle/>
          <a:p>
            <a:r>
              <a:rPr lang="hr-HR" sz="2400" dirty="0"/>
              <a:t>i</a:t>
            </a:r>
            <a:r>
              <a:rPr lang="hr-HR" sz="2400" dirty="0" smtClean="0"/>
              <a:t>nformacije</a:t>
            </a:r>
          </a:p>
          <a:p>
            <a:r>
              <a:rPr lang="hr-HR" sz="2200" dirty="0" smtClean="0"/>
              <a:t>„Narodna je knjižnica lokalno informacijsko središte, koje korisnicima osigurava pristup svim vrstama znanja i informacija</a:t>
            </a:r>
            <a:r>
              <a:rPr lang="en-US" sz="2200" dirty="0" smtClean="0"/>
              <a:t>.</a:t>
            </a:r>
            <a:r>
              <a:rPr lang="hr-HR" sz="2200" dirty="0"/>
              <a:t>” (IFLA/UNESCO </a:t>
            </a:r>
            <a:r>
              <a:rPr lang="hr-HR" sz="2200" dirty="0" smtClean="0"/>
              <a:t>Manifest, </a:t>
            </a:r>
            <a:r>
              <a:rPr lang="hr-HR" sz="2200" dirty="0"/>
              <a:t>1994)</a:t>
            </a:r>
          </a:p>
          <a:p>
            <a:pPr lvl="1"/>
            <a:r>
              <a:rPr lang="hr-HR" sz="2200" dirty="0"/>
              <a:t>o</a:t>
            </a:r>
            <a:r>
              <a:rPr lang="hr-HR" sz="2200" dirty="0" smtClean="0"/>
              <a:t>siguravanje intelekualnih </a:t>
            </a:r>
            <a:r>
              <a:rPr lang="hr-HR" sz="2200" dirty="0"/>
              <a:t>sloboda ključna je odgovornost </a:t>
            </a:r>
            <a:r>
              <a:rPr lang="hr-HR" sz="2200" dirty="0" smtClean="0"/>
              <a:t>knjižnične i informacijske profesije</a:t>
            </a:r>
          </a:p>
          <a:p>
            <a:pPr lvl="2"/>
            <a:r>
              <a:rPr lang="hr-HR" dirty="0"/>
              <a:t>s</a:t>
            </a:r>
            <a:r>
              <a:rPr lang="hr-HR" dirty="0" smtClean="0"/>
              <a:t>loboda izražavanja</a:t>
            </a:r>
          </a:p>
          <a:p>
            <a:pPr lvl="2"/>
            <a:r>
              <a:rPr lang="hr-HR" dirty="0"/>
              <a:t>s</a:t>
            </a:r>
            <a:r>
              <a:rPr lang="hr-HR" dirty="0" smtClean="0"/>
              <a:t>loboda pristupa informacijama</a:t>
            </a:r>
            <a:endParaRPr lang="hr-HR" sz="2400" b="1" dirty="0"/>
          </a:p>
          <a:p>
            <a:pPr marL="0" indent="0" algn="ctr">
              <a:buNone/>
            </a:pPr>
            <a:endParaRPr lang="hr-HR" b="1" dirty="0" smtClean="0"/>
          </a:p>
          <a:p>
            <a:endParaRPr lang="hr-HR" dirty="0" smtClean="0"/>
          </a:p>
          <a:p>
            <a:endParaRPr lang="hr-HR" b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137" y="482094"/>
            <a:ext cx="3571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780214" y="2444751"/>
            <a:ext cx="3887787" cy="3744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r>
              <a:rPr lang="hr-HR" sz="1300" dirty="0" smtClean="0"/>
              <a:t>Knjižnica na čamcu, </a:t>
            </a:r>
            <a:r>
              <a:rPr lang="hr-HR" sz="1300" dirty="0"/>
              <a:t>Laos</a:t>
            </a:r>
          </a:p>
          <a:p>
            <a:pPr marL="0" indent="0">
              <a:buNone/>
            </a:pPr>
            <a:r>
              <a:rPr lang="hr-HR" sz="1300" dirty="0" smtClean="0"/>
              <a:t>Knjižnica na magarcu, Kolumbija</a:t>
            </a:r>
            <a:endParaRPr lang="hr-HR" sz="1300" dirty="0"/>
          </a:p>
          <a:p>
            <a:endParaRPr lang="hr-HR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685924" y="2760781"/>
            <a:ext cx="3868738" cy="8239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New York Public Library, </a:t>
            </a:r>
            <a:r>
              <a:rPr lang="hr-HR" sz="2400" dirty="0" smtClean="0"/>
              <a:t>SAD</a:t>
            </a:r>
            <a:endParaRPr lang="hr-HR" sz="2400" dirty="0"/>
          </a:p>
          <a:p>
            <a:pPr marL="0" indent="0">
              <a:buNone/>
            </a:pPr>
            <a:r>
              <a:rPr lang="fr-FR" sz="2400" dirty="0"/>
              <a:t>Bibliothèque de Plage</a:t>
            </a:r>
            <a:r>
              <a:rPr lang="hr-HR" sz="2400" dirty="0"/>
              <a:t>, </a:t>
            </a:r>
            <a:r>
              <a:rPr lang="hr-HR" sz="2400" dirty="0" smtClean="0"/>
              <a:t>Francuska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0214" y="814388"/>
            <a:ext cx="38877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47" y="3642712"/>
            <a:ext cx="3293854" cy="21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81" y="574159"/>
            <a:ext cx="2921160" cy="21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36" y="3735033"/>
            <a:ext cx="3579627" cy="20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Digitalna podjela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7" y="1694238"/>
            <a:ext cx="8996330" cy="4478792"/>
          </a:xfrm>
        </p:spPr>
        <p:txBody>
          <a:bodyPr>
            <a:normAutofit/>
          </a:bodyPr>
          <a:lstStyle/>
          <a:p>
            <a:r>
              <a:rPr lang="hr-HR" dirty="0"/>
              <a:t>n</a:t>
            </a:r>
            <a:r>
              <a:rPr lang="hr-HR" dirty="0" smtClean="0"/>
              <a:t>ejednakost među</a:t>
            </a:r>
          </a:p>
          <a:p>
            <a:pPr lvl="2"/>
            <a:r>
              <a:rPr lang="hr-HR" dirty="0" smtClean="0"/>
              <a:t>ljudima koji imaju pristup informacijama i informacijskoj tehnologiji i resurse da se služe informacijskom i komunikacijskom tehnologijom (IKT) i </a:t>
            </a:r>
          </a:p>
          <a:p>
            <a:pPr lvl="2"/>
            <a:r>
              <a:rPr lang="hr-HR" dirty="0"/>
              <a:t>l</a:t>
            </a:r>
            <a:r>
              <a:rPr lang="hr-HR" dirty="0" smtClean="0"/>
              <a:t>judi koji to nemaju;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dnosi se na</a:t>
            </a:r>
          </a:p>
          <a:p>
            <a:pPr lvl="2"/>
            <a:r>
              <a:rPr lang="hr-HR" dirty="0"/>
              <a:t>o</a:t>
            </a:r>
            <a:r>
              <a:rPr lang="hr-HR" dirty="0" smtClean="0"/>
              <a:t>ne koji imaju, i </a:t>
            </a:r>
            <a:r>
              <a:rPr lang="en-US" dirty="0" smtClean="0"/>
              <a:t> </a:t>
            </a:r>
            <a:endParaRPr lang="hr-HR" dirty="0" smtClean="0"/>
          </a:p>
          <a:p>
            <a:pPr lvl="2"/>
            <a:r>
              <a:rPr lang="hr-HR" dirty="0"/>
              <a:t>o</a:t>
            </a:r>
            <a:r>
              <a:rPr lang="hr-HR" dirty="0" smtClean="0"/>
              <a:t>ne koji nemaju potrebne vještine, znanje i sposobnosti da se služe IKT-om kako bi unaprijedili svoje znanje i postigli zacrtane ciljeve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88" y="4754361"/>
            <a:ext cx="2258994" cy="14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31" y="4754360"/>
            <a:ext cx="1993806" cy="14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bi se prevladala ta podjela....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Knjižnice osiguravaju</a:t>
            </a:r>
          </a:p>
          <a:p>
            <a:pPr lvl="1"/>
            <a:r>
              <a:rPr lang="hr-HR" dirty="0"/>
              <a:t>b</a:t>
            </a:r>
            <a:r>
              <a:rPr lang="hr-HR" dirty="0" smtClean="0"/>
              <a:t>esplatan pristup informacijama, internetu/računalima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nformacijsko i računalno opismenjavanje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17" y="3370534"/>
            <a:ext cx="4891136" cy="25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Društvena pravednost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</a:t>
            </a:r>
            <a:r>
              <a:rPr lang="hr-HR" dirty="0" smtClean="0"/>
              <a:t>pćenito se smatra „poštenom i ujednačenom raspodjelom bogatstva, mogućnosti i privilegija u društvu”</a:t>
            </a:r>
          </a:p>
          <a:p>
            <a:r>
              <a:rPr lang="hr-HR" dirty="0"/>
              <a:t>u</a:t>
            </a:r>
            <a:r>
              <a:rPr lang="hr-HR" dirty="0" smtClean="0"/>
              <a:t> LIS-u se definira kao „pružanje pristupa informacijama i uslugama na koje svi pojdinci imaju pravo… ” (MLAC, 2007)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siguravanje jednakog pristupa i mogućnosti neprivilegiranima, obespravljenima, marginaliziranima, društveno isključenima </a:t>
            </a:r>
          </a:p>
          <a:p>
            <a:pPr lvl="1"/>
            <a:r>
              <a:rPr lang="hr-HR" dirty="0"/>
              <a:t>f</a:t>
            </a:r>
            <a:r>
              <a:rPr lang="hr-HR" dirty="0" smtClean="0"/>
              <a:t>okusiranje resursa na one koijma su najpotrebniji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ružanje usluga koje su utemeljene na potrebama lokalne zajednice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nformacijske ustanove </a:t>
            </a:r>
          </a:p>
          <a:p>
            <a:r>
              <a:rPr lang="hr-HR" dirty="0"/>
              <a:t>p</a:t>
            </a:r>
            <a:r>
              <a:rPr lang="hr-HR" dirty="0" smtClean="0"/>
              <a:t>rofesionalna pitanja</a:t>
            </a:r>
          </a:p>
          <a:p>
            <a:pPr lvl="1"/>
            <a:r>
              <a:rPr lang="hr-HR" dirty="0" smtClean="0"/>
              <a:t>različiti poslovi, vještine i odgovornosti</a:t>
            </a:r>
          </a:p>
          <a:p>
            <a:pPr lvl="1"/>
            <a:r>
              <a:rPr lang="hr-HR" dirty="0" smtClean="0"/>
              <a:t>profesionalna udruženja</a:t>
            </a:r>
          </a:p>
          <a:p>
            <a:pPr lvl="1"/>
            <a:r>
              <a:rPr lang="hr-HR" dirty="0" smtClean="0"/>
              <a:t>stručni/znanstveni časopisi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Kulturna raznolikost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</a:t>
            </a:r>
            <a:r>
              <a:rPr lang="hr-HR" dirty="0" smtClean="0"/>
              <a:t>kladan suživot i interakcija različitih kultura</a:t>
            </a:r>
          </a:p>
          <a:p>
            <a:r>
              <a:rPr lang="hr-HR" dirty="0" err="1"/>
              <a:t>m</a:t>
            </a:r>
            <a:r>
              <a:rPr lang="hr-HR" dirty="0" err="1" smtClean="0"/>
              <a:t>ultikulturalne</a:t>
            </a:r>
            <a:r>
              <a:rPr lang="hr-HR" dirty="0" smtClean="0"/>
              <a:t> knjižnice se bore protiv predrasuda, diskriminacije i isključivanja </a:t>
            </a:r>
          </a:p>
          <a:p>
            <a:r>
              <a:rPr lang="hr-HR" dirty="0"/>
              <a:t>s</a:t>
            </a:r>
            <a:r>
              <a:rPr lang="hr-HR" dirty="0" smtClean="0"/>
              <a:t>vaki pojedinac u našem globalnom, kulturno raznolikom društvu ima pravo na knjižnične i informacijske usluge</a:t>
            </a:r>
          </a:p>
          <a:p>
            <a:pPr lvl="1"/>
            <a:r>
              <a:rPr lang="hr-HR" dirty="0"/>
              <a:t>m</a:t>
            </a:r>
            <a:r>
              <a:rPr lang="en-US" dirty="0" err="1" smtClean="0"/>
              <a:t>arginaliz</a:t>
            </a:r>
            <a:r>
              <a:rPr lang="hr-HR" dirty="0" smtClean="0"/>
              <a:t>irane skupine</a:t>
            </a:r>
            <a:r>
              <a:rPr lang="en-US" dirty="0" smtClean="0"/>
              <a:t>: </a:t>
            </a:r>
            <a:r>
              <a:rPr lang="hr-HR" dirty="0" smtClean="0"/>
              <a:t>manjine, tražitelji azila i izbjeglice, osobe s privremenim boravkom, radnici migranti itd.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32" y="1055658"/>
            <a:ext cx="5820662" cy="40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Slobodno vrijeme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hr-HR" dirty="0" smtClean="0"/>
              <a:t>njižnica kao „treći prostor” (</a:t>
            </a:r>
            <a:r>
              <a:rPr lang="hr-HR" dirty="0"/>
              <a:t>Oldenburg, 1989</a:t>
            </a:r>
            <a:r>
              <a:rPr lang="hr-HR" dirty="0" smtClean="0"/>
              <a:t>)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eutralno mjesto i društveno okruženje, a koje nije naš dom ii radno mjesto</a:t>
            </a:r>
          </a:p>
          <a:p>
            <a:pPr lvl="1"/>
            <a:r>
              <a:rPr lang="hr-HR" dirty="0" smtClean="0"/>
              <a:t>„srca zajednice” koja nam „omogućuju da preživimo dan”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060575"/>
            <a:ext cx="4395788" cy="29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Profesionalna pitanja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Poslovi, vještine i odgovornosti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Poslovi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s</a:t>
            </a:r>
            <a:r>
              <a:rPr lang="hr-HR" dirty="0" smtClean="0"/>
              <a:t>toljećima imamo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ustose, arhiviste, knjižničare…</a:t>
            </a:r>
          </a:p>
          <a:p>
            <a:r>
              <a:rPr lang="hr-HR" dirty="0" smtClean="0"/>
              <a:t> od 20. st. </a:t>
            </a:r>
            <a:r>
              <a:rPr lang="hr-HR" dirty="0"/>
              <a:t>p</a:t>
            </a:r>
            <a:r>
              <a:rPr lang="hr-HR" dirty="0" smtClean="0"/>
              <a:t>ojavljuju se</a:t>
            </a:r>
          </a:p>
          <a:p>
            <a:pPr lvl="1"/>
            <a:r>
              <a:rPr lang="hr-HR" dirty="0" err="1"/>
              <a:t>d</a:t>
            </a:r>
            <a:r>
              <a:rPr lang="hr-HR" dirty="0" err="1" smtClean="0"/>
              <a:t>okumentalisti</a:t>
            </a:r>
            <a:endParaRPr lang="hr-HR" dirty="0" smtClean="0"/>
          </a:p>
          <a:p>
            <a:pPr lvl="1"/>
            <a:r>
              <a:rPr lang="hr-HR" dirty="0"/>
              <a:t>s</a:t>
            </a:r>
            <a:r>
              <a:rPr lang="hr-HR" dirty="0" smtClean="0"/>
              <a:t>pecijalizacije u knjižničarstvu</a:t>
            </a:r>
          </a:p>
          <a:p>
            <a:pPr lvl="2"/>
            <a:r>
              <a:rPr lang="hr-HR" dirty="0"/>
              <a:t>n</a:t>
            </a:r>
            <a:r>
              <a:rPr lang="hr-HR" dirty="0" smtClean="0"/>
              <a:t>arodne, visokoškolske, specijalne, školske</a:t>
            </a:r>
            <a:endParaRPr lang="hr-HR" dirty="0"/>
          </a:p>
          <a:p>
            <a:pPr lvl="2"/>
            <a:r>
              <a:rPr lang="hr-HR" dirty="0" err="1"/>
              <a:t>k</a:t>
            </a:r>
            <a:r>
              <a:rPr lang="hr-HR" dirty="0" err="1" smtClean="0"/>
              <a:t>atalogizatori</a:t>
            </a:r>
            <a:r>
              <a:rPr lang="hr-HR" dirty="0" smtClean="0"/>
              <a:t>, klasifikatori, informatori, sistemski knjižničari, dječji....</a:t>
            </a:r>
          </a:p>
          <a:p>
            <a:pPr lvl="2"/>
            <a:r>
              <a:rPr lang="hr-HR" dirty="0"/>
              <a:t>z</a:t>
            </a:r>
            <a:r>
              <a:rPr lang="hr-HR" dirty="0" smtClean="0"/>
              <a:t>aštita …</a:t>
            </a:r>
          </a:p>
          <a:p>
            <a:pPr lvl="1"/>
            <a:r>
              <a:rPr lang="hr-HR" i="1" dirty="0" smtClean="0"/>
              <a:t>informacijski analitičar</a:t>
            </a:r>
          </a:p>
          <a:p>
            <a:pPr lvl="1"/>
            <a:r>
              <a:rPr lang="hr-HR" i="1" dirty="0" err="1"/>
              <a:t>i</a:t>
            </a:r>
            <a:r>
              <a:rPr lang="hr-HR" i="1" dirty="0" err="1" smtClean="0"/>
              <a:t>nformasijski</a:t>
            </a:r>
            <a:r>
              <a:rPr lang="hr-HR" i="1" dirty="0" smtClean="0"/>
              <a:t> menadžer</a:t>
            </a:r>
          </a:p>
          <a:p>
            <a:pPr lvl="1"/>
            <a:r>
              <a:rPr lang="hr-HR" i="1" dirty="0"/>
              <a:t>m</a:t>
            </a:r>
            <a:r>
              <a:rPr lang="hr-HR" i="1" dirty="0" smtClean="0"/>
              <a:t>enadžer znanja</a:t>
            </a:r>
          </a:p>
          <a:p>
            <a:pPr lvl="1"/>
            <a:r>
              <a:rPr lang="hr-HR" i="1" dirty="0"/>
              <a:t>d</a:t>
            </a:r>
            <a:r>
              <a:rPr lang="hr-HR" i="1" dirty="0" smtClean="0"/>
              <a:t>igitalni knjižničar</a:t>
            </a:r>
          </a:p>
          <a:p>
            <a:pPr lvl="1"/>
            <a:r>
              <a:rPr lang="hr-HR" i="1" dirty="0"/>
              <a:t>d</a:t>
            </a:r>
            <a:r>
              <a:rPr lang="hr-HR" i="1" dirty="0" smtClean="0"/>
              <a:t>igitalni skrbnik </a:t>
            </a:r>
            <a:r>
              <a:rPr lang="hr-HR" dirty="0" smtClean="0"/>
              <a:t>….</a:t>
            </a:r>
          </a:p>
          <a:p>
            <a:pPr marL="457200" lvl="1" indent="0">
              <a:buNone/>
            </a:pPr>
            <a:endParaRPr lang="hr-HR" dirty="0" smtClean="0"/>
          </a:p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Novi profili…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Web </a:t>
            </a:r>
            <a:r>
              <a:rPr lang="hr-HR" dirty="0" err="1" smtClean="0"/>
              <a:t>analyst</a:t>
            </a:r>
            <a:endParaRPr lang="hr-HR" dirty="0" smtClean="0"/>
          </a:p>
          <a:p>
            <a:r>
              <a:rPr lang="hr-HR" dirty="0"/>
              <a:t>Data </a:t>
            </a:r>
            <a:r>
              <a:rPr lang="hr-HR" dirty="0" err="1" smtClean="0"/>
              <a:t>Librarian</a:t>
            </a:r>
            <a:endParaRPr lang="hr-HR" dirty="0" smtClean="0"/>
          </a:p>
          <a:p>
            <a:r>
              <a:rPr lang="hr-HR" dirty="0" smtClean="0"/>
              <a:t>Data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endParaRPr lang="hr-HR" dirty="0" smtClean="0"/>
          </a:p>
          <a:p>
            <a:r>
              <a:rPr lang="hr-HR" dirty="0"/>
              <a:t>Digital </a:t>
            </a:r>
            <a:r>
              <a:rPr lang="hr-HR" dirty="0" err="1"/>
              <a:t>Projects</a:t>
            </a:r>
            <a:r>
              <a:rPr lang="hr-HR" dirty="0"/>
              <a:t> </a:t>
            </a:r>
            <a:r>
              <a:rPr lang="hr-HR" dirty="0" err="1"/>
              <a:t>Librarian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err="1" smtClean="0"/>
              <a:t>Knowledge</a:t>
            </a:r>
            <a:r>
              <a:rPr lang="hr-HR" dirty="0" smtClean="0"/>
              <a:t> Management </a:t>
            </a:r>
            <a:r>
              <a:rPr lang="hr-HR" dirty="0" err="1"/>
              <a:t>C</a:t>
            </a:r>
            <a:r>
              <a:rPr lang="hr-HR" dirty="0" err="1" smtClean="0"/>
              <a:t>oordinator</a:t>
            </a:r>
            <a:endParaRPr lang="hr-HR" dirty="0" smtClean="0"/>
          </a:p>
          <a:p>
            <a:r>
              <a:rPr lang="hr-HR" dirty="0" err="1" smtClean="0"/>
              <a:t>Resource</a:t>
            </a:r>
            <a:r>
              <a:rPr lang="hr-HR" dirty="0" smtClean="0"/>
              <a:t> </a:t>
            </a:r>
            <a:r>
              <a:rPr lang="hr-HR" dirty="0" err="1" smtClean="0"/>
              <a:t>Description</a:t>
            </a:r>
            <a:r>
              <a:rPr lang="hr-HR" dirty="0" smtClean="0"/>
              <a:t> </a:t>
            </a:r>
            <a:r>
              <a:rPr lang="hr-HR" dirty="0" err="1" smtClean="0"/>
              <a:t>Librarian</a:t>
            </a:r>
            <a:endParaRPr lang="hr-HR" dirty="0" smtClean="0"/>
          </a:p>
          <a:p>
            <a:r>
              <a:rPr lang="hr-HR" dirty="0" err="1"/>
              <a:t>Instruction</a:t>
            </a:r>
            <a:r>
              <a:rPr lang="hr-HR" dirty="0"/>
              <a:t> &amp; Digital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Specialist</a:t>
            </a:r>
            <a:endParaRPr lang="hr-HR" dirty="0" smtClean="0"/>
          </a:p>
          <a:p>
            <a:r>
              <a:rPr lang="hr-HR" dirty="0"/>
              <a:t>Software </a:t>
            </a:r>
            <a:r>
              <a:rPr lang="hr-HR" dirty="0" err="1" smtClean="0"/>
              <a:t>Engineer</a:t>
            </a:r>
            <a:endParaRPr lang="hr-HR" dirty="0" smtClean="0"/>
          </a:p>
          <a:p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Migration</a:t>
            </a:r>
            <a:r>
              <a:rPr lang="hr-HR" dirty="0"/>
              <a:t> </a:t>
            </a:r>
            <a:r>
              <a:rPr lang="hr-HR" dirty="0" smtClean="0"/>
              <a:t>Manager</a:t>
            </a:r>
          </a:p>
          <a:p>
            <a:r>
              <a:rPr lang="hr-HR" dirty="0" smtClean="0"/>
              <a:t>Digital Technologies </a:t>
            </a:r>
            <a:r>
              <a:rPr lang="hr-HR" dirty="0" err="1" smtClean="0"/>
              <a:t>Specialist</a:t>
            </a:r>
            <a:endParaRPr lang="hr-HR" dirty="0" smtClean="0"/>
          </a:p>
          <a:p>
            <a:endParaRPr lang="en-GB" dirty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e-</a:t>
            </a:r>
            <a:r>
              <a:rPr lang="hr-HR" dirty="0" err="1"/>
              <a:t>resources</a:t>
            </a:r>
            <a:r>
              <a:rPr lang="hr-HR" dirty="0"/>
              <a:t> </a:t>
            </a:r>
            <a:r>
              <a:rPr lang="hr-HR" dirty="0" smtClean="0"/>
              <a:t>manager(ERM)</a:t>
            </a:r>
          </a:p>
          <a:p>
            <a:r>
              <a:rPr lang="hr-HR" dirty="0" smtClean="0"/>
              <a:t>Communications </a:t>
            </a:r>
            <a:r>
              <a:rPr lang="hr-HR" dirty="0" err="1"/>
              <a:t>Librarian</a:t>
            </a:r>
            <a:endParaRPr lang="hr-HR" dirty="0"/>
          </a:p>
          <a:p>
            <a:r>
              <a:rPr lang="hr-HR" dirty="0" err="1"/>
              <a:t>Scholarly</a:t>
            </a:r>
            <a:r>
              <a:rPr lang="hr-HR" dirty="0"/>
              <a:t> </a:t>
            </a:r>
            <a:r>
              <a:rPr lang="hr-HR" dirty="0" err="1"/>
              <a:t>Publishing</a:t>
            </a:r>
            <a:r>
              <a:rPr lang="hr-HR" dirty="0"/>
              <a:t> &amp; </a:t>
            </a:r>
            <a:r>
              <a:rPr lang="hr-HR" dirty="0" err="1"/>
              <a:t>Intellectual</a:t>
            </a:r>
            <a:r>
              <a:rPr lang="hr-HR" dirty="0"/>
              <a:t> Access </a:t>
            </a:r>
            <a:r>
              <a:rPr lang="hr-HR" dirty="0" err="1"/>
              <a:t>Specialist</a:t>
            </a:r>
            <a:endParaRPr lang="hr-HR" dirty="0"/>
          </a:p>
          <a:p>
            <a:r>
              <a:rPr lang="hr-HR" dirty="0" err="1" smtClean="0"/>
              <a:t>Museum</a:t>
            </a:r>
            <a:r>
              <a:rPr lang="hr-HR" dirty="0" smtClean="0"/>
              <a:t> </a:t>
            </a:r>
            <a:r>
              <a:rPr lang="hr-HR" dirty="0" err="1"/>
              <a:t>E</a:t>
            </a:r>
            <a:r>
              <a:rPr lang="hr-HR" dirty="0" err="1" smtClean="0"/>
              <a:t>ducation</a:t>
            </a:r>
            <a:r>
              <a:rPr lang="hr-HR" dirty="0" smtClean="0"/>
              <a:t> </a:t>
            </a:r>
            <a:r>
              <a:rPr lang="hr-HR" dirty="0" err="1"/>
              <a:t>Coordinator</a:t>
            </a:r>
            <a:endParaRPr lang="hr-HR" b="1" dirty="0"/>
          </a:p>
          <a:p>
            <a:r>
              <a:rPr lang="hr-HR" dirty="0"/>
              <a:t>GIS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Geospatial</a:t>
            </a:r>
            <a:r>
              <a:rPr lang="hr-HR" dirty="0"/>
              <a:t> Data </a:t>
            </a:r>
            <a:r>
              <a:rPr lang="hr-HR" dirty="0" err="1"/>
              <a:t>Coordinator</a:t>
            </a:r>
            <a:endParaRPr lang="hr-HR" dirty="0"/>
          </a:p>
          <a:p>
            <a:r>
              <a:rPr lang="hr-HR" dirty="0"/>
              <a:t>STEM </a:t>
            </a:r>
            <a:r>
              <a:rPr lang="hr-HR" dirty="0" err="1"/>
              <a:t>Outreach</a:t>
            </a:r>
            <a:r>
              <a:rPr lang="hr-HR" dirty="0"/>
              <a:t> &amp; </a:t>
            </a:r>
            <a:r>
              <a:rPr lang="hr-HR" dirty="0" err="1"/>
              <a:t>Instruction</a:t>
            </a:r>
            <a:r>
              <a:rPr lang="hr-HR" dirty="0"/>
              <a:t> </a:t>
            </a:r>
            <a:r>
              <a:rPr lang="hr-HR" dirty="0" err="1"/>
              <a:t>Librarian</a:t>
            </a:r>
            <a:endParaRPr lang="en-GB" b="1" dirty="0"/>
          </a:p>
          <a:p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 (UX) </a:t>
            </a:r>
            <a:r>
              <a:rPr lang="hr-HR" dirty="0" smtClean="0"/>
              <a:t>Designer</a:t>
            </a:r>
            <a:endParaRPr lang="en-GB" dirty="0"/>
          </a:p>
          <a:p>
            <a:r>
              <a:rPr lang="hr-HR" dirty="0"/>
              <a:t>Digital </a:t>
            </a:r>
            <a:r>
              <a:rPr lang="hr-HR" dirty="0" err="1"/>
              <a:t>Archivist</a:t>
            </a:r>
            <a:endParaRPr lang="en-GB" dirty="0"/>
          </a:p>
          <a:p>
            <a:r>
              <a:rPr lang="hr-HR" dirty="0" err="1"/>
              <a:t>Content</a:t>
            </a:r>
            <a:r>
              <a:rPr lang="hr-HR" dirty="0"/>
              <a:t> </a:t>
            </a:r>
            <a:r>
              <a:rPr lang="hr-HR" dirty="0" smtClean="0"/>
              <a:t>Manager</a:t>
            </a:r>
          </a:p>
          <a:p>
            <a:r>
              <a:rPr lang="hr-HR" dirty="0" err="1"/>
              <a:t>Product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Coordinator</a:t>
            </a:r>
            <a:r>
              <a:rPr lang="hr-HR" dirty="0"/>
              <a:t> </a:t>
            </a:r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Potrebna znanja i vještine?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s</a:t>
            </a:r>
            <a:r>
              <a:rPr lang="hr-HR" dirty="0" smtClean="0"/>
              <a:t>elekcija, organizacija, pretraživanje, pronalaženje, vrednovanje informacija te oblikovanje, održavanje i razvoj informacijskih sustava i pomagala</a:t>
            </a:r>
            <a:endParaRPr lang="en-GB" dirty="0"/>
          </a:p>
          <a:p>
            <a:pPr lvl="0"/>
            <a:r>
              <a:rPr lang="hr-HR" dirty="0"/>
              <a:t>u</a:t>
            </a:r>
            <a:r>
              <a:rPr lang="hr-HR" dirty="0" smtClean="0"/>
              <a:t>potreba moderne tehnologije i alata za selekciju, stvaranje i administraciju računalnih informacijskih sustava </a:t>
            </a:r>
            <a:endParaRPr lang="en-GB" dirty="0"/>
          </a:p>
          <a:p>
            <a:pPr lvl="0"/>
            <a:r>
              <a:rPr lang="hr-HR" dirty="0"/>
              <a:t>o</a:t>
            </a:r>
            <a:r>
              <a:rPr lang="hr-HR" dirty="0" smtClean="0"/>
              <a:t>snovna načela upravljanja informacijskim sustavima, uključujući planiranje i izgradnju odgovarajućih fizičkih i virtualnih prostora, u skladu s profesionalnim, etičkim, pravnim i sigurnosnim načelima i odgovornostima </a:t>
            </a:r>
          </a:p>
          <a:p>
            <a:pPr lvl="0"/>
            <a:r>
              <a:rPr lang="hr-HR" dirty="0"/>
              <a:t>u</a:t>
            </a:r>
            <a:r>
              <a:rPr lang="hr-HR" dirty="0" smtClean="0"/>
              <a:t>pravljanje fizičkim i digitalnim zbirkama, uključujući njihovu pohranu i zaštitu u fizičkim i online institucijama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r-HR" dirty="0"/>
              <a:t>a</a:t>
            </a:r>
            <a:r>
              <a:rPr lang="hr-HR" dirty="0" smtClean="0"/>
              <a:t>naliza informacijskih potreba i ponašanja</a:t>
            </a:r>
            <a:endParaRPr lang="en-GB" dirty="0"/>
          </a:p>
          <a:p>
            <a:pPr lvl="0"/>
            <a:r>
              <a:rPr lang="hr-HR" dirty="0"/>
              <a:t>o</a:t>
            </a:r>
            <a:r>
              <a:rPr lang="hr-HR" dirty="0" smtClean="0"/>
              <a:t>blikovanje i implementacija novih informacijskih usluga </a:t>
            </a:r>
          </a:p>
          <a:p>
            <a:pPr lvl="0"/>
            <a:r>
              <a:rPr lang="hr-HR" dirty="0"/>
              <a:t>s</a:t>
            </a:r>
            <a:r>
              <a:rPr lang="hr-HR" dirty="0" smtClean="0"/>
              <a:t>elekcija, vrednovanje, implementacija i upravljanje informacijskim i računalnim sustavima u baštinskim ustanovama </a:t>
            </a:r>
          </a:p>
          <a:p>
            <a:pPr lvl="0"/>
            <a:r>
              <a:rPr lang="hr-HR" dirty="0"/>
              <a:t>o</a:t>
            </a:r>
            <a:r>
              <a:rPr lang="hr-HR" dirty="0" smtClean="0"/>
              <a:t>bjavljivanje informacijskih izvora za potrebe obrazovanja, kulturnog razvoja i u društvene svrhe</a:t>
            </a:r>
          </a:p>
          <a:p>
            <a:pPr lvl="0"/>
            <a:r>
              <a:rPr lang="hr-HR" dirty="0"/>
              <a:t>o</a:t>
            </a:r>
            <a:r>
              <a:rPr lang="hr-HR" dirty="0" smtClean="0"/>
              <a:t>blikovanje informacijskih i obrazovnih materijala i pomagala u online obliku </a:t>
            </a:r>
          </a:p>
          <a:p>
            <a:pPr lvl="0"/>
            <a:r>
              <a:rPr lang="hr-HR" dirty="0"/>
              <a:t>k</a:t>
            </a:r>
            <a:r>
              <a:rPr lang="hr-HR" dirty="0" smtClean="0"/>
              <a:t>omunikacijske vještine (s javnošću, korisnicima i unutar profesije)</a:t>
            </a:r>
          </a:p>
          <a:p>
            <a:pPr lvl="0"/>
            <a:r>
              <a:rPr lang="hr-HR" dirty="0"/>
              <a:t>u</a:t>
            </a:r>
            <a:r>
              <a:rPr lang="hr-HR" dirty="0" smtClean="0"/>
              <a:t>pravljanje informacijskim ustanovama, sustavima i mrežama (stvarnima, virtualnom, simuliranim)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sveučilišnih kolegija na diplomskoj razini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Information </a:t>
            </a:r>
            <a:r>
              <a:rPr lang="en-GB" dirty="0" smtClean="0"/>
              <a:t>society</a:t>
            </a:r>
            <a:endParaRPr lang="en-GB" dirty="0"/>
          </a:p>
          <a:p>
            <a:pPr lvl="0"/>
            <a:r>
              <a:rPr lang="en-GB" dirty="0"/>
              <a:t>Theory and practice of information </a:t>
            </a:r>
            <a:r>
              <a:rPr lang="en-GB" dirty="0" smtClean="0"/>
              <a:t>organization</a:t>
            </a:r>
            <a:endParaRPr lang="en-GB" dirty="0"/>
          </a:p>
          <a:p>
            <a:pPr lvl="0"/>
            <a:r>
              <a:rPr lang="en-GB" dirty="0"/>
              <a:t>Information institution </a:t>
            </a:r>
            <a:r>
              <a:rPr lang="en-GB" dirty="0" smtClean="0"/>
              <a:t>management</a:t>
            </a:r>
            <a:endParaRPr lang="hr-HR" dirty="0" smtClean="0"/>
          </a:p>
          <a:p>
            <a:pPr lvl="0"/>
            <a:r>
              <a:rPr lang="en-GB" dirty="0"/>
              <a:t>Human information </a:t>
            </a:r>
            <a:r>
              <a:rPr lang="en-GB" dirty="0" err="1" smtClean="0"/>
              <a:t>behavior</a:t>
            </a:r>
            <a:endParaRPr lang="en-GB" dirty="0"/>
          </a:p>
          <a:p>
            <a:pPr lvl="0"/>
            <a:r>
              <a:rPr lang="en-GB" dirty="0"/>
              <a:t>Data </a:t>
            </a:r>
            <a:r>
              <a:rPr lang="en-GB" dirty="0" smtClean="0"/>
              <a:t>mining</a:t>
            </a:r>
            <a:endParaRPr lang="en-GB" dirty="0"/>
          </a:p>
          <a:p>
            <a:r>
              <a:rPr lang="en-GB" dirty="0"/>
              <a:t>Cultural studies</a:t>
            </a:r>
          </a:p>
          <a:p>
            <a:pPr lvl="0"/>
            <a:r>
              <a:rPr lang="en-GB" dirty="0" smtClean="0"/>
              <a:t>Research </a:t>
            </a:r>
            <a:r>
              <a:rPr lang="en-GB" dirty="0"/>
              <a:t>methods in information studies;</a:t>
            </a:r>
          </a:p>
          <a:p>
            <a:r>
              <a:rPr lang="en-GB" dirty="0"/>
              <a:t>Designing and building digital collections and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Information</a:t>
            </a:r>
            <a:r>
              <a:rPr lang="hr-HR" dirty="0" smtClean="0"/>
              <a:t> Science</a:t>
            </a:r>
          </a:p>
          <a:p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Retrieval</a:t>
            </a:r>
            <a:endParaRPr lang="hr-HR" dirty="0" smtClean="0"/>
          </a:p>
          <a:p>
            <a:r>
              <a:rPr lang="hr-HR" dirty="0" err="1" smtClean="0"/>
              <a:t>Basic</a:t>
            </a:r>
            <a:r>
              <a:rPr lang="hr-HR" dirty="0" smtClean="0"/>
              <a:t>/</a:t>
            </a:r>
            <a:r>
              <a:rPr lang="hr-HR" dirty="0" err="1" smtClean="0"/>
              <a:t>advanced</a:t>
            </a:r>
            <a:r>
              <a:rPr lang="hr-HR" dirty="0" smtClean="0"/>
              <a:t> </a:t>
            </a:r>
            <a:r>
              <a:rPr lang="hr-HR" dirty="0" err="1" smtClean="0"/>
              <a:t>programming</a:t>
            </a:r>
            <a:endParaRPr lang="hr-HR" dirty="0" smtClean="0"/>
          </a:p>
          <a:p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managment</a:t>
            </a:r>
            <a:endParaRPr lang="en-GB" dirty="0"/>
          </a:p>
          <a:p>
            <a:r>
              <a:rPr lang="hr-HR" dirty="0" smtClean="0"/>
              <a:t>Online marketing</a:t>
            </a:r>
          </a:p>
          <a:p>
            <a:r>
              <a:rPr lang="hr-HR" dirty="0" smtClean="0"/>
              <a:t>Human-</a:t>
            </a:r>
            <a:r>
              <a:rPr lang="hr-HR" dirty="0" err="1" smtClean="0"/>
              <a:t>computer</a:t>
            </a:r>
            <a:r>
              <a:rPr lang="hr-HR" dirty="0" smtClean="0"/>
              <a:t> </a:t>
            </a:r>
            <a:r>
              <a:rPr lang="hr-HR" dirty="0" err="1" smtClean="0"/>
              <a:t>interaction</a:t>
            </a:r>
            <a:r>
              <a:rPr lang="hr-HR" dirty="0" smtClean="0"/>
              <a:t> </a:t>
            </a:r>
          </a:p>
          <a:p>
            <a:r>
              <a:rPr lang="hr-HR" dirty="0" smtClean="0"/>
              <a:t>Digital file </a:t>
            </a:r>
            <a:r>
              <a:rPr lang="hr-HR" dirty="0" err="1" smtClean="0"/>
              <a:t>formats</a:t>
            </a:r>
            <a:r>
              <a:rPr lang="hr-HR" dirty="0" smtClean="0"/>
              <a:t> </a:t>
            </a:r>
          </a:p>
          <a:p>
            <a:r>
              <a:rPr lang="hr-HR" dirty="0" smtClean="0"/>
              <a:t>Digital </a:t>
            </a:r>
            <a:r>
              <a:rPr lang="hr-HR" dirty="0" err="1"/>
              <a:t>publishing</a:t>
            </a:r>
            <a:endParaRPr lang="hr-HR" dirty="0"/>
          </a:p>
          <a:p>
            <a:r>
              <a:rPr lang="en-GB" dirty="0"/>
              <a:t>Information philosophy;</a:t>
            </a:r>
          </a:p>
          <a:p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technologies</a:t>
            </a:r>
            <a:endParaRPr lang="hr-HR" dirty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Profesionalna pitanja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Profesionalna udruženja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Informacijske ustanove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323079" cy="1086150"/>
          </a:xfrm>
        </p:spPr>
        <p:txBody>
          <a:bodyPr/>
          <a:lstStyle/>
          <a:p>
            <a:r>
              <a:rPr lang="hr-HR" dirty="0" smtClean="0"/>
              <a:t>Svjetska i europska udruženja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03312" y="1438508"/>
            <a:ext cx="9200415" cy="480989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hr-HR" sz="2500" dirty="0" smtClean="0"/>
              <a:t>ALA – American Library Association (najstarija i najveća organizacija na svijetu)</a:t>
            </a:r>
            <a:endParaRPr lang="hr-HR" sz="2500" dirty="0"/>
          </a:p>
          <a:p>
            <a:pPr lvl="1" fontAlgn="base"/>
            <a:r>
              <a:rPr lang="hr-HR" sz="2100" dirty="0" smtClean="0"/>
              <a:t>Osnovana 5. 10. </a:t>
            </a:r>
            <a:r>
              <a:rPr lang="en-GB" sz="2100" dirty="0" smtClean="0"/>
              <a:t>1876</a:t>
            </a:r>
            <a:r>
              <a:rPr lang="hr-HR" sz="2100" dirty="0" smtClean="0"/>
              <a:t>; poslanje</a:t>
            </a:r>
            <a:r>
              <a:rPr lang="en-GB" sz="2100" dirty="0" smtClean="0"/>
              <a:t> ALA</a:t>
            </a:r>
            <a:r>
              <a:rPr lang="hr-HR" sz="2100" dirty="0" smtClean="0"/>
              <a:t>-e je:</a:t>
            </a:r>
            <a:r>
              <a:rPr lang="en-GB" sz="2100" dirty="0" smtClean="0"/>
              <a:t> </a:t>
            </a:r>
            <a:endParaRPr lang="hr-HR" sz="2100" dirty="0" smtClean="0"/>
          </a:p>
          <a:p>
            <a:pPr lvl="2" fontAlgn="base"/>
            <a:r>
              <a:rPr lang="en-GB" sz="2100" dirty="0" smtClean="0"/>
              <a:t>“</a:t>
            </a:r>
            <a:r>
              <a:rPr lang="en-GB" sz="2100" dirty="0"/>
              <a:t>to provide leadership for the development, promotion and improvement of library and information services and the profession of librarianship in order to enhance learning and ensure access to information for all.”</a:t>
            </a:r>
          </a:p>
          <a:p>
            <a:r>
              <a:rPr lang="hr-HR" sz="2500" dirty="0" smtClean="0"/>
              <a:t>IFLA - </a:t>
            </a:r>
            <a:r>
              <a:rPr lang="en-GB" sz="2500" dirty="0"/>
              <a:t>The International Federation of Library Associations and </a:t>
            </a:r>
            <a:r>
              <a:rPr lang="en-GB" sz="2500" dirty="0" smtClean="0"/>
              <a:t>Institutions</a:t>
            </a:r>
            <a:endParaRPr lang="hr-HR" sz="2500" dirty="0" smtClean="0"/>
          </a:p>
          <a:p>
            <a:pPr lvl="1"/>
            <a:r>
              <a:rPr lang="hr-HR" sz="2100" dirty="0" smtClean="0"/>
              <a:t>Vodeće svjetska organizacija koja zastupa interese knjižničnih i informacijskih stručnjaka, ustanova i organizacija</a:t>
            </a:r>
          </a:p>
          <a:p>
            <a:r>
              <a:rPr lang="hr-HR" sz="2500" dirty="0" smtClean="0"/>
              <a:t>FID – </a:t>
            </a:r>
            <a:r>
              <a:rPr lang="fr-FR" sz="2500" dirty="0" smtClean="0"/>
              <a:t>Fédération Internationale d</a:t>
            </a:r>
            <a:r>
              <a:rPr lang="hr-HR" sz="2500" dirty="0" smtClean="0"/>
              <a:t>e </a:t>
            </a:r>
            <a:r>
              <a:rPr lang="hr-HR" sz="2500" dirty="0" err="1" smtClean="0"/>
              <a:t>Documentation</a:t>
            </a:r>
            <a:r>
              <a:rPr lang="fr-FR" sz="2500" dirty="0" smtClean="0"/>
              <a:t> </a:t>
            </a:r>
            <a:r>
              <a:rPr lang="hr-HR" sz="2500" dirty="0" smtClean="0"/>
              <a:t> </a:t>
            </a:r>
          </a:p>
          <a:p>
            <a:pPr lvl="1"/>
            <a:r>
              <a:rPr lang="hr-HR" sz="2100" dirty="0" smtClean="0"/>
              <a:t>1895 - </a:t>
            </a:r>
            <a:r>
              <a:rPr lang="en-GB" sz="2100" dirty="0"/>
              <a:t>International Institute of Bibliography</a:t>
            </a:r>
            <a:endParaRPr lang="hr-HR" sz="2100" dirty="0" smtClean="0"/>
          </a:p>
          <a:p>
            <a:pPr lvl="1"/>
            <a:r>
              <a:rPr lang="fr-FR" sz="2100" dirty="0" smtClean="0"/>
              <a:t>1931 </a:t>
            </a:r>
            <a:r>
              <a:rPr lang="fr-FR" sz="2100" dirty="0"/>
              <a:t>– The International Institute for Documentation (Institut International de Documentation, IID)</a:t>
            </a:r>
          </a:p>
          <a:p>
            <a:pPr lvl="1"/>
            <a:r>
              <a:rPr lang="fr-FR" sz="2100" dirty="0"/>
              <a:t>1937 – The International Federation for Documentation (Fédération Internationale de Documentation, FID)</a:t>
            </a:r>
          </a:p>
          <a:p>
            <a:pPr lvl="1"/>
            <a:r>
              <a:rPr lang="fr-FR" sz="2100" dirty="0"/>
              <a:t>1988 – The International Federation for Information and Documentation (Fédération Internationale d'Information et de Documentation, FID)</a:t>
            </a:r>
          </a:p>
          <a:p>
            <a:r>
              <a:rPr lang="en-GB" sz="2500" dirty="0"/>
              <a:t>ASLIB</a:t>
            </a:r>
            <a:r>
              <a:rPr lang="hr-HR" sz="2500" dirty="0"/>
              <a:t> – </a:t>
            </a:r>
            <a:r>
              <a:rPr lang="en-GB" sz="2500" dirty="0"/>
              <a:t>Association for Information Management  </a:t>
            </a:r>
            <a:r>
              <a:rPr lang="hr-HR" sz="2500" dirty="0"/>
              <a:t>(</a:t>
            </a:r>
            <a:r>
              <a:rPr lang="en-GB" sz="2500" dirty="0"/>
              <a:t>1924 as the </a:t>
            </a:r>
            <a:r>
              <a:rPr lang="en-GB" sz="2500" i="1" dirty="0"/>
              <a:t>Association of Special Libraries and Information Bureaux</a:t>
            </a:r>
            <a:r>
              <a:rPr lang="hr-HR" sz="2500" i="1" dirty="0"/>
              <a:t>)</a:t>
            </a:r>
          </a:p>
          <a:p>
            <a:r>
              <a:rPr lang="hr-HR" sz="2500" dirty="0" smtClean="0"/>
              <a:t>ICA – </a:t>
            </a:r>
            <a:r>
              <a:rPr lang="en-GB" sz="2500" dirty="0" smtClean="0"/>
              <a:t>International </a:t>
            </a:r>
            <a:r>
              <a:rPr lang="en-GB" sz="2500" dirty="0"/>
              <a:t>Council on Archives </a:t>
            </a:r>
            <a:r>
              <a:rPr lang="en-GB" sz="2500" dirty="0" smtClean="0"/>
              <a:t>(1948</a:t>
            </a:r>
            <a:r>
              <a:rPr lang="hr-HR" sz="2500" dirty="0" smtClean="0"/>
              <a:t>)</a:t>
            </a:r>
          </a:p>
          <a:p>
            <a:r>
              <a:rPr lang="hr-HR" sz="2500" dirty="0" smtClean="0"/>
              <a:t>EBLIDA - </a:t>
            </a:r>
            <a:r>
              <a:rPr lang="en-GB" sz="2500" dirty="0"/>
              <a:t>European Bureau of Library, Information and Documentation Associations</a:t>
            </a:r>
          </a:p>
          <a:p>
            <a:r>
              <a:rPr lang="hr-HR" sz="2500" dirty="0" smtClean="0"/>
              <a:t>ICOM – International </a:t>
            </a:r>
            <a:r>
              <a:rPr lang="hr-HR" sz="2500" dirty="0" err="1" smtClean="0"/>
              <a:t>Council</a:t>
            </a:r>
            <a:r>
              <a:rPr lang="hr-HR" sz="2500" dirty="0" smtClean="0"/>
              <a:t> on </a:t>
            </a:r>
            <a:r>
              <a:rPr lang="hr-HR" sz="2500" dirty="0" err="1" smtClean="0"/>
              <a:t>Museums</a:t>
            </a:r>
            <a:r>
              <a:rPr lang="hr-HR" sz="2500" dirty="0" smtClean="0"/>
              <a:t> </a:t>
            </a:r>
          </a:p>
          <a:p>
            <a:r>
              <a:rPr lang="hr-HR" sz="2500" dirty="0" smtClean="0"/>
              <a:t>ASIS&amp;T – </a:t>
            </a:r>
            <a:r>
              <a:rPr lang="hr-HR" sz="2500" dirty="0" err="1" smtClean="0"/>
              <a:t>Association</a:t>
            </a:r>
            <a:r>
              <a:rPr lang="hr-HR" sz="2500" dirty="0" smtClean="0"/>
              <a:t> for </a:t>
            </a:r>
            <a:r>
              <a:rPr lang="hr-HR" sz="2500" dirty="0" err="1" smtClean="0"/>
              <a:t>Information</a:t>
            </a:r>
            <a:r>
              <a:rPr lang="hr-HR" sz="2500" dirty="0" smtClean="0"/>
              <a:t> Science </a:t>
            </a:r>
            <a:r>
              <a:rPr lang="hr-HR" sz="2500" dirty="0" err="1" smtClean="0"/>
              <a:t>and</a:t>
            </a:r>
            <a:r>
              <a:rPr lang="hr-HR" sz="2500" dirty="0" smtClean="0"/>
              <a:t> Technology (</a:t>
            </a:r>
            <a:r>
              <a:rPr lang="hr-HR" sz="2500" dirty="0" err="1" smtClean="0"/>
              <a:t>earlier</a:t>
            </a:r>
            <a:r>
              <a:rPr lang="hr-HR" sz="2500" dirty="0" smtClean="0"/>
              <a:t>: American)</a:t>
            </a:r>
          </a:p>
          <a:p>
            <a:pPr lvl="1"/>
            <a:r>
              <a:rPr lang="hr-HR" sz="2100" dirty="0" smtClean="0"/>
              <a:t>Osnovan 1</a:t>
            </a:r>
            <a:r>
              <a:rPr lang="en-GB" sz="2100" dirty="0" smtClean="0"/>
              <a:t>3</a:t>
            </a:r>
            <a:r>
              <a:rPr lang="hr-HR" sz="2100" dirty="0" smtClean="0"/>
              <a:t>. 03</a:t>
            </a:r>
            <a:r>
              <a:rPr lang="en-GB" sz="2100" dirty="0" smtClean="0"/>
              <a:t> 1937</a:t>
            </a:r>
            <a:r>
              <a:rPr lang="hr-HR" sz="2100" dirty="0" smtClean="0"/>
              <a:t>. kao</a:t>
            </a:r>
            <a:r>
              <a:rPr lang="en-GB" sz="2100" dirty="0" smtClean="0"/>
              <a:t> </a:t>
            </a:r>
            <a:r>
              <a:rPr lang="en-GB" sz="2100" dirty="0"/>
              <a:t>American Documentation Institute (ADI</a:t>
            </a:r>
            <a:r>
              <a:rPr lang="en-GB" sz="2100" dirty="0" smtClean="0"/>
              <a:t>)</a:t>
            </a:r>
            <a:endParaRPr lang="hr-HR" sz="2100" dirty="0" smtClean="0"/>
          </a:p>
          <a:p>
            <a:pPr lvl="1"/>
            <a:r>
              <a:rPr lang="en-GB" sz="2100" dirty="0" smtClean="0"/>
              <a:t>1968</a:t>
            </a:r>
            <a:r>
              <a:rPr lang="hr-HR" sz="2100" dirty="0" smtClean="0"/>
              <a:t> promijenio ime u ASIS</a:t>
            </a:r>
          </a:p>
          <a:p>
            <a:pPr marL="0" indent="0">
              <a:buNone/>
            </a:pPr>
            <a:endParaRPr lang="hr-HR" dirty="0" smtClean="0"/>
          </a:p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Međunarodna udruženja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800" dirty="0">
                <a:cs typeface="Times New Roman" panose="02020603050405020304" pitchFamily="18" charset="0"/>
              </a:rPr>
              <a:t>SLA – </a:t>
            </a:r>
            <a:r>
              <a:rPr lang="en-GB" sz="1800" dirty="0">
                <a:cs typeface="Times New Roman" panose="02020603050405020304" pitchFamily="18" charset="0"/>
              </a:rPr>
              <a:t>Special Libraries Association </a:t>
            </a:r>
            <a:r>
              <a:rPr lang="hr-HR" sz="1800" dirty="0">
                <a:cs typeface="Times New Roman" panose="02020603050405020304" pitchFamily="18" charset="0"/>
              </a:rPr>
              <a:t>(1</a:t>
            </a:r>
            <a:r>
              <a:rPr lang="en-GB" sz="1800" dirty="0">
                <a:cs typeface="Times New Roman" panose="02020603050405020304" pitchFamily="18" charset="0"/>
              </a:rPr>
              <a:t>909 in the United States</a:t>
            </a:r>
            <a:r>
              <a:rPr lang="hr-HR" sz="1800" dirty="0">
                <a:cs typeface="Times New Roman" panose="02020603050405020304" pitchFamily="18" charset="0"/>
              </a:rPr>
              <a:t>; </a:t>
            </a:r>
            <a:r>
              <a:rPr lang="en-GB" sz="1800" dirty="0">
                <a:cs typeface="Times New Roman" panose="02020603050405020304" pitchFamily="18" charset="0"/>
              </a:rPr>
              <a:t>John Cotton Dana</a:t>
            </a:r>
            <a:r>
              <a:rPr lang="hr-HR" sz="18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hr-HR" sz="1800" dirty="0"/>
              <a:t>LIBER – </a:t>
            </a:r>
            <a:r>
              <a:rPr lang="fr-FR" sz="1800" dirty="0"/>
              <a:t>Association of European Research Libraries </a:t>
            </a:r>
            <a:r>
              <a:rPr lang="hr-HR" sz="1800" dirty="0" smtClean="0"/>
              <a:t>(</a:t>
            </a:r>
            <a:r>
              <a:rPr lang="fr-FR" sz="1800" i="1" dirty="0" smtClean="0"/>
              <a:t>Ligue </a:t>
            </a:r>
            <a:r>
              <a:rPr lang="fr-FR" sz="1800" i="1" dirty="0"/>
              <a:t>des Bibliothèques Européennes de </a:t>
            </a:r>
            <a:r>
              <a:rPr lang="fr-FR" sz="1800" i="1" dirty="0" smtClean="0"/>
              <a:t>Recherche</a:t>
            </a:r>
            <a:r>
              <a:rPr lang="hr-HR" sz="1800" dirty="0" smtClean="0"/>
              <a:t>)</a:t>
            </a:r>
            <a:endParaRPr lang="hr-HR" sz="1800" dirty="0"/>
          </a:p>
          <a:p>
            <a:r>
              <a:rPr lang="hr-HR" sz="1800" dirty="0"/>
              <a:t>CERL – </a:t>
            </a:r>
            <a:r>
              <a:rPr lang="en-GB" sz="1800" dirty="0"/>
              <a:t>Consortium of European Research Libraries </a:t>
            </a:r>
          </a:p>
          <a:p>
            <a:r>
              <a:rPr lang="en-GB" sz="1800" dirty="0" smtClean="0">
                <a:cs typeface="Times New Roman" panose="02020603050405020304" pitchFamily="18" charset="0"/>
              </a:rPr>
              <a:t>IAALD</a:t>
            </a:r>
            <a:r>
              <a:rPr lang="hr-HR" sz="1800" dirty="0" smtClean="0">
                <a:cs typeface="Times New Roman" panose="02020603050405020304" pitchFamily="18" charset="0"/>
              </a:rPr>
              <a:t> –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cs typeface="Times New Roman" panose="02020603050405020304" pitchFamily="18" charset="0"/>
              </a:rPr>
              <a:t>Association of Agricultural Information Specialists </a:t>
            </a:r>
            <a:endParaRPr lang="hr-HR" sz="1800" dirty="0"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Law Libraries</a:t>
            </a:r>
          </a:p>
          <a:p>
            <a:r>
              <a:rPr lang="en-GB" sz="1800" dirty="0" smtClean="0"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cs typeface="Times New Roman" panose="02020603050405020304" pitchFamily="18" charset="0"/>
              </a:rPr>
              <a:t>Association of Music Libraries, Archives and Documentation Centres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School Librarianship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University </a:t>
            </a:r>
            <a:r>
              <a:rPr lang="en-GB" sz="1800" dirty="0" smtClean="0">
                <a:cs typeface="Times New Roman" panose="02020603050405020304" pitchFamily="18" charset="0"/>
              </a:rPr>
              <a:t>Libraries</a:t>
            </a:r>
            <a:endParaRPr lang="hr-HR" sz="1800" dirty="0" smtClean="0">
              <a:cs typeface="Times New Roman" panose="02020603050405020304" pitchFamily="18" charset="0"/>
            </a:endParaRPr>
          </a:p>
          <a:p>
            <a:r>
              <a:rPr lang="hr-HR" sz="1800" dirty="0" smtClean="0">
                <a:cs typeface="Times New Roman" panose="02020603050405020304" pitchFamily="18" charset="0"/>
              </a:rPr>
              <a:t>AIIP – A</a:t>
            </a:r>
            <a:r>
              <a:rPr lang="en-GB" sz="1800" dirty="0" err="1" smtClean="0">
                <a:cs typeface="Times New Roman" panose="02020603050405020304" pitchFamily="18" charset="0"/>
              </a:rPr>
              <a:t>ssociation</a:t>
            </a:r>
            <a:r>
              <a:rPr lang="en-GB" sz="1800" dirty="0" smtClean="0">
                <a:cs typeface="Times New Roman" panose="02020603050405020304" pitchFamily="18" charset="0"/>
              </a:rPr>
              <a:t> of </a:t>
            </a:r>
            <a:r>
              <a:rPr lang="hr-HR" sz="1800" dirty="0" smtClean="0">
                <a:cs typeface="Times New Roman" panose="02020603050405020304" pitchFamily="18" charset="0"/>
              </a:rPr>
              <a:t>I</a:t>
            </a:r>
            <a:r>
              <a:rPr lang="en-GB" sz="1800" dirty="0" err="1" smtClean="0">
                <a:cs typeface="Times New Roman" panose="02020603050405020304" pitchFamily="18" charset="0"/>
              </a:rPr>
              <a:t>ndependent</a:t>
            </a:r>
            <a:r>
              <a:rPr lang="en-GB" sz="1800" dirty="0" smtClean="0"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cs typeface="Times New Roman" panose="02020603050405020304" pitchFamily="18" charset="0"/>
              </a:rPr>
              <a:t>I</a:t>
            </a:r>
            <a:r>
              <a:rPr lang="en-GB" sz="1800" dirty="0" err="1" smtClean="0">
                <a:cs typeface="Times New Roman" panose="02020603050405020304" pitchFamily="18" charset="0"/>
              </a:rPr>
              <a:t>nformation</a:t>
            </a:r>
            <a:r>
              <a:rPr lang="en-GB" sz="1800" dirty="0" smtClean="0"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cs typeface="Times New Roman" panose="02020603050405020304" pitchFamily="18" charset="0"/>
              </a:rPr>
              <a:t>P</a:t>
            </a:r>
            <a:r>
              <a:rPr lang="en-GB" sz="1800" dirty="0" err="1" smtClean="0">
                <a:cs typeface="Times New Roman" panose="02020603050405020304" pitchFamily="18" charset="0"/>
              </a:rPr>
              <a:t>rofessionals</a:t>
            </a:r>
            <a:endParaRPr lang="hr-HR" sz="1800" cap="all" dirty="0"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IPA </a:t>
            </a:r>
            <a:r>
              <a:rPr lang="hr-HR" sz="1800" dirty="0" smtClean="0">
                <a:cs typeface="Times New Roman" panose="02020603050405020304" pitchFamily="18" charset="0"/>
              </a:rPr>
              <a:t>– </a:t>
            </a:r>
            <a:r>
              <a:rPr lang="en-GB" sz="1800" dirty="0" smtClean="0">
                <a:cs typeface="Times New Roman" panose="02020603050405020304" pitchFamily="18" charset="0"/>
              </a:rPr>
              <a:t>Information </a:t>
            </a:r>
            <a:r>
              <a:rPr lang="en-GB" sz="1800" dirty="0">
                <a:cs typeface="Times New Roman" panose="02020603050405020304" pitchFamily="18" charset="0"/>
              </a:rPr>
              <a:t>Professionals </a:t>
            </a:r>
            <a:r>
              <a:rPr lang="en-GB" sz="1800" dirty="0" smtClean="0">
                <a:cs typeface="Times New Roman" panose="02020603050405020304" pitchFamily="18" charset="0"/>
              </a:rPr>
              <a:t>Association</a:t>
            </a:r>
            <a:endParaRPr lang="en-GB" sz="1800" dirty="0">
              <a:cs typeface="Times New Roman" panose="02020603050405020304" pitchFamily="18" charset="0"/>
            </a:endParaRPr>
          </a:p>
          <a:p>
            <a:r>
              <a:rPr lang="fr-FR" sz="1800" dirty="0" smtClean="0"/>
              <a:t>AITP</a:t>
            </a:r>
            <a:r>
              <a:rPr lang="hr-HR" sz="1800" dirty="0" smtClean="0"/>
              <a:t> - </a:t>
            </a:r>
            <a:r>
              <a:rPr lang="fr-FR" sz="1800" dirty="0" smtClean="0"/>
              <a:t>Association</a:t>
            </a:r>
            <a:r>
              <a:rPr lang="fr-FR" sz="1800" dirty="0"/>
              <a:t> </a:t>
            </a:r>
            <a:r>
              <a:rPr lang="fr-FR" sz="1800" dirty="0" smtClean="0"/>
              <a:t>of</a:t>
            </a:r>
            <a:r>
              <a:rPr lang="hr-HR" sz="1800" dirty="0" smtClean="0"/>
              <a:t> </a:t>
            </a:r>
            <a:r>
              <a:rPr lang="fr-FR" sz="1800" dirty="0" smtClean="0"/>
              <a:t>Information</a:t>
            </a:r>
            <a:r>
              <a:rPr lang="fr-FR" sz="1800" dirty="0"/>
              <a:t> Technology Professionals </a:t>
            </a:r>
            <a:r>
              <a:rPr lang="hr-HR" sz="1800" dirty="0" smtClean="0"/>
              <a:t>…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Instituti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Institute for </a:t>
            </a:r>
            <a:r>
              <a:rPr lang="hr-HR" dirty="0" err="1" smtClean="0"/>
              <a:t>Scientific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– ISI (</a:t>
            </a:r>
            <a:r>
              <a:rPr lang="en-GB" dirty="0" smtClean="0"/>
              <a:t>1960</a:t>
            </a:r>
            <a:r>
              <a:rPr lang="hr-HR" dirty="0" smtClean="0"/>
              <a:t>)</a:t>
            </a:r>
          </a:p>
          <a:p>
            <a:pPr lvl="1"/>
            <a:r>
              <a:rPr lang="hr-HR" altLang="sr-Latn-RS" dirty="0" smtClean="0"/>
              <a:t>Eugene </a:t>
            </a:r>
            <a:r>
              <a:rPr lang="hr-HR" altLang="sr-Latn-RS" dirty="0" err="1" smtClean="0"/>
              <a:t>Garfield</a:t>
            </a:r>
            <a:endParaRPr lang="hr-HR" altLang="sr-Latn-RS" dirty="0" smtClean="0"/>
          </a:p>
          <a:p>
            <a:pPr lvl="1"/>
            <a:r>
              <a:rPr lang="en-GB" i="1" dirty="0"/>
              <a:t>Current Contents</a:t>
            </a:r>
            <a:r>
              <a:rPr lang="en-GB" dirty="0"/>
              <a:t>, </a:t>
            </a:r>
            <a:r>
              <a:rPr lang="en-GB" i="1" dirty="0"/>
              <a:t>Science Citation Index</a:t>
            </a:r>
            <a:r>
              <a:rPr lang="en-GB" dirty="0"/>
              <a:t> (SCI), </a:t>
            </a:r>
            <a:r>
              <a:rPr lang="en-GB" i="1" dirty="0"/>
              <a:t>Journal Citation Reports</a:t>
            </a:r>
            <a:r>
              <a:rPr lang="en-GB" dirty="0"/>
              <a:t>, </a:t>
            </a:r>
            <a:r>
              <a:rPr lang="en-GB" i="1" dirty="0" smtClean="0"/>
              <a:t>Index </a:t>
            </a:r>
            <a:r>
              <a:rPr lang="en-GB" i="1" dirty="0" err="1" smtClean="0"/>
              <a:t>Chemicus</a:t>
            </a:r>
            <a:r>
              <a:rPr lang="hr-HR" dirty="0"/>
              <a:t> </a:t>
            </a:r>
            <a:r>
              <a:rPr lang="hr-HR" dirty="0" smtClean="0"/>
              <a:t>…</a:t>
            </a:r>
          </a:p>
          <a:p>
            <a:pPr lvl="1"/>
            <a:r>
              <a:rPr lang="hr-HR" dirty="0" smtClean="0"/>
              <a:t>Osnivač časopsia</a:t>
            </a:r>
            <a:r>
              <a:rPr lang="en-GB" dirty="0"/>
              <a:t> </a:t>
            </a:r>
            <a:r>
              <a:rPr lang="en-GB" i="1" dirty="0"/>
              <a:t>The Scientist</a:t>
            </a:r>
            <a:endParaRPr lang="hr-HR" altLang="sr-Latn-RS" dirty="0" smtClean="0"/>
          </a:p>
          <a:p>
            <a:pPr lvl="1"/>
            <a:endParaRPr lang="hr-HR" altLang="sr-Latn-RS" dirty="0" smtClean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44857" y="2169042"/>
            <a:ext cx="4352260" cy="4087295"/>
          </a:xfrm>
        </p:spPr>
        <p:txBody>
          <a:bodyPr>
            <a:normAutofit/>
          </a:bodyPr>
          <a:lstStyle/>
          <a:p>
            <a:r>
              <a:rPr lang="hr-HR" altLang="sr-Latn-RS" dirty="0"/>
              <a:t>Institut </a:t>
            </a:r>
            <a:r>
              <a:rPr lang="hr-HR" altLang="sr-Latn-RS" dirty="0" err="1"/>
              <a:t>of</a:t>
            </a:r>
            <a:r>
              <a:rPr lang="hr-HR" altLang="sr-Latn-RS" dirty="0"/>
              <a:t> </a:t>
            </a:r>
            <a:r>
              <a:rPr lang="hr-HR" altLang="sr-Latn-RS" dirty="0" err="1"/>
              <a:t>Information</a:t>
            </a:r>
            <a:r>
              <a:rPr lang="hr-HR" altLang="sr-Latn-RS" dirty="0"/>
              <a:t> </a:t>
            </a:r>
            <a:r>
              <a:rPr lang="hr-HR" altLang="sr-Latn-RS" dirty="0" err="1" smtClean="0"/>
              <a:t>Scientists</a:t>
            </a:r>
            <a:r>
              <a:rPr lang="hr-HR" altLang="sr-Latn-RS" dirty="0"/>
              <a:t> </a:t>
            </a:r>
            <a:r>
              <a:rPr lang="hr-HR" altLang="sr-Latn-RS" dirty="0" smtClean="0"/>
              <a:t>- IIS (1958) </a:t>
            </a:r>
          </a:p>
          <a:p>
            <a:pPr lvl="1"/>
            <a:r>
              <a:rPr lang="hr-HR" altLang="sr-Latn-RS" dirty="0" smtClean="0"/>
              <a:t>osnivač Jason </a:t>
            </a:r>
            <a:r>
              <a:rPr lang="hr-HR" altLang="sr-Latn-RS" dirty="0"/>
              <a:t>Farradane</a:t>
            </a:r>
          </a:p>
          <a:p>
            <a:pPr lvl="1"/>
            <a:r>
              <a:rPr lang="hr-HR" altLang="sr-Latn-RS" dirty="0" err="1"/>
              <a:t>Bernal</a:t>
            </a:r>
            <a:r>
              <a:rPr lang="hr-HR" altLang="sr-Latn-RS" dirty="0"/>
              <a:t> </a:t>
            </a:r>
            <a:r>
              <a:rPr lang="hr-HR" altLang="sr-Latn-RS" dirty="0" smtClean="0"/>
              <a:t>– </a:t>
            </a:r>
            <a:r>
              <a:rPr lang="hr-HR" altLang="sr-Latn-RS" dirty="0" err="1" smtClean="0"/>
              <a:t>Conference</a:t>
            </a:r>
            <a:r>
              <a:rPr lang="hr-HR" altLang="sr-Latn-RS" dirty="0" smtClean="0"/>
              <a:t> 1948</a:t>
            </a:r>
            <a:endParaRPr lang="hr-HR" altLang="sr-Latn-RS" dirty="0"/>
          </a:p>
          <a:p>
            <a:pPr lvl="1"/>
            <a:r>
              <a:rPr lang="hr-HR" altLang="sr-Latn-RS" dirty="0" smtClean="0"/>
              <a:t>pioniri: </a:t>
            </a:r>
            <a:r>
              <a:rPr lang="hr-HR" altLang="sr-Latn-RS" dirty="0"/>
              <a:t>B.C. </a:t>
            </a:r>
            <a:r>
              <a:rPr lang="hr-HR" altLang="sr-Latn-RS" dirty="0" err="1"/>
              <a:t>Brookes</a:t>
            </a:r>
            <a:r>
              <a:rPr lang="hr-HR" altLang="sr-Latn-RS" dirty="0"/>
              <a:t>, C. </a:t>
            </a:r>
            <a:r>
              <a:rPr lang="hr-HR" altLang="sr-Latn-RS" dirty="0" err="1"/>
              <a:t>Cleverdon</a:t>
            </a:r>
            <a:r>
              <a:rPr lang="hr-HR" altLang="sr-Latn-RS" dirty="0"/>
              <a:t>, R. </a:t>
            </a:r>
            <a:r>
              <a:rPr lang="hr-HR" altLang="sr-Latn-RS" dirty="0" err="1"/>
              <a:t>Faithorne</a:t>
            </a:r>
            <a:r>
              <a:rPr lang="hr-HR" altLang="sr-Latn-RS" dirty="0"/>
              <a:t>, </a:t>
            </a:r>
            <a:r>
              <a:rPr lang="hr-HR" altLang="sr-Latn-RS" dirty="0" err="1"/>
              <a:t>Luhn</a:t>
            </a:r>
            <a:r>
              <a:rPr lang="hr-HR" altLang="sr-Latn-RS" dirty="0"/>
              <a:t>, E. </a:t>
            </a:r>
            <a:r>
              <a:rPr lang="hr-HR" altLang="sr-Latn-RS" dirty="0" err="1"/>
              <a:t>Garfield</a:t>
            </a:r>
            <a:r>
              <a:rPr lang="hr-HR" altLang="sr-Latn-RS" dirty="0"/>
              <a:t>, M. </a:t>
            </a:r>
            <a:r>
              <a:rPr lang="hr-HR" altLang="sr-Latn-RS" dirty="0" err="1"/>
              <a:t>Kochen</a:t>
            </a:r>
            <a:r>
              <a:rPr lang="hr-HR" altLang="sr-Latn-RS" dirty="0"/>
              <a:t>, F. W. </a:t>
            </a:r>
            <a:r>
              <a:rPr lang="hr-HR" altLang="sr-Latn-RS" dirty="0" err="1"/>
              <a:t>Lancaster</a:t>
            </a:r>
            <a:r>
              <a:rPr lang="hr-HR" altLang="sr-Latn-RS" dirty="0"/>
              <a:t>, G. </a:t>
            </a:r>
            <a:r>
              <a:rPr lang="hr-HR" altLang="sr-Latn-RS" dirty="0" err="1"/>
              <a:t>Salton</a:t>
            </a:r>
            <a:r>
              <a:rPr lang="hr-HR" altLang="sr-Latn-RS" dirty="0"/>
              <a:t>, </a:t>
            </a:r>
            <a:r>
              <a:rPr lang="hr-HR" altLang="sr-Latn-RS" dirty="0" err="1"/>
              <a:t>Derek</a:t>
            </a:r>
            <a:r>
              <a:rPr lang="hr-HR" altLang="sr-Latn-RS" dirty="0"/>
              <a:t> De </a:t>
            </a:r>
            <a:r>
              <a:rPr lang="hr-HR" altLang="sr-Latn-RS" dirty="0" err="1"/>
              <a:t>Solla</a:t>
            </a:r>
            <a:r>
              <a:rPr lang="hr-HR" altLang="sr-Latn-RS" dirty="0"/>
              <a:t> Price, B. </a:t>
            </a:r>
            <a:r>
              <a:rPr lang="hr-HR" altLang="sr-Latn-RS" dirty="0" err="1" smtClean="0"/>
              <a:t>Vickery</a:t>
            </a:r>
            <a:r>
              <a:rPr lang="hr-HR" altLang="sr-Latn-RS" dirty="0" smtClean="0"/>
              <a:t>, K. </a:t>
            </a:r>
            <a:r>
              <a:rPr lang="en-GB" dirty="0" err="1"/>
              <a:t>Spärck</a:t>
            </a:r>
            <a:r>
              <a:rPr lang="hr-HR" altLang="sr-Latn-RS" dirty="0" smtClean="0"/>
              <a:t>-Jones...</a:t>
            </a:r>
            <a:endParaRPr lang="hr-HR" altLang="sr-Latn-RS" dirty="0"/>
          </a:p>
          <a:p>
            <a:pPr lvl="1"/>
            <a:r>
              <a:rPr lang="hr-HR" altLang="sr-Latn-RS" dirty="0"/>
              <a:t>z</a:t>
            </a:r>
            <a:r>
              <a:rPr lang="hr-HR" altLang="sr-Latn-RS" dirty="0" smtClean="0"/>
              <a:t>nanstvena komunikacija</a:t>
            </a:r>
          </a:p>
          <a:p>
            <a:pPr lvl="1"/>
            <a:r>
              <a:rPr lang="hr-HR" altLang="sr-Latn-RS" dirty="0"/>
              <a:t>z</a:t>
            </a:r>
            <a:r>
              <a:rPr lang="hr-HR" altLang="sr-Latn-RS" dirty="0" smtClean="0"/>
              <a:t>nanstvene informacije</a:t>
            </a:r>
          </a:p>
          <a:p>
            <a:pPr lvl="1"/>
            <a:endParaRPr lang="en-US" altLang="sr-Latn-RS" dirty="0"/>
          </a:p>
          <a:p>
            <a:endParaRPr lang="en-GB" dirty="0"/>
          </a:p>
        </p:txBody>
      </p:sp>
      <p:pic>
        <p:nvPicPr>
          <p:cNvPr id="1026" name="Picture 2" descr="Eugene Garfield HD2007 Richard J. Bolte Sr. Awar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8" y="4525787"/>
            <a:ext cx="1812248" cy="1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Slikovni rezultat za karen sparck j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Slikovni rezultat za karen sparck j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Slikovni rezultat za karen sparck j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52" y="4525787"/>
            <a:ext cx="1889568" cy="1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sa strelicom 8"/>
          <p:cNvCxnSpPr>
            <a:stCxn id="1030" idx="3"/>
          </p:cNvCxnSpPr>
          <p:nvPr/>
        </p:nvCxnSpPr>
        <p:spPr>
          <a:xfrm flipV="1">
            <a:off x="5977320" y="4742121"/>
            <a:ext cx="1075610" cy="64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V="1">
            <a:off x="2161953" y="2968711"/>
            <a:ext cx="318977" cy="155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Knjižničari i informacijski stručnjaci 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Chartered Institute of Library and Information </a:t>
            </a:r>
            <a:r>
              <a:rPr lang="en-GB" dirty="0" smtClean="0"/>
              <a:t>Professionals</a:t>
            </a:r>
            <a:r>
              <a:rPr lang="hr-HR" dirty="0" smtClean="0"/>
              <a:t>, </a:t>
            </a:r>
            <a:r>
              <a:rPr lang="en-GB" dirty="0" smtClean="0"/>
              <a:t>United Kingdom </a:t>
            </a:r>
            <a:endParaRPr lang="hr-HR" dirty="0"/>
          </a:p>
          <a:p>
            <a:pPr lvl="1"/>
            <a:r>
              <a:rPr lang="hr-HR" dirty="0" smtClean="0"/>
              <a:t>Nastao </a:t>
            </a:r>
            <a:r>
              <a:rPr lang="en-GB" dirty="0" smtClean="0"/>
              <a:t>2002</a:t>
            </a:r>
            <a:r>
              <a:rPr lang="hr-HR" dirty="0" smtClean="0"/>
              <a:t>. spajanjem </a:t>
            </a:r>
            <a:r>
              <a:rPr lang="en-GB" dirty="0" smtClean="0"/>
              <a:t>Library Association</a:t>
            </a:r>
            <a:r>
              <a:rPr lang="hr-HR" dirty="0" smtClean="0"/>
              <a:t> i </a:t>
            </a:r>
            <a:r>
              <a:rPr lang="en-GB" dirty="0" smtClean="0"/>
              <a:t>Institute </a:t>
            </a:r>
            <a:r>
              <a:rPr lang="en-GB" dirty="0"/>
              <a:t>of Information Scientists</a:t>
            </a:r>
            <a:endParaRPr lang="hr-HR" dirty="0" smtClean="0"/>
          </a:p>
          <a:p>
            <a:pPr lvl="1"/>
            <a:r>
              <a:rPr lang="hr-HR" dirty="0" smtClean="0"/>
              <a:t>od</a:t>
            </a:r>
            <a:r>
              <a:rPr lang="en-GB" dirty="0" smtClean="0"/>
              <a:t> 2017</a:t>
            </a:r>
            <a:r>
              <a:rPr lang="hr-HR" dirty="0" smtClean="0"/>
              <a:t>.</a:t>
            </a:r>
            <a:r>
              <a:rPr lang="en-GB" dirty="0" smtClean="0"/>
              <a:t> </a:t>
            </a:r>
            <a:r>
              <a:rPr lang="hr-HR" dirty="0" smtClean="0"/>
              <a:t>poznat pod nazivom</a:t>
            </a:r>
            <a:r>
              <a:rPr lang="en-GB" dirty="0"/>
              <a:t> CILIP: The library and information </a:t>
            </a:r>
            <a:r>
              <a:rPr lang="en-GB" dirty="0" smtClean="0"/>
              <a:t>association</a:t>
            </a: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Komentari...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Knjižnice, knjižničari i informacijski stručnjaci </a:t>
            </a:r>
            <a:r>
              <a:rPr lang="hr-HR" b="1" dirty="0" smtClean="0"/>
              <a:t>relevantniji su i potrebniji nego ikada </a:t>
            </a:r>
            <a:r>
              <a:rPr lang="hr-HR" dirty="0" smtClean="0"/>
              <a:t>jer daju savjete i upute kako pronaći potrebne i informacije, i osiguravaju sigurno mjesto u javnosto za sve članove zajednice.</a:t>
            </a:r>
            <a:r>
              <a:rPr lang="en-GB" dirty="0" smtClean="0"/>
              <a:t>.</a:t>
            </a:r>
            <a:endParaRPr lang="hr-HR" dirty="0"/>
          </a:p>
          <a:p>
            <a:pPr lvl="7"/>
            <a:r>
              <a:rPr lang="en-GB" dirty="0" smtClean="0"/>
              <a:t>Matthew </a:t>
            </a:r>
            <a:r>
              <a:rPr lang="en-GB" dirty="0" err="1"/>
              <a:t>Imrie</a:t>
            </a:r>
            <a:r>
              <a:rPr lang="en-GB" dirty="0"/>
              <a:t>, School </a:t>
            </a:r>
            <a:r>
              <a:rPr lang="en-GB" dirty="0" smtClean="0"/>
              <a:t>Librarian</a:t>
            </a:r>
            <a:r>
              <a:rPr lang="hr-HR" dirty="0" smtClean="0"/>
              <a:t> – </a:t>
            </a:r>
            <a:r>
              <a:rPr lang="hr-HR" dirty="0" err="1" smtClean="0"/>
              <a:t>in</a:t>
            </a:r>
            <a:r>
              <a:rPr lang="hr-HR" dirty="0" smtClean="0"/>
              <a:t> CILIP </a:t>
            </a:r>
            <a:r>
              <a:rPr lang="hr-HR" dirty="0" err="1" smtClean="0"/>
              <a:t>Action</a:t>
            </a:r>
            <a:r>
              <a:rPr lang="hr-HR" dirty="0" smtClean="0"/>
              <a:t> Plan, 2016-2020</a:t>
            </a:r>
          </a:p>
          <a:p>
            <a:endParaRPr lang="hr-HR" dirty="0"/>
          </a:p>
          <a:p>
            <a:pPr lvl="7"/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Credo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stručnjak je osoba koja vjeruje da može promijeniti svijet na bolje, uz pomoć znanja. </a:t>
            </a:r>
          </a:p>
          <a:p>
            <a:pPr marL="0" indent="0">
              <a:buNone/>
            </a:pP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Lankes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Profesionalna pitanja</a:t>
            </a:r>
            <a:endParaRPr lang="en-GB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Stručni i znanstveni časopisi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Časopisi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type="body" idx="1"/>
          </p:nvPr>
        </p:nvSpPr>
        <p:spPr>
          <a:xfrm>
            <a:off x="632947" y="1573161"/>
            <a:ext cx="3122976" cy="984301"/>
          </a:xfrm>
        </p:spPr>
        <p:txBody>
          <a:bodyPr>
            <a:noAutofit/>
          </a:bodyPr>
          <a:lstStyle/>
          <a:p>
            <a:r>
              <a:rPr lang="en-GB" sz="1200" dirty="0"/>
              <a:t>Scientific journals: Le Journal de </a:t>
            </a:r>
            <a:r>
              <a:rPr lang="en-GB" sz="1200" dirty="0" err="1"/>
              <a:t>Sçavans</a:t>
            </a:r>
            <a:r>
              <a:rPr lang="en-GB" sz="1200" dirty="0"/>
              <a:t> – 1665, France; Philosophical Transactions – 1665, England; </a:t>
            </a:r>
            <a:r>
              <a:rPr lang="en-GB" sz="1200" dirty="0" err="1"/>
              <a:t>Giornale</a:t>
            </a:r>
            <a:r>
              <a:rPr lang="en-GB" sz="1200" dirty="0"/>
              <a:t> </a:t>
            </a:r>
            <a:r>
              <a:rPr lang="en-GB" sz="1200" dirty="0" err="1"/>
              <a:t>de'Letterati</a:t>
            </a:r>
            <a:r>
              <a:rPr lang="en-GB" sz="1200" dirty="0"/>
              <a:t> – 1668, Italia; </a:t>
            </a:r>
            <a:r>
              <a:rPr lang="en-GB" sz="1200" dirty="0" err="1"/>
              <a:t>Acta</a:t>
            </a:r>
            <a:r>
              <a:rPr lang="en-GB" sz="1200" dirty="0"/>
              <a:t> </a:t>
            </a:r>
            <a:r>
              <a:rPr lang="en-GB" sz="1200" dirty="0" err="1"/>
              <a:t>Eroditorium</a:t>
            </a:r>
            <a:r>
              <a:rPr lang="en-GB" sz="1200" dirty="0"/>
              <a:t> – 1682, Germany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3883659" y="1720645"/>
            <a:ext cx="2936241" cy="836817"/>
          </a:xfrm>
        </p:spPr>
        <p:txBody>
          <a:bodyPr/>
          <a:lstStyle/>
          <a:p>
            <a:r>
              <a:rPr lang="hr-HR" dirty="0" err="1" smtClean="0"/>
              <a:t>Library</a:t>
            </a:r>
            <a:r>
              <a:rPr lang="hr-HR" dirty="0" smtClean="0"/>
              <a:t> </a:t>
            </a:r>
            <a:r>
              <a:rPr lang="hr-HR" dirty="0" err="1" smtClean="0"/>
              <a:t>journals</a:t>
            </a:r>
            <a:r>
              <a:rPr lang="hr-HR" dirty="0" smtClean="0"/>
              <a:t> – </a:t>
            </a:r>
            <a:r>
              <a:rPr lang="hr-HR" dirty="0" err="1" smtClean="0"/>
              <a:t>from</a:t>
            </a:r>
            <a:r>
              <a:rPr lang="hr-HR" dirty="0" smtClean="0"/>
              <a:t> 19th </a:t>
            </a:r>
            <a:r>
              <a:rPr lang="hr-HR" dirty="0" err="1" smtClean="0"/>
              <a:t>Century</a:t>
            </a:r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3"/>
          </p:nvPr>
        </p:nvSpPr>
        <p:spPr>
          <a:xfrm>
            <a:off x="7124700" y="1720646"/>
            <a:ext cx="2932113" cy="661048"/>
          </a:xfrm>
        </p:spPr>
        <p:txBody>
          <a:bodyPr/>
          <a:lstStyle/>
          <a:p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important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half" idx="16"/>
          </p:nvPr>
        </p:nvSpPr>
        <p:spPr>
          <a:xfrm>
            <a:off x="3873106" y="2655620"/>
            <a:ext cx="2946794" cy="3589338"/>
          </a:xfrm>
        </p:spPr>
        <p:txBody>
          <a:bodyPr>
            <a:normAutofit/>
          </a:bodyPr>
          <a:lstStyle/>
          <a:p>
            <a:r>
              <a:rPr lang="hr-HR" i="1" dirty="0" err="1"/>
              <a:t>Serapeum</a:t>
            </a:r>
            <a:r>
              <a:rPr lang="hr-HR" i="1" dirty="0"/>
              <a:t>: </a:t>
            </a:r>
            <a:r>
              <a:rPr lang="de-DE" i="1" dirty="0"/>
              <a:t>Zeitschrift für Bibliothekwissenschaft, Handschriftenkunde und ältere Literatur</a:t>
            </a:r>
            <a:r>
              <a:rPr lang="hr-HR" i="1" dirty="0"/>
              <a:t>, 1840-1870.</a:t>
            </a:r>
          </a:p>
          <a:p>
            <a:r>
              <a:rPr lang="hr-HR" i="1" dirty="0" err="1"/>
              <a:t>Library</a:t>
            </a:r>
            <a:r>
              <a:rPr lang="hr-HR" i="1" dirty="0"/>
              <a:t> Journal - </a:t>
            </a:r>
            <a:r>
              <a:rPr lang="hr-HR" dirty="0"/>
              <a:t>f</a:t>
            </a:r>
            <a:r>
              <a:rPr lang="en-GB" dirty="0" err="1"/>
              <a:t>ounded</a:t>
            </a:r>
            <a:r>
              <a:rPr lang="en-GB" dirty="0"/>
              <a:t> in 1876 by </a:t>
            </a:r>
            <a:r>
              <a:rPr lang="en-GB" u="sng" dirty="0" err="1"/>
              <a:t>Melvil</a:t>
            </a:r>
            <a:r>
              <a:rPr lang="en-GB" u="sng" dirty="0"/>
              <a:t> Dewey</a:t>
            </a:r>
            <a:endParaRPr lang="hr-HR" i="1" dirty="0"/>
          </a:p>
          <a:p>
            <a:r>
              <a:rPr lang="en-GB" i="1" dirty="0"/>
              <a:t>Library Association Record</a:t>
            </a:r>
            <a:r>
              <a:rPr lang="en-GB" dirty="0"/>
              <a:t> published from 1899 to 2002</a:t>
            </a:r>
            <a:r>
              <a:rPr lang="hr-HR" dirty="0"/>
              <a:t> (</a:t>
            </a:r>
            <a:r>
              <a:rPr lang="hr-HR" dirty="0" err="1"/>
              <a:t>continues</a:t>
            </a:r>
            <a:r>
              <a:rPr lang="hr-HR" dirty="0"/>
              <a:t> as: </a:t>
            </a:r>
            <a:r>
              <a:rPr lang="en-GB" i="1" dirty="0"/>
              <a:t>Library &amp; Information Update</a:t>
            </a:r>
            <a:r>
              <a:rPr lang="hr-HR" i="1" dirty="0" smtClean="0"/>
              <a:t>)</a:t>
            </a:r>
          </a:p>
          <a:p>
            <a:r>
              <a:rPr lang="en-GB" i="1" dirty="0" err="1" smtClean="0"/>
              <a:t>Toshoken</a:t>
            </a:r>
            <a:r>
              <a:rPr lang="hr-HR" i="1" dirty="0"/>
              <a:t> </a:t>
            </a:r>
            <a:r>
              <a:rPr lang="en-GB" i="1" dirty="0" err="1" smtClean="0"/>
              <a:t>Zasshi</a:t>
            </a:r>
            <a:r>
              <a:rPr lang="en-GB" i="1" dirty="0" smtClean="0"/>
              <a:t> </a:t>
            </a:r>
            <a:r>
              <a:rPr lang="en-GB" dirty="0"/>
              <a:t>(</a:t>
            </a:r>
            <a:r>
              <a:rPr lang="en-GB" i="1" dirty="0"/>
              <a:t>Library </a:t>
            </a:r>
            <a:r>
              <a:rPr lang="en-GB" i="1" dirty="0" smtClean="0"/>
              <a:t>Journal</a:t>
            </a:r>
            <a:r>
              <a:rPr lang="en-GB" dirty="0" smtClean="0"/>
              <a:t>)</a:t>
            </a:r>
            <a:r>
              <a:rPr lang="hr-HR" dirty="0" smtClean="0"/>
              <a:t> - </a:t>
            </a:r>
            <a:r>
              <a:rPr lang="en-GB" dirty="0" smtClean="0"/>
              <a:t>1907.</a:t>
            </a:r>
            <a:r>
              <a:rPr lang="hr-HR" dirty="0" smtClean="0"/>
              <a:t>, Japan</a:t>
            </a:r>
            <a:r>
              <a:rPr lang="en-GB" dirty="0" smtClean="0"/>
              <a:t>, </a:t>
            </a:r>
            <a:r>
              <a:rPr lang="en-GB" i="1" dirty="0" smtClean="0"/>
              <a:t>Library</a:t>
            </a:r>
            <a:endParaRPr lang="en-GB" i="1" dirty="0"/>
          </a:p>
          <a:p>
            <a:r>
              <a:rPr lang="pl-PL" i="1" dirty="0"/>
              <a:t>Miscellany </a:t>
            </a:r>
            <a:r>
              <a:rPr lang="pl-PL" dirty="0" smtClean="0"/>
              <a:t>– 1912, India</a:t>
            </a:r>
          </a:p>
          <a:p>
            <a:endParaRPr lang="hr-HR" i="1" dirty="0"/>
          </a:p>
          <a:p>
            <a:endParaRPr lang="en-GB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/>
              <a:t>Journal of Documentation</a:t>
            </a:r>
            <a:endParaRPr lang="hr-HR" i="1" dirty="0"/>
          </a:p>
          <a:p>
            <a:r>
              <a:rPr lang="en-GB" i="1" dirty="0"/>
              <a:t>Information Processing &amp; Management</a:t>
            </a:r>
            <a:endParaRPr lang="hr-HR" i="1" dirty="0"/>
          </a:p>
          <a:p>
            <a:r>
              <a:rPr lang="en-GB" i="1" dirty="0"/>
              <a:t>Journal of Information Science, Library</a:t>
            </a:r>
            <a:r>
              <a:rPr lang="en-GB" b="1" i="1" dirty="0"/>
              <a:t> </a:t>
            </a:r>
            <a:r>
              <a:rPr lang="en-GB" i="1" dirty="0"/>
              <a:t>Trends</a:t>
            </a:r>
            <a:endParaRPr lang="hr-HR" i="1" dirty="0"/>
          </a:p>
          <a:p>
            <a:r>
              <a:rPr lang="en-GB" i="1" dirty="0"/>
              <a:t>Library</a:t>
            </a:r>
            <a:r>
              <a:rPr lang="en-GB" b="1" i="1" dirty="0"/>
              <a:t> </a:t>
            </a:r>
            <a:r>
              <a:rPr lang="en-GB" i="1" dirty="0"/>
              <a:t>Journal, </a:t>
            </a:r>
            <a:endParaRPr lang="hr-HR" i="1" dirty="0"/>
          </a:p>
          <a:p>
            <a:r>
              <a:rPr lang="en-GB" i="1" dirty="0"/>
              <a:t>Journal of Academic</a:t>
            </a:r>
          </a:p>
          <a:p>
            <a:r>
              <a:rPr lang="en-GB" i="1" dirty="0"/>
              <a:t>Librarianship, </a:t>
            </a:r>
            <a:endParaRPr lang="hr-HR" i="1" dirty="0"/>
          </a:p>
          <a:p>
            <a:r>
              <a:rPr lang="en-GB" i="1" dirty="0"/>
              <a:t>Library</a:t>
            </a:r>
            <a:r>
              <a:rPr lang="en-GB" b="1" i="1" dirty="0"/>
              <a:t> </a:t>
            </a:r>
            <a:r>
              <a:rPr lang="en-GB" i="1" dirty="0" smtClean="0"/>
              <a:t>Quarterly</a:t>
            </a:r>
            <a:endParaRPr lang="hr-HR" i="1" dirty="0" smtClean="0"/>
          </a:p>
          <a:p>
            <a:r>
              <a:rPr lang="hr-HR" dirty="0"/>
              <a:t>(</a:t>
            </a:r>
            <a:r>
              <a:rPr lang="hr-HR" dirty="0" err="1" smtClean="0"/>
              <a:t>Dokumentation</a:t>
            </a:r>
            <a:r>
              <a:rPr lang="hr-HR" dirty="0" smtClean="0"/>
              <a:t>) </a:t>
            </a:r>
            <a:r>
              <a:rPr lang="de-DE" dirty="0" smtClean="0"/>
              <a:t>Information</a:t>
            </a:r>
            <a:r>
              <a:rPr lang="hr-HR" dirty="0" smtClean="0"/>
              <a:t>: </a:t>
            </a:r>
            <a:r>
              <a:rPr lang="de-DE" dirty="0" smtClean="0"/>
              <a:t> </a:t>
            </a:r>
            <a:r>
              <a:rPr lang="de-DE" dirty="0"/>
              <a:t>Wissenschaft &amp; </a:t>
            </a:r>
            <a:r>
              <a:rPr lang="de-DE" dirty="0" smtClean="0"/>
              <a:t>Praxis</a:t>
            </a:r>
            <a:endParaRPr lang="hr-HR" dirty="0" smtClean="0"/>
          </a:p>
          <a:p>
            <a:r>
              <a:rPr lang="en-GB" i="1" dirty="0" err="1"/>
              <a:t>Documentaliste</a:t>
            </a:r>
            <a:r>
              <a:rPr lang="en-GB" i="1" dirty="0"/>
              <a:t>-Sciences de </a:t>
            </a:r>
            <a:r>
              <a:rPr lang="en-GB" i="1" dirty="0" err="1"/>
              <a:t>l'Information</a:t>
            </a:r>
            <a:endParaRPr lang="de-DE" dirty="0"/>
          </a:p>
          <a:p>
            <a:r>
              <a:rPr lang="en-GB" i="1" dirty="0"/>
              <a:t>Annual Review </a:t>
            </a:r>
            <a:r>
              <a:rPr lang="en-GB" dirty="0"/>
              <a:t>(</a:t>
            </a:r>
            <a:r>
              <a:rPr lang="en-GB" i="1" dirty="0"/>
              <a:t>Annual Review of Information Science </a:t>
            </a:r>
            <a:r>
              <a:rPr lang="en-GB" i="1" dirty="0" smtClean="0"/>
              <a:t>and</a:t>
            </a:r>
            <a:r>
              <a:rPr lang="hr-HR" i="1" dirty="0" smtClean="0"/>
              <a:t> </a:t>
            </a:r>
            <a:r>
              <a:rPr lang="en-GB" i="1" dirty="0" smtClean="0"/>
              <a:t>Technology </a:t>
            </a:r>
            <a:r>
              <a:rPr lang="en-GB" i="1" dirty="0"/>
              <a:t>– </a:t>
            </a:r>
            <a:r>
              <a:rPr lang="en-GB" i="1" dirty="0" smtClean="0"/>
              <a:t>ARIST</a:t>
            </a:r>
            <a:r>
              <a:rPr lang="hr-HR" i="1" dirty="0" smtClean="0"/>
              <a:t> (</a:t>
            </a:r>
            <a:r>
              <a:rPr lang="hr-HR" i="1" dirty="0" err="1" smtClean="0"/>
              <a:t>ended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2010)</a:t>
            </a:r>
            <a:endParaRPr lang="hr-HR" i="1" dirty="0"/>
          </a:p>
          <a:p>
            <a:endParaRPr lang="en-GB" dirty="0"/>
          </a:p>
        </p:txBody>
      </p:sp>
      <p:pic>
        <p:nvPicPr>
          <p:cNvPr id="1026" name="Picture 2" descr="The first page of Library Journal for Volume 3, No. 2, 1878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" y="2685414"/>
            <a:ext cx="3122976" cy="34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E-časopisi – odabir </a:t>
            </a:r>
            <a:endParaRPr lang="en-GB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>
                <a:hlinkClick r:id="rId2"/>
              </a:rPr>
              <a:t>Ariadne</a:t>
            </a:r>
            <a:r>
              <a:rPr lang="hr-HR" dirty="0" smtClean="0">
                <a:hlinkClick r:id="rId2"/>
              </a:rPr>
              <a:t> 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://www.ariadne.ac.uk/</a:t>
            </a:r>
            <a:endParaRPr lang="hr-HR" dirty="0"/>
          </a:p>
          <a:p>
            <a:r>
              <a:rPr lang="it-IT" dirty="0">
                <a:hlinkClick r:id="rId3"/>
              </a:rPr>
              <a:t>Bollettino AIB : rivista italiana di biblioteconomia e scienze dell'informazione</a:t>
            </a:r>
            <a:endParaRPr lang="it-IT" dirty="0"/>
          </a:p>
          <a:p>
            <a:pPr lvl="1"/>
            <a:r>
              <a:rPr lang="it-IT" dirty="0">
                <a:hlinkClick r:id="rId4"/>
              </a:rPr>
              <a:t>http://www.aib.it/aib/boll/boll.htm</a:t>
            </a:r>
            <a:endParaRPr lang="hr-HR" dirty="0"/>
          </a:p>
          <a:p>
            <a:r>
              <a:rPr lang="en-GB" dirty="0">
                <a:hlinkClick r:id="rId5"/>
              </a:rPr>
              <a:t>D-lib magazine : the magazine of digital library research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http://www.dlib.org/</a:t>
            </a:r>
            <a:endParaRPr lang="en-GB" dirty="0"/>
          </a:p>
          <a:p>
            <a:r>
              <a:rPr lang="en-GB" dirty="0">
                <a:hlinkClick r:id="rId7"/>
              </a:rPr>
              <a:t>Information research : an electronic journal</a:t>
            </a:r>
            <a:endParaRPr lang="en-GB" dirty="0"/>
          </a:p>
          <a:p>
            <a:pPr lvl="1"/>
            <a:r>
              <a:rPr lang="en-GB" dirty="0">
                <a:hlinkClick r:id="rId8"/>
              </a:rPr>
              <a:t>http://InformationR.net/ir/</a:t>
            </a:r>
            <a:endParaRPr lang="hr-HR" dirty="0"/>
          </a:p>
          <a:p>
            <a:r>
              <a:rPr lang="en-GB" dirty="0">
                <a:hlinkClick r:id="rId9"/>
              </a:rPr>
              <a:t>Program electronic library and information systems</a:t>
            </a:r>
            <a:endParaRPr lang="en-GB" dirty="0"/>
          </a:p>
          <a:p>
            <a:pPr lvl="1"/>
            <a:r>
              <a:rPr lang="en-GB" dirty="0">
                <a:hlinkClick r:id="rId10"/>
              </a:rPr>
              <a:t>http://www.aslib.co.uk/program/index.html</a:t>
            </a:r>
            <a:endParaRPr lang="en-GB" dirty="0"/>
          </a:p>
          <a:p>
            <a:endParaRPr lang="en-GB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Rangiranje…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718621"/>
            <a:ext cx="9937333" cy="4195481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4000" b="1" dirty="0" smtClean="0"/>
              <a:t>Title </a:t>
            </a:r>
            <a:r>
              <a:rPr lang="en-GB" sz="4000" b="1" dirty="0"/>
              <a:t>	</a:t>
            </a:r>
            <a:r>
              <a:rPr lang="hr-HR" sz="4000" b="1" dirty="0" smtClean="0"/>
              <a:t>				</a:t>
            </a:r>
            <a:r>
              <a:rPr lang="en-GB" sz="4000" b="1" dirty="0" smtClean="0"/>
              <a:t>from </a:t>
            </a:r>
            <a:r>
              <a:rPr lang="en-GB" sz="4000" b="1" dirty="0"/>
              <a:t>	SJR 	H index 	</a:t>
            </a:r>
            <a:r>
              <a:rPr lang="en-GB" sz="4000" b="1" dirty="0" smtClean="0"/>
              <a:t>Areas/topics </a:t>
            </a:r>
            <a:r>
              <a:rPr lang="en-GB" sz="4000" b="1" dirty="0"/>
              <a:t>	</a:t>
            </a:r>
          </a:p>
          <a:p>
            <a:pPr marL="0" indent="0">
              <a:buNone/>
            </a:pPr>
            <a:r>
              <a:rPr lang="en-GB" sz="3200" dirty="0"/>
              <a:t>Information Systems Research 	</a:t>
            </a:r>
            <a:r>
              <a:rPr lang="hr-HR" sz="3200" dirty="0" smtClean="0"/>
              <a:t>	</a:t>
            </a:r>
            <a:r>
              <a:rPr lang="en-GB" sz="3200" dirty="0" smtClean="0"/>
              <a:t>1990 </a:t>
            </a:r>
            <a:r>
              <a:rPr lang="en-GB" sz="3200" dirty="0"/>
              <a:t>	3.160 	135 	Business, Management and Accounting; Management Information Systems; Computer </a:t>
            </a:r>
            <a:r>
              <a:rPr lang="en-GB" sz="3200" dirty="0" smtClean="0"/>
              <a:t>Science</a:t>
            </a:r>
            <a:r>
              <a:rPr lang="en-GB" sz="3200" dirty="0"/>
              <a:t>; </a:t>
            </a:r>
            <a:r>
              <a:rPr lang="hr-HR" sz="3200" dirty="0" smtClean="0"/>
              <a:t>											</a:t>
            </a:r>
            <a:r>
              <a:rPr lang="en-GB" sz="3200" dirty="0" smtClean="0"/>
              <a:t>Computer </a:t>
            </a:r>
            <a:r>
              <a:rPr lang="en-GB" sz="3200" dirty="0"/>
              <a:t>Networks and Communications; Information Systems; Decision Sciences; Information Systems </a:t>
            </a:r>
            <a:r>
              <a:rPr lang="hr-HR" sz="3200" dirty="0" smtClean="0"/>
              <a:t>										</a:t>
            </a:r>
            <a:r>
              <a:rPr lang="en-GB" sz="3200" dirty="0" smtClean="0"/>
              <a:t>and </a:t>
            </a:r>
            <a:r>
              <a:rPr lang="en-GB" sz="3200" dirty="0"/>
              <a:t>Management; 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Scientific Data 	</a:t>
            </a:r>
            <a:r>
              <a:rPr lang="hr-HR" sz="3200" dirty="0" smtClean="0"/>
              <a:t>			</a:t>
            </a:r>
            <a:r>
              <a:rPr lang="en-GB" sz="3200" dirty="0" smtClean="0"/>
              <a:t>2004 </a:t>
            </a:r>
            <a:r>
              <a:rPr lang="en-GB" sz="3200" dirty="0"/>
              <a:t>	</a:t>
            </a:r>
            <a:r>
              <a:rPr lang="en-GB" sz="3200" dirty="0" smtClean="0"/>
              <a:t>3.026 </a:t>
            </a:r>
            <a:r>
              <a:rPr lang="en-GB" sz="3200" dirty="0"/>
              <a:t>	26 	Computer </a:t>
            </a:r>
            <a:r>
              <a:rPr lang="en-GB" sz="3200" dirty="0" err="1" smtClean="0"/>
              <a:t>Scien</a:t>
            </a:r>
            <a:r>
              <a:rPr lang="hr-HR" sz="3200" dirty="0" smtClean="0"/>
              <a:t>c</a:t>
            </a:r>
            <a:r>
              <a:rPr lang="en-GB" sz="3200" dirty="0" smtClean="0"/>
              <a:t>e</a:t>
            </a:r>
            <a:r>
              <a:rPr lang="en-GB" sz="3200" dirty="0"/>
              <a:t>; Computer Science Applications; Information Systems; Decision </a:t>
            </a:r>
            <a:r>
              <a:rPr lang="hr-HR" sz="3200" dirty="0" smtClean="0"/>
              <a:t>	</a:t>
            </a:r>
            <a:r>
              <a:rPr lang="en-GB" sz="3200" dirty="0" smtClean="0"/>
              <a:t>Sciences</a:t>
            </a:r>
            <a:r>
              <a:rPr lang="en-GB" sz="3200" dirty="0"/>
              <a:t>; Statistics</a:t>
            </a:r>
            <a:r>
              <a:rPr lang="en-GB" sz="3200" dirty="0" smtClean="0"/>
              <a:t>,</a:t>
            </a:r>
            <a:r>
              <a:rPr lang="hr-HR" sz="3200" dirty="0" smtClean="0"/>
              <a:t> </a:t>
            </a:r>
            <a:r>
              <a:rPr lang="en-GB" sz="3200" dirty="0" smtClean="0"/>
              <a:t> </a:t>
            </a:r>
            <a:r>
              <a:rPr lang="hr-HR" sz="3200" dirty="0" smtClean="0"/>
              <a:t>										</a:t>
            </a:r>
            <a:r>
              <a:rPr lang="en-GB" sz="3200" dirty="0" smtClean="0"/>
              <a:t>Probability </a:t>
            </a:r>
            <a:r>
              <a:rPr lang="en-GB" sz="3200" dirty="0"/>
              <a:t>and Uncertainty; Mathematics; Statistics and </a:t>
            </a:r>
            <a:r>
              <a:rPr lang="en-GB" sz="3200" dirty="0" smtClean="0"/>
              <a:t>Probability;</a:t>
            </a:r>
            <a:r>
              <a:rPr lang="hr-HR" sz="3200" dirty="0" smtClean="0"/>
              <a:t> </a:t>
            </a:r>
            <a:r>
              <a:rPr lang="en-GB" sz="3200" dirty="0" smtClean="0"/>
              <a:t>Social </a:t>
            </a:r>
            <a:r>
              <a:rPr lang="en-GB" sz="3200" dirty="0"/>
              <a:t>Sciences; Education; </a:t>
            </a:r>
            <a:r>
              <a:rPr lang="en-GB" sz="3200" dirty="0" smtClean="0"/>
              <a:t>Library</a:t>
            </a:r>
            <a:r>
              <a:rPr lang="hr-HR" sz="3200" dirty="0" smtClean="0"/>
              <a:t> </a:t>
            </a:r>
            <a:r>
              <a:rPr lang="en-GB" sz="3200" dirty="0" smtClean="0"/>
              <a:t> </a:t>
            </a:r>
            <a:r>
              <a:rPr lang="hr-HR" sz="3200" dirty="0" smtClean="0"/>
              <a:t>										</a:t>
            </a:r>
            <a:r>
              <a:rPr lang="en-GB" sz="3200" dirty="0" smtClean="0"/>
              <a:t>and </a:t>
            </a:r>
            <a:r>
              <a:rPr lang="en-GB" sz="3200" dirty="0"/>
              <a:t>Information Sciences 	</a:t>
            </a:r>
            <a:r>
              <a:rPr lang="hr-HR" sz="3200" dirty="0" smtClean="0"/>
              <a:t> </a:t>
            </a:r>
          </a:p>
          <a:p>
            <a:pPr marL="0" indent="0">
              <a:buNone/>
            </a:pPr>
            <a:r>
              <a:rPr lang="en-GB" sz="3200" dirty="0" smtClean="0"/>
              <a:t>Information </a:t>
            </a:r>
            <a:r>
              <a:rPr lang="en-GB" sz="3200" dirty="0"/>
              <a:t>Communication and Society </a:t>
            </a:r>
            <a:r>
              <a:rPr lang="en-GB" sz="3200" dirty="0" smtClean="0"/>
              <a:t>2001 </a:t>
            </a:r>
            <a:r>
              <a:rPr lang="en-GB" sz="3200" dirty="0"/>
              <a:t>	2.385 	53 	Social Sciences; Communication; Library and Information Sciences 	</a:t>
            </a:r>
          </a:p>
          <a:p>
            <a:pPr marL="0" indent="0">
              <a:buNone/>
            </a:pPr>
            <a:r>
              <a:rPr lang="en-GB" sz="3200" dirty="0"/>
              <a:t>Journal of </a:t>
            </a:r>
            <a:r>
              <a:rPr lang="en-GB" sz="3200" dirty="0" err="1"/>
              <a:t>Informetrics</a:t>
            </a:r>
            <a:r>
              <a:rPr lang="en-GB" sz="3200" dirty="0"/>
              <a:t> </a:t>
            </a:r>
            <a:r>
              <a:rPr lang="hr-HR" sz="3200" dirty="0" smtClean="0"/>
              <a:t> </a:t>
            </a:r>
            <a:r>
              <a:rPr lang="en-GB" sz="3200" dirty="0" smtClean="0"/>
              <a:t>(</a:t>
            </a:r>
            <a:r>
              <a:rPr lang="en-GB" sz="3200" dirty="0"/>
              <a:t>Netherlands) 	2007 	2.060 	54 	Computer Science; Computer Science Applications; Decision Sciences; Management </a:t>
            </a:r>
            <a:r>
              <a:rPr lang="en-GB" sz="3200" dirty="0" smtClean="0"/>
              <a:t>Science </a:t>
            </a:r>
            <a:r>
              <a:rPr lang="en-GB" sz="3200" dirty="0"/>
              <a:t>and </a:t>
            </a:r>
            <a:r>
              <a:rPr lang="hr-HR" sz="3200" dirty="0" smtClean="0"/>
              <a:t>											</a:t>
            </a:r>
            <a:r>
              <a:rPr lang="en-GB" sz="3200" dirty="0" smtClean="0"/>
              <a:t>Operations </a:t>
            </a:r>
            <a:r>
              <a:rPr lang="en-GB" sz="3200" dirty="0"/>
              <a:t>Research; Mathematics; Applied Mathematics; </a:t>
            </a:r>
            <a:r>
              <a:rPr lang="en-GB" sz="3200" dirty="0" err="1"/>
              <a:t>Modeling</a:t>
            </a:r>
            <a:r>
              <a:rPr lang="en-GB" sz="3200" dirty="0"/>
              <a:t> and </a:t>
            </a:r>
            <a:r>
              <a:rPr lang="hr-HR" sz="3200" dirty="0" smtClean="0"/>
              <a:t>S</a:t>
            </a:r>
            <a:r>
              <a:rPr lang="en-GB" sz="3200" dirty="0" err="1" smtClean="0"/>
              <a:t>imulation</a:t>
            </a:r>
            <a:r>
              <a:rPr lang="en-GB" sz="3200" dirty="0"/>
              <a:t>; Statistics and </a:t>
            </a:r>
            <a:r>
              <a:rPr lang="hr-HR" sz="3200" dirty="0" smtClean="0"/>
              <a:t>											</a:t>
            </a:r>
            <a:r>
              <a:rPr lang="en-GB" sz="3200" dirty="0" smtClean="0"/>
              <a:t>Probability </a:t>
            </a:r>
            <a:r>
              <a:rPr lang="en-GB" sz="3200" dirty="0"/>
              <a:t>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Journal of Information Technology 	</a:t>
            </a:r>
            <a:r>
              <a:rPr lang="hr-HR" sz="3200" dirty="0" smtClean="0"/>
              <a:t>	</a:t>
            </a:r>
            <a:r>
              <a:rPr lang="en-GB" sz="3200" dirty="0" smtClean="0"/>
              <a:t>1987 </a:t>
            </a:r>
            <a:r>
              <a:rPr lang="en-GB" sz="3200" dirty="0"/>
              <a:t>	1.752 	66 	Business, Management and Accounting; Strategy and Management; Computer Science; </a:t>
            </a:r>
            <a:r>
              <a:rPr lang="hr-HR" sz="3200" dirty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hr-HR" sz="3200" dirty="0" smtClean="0"/>
              <a:t>											</a:t>
            </a:r>
            <a:r>
              <a:rPr lang="en-GB" sz="3200" dirty="0" smtClean="0"/>
              <a:t>Systems </a:t>
            </a:r>
            <a:r>
              <a:rPr lang="en-GB" sz="3200" dirty="0"/>
              <a:t>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Communications in Information Literacy 	2009 	1.657 	10 	Social Sciences; Education; E-learning; Library and Information Sciences 	</a:t>
            </a:r>
          </a:p>
          <a:p>
            <a:pPr marL="0" indent="0">
              <a:buNone/>
            </a:pPr>
            <a:r>
              <a:rPr lang="en-GB" sz="3200" dirty="0"/>
              <a:t>European Journal of Information Systems 	1995 	1.628 	88 	Computer Science; Information Systems; 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College and Research Libraries 	</a:t>
            </a:r>
            <a:r>
              <a:rPr lang="hr-HR" sz="3200" dirty="0" smtClean="0"/>
              <a:t>	</a:t>
            </a:r>
            <a:r>
              <a:rPr lang="en-GB" sz="3200" dirty="0" smtClean="0"/>
              <a:t>1987 </a:t>
            </a:r>
            <a:r>
              <a:rPr lang="en-GB" sz="3200" dirty="0"/>
              <a:t>	1.389 	45 	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…. 	</a:t>
            </a:r>
          </a:p>
          <a:p>
            <a:pPr marL="0" indent="0">
              <a:buNone/>
            </a:pPr>
            <a:r>
              <a:rPr lang="en-GB" sz="3200" dirty="0"/>
              <a:t>Journal of the Association for </a:t>
            </a:r>
            <a:r>
              <a:rPr lang="en-GB" sz="3200" dirty="0" smtClean="0"/>
              <a:t>Information </a:t>
            </a:r>
            <a:endParaRPr lang="hr-HR" sz="3200" dirty="0" smtClean="0"/>
          </a:p>
          <a:p>
            <a:pPr marL="0" indent="0">
              <a:buNone/>
            </a:pPr>
            <a:r>
              <a:rPr lang="en-GB" sz="3200" dirty="0" smtClean="0"/>
              <a:t>Science </a:t>
            </a:r>
            <a:r>
              <a:rPr lang="en-GB" sz="3200" dirty="0"/>
              <a:t>and Technology – 12. 	</a:t>
            </a:r>
            <a:r>
              <a:rPr lang="hr-HR" sz="3200" dirty="0" smtClean="0"/>
              <a:t>	</a:t>
            </a:r>
            <a:r>
              <a:rPr lang="en-GB" sz="3200" dirty="0" smtClean="0"/>
              <a:t>2014 </a:t>
            </a:r>
            <a:r>
              <a:rPr lang="en-GB" sz="3200" dirty="0"/>
              <a:t>	1.310 	118 	Computer Science; Computer Networks and Communications; Information Systems; </a:t>
            </a:r>
            <a:r>
              <a:rPr lang="en-GB" sz="3200" dirty="0" smtClean="0"/>
              <a:t>Decision </a:t>
            </a:r>
            <a:r>
              <a:rPr lang="en-GB" sz="3200" dirty="0"/>
              <a:t>Sciences; </a:t>
            </a:r>
            <a:r>
              <a:rPr lang="hr-HR" sz="3200" dirty="0" smtClean="0"/>
              <a:t>										</a:t>
            </a:r>
            <a:r>
              <a:rPr lang="en-GB" sz="3200" dirty="0" smtClean="0"/>
              <a:t>Information </a:t>
            </a:r>
            <a:r>
              <a:rPr lang="en-GB" sz="3200" dirty="0"/>
              <a:t>Systems and </a:t>
            </a:r>
            <a:r>
              <a:rPr lang="en-GB" sz="3200" dirty="0" smtClean="0"/>
              <a:t>Management</a:t>
            </a:r>
            <a:r>
              <a:rPr lang="en-GB" sz="3200" dirty="0"/>
              <a:t>; Social Sciences; Library and </a:t>
            </a:r>
            <a:r>
              <a:rPr lang="hr-HR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en-GB" sz="3200" dirty="0"/>
              <a:t>Sciences 	</a:t>
            </a:r>
          </a:p>
          <a:p>
            <a:pPr marL="0" indent="0">
              <a:buNone/>
            </a:pPr>
            <a:r>
              <a:rPr lang="en-GB" sz="3200" dirty="0"/>
              <a:t>Journal of Classification – 13. (Germany) 	1.291 	31 	</a:t>
            </a:r>
            <a:r>
              <a:rPr lang="hr-HR" sz="3200" dirty="0" smtClean="0"/>
              <a:t>	</a:t>
            </a:r>
            <a:r>
              <a:rPr lang="en-GB" sz="3200" dirty="0" smtClean="0"/>
              <a:t>Decision </a:t>
            </a:r>
            <a:r>
              <a:rPr lang="en-GB" sz="3200" dirty="0"/>
              <a:t>Sciences; Statistics, Probability and Uncertainty; Mathematics; </a:t>
            </a:r>
            <a:r>
              <a:rPr lang="en-GB" sz="3200" dirty="0" smtClean="0"/>
              <a:t>Mathematic</a:t>
            </a:r>
            <a:r>
              <a:rPr lang="hr-HR" sz="3200" dirty="0"/>
              <a:t>s</a:t>
            </a:r>
            <a:r>
              <a:rPr lang="en-GB" sz="3200" dirty="0" smtClean="0"/>
              <a:t>(miscellaneous</a:t>
            </a:r>
            <a:r>
              <a:rPr lang="en-GB" sz="3200" dirty="0"/>
              <a:t>) </a:t>
            </a:r>
            <a:r>
              <a:rPr lang="hr-HR" sz="3200" dirty="0" smtClean="0"/>
              <a:t>											</a:t>
            </a:r>
            <a:r>
              <a:rPr lang="en-GB" sz="3200" dirty="0" smtClean="0"/>
              <a:t>Psychology</a:t>
            </a:r>
            <a:r>
              <a:rPr lang="en-GB" sz="3200" dirty="0"/>
              <a:t>; Psychology (miscellaneous); Social Sciences; Library and Information Sciences 	</a:t>
            </a:r>
          </a:p>
          <a:p>
            <a:endParaRPr lang="en-GB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Informacijske ustanove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sve ustanove koje stvaraju, čuvaju, upravljaju, organiziraju i osiguravaju pristup kvalitetnim informacijama, informacijskim proizvodima i uslugama, a koje korisnicima omogućavaju osobni napredak i učenje</a:t>
            </a:r>
          </a:p>
          <a:p>
            <a:pPr lvl="1"/>
            <a:r>
              <a:rPr lang="hr-HR" dirty="0" smtClean="0"/>
              <a:t>AKM ustanove (arhivi, knjižnice, muzeji, galerije)</a:t>
            </a:r>
            <a:endParaRPr lang="hr-HR" dirty="0"/>
          </a:p>
          <a:p>
            <a:pPr lvl="1"/>
            <a:r>
              <a:rPr lang="hr-HR" dirty="0" smtClean="0"/>
              <a:t>različite ustanove – specijalne knjižnice, dokumentacijski centri, centri za analizu informacija itd., ali i jedinice unutar</a:t>
            </a:r>
          </a:p>
          <a:p>
            <a:pPr lvl="2"/>
            <a:r>
              <a:rPr lang="hr-HR" dirty="0" smtClean="0"/>
              <a:t>korporacija</a:t>
            </a:r>
          </a:p>
          <a:p>
            <a:pPr lvl="2"/>
            <a:r>
              <a:rPr lang="hr-HR" dirty="0" smtClean="0"/>
              <a:t>državnih agencija</a:t>
            </a:r>
          </a:p>
          <a:p>
            <a:pPr lvl="2"/>
            <a:r>
              <a:rPr lang="hr-HR" dirty="0" smtClean="0"/>
              <a:t>itd. 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858382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Tipovi – primjeri</a:t>
            </a:r>
            <a:endParaRPr lang="en-GB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884902" y="1893903"/>
          <a:ext cx="9566787" cy="4336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50">
                  <a:extLst>
                    <a:ext uri="{9D8B030D-6E8A-4147-A177-3AD203B41FA5}">
                      <a16:colId xmlns:a16="http://schemas.microsoft.com/office/drawing/2014/main" val="397737909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589773177"/>
                    </a:ext>
                  </a:extLst>
                </a:gridCol>
                <a:gridCol w="4218037">
                  <a:extLst>
                    <a:ext uri="{9D8B030D-6E8A-4147-A177-3AD203B41FA5}">
                      <a16:colId xmlns:a16="http://schemas.microsoft.com/office/drawing/2014/main" val="2484951089"/>
                    </a:ext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Obilježja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osoblje, korisnici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Relevant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profesionalne udruge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extLst>
                  <a:ext uri="{0D108BD9-81ED-4DB2-BD59-A6C34878D82A}">
                    <a16:rowId xmlns:a16="http://schemas.microsoft.com/office/drawing/2014/main" val="1836413067"/>
                  </a:ext>
                </a:extLst>
              </a:tr>
              <a:tr h="844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</a:t>
                      </a:r>
                      <a:r>
                        <a:rPr lang="hr-HR" sz="1100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inske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Bolnice, medicinski škole i fakulteti, farmaceutske kompanije, medicinske knjižnice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Library Association</a:t>
                      </a:r>
                      <a:endParaRPr lang="en-GB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Pharmaceutical &amp; Health Technology </a:t>
                      </a:r>
                      <a:r>
                        <a:rPr lang="en-GB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  <a:endParaRPr lang="en-GB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Biosciences Libraries</a:t>
                      </a:r>
                      <a:r>
                        <a:rPr lang="en-GB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1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 Libraries Group</a:t>
                      </a:r>
                      <a:endParaRPr lang="en-GB" sz="11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2807853518"/>
                  </a:ext>
                </a:extLst>
              </a:tr>
              <a:tr h="41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Pravne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Pravni fakulteti, državne agencije, odvjetnički uredi,</a:t>
                      </a:r>
                      <a:r>
                        <a:rPr lang="hr-H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pravni odjeli unutar korporacija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Associations of Law Libraries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(by country)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– Law Libraries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Commercial, Legal &amp; Scientific Information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extLst>
                  <a:ext uri="{0D108BD9-81ED-4DB2-BD59-A6C34878D82A}">
                    <a16:rowId xmlns:a16="http://schemas.microsoft.com/office/drawing/2014/main" val="3192014192"/>
                  </a:ext>
                </a:extLst>
              </a:tr>
              <a:tr h="68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1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orporat</a:t>
                      </a:r>
                      <a:r>
                        <a:rPr lang="hr-HR" sz="11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ivn</a:t>
                      </a:r>
                      <a:r>
                        <a:rPr lang="en-GB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hr-HR" sz="11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eprofitne</a:t>
                      </a:r>
                      <a:endParaRPr lang="hr-HR" sz="11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cije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(profitne i neprofitne)  svih vrsta i veličina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Business &amp; Finance Division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ASIS&amp;T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CILIP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Knowledge &amp; Information Management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Technology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Libraries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IFLA –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Management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969553704"/>
                  </a:ext>
                </a:extLst>
              </a:tr>
              <a:tr h="95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Državne, vojne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Obavještajne</a:t>
                      </a:r>
                      <a:r>
                        <a:rPr lang="hr-H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agencije, zatvori, vojne baze, zdravstvo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Military 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Libraries 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 </a:t>
                      </a:r>
                      <a:r>
                        <a:rPr lang="en-GB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</a:t>
                      </a:r>
                      <a:r>
                        <a:rPr lang="hr-HR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Division</a:t>
                      </a: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Information and Official Publications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Section</a:t>
                      </a: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Libraries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Government Information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790973179"/>
                  </a:ext>
                </a:extLst>
              </a:tr>
              <a:tr h="68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Muzejske i umjetničke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Baštinske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ustanove, povijesne organizacije, umjetnički muzeji i institucije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Museums, Arts &amp; Humanities Division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Libraries Society of North America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– Art Libraries Section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3310388083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Naglasak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Social Care Information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UK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Informacijski centar za azil i izbjeglice (ICAR)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u sklopu </a:t>
            </a:r>
            <a:r>
              <a:rPr lang="en-GB" dirty="0" smtClean="0"/>
              <a:t>Runnymede</a:t>
            </a:r>
            <a:r>
              <a:rPr lang="hr-HR" dirty="0" smtClean="0"/>
              <a:t> Trust</a:t>
            </a:r>
          </a:p>
          <a:p>
            <a:r>
              <a:rPr lang="hr-HR" dirty="0" smtClean="0"/>
              <a:t>istražuje u sljedećim područjima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hr-HR" dirty="0" smtClean="0"/>
              <a:t>f</a:t>
            </a:r>
            <a:r>
              <a:rPr lang="en-GB" dirty="0" err="1" smtClean="0"/>
              <a:t>inanci</a:t>
            </a:r>
            <a:r>
              <a:rPr lang="hr-HR" dirty="0" err="1" smtClean="0"/>
              <a:t>jska</a:t>
            </a:r>
            <a:r>
              <a:rPr lang="hr-HR" dirty="0" smtClean="0"/>
              <a:t> </a:t>
            </a:r>
            <a:r>
              <a:rPr lang="hr-HR" dirty="0" err="1" smtClean="0"/>
              <a:t>inkluzija</a:t>
            </a:r>
            <a:r>
              <a:rPr lang="hr-HR" dirty="0" smtClean="0"/>
              <a:t> i etnička pripadnost</a:t>
            </a:r>
            <a:endParaRPr lang="en-GB" dirty="0"/>
          </a:p>
          <a:p>
            <a:pPr lvl="1"/>
            <a:r>
              <a:rPr lang="hr-HR" dirty="0" smtClean="0"/>
              <a:t>etničke manjine, starije osobe </a:t>
            </a:r>
          </a:p>
          <a:p>
            <a:pPr lvl="1"/>
            <a:r>
              <a:rPr lang="hr-HR" dirty="0" smtClean="0"/>
              <a:t>obrazovna politika</a:t>
            </a:r>
          </a:p>
          <a:p>
            <a:pPr lvl="1"/>
            <a:r>
              <a:rPr lang="hr-HR" dirty="0" smtClean="0"/>
              <a:t>pravosuđe </a:t>
            </a:r>
          </a:p>
          <a:p>
            <a:pPr lvl="1"/>
            <a:r>
              <a:rPr lang="hr-HR" dirty="0" smtClean="0"/>
              <a:t>imigracija i integracija</a:t>
            </a:r>
            <a:endParaRPr lang="en-GB" dirty="0"/>
          </a:p>
        </p:txBody>
      </p:sp>
      <p:pic>
        <p:nvPicPr>
          <p:cNvPr id="1026" name="Picture 2" descr="NHS Digital HQ Lee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43" y="2481262"/>
            <a:ext cx="2095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Informacijski centar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hr-HR" dirty="0" smtClean="0"/>
              <a:t>entar čija je zadaća</a:t>
            </a:r>
          </a:p>
          <a:p>
            <a:pPr lvl="1"/>
            <a:r>
              <a:rPr lang="hr-HR" dirty="0" smtClean="0"/>
              <a:t>pohrana</a:t>
            </a:r>
            <a:r>
              <a:rPr lang="en-GB" dirty="0" smtClean="0"/>
              <a:t>, </a:t>
            </a:r>
            <a:endParaRPr lang="hr-HR" dirty="0" smtClean="0"/>
          </a:p>
          <a:p>
            <a:pPr lvl="1"/>
            <a:r>
              <a:rPr lang="hr-HR" dirty="0"/>
              <a:t>o</a:t>
            </a:r>
            <a:r>
              <a:rPr lang="hr-HR" dirty="0" smtClean="0"/>
              <a:t>brada, i</a:t>
            </a:r>
            <a:r>
              <a:rPr lang="en-GB" dirty="0" smtClean="0"/>
              <a:t> </a:t>
            </a:r>
            <a:endParaRPr lang="hr-HR" dirty="0" smtClean="0"/>
          </a:p>
          <a:p>
            <a:pPr lvl="1"/>
            <a:r>
              <a:rPr lang="hr-HR" dirty="0"/>
              <a:t>p</a:t>
            </a:r>
            <a:r>
              <a:rPr lang="hr-HR" dirty="0" smtClean="0"/>
              <a:t>retraživanje i pronalaženje informacija kako bi se</a:t>
            </a:r>
          </a:p>
          <a:p>
            <a:r>
              <a:rPr lang="en-GB" dirty="0" err="1" smtClean="0"/>
              <a:t>disemi</a:t>
            </a:r>
            <a:r>
              <a:rPr lang="hr-HR" dirty="0" smtClean="0"/>
              <a:t>nirale</a:t>
            </a:r>
            <a:r>
              <a:rPr lang="en-GB" dirty="0" smtClean="0"/>
              <a:t>, </a:t>
            </a:r>
            <a:endParaRPr lang="hr-HR" dirty="0" smtClean="0"/>
          </a:p>
          <a:p>
            <a:pPr lvl="1"/>
            <a:r>
              <a:rPr lang="hr-HR" dirty="0"/>
              <a:t>n</a:t>
            </a:r>
            <a:r>
              <a:rPr lang="hr-HR" dirty="0" smtClean="0"/>
              <a:t>a zahtjev ili selektivno (SDI – selektivna diseminacija informacija)</a:t>
            </a:r>
            <a:r>
              <a:rPr lang="en-GB" dirty="0" smtClean="0"/>
              <a:t> </a:t>
            </a:r>
            <a:endParaRPr lang="hr-HR" dirty="0" smtClean="0"/>
          </a:p>
          <a:p>
            <a:pPr lvl="1"/>
            <a:r>
              <a:rPr lang="hr-HR" dirty="0"/>
              <a:t>n</a:t>
            </a:r>
            <a:r>
              <a:rPr lang="hr-HR" dirty="0" smtClean="0"/>
              <a:t>a temelju izraženih korisničkih potreba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Touristički informativni centar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Studentski informacijski centar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7116762" y="4588026"/>
            <a:ext cx="2932113" cy="478367"/>
          </a:xfrm>
        </p:spPr>
        <p:txBody>
          <a:bodyPr/>
          <a:lstStyle/>
          <a:p>
            <a:r>
              <a:rPr lang="hr-HR" dirty="0" smtClean="0"/>
              <a:t>Informacijski centar</a:t>
            </a:r>
            <a:endParaRPr lang="en-GB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hr-HR" dirty="0" smtClean="0"/>
              <a:t>Postojna, Slovenija</a:t>
            </a:r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iedmont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endParaRPr lang="en-GB" sz="1800" dirty="0"/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22"/>
          </p:nvPr>
        </p:nvSpPr>
        <p:spPr/>
      </p:sp>
      <p:pic>
        <p:nvPicPr>
          <p:cNvPr id="2050" name="Picture 2" descr="Image result for concept of information centre photos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111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.yimg.com/g/images/spaceout.gif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239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formation De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2" y="2171018"/>
            <a:ext cx="3384683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Visitor Center of the Fu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16" y="2209800"/>
            <a:ext cx="3083796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teksta 13"/>
          <p:cNvSpPr>
            <a:spLocks noGrp="1"/>
          </p:cNvSpPr>
          <p:nvPr>
            <p:ph type="body" sz="half" idx="20"/>
          </p:nvPr>
        </p:nvSpPr>
        <p:spPr>
          <a:xfrm>
            <a:off x="7124575" y="5008031"/>
            <a:ext cx="2935997" cy="478368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 je stigla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aslov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N History Timeli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10305948" cy="61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Faletar Tanackovic i Aparac Jelusic,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2016</Words>
  <Application>Microsoft Office PowerPoint</Application>
  <PresentationFormat>Široki zaslon</PresentationFormat>
  <Paragraphs>398</Paragraphs>
  <Slides>40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9" baseType="lpstr">
      <vt:lpstr>Century Gothic</vt:lpstr>
      <vt:lpstr>Calibri</vt:lpstr>
      <vt:lpstr>Arial</vt:lpstr>
      <vt:lpstr>Symbol</vt:lpstr>
      <vt:lpstr>Raleway</vt:lpstr>
      <vt:lpstr>Times New Roman</vt:lpstr>
      <vt:lpstr>Wingdings 3</vt:lpstr>
      <vt:lpstr>Fjalla One</vt:lpstr>
      <vt:lpstr>Ion</vt:lpstr>
      <vt:lpstr>Informacijske institucije i profesije: Društvene zadaće i vrijednosti</vt:lpstr>
      <vt:lpstr>Sadržaj</vt:lpstr>
      <vt:lpstr>Informacijske ustanove</vt:lpstr>
      <vt:lpstr>Informacijske ustanove</vt:lpstr>
      <vt:lpstr>Tipovi – primjeri</vt:lpstr>
      <vt:lpstr>Naglasak</vt:lpstr>
      <vt:lpstr>Informacijski centar</vt:lpstr>
      <vt:lpstr>Primjeri</vt:lpstr>
      <vt:lpstr>PowerPoint prezentacija</vt:lpstr>
      <vt:lpstr>Referalni centar</vt:lpstr>
      <vt:lpstr>Dokumentacijski centar</vt:lpstr>
      <vt:lpstr>Informacijske službe i usluge – obilježja</vt:lpstr>
      <vt:lpstr>Knjižnice</vt:lpstr>
      <vt:lpstr>…</vt:lpstr>
      <vt:lpstr>…</vt:lpstr>
      <vt:lpstr>PowerPoint prezentacija</vt:lpstr>
      <vt:lpstr>Digitalna podjela</vt:lpstr>
      <vt:lpstr>Kako bi se prevladala ta podjela....</vt:lpstr>
      <vt:lpstr>Društvena pravednost</vt:lpstr>
      <vt:lpstr>Kulturna raznolikost</vt:lpstr>
      <vt:lpstr>PowerPoint prezentacija</vt:lpstr>
      <vt:lpstr>Slobodno vrijeme</vt:lpstr>
      <vt:lpstr>Profesionalna pitanja</vt:lpstr>
      <vt:lpstr>Poslovi</vt:lpstr>
      <vt:lpstr>Novi profili…</vt:lpstr>
      <vt:lpstr>Potrebna znanja i vještine?</vt:lpstr>
      <vt:lpstr>…</vt:lpstr>
      <vt:lpstr>Primjeri sveučilišnih kolegija na diplomskoj razini</vt:lpstr>
      <vt:lpstr>Profesionalna pitanja</vt:lpstr>
      <vt:lpstr>Svjetska i europska udruženja</vt:lpstr>
      <vt:lpstr>Međunarodna udruženja</vt:lpstr>
      <vt:lpstr>Instituti</vt:lpstr>
      <vt:lpstr>Knjižničari i informacijski stručnjaci  </vt:lpstr>
      <vt:lpstr>Komentari...</vt:lpstr>
      <vt:lpstr>Credo </vt:lpstr>
      <vt:lpstr>Profesionalna pitanja</vt:lpstr>
      <vt:lpstr>Časopisi</vt:lpstr>
      <vt:lpstr>E-časopisi – odabir </vt:lpstr>
      <vt:lpstr>Rangiranje…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2018-11-17T18:21:49Z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