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5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g"/>
  <Override PartName="/ppt/notesSlides/notesSlide2.xml" ContentType="application/vnd.openxmlformats-officedocument.presentationml.notesSlide+xml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17.jpg" ContentType="image/jpg"/>
  <Override PartName="/ppt/notesSlides/notesSlide11.xml" ContentType="application/vnd.openxmlformats-officedocument.presentationml.notesSlide+xml"/>
  <Override PartName="/ppt/media/image18.jpg" ContentType="image/jpg"/>
  <Override PartName="/ppt/notesSlides/notesSlide12.xml" ContentType="application/vnd.openxmlformats-officedocument.presentationml.notesSlide+xml"/>
  <Override PartName="/ppt/media/image19.jpg" ContentType="image/jpg"/>
  <Override PartName="/ppt/notesSlides/notesSlide13.xml" ContentType="application/vnd.openxmlformats-officedocument.presentationml.notesSlide+xml"/>
  <Override PartName="/ppt/media/image20.jpg" ContentType="image/jpg"/>
  <Override PartName="/ppt/notesSlides/notesSlide14.xml" ContentType="application/vnd.openxmlformats-officedocument.presentationml.notesSlide+xml"/>
  <Override PartName="/ppt/media/image21.jpg" ContentType="image/jp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22.jpg" ContentType="image/jpg"/>
  <Override PartName="/ppt/notesSlides/notesSlide18.xml" ContentType="application/vnd.openxmlformats-officedocument.presentationml.notesSlide+xml"/>
  <Override PartName="/ppt/media/image24.jpg" ContentType="image/jp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media/image27.jpg" ContentType="image/jpg"/>
  <Override PartName="/ppt/notesSlides/notesSlide21.xml" ContentType="application/vnd.openxmlformats-officedocument.presentationml.notesSlide+xml"/>
  <Override PartName="/ppt/media/image28.jpg" ContentType="image/jpg"/>
  <Override PartName="/ppt/notesSlides/notesSlide22.xml" ContentType="application/vnd.openxmlformats-officedocument.presentationml.notesSlide+xml"/>
  <Override PartName="/ppt/media/image29.jpg" ContentType="image/jpg"/>
  <Override PartName="/ppt/notesSlides/notesSlide23.xml" ContentType="application/vnd.openxmlformats-officedocument.presentationml.notesSlide+xml"/>
  <Override PartName="/ppt/media/image30.jpg" ContentType="image/jp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autoCompressPictures="0">
  <p:sldMasterIdLst>
    <p:sldMasterId id="2147483680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6" r:id="rId29"/>
  </p:sldIdLst>
  <p:sldSz cx="12192000" cy="6858000"/>
  <p:notesSz cx="7023100" cy="9309100"/>
  <p:embeddedFontLst>
    <p:embeddedFont>
      <p:font typeface="Fjalla One" panose="020B0604020202020204" charset="0"/>
      <p:regular r:id="rId32"/>
    </p:embeddedFont>
    <p:embeddedFont>
      <p:font typeface="Wingdings 3" panose="05040102010807070707" pitchFamily="18" charset="2"/>
      <p:regular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aleway" panose="020B0604020202020204" charset="-18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smtClean="0"/>
            <a:t>gustafnelhans@hb.se</a:t>
          </a:r>
          <a:endParaRPr lang="en-US" dirty="0"/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000" kern="1200" smtClean="0"/>
            <a:t>gustafnelhans@hb.se</a:t>
          </a:r>
          <a:endParaRPr lang="en-US" sz="5000" kern="1200" dirty="0"/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212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451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792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155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729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29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3351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173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669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57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5851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504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86542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667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262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0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37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5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92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239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701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6451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41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6A4A-0753-4200-B0E0-6F7B6E10717E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8AF6-7731-4FB0-87A3-AC001C1ECF80}" type="datetime1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E6A2-C6F5-4FDB-9B11-F55403AA3B97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A28C-3953-4F6E-A3F9-3D1B4F2994A8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8865D-3292-4395-8D43-CB66A60F8829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7474-0F29-4774-8B4A-4F20CD544B27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A53A-483C-4FFA-8D45-A0D236036EB7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7D9F-4D19-4CAE-98F2-97E600AE42CC}" type="datetime1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95EB-A755-4824-87D1-5B1831F7315A}" type="datetime1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563C-01C2-44E2-BE6E-5443EC538E62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3198-462E-47D6-A784-B62A9B1B75BF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2B35-3171-4096-BA98-EB3F586FFB7F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Gustaf nelhans, 2018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19DDD-56A5-49D8-B5FF-EE7B4DCDDDC6}" type="datetime1">
              <a:rPr lang="en-US" smtClean="0"/>
              <a:t>1/14/2019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658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39216" y="4006596"/>
            <a:ext cx="5279136" cy="268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Gustaf nelhans, 2018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98314-1481-423D-98FF-576FBE43901F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3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4C47-C493-4FD8-81F4-98D6EDB7DECD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9928-4883-46B2-8374-56D59422FF8E}" type="datetime1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84BE-8D9D-443E-A669-79672B2E94BA}" type="datetime1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8808-DB6B-491C-884B-DCBAA2FAD19F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A1A-4FE3-48B4-AA4A-65F384563543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EFBE-8159-4C7A-896D-2F46347C554C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50B7-C54D-40C3-BD41-9FF335B7796B}" type="datetime1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00" y="6201344"/>
            <a:ext cx="2075547" cy="575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40" y="6096001"/>
            <a:ext cx="1583069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6" y="6218956"/>
            <a:ext cx="2237218" cy="639043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CB2B9D2-0B83-49AE-A122-A9B289169A94}" type="datetime1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Gustaf nelhans,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infose.ffos.h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go">
            <a:extLst>
              <a:ext uri="{FF2B5EF4-FFF2-40B4-BE49-F238E27FC236}">
                <a16:creationId xmlns:a16="http://schemas.microsoft.com/office/drawing/2014/main" id="{5262139E-4C4F-4754-BA74-C4D3B3792406}"/>
              </a:ext>
            </a:extLst>
          </p:cNvPr>
          <p:cNvSpPr txBox="1"/>
          <p:nvPr/>
        </p:nvSpPr>
        <p:spPr>
          <a:xfrm>
            <a:off x="140672" y="126610"/>
            <a:ext cx="309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B0F0F"/>
                </a:solidFill>
                <a:latin typeface="Raleway" panose="020B0503030101060003" pitchFamily="34" charset="0"/>
              </a:rPr>
              <a:t>EINFOSE</a:t>
            </a:r>
            <a:endParaRPr lang="es-ES" sz="5400" b="1" dirty="0">
              <a:solidFill>
                <a:srgbClr val="CB0F0F"/>
              </a:solidFill>
              <a:latin typeface="Raleway" panose="020B0503030101060003" pitchFamily="34" charset="0"/>
            </a:endParaRPr>
          </a:p>
          <a:p>
            <a:r>
              <a:rPr lang="en-US" u="sng" dirty="0">
                <a:latin typeface="Fjalla One" panose="02000506040000020004" pitchFamily="2" charset="0"/>
                <a:hlinkClick r:id="rId2" tooltip="Einfose web site"/>
              </a:rPr>
              <a:t>http://einfose.ffos.hr/</a:t>
            </a:r>
            <a:endParaRPr lang="es-ES" dirty="0">
              <a:latin typeface="Fjalla One" panose="0200050604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 err="1" smtClean="0">
                <a:solidFill>
                  <a:schemeClr val="accent1"/>
                </a:solidFill>
              </a:rPr>
              <a:t>Utvorskande</a:t>
            </a:r>
            <a:r>
              <a:rPr lang="hr-HR" sz="4400" dirty="0" smtClean="0">
                <a:solidFill>
                  <a:schemeClr val="accent1"/>
                </a:solidFill>
              </a:rPr>
              <a:t> </a:t>
            </a:r>
            <a:r>
              <a:rPr lang="hr-HR" sz="4400" dirty="0" err="1" smtClean="0">
                <a:solidFill>
                  <a:schemeClr val="accent1"/>
                </a:solidFill>
              </a:rPr>
              <a:t>visualisering</a:t>
            </a:r>
            <a:r>
              <a:rPr lang="hr-HR" sz="4400" dirty="0" smtClean="0">
                <a:solidFill>
                  <a:schemeClr val="accent1"/>
                </a:solidFill>
              </a:rPr>
              <a:t> </a:t>
            </a:r>
            <a:r>
              <a:rPr lang="hr-HR" sz="4400" dirty="0" err="1" smtClean="0">
                <a:solidFill>
                  <a:schemeClr val="accent1"/>
                </a:solidFill>
              </a:rPr>
              <a:t>av</a:t>
            </a:r>
            <a:r>
              <a:rPr lang="hr-HR" sz="4400" dirty="0" smtClean="0">
                <a:solidFill>
                  <a:schemeClr val="accent1"/>
                </a:solidFill>
              </a:rPr>
              <a:t> </a:t>
            </a:r>
            <a:r>
              <a:rPr lang="hr-HR" sz="4400" dirty="0" err="1" smtClean="0">
                <a:solidFill>
                  <a:schemeClr val="accent1"/>
                </a:solidFill>
              </a:rPr>
              <a:t>citeringsnätwerk</a:t>
            </a:r>
            <a:r>
              <a:rPr lang="hr-HR" sz="4400" dirty="0" smtClean="0">
                <a:solidFill>
                  <a:schemeClr val="accent1"/>
                </a:solidFill>
              </a:rPr>
              <a:t> med </a:t>
            </a:r>
            <a:r>
              <a:rPr lang="hr-HR" sz="4400" dirty="0" err="1" smtClean="0">
                <a:solidFill>
                  <a:schemeClr val="accent1"/>
                </a:solidFill>
              </a:rPr>
              <a:t>VOSviewer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591033"/>
          </a:xfrm>
        </p:spPr>
        <p:txBody>
          <a:bodyPr/>
          <a:lstStyle/>
          <a:p>
            <a:r>
              <a:rPr lang="hr-HR" dirty="0" err="1" smtClean="0"/>
              <a:t>Gustaf</a:t>
            </a:r>
            <a:r>
              <a:rPr lang="hr-HR" dirty="0" smtClean="0"/>
              <a:t> </a:t>
            </a:r>
            <a:r>
              <a:rPr lang="hr-HR" dirty="0" err="1" smtClean="0"/>
              <a:t>Nelhans</a:t>
            </a:r>
            <a:r>
              <a:rPr lang="ca-ES" dirty="0" smtClean="0"/>
              <a:t> </a:t>
            </a:r>
            <a:r>
              <a:rPr lang="en-US" dirty="0" smtClean="0"/>
              <a:t>| </a:t>
            </a:r>
            <a:r>
              <a:rPr lang="hr-HR" dirty="0" smtClean="0"/>
              <a:t>RMIS</a:t>
            </a:r>
            <a:endParaRPr lang="en-US" dirty="0"/>
          </a:p>
        </p:txBody>
      </p:sp>
      <p:sp>
        <p:nvSpPr>
          <p:cNvPr id="6" name="TekstniOkvir 5"/>
          <p:cNvSpPr txBox="1"/>
          <p:nvPr/>
        </p:nvSpPr>
        <p:spPr>
          <a:xfrm>
            <a:off x="2222090" y="5368413"/>
            <a:ext cx="763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/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lang="en-GB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lang="en-GB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lang="en-GB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lang="en-GB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lang="en-GB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lang="en-GB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lang="en-GB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lang="en-GB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lang="en-GB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lang="en-GB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lang="en-GB" spc="-15" dirty="0" err="1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lang="en-GB" spc="-10" dirty="0" err="1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lang="en-GB" spc="-30" dirty="0" err="1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lang="en-GB" spc="-10" dirty="0" err="1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lang="en-GB" dirty="0" err="1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pc="-50" dirty="0" err="1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lang="en-GB" spc="-10" dirty="0" err="1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lang="en-GB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lang="en-GB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lang="en-GB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lang="en-GB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lang="en-GB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lang="en-GB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897707"/>
          </a:xfrm>
          <a:prstGeom prst="rect">
            <a:avLst/>
          </a:prstGeom>
        </p:spPr>
        <p:txBody>
          <a:bodyPr vert="horz" wrap="square" lIns="0" tIns="248945" rIns="0" bIns="0" rtlCol="0" anchor="t">
            <a:spAutoFit/>
          </a:bodyPr>
          <a:lstStyle/>
          <a:p>
            <a:pPr marL="12700"/>
            <a:r>
              <a:rPr spc="-5" dirty="0"/>
              <a:t>Ci</a:t>
            </a:r>
            <a:r>
              <a:rPr spc="-50" dirty="0"/>
              <a:t>t</a:t>
            </a:r>
            <a:r>
              <a:rPr spc="-5" dirty="0"/>
              <a:t>eringsanal</a:t>
            </a:r>
            <a:r>
              <a:rPr spc="-3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 flipH="1">
            <a:off x="8444101" y="5053782"/>
            <a:ext cx="1860104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3562" y="2402586"/>
            <a:ext cx="573405" cy="1828800"/>
          </a:xfrm>
          <a:custGeom>
            <a:avLst/>
            <a:gdLst/>
            <a:ahLst/>
            <a:cxnLst/>
            <a:rect l="l" t="t" r="r" b="b"/>
            <a:pathLst>
              <a:path w="573405" h="1828800">
                <a:moveTo>
                  <a:pt x="573023" y="1828799"/>
                </a:moveTo>
                <a:lnTo>
                  <a:pt x="526547" y="1828176"/>
                </a:lnTo>
                <a:lnTo>
                  <a:pt x="482460" y="1826369"/>
                </a:lnTo>
                <a:lnTo>
                  <a:pt x="441350" y="1823478"/>
                </a:lnTo>
                <a:lnTo>
                  <a:pt x="386561" y="1817319"/>
                </a:lnTo>
                <a:lnTo>
                  <a:pt x="341789" y="1809267"/>
                </a:lnTo>
                <a:lnTo>
                  <a:pt x="301117" y="1796155"/>
                </a:lnTo>
                <a:lnTo>
                  <a:pt x="286511" y="1781043"/>
                </a:lnTo>
                <a:lnTo>
                  <a:pt x="286511" y="1003675"/>
                </a:lnTo>
                <a:lnTo>
                  <a:pt x="285562" y="999772"/>
                </a:lnTo>
                <a:lnTo>
                  <a:pt x="243588" y="978563"/>
                </a:lnTo>
                <a:lnTo>
                  <a:pt x="202598" y="969942"/>
                </a:lnTo>
                <a:lnTo>
                  <a:pt x="150926" y="963094"/>
                </a:lnTo>
                <a:lnTo>
                  <a:pt x="111527" y="959681"/>
                </a:lnTo>
                <a:lnTo>
                  <a:pt x="68855" y="957307"/>
                </a:lnTo>
                <a:lnTo>
                  <a:pt x="23499" y="956072"/>
                </a:lnTo>
                <a:lnTo>
                  <a:pt x="0" y="955913"/>
                </a:lnTo>
                <a:lnTo>
                  <a:pt x="23499" y="955755"/>
                </a:lnTo>
                <a:lnTo>
                  <a:pt x="68855" y="954528"/>
                </a:lnTo>
                <a:lnTo>
                  <a:pt x="111527" y="952167"/>
                </a:lnTo>
                <a:lnTo>
                  <a:pt x="150926" y="948770"/>
                </a:lnTo>
                <a:lnTo>
                  <a:pt x="202598" y="941946"/>
                </a:lnTo>
                <a:lnTo>
                  <a:pt x="243588" y="933340"/>
                </a:lnTo>
                <a:lnTo>
                  <a:pt x="282762" y="915932"/>
                </a:lnTo>
                <a:lnTo>
                  <a:pt x="286511" y="908182"/>
                </a:lnTo>
                <a:lnTo>
                  <a:pt x="286511" y="47762"/>
                </a:lnTo>
                <a:lnTo>
                  <a:pt x="287461" y="43838"/>
                </a:lnTo>
                <a:lnTo>
                  <a:pt x="329435" y="22581"/>
                </a:lnTo>
                <a:lnTo>
                  <a:pt x="370425" y="13971"/>
                </a:lnTo>
                <a:lnTo>
                  <a:pt x="422097" y="7144"/>
                </a:lnTo>
                <a:lnTo>
                  <a:pt x="461496" y="3746"/>
                </a:lnTo>
                <a:lnTo>
                  <a:pt x="504168" y="1385"/>
                </a:lnTo>
                <a:lnTo>
                  <a:pt x="549524" y="157"/>
                </a:lnTo>
                <a:lnTo>
                  <a:pt x="573023" y="0"/>
                </a:lnTo>
              </a:path>
            </a:pathLst>
          </a:custGeom>
          <a:ln w="25907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8778" y="2894838"/>
            <a:ext cx="695325" cy="805180"/>
          </a:xfrm>
          <a:custGeom>
            <a:avLst/>
            <a:gdLst/>
            <a:ahLst/>
            <a:cxnLst/>
            <a:rect l="l" t="t" r="r" b="b"/>
            <a:pathLst>
              <a:path w="695325" h="805179">
                <a:moveTo>
                  <a:pt x="0" y="0"/>
                </a:moveTo>
                <a:lnTo>
                  <a:pt x="56361" y="757"/>
                </a:lnTo>
                <a:lnTo>
                  <a:pt x="109827" y="2950"/>
                </a:lnTo>
                <a:lnTo>
                  <a:pt x="159682" y="6460"/>
                </a:lnTo>
                <a:lnTo>
                  <a:pt x="205211" y="11167"/>
                </a:lnTo>
                <a:lnTo>
                  <a:pt x="245699" y="16954"/>
                </a:lnTo>
                <a:lnTo>
                  <a:pt x="295412" y="27397"/>
                </a:lnTo>
                <a:lnTo>
                  <a:pt x="337373" y="43988"/>
                </a:lnTo>
                <a:lnTo>
                  <a:pt x="347471" y="57911"/>
                </a:lnTo>
                <a:lnTo>
                  <a:pt x="347471" y="312298"/>
                </a:lnTo>
                <a:lnTo>
                  <a:pt x="348623" y="317033"/>
                </a:lnTo>
                <a:lnTo>
                  <a:pt x="386256" y="338867"/>
                </a:lnTo>
                <a:lnTo>
                  <a:pt x="431115" y="349944"/>
                </a:lnTo>
                <a:lnTo>
                  <a:pt x="468813" y="356235"/>
                </a:lnTo>
                <a:lnTo>
                  <a:pt x="511911" y="361509"/>
                </a:lnTo>
                <a:lnTo>
                  <a:pt x="559692" y="365644"/>
                </a:lnTo>
                <a:lnTo>
                  <a:pt x="611442" y="368521"/>
                </a:lnTo>
                <a:lnTo>
                  <a:pt x="666446" y="370017"/>
                </a:lnTo>
                <a:lnTo>
                  <a:pt x="694943" y="370210"/>
                </a:lnTo>
                <a:lnTo>
                  <a:pt x="666446" y="370401"/>
                </a:lnTo>
                <a:lnTo>
                  <a:pt x="611442" y="371891"/>
                </a:lnTo>
                <a:lnTo>
                  <a:pt x="559692" y="374758"/>
                </a:lnTo>
                <a:lnTo>
                  <a:pt x="511911" y="378881"/>
                </a:lnTo>
                <a:lnTo>
                  <a:pt x="468813" y="384143"/>
                </a:lnTo>
                <a:lnTo>
                  <a:pt x="431115" y="390425"/>
                </a:lnTo>
                <a:lnTo>
                  <a:pt x="386256" y="401499"/>
                </a:lnTo>
                <a:lnTo>
                  <a:pt x="352019" y="418723"/>
                </a:lnTo>
                <a:lnTo>
                  <a:pt x="347471" y="428122"/>
                </a:lnTo>
                <a:lnTo>
                  <a:pt x="347471" y="746759"/>
                </a:lnTo>
                <a:lnTo>
                  <a:pt x="346320" y="751512"/>
                </a:lnTo>
                <a:lnTo>
                  <a:pt x="308687" y="773382"/>
                </a:lnTo>
                <a:lnTo>
                  <a:pt x="263828" y="784456"/>
                </a:lnTo>
                <a:lnTo>
                  <a:pt x="226130" y="790738"/>
                </a:lnTo>
                <a:lnTo>
                  <a:pt x="183032" y="796000"/>
                </a:lnTo>
                <a:lnTo>
                  <a:pt x="135251" y="800123"/>
                </a:lnTo>
                <a:lnTo>
                  <a:pt x="83501" y="802990"/>
                </a:lnTo>
                <a:lnTo>
                  <a:pt x="28497" y="804480"/>
                </a:lnTo>
                <a:lnTo>
                  <a:pt x="0" y="804671"/>
                </a:lnTo>
              </a:path>
            </a:pathLst>
          </a:custGeom>
          <a:ln w="25907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66740" y="2981576"/>
            <a:ext cx="13087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000" spc="-5" dirty="0">
                <a:latin typeface="Calibri"/>
                <a:cs typeface="Calibri"/>
              </a:rPr>
              <a:t>Samc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ade</a:t>
            </a:r>
            <a:endParaRPr sz="2000">
              <a:latin typeface="Calibri"/>
              <a:cs typeface="Calibri"/>
            </a:endParaRPr>
          </a:p>
          <a:p>
            <a:pPr marL="12700"/>
            <a:r>
              <a:rPr sz="2000" i="1" spc="-5" dirty="0">
                <a:latin typeface="Calibri"/>
                <a:cs typeface="Calibri"/>
              </a:rPr>
              <a:t>(C</a:t>
            </a:r>
            <a:r>
              <a:rPr sz="2000" i="1" spc="5" dirty="0">
                <a:latin typeface="Calibri"/>
                <a:cs typeface="Calibri"/>
              </a:rPr>
              <a:t>o</a:t>
            </a:r>
            <a:r>
              <a:rPr sz="2000" i="1" spc="-5" dirty="0">
                <a:latin typeface="Calibri"/>
                <a:cs typeface="Calibri"/>
              </a:rPr>
              <a:t>-</a:t>
            </a:r>
            <a:r>
              <a:rPr sz="2000" i="1" dirty="0">
                <a:latin typeface="Calibri"/>
                <a:cs typeface="Calibri"/>
              </a:rPr>
              <a:t>c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25" dirty="0">
                <a:latin typeface="Calibri"/>
                <a:cs typeface="Calibri"/>
              </a:rPr>
              <a:t>t</a:t>
            </a:r>
            <a:r>
              <a:rPr sz="2000" i="1" dirty="0">
                <a:latin typeface="Calibri"/>
                <a:cs typeface="Calibri"/>
              </a:rPr>
              <a:t>er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g)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3804" y="2810405"/>
            <a:ext cx="179578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sa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tur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i="1" dirty="0">
                <a:latin typeface="Calibri"/>
                <a:cs typeface="Calibri"/>
              </a:rPr>
              <a:t>(Bi</a:t>
            </a:r>
            <a:r>
              <a:rPr sz="2000" i="1" spc="-5" dirty="0">
                <a:latin typeface="Calibri"/>
                <a:cs typeface="Calibri"/>
              </a:rPr>
              <a:t>bl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ograf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sk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75" dirty="0">
                <a:latin typeface="Calibri"/>
                <a:cs typeface="Calibri"/>
              </a:rPr>
              <a:t>k</a:t>
            </a:r>
            <a:r>
              <a:rPr sz="2000" i="1" spc="-5" dirty="0">
                <a:latin typeface="Calibri"/>
                <a:cs typeface="Calibri"/>
              </a:rPr>
              <a:t>op</a:t>
            </a:r>
            <a:r>
              <a:rPr sz="2000" i="1" spc="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-10" dirty="0">
                <a:latin typeface="Calibri"/>
                <a:cs typeface="Calibri"/>
              </a:rPr>
              <a:t>i</a:t>
            </a:r>
            <a:r>
              <a:rPr sz="2000" i="1" spc="-5" dirty="0">
                <a:latin typeface="Calibri"/>
                <a:cs typeface="Calibri"/>
              </a:rPr>
              <a:t>n</a:t>
            </a:r>
            <a:r>
              <a:rPr sz="2000" i="1" spc="5" dirty="0">
                <a:latin typeface="Calibri"/>
                <a:cs typeface="Calibri"/>
              </a:rPr>
              <a:t>g</a:t>
            </a:r>
            <a:r>
              <a:rPr sz="2000" i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097019" y="1917944"/>
          <a:ext cx="3755233" cy="40124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Aut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DIEN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637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5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VID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RJ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UE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1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Z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OLE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SK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MJ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  <a:lnB w="25907">
                      <a:solidFill>
                        <a:srgbClr val="5B9AD5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2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1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OISH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1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JO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6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ALLERAND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RJ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2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INS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1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200" spc="-1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TSO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SHE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5907">
                      <a:solidFill>
                        <a:srgbClr val="5B9AD5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11798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4560"/>
              </a:lnSpc>
            </a:pPr>
            <a:r>
              <a:rPr sz="4000" spc="-20" dirty="0"/>
              <a:t>Bibli</a:t>
            </a:r>
            <a:r>
              <a:rPr sz="4000" spc="-10" dirty="0"/>
              <a:t>o</a:t>
            </a:r>
            <a:r>
              <a:rPr sz="4000" spc="-20" dirty="0"/>
              <a:t>g</a:t>
            </a:r>
            <a:r>
              <a:rPr sz="4000" spc="-90" dirty="0"/>
              <a:t>r</a:t>
            </a:r>
            <a:r>
              <a:rPr sz="4000" spc="-45" dirty="0"/>
              <a:t>a</a:t>
            </a:r>
            <a:r>
              <a:rPr sz="4000" spc="-15" dirty="0"/>
              <a:t>fisk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165" dirty="0"/>
              <a:t>k</a:t>
            </a:r>
            <a:r>
              <a:rPr sz="4000" spc="-25" dirty="0"/>
              <a:t>oppl</a:t>
            </a:r>
            <a:r>
              <a:rPr sz="4000" spc="5" dirty="0"/>
              <a:t>i</a:t>
            </a:r>
            <a:r>
              <a:rPr sz="4000" spc="-20" dirty="0"/>
              <a:t>ng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20" dirty="0"/>
              <a:t>på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spc="-100" dirty="0"/>
              <a:t>f</a:t>
            </a:r>
            <a:r>
              <a:rPr sz="4000" spc="-25" dirty="0"/>
              <a:t>ör</a:t>
            </a:r>
            <a:r>
              <a:rPr sz="4000" spc="-85" dirty="0"/>
              <a:t>f</a:t>
            </a:r>
            <a:r>
              <a:rPr sz="4000" spc="-55" dirty="0"/>
              <a:t>a</a:t>
            </a:r>
            <a:r>
              <a:rPr sz="4000" spc="-85" dirty="0"/>
              <a:t>tt</a:t>
            </a:r>
            <a:r>
              <a:rPr sz="4000" spc="-20" dirty="0"/>
              <a:t>arni</a:t>
            </a:r>
            <a:r>
              <a:rPr sz="4000" spc="-70" dirty="0"/>
              <a:t>v</a:t>
            </a:r>
            <a:r>
              <a:rPr sz="4000" spc="-20" dirty="0"/>
              <a:t>å</a:t>
            </a: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ts val="4560"/>
              </a:lnSpc>
            </a:pPr>
            <a:r>
              <a:rPr sz="4000" spc="-35" dirty="0"/>
              <a:t>CW</a:t>
            </a:r>
            <a:r>
              <a:rPr sz="4000" spc="-55" dirty="0"/>
              <a:t>T</a:t>
            </a:r>
            <a:r>
              <a:rPr sz="4000" spc="-20" dirty="0"/>
              <a:t>S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spc="-25" dirty="0"/>
              <a:t>n=220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8380" y="1825751"/>
            <a:ext cx="763524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flipH="1">
            <a:off x="7269228" y="4621161"/>
            <a:ext cx="251041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11028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2700">
              <a:lnSpc>
                <a:spcPts val="4265"/>
              </a:lnSpc>
            </a:pPr>
            <a:r>
              <a:rPr sz="3600" spc="-20" dirty="0"/>
              <a:t>Bibliog</a:t>
            </a:r>
            <a:r>
              <a:rPr sz="3600" spc="-90" dirty="0"/>
              <a:t>r</a:t>
            </a:r>
            <a:r>
              <a:rPr sz="3600" spc="-35" dirty="0"/>
              <a:t>a</a:t>
            </a:r>
            <a:r>
              <a:rPr sz="3600" spc="-15" dirty="0"/>
              <a:t>fisk</a:t>
            </a:r>
            <a:r>
              <a:rPr sz="3600" spc="-70" dirty="0">
                <a:latin typeface="Times New Roman"/>
                <a:cs typeface="Times New Roman"/>
              </a:rPr>
              <a:t> </a:t>
            </a:r>
            <a:r>
              <a:rPr sz="3600" spc="-160" dirty="0"/>
              <a:t>k</a:t>
            </a:r>
            <a:r>
              <a:rPr sz="3600" spc="-25" dirty="0"/>
              <a:t>oppl</a:t>
            </a:r>
            <a:r>
              <a:rPr sz="3600" spc="-15" dirty="0"/>
              <a:t>ing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20" dirty="0"/>
              <a:t>på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00" dirty="0"/>
              <a:t>f</a:t>
            </a:r>
            <a:r>
              <a:rPr sz="3600" spc="-5" dirty="0"/>
              <a:t>ör</a:t>
            </a:r>
            <a:r>
              <a:rPr sz="3600" spc="-90" dirty="0"/>
              <a:t>f</a:t>
            </a:r>
            <a:r>
              <a:rPr sz="3600" spc="-60" dirty="0"/>
              <a:t>att</a:t>
            </a:r>
            <a:r>
              <a:rPr sz="3600" spc="-20" dirty="0"/>
              <a:t>arn</a:t>
            </a:r>
            <a:r>
              <a:rPr sz="3600" spc="-25" dirty="0"/>
              <a:t>i</a:t>
            </a:r>
            <a:r>
              <a:rPr sz="3600" spc="-70" dirty="0"/>
              <a:t>v</a:t>
            </a:r>
            <a:r>
              <a:rPr sz="3600" spc="-20" dirty="0"/>
              <a:t>å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ts val="4265"/>
              </a:lnSpc>
            </a:pPr>
            <a:r>
              <a:rPr sz="3600" spc="-5" dirty="0"/>
              <a:t>CW</a:t>
            </a:r>
            <a:r>
              <a:rPr sz="3600" spc="-15" dirty="0"/>
              <a:t>T</a:t>
            </a:r>
            <a:r>
              <a:rPr sz="3600" spc="-20" dirty="0"/>
              <a:t>S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dirty="0"/>
              <a:t>n=2</a:t>
            </a:r>
            <a:r>
              <a:rPr sz="3600" spc="-15" dirty="0"/>
              <a:t>2</a:t>
            </a:r>
            <a:r>
              <a:rPr sz="3600" dirty="0"/>
              <a:t>0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Calibri Light"/>
                <a:cs typeface="Calibri Light"/>
              </a:rPr>
              <a:t>F</a:t>
            </a:r>
            <a:r>
              <a:rPr sz="2800" spc="-15" dirty="0">
                <a:latin typeface="Calibri Light"/>
                <a:cs typeface="Calibri Light"/>
              </a:rPr>
              <a:t>ä</a:t>
            </a:r>
            <a:r>
              <a:rPr sz="2800" spc="-50" dirty="0">
                <a:latin typeface="Calibri Light"/>
                <a:cs typeface="Calibri Light"/>
              </a:rPr>
              <a:t>r</a:t>
            </a:r>
            <a:r>
              <a:rPr sz="2800" spc="-15" dirty="0">
                <a:latin typeface="Calibri Light"/>
                <a:cs typeface="Calibri Light"/>
              </a:rPr>
              <a:t>g</a:t>
            </a:r>
            <a:r>
              <a:rPr sz="2800" spc="-5" dirty="0">
                <a:latin typeface="Calibri Light"/>
                <a:cs typeface="Calibri Light"/>
              </a:rPr>
              <a:t> </a:t>
            </a:r>
            <a:r>
              <a:rPr sz="2800" spc="-10" dirty="0">
                <a:latin typeface="Calibri Light"/>
                <a:cs typeface="Calibri Light"/>
              </a:rPr>
              <a:t>i</a:t>
            </a:r>
            <a:r>
              <a:rPr sz="2800" spc="-30" dirty="0">
                <a:latin typeface="Calibri Light"/>
                <a:cs typeface="Calibri Light"/>
              </a:rPr>
              <a:t>n</a:t>
            </a:r>
            <a:r>
              <a:rPr sz="2800" spc="-15" dirty="0">
                <a:latin typeface="Calibri Light"/>
                <a:cs typeface="Calibri Light"/>
              </a:rPr>
              <a:t>d</a:t>
            </a:r>
            <a:r>
              <a:rPr sz="2800" spc="-20" dirty="0">
                <a:latin typeface="Calibri Light"/>
                <a:cs typeface="Calibri Light"/>
              </a:rPr>
              <a:t>i</a:t>
            </a:r>
            <a:r>
              <a:rPr sz="2800" spc="-114" dirty="0">
                <a:latin typeface="Calibri Light"/>
                <a:cs typeface="Calibri Light"/>
              </a:rPr>
              <a:t>k</a:t>
            </a:r>
            <a:r>
              <a:rPr sz="2800" spc="-15" dirty="0">
                <a:latin typeface="Calibri Light"/>
                <a:cs typeface="Calibri Light"/>
              </a:rPr>
              <a:t>e</a:t>
            </a:r>
            <a:r>
              <a:rPr sz="2800" spc="-80" dirty="0">
                <a:latin typeface="Calibri Light"/>
                <a:cs typeface="Calibri Light"/>
              </a:rPr>
              <a:t>r</a:t>
            </a:r>
            <a:r>
              <a:rPr sz="2800" spc="-15" dirty="0">
                <a:latin typeface="Calibri Light"/>
                <a:cs typeface="Calibri Light"/>
              </a:rPr>
              <a:t>ar</a:t>
            </a:r>
            <a:r>
              <a:rPr sz="2800" spc="5" dirty="0">
                <a:latin typeface="Calibri Light"/>
                <a:cs typeface="Calibri Light"/>
              </a:rPr>
              <a:t> </a:t>
            </a:r>
            <a:r>
              <a:rPr sz="2800" spc="-85" dirty="0">
                <a:latin typeface="Calibri Light"/>
                <a:cs typeface="Calibri Light"/>
              </a:rPr>
              <a:t>”</a:t>
            </a:r>
            <a:r>
              <a:rPr sz="2800" spc="-20" dirty="0"/>
              <a:t>me</a:t>
            </a:r>
            <a:r>
              <a:rPr sz="2800" spc="-25" dirty="0"/>
              <a:t>d</a:t>
            </a:r>
            <a:r>
              <a:rPr sz="2800" spc="-20" dirty="0"/>
              <a:t>el</a:t>
            </a:r>
            <a:r>
              <a:rPr sz="2800" spc="-15" dirty="0"/>
              <a:t>pu</a:t>
            </a:r>
            <a:r>
              <a:rPr sz="2800" spc="-25" dirty="0"/>
              <a:t>b</a:t>
            </a:r>
            <a:r>
              <a:rPr sz="2800" spc="-10" dirty="0"/>
              <a:t>l</a:t>
            </a:r>
            <a:r>
              <a:rPr sz="2800" spc="-25" dirty="0"/>
              <a:t>i</a:t>
            </a:r>
            <a:r>
              <a:rPr sz="2800" spc="-20" dirty="0"/>
              <a:t>cer</a:t>
            </a:r>
            <a:r>
              <a:rPr sz="2800" spc="-10" dirty="0"/>
              <a:t>i</a:t>
            </a:r>
            <a:r>
              <a:rPr sz="2800" spc="-25" dirty="0"/>
              <a:t>n</a:t>
            </a:r>
            <a:r>
              <a:rPr sz="2800" spc="-15" dirty="0"/>
              <a:t>gså</a:t>
            </a:r>
            <a:r>
              <a:rPr sz="2800" spc="105" dirty="0"/>
              <a:t>r</a:t>
            </a:r>
            <a:r>
              <a:rPr sz="2800" spc="-15" dirty="0">
                <a:latin typeface="Calibri Light"/>
                <a:cs typeface="Calibri Light"/>
              </a:rPr>
              <a:t>”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40501" y="1743180"/>
            <a:ext cx="6406896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flipH="1">
            <a:off x="7649496" y="3864076"/>
            <a:ext cx="269403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1087502"/>
          </a:xfrm>
          <a:prstGeom prst="rect">
            <a:avLst/>
          </a:prstGeom>
        </p:spPr>
        <p:txBody>
          <a:bodyPr vert="horz" wrap="square" lIns="0" tIns="111785" rIns="0" bIns="0" rtlCol="0" anchor="t">
            <a:spAutoFit/>
          </a:bodyPr>
          <a:lstStyle/>
          <a:p>
            <a:pPr marL="12700">
              <a:lnSpc>
                <a:spcPts val="5240"/>
              </a:lnSpc>
            </a:pPr>
            <a:r>
              <a:rPr spc="-5" dirty="0"/>
              <a:t>Coci</a:t>
            </a:r>
            <a:r>
              <a:rPr spc="-60" dirty="0"/>
              <a:t>t</a:t>
            </a:r>
            <a:r>
              <a:rPr spc="-5" dirty="0"/>
              <a:t>erin</a:t>
            </a:r>
            <a:r>
              <a:rPr dirty="0"/>
              <a:t>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art</a:t>
            </a:r>
            <a:r>
              <a:rPr spc="5" dirty="0"/>
              <a:t>i</a:t>
            </a:r>
            <a:r>
              <a:rPr spc="-155" dirty="0"/>
              <a:t>k</a:t>
            </a:r>
            <a:r>
              <a:rPr spc="-5" dirty="0"/>
              <a:t>elni</a:t>
            </a:r>
            <a:r>
              <a:rPr spc="-70" dirty="0"/>
              <a:t>v</a:t>
            </a:r>
            <a:r>
              <a:rPr dirty="0"/>
              <a:t>å</a:t>
            </a:r>
          </a:p>
          <a:p>
            <a:pPr marL="12700">
              <a:lnSpc>
                <a:spcPts val="2360"/>
              </a:lnSpc>
            </a:pPr>
            <a:r>
              <a:rPr sz="2000" dirty="0"/>
              <a:t>6</a:t>
            </a:r>
            <a:r>
              <a:rPr sz="2000" spc="5" dirty="0"/>
              <a:t>1</a:t>
            </a:r>
            <a:r>
              <a:rPr sz="2000" dirty="0"/>
              <a:t>10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/>
              <a:t>1</a:t>
            </a:r>
            <a:r>
              <a:rPr sz="2000" spc="5" dirty="0"/>
              <a:t>3</a:t>
            </a:r>
            <a:r>
              <a:rPr sz="2000" dirty="0"/>
              <a:t>52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/>
              <a:t>2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/>
              <a:t>Coci</a:t>
            </a:r>
            <a:r>
              <a:rPr sz="2000" dirty="0"/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/>
              <a:t>i</a:t>
            </a:r>
            <a:r>
              <a:rPr sz="2000" spc="-25" dirty="0"/>
              <a:t>t</a:t>
            </a:r>
            <a:r>
              <a:rPr sz="2000" dirty="0"/>
              <a:t>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 flipH="1">
            <a:off x="9659110" y="4680154"/>
            <a:ext cx="1303857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3412" y="1869948"/>
            <a:ext cx="7505700" cy="432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99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1087502"/>
          </a:xfrm>
          <a:prstGeom prst="rect">
            <a:avLst/>
          </a:prstGeom>
        </p:spPr>
        <p:txBody>
          <a:bodyPr vert="horz" wrap="square" lIns="0" tIns="111785" rIns="0" bIns="0" rtlCol="0" anchor="t">
            <a:spAutoFit/>
          </a:bodyPr>
          <a:lstStyle/>
          <a:p>
            <a:pPr marL="12700">
              <a:lnSpc>
                <a:spcPts val="5240"/>
              </a:lnSpc>
            </a:pPr>
            <a:r>
              <a:rPr spc="-5" dirty="0"/>
              <a:t>Coci</a:t>
            </a:r>
            <a:r>
              <a:rPr spc="-60" dirty="0"/>
              <a:t>t</a:t>
            </a:r>
            <a:r>
              <a:rPr spc="-5" dirty="0"/>
              <a:t>erin</a:t>
            </a:r>
            <a:r>
              <a:rPr dirty="0"/>
              <a:t>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dirty="0"/>
              <a:t>på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05" dirty="0"/>
              <a:t>f</a:t>
            </a:r>
            <a:r>
              <a:rPr spc="-5" dirty="0"/>
              <a:t>ör</a:t>
            </a:r>
            <a:r>
              <a:rPr spc="-90" dirty="0"/>
              <a:t>f</a:t>
            </a:r>
            <a:r>
              <a:rPr spc="-50" dirty="0"/>
              <a:t>a</a:t>
            </a:r>
            <a:r>
              <a:rPr spc="-60" dirty="0"/>
              <a:t>tt</a:t>
            </a:r>
            <a:r>
              <a:rPr dirty="0"/>
              <a:t>arni</a:t>
            </a:r>
            <a:r>
              <a:rPr spc="-75" dirty="0"/>
              <a:t>v</a:t>
            </a:r>
            <a:r>
              <a:rPr dirty="0"/>
              <a:t>å</a:t>
            </a:r>
          </a:p>
          <a:p>
            <a:pPr marL="12700">
              <a:lnSpc>
                <a:spcPts val="2360"/>
              </a:lnSpc>
            </a:pPr>
            <a:r>
              <a:rPr sz="2000" dirty="0"/>
              <a:t>3</a:t>
            </a:r>
            <a:r>
              <a:rPr sz="2000" spc="5" dirty="0"/>
              <a:t>4</a:t>
            </a:r>
            <a:r>
              <a:rPr sz="2000" dirty="0"/>
              <a:t>44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/>
              <a:t>1</a:t>
            </a:r>
            <a:r>
              <a:rPr sz="2000" spc="5" dirty="0"/>
              <a:t>1</a:t>
            </a:r>
            <a:r>
              <a:rPr sz="2000" dirty="0"/>
              <a:t>06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/>
              <a:t>2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5" dirty="0"/>
              <a:t>Coci</a:t>
            </a:r>
            <a:r>
              <a:rPr sz="2000" dirty="0"/>
              <a:t>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/>
              <a:t>Auth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8380" y="1825751"/>
            <a:ext cx="763524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flipH="1">
            <a:off x="10107560" y="4729316"/>
            <a:ext cx="189762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3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1087502"/>
          </a:xfrm>
          <a:prstGeom prst="rect">
            <a:avLst/>
          </a:prstGeom>
        </p:spPr>
        <p:txBody>
          <a:bodyPr vert="horz" wrap="square" lIns="0" tIns="111785" rIns="0" bIns="0" rtlCol="0" anchor="t">
            <a:spAutoFit/>
          </a:bodyPr>
          <a:lstStyle/>
          <a:p>
            <a:pPr marL="12700">
              <a:lnSpc>
                <a:spcPts val="5240"/>
              </a:lnSpc>
            </a:pPr>
            <a:r>
              <a:rPr spc="-5" dirty="0"/>
              <a:t>Coci</a:t>
            </a:r>
            <a:r>
              <a:rPr spc="-60" dirty="0"/>
              <a:t>t</a:t>
            </a:r>
            <a:r>
              <a:rPr spc="-5" dirty="0"/>
              <a:t>erin</a:t>
            </a:r>
            <a:r>
              <a:rPr dirty="0"/>
              <a:t>g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70" dirty="0"/>
              <a:t>a</a:t>
            </a:r>
            <a:r>
              <a:rPr dirty="0"/>
              <a:t>v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90" dirty="0"/>
              <a:t>k</a:t>
            </a:r>
            <a:r>
              <a:rPr dirty="0"/>
              <a:t>ällor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(tidskrif</a:t>
            </a:r>
            <a:r>
              <a:rPr spc="-35" dirty="0"/>
              <a:t>t</a:t>
            </a:r>
            <a:r>
              <a:rPr spc="-5" dirty="0"/>
              <a:t>er)</a:t>
            </a:r>
          </a:p>
          <a:p>
            <a:pPr marL="12700">
              <a:lnSpc>
                <a:spcPts val="2360"/>
              </a:lnSpc>
            </a:pPr>
            <a:r>
              <a:rPr sz="2000" dirty="0"/>
              <a:t>2</a:t>
            </a:r>
            <a:r>
              <a:rPr sz="2000" spc="5" dirty="0"/>
              <a:t>6</a:t>
            </a:r>
            <a:r>
              <a:rPr sz="2000" dirty="0"/>
              <a:t>48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/>
              <a:t>7</a:t>
            </a:r>
            <a:r>
              <a:rPr sz="2000" spc="5" dirty="0"/>
              <a:t>3</a:t>
            </a:r>
            <a:r>
              <a:rPr sz="2000" dirty="0"/>
              <a:t>7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/>
              <a:t>2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/>
              <a:t>Coci</a:t>
            </a:r>
            <a:r>
              <a:rPr sz="2000" dirty="0"/>
              <a:t>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/>
              <a:t>sou</a:t>
            </a:r>
            <a:r>
              <a:rPr sz="2000" spc="-20" dirty="0"/>
              <a:t>r</a:t>
            </a:r>
            <a:r>
              <a:rPr sz="2000" spc="-5" dirty="0"/>
              <a:t>ces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78380" y="1825751"/>
            <a:ext cx="763524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flipH="1">
            <a:off x="10264876" y="4729316"/>
            <a:ext cx="1455175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spc="-10" dirty="0"/>
              <a:t>Co</a:t>
            </a:r>
            <a:r>
              <a:rPr spc="-5" dirty="0"/>
              <a:t>-</a:t>
            </a:r>
            <a:r>
              <a:rPr spc="-55" dirty="0"/>
              <a:t>w</a:t>
            </a:r>
            <a:r>
              <a:rPr spc="-5" dirty="0"/>
              <a:t>o</a:t>
            </a:r>
            <a:r>
              <a:rPr spc="-65" dirty="0"/>
              <a:t>r</a:t>
            </a:r>
            <a:r>
              <a:rPr dirty="0"/>
              <a:t>danal</a:t>
            </a:r>
            <a:r>
              <a:rPr spc="-55" dirty="0"/>
              <a:t>y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3" y="1873539"/>
            <a:ext cx="7630159" cy="3783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190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omb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anal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oc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isua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seri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ngsm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sö</a:t>
            </a:r>
            <a:r>
              <a:rPr sz="2800" spc="-7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3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nam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 “p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ob</a:t>
            </a:r>
            <a:r>
              <a:rPr sz="2800" spc="-20" dirty="0">
                <a:latin typeface="Calibri"/>
                <a:cs typeface="Calibri"/>
              </a:rPr>
              <a:t>lem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ä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erk”</a:t>
            </a:r>
            <a:endParaRPr sz="2800">
              <a:latin typeface="Calibri"/>
              <a:cs typeface="Calibri"/>
            </a:endParaRPr>
          </a:p>
          <a:p>
            <a:pPr marL="241300" marR="259715" indent="-228600">
              <a:lnSpc>
                <a:spcPts val="3020"/>
              </a:lnSpc>
              <a:spcBef>
                <a:spcPts val="10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odo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gru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-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är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én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libri"/>
                <a:cs typeface="Calibri"/>
              </a:rPr>
              <a:t>n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-9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beskr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50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nehål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ume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up</a:t>
            </a:r>
            <a:r>
              <a:rPr sz="2800" spc="-45" dirty="0">
                <a:latin typeface="Calibri"/>
                <a:cs typeface="Calibri"/>
              </a:rPr>
              <a:t>p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ä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tn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29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417830" indent="-228600">
              <a:lnSpc>
                <a:spcPts val="302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Gene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sä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å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35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ds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j,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sa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omme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n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änds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samman</a:t>
            </a:r>
            <a:r>
              <a:rPr sz="2800" spc="-15" dirty="0">
                <a:latin typeface="Calibri"/>
                <a:cs typeface="Calibri"/>
              </a:rPr>
              <a:t>s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vn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ensk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do</a:t>
            </a:r>
            <a:r>
              <a:rPr sz="2800" spc="-5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ume</a:t>
            </a:r>
            <a:r>
              <a:rPr sz="2800" spc="-5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spc="-10" dirty="0"/>
              <a:t>Co</a:t>
            </a:r>
            <a:r>
              <a:rPr spc="-5" dirty="0"/>
              <a:t>-</a:t>
            </a:r>
            <a:r>
              <a:rPr spc="-55" dirty="0"/>
              <a:t>w</a:t>
            </a:r>
            <a:r>
              <a:rPr spc="-5" dirty="0"/>
              <a:t>o</a:t>
            </a:r>
            <a:r>
              <a:rPr spc="-65" dirty="0"/>
              <a:t>r</a:t>
            </a:r>
            <a:r>
              <a:rPr dirty="0"/>
              <a:t>danal</a:t>
            </a:r>
            <a:r>
              <a:rPr spc="-55" dirty="0"/>
              <a:t>y</a:t>
            </a:r>
            <a:r>
              <a:rPr dirty="0"/>
              <a:t>s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dirty="0"/>
              <a:t>(idag)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Au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om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od</a:t>
            </a:r>
            <a:r>
              <a:rPr sz="2800" spc="-10" dirty="0">
                <a:latin typeface="Calibri"/>
                <a:cs typeface="Calibri"/>
              </a:rPr>
              <a:t>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spc="-26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ome</a:t>
            </a:r>
            <a:r>
              <a:rPr sz="2800" spc="-10" dirty="0">
                <a:latin typeface="Calibri"/>
                <a:cs typeface="Calibri"/>
              </a:rPr>
              <a:t>tr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a,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V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6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 marL="241300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Jfr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”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dc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ou</a:t>
            </a:r>
            <a:r>
              <a:rPr sz="2800" spc="-10" dirty="0">
                <a:latin typeface="Calibri"/>
                <a:cs typeface="Calibri"/>
              </a:rPr>
              <a:t>d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”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sp</a:t>
            </a:r>
            <a:r>
              <a:rPr sz="2800" spc="-4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10" dirty="0">
                <a:latin typeface="Calibri"/>
                <a:cs typeface="Calibri"/>
              </a:rPr>
              <a:t>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ut</a:t>
            </a:r>
            <a:r>
              <a:rPr sz="2800" spc="-30" dirty="0">
                <a:latin typeface="Calibri"/>
                <a:cs typeface="Calibri"/>
              </a:rPr>
              <a:t>b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ed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När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ig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ande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ermer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vb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30" dirty="0">
                <a:latin typeface="Calibri"/>
                <a:cs typeface="Calibri"/>
              </a:rPr>
              <a:t>d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närma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2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å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nodern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base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p</a:t>
            </a:r>
            <a:r>
              <a:rPr sz="2800" spc="-15" dirty="0">
                <a:latin typeface="Calibri"/>
                <a:cs typeface="Calibri"/>
              </a:rPr>
              <a:t>å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f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ek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ens.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ermer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omb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epp: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ts val="3190"/>
              </a:lnSpc>
              <a:spcBef>
                <a:spcPts val="61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75" dirty="0">
                <a:latin typeface="Calibri"/>
                <a:cs typeface="Calibri"/>
              </a:rPr>
              <a:t>’</a:t>
            </a:r>
            <a:r>
              <a:rPr sz="2800" spc="-20" dirty="0">
                <a:latin typeface="Calibri"/>
                <a:cs typeface="Calibri"/>
              </a:rPr>
              <a:t>no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dameri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90" dirty="0">
                <a:latin typeface="Calibri"/>
                <a:cs typeface="Calibri"/>
              </a:rPr>
              <a:t>’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’</a:t>
            </a:r>
            <a:r>
              <a:rPr sz="2800" spc="-7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ö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erna</a:t>
            </a:r>
            <a:r>
              <a:rPr sz="2800" spc="-295" dirty="0">
                <a:latin typeface="Calibri"/>
                <a:cs typeface="Calibri"/>
              </a:rPr>
              <a:t>’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’U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spc="-130" dirty="0">
                <a:latin typeface="Calibri"/>
                <a:cs typeface="Calibri"/>
              </a:rPr>
              <a:t>A</a:t>
            </a:r>
            <a:r>
              <a:rPr sz="2800" spc="-290" dirty="0">
                <a:latin typeface="Calibri"/>
                <a:cs typeface="Calibri"/>
              </a:rPr>
              <a:t>’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’</a:t>
            </a:r>
            <a:r>
              <a:rPr sz="2800" spc="-65" dirty="0">
                <a:latin typeface="Calibri"/>
                <a:cs typeface="Calibri"/>
              </a:rPr>
              <a:t>U</a:t>
            </a:r>
            <a:r>
              <a:rPr sz="2800" spc="-10" dirty="0">
                <a:latin typeface="Calibri"/>
                <a:cs typeface="Calibri"/>
              </a:rPr>
              <a:t>.S</a:t>
            </a:r>
            <a:r>
              <a:rPr sz="2800" dirty="0">
                <a:latin typeface="Calibri"/>
                <a:cs typeface="Calibri"/>
              </a:rPr>
              <a:t>.</a:t>
            </a:r>
            <a:r>
              <a:rPr sz="2800" spc="-10" dirty="0">
                <a:latin typeface="Calibri"/>
                <a:cs typeface="Calibri"/>
              </a:rPr>
              <a:t>A</a:t>
            </a:r>
            <a:r>
              <a:rPr sz="2800" spc="-215" dirty="0">
                <a:latin typeface="Calibri"/>
                <a:cs typeface="Calibri"/>
              </a:rPr>
              <a:t>.</a:t>
            </a:r>
            <a:r>
              <a:rPr sz="2800" spc="-290" dirty="0">
                <a:latin typeface="Calibri"/>
                <a:cs typeface="Calibri"/>
              </a:rPr>
              <a:t>’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</a:t>
            </a:r>
            <a:r>
              <a:rPr sz="2800" spc="-65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v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omb</a:t>
            </a:r>
            <a:r>
              <a:rPr sz="2800" spc="-20" dirty="0">
                <a:latin typeface="Calibri"/>
                <a:cs typeface="Calibri"/>
              </a:rPr>
              <a:t>ine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beg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epp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”U</a:t>
            </a:r>
            <a:r>
              <a:rPr sz="2800" b="1" spc="-60" dirty="0">
                <a:latin typeface="Calibri"/>
                <a:cs typeface="Calibri"/>
              </a:rPr>
              <a:t>S</a:t>
            </a:r>
            <a:r>
              <a:rPr sz="2800" b="1" spc="-155" dirty="0">
                <a:latin typeface="Calibri"/>
                <a:cs typeface="Calibri"/>
              </a:rPr>
              <a:t>A</a:t>
            </a:r>
            <a:r>
              <a:rPr sz="2800" b="1" spc="-1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  <a:p>
            <a:pPr marL="241300" indent="-228600"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i="1" spc="-85" dirty="0">
                <a:latin typeface="Calibri"/>
                <a:cs typeface="Calibri"/>
              </a:rPr>
              <a:t>K</a:t>
            </a:r>
            <a:r>
              <a:rPr sz="2800" b="1" i="1" spc="-45" dirty="0">
                <a:latin typeface="Calibri"/>
                <a:cs typeface="Calibri"/>
              </a:rPr>
              <a:t>e</a:t>
            </a:r>
            <a:r>
              <a:rPr sz="2800" b="1" i="1" spc="-5" dirty="0">
                <a:latin typeface="Calibri"/>
                <a:cs typeface="Calibri"/>
              </a:rPr>
              <a:t>y</a:t>
            </a:r>
            <a:r>
              <a:rPr sz="2800" b="1" i="1" spc="-20" dirty="0">
                <a:latin typeface="Calibri"/>
                <a:cs typeface="Calibri"/>
              </a:rPr>
              <a:t>word</a:t>
            </a:r>
            <a:r>
              <a:rPr sz="2800" b="1" i="1" spc="-15" dirty="0">
                <a:latin typeface="Calibri"/>
                <a:cs typeface="Calibri"/>
              </a:rPr>
              <a:t>s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”</a:t>
            </a:r>
            <a:r>
              <a:rPr sz="2800" b="1" i="1" spc="-20" dirty="0">
                <a:latin typeface="Calibri"/>
                <a:cs typeface="Calibri"/>
              </a:rPr>
              <a:t>sub</a:t>
            </a:r>
            <a:r>
              <a:rPr sz="2800" b="1" i="1" spc="-60" dirty="0">
                <a:latin typeface="Calibri"/>
                <a:cs typeface="Calibri"/>
              </a:rPr>
              <a:t>s</a:t>
            </a:r>
            <a:r>
              <a:rPr sz="2800" b="1" i="1" spc="-45" dirty="0">
                <a:latin typeface="Calibri"/>
                <a:cs typeface="Calibri"/>
              </a:rPr>
              <a:t>t</a:t>
            </a:r>
            <a:r>
              <a:rPr sz="2800" b="1" i="1" spc="-15" dirty="0">
                <a:latin typeface="Calibri"/>
                <a:cs typeface="Calibri"/>
              </a:rPr>
              <a:t>a</a:t>
            </a:r>
            <a:r>
              <a:rPr sz="2800" b="1" i="1" spc="-40" dirty="0">
                <a:latin typeface="Calibri"/>
                <a:cs typeface="Calibri"/>
              </a:rPr>
              <a:t>n</a:t>
            </a:r>
            <a:r>
              <a:rPr sz="2800" b="1" i="1" spc="-10" dirty="0">
                <a:latin typeface="Calibri"/>
                <a:cs typeface="Calibri"/>
              </a:rPr>
              <a:t>ti</a:t>
            </a:r>
            <a:r>
              <a:rPr sz="2800" b="1" i="1" dirty="0">
                <a:latin typeface="Calibri"/>
                <a:cs typeface="Calibri"/>
              </a:rPr>
              <a:t>v</a:t>
            </a:r>
            <a:r>
              <a:rPr sz="2800" b="1" i="1" spc="-20" dirty="0">
                <a:latin typeface="Calibri"/>
                <a:cs typeface="Calibri"/>
              </a:rPr>
              <a:t>frase</a:t>
            </a:r>
            <a:r>
              <a:rPr sz="2800" b="1" i="1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365760"/>
            <a:ext cx="9144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3441065">
              <a:tabLst>
                <a:tab pos="8423275" algn="r"/>
              </a:tabLst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 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	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0" y="365761"/>
            <a:ext cx="9144000" cy="6492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1089" y="327299"/>
            <a:ext cx="279082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1013460" algn="l"/>
              </a:tabLst>
            </a:pP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0" dirty="0">
                <a:latin typeface="Calibri"/>
                <a:cs typeface="Calibri"/>
              </a:rPr>
              <a:t>k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y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ds</a:t>
            </a:r>
            <a:endParaRPr sz="2800">
              <a:latin typeface="Calibri"/>
              <a:cs typeface="Calibri"/>
            </a:endParaRPr>
          </a:p>
          <a:p>
            <a:pPr marL="12700"/>
            <a:r>
              <a:rPr sz="2800" spc="-20" dirty="0">
                <a:latin typeface="Calibri"/>
                <a:cs typeface="Calibri"/>
              </a:rPr>
              <a:t>U</a:t>
            </a:r>
            <a:r>
              <a:rPr sz="2800" spc="5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al: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84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477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&gt;1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06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2200" y="4030979"/>
            <a:ext cx="395986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5895" algn="r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0655" y="1196340"/>
            <a:ext cx="7920228" cy="2691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4030979"/>
            <a:ext cx="3959352" cy="2689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1545" y="612414"/>
            <a:ext cx="3703954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0"/>
              </a:lnSpc>
              <a:tabLst>
                <a:tab pos="1576705" algn="l"/>
              </a:tabLst>
            </a:pPr>
            <a:r>
              <a:rPr sz="4400" spc="-5" dirty="0">
                <a:latin typeface="Calibri Light"/>
                <a:cs typeface="Calibri Light"/>
              </a:rPr>
              <a:t>CW</a:t>
            </a:r>
            <a:r>
              <a:rPr sz="4400" spc="-45" dirty="0">
                <a:latin typeface="Calibri Light"/>
                <a:cs typeface="Calibri Light"/>
              </a:rPr>
              <a:t>T</a:t>
            </a:r>
            <a:r>
              <a:rPr sz="4400" dirty="0">
                <a:latin typeface="Calibri Light"/>
                <a:cs typeface="Calibri Light"/>
              </a:rPr>
              <a:t>S</a:t>
            </a:r>
            <a:r>
              <a:rPr sz="4400" dirty="0">
                <a:latin typeface="Times New Roman"/>
                <a:cs typeface="Times New Roman"/>
              </a:rPr>
              <a:t>	</a:t>
            </a:r>
            <a:r>
              <a:rPr sz="4400" spc="-160" dirty="0">
                <a:latin typeface="Calibri Light"/>
                <a:cs typeface="Calibri Light"/>
              </a:rPr>
              <a:t>k</a:t>
            </a:r>
            <a:r>
              <a:rPr sz="4400" spc="-35" dirty="0">
                <a:latin typeface="Calibri Light"/>
                <a:cs typeface="Calibri Light"/>
              </a:rPr>
              <a:t>e</a:t>
            </a:r>
            <a:r>
              <a:rPr sz="4400" dirty="0">
                <a:latin typeface="Calibri Light"/>
                <a:cs typeface="Calibri Light"/>
              </a:rPr>
              <a:t>y</a:t>
            </a:r>
            <a:r>
              <a:rPr sz="4400" spc="-60" dirty="0">
                <a:latin typeface="Calibri Light"/>
                <a:cs typeface="Calibri Light"/>
              </a:rPr>
              <a:t>w</a:t>
            </a:r>
            <a:r>
              <a:rPr sz="4400" spc="-5" dirty="0">
                <a:latin typeface="Calibri Light"/>
                <a:cs typeface="Calibri Light"/>
              </a:rPr>
              <a:t>o</a:t>
            </a:r>
            <a:r>
              <a:rPr sz="4400" spc="-65" dirty="0">
                <a:latin typeface="Calibri Light"/>
                <a:cs typeface="Calibri Light"/>
              </a:rPr>
              <a:t>r</a:t>
            </a:r>
            <a:r>
              <a:rPr sz="4400" dirty="0">
                <a:latin typeface="Calibri Light"/>
                <a:cs typeface="Calibri Light"/>
              </a:rPr>
              <a:t>ds</a:t>
            </a:r>
            <a:endParaRPr sz="4400">
              <a:latin typeface="Calibri Light"/>
              <a:cs typeface="Calibri Light"/>
            </a:endParaRPr>
          </a:p>
          <a:p>
            <a:pPr marL="12700">
              <a:lnSpc>
                <a:spcPts val="2360"/>
              </a:lnSpc>
            </a:pPr>
            <a:r>
              <a:rPr sz="2000" dirty="0">
                <a:latin typeface="Calibri Light"/>
                <a:cs typeface="Calibri Light"/>
              </a:rPr>
              <a:t>U</a:t>
            </a:r>
            <a:r>
              <a:rPr sz="2000" spc="20" dirty="0">
                <a:latin typeface="Calibri Light"/>
                <a:cs typeface="Calibri Light"/>
              </a:rPr>
              <a:t>r</a:t>
            </a:r>
            <a:r>
              <a:rPr sz="2000" spc="-30" dirty="0">
                <a:latin typeface="Calibri Light"/>
                <a:cs typeface="Calibri Light"/>
              </a:rPr>
              <a:t>v</a:t>
            </a:r>
            <a:r>
              <a:rPr sz="2000" dirty="0">
                <a:latin typeface="Calibri Light"/>
                <a:cs typeface="Calibri Light"/>
              </a:rPr>
              <a:t>al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v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 Light"/>
                <a:cs typeface="Calibri Light"/>
              </a:rPr>
              <a:t>84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Calibri Light"/>
                <a:cs typeface="Calibri Light"/>
              </a:rPr>
              <a:t>a</a:t>
            </a:r>
            <a:r>
              <a:rPr sz="2000" dirty="0">
                <a:latin typeface="Calibri Light"/>
                <a:cs typeface="Calibri Light"/>
              </a:rPr>
              <a:t>v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Calibri Light"/>
                <a:cs typeface="Calibri Light"/>
              </a:rPr>
              <a:t>t</a:t>
            </a:r>
            <a:r>
              <a:rPr sz="2000" spc="-5" dirty="0">
                <a:latin typeface="Calibri Light"/>
                <a:cs typeface="Calibri Light"/>
              </a:rPr>
              <a:t>o</a:t>
            </a:r>
            <a:r>
              <a:rPr sz="2000" spc="-25" dirty="0">
                <a:latin typeface="Calibri Light"/>
                <a:cs typeface="Calibri Light"/>
              </a:rPr>
              <a:t>t</a:t>
            </a:r>
            <a:r>
              <a:rPr sz="2000" dirty="0">
                <a:latin typeface="Calibri Light"/>
                <a:cs typeface="Calibri Light"/>
              </a:rPr>
              <a:t>alt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 Light"/>
                <a:cs typeface="Calibri Light"/>
              </a:rPr>
              <a:t>4</a:t>
            </a:r>
            <a:r>
              <a:rPr sz="2000" spc="5" dirty="0">
                <a:latin typeface="Calibri Light"/>
                <a:cs typeface="Calibri Light"/>
              </a:rPr>
              <a:t>7</a:t>
            </a:r>
            <a:r>
              <a:rPr sz="2000" dirty="0">
                <a:latin typeface="Calibri Light"/>
                <a:cs typeface="Calibri Light"/>
              </a:rPr>
              <a:t>7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Calibri Light"/>
                <a:cs typeface="Calibri Light"/>
              </a:rPr>
              <a:t>&gt;1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29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22268" y="6281797"/>
            <a:ext cx="2346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57365" y="6465216"/>
            <a:ext cx="1028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55063" y="728473"/>
            <a:ext cx="8881872" cy="5053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882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31546" y="749574"/>
            <a:ext cx="774890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latin typeface="Calibri Light"/>
                <a:cs typeface="Calibri Light"/>
              </a:rPr>
              <a:t>And</a:t>
            </a:r>
            <a:r>
              <a:rPr sz="4400" spc="-70" dirty="0">
                <a:latin typeface="Calibri Light"/>
                <a:cs typeface="Calibri Light"/>
              </a:rPr>
              <a:t>r</a:t>
            </a:r>
            <a:r>
              <a:rPr sz="4400" dirty="0">
                <a:latin typeface="Calibri Light"/>
                <a:cs typeface="Calibri Light"/>
              </a:rPr>
              <a:t>a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Calibri Light"/>
                <a:cs typeface="Calibri Light"/>
              </a:rPr>
              <a:t>d</a:t>
            </a:r>
            <a:r>
              <a:rPr sz="4400" spc="-50" dirty="0">
                <a:latin typeface="Calibri Light"/>
                <a:cs typeface="Calibri Light"/>
              </a:rPr>
              <a:t>a</a:t>
            </a:r>
            <a:r>
              <a:rPr sz="4400" spc="-60" dirty="0">
                <a:latin typeface="Calibri Light"/>
                <a:cs typeface="Calibri Light"/>
              </a:rPr>
              <a:t>t</a:t>
            </a:r>
            <a:r>
              <a:rPr sz="4400" dirty="0">
                <a:latin typeface="Calibri Light"/>
                <a:cs typeface="Calibri Light"/>
              </a:rPr>
              <a:t>a:</a:t>
            </a:r>
            <a:r>
              <a:rPr sz="4400" spc="-125" dirty="0">
                <a:latin typeface="Times New Roman"/>
                <a:cs typeface="Times New Roman"/>
              </a:rPr>
              <a:t> </a:t>
            </a:r>
            <a:r>
              <a:rPr sz="4400" spc="-55" dirty="0">
                <a:latin typeface="Calibri Light"/>
                <a:cs typeface="Calibri Light"/>
              </a:rPr>
              <a:t>P</a:t>
            </a:r>
            <a:r>
              <a:rPr sz="4400" spc="-60" dirty="0">
                <a:latin typeface="Calibri Light"/>
                <a:cs typeface="Calibri Light"/>
              </a:rPr>
              <a:t>r</a:t>
            </a:r>
            <a:r>
              <a:rPr sz="4400" spc="-5" dirty="0">
                <a:latin typeface="Calibri Light"/>
                <a:cs typeface="Calibri Light"/>
              </a:rPr>
              <a:t>eside</a:t>
            </a:r>
            <a:r>
              <a:rPr sz="4400" spc="-50" dirty="0">
                <a:latin typeface="Calibri Light"/>
                <a:cs typeface="Calibri Light"/>
              </a:rPr>
              <a:t>n</a:t>
            </a:r>
            <a:r>
              <a:rPr sz="4400" dirty="0">
                <a:latin typeface="Calibri Light"/>
                <a:cs typeface="Calibri Light"/>
              </a:rPr>
              <a:t>t</a:t>
            </a:r>
            <a:r>
              <a:rPr sz="4400" spc="-70" dirty="0">
                <a:latin typeface="Calibri Light"/>
                <a:cs typeface="Calibri Light"/>
              </a:rPr>
              <a:t>v</a:t>
            </a:r>
            <a:r>
              <a:rPr sz="4400" dirty="0">
                <a:latin typeface="Calibri Light"/>
                <a:cs typeface="Calibri Light"/>
              </a:rPr>
              <a:t>alsdeb</a:t>
            </a:r>
            <a:r>
              <a:rPr sz="4400" spc="-55" dirty="0">
                <a:latin typeface="Calibri Light"/>
                <a:cs typeface="Calibri Light"/>
              </a:rPr>
              <a:t>a</a:t>
            </a:r>
            <a:r>
              <a:rPr sz="4400" spc="-60" dirty="0">
                <a:latin typeface="Calibri Light"/>
                <a:cs typeface="Calibri Light"/>
              </a:rPr>
              <a:t>t</a:t>
            </a:r>
            <a:r>
              <a:rPr sz="4400" spc="-45" dirty="0">
                <a:latin typeface="Calibri Light"/>
                <a:cs typeface="Calibri Light"/>
              </a:rPr>
              <a:t>t</a:t>
            </a:r>
            <a:r>
              <a:rPr sz="4400" spc="-5" dirty="0">
                <a:latin typeface="Calibri Light"/>
                <a:cs typeface="Calibri Light"/>
              </a:rPr>
              <a:t>en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0" y="1885188"/>
            <a:ext cx="3009900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 flipH="1">
            <a:off x="7269227" y="5565058"/>
            <a:ext cx="32709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91655" y="1885188"/>
            <a:ext cx="3180588" cy="32948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6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1027430"/>
          </a:xfrm>
          <a:custGeom>
            <a:avLst/>
            <a:gdLst/>
            <a:ahLst/>
            <a:cxnLst/>
            <a:rect l="l" t="t" r="r" b="b"/>
            <a:pathLst>
              <a:path w="9144000" h="1027430">
                <a:moveTo>
                  <a:pt x="0" y="1027176"/>
                </a:moveTo>
                <a:lnTo>
                  <a:pt x="9144000" y="1027176"/>
                </a:lnTo>
                <a:lnTo>
                  <a:pt x="9144000" y="0"/>
                </a:lnTo>
                <a:lnTo>
                  <a:pt x="0" y="0"/>
                </a:lnTo>
                <a:lnTo>
                  <a:pt x="0" y="102717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0271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1037843"/>
            <a:ext cx="9144000" cy="5820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1545" y="310890"/>
            <a:ext cx="147447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31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4400" dirty="0">
                <a:solidFill>
                  <a:srgbClr val="FF0000"/>
                </a:solidFill>
                <a:latin typeface="Calibri Light"/>
                <a:cs typeface="Calibri Light"/>
              </a:rPr>
              <a:t>rump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11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9144000" cy="1027430"/>
          </a:xfrm>
          <a:custGeom>
            <a:avLst/>
            <a:gdLst/>
            <a:ahLst/>
            <a:cxnLst/>
            <a:rect l="l" t="t" r="r" b="b"/>
            <a:pathLst>
              <a:path w="9144000" h="1027430">
                <a:moveTo>
                  <a:pt x="0" y="1027176"/>
                </a:moveTo>
                <a:lnTo>
                  <a:pt x="9144000" y="1027176"/>
                </a:lnTo>
                <a:lnTo>
                  <a:pt x="9144000" y="0"/>
                </a:lnTo>
                <a:lnTo>
                  <a:pt x="0" y="0"/>
                </a:lnTo>
                <a:lnTo>
                  <a:pt x="0" y="102717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102717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762274"/>
            <a:ext cx="9144000" cy="5416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0090"/>
            <a:r>
              <a:rPr sz="4400" spc="-5" dirty="0">
                <a:latin typeface="Calibri Light"/>
                <a:cs typeface="Calibri Light"/>
              </a:rPr>
              <a:t>Cli</a:t>
            </a:r>
            <a:r>
              <a:rPr sz="4400" spc="-55" dirty="0">
                <a:latin typeface="Calibri Light"/>
                <a:cs typeface="Calibri Light"/>
              </a:rPr>
              <a:t>n</a:t>
            </a:r>
            <a:r>
              <a:rPr sz="4400" spc="-45" dirty="0">
                <a:latin typeface="Calibri Light"/>
                <a:cs typeface="Calibri Light"/>
              </a:rPr>
              <a:t>t</a:t>
            </a:r>
            <a:r>
              <a:rPr sz="4400" spc="-5" dirty="0">
                <a:latin typeface="Calibri Light"/>
                <a:cs typeface="Calibri Light"/>
              </a:rPr>
              <a:t>on</a:t>
            </a:r>
            <a:endParaRPr sz="44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037844"/>
            <a:ext cx="9144000" cy="5264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1545" y="310890"/>
            <a:ext cx="161671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400" spc="-5" dirty="0">
                <a:solidFill>
                  <a:srgbClr val="006FC0"/>
                </a:solidFill>
                <a:latin typeface="Calibri Light"/>
                <a:cs typeface="Calibri Light"/>
              </a:rPr>
              <a:t>Cli</a:t>
            </a:r>
            <a:r>
              <a:rPr sz="4400" spc="-50" dirty="0">
                <a:solidFill>
                  <a:srgbClr val="006FC0"/>
                </a:solidFill>
                <a:latin typeface="Calibri Light"/>
                <a:cs typeface="Calibri Light"/>
              </a:rPr>
              <a:t>n</a:t>
            </a:r>
            <a:r>
              <a:rPr sz="4400" spc="-60" dirty="0">
                <a:solidFill>
                  <a:srgbClr val="006FC0"/>
                </a:solidFill>
                <a:latin typeface="Calibri Light"/>
                <a:cs typeface="Calibri Light"/>
              </a:rPr>
              <a:t>t</a:t>
            </a:r>
            <a:r>
              <a:rPr sz="4400" spc="-5" dirty="0">
                <a:solidFill>
                  <a:srgbClr val="006FC0"/>
                </a:solidFill>
                <a:latin typeface="Calibri Light"/>
                <a:cs typeface="Calibri Light"/>
              </a:rPr>
              <a:t>on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668001" y="4336026"/>
            <a:ext cx="1130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/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lang="en-GB"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lang="en-GB"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lang="en-GB"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lang="en-GB"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lang="en-GB"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lang="en-GB"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lang="en-GB"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lang="en-GB"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lang="en-GB"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lang="en-GB"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lang="en-GB" sz="1200" spc="-15" dirty="0" err="1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lang="en-GB" sz="1200" spc="-10" dirty="0" err="1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lang="en-GB" sz="1200" spc="-30" dirty="0" err="1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lang="en-GB" sz="1200" spc="-10" dirty="0" err="1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lang="en-GB" sz="1200" dirty="0" err="1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z="1200" spc="-50" dirty="0" err="1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lang="en-GB" sz="1200" spc="-10" dirty="0" err="1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lang="en-GB"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lang="en-GB"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lang="en-GB"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lang="en-GB"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lang="en-GB"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lang="en-GB"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lang="en-GB"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lang="en-GB" sz="1200" dirty="0">
              <a:latin typeface="Calibri"/>
              <a:cs typeface="Calibri"/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0615" y="900683"/>
            <a:ext cx="8569452" cy="58201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 flipH="1">
            <a:off x="9448799" y="4434348"/>
            <a:ext cx="2172928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0316" y="634360"/>
            <a:ext cx="7747634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0"/>
              </a:lnSpc>
            </a:pPr>
            <a:r>
              <a:rPr sz="3600" spc="-20" dirty="0">
                <a:latin typeface="Calibri Light"/>
                <a:cs typeface="Calibri Light"/>
              </a:rPr>
              <a:t>Clini</a:t>
            </a:r>
            <a:r>
              <a:rPr sz="3600" spc="-45" dirty="0">
                <a:latin typeface="Calibri Light"/>
                <a:cs typeface="Calibri Light"/>
              </a:rPr>
              <a:t>c</a:t>
            </a:r>
            <a:r>
              <a:rPr sz="3600" spc="-15" dirty="0">
                <a:latin typeface="Calibri Light"/>
                <a:cs typeface="Calibri Light"/>
              </a:rPr>
              <a:t>al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guidelin</a:t>
            </a:r>
            <a:r>
              <a:rPr sz="3600" spc="-30" dirty="0">
                <a:latin typeface="Calibri Light"/>
                <a:cs typeface="Calibri Light"/>
              </a:rPr>
              <a:t>e</a:t>
            </a:r>
            <a:r>
              <a:rPr sz="3600" spc="-15" dirty="0">
                <a:latin typeface="Calibri Light"/>
                <a:cs typeface="Calibri Light"/>
              </a:rPr>
              <a:t>s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Calibri Light"/>
                <a:cs typeface="Calibri Light"/>
              </a:rPr>
              <a:t>–</a:t>
            </a:r>
            <a:r>
              <a:rPr sz="3600" spc="-5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bibliog</a:t>
            </a:r>
            <a:r>
              <a:rPr sz="3600" spc="-100" dirty="0">
                <a:latin typeface="Calibri Light"/>
                <a:cs typeface="Calibri Light"/>
              </a:rPr>
              <a:t>r</a:t>
            </a:r>
            <a:r>
              <a:rPr sz="3600" spc="-20" dirty="0">
                <a:latin typeface="Calibri Light"/>
                <a:cs typeface="Calibri Light"/>
              </a:rPr>
              <a:t>aphic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30" dirty="0">
                <a:latin typeface="Calibri Light"/>
                <a:cs typeface="Calibri Light"/>
              </a:rPr>
              <a:t>c</a:t>
            </a:r>
            <a:r>
              <a:rPr sz="3600" spc="-25" dirty="0">
                <a:latin typeface="Calibri Light"/>
                <a:cs typeface="Calibri Light"/>
              </a:rPr>
              <a:t>oupl</a:t>
            </a:r>
            <a:r>
              <a:rPr sz="3600" spc="-15" dirty="0">
                <a:latin typeface="Calibri Light"/>
                <a:cs typeface="Calibri Light"/>
              </a:rPr>
              <a:t>ing</a:t>
            </a:r>
            <a:endParaRPr sz="3600">
              <a:latin typeface="Calibri Light"/>
              <a:cs typeface="Calibri Light"/>
            </a:endParaRPr>
          </a:p>
          <a:p>
            <a:pPr marL="12700">
              <a:lnSpc>
                <a:spcPts val="2770"/>
              </a:lnSpc>
            </a:pPr>
            <a:r>
              <a:rPr sz="2400" dirty="0">
                <a:latin typeface="Calibri Light"/>
                <a:cs typeface="Calibri Light"/>
              </a:rPr>
              <a:t>Di</a:t>
            </a:r>
            <a:r>
              <a:rPr sz="2400" spc="-35" dirty="0">
                <a:latin typeface="Calibri Light"/>
                <a:cs typeface="Calibri Light"/>
              </a:rPr>
              <a:t>s</a:t>
            </a:r>
            <a:r>
              <a:rPr sz="2400" spc="-45" dirty="0">
                <a:latin typeface="Calibri Light"/>
                <a:cs typeface="Calibri Light"/>
              </a:rPr>
              <a:t>t</a:t>
            </a:r>
            <a:r>
              <a:rPr sz="2400" dirty="0">
                <a:latin typeface="Calibri Light"/>
                <a:cs typeface="Calibri Light"/>
              </a:rPr>
              <a:t>ance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/>
                <a:cs typeface="Calibri Light"/>
              </a:rPr>
              <a:t>ba</a:t>
            </a:r>
            <a:r>
              <a:rPr sz="2400" spc="-10" dirty="0">
                <a:latin typeface="Calibri Light"/>
                <a:cs typeface="Calibri Light"/>
              </a:rPr>
              <a:t>s</a:t>
            </a:r>
            <a:r>
              <a:rPr sz="2400" spc="-5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 Light"/>
                <a:cs typeface="Calibri Light"/>
              </a:rPr>
              <a:t>o</a:t>
            </a:r>
            <a:r>
              <a:rPr sz="2400" dirty="0">
                <a:latin typeface="Calibri Light"/>
                <a:cs typeface="Calibri Light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/>
                <a:cs typeface="Calibri Light"/>
              </a:rPr>
              <a:t>Jac</a:t>
            </a:r>
            <a:r>
              <a:rPr sz="2400" spc="-30" dirty="0">
                <a:latin typeface="Calibri Light"/>
                <a:cs typeface="Calibri Light"/>
              </a:rPr>
              <a:t>c</a:t>
            </a:r>
            <a:r>
              <a:rPr sz="2400" dirty="0">
                <a:latin typeface="Calibri Light"/>
                <a:cs typeface="Calibri Light"/>
              </a:rPr>
              <a:t>a</a:t>
            </a:r>
            <a:r>
              <a:rPr sz="2400" spc="-45" dirty="0">
                <a:latin typeface="Calibri Light"/>
                <a:cs typeface="Calibri Light"/>
              </a:rPr>
              <a:t>r</a:t>
            </a:r>
            <a:r>
              <a:rPr sz="2400" dirty="0">
                <a:latin typeface="Calibri Light"/>
                <a:cs typeface="Calibri Light"/>
              </a:rPr>
              <a:t>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 Light"/>
                <a:cs typeface="Calibri Light"/>
              </a:rPr>
              <a:t>ind</a:t>
            </a:r>
            <a:r>
              <a:rPr sz="2400" spc="-45" dirty="0">
                <a:latin typeface="Calibri Light"/>
                <a:cs typeface="Calibri Light"/>
              </a:rPr>
              <a:t>e</a:t>
            </a:r>
            <a:r>
              <a:rPr sz="2400" dirty="0">
                <a:latin typeface="Calibri Light"/>
                <a:cs typeface="Calibri Light"/>
              </a:rPr>
              <a:t>x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8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28485"/>
          </a:xfrm>
          <a:prstGeom prst="rect">
            <a:avLst/>
          </a:prstGeom>
        </p:spPr>
        <p:txBody>
          <a:bodyPr vert="horz" wrap="square" lIns="0" tIns="248945" rIns="0" bIns="0" rtlCol="0" anchor="t">
            <a:spAutoFit/>
          </a:bodyPr>
          <a:lstStyle/>
          <a:p>
            <a:pPr marL="12700"/>
            <a:r>
              <a:rPr spc="-235" dirty="0"/>
              <a:t>K</a:t>
            </a:r>
            <a:r>
              <a:rPr spc="-70" dirty="0"/>
              <a:t>v</a:t>
            </a:r>
            <a:r>
              <a:rPr dirty="0"/>
              <a:t>a</a:t>
            </a:r>
            <a:r>
              <a:rPr spc="-50" dirty="0"/>
              <a:t>n</a:t>
            </a:r>
            <a:r>
              <a:rPr dirty="0"/>
              <a:t>ti</a:t>
            </a:r>
            <a:r>
              <a:rPr spc="-60" dirty="0"/>
              <a:t>t</a:t>
            </a:r>
            <a:r>
              <a:rPr spc="-50" dirty="0"/>
              <a:t>a</a:t>
            </a:r>
            <a:r>
              <a:rPr dirty="0"/>
              <a:t>ti</a:t>
            </a:r>
            <a:r>
              <a:rPr spc="10" dirty="0"/>
              <a:t>v</a:t>
            </a:r>
            <a:r>
              <a:rPr dirty="0"/>
              <a:t>t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/>
              <a:t>nonsens</a:t>
            </a:r>
          </a:p>
        </p:txBody>
      </p:sp>
      <p:sp>
        <p:nvSpPr>
          <p:cNvPr id="3" name="object 3"/>
          <p:cNvSpPr/>
          <p:nvPr/>
        </p:nvSpPr>
        <p:spPr>
          <a:xfrm>
            <a:off x="2153412" y="1825751"/>
            <a:ext cx="7886700" cy="4351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404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44625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3412" y="365851"/>
            <a:ext cx="788733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090" algn="r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53412" y="365851"/>
            <a:ext cx="7886760" cy="6189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GB" smtClean="0"/>
              <a:t>Gustaf nelhans,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06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78652" y="3189734"/>
            <a:ext cx="3220974" cy="36659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dirty="0"/>
              <a:t>Science</a:t>
            </a:r>
            <a:r>
              <a:rPr spc="-135" dirty="0">
                <a:latin typeface="Times New Roman"/>
                <a:cs typeface="Times New Roman"/>
              </a:rPr>
              <a:t> </a:t>
            </a:r>
            <a:r>
              <a:rPr spc="-5" dirty="0"/>
              <a:t>Ci</a:t>
            </a:r>
            <a:r>
              <a:rPr spc="-50" dirty="0"/>
              <a:t>ta</a:t>
            </a:r>
            <a:r>
              <a:rPr dirty="0"/>
              <a:t>tion</a:t>
            </a:r>
            <a:r>
              <a:rPr spc="-114" dirty="0">
                <a:latin typeface="Times New Roman"/>
                <a:cs typeface="Times New Roman"/>
              </a:rPr>
              <a:t> </a:t>
            </a:r>
            <a:r>
              <a:rPr spc="-5" dirty="0"/>
              <a:t>Ind</a:t>
            </a:r>
            <a:r>
              <a:rPr spc="-60" dirty="0"/>
              <a:t>e</a:t>
            </a:r>
            <a:r>
              <a:rPr dirty="0"/>
              <a:t>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31542" y="1873538"/>
            <a:ext cx="7014845" cy="1333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20" dirty="0">
                <a:latin typeface="Calibri"/>
                <a:cs typeface="Calibri"/>
              </a:rPr>
              <a:t>oduce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Sci</a:t>
            </a:r>
            <a:r>
              <a:rPr sz="2800" i="1" spc="-15" dirty="0">
                <a:latin typeface="Calibri"/>
                <a:cs typeface="Calibri"/>
              </a:rPr>
              <a:t>en</a:t>
            </a:r>
            <a:r>
              <a:rPr sz="2800" i="1" spc="-35" dirty="0">
                <a:latin typeface="Calibri"/>
                <a:cs typeface="Calibri"/>
              </a:rPr>
              <a:t>c</a:t>
            </a:r>
            <a:r>
              <a:rPr sz="2800" i="1" spc="-15" dirty="0">
                <a:latin typeface="Calibri"/>
                <a:cs typeface="Calibri"/>
              </a:rPr>
              <a:t>e</a:t>
            </a:r>
            <a:r>
              <a:rPr sz="2800" i="1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1955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v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Eu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Garfie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spcBef>
                <a:spcPts val="24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tru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241300" indent="-228600"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g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≠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9039" y="4157459"/>
            <a:ext cx="425970" cy="425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3518" y="3734562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4">
                <a:moveTo>
                  <a:pt x="199643" y="0"/>
                </a:moveTo>
                <a:lnTo>
                  <a:pt x="151673" y="5803"/>
                </a:lnTo>
                <a:lnTo>
                  <a:pt x="107905" y="22287"/>
                </a:lnTo>
                <a:lnTo>
                  <a:pt x="69726" y="48064"/>
                </a:lnTo>
                <a:lnTo>
                  <a:pt x="38525" y="81745"/>
                </a:lnTo>
                <a:lnTo>
                  <a:pt x="15691" y="121942"/>
                </a:lnTo>
                <a:lnTo>
                  <a:pt x="2613" y="167265"/>
                </a:lnTo>
                <a:lnTo>
                  <a:pt x="0" y="199643"/>
                </a:lnTo>
                <a:lnTo>
                  <a:pt x="661" y="216015"/>
                </a:lnTo>
                <a:lnTo>
                  <a:pt x="10179" y="262739"/>
                </a:lnTo>
                <a:lnTo>
                  <a:pt x="29916" y="304798"/>
                </a:lnTo>
                <a:lnTo>
                  <a:pt x="58481" y="340806"/>
                </a:lnTo>
                <a:lnTo>
                  <a:pt x="94489" y="369371"/>
                </a:lnTo>
                <a:lnTo>
                  <a:pt x="136548" y="389108"/>
                </a:lnTo>
                <a:lnTo>
                  <a:pt x="183272" y="398626"/>
                </a:lnTo>
                <a:lnTo>
                  <a:pt x="199643" y="399287"/>
                </a:lnTo>
                <a:lnTo>
                  <a:pt x="216015" y="398626"/>
                </a:lnTo>
                <a:lnTo>
                  <a:pt x="262739" y="389108"/>
                </a:lnTo>
                <a:lnTo>
                  <a:pt x="304798" y="369371"/>
                </a:lnTo>
                <a:lnTo>
                  <a:pt x="340806" y="340806"/>
                </a:lnTo>
                <a:lnTo>
                  <a:pt x="369371" y="304798"/>
                </a:lnTo>
                <a:lnTo>
                  <a:pt x="389108" y="262739"/>
                </a:lnTo>
                <a:lnTo>
                  <a:pt x="398626" y="216015"/>
                </a:lnTo>
                <a:lnTo>
                  <a:pt x="399287" y="199643"/>
                </a:lnTo>
                <a:lnTo>
                  <a:pt x="398626" y="183272"/>
                </a:lnTo>
                <a:lnTo>
                  <a:pt x="389108" y="136548"/>
                </a:lnTo>
                <a:lnTo>
                  <a:pt x="369371" y="94489"/>
                </a:lnTo>
                <a:lnTo>
                  <a:pt x="340806" y="58481"/>
                </a:lnTo>
                <a:lnTo>
                  <a:pt x="304798" y="29916"/>
                </a:lnTo>
                <a:lnTo>
                  <a:pt x="262739" y="10179"/>
                </a:lnTo>
                <a:lnTo>
                  <a:pt x="216015" y="661"/>
                </a:lnTo>
                <a:lnTo>
                  <a:pt x="199643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3518" y="3734562"/>
            <a:ext cx="399415" cy="399415"/>
          </a:xfrm>
          <a:custGeom>
            <a:avLst/>
            <a:gdLst/>
            <a:ahLst/>
            <a:cxnLst/>
            <a:rect l="l" t="t" r="r" b="b"/>
            <a:pathLst>
              <a:path w="399414" h="399414">
                <a:moveTo>
                  <a:pt x="0" y="199643"/>
                </a:moveTo>
                <a:lnTo>
                  <a:pt x="5803" y="151673"/>
                </a:lnTo>
                <a:lnTo>
                  <a:pt x="22287" y="107905"/>
                </a:lnTo>
                <a:lnTo>
                  <a:pt x="48064" y="69726"/>
                </a:lnTo>
                <a:lnTo>
                  <a:pt x="81745" y="38525"/>
                </a:lnTo>
                <a:lnTo>
                  <a:pt x="121942" y="15691"/>
                </a:lnTo>
                <a:lnTo>
                  <a:pt x="167265" y="2613"/>
                </a:lnTo>
                <a:lnTo>
                  <a:pt x="199643" y="0"/>
                </a:lnTo>
                <a:lnTo>
                  <a:pt x="216015" y="661"/>
                </a:lnTo>
                <a:lnTo>
                  <a:pt x="262739" y="10179"/>
                </a:lnTo>
                <a:lnTo>
                  <a:pt x="304798" y="29916"/>
                </a:lnTo>
                <a:lnTo>
                  <a:pt x="340806" y="58481"/>
                </a:lnTo>
                <a:lnTo>
                  <a:pt x="369371" y="94489"/>
                </a:lnTo>
                <a:lnTo>
                  <a:pt x="389108" y="136548"/>
                </a:lnTo>
                <a:lnTo>
                  <a:pt x="398626" y="183272"/>
                </a:lnTo>
                <a:lnTo>
                  <a:pt x="399287" y="199643"/>
                </a:lnTo>
                <a:lnTo>
                  <a:pt x="398626" y="216015"/>
                </a:lnTo>
                <a:lnTo>
                  <a:pt x="389108" y="262739"/>
                </a:lnTo>
                <a:lnTo>
                  <a:pt x="369371" y="304798"/>
                </a:lnTo>
                <a:lnTo>
                  <a:pt x="340806" y="340806"/>
                </a:lnTo>
                <a:lnTo>
                  <a:pt x="304798" y="369371"/>
                </a:lnTo>
                <a:lnTo>
                  <a:pt x="262739" y="389108"/>
                </a:lnTo>
                <a:lnTo>
                  <a:pt x="216015" y="398626"/>
                </a:lnTo>
                <a:lnTo>
                  <a:pt x="199643" y="399287"/>
                </a:lnTo>
                <a:lnTo>
                  <a:pt x="183272" y="398626"/>
                </a:lnTo>
                <a:lnTo>
                  <a:pt x="136548" y="389108"/>
                </a:lnTo>
                <a:lnTo>
                  <a:pt x="94489" y="369371"/>
                </a:lnTo>
                <a:lnTo>
                  <a:pt x="58481" y="340806"/>
                </a:lnTo>
                <a:lnTo>
                  <a:pt x="29916" y="304798"/>
                </a:lnTo>
                <a:lnTo>
                  <a:pt x="10179" y="262739"/>
                </a:lnTo>
                <a:lnTo>
                  <a:pt x="661" y="216015"/>
                </a:lnTo>
                <a:lnTo>
                  <a:pt x="0" y="199643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5428" y="5472685"/>
            <a:ext cx="313181" cy="313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9906" y="5163225"/>
            <a:ext cx="286385" cy="285750"/>
          </a:xfrm>
          <a:custGeom>
            <a:avLst/>
            <a:gdLst/>
            <a:ahLst/>
            <a:cxnLst/>
            <a:rect l="l" t="t" r="r" b="b"/>
            <a:pathLst>
              <a:path w="286385" h="285750">
                <a:moveTo>
                  <a:pt x="129257" y="0"/>
                </a:moveTo>
                <a:lnTo>
                  <a:pt x="87956" y="10388"/>
                </a:lnTo>
                <a:lnTo>
                  <a:pt x="52418" y="31802"/>
                </a:lnTo>
                <a:lnTo>
                  <a:pt x="24604" y="62280"/>
                </a:lnTo>
                <a:lnTo>
                  <a:pt x="6478" y="99860"/>
                </a:lnTo>
                <a:lnTo>
                  <a:pt x="0" y="142580"/>
                </a:lnTo>
                <a:lnTo>
                  <a:pt x="140" y="148983"/>
                </a:lnTo>
                <a:lnTo>
                  <a:pt x="8074" y="189886"/>
                </a:lnTo>
                <a:lnTo>
                  <a:pt x="27112" y="225732"/>
                </a:lnTo>
                <a:lnTo>
                  <a:pt x="55773" y="254721"/>
                </a:lnTo>
                <a:lnTo>
                  <a:pt x="92578" y="275053"/>
                </a:lnTo>
                <a:lnTo>
                  <a:pt x="136045" y="284930"/>
                </a:lnTo>
                <a:lnTo>
                  <a:pt x="151759" y="285587"/>
                </a:lnTo>
                <a:lnTo>
                  <a:pt x="165657" y="284085"/>
                </a:lnTo>
                <a:lnTo>
                  <a:pt x="204513" y="271877"/>
                </a:lnTo>
                <a:lnTo>
                  <a:pt x="237740" y="249171"/>
                </a:lnTo>
                <a:lnTo>
                  <a:pt x="263583" y="217317"/>
                </a:lnTo>
                <a:lnTo>
                  <a:pt x="280287" y="177667"/>
                </a:lnTo>
                <a:lnTo>
                  <a:pt x="286093" y="131573"/>
                </a:lnTo>
                <a:lnTo>
                  <a:pt x="284376" y="117898"/>
                </a:lnTo>
                <a:lnTo>
                  <a:pt x="271685" y="79717"/>
                </a:lnTo>
                <a:lnTo>
                  <a:pt x="248624" y="47130"/>
                </a:lnTo>
                <a:lnTo>
                  <a:pt x="216396" y="21843"/>
                </a:lnTo>
                <a:lnTo>
                  <a:pt x="176205" y="5564"/>
                </a:lnTo>
                <a:lnTo>
                  <a:pt x="129257" y="0"/>
                </a:lnTo>
                <a:close/>
              </a:path>
            </a:pathLst>
          </a:custGeom>
          <a:solidFill>
            <a:srgbClr val="5B9A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9906" y="5163225"/>
            <a:ext cx="286385" cy="285750"/>
          </a:xfrm>
          <a:custGeom>
            <a:avLst/>
            <a:gdLst/>
            <a:ahLst/>
            <a:cxnLst/>
            <a:rect l="l" t="t" r="r" b="b"/>
            <a:pathLst>
              <a:path w="286385" h="285750">
                <a:moveTo>
                  <a:pt x="0" y="142580"/>
                </a:moveTo>
                <a:lnTo>
                  <a:pt x="6478" y="99860"/>
                </a:lnTo>
                <a:lnTo>
                  <a:pt x="24604" y="62280"/>
                </a:lnTo>
                <a:lnTo>
                  <a:pt x="52418" y="31802"/>
                </a:lnTo>
                <a:lnTo>
                  <a:pt x="87956" y="10388"/>
                </a:lnTo>
                <a:lnTo>
                  <a:pt x="129257" y="0"/>
                </a:lnTo>
                <a:lnTo>
                  <a:pt x="145583" y="558"/>
                </a:lnTo>
                <a:lnTo>
                  <a:pt x="190412" y="9884"/>
                </a:lnTo>
                <a:lnTo>
                  <a:pt x="228082" y="29355"/>
                </a:lnTo>
                <a:lnTo>
                  <a:pt x="257389" y="57265"/>
                </a:lnTo>
                <a:lnTo>
                  <a:pt x="277127" y="91907"/>
                </a:lnTo>
                <a:lnTo>
                  <a:pt x="286093" y="131573"/>
                </a:lnTo>
                <a:lnTo>
                  <a:pt x="285477" y="147570"/>
                </a:lnTo>
                <a:lnTo>
                  <a:pt x="275843" y="191666"/>
                </a:lnTo>
                <a:lnTo>
                  <a:pt x="255898" y="228868"/>
                </a:lnTo>
                <a:lnTo>
                  <a:pt x="227398" y="257823"/>
                </a:lnTo>
                <a:lnTo>
                  <a:pt x="192099" y="277180"/>
                </a:lnTo>
                <a:lnTo>
                  <a:pt x="151759" y="285587"/>
                </a:lnTo>
                <a:lnTo>
                  <a:pt x="136045" y="284930"/>
                </a:lnTo>
                <a:lnTo>
                  <a:pt x="92578" y="275053"/>
                </a:lnTo>
                <a:lnTo>
                  <a:pt x="55773" y="254721"/>
                </a:lnTo>
                <a:lnTo>
                  <a:pt x="27112" y="225732"/>
                </a:lnTo>
                <a:lnTo>
                  <a:pt x="8074" y="189886"/>
                </a:lnTo>
                <a:lnTo>
                  <a:pt x="140" y="148983"/>
                </a:lnTo>
                <a:lnTo>
                  <a:pt x="0" y="142580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3152" y="5164835"/>
            <a:ext cx="157733" cy="10888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301" y="4144517"/>
            <a:ext cx="78105" cy="1009650"/>
          </a:xfrm>
          <a:custGeom>
            <a:avLst/>
            <a:gdLst/>
            <a:ahLst/>
            <a:cxnLst/>
            <a:rect l="l" t="t" r="r" b="b"/>
            <a:pathLst>
              <a:path w="78105" h="1009650">
                <a:moveTo>
                  <a:pt x="51815" y="64769"/>
                </a:moveTo>
                <a:lnTo>
                  <a:pt x="25907" y="64769"/>
                </a:lnTo>
                <a:lnTo>
                  <a:pt x="25907" y="1009649"/>
                </a:lnTo>
                <a:lnTo>
                  <a:pt x="51815" y="1009649"/>
                </a:lnTo>
                <a:lnTo>
                  <a:pt x="51815" y="64769"/>
                </a:lnTo>
                <a:close/>
              </a:path>
              <a:path w="78105" h="1009650">
                <a:moveTo>
                  <a:pt x="38861" y="0"/>
                </a:moveTo>
                <a:lnTo>
                  <a:pt x="0" y="77723"/>
                </a:lnTo>
                <a:lnTo>
                  <a:pt x="25907" y="77723"/>
                </a:lnTo>
                <a:lnTo>
                  <a:pt x="25907" y="64769"/>
                </a:lnTo>
                <a:lnTo>
                  <a:pt x="71246" y="64769"/>
                </a:lnTo>
                <a:lnTo>
                  <a:pt x="38861" y="0"/>
                </a:lnTo>
                <a:close/>
              </a:path>
              <a:path w="78105" h="1009650">
                <a:moveTo>
                  <a:pt x="71246" y="64769"/>
                </a:moveTo>
                <a:lnTo>
                  <a:pt x="51815" y="64769"/>
                </a:lnTo>
                <a:lnTo>
                  <a:pt x="51815" y="77723"/>
                </a:lnTo>
                <a:lnTo>
                  <a:pt x="77723" y="77723"/>
                </a:lnTo>
                <a:lnTo>
                  <a:pt x="71246" y="64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84375" y="4036312"/>
            <a:ext cx="239395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spc="-5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id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60191" y="5303521"/>
            <a:ext cx="261378" cy="9791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27248" y="4315206"/>
            <a:ext cx="129539" cy="847725"/>
          </a:xfrm>
          <a:custGeom>
            <a:avLst/>
            <a:gdLst/>
            <a:ahLst/>
            <a:cxnLst/>
            <a:rect l="l" t="t" r="r" b="b"/>
            <a:pathLst>
              <a:path w="129539" h="847725">
                <a:moveTo>
                  <a:pt x="0" y="717803"/>
                </a:moveTo>
                <a:lnTo>
                  <a:pt x="64769" y="847343"/>
                </a:lnTo>
                <a:lnTo>
                  <a:pt x="103631" y="769619"/>
                </a:lnTo>
                <a:lnTo>
                  <a:pt x="51815" y="769619"/>
                </a:lnTo>
                <a:lnTo>
                  <a:pt x="51815" y="759256"/>
                </a:lnTo>
                <a:lnTo>
                  <a:pt x="0" y="717803"/>
                </a:lnTo>
                <a:close/>
              </a:path>
              <a:path w="129539" h="847725">
                <a:moveTo>
                  <a:pt x="51815" y="759256"/>
                </a:moveTo>
                <a:lnTo>
                  <a:pt x="51815" y="769619"/>
                </a:lnTo>
                <a:lnTo>
                  <a:pt x="64769" y="769619"/>
                </a:lnTo>
                <a:lnTo>
                  <a:pt x="51815" y="759256"/>
                </a:lnTo>
                <a:close/>
              </a:path>
              <a:path w="129539" h="847725">
                <a:moveTo>
                  <a:pt x="77723" y="0"/>
                </a:moveTo>
                <a:lnTo>
                  <a:pt x="51815" y="0"/>
                </a:lnTo>
                <a:lnTo>
                  <a:pt x="51815" y="759256"/>
                </a:lnTo>
                <a:lnTo>
                  <a:pt x="64769" y="769619"/>
                </a:lnTo>
                <a:lnTo>
                  <a:pt x="77723" y="759256"/>
                </a:lnTo>
                <a:lnTo>
                  <a:pt x="77723" y="0"/>
                </a:lnTo>
                <a:close/>
              </a:path>
              <a:path w="129539" h="847725">
                <a:moveTo>
                  <a:pt x="77723" y="759256"/>
                </a:moveTo>
                <a:lnTo>
                  <a:pt x="64769" y="769619"/>
                </a:lnTo>
                <a:lnTo>
                  <a:pt x="77723" y="769619"/>
                </a:lnTo>
                <a:lnTo>
                  <a:pt x="77723" y="759256"/>
                </a:lnTo>
                <a:close/>
              </a:path>
              <a:path w="129539" h="847725">
                <a:moveTo>
                  <a:pt x="129539" y="717803"/>
                </a:moveTo>
                <a:lnTo>
                  <a:pt x="77723" y="759256"/>
                </a:lnTo>
                <a:lnTo>
                  <a:pt x="77723" y="769619"/>
                </a:lnTo>
                <a:lnTo>
                  <a:pt x="103631" y="769619"/>
                </a:lnTo>
                <a:lnTo>
                  <a:pt x="129539" y="7178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52673" y="3969637"/>
            <a:ext cx="5689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spc="-5" dirty="0">
                <a:latin typeface="Calibri"/>
                <a:cs typeface="Calibri"/>
              </a:rPr>
              <a:t>C</a:t>
            </a:r>
            <a:r>
              <a:rPr sz="1350" dirty="0">
                <a:latin typeface="Calibri"/>
                <a:cs typeface="Calibri"/>
              </a:rPr>
              <a:t>i</a:t>
            </a:r>
            <a:r>
              <a:rPr sz="1350" spc="-15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10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i</a:t>
            </a:r>
            <a:r>
              <a:rPr sz="1350" spc="-5" dirty="0">
                <a:latin typeface="Calibri"/>
                <a:cs typeface="Calibri"/>
              </a:rPr>
              <a:t>ng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2673" y="5341492"/>
            <a:ext cx="632460" cy="207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50" spc="-30" dirty="0">
                <a:latin typeface="Calibri"/>
                <a:cs typeface="Calibri"/>
              </a:rPr>
              <a:t>R</a:t>
            </a:r>
            <a:r>
              <a:rPr sz="1350" spc="-15" dirty="0">
                <a:latin typeface="Calibri"/>
                <a:cs typeface="Calibri"/>
              </a:rPr>
              <a:t>e</a:t>
            </a:r>
            <a:r>
              <a:rPr sz="1350" spc="-45" dirty="0">
                <a:latin typeface="Calibri"/>
                <a:cs typeface="Calibri"/>
              </a:rPr>
              <a:t>f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20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e</a:t>
            </a:r>
            <a:r>
              <a:rPr sz="1350" spc="-10" dirty="0">
                <a:latin typeface="Calibri"/>
                <a:cs typeface="Calibri"/>
              </a:rPr>
              <a:t>n</a:t>
            </a:r>
            <a:r>
              <a:rPr sz="1350" dirty="0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0877" y="5899625"/>
            <a:ext cx="906534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0" dirty="0">
                <a:latin typeface="Calibri"/>
                <a:cs typeface="Calibri"/>
              </a:rPr>
              <a:t>G</a:t>
            </a:r>
            <a:r>
              <a:rPr sz="1400" dirty="0">
                <a:latin typeface="Calibri"/>
                <a:cs typeface="Calibri"/>
              </a:rPr>
              <a:t>arf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el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5" dirty="0">
                <a:latin typeface="Calibri"/>
                <a:cs typeface="Calibri"/>
              </a:rPr>
              <a:t>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1955.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d</a:t>
            </a:r>
            <a:r>
              <a:rPr sz="1400" spc="-30" dirty="0">
                <a:latin typeface="Calibri"/>
                <a:cs typeface="Calibri"/>
              </a:rPr>
              <a:t>e</a:t>
            </a:r>
            <a:r>
              <a:rPr sz="1400" spc="-5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es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spc="-15" dirty="0">
                <a:latin typeface="Calibri"/>
                <a:cs typeface="Calibri"/>
              </a:rPr>
              <a:t>o</a:t>
            </a:r>
            <a:r>
              <a:rPr sz="1400" spc="-10" dirty="0">
                <a:latin typeface="Calibri"/>
                <a:cs typeface="Calibri"/>
              </a:rPr>
              <a:t>r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Sc</a:t>
            </a:r>
            <a:r>
              <a:rPr sz="1400" spc="-10" dirty="0">
                <a:latin typeface="Calibri"/>
                <a:cs typeface="Calibri"/>
              </a:rPr>
              <a:t>ien</a:t>
            </a:r>
            <a:r>
              <a:rPr sz="1400" spc="-20" dirty="0">
                <a:latin typeface="Calibri"/>
                <a:cs typeface="Calibri"/>
              </a:rPr>
              <a:t>c</a:t>
            </a:r>
            <a:r>
              <a:rPr sz="1400" spc="-10" dirty="0">
                <a:latin typeface="Calibri"/>
                <a:cs typeface="Calibri"/>
              </a:rPr>
              <a:t>e: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Calibri"/>
                <a:cs typeface="Calibri"/>
              </a:rPr>
              <a:t>New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D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me</a:t>
            </a:r>
            <a:r>
              <a:rPr sz="1400" spc="-5" dirty="0">
                <a:latin typeface="Calibri"/>
                <a:cs typeface="Calibri"/>
              </a:rPr>
              <a:t>ns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Do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spc="-20" dirty="0">
                <a:latin typeface="Calibri"/>
                <a:cs typeface="Calibri"/>
              </a:rPr>
              <a:t>um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spc="-10" dirty="0">
                <a:latin typeface="Calibri"/>
                <a:cs typeface="Calibri"/>
              </a:rPr>
              <a:t>n</a:t>
            </a:r>
            <a:r>
              <a:rPr sz="1400" spc="-40" dirty="0">
                <a:latin typeface="Calibri"/>
                <a:cs typeface="Calibri"/>
              </a:rPr>
              <a:t>t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th</a:t>
            </a:r>
            <a:r>
              <a:rPr sz="1400" spc="-4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ugh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As</a:t>
            </a:r>
            <a:r>
              <a:rPr sz="1400" spc="-5" dirty="0">
                <a:latin typeface="Calibri"/>
                <a:cs typeface="Calibri"/>
              </a:rPr>
              <a:t>soc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15" dirty="0">
                <a:latin typeface="Calibri"/>
                <a:cs typeface="Calibri"/>
              </a:rPr>
              <a:t>a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n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f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Calibri"/>
                <a:cs typeface="Calibri"/>
              </a:rPr>
              <a:t>Id</a:t>
            </a:r>
            <a:r>
              <a:rPr sz="1400" spc="-10" dirty="0">
                <a:latin typeface="Calibri"/>
                <a:cs typeface="Calibri"/>
              </a:rPr>
              <a:t>ea</a:t>
            </a:r>
            <a:r>
              <a:rPr sz="1400" dirty="0">
                <a:latin typeface="Calibri"/>
                <a:cs typeface="Calibri"/>
              </a:rPr>
              <a:t>s.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Calibri"/>
                <a:cs typeface="Calibri"/>
              </a:rPr>
              <a:t>Sc</a:t>
            </a:r>
            <a:r>
              <a:rPr sz="1400" i="1" spc="-10" dirty="0">
                <a:latin typeface="Calibri"/>
                <a:cs typeface="Calibri"/>
              </a:rPr>
              <a:t>ien</a:t>
            </a:r>
            <a:r>
              <a:rPr sz="1400" i="1" spc="-30" dirty="0">
                <a:latin typeface="Calibri"/>
                <a:cs typeface="Calibri"/>
              </a:rPr>
              <a:t>c</a:t>
            </a:r>
            <a:r>
              <a:rPr sz="1400" i="1" spc="-10" dirty="0">
                <a:latin typeface="Calibri"/>
                <a:cs typeface="Calibri"/>
              </a:rPr>
              <a:t>e</a:t>
            </a:r>
            <a:r>
              <a:rPr sz="1400" i="1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122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Calibri"/>
                <a:cs typeface="Calibri"/>
              </a:rPr>
              <a:t>(3159</a:t>
            </a:r>
            <a:r>
              <a:rPr sz="1400" spc="-20" dirty="0">
                <a:latin typeface="Calibri"/>
                <a:cs typeface="Calibri"/>
              </a:rPr>
              <a:t>)</a:t>
            </a:r>
            <a:r>
              <a:rPr sz="1400" spc="-10" dirty="0">
                <a:latin typeface="Calibri"/>
                <a:cs typeface="Calibri"/>
              </a:rPr>
              <a:t>:10</a:t>
            </a:r>
            <a:r>
              <a:rPr sz="1400" spc="-15" dirty="0">
                <a:latin typeface="Calibri"/>
                <a:cs typeface="Calibri"/>
              </a:rPr>
              <a:t>8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5" dirty="0">
                <a:latin typeface="Calibri"/>
                <a:cs typeface="Calibri"/>
              </a:rPr>
              <a:t>111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spc="-5" dirty="0"/>
              <a:t>Ämne</a:t>
            </a:r>
            <a:r>
              <a:rPr dirty="0"/>
              <a:t>s-</a:t>
            </a:r>
            <a:r>
              <a:rPr spc="-125" dirty="0">
                <a:latin typeface="Times New Roman"/>
                <a:cs typeface="Times New Roman"/>
              </a:rPr>
              <a:t> </a:t>
            </a:r>
            <a:r>
              <a:rPr spc="-35" dirty="0"/>
              <a:t>v</a:t>
            </a:r>
            <a:r>
              <a:rPr dirty="0"/>
              <a:t>s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5" dirty="0"/>
              <a:t>ci</a:t>
            </a:r>
            <a:r>
              <a:rPr spc="-35" dirty="0"/>
              <a:t>t</a:t>
            </a:r>
            <a:r>
              <a:rPr spc="-5" dirty="0"/>
              <a:t>eringsind</a:t>
            </a:r>
            <a:r>
              <a:rPr spc="-55" dirty="0"/>
              <a:t>e</a:t>
            </a:r>
            <a:r>
              <a:rPr dirty="0"/>
              <a:t>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5" y="1894956"/>
            <a:ext cx="60629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tabLst>
                <a:tab pos="4013200" algn="l"/>
              </a:tabLst>
            </a:pPr>
            <a:r>
              <a:rPr sz="2800" spc="-20" dirty="0">
                <a:latin typeface="Calibri"/>
                <a:cs typeface="Calibri"/>
              </a:rPr>
              <a:t>Ämnes</a:t>
            </a:r>
            <a:r>
              <a:rPr sz="2800" spc="-3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7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2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ingsind</a:t>
            </a:r>
            <a:r>
              <a:rPr sz="2800" spc="-7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8248" y="2654809"/>
            <a:ext cx="2159507" cy="26167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1832" y="2701414"/>
            <a:ext cx="3086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d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77940" y="3124962"/>
            <a:ext cx="78105" cy="1981200"/>
          </a:xfrm>
          <a:custGeom>
            <a:avLst/>
            <a:gdLst/>
            <a:ahLst/>
            <a:cxnLst/>
            <a:rect l="l" t="t" r="r" b="b"/>
            <a:pathLst>
              <a:path w="78104" h="1981200">
                <a:moveTo>
                  <a:pt x="25907" y="1903475"/>
                </a:moveTo>
                <a:lnTo>
                  <a:pt x="0" y="1903475"/>
                </a:lnTo>
                <a:lnTo>
                  <a:pt x="38861" y="1981199"/>
                </a:lnTo>
                <a:lnTo>
                  <a:pt x="71246" y="1916429"/>
                </a:lnTo>
                <a:lnTo>
                  <a:pt x="25907" y="1916429"/>
                </a:lnTo>
                <a:lnTo>
                  <a:pt x="25907" y="1903475"/>
                </a:lnTo>
                <a:close/>
              </a:path>
              <a:path w="78104" h="1981200">
                <a:moveTo>
                  <a:pt x="51815" y="0"/>
                </a:moveTo>
                <a:lnTo>
                  <a:pt x="25907" y="0"/>
                </a:lnTo>
                <a:lnTo>
                  <a:pt x="25907" y="1916429"/>
                </a:lnTo>
                <a:lnTo>
                  <a:pt x="51815" y="1916429"/>
                </a:lnTo>
                <a:lnTo>
                  <a:pt x="51815" y="0"/>
                </a:lnTo>
                <a:close/>
              </a:path>
              <a:path w="78104" h="1981200">
                <a:moveTo>
                  <a:pt x="77723" y="1903475"/>
                </a:moveTo>
                <a:lnTo>
                  <a:pt x="51815" y="1903475"/>
                </a:lnTo>
                <a:lnTo>
                  <a:pt x="51815" y="1916429"/>
                </a:lnTo>
                <a:lnTo>
                  <a:pt x="71246" y="1916429"/>
                </a:lnTo>
                <a:lnTo>
                  <a:pt x="77723" y="1903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0692" y="2654809"/>
            <a:ext cx="2159507" cy="26167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82170" y="2701414"/>
            <a:ext cx="30861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>
                <a:latin typeface="Calibri"/>
                <a:cs typeface="Calibri"/>
              </a:rPr>
              <a:t>T</a:t>
            </a:r>
            <a:r>
              <a:rPr spc="-10" dirty="0">
                <a:latin typeface="Calibri"/>
                <a:cs typeface="Calibri"/>
              </a:rPr>
              <a:t>i</a:t>
            </a:r>
            <a:r>
              <a:rPr dirty="0">
                <a:latin typeface="Calibri"/>
                <a:cs typeface="Calibri"/>
              </a:rPr>
              <a:t>d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0384" y="3124962"/>
            <a:ext cx="78105" cy="1981200"/>
          </a:xfrm>
          <a:custGeom>
            <a:avLst/>
            <a:gdLst/>
            <a:ahLst/>
            <a:cxnLst/>
            <a:rect l="l" t="t" r="r" b="b"/>
            <a:pathLst>
              <a:path w="78105" h="1981200">
                <a:moveTo>
                  <a:pt x="25907" y="1903475"/>
                </a:moveTo>
                <a:lnTo>
                  <a:pt x="0" y="1903475"/>
                </a:lnTo>
                <a:lnTo>
                  <a:pt x="38861" y="1981199"/>
                </a:lnTo>
                <a:lnTo>
                  <a:pt x="71246" y="1916429"/>
                </a:lnTo>
                <a:lnTo>
                  <a:pt x="25907" y="1916429"/>
                </a:lnTo>
                <a:lnTo>
                  <a:pt x="25907" y="1903475"/>
                </a:lnTo>
                <a:close/>
              </a:path>
              <a:path w="78105" h="1981200">
                <a:moveTo>
                  <a:pt x="51815" y="0"/>
                </a:moveTo>
                <a:lnTo>
                  <a:pt x="25907" y="0"/>
                </a:lnTo>
                <a:lnTo>
                  <a:pt x="25907" y="1916429"/>
                </a:lnTo>
                <a:lnTo>
                  <a:pt x="51815" y="1916429"/>
                </a:lnTo>
                <a:lnTo>
                  <a:pt x="51815" y="0"/>
                </a:lnTo>
                <a:close/>
              </a:path>
              <a:path w="78105" h="1981200">
                <a:moveTo>
                  <a:pt x="77723" y="1903475"/>
                </a:moveTo>
                <a:lnTo>
                  <a:pt x="51815" y="1903475"/>
                </a:lnTo>
                <a:lnTo>
                  <a:pt x="51815" y="1916429"/>
                </a:lnTo>
                <a:lnTo>
                  <a:pt x="71246" y="1916429"/>
                </a:lnTo>
                <a:lnTo>
                  <a:pt x="77723" y="1903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7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dirty="0"/>
              <a:t>F</a:t>
            </a:r>
            <a:r>
              <a:rPr spc="-80" dirty="0"/>
              <a:t>r</a:t>
            </a:r>
            <a:r>
              <a:rPr dirty="0"/>
              <a:t>ån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spc="-60" dirty="0"/>
              <a:t>r</a:t>
            </a:r>
            <a:r>
              <a:rPr spc="-55" dirty="0"/>
              <a:t>e</a:t>
            </a:r>
            <a:r>
              <a:rPr spc="-130" dirty="0"/>
              <a:t>f</a:t>
            </a:r>
            <a:r>
              <a:rPr spc="-5" dirty="0"/>
              <a:t>e</a:t>
            </a:r>
            <a:r>
              <a:rPr spc="-65" dirty="0"/>
              <a:t>r</a:t>
            </a:r>
            <a:r>
              <a:rPr spc="-5" dirty="0"/>
              <a:t>en</a:t>
            </a:r>
            <a:r>
              <a:rPr dirty="0"/>
              <a:t>s</a:t>
            </a:r>
            <a:r>
              <a:rPr spc="-130" dirty="0">
                <a:latin typeface="Times New Roman"/>
                <a:cs typeface="Times New Roman"/>
              </a:rPr>
              <a:t> </a:t>
            </a:r>
            <a:r>
              <a:rPr dirty="0"/>
              <a:t>till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5" dirty="0"/>
              <a:t>ci</a:t>
            </a:r>
            <a:r>
              <a:rPr spc="-40" dirty="0"/>
              <a:t>t</a:t>
            </a:r>
            <a:r>
              <a:rPr spc="-5" dirty="0"/>
              <a:t>ering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6515" y="1862570"/>
            <a:ext cx="9006349" cy="3174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i="1" spc="-50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45" dirty="0">
                <a:latin typeface="Calibri"/>
                <a:cs typeface="Calibri"/>
              </a:rPr>
              <a:t>f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en</a:t>
            </a:r>
            <a:r>
              <a:rPr sz="2400" i="1" dirty="0">
                <a:latin typeface="Calibri"/>
                <a:cs typeface="Calibri"/>
              </a:rPr>
              <a:t>s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40" dirty="0">
                <a:latin typeface="Calibri"/>
                <a:cs typeface="Calibri"/>
              </a:rPr>
              <a:t>t</a:t>
            </a:r>
            <a:r>
              <a:rPr sz="2400" i="1" spc="-60" dirty="0">
                <a:latin typeface="Calibri"/>
                <a:cs typeface="Calibri"/>
              </a:rPr>
              <a:t>e</a:t>
            </a:r>
            <a:r>
              <a:rPr sz="2400" i="1" spc="10" dirty="0">
                <a:latin typeface="Calibri"/>
                <a:cs typeface="Calibri"/>
              </a:rPr>
              <a:t>x</a:t>
            </a:r>
            <a:r>
              <a:rPr sz="2400" i="1" spc="-10" dirty="0">
                <a:latin typeface="Calibri"/>
                <a:cs typeface="Calibri"/>
              </a:rPr>
              <a:t>t: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Garfi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ld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(1</a:t>
            </a:r>
            <a:r>
              <a:rPr sz="2400" spc="-25" dirty="0">
                <a:latin typeface="Calibri"/>
                <a:cs typeface="Calibri"/>
              </a:rPr>
              <a:t>9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spc="-2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ä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dad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ngs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x</a:t>
            </a:r>
            <a:r>
              <a:rPr sz="2400" spc="-10" dirty="0">
                <a:latin typeface="Calibri"/>
                <a:cs typeface="Calibri"/>
              </a:rPr>
              <a:t>et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und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k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as</a:t>
            </a:r>
          </a:p>
          <a:p>
            <a:pPr marL="12700">
              <a:lnSpc>
                <a:spcPts val="2590"/>
              </a:lnSpc>
            </a:pPr>
            <a:r>
              <a:rPr sz="240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185" dirty="0">
                <a:latin typeface="Calibri"/>
                <a:cs typeface="Calibri"/>
              </a:rPr>
              <a:t>”</a:t>
            </a:r>
            <a:r>
              <a:rPr sz="2400" dirty="0">
                <a:latin typeface="Calibri"/>
                <a:cs typeface="Calibri"/>
              </a:rPr>
              <a:t>ass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nsn</a:t>
            </a:r>
            <a:r>
              <a:rPr sz="2400" spc="-30" dirty="0">
                <a:latin typeface="Calibri"/>
                <a:cs typeface="Calibri"/>
              </a:rPr>
              <a:t>ä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idéer</a:t>
            </a:r>
            <a:r>
              <a:rPr sz="2400" dirty="0" smtClean="0">
                <a:latin typeface="Calibri"/>
                <a:cs typeface="Calibri"/>
              </a:rPr>
              <a:t>…”</a:t>
            </a:r>
            <a:endParaRPr lang="hr-HR" sz="2400" dirty="0" smtClean="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i="1" spc="-70" dirty="0" smtClean="0">
                <a:latin typeface="Calibri"/>
                <a:cs typeface="Calibri"/>
              </a:rPr>
              <a:t>P</a:t>
            </a:r>
            <a:r>
              <a:rPr sz="2400" i="1" spc="-5" dirty="0" smtClean="0">
                <a:latin typeface="Calibri"/>
                <a:cs typeface="Calibri"/>
              </a:rPr>
              <a:t>o</a:t>
            </a:r>
            <a:r>
              <a:rPr sz="2400" i="1" spc="-20" dirty="0" smtClean="0">
                <a:latin typeface="Calibri"/>
                <a:cs typeface="Calibri"/>
              </a:rPr>
              <a:t>s</a:t>
            </a:r>
            <a:r>
              <a:rPr sz="2400" i="1" spc="-10" dirty="0" smtClean="0">
                <a:latin typeface="Calibri"/>
                <a:cs typeface="Calibri"/>
              </a:rPr>
              <a:t>t</a:t>
            </a:r>
            <a:r>
              <a:rPr sz="2400" i="1" spc="-60" dirty="0" smtClean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re</a:t>
            </a:r>
            <a:r>
              <a:rPr sz="2400" i="1" spc="-40" dirty="0">
                <a:latin typeface="Calibri"/>
                <a:cs typeface="Calibri"/>
              </a:rPr>
              <a:t>f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5" dirty="0">
                <a:latin typeface="Calibri"/>
                <a:cs typeface="Calibri"/>
              </a:rPr>
              <a:t>r</a:t>
            </a:r>
            <a:r>
              <a:rPr sz="2400" i="1" spc="-15" dirty="0">
                <a:latin typeface="Calibri"/>
                <a:cs typeface="Calibri"/>
              </a:rPr>
              <a:t>en</a:t>
            </a:r>
            <a:r>
              <a:rPr sz="2400" i="1" spc="-5" dirty="0">
                <a:latin typeface="Calibri"/>
                <a:cs typeface="Calibri"/>
              </a:rPr>
              <a:t>s</a:t>
            </a:r>
            <a:r>
              <a:rPr sz="2400" i="1" dirty="0">
                <a:latin typeface="Calibri"/>
                <a:cs typeface="Calibri"/>
              </a:rPr>
              <a:t>li</a:t>
            </a:r>
            <a:r>
              <a:rPr sz="2400" i="1" spc="-20" dirty="0">
                <a:latin typeface="Calibri"/>
                <a:cs typeface="Calibri"/>
              </a:rPr>
              <a:t>s</a:t>
            </a:r>
            <a:r>
              <a:rPr sz="2400" i="1" spc="-50" dirty="0">
                <a:latin typeface="Calibri"/>
                <a:cs typeface="Calibri"/>
              </a:rPr>
              <a:t>t</a:t>
            </a:r>
            <a:r>
              <a:rPr sz="2400" i="1" spc="-20" dirty="0">
                <a:latin typeface="Calibri"/>
                <a:cs typeface="Calibri"/>
              </a:rPr>
              <a:t>an:</a:t>
            </a:r>
            <a:endParaRPr sz="2400" dirty="0">
              <a:latin typeface="Calibri"/>
              <a:cs typeface="Calibri"/>
            </a:endParaRPr>
          </a:p>
          <a:p>
            <a:pPr marL="12700" marR="225425">
              <a:lnSpc>
                <a:spcPct val="80000"/>
              </a:lnSpc>
              <a:spcBef>
                <a:spcPts val="994"/>
              </a:spcBef>
            </a:pPr>
            <a:r>
              <a:rPr sz="2400" dirty="0">
                <a:latin typeface="Calibri"/>
                <a:cs typeface="Calibri"/>
              </a:rPr>
              <a:t>Garfiel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15" dirty="0">
                <a:latin typeface="Calibri"/>
                <a:cs typeface="Calibri"/>
              </a:rPr>
              <a:t>9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1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Sc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Docum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Associ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Ide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-5" dirty="0">
                <a:latin typeface="Calibri"/>
                <a:cs typeface="Calibri"/>
              </a:rPr>
              <a:t>S</a:t>
            </a:r>
            <a:r>
              <a:rPr sz="2400" i="1" spc="-10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15" dirty="0">
                <a:latin typeface="Calibri"/>
                <a:cs typeface="Calibri"/>
              </a:rPr>
              <a:t>en</a:t>
            </a:r>
            <a:r>
              <a:rPr sz="2400" i="1" spc="-20" dirty="0">
                <a:latin typeface="Calibri"/>
                <a:cs typeface="Calibri"/>
              </a:rPr>
              <a:t>c</a:t>
            </a:r>
            <a:r>
              <a:rPr sz="2400" i="1" spc="-15" dirty="0">
                <a:latin typeface="Calibri"/>
                <a:cs typeface="Calibri"/>
              </a:rPr>
              <a:t>e</a:t>
            </a:r>
            <a:r>
              <a:rPr sz="2400" i="1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122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(3159):10</a:t>
            </a:r>
            <a:r>
              <a:rPr sz="2400" spc="-35" dirty="0">
                <a:latin typeface="Calibri"/>
                <a:cs typeface="Calibri"/>
              </a:rPr>
              <a:t>8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0" dirty="0">
                <a:latin typeface="Calibri"/>
                <a:cs typeface="Calibri"/>
              </a:rPr>
              <a:t>111</a:t>
            </a:r>
            <a:endParaRPr sz="2400" dirty="0">
              <a:latin typeface="Calibri"/>
              <a:cs typeface="Calibri"/>
            </a:endParaRPr>
          </a:p>
          <a:p>
            <a:pPr marL="12700"/>
            <a:r>
              <a:rPr sz="2400" i="1" spc="-70" dirty="0" smtClean="0">
                <a:latin typeface="Calibri"/>
                <a:cs typeface="Calibri"/>
              </a:rPr>
              <a:t>P</a:t>
            </a:r>
            <a:r>
              <a:rPr sz="2400" i="1" spc="-5" dirty="0" smtClean="0">
                <a:latin typeface="Calibri"/>
                <a:cs typeface="Calibri"/>
              </a:rPr>
              <a:t>o</a:t>
            </a:r>
            <a:r>
              <a:rPr sz="2400" i="1" spc="-20" dirty="0" smtClean="0">
                <a:latin typeface="Calibri"/>
                <a:cs typeface="Calibri"/>
              </a:rPr>
              <a:t>s</a:t>
            </a:r>
            <a:r>
              <a:rPr sz="2400" i="1" spc="-10" dirty="0" smtClean="0">
                <a:latin typeface="Calibri"/>
                <a:cs typeface="Calibri"/>
              </a:rPr>
              <a:t>t</a:t>
            </a:r>
            <a:r>
              <a:rPr sz="2400" i="1" spc="-60" dirty="0" smtClean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Calibri"/>
                <a:cs typeface="Calibri"/>
              </a:rPr>
              <a:t>i</a:t>
            </a:r>
            <a:r>
              <a:rPr sz="2400" i="1" spc="-75" dirty="0">
                <a:latin typeface="Times New Roman"/>
                <a:cs typeface="Times New Roman"/>
              </a:rPr>
              <a:t> </a:t>
            </a:r>
            <a:r>
              <a:rPr sz="2400" i="1" dirty="0" err="1">
                <a:latin typeface="Calibri"/>
                <a:cs typeface="Calibri"/>
              </a:rPr>
              <a:t>ci</a:t>
            </a:r>
            <a:r>
              <a:rPr sz="2400" i="1" spc="-40" dirty="0" err="1">
                <a:latin typeface="Calibri"/>
                <a:cs typeface="Calibri"/>
              </a:rPr>
              <a:t>t</a:t>
            </a:r>
            <a:r>
              <a:rPr sz="2400" i="1" spc="-15" dirty="0" err="1">
                <a:latin typeface="Calibri"/>
                <a:cs typeface="Calibri"/>
              </a:rPr>
              <a:t>e</a:t>
            </a:r>
            <a:r>
              <a:rPr sz="2400" i="1" spc="-5" dirty="0" err="1">
                <a:latin typeface="Calibri"/>
                <a:cs typeface="Calibri"/>
              </a:rPr>
              <a:t>r</a:t>
            </a:r>
            <a:r>
              <a:rPr sz="2400" i="1" dirty="0" err="1">
                <a:latin typeface="Calibri"/>
                <a:cs typeface="Calibri"/>
              </a:rPr>
              <a:t>i</a:t>
            </a:r>
            <a:r>
              <a:rPr sz="2400" i="1" spc="-5" dirty="0" err="1">
                <a:latin typeface="Calibri"/>
                <a:cs typeface="Calibri"/>
              </a:rPr>
              <a:t>ngs</a:t>
            </a:r>
            <a:r>
              <a:rPr sz="2400" i="1" dirty="0" err="1">
                <a:latin typeface="Calibri"/>
                <a:cs typeface="Calibri"/>
              </a:rPr>
              <a:t>i</a:t>
            </a:r>
            <a:r>
              <a:rPr sz="2400" i="1" spc="5" dirty="0" err="1">
                <a:latin typeface="Calibri"/>
                <a:cs typeface="Calibri"/>
              </a:rPr>
              <a:t>n</a:t>
            </a:r>
            <a:r>
              <a:rPr sz="2400" i="1" spc="-20" dirty="0" err="1">
                <a:latin typeface="Calibri"/>
                <a:cs typeface="Calibri"/>
              </a:rPr>
              <a:t>d</a:t>
            </a:r>
            <a:r>
              <a:rPr sz="2400" i="1" spc="-55" dirty="0" err="1">
                <a:latin typeface="Calibri"/>
                <a:cs typeface="Calibri"/>
              </a:rPr>
              <a:t>e</a:t>
            </a:r>
            <a:r>
              <a:rPr sz="2400" i="1" spc="-45" dirty="0" err="1">
                <a:latin typeface="Calibri"/>
                <a:cs typeface="Calibri"/>
              </a:rPr>
              <a:t>x</a:t>
            </a:r>
            <a:r>
              <a:rPr sz="2400" i="1" spc="-10" dirty="0" err="1">
                <a:latin typeface="Calibri"/>
                <a:cs typeface="Calibri"/>
              </a:rPr>
              <a:t>et</a:t>
            </a:r>
            <a:r>
              <a:rPr sz="2400" i="1" spc="-10" dirty="0" smtClean="0">
                <a:latin typeface="Calibri"/>
                <a:cs typeface="Calibri"/>
              </a:rPr>
              <a:t>:</a:t>
            </a:r>
            <a:endParaRPr lang="hr-HR" sz="2400" i="1" spc="-10" dirty="0" smtClean="0">
              <a:latin typeface="Calibri"/>
              <a:cs typeface="Calibri"/>
            </a:endParaRPr>
          </a:p>
          <a:p>
            <a:pPr marL="12700"/>
            <a:r>
              <a:rPr lang="en-GB" sz="2400" spc="-20" dirty="0">
                <a:latin typeface="Calibri"/>
                <a:cs typeface="Calibri"/>
              </a:rPr>
              <a:t>G</a:t>
            </a:r>
            <a:r>
              <a:rPr lang="hr-HR" sz="2400" spc="-20" dirty="0" err="1">
                <a:latin typeface="Calibri"/>
                <a:cs typeface="Calibri"/>
              </a:rPr>
              <a:t>arfield</a:t>
            </a:r>
            <a:r>
              <a:rPr lang="en-GB" sz="2400" spc="-70" dirty="0">
                <a:latin typeface="Times New Roman"/>
                <a:cs typeface="Times New Roman"/>
              </a:rPr>
              <a:t> </a:t>
            </a:r>
            <a:r>
              <a:rPr lang="en-GB" sz="2400" spc="-15" dirty="0">
                <a:latin typeface="Calibri"/>
                <a:cs typeface="Calibri"/>
              </a:rPr>
              <a:t>E,</a:t>
            </a:r>
            <a:r>
              <a:rPr lang="en-GB" sz="2400" spc="-70" dirty="0">
                <a:latin typeface="Times New Roman"/>
                <a:cs typeface="Times New Roman"/>
              </a:rPr>
              <a:t> </a:t>
            </a:r>
            <a:r>
              <a:rPr lang="en-GB" sz="2400" spc="-15" dirty="0">
                <a:latin typeface="Calibri"/>
                <a:cs typeface="Calibri"/>
              </a:rPr>
              <a:t>1955,</a:t>
            </a:r>
            <a:r>
              <a:rPr lang="en-GB" sz="2400" spc="-30" dirty="0">
                <a:latin typeface="Times New Roman"/>
                <a:cs typeface="Times New Roman"/>
              </a:rPr>
              <a:t> </a:t>
            </a:r>
            <a:r>
              <a:rPr lang="en-GB" sz="2400" spc="-20" dirty="0">
                <a:latin typeface="Calibri"/>
                <a:cs typeface="Calibri"/>
              </a:rPr>
              <a:t>S</a:t>
            </a:r>
            <a:r>
              <a:rPr lang="hr-HR" sz="2400" spc="-20" dirty="0" err="1">
                <a:latin typeface="Calibri"/>
                <a:cs typeface="Calibri"/>
              </a:rPr>
              <a:t>cience</a:t>
            </a:r>
            <a:r>
              <a:rPr lang="en-GB" sz="2400" spc="-10" dirty="0">
                <a:latin typeface="Calibri"/>
                <a:cs typeface="Calibri"/>
              </a:rPr>
              <a:t>,</a:t>
            </a:r>
            <a:r>
              <a:rPr lang="en-GB" sz="2400" spc="-55" dirty="0">
                <a:latin typeface="Times New Roman"/>
                <a:cs typeface="Times New Roman"/>
              </a:rPr>
              <a:t> </a:t>
            </a:r>
            <a:r>
              <a:rPr lang="en-GB" sz="2400" spc="-20" dirty="0">
                <a:latin typeface="Calibri"/>
                <a:cs typeface="Calibri"/>
              </a:rPr>
              <a:t>V122</a:t>
            </a:r>
            <a:r>
              <a:rPr lang="en-GB" sz="2400" spc="-10" dirty="0">
                <a:latin typeface="Calibri"/>
                <a:cs typeface="Calibri"/>
              </a:rPr>
              <a:t>,</a:t>
            </a:r>
            <a:r>
              <a:rPr lang="en-GB" sz="2400" spc="-30" dirty="0">
                <a:latin typeface="Times New Roman"/>
                <a:cs typeface="Times New Roman"/>
              </a:rPr>
              <a:t> </a:t>
            </a:r>
            <a:r>
              <a:rPr lang="en-GB" sz="2400" spc="-15" dirty="0" smtClean="0">
                <a:latin typeface="Calibri"/>
                <a:cs typeface="Calibri"/>
              </a:rPr>
              <a:t>P1</a:t>
            </a:r>
            <a:r>
              <a:rPr lang="en-GB" sz="2400" spc="-25" dirty="0" smtClean="0">
                <a:latin typeface="Calibri"/>
                <a:cs typeface="Calibri"/>
              </a:rPr>
              <a:t>0</a:t>
            </a:r>
            <a:r>
              <a:rPr lang="en-GB" sz="2400" spc="-15" dirty="0" smtClean="0">
                <a:latin typeface="Calibri"/>
                <a:cs typeface="Calibri"/>
              </a:rPr>
              <a:t>8</a:t>
            </a:r>
            <a:endParaRPr lang="en-GB"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87097" y="5211097"/>
            <a:ext cx="897658" cy="596867"/>
          </a:xfrm>
          <a:custGeom>
            <a:avLst/>
            <a:gdLst/>
            <a:ahLst/>
            <a:cxnLst/>
            <a:rect l="l" t="t" r="r" b="b"/>
            <a:pathLst>
              <a:path w="721360" h="353695">
                <a:moveTo>
                  <a:pt x="720796" y="0"/>
                </a:moveTo>
                <a:lnTo>
                  <a:pt x="720052" y="40268"/>
                </a:lnTo>
                <a:lnTo>
                  <a:pt x="716399" y="94479"/>
                </a:lnTo>
                <a:lnTo>
                  <a:pt x="710189" y="138333"/>
                </a:lnTo>
                <a:lnTo>
                  <a:pt x="698880" y="174996"/>
                </a:lnTo>
                <a:lnTo>
                  <a:pt x="385897" y="182117"/>
                </a:lnTo>
                <a:lnTo>
                  <a:pt x="382486" y="183255"/>
                </a:lnTo>
                <a:lnTo>
                  <a:pt x="367497" y="219389"/>
                </a:lnTo>
                <a:lnTo>
                  <a:pt x="360887" y="261038"/>
                </a:lnTo>
                <a:lnTo>
                  <a:pt x="356735" y="313635"/>
                </a:lnTo>
                <a:lnTo>
                  <a:pt x="355604" y="353155"/>
                </a:lnTo>
                <a:lnTo>
                  <a:pt x="355378" y="333682"/>
                </a:lnTo>
                <a:lnTo>
                  <a:pt x="352341" y="278520"/>
                </a:lnTo>
                <a:lnTo>
                  <a:pt x="346270" y="231867"/>
                </a:lnTo>
                <a:lnTo>
                  <a:pt x="334594" y="190946"/>
                </a:lnTo>
                <a:lnTo>
                  <a:pt x="30293" y="182117"/>
                </a:lnTo>
                <a:lnTo>
                  <a:pt x="26882" y="180980"/>
                </a:lnTo>
                <a:lnTo>
                  <a:pt x="11893" y="144846"/>
                </a:lnTo>
                <a:lnTo>
                  <a:pt x="5283" y="103197"/>
                </a:lnTo>
                <a:lnTo>
                  <a:pt x="1131" y="50600"/>
                </a:lnTo>
                <a:lnTo>
                  <a:pt x="388" y="31204"/>
                </a:lnTo>
                <a:lnTo>
                  <a:pt x="0" y="11080"/>
                </a:lnTo>
              </a:path>
            </a:pathLst>
          </a:custGeom>
          <a:ln w="12191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6715" y="5289755"/>
            <a:ext cx="1236282" cy="518209"/>
          </a:xfrm>
          <a:custGeom>
            <a:avLst/>
            <a:gdLst/>
            <a:ahLst/>
            <a:cxnLst/>
            <a:rect l="l" t="t" r="r" b="b"/>
            <a:pathLst>
              <a:path w="1225550" h="356235">
                <a:moveTo>
                  <a:pt x="1225295" y="0"/>
                </a:moveTo>
                <a:lnTo>
                  <a:pt x="1225295" y="20736"/>
                </a:lnTo>
                <a:lnTo>
                  <a:pt x="1225295" y="40772"/>
                </a:lnTo>
                <a:lnTo>
                  <a:pt x="1225295" y="59975"/>
                </a:lnTo>
                <a:lnTo>
                  <a:pt x="1225295" y="78213"/>
                </a:lnTo>
                <a:lnTo>
                  <a:pt x="1225295" y="95353"/>
                </a:lnTo>
                <a:lnTo>
                  <a:pt x="1225295" y="111261"/>
                </a:lnTo>
                <a:lnTo>
                  <a:pt x="1225295" y="125807"/>
                </a:lnTo>
                <a:lnTo>
                  <a:pt x="1225295" y="138856"/>
                </a:lnTo>
                <a:lnTo>
                  <a:pt x="1225295" y="150276"/>
                </a:lnTo>
                <a:lnTo>
                  <a:pt x="1225295" y="159935"/>
                </a:lnTo>
                <a:lnTo>
                  <a:pt x="1225295" y="167701"/>
                </a:lnTo>
                <a:lnTo>
                  <a:pt x="1225295" y="173439"/>
                </a:lnTo>
                <a:lnTo>
                  <a:pt x="1225295" y="177018"/>
                </a:lnTo>
                <a:lnTo>
                  <a:pt x="1225295" y="178306"/>
                </a:lnTo>
                <a:lnTo>
                  <a:pt x="604509" y="178307"/>
                </a:lnTo>
                <a:lnTo>
                  <a:pt x="604509" y="194215"/>
                </a:lnTo>
                <a:lnTo>
                  <a:pt x="604509" y="208079"/>
                </a:lnTo>
                <a:lnTo>
                  <a:pt x="604509" y="220286"/>
                </a:lnTo>
                <a:lnTo>
                  <a:pt x="604509" y="231223"/>
                </a:lnTo>
                <a:lnTo>
                  <a:pt x="604509" y="241276"/>
                </a:lnTo>
                <a:lnTo>
                  <a:pt x="604509" y="250832"/>
                </a:lnTo>
                <a:lnTo>
                  <a:pt x="604509" y="260278"/>
                </a:lnTo>
                <a:lnTo>
                  <a:pt x="604509" y="270000"/>
                </a:lnTo>
                <a:lnTo>
                  <a:pt x="604509" y="336280"/>
                </a:lnTo>
                <a:lnTo>
                  <a:pt x="604509" y="355776"/>
                </a:lnTo>
                <a:lnTo>
                  <a:pt x="604509" y="335111"/>
                </a:lnTo>
                <a:lnTo>
                  <a:pt x="604509" y="315129"/>
                </a:lnTo>
                <a:lnTo>
                  <a:pt x="604509" y="295967"/>
                </a:lnTo>
                <a:lnTo>
                  <a:pt x="604509" y="277762"/>
                </a:lnTo>
                <a:lnTo>
                  <a:pt x="604509" y="260649"/>
                </a:lnTo>
                <a:lnTo>
                  <a:pt x="604509" y="244766"/>
                </a:lnTo>
                <a:lnTo>
                  <a:pt x="604509" y="230247"/>
                </a:lnTo>
                <a:lnTo>
                  <a:pt x="604509" y="217231"/>
                </a:lnTo>
                <a:lnTo>
                  <a:pt x="604509" y="205853"/>
                </a:lnTo>
                <a:lnTo>
                  <a:pt x="604509" y="196249"/>
                </a:lnTo>
                <a:lnTo>
                  <a:pt x="604509" y="188557"/>
                </a:lnTo>
                <a:lnTo>
                  <a:pt x="604509" y="182911"/>
                </a:lnTo>
                <a:lnTo>
                  <a:pt x="604509" y="179450"/>
                </a:lnTo>
                <a:lnTo>
                  <a:pt x="0" y="178307"/>
                </a:lnTo>
                <a:lnTo>
                  <a:pt x="0" y="162400"/>
                </a:lnTo>
                <a:lnTo>
                  <a:pt x="0" y="148536"/>
                </a:lnTo>
                <a:lnTo>
                  <a:pt x="0" y="136329"/>
                </a:lnTo>
                <a:lnTo>
                  <a:pt x="0" y="125392"/>
                </a:lnTo>
                <a:lnTo>
                  <a:pt x="0" y="115339"/>
                </a:lnTo>
                <a:lnTo>
                  <a:pt x="0" y="105783"/>
                </a:lnTo>
                <a:lnTo>
                  <a:pt x="0" y="96337"/>
                </a:lnTo>
                <a:lnTo>
                  <a:pt x="0" y="86615"/>
                </a:lnTo>
                <a:lnTo>
                  <a:pt x="0" y="76230"/>
                </a:lnTo>
                <a:lnTo>
                  <a:pt x="0" y="64797"/>
                </a:lnTo>
                <a:lnTo>
                  <a:pt x="0" y="51927"/>
                </a:lnTo>
                <a:lnTo>
                  <a:pt x="0" y="37236"/>
                </a:lnTo>
                <a:lnTo>
                  <a:pt x="0" y="20335"/>
                </a:lnTo>
                <a:lnTo>
                  <a:pt x="0" y="839"/>
                </a:lnTo>
              </a:path>
            </a:pathLst>
          </a:custGeom>
          <a:ln w="12191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4065" y="5211097"/>
            <a:ext cx="684955" cy="596867"/>
          </a:xfrm>
          <a:custGeom>
            <a:avLst/>
            <a:gdLst/>
            <a:ahLst/>
            <a:cxnLst/>
            <a:rect l="l" t="t" r="r" b="b"/>
            <a:pathLst>
              <a:path w="721360" h="353060">
                <a:moveTo>
                  <a:pt x="720818" y="0"/>
                </a:moveTo>
                <a:lnTo>
                  <a:pt x="720068" y="40256"/>
                </a:lnTo>
                <a:lnTo>
                  <a:pt x="716387" y="94379"/>
                </a:lnTo>
                <a:lnTo>
                  <a:pt x="710137" y="138010"/>
                </a:lnTo>
                <a:lnTo>
                  <a:pt x="695528" y="178312"/>
                </a:lnTo>
                <a:lnTo>
                  <a:pt x="385660" y="180593"/>
                </a:lnTo>
                <a:lnTo>
                  <a:pt x="382274" y="181740"/>
                </a:lnTo>
                <a:lnTo>
                  <a:pt x="367347" y="218140"/>
                </a:lnTo>
                <a:lnTo>
                  <a:pt x="360765" y="260051"/>
                </a:lnTo>
                <a:lnTo>
                  <a:pt x="356671" y="312920"/>
                </a:lnTo>
                <a:lnTo>
                  <a:pt x="355610" y="352602"/>
                </a:lnTo>
                <a:lnTo>
                  <a:pt x="355393" y="332902"/>
                </a:lnTo>
                <a:lnTo>
                  <a:pt x="352422" y="277398"/>
                </a:lnTo>
                <a:lnTo>
                  <a:pt x="346465" y="230701"/>
                </a:lnTo>
                <a:lnTo>
                  <a:pt x="334986" y="189733"/>
                </a:lnTo>
                <a:lnTo>
                  <a:pt x="30080" y="180593"/>
                </a:lnTo>
                <a:lnTo>
                  <a:pt x="26666" y="179447"/>
                </a:lnTo>
                <a:lnTo>
                  <a:pt x="11691" y="143045"/>
                </a:lnTo>
                <a:lnTo>
                  <a:pt x="5125" y="101135"/>
                </a:lnTo>
                <a:lnTo>
                  <a:pt x="1053" y="48269"/>
                </a:lnTo>
                <a:lnTo>
                  <a:pt x="346" y="28791"/>
                </a:lnTo>
                <a:lnTo>
                  <a:pt x="0" y="8592"/>
                </a:lnTo>
              </a:path>
            </a:pathLst>
          </a:custGeom>
          <a:ln w="12191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0088" y="5211097"/>
            <a:ext cx="612941" cy="596867"/>
          </a:xfrm>
          <a:custGeom>
            <a:avLst/>
            <a:gdLst/>
            <a:ahLst/>
            <a:cxnLst/>
            <a:rect l="l" t="t" r="r" b="b"/>
            <a:pathLst>
              <a:path w="649604" h="278129">
                <a:moveTo>
                  <a:pt x="649164" y="0"/>
                </a:moveTo>
                <a:lnTo>
                  <a:pt x="648228" y="39887"/>
                </a:lnTo>
                <a:lnTo>
                  <a:pt x="643730" y="91171"/>
                </a:lnTo>
                <a:lnTo>
                  <a:pt x="633347" y="135404"/>
                </a:lnTo>
                <a:lnTo>
                  <a:pt x="344242" y="144017"/>
                </a:lnTo>
                <a:lnTo>
                  <a:pt x="340857" y="145448"/>
                </a:lnTo>
                <a:lnTo>
                  <a:pt x="326721" y="189676"/>
                </a:lnTo>
                <a:lnTo>
                  <a:pt x="321668" y="238851"/>
                </a:lnTo>
                <a:lnTo>
                  <a:pt x="320283" y="277815"/>
                </a:lnTo>
                <a:lnTo>
                  <a:pt x="319995" y="258561"/>
                </a:lnTo>
                <a:lnTo>
                  <a:pt x="316187" y="205241"/>
                </a:lnTo>
                <a:lnTo>
                  <a:pt x="308781" y="164708"/>
                </a:lnTo>
                <a:lnTo>
                  <a:pt x="23958" y="144017"/>
                </a:lnTo>
                <a:lnTo>
                  <a:pt x="20567" y="142587"/>
                </a:lnTo>
                <a:lnTo>
                  <a:pt x="6426" y="98359"/>
                </a:lnTo>
                <a:lnTo>
                  <a:pt x="1381" y="49184"/>
                </a:lnTo>
                <a:lnTo>
                  <a:pt x="470" y="30190"/>
                </a:lnTo>
                <a:lnTo>
                  <a:pt x="0" y="10220"/>
                </a:lnTo>
              </a:path>
            </a:pathLst>
          </a:custGeom>
          <a:ln w="12191">
            <a:solidFill>
              <a:srgbClr val="5B9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728328"/>
              </p:ext>
            </p:extLst>
          </p:nvPr>
        </p:nvGraphicFramePr>
        <p:xfrm>
          <a:off x="2120320" y="5938684"/>
          <a:ext cx="8095396" cy="5909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48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ör</a:t>
                      </a:r>
                      <a:r>
                        <a:rPr sz="1800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tt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År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äl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572">
                <a:tc>
                  <a:txBody>
                    <a:bodyPr/>
                    <a:lstStyle/>
                    <a:p>
                      <a:pPr marL="948690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ym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ö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id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897707"/>
          </a:xfrm>
          <a:prstGeom prst="rect">
            <a:avLst/>
          </a:prstGeom>
        </p:spPr>
        <p:txBody>
          <a:bodyPr vert="horz" wrap="square" lIns="0" tIns="248945" rIns="0" bIns="0" rtlCol="0" anchor="t">
            <a:spAutoFit/>
          </a:bodyPr>
          <a:lstStyle/>
          <a:p>
            <a:pPr marL="12700"/>
            <a:r>
              <a:rPr spc="-5" dirty="0"/>
              <a:t>Vil</a:t>
            </a:r>
            <a:r>
              <a:rPr dirty="0"/>
              <a:t>l</a:t>
            </a:r>
            <a:r>
              <a:rPr spc="-165" dirty="0"/>
              <a:t>k</a:t>
            </a:r>
            <a:r>
              <a:rPr spc="-5" dirty="0"/>
              <a:t>o</a:t>
            </a:r>
            <a:r>
              <a:rPr dirty="0"/>
              <a:t>r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spc="-105" dirty="0"/>
              <a:t>f</a:t>
            </a:r>
            <a:r>
              <a:rPr spc="-5" dirty="0"/>
              <a:t>ö</a:t>
            </a:r>
            <a:r>
              <a:rPr dirty="0"/>
              <a:t>r</a:t>
            </a:r>
            <a:r>
              <a:rPr spc="-105" dirty="0">
                <a:latin typeface="Times New Roman"/>
                <a:cs typeface="Times New Roman"/>
              </a:rPr>
              <a:t> </a:t>
            </a:r>
            <a:r>
              <a:rPr dirty="0"/>
              <a:t>t</a:t>
            </a:r>
            <a:r>
              <a:rPr spc="-90" dirty="0"/>
              <a:t>r</a:t>
            </a:r>
            <a:r>
              <a:rPr dirty="0"/>
              <a:t>an</a:t>
            </a:r>
            <a:r>
              <a:rPr spc="-50" dirty="0"/>
              <a:t>s</a:t>
            </a:r>
            <a:r>
              <a:rPr spc="-105" dirty="0"/>
              <a:t>f</a:t>
            </a:r>
            <a:r>
              <a:rPr spc="-5" dirty="0"/>
              <a:t>orm</a:t>
            </a:r>
            <a:r>
              <a:rPr spc="-50" dirty="0"/>
              <a:t>a</a:t>
            </a:r>
            <a:r>
              <a:rPr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2" y="1882256"/>
            <a:ext cx="7275830" cy="302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ts val="3190"/>
              </a:lnSpc>
              <a:buFont typeface="Calibri"/>
              <a:buAutoNum type="arabicPeriod"/>
              <a:tabLst>
                <a:tab pos="528320" algn="l"/>
              </a:tabLst>
            </a:pPr>
            <a:r>
              <a:rPr sz="2800" spc="-25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943735"/>
                </a:solidFill>
                <a:latin typeface="Calibri"/>
                <a:cs typeface="Calibri"/>
              </a:rPr>
              <a:t>re</a:t>
            </a:r>
            <a:r>
              <a:rPr sz="2800" i="1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800" i="1" spc="-15" dirty="0">
                <a:solidFill>
                  <a:srgbClr val="943735"/>
                </a:solidFill>
                <a:latin typeface="Calibri"/>
                <a:cs typeface="Calibri"/>
              </a:rPr>
              <a:t>ererande</a:t>
            </a:r>
            <a:r>
              <a:rPr sz="2800" i="1" spc="-5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arti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må</a:t>
            </a:r>
            <a:r>
              <a:rPr sz="2800" spc="-55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70" dirty="0">
                <a:latin typeface="Calibri"/>
                <a:cs typeface="Calibri"/>
              </a:rPr>
              <a:t>e</a:t>
            </a:r>
            <a:r>
              <a:rPr sz="2800" spc="-9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527685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ngsi</a:t>
            </a:r>
            <a:r>
              <a:rPr sz="2800" spc="-5" dirty="0">
                <a:latin typeface="Calibri"/>
                <a:cs typeface="Calibri"/>
              </a:rPr>
              <a:t>n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90" dirty="0">
                <a:latin typeface="Calibri"/>
                <a:cs typeface="Calibri"/>
              </a:rPr>
              <a:t>x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527685" marR="5080" indent="-514984">
              <a:lnSpc>
                <a:spcPts val="3020"/>
              </a:lnSpc>
              <a:spcBef>
                <a:spcPts val="1060"/>
              </a:spcBef>
              <a:buFont typeface="Calibri"/>
              <a:buAutoNum type="arabicPeriod" startAt="2"/>
              <a:tabLst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Nor</a:t>
            </a:r>
            <a:r>
              <a:rPr sz="2800" spc="-4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alt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bö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libri"/>
                <a:cs typeface="Calibri"/>
              </a:rPr>
              <a:t>ä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943735"/>
                </a:solidFill>
                <a:latin typeface="Calibri"/>
                <a:cs typeface="Calibri"/>
              </a:rPr>
              <a:t>re</a:t>
            </a:r>
            <a:r>
              <a:rPr sz="2800" i="1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800" i="1" spc="-15" dirty="0">
                <a:solidFill>
                  <a:srgbClr val="943735"/>
                </a:solidFill>
                <a:latin typeface="Calibri"/>
                <a:cs typeface="Calibri"/>
              </a:rPr>
              <a:t>ererade</a:t>
            </a:r>
            <a:r>
              <a:rPr sz="2800" i="1" spc="-3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arti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eln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(</a:t>
            </a:r>
            <a:r>
              <a:rPr sz="2800" spc="-25" dirty="0">
                <a:latin typeface="Calibri"/>
                <a:cs typeface="Calibri"/>
              </a:rPr>
              <a:t>som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erhå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en)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nd</a:t>
            </a:r>
            <a:r>
              <a:rPr sz="2800" spc="-70" dirty="0">
                <a:latin typeface="Calibri"/>
                <a:cs typeface="Calibri"/>
              </a:rPr>
              <a:t>e</a:t>
            </a:r>
            <a:r>
              <a:rPr sz="2800" spc="-90" dirty="0">
                <a:latin typeface="Calibri"/>
                <a:cs typeface="Calibri"/>
              </a:rPr>
              <a:t>x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ad.</a:t>
            </a:r>
            <a:endParaRPr sz="2800">
              <a:latin typeface="Calibri"/>
              <a:cs typeface="Calibri"/>
            </a:endParaRPr>
          </a:p>
          <a:p>
            <a:pPr marL="527685" marR="269240" indent="-514984">
              <a:lnSpc>
                <a:spcPct val="90000"/>
              </a:lnSpc>
              <a:spcBef>
                <a:spcPts val="950"/>
              </a:spcBef>
              <a:buFont typeface="Calibri"/>
              <a:buAutoNum type="arabicPeriod" startAt="2"/>
              <a:tabLst>
                <a:tab pos="528320" algn="l"/>
              </a:tabLst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ensen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må</a:t>
            </a:r>
            <a:r>
              <a:rPr sz="2800" spc="-50" dirty="0">
                <a:latin typeface="Calibri"/>
                <a:cs typeface="Calibri"/>
              </a:rPr>
              <a:t>s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20" dirty="0">
                <a:latin typeface="Calibri"/>
                <a:cs typeface="Calibri"/>
              </a:rPr>
              <a:t>or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k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angi</a:t>
            </a:r>
            <a:r>
              <a:rPr sz="2800" spc="-4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å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ensen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libri"/>
                <a:cs typeface="Calibri"/>
              </a:rPr>
              <a:t>k</a:t>
            </a:r>
            <a:r>
              <a:rPr sz="2800" spc="-15" dirty="0">
                <a:latin typeface="Calibri"/>
                <a:cs typeface="Calibri"/>
              </a:rPr>
              <a:t>an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Calibri"/>
                <a:cs typeface="Calibri"/>
              </a:rPr>
              <a:t>m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chas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libri"/>
                <a:cs typeface="Calibri"/>
              </a:rPr>
              <a:t>ti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de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4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f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ade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6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x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43528" y="5675376"/>
            <a:ext cx="4533137" cy="6499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8006" y="5064883"/>
            <a:ext cx="4507229" cy="636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9"/>
            <a:ext cx="9404723" cy="910531"/>
          </a:xfrm>
          <a:prstGeom prst="rect">
            <a:avLst/>
          </a:prstGeom>
        </p:spPr>
        <p:txBody>
          <a:bodyPr vert="horz" wrap="square" lIns="0" tIns="261645" rIns="0" bIns="0" rtlCol="0" anchor="t">
            <a:spAutoFit/>
          </a:bodyPr>
          <a:lstStyle/>
          <a:p>
            <a:pPr marL="12700"/>
            <a:r>
              <a:rPr spc="-405" dirty="0"/>
              <a:t>T</a:t>
            </a:r>
            <a:r>
              <a:rPr spc="-5" dirty="0"/>
              <a:t>erminol</a:t>
            </a:r>
            <a:r>
              <a:rPr spc="-15" dirty="0"/>
              <a:t>o</a:t>
            </a:r>
            <a:r>
              <a:rPr dirty="0"/>
              <a:t>gi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31543" y="1840010"/>
            <a:ext cx="6760845" cy="400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Sk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l</a:t>
            </a:r>
            <a:r>
              <a:rPr sz="2800" spc="-10" dirty="0">
                <a:latin typeface="Calibri"/>
                <a:cs typeface="Calibri"/>
              </a:rPr>
              <a:t>j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mel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an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80" dirty="0">
                <a:latin typeface="Calibri"/>
                <a:cs typeface="Calibri"/>
              </a:rPr>
              <a:t>”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-7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5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5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” (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erb)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60" dirty="0">
                <a:latin typeface="Calibri"/>
                <a:cs typeface="Calibri"/>
              </a:rPr>
              <a:t>”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en</a:t>
            </a:r>
            <a:r>
              <a:rPr sz="24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ens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t)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och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180" dirty="0">
                <a:latin typeface="Calibri"/>
                <a:cs typeface="Calibri"/>
              </a:rPr>
              <a:t>”</a:t>
            </a:r>
            <a:r>
              <a:rPr sz="2400" strike="sngStrike" spc="-25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strike="sngStrike" spc="-5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trike="sngStrike" spc="-1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trike="sngStrike" spc="-15" dirty="0">
                <a:solidFill>
                  <a:srgbClr val="943735"/>
                </a:solidFill>
                <a:latin typeface="Calibri"/>
                <a:cs typeface="Calibri"/>
              </a:rPr>
              <a:t> </a:t>
            </a:r>
            <a:r>
              <a:rPr sz="2400" strike="sngStrike" dirty="0">
                <a:solidFill>
                  <a:srgbClr val="943735"/>
                </a:solidFill>
                <a:latin typeface="Calibri"/>
                <a:cs typeface="Calibri"/>
              </a:rPr>
              <a:t>ci</a:t>
            </a:r>
            <a:r>
              <a:rPr sz="2400" strike="sngStrike" spc="-3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trike="sngStrike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trike="sngStrike" spc="-5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trike="sngStrike" spc="5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möjli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t!] (</a:t>
            </a:r>
            <a:r>
              <a:rPr sz="2400" spc="-2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erb)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60" dirty="0">
                <a:latin typeface="Calibri"/>
                <a:cs typeface="Calibri"/>
              </a:rPr>
              <a:t>”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en</a:t>
            </a:r>
            <a:r>
              <a:rPr sz="24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ci</a:t>
            </a:r>
            <a:r>
              <a:rPr sz="2400" spc="-3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i</a:t>
            </a:r>
            <a:r>
              <a:rPr sz="2400" spc="-5" dirty="0">
                <a:solidFill>
                  <a:srgbClr val="943735"/>
                </a:solidFill>
                <a:latin typeface="Calibri"/>
                <a:cs typeface="Calibri"/>
              </a:rPr>
              <a:t>n</a:t>
            </a:r>
            <a:r>
              <a:rPr sz="2400" spc="95" dirty="0">
                <a:solidFill>
                  <a:srgbClr val="943735"/>
                </a:solidFill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”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  <a:p>
            <a:pPr lvl="1">
              <a:spcBef>
                <a:spcPts val="36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241300" indent="-228600">
              <a:lnSpc>
                <a:spcPts val="3329"/>
              </a:lnSpc>
              <a:buFont typeface="Arial"/>
              <a:buChar char="•"/>
              <a:tabLst>
                <a:tab pos="241300" algn="l"/>
              </a:tabLst>
            </a:pPr>
            <a:r>
              <a:rPr sz="2800" spc="-55" dirty="0">
                <a:latin typeface="Calibri"/>
                <a:cs typeface="Calibri"/>
              </a:rPr>
              <a:t>F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10" dirty="0">
                <a:latin typeface="Calibri"/>
                <a:cs typeface="Calibri"/>
              </a:rPr>
              <a:t>r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libri"/>
                <a:cs typeface="Calibri"/>
              </a:rPr>
              <a:t>g</a:t>
            </a:r>
            <a:r>
              <a:rPr sz="2800" spc="-20" dirty="0">
                <a:latin typeface="Calibri"/>
                <a:cs typeface="Calibri"/>
              </a:rPr>
              <a:t>ö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10" dirty="0">
                <a:latin typeface="Calibri"/>
                <a:cs typeface="Calibri"/>
              </a:rPr>
              <a:t>t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Calibri"/>
                <a:cs typeface="Calibri"/>
              </a:rPr>
              <a:t>k</a:t>
            </a:r>
            <a:r>
              <a:rPr sz="2800" spc="-25" dirty="0">
                <a:latin typeface="Calibri"/>
                <a:cs typeface="Calibri"/>
              </a:rPr>
              <a:t>omp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15" dirty="0">
                <a:latin typeface="Calibri"/>
                <a:cs typeface="Calibri"/>
              </a:rPr>
              <a:t>ce</a:t>
            </a:r>
            <a:r>
              <a:rPr sz="2800" spc="-80" dirty="0">
                <a:latin typeface="Calibri"/>
                <a:cs typeface="Calibri"/>
              </a:rPr>
              <a:t>r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0" dirty="0"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  <a:p>
            <a:pPr marL="697865" lvl="1" indent="-227965">
              <a:lnSpc>
                <a:spcPts val="281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ens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80" dirty="0">
                <a:latin typeface="Calibri"/>
                <a:cs typeface="Calibri"/>
              </a:rPr>
              <a:t>”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”</a:t>
            </a:r>
            <a:endParaRPr sz="2400">
              <a:latin typeface="Calibri"/>
              <a:cs typeface="Calibri"/>
            </a:endParaRPr>
          </a:p>
          <a:p>
            <a:pPr marL="697865" lvl="1" indent="-227965">
              <a:lnSpc>
                <a:spcPts val="2840"/>
              </a:lnSpc>
              <a:buFont typeface="Arial"/>
              <a:buChar char="•"/>
              <a:tabLst>
                <a:tab pos="698500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å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els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’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2400" spc="-8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ci</a:t>
            </a:r>
            <a:r>
              <a:rPr sz="2400" spc="-30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a</a:t>
            </a:r>
            <a:r>
              <a:rPr sz="2400" spc="-6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45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65" dirty="0">
                <a:solidFill>
                  <a:srgbClr val="943735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943735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en</a:t>
            </a:r>
            <a:r>
              <a:rPr sz="2400" spc="-10" dirty="0">
                <a:solidFill>
                  <a:srgbClr val="943735"/>
                </a:solidFill>
                <a:latin typeface="Calibri"/>
                <a:cs typeface="Calibri"/>
              </a:rPr>
              <a:t>ce</a:t>
            </a:r>
            <a:r>
              <a:rPr sz="2400" dirty="0">
                <a:latin typeface="Calibri"/>
                <a:cs typeface="Calibri"/>
              </a:rPr>
              <a:t>’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47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>
              <a:lnSpc>
                <a:spcPts val="2845"/>
              </a:lnSpc>
            </a:pPr>
            <a:r>
              <a:rPr sz="2400" dirty="0">
                <a:latin typeface="Calibri"/>
                <a:cs typeface="Calibri"/>
              </a:rPr>
              <a:t>Ci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på en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els</a:t>
            </a:r>
            <a:r>
              <a:rPr sz="2400" spc="-3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7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3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845"/>
              </a:lnSpc>
            </a:pPr>
            <a:r>
              <a:rPr sz="2400" dirty="0">
                <a:latin typeface="Calibri"/>
                <a:cs typeface="Calibri"/>
              </a:rPr>
              <a:t>(ci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5" dirty="0">
                <a:latin typeface="Calibri"/>
                <a:cs typeface="Calibri"/>
              </a:rPr>
              <a:t>’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2400" spc="-70" dirty="0">
                <a:solidFill>
                  <a:srgbClr val="94373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943735"/>
                </a:solidFill>
                <a:latin typeface="Calibri"/>
                <a:cs typeface="Calibri"/>
              </a:rPr>
              <a:t>qu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t</a:t>
            </a:r>
            <a:r>
              <a:rPr sz="2400" spc="5" dirty="0">
                <a:solidFill>
                  <a:srgbClr val="943735"/>
                </a:solidFill>
                <a:latin typeface="Calibri"/>
                <a:cs typeface="Calibri"/>
              </a:rPr>
              <a:t>e</a:t>
            </a:r>
            <a:r>
              <a:rPr sz="2400" spc="-229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, ci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70" dirty="0">
                <a:latin typeface="Calibri"/>
                <a:cs typeface="Calibri"/>
              </a:rPr>
              <a:t>’</a:t>
            </a:r>
            <a:r>
              <a:rPr sz="2400" spc="-5" dirty="0">
                <a:solidFill>
                  <a:srgbClr val="943735"/>
                </a:solidFill>
                <a:latin typeface="Calibri"/>
                <a:cs typeface="Calibri"/>
              </a:rPr>
              <a:t>qu</a:t>
            </a:r>
            <a:r>
              <a:rPr sz="2400" spc="-15" dirty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943735"/>
                </a:solidFill>
                <a:latin typeface="Calibri"/>
                <a:cs typeface="Calibri"/>
              </a:rPr>
              <a:t>ta</a:t>
            </a:r>
            <a:r>
              <a:rPr sz="2400" dirty="0">
                <a:solidFill>
                  <a:srgbClr val="943735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943735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943735"/>
                </a:solidFill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’)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8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0112" y="452718"/>
            <a:ext cx="9404723" cy="855234"/>
          </a:xfrm>
          <a:prstGeom prst="rect">
            <a:avLst/>
          </a:prstGeom>
        </p:spPr>
        <p:txBody>
          <a:bodyPr vert="horz" wrap="square" lIns="0" tIns="298323" rIns="0" bIns="0" rtlCol="0" anchor="t">
            <a:spAutoFit/>
          </a:bodyPr>
          <a:lstStyle/>
          <a:p>
            <a:pPr marL="12700"/>
            <a:r>
              <a:rPr sz="3600" spc="-240" dirty="0"/>
              <a:t>T</a:t>
            </a:r>
            <a:r>
              <a:rPr sz="3600" spc="-70" dirty="0"/>
              <a:t>r</a:t>
            </a:r>
            <a:r>
              <a:rPr sz="3600" dirty="0"/>
              <a:t>e</a:t>
            </a:r>
            <a:r>
              <a:rPr sz="3600" spc="-105" dirty="0">
                <a:latin typeface="Times New Roman"/>
                <a:cs typeface="Times New Roman"/>
              </a:rPr>
              <a:t> </a:t>
            </a:r>
            <a:r>
              <a:rPr sz="3600" spc="-20" dirty="0"/>
              <a:t>ci</a:t>
            </a:r>
            <a:r>
              <a:rPr sz="3600" spc="-45" dirty="0"/>
              <a:t>t</a:t>
            </a:r>
            <a:r>
              <a:rPr sz="3600" spc="-25" dirty="0"/>
              <a:t>er</a:t>
            </a:r>
            <a:r>
              <a:rPr sz="3600" spc="-20" dirty="0"/>
              <a:t>ingsm</a:t>
            </a:r>
            <a:r>
              <a:rPr sz="3600" spc="-40" dirty="0"/>
              <a:t>e</a:t>
            </a:r>
            <a:r>
              <a:rPr sz="3600" spc="-15" dirty="0"/>
              <a:t>tri</a:t>
            </a:r>
            <a:r>
              <a:rPr sz="3600" spc="-155" dirty="0"/>
              <a:t>k</a:t>
            </a:r>
            <a:r>
              <a:rPr sz="3600" spc="-25" dirty="0"/>
              <a:t>e</a:t>
            </a:r>
            <a:r>
              <a:rPr sz="3600" spc="-15" dirty="0"/>
              <a:t>r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/>
              <a:t>+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25" dirty="0"/>
              <a:t>e</a:t>
            </a:r>
            <a:r>
              <a:rPr sz="3600" spc="-20" dirty="0"/>
              <a:t>n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50" dirty="0"/>
              <a:t>t</a:t>
            </a:r>
            <a:r>
              <a:rPr sz="3600" spc="-55" dirty="0"/>
              <a:t>e</a:t>
            </a:r>
            <a:r>
              <a:rPr sz="3600" spc="10" dirty="0"/>
              <a:t>x</a:t>
            </a:r>
            <a:r>
              <a:rPr sz="3600" spc="-20" dirty="0"/>
              <a:t>tbase</a:t>
            </a:r>
            <a:r>
              <a:rPr sz="3600" spc="-100" dirty="0"/>
              <a:t>r</a:t>
            </a:r>
            <a:r>
              <a:rPr sz="3600" spc="-20" dirty="0"/>
              <a:t>ad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1542" y="1882256"/>
            <a:ext cx="21888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latin typeface="Calibri"/>
                <a:cs typeface="Calibri"/>
              </a:rPr>
              <a:t>Ci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ingsana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4154" y="1882256"/>
            <a:ext cx="2138680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i="1" spc="-25" dirty="0">
                <a:latin typeface="Calibri"/>
                <a:cs typeface="Calibri"/>
              </a:rPr>
              <a:t>Jäm</a:t>
            </a:r>
            <a:r>
              <a:rPr sz="2800" b="1" i="1" spc="-30" dirty="0">
                <a:latin typeface="Calibri"/>
                <a:cs typeface="Calibri"/>
              </a:rPr>
              <a:t>f</a:t>
            </a:r>
            <a:r>
              <a:rPr sz="2800" b="1" i="1" spc="-20" dirty="0">
                <a:latin typeface="Calibri"/>
                <a:cs typeface="Calibri"/>
              </a:rPr>
              <a:t>örelser</a:t>
            </a:r>
            <a:endParaRPr sz="2800">
              <a:latin typeface="Calibri"/>
              <a:cs typeface="Calibri"/>
            </a:endParaRPr>
          </a:p>
          <a:p>
            <a:pPr marL="173990">
              <a:spcBef>
                <a:spcPts val="670"/>
              </a:spcBef>
            </a:pPr>
            <a:r>
              <a:rPr sz="2800" b="1" i="1" spc="-15" dirty="0">
                <a:latin typeface="Calibri"/>
                <a:cs typeface="Calibri"/>
              </a:rPr>
              <a:t>Rankingli</a:t>
            </a:r>
            <a:r>
              <a:rPr sz="2800" b="1" i="1" spc="-50" dirty="0">
                <a:latin typeface="Calibri"/>
                <a:cs typeface="Calibri"/>
              </a:rPr>
              <a:t>s</a:t>
            </a:r>
            <a:r>
              <a:rPr sz="2800" b="1" i="1" spc="-30" dirty="0">
                <a:latin typeface="Calibri"/>
                <a:cs typeface="Calibri"/>
              </a:rPr>
              <a:t>t</a:t>
            </a:r>
            <a:r>
              <a:rPr sz="2800" b="1" i="1" spc="-20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1542" y="3415782"/>
            <a:ext cx="3082925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o-</a:t>
            </a:r>
            <a:r>
              <a:rPr sz="2800" spc="-10" dirty="0">
                <a:latin typeface="Calibri"/>
                <a:cs typeface="Calibri"/>
              </a:rPr>
              <a:t>ci</a:t>
            </a:r>
            <a:r>
              <a:rPr sz="2800" spc="-50" dirty="0">
                <a:latin typeface="Calibri"/>
                <a:cs typeface="Calibri"/>
              </a:rPr>
              <a:t>t</a:t>
            </a:r>
            <a:r>
              <a:rPr sz="2800" spc="-35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er</a:t>
            </a:r>
            <a:r>
              <a:rPr sz="2800" spc="-20" dirty="0">
                <a:latin typeface="Calibri"/>
                <a:cs typeface="Calibri"/>
              </a:rPr>
              <a:t>ingsana</a:t>
            </a:r>
            <a:r>
              <a:rPr sz="2800" spc="-5" dirty="0">
                <a:latin typeface="Calibri"/>
                <a:cs typeface="Calibri"/>
              </a:rPr>
              <a:t>l</a:t>
            </a:r>
            <a:r>
              <a:rPr sz="2800" spc="-50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670"/>
              </a:spcBef>
            </a:pPr>
            <a:r>
              <a:rPr sz="2800" spc="-15" dirty="0">
                <a:latin typeface="Calibri"/>
                <a:cs typeface="Calibri"/>
              </a:rPr>
              <a:t>Bib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f</a:t>
            </a:r>
            <a:r>
              <a:rPr sz="2800" spc="-10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s</a:t>
            </a:r>
            <a:r>
              <a:rPr sz="2800" spc="-15" dirty="0">
                <a:latin typeface="Calibri"/>
                <a:cs typeface="Calibri"/>
              </a:rPr>
              <a:t>k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14" dirty="0">
                <a:latin typeface="Calibri"/>
                <a:cs typeface="Calibri"/>
              </a:rPr>
              <a:t>k</a:t>
            </a:r>
            <a:r>
              <a:rPr sz="2800" spc="-5" dirty="0">
                <a:latin typeface="Calibri"/>
                <a:cs typeface="Calibri"/>
              </a:rPr>
              <a:t>op</a:t>
            </a:r>
            <a:r>
              <a:rPr sz="2800" spc="-10" dirty="0">
                <a:latin typeface="Calibri"/>
                <a:cs typeface="Calibri"/>
              </a:rPr>
              <a:t>p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-20" dirty="0"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4155" y="3415782"/>
            <a:ext cx="2507615" cy="951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i="1" spc="-60" dirty="0">
                <a:latin typeface="Calibri"/>
                <a:cs typeface="Calibri"/>
              </a:rPr>
              <a:t>F</a:t>
            </a:r>
            <a:r>
              <a:rPr sz="2800" b="1" i="1" spc="-20" dirty="0">
                <a:latin typeface="Calibri"/>
                <a:cs typeface="Calibri"/>
              </a:rPr>
              <a:t>or</a:t>
            </a:r>
            <a:r>
              <a:rPr sz="2800" b="1" i="1" spc="-10" dirty="0">
                <a:latin typeface="Calibri"/>
                <a:cs typeface="Calibri"/>
              </a:rPr>
              <a:t>s</a:t>
            </a:r>
            <a:r>
              <a:rPr sz="2800" b="1" i="1" spc="-15" dirty="0">
                <a:latin typeface="Calibri"/>
                <a:cs typeface="Calibri"/>
              </a:rPr>
              <a:t>knings</a:t>
            </a:r>
            <a:r>
              <a:rPr sz="2800" b="1" i="1" spc="-10" dirty="0">
                <a:latin typeface="Calibri"/>
                <a:cs typeface="Calibri"/>
              </a:rPr>
              <a:t>b</a:t>
            </a:r>
            <a:r>
              <a:rPr sz="2800" b="1" i="1" spc="-15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12700">
              <a:spcBef>
                <a:spcPts val="670"/>
              </a:spcBef>
            </a:pPr>
            <a:r>
              <a:rPr sz="2800" spc="-10" dirty="0">
                <a:latin typeface="Calibri"/>
                <a:cs typeface="Calibri"/>
              </a:rPr>
              <a:t>: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b="1" i="1" spc="-60" dirty="0">
                <a:latin typeface="Calibri"/>
                <a:cs typeface="Calibri"/>
              </a:rPr>
              <a:t>F</a:t>
            </a:r>
            <a:r>
              <a:rPr sz="2800" b="1" i="1" spc="-20" dirty="0">
                <a:latin typeface="Calibri"/>
                <a:cs typeface="Calibri"/>
              </a:rPr>
              <a:t>or</a:t>
            </a:r>
            <a:r>
              <a:rPr sz="2800" b="1" i="1" spc="-10" dirty="0">
                <a:latin typeface="Calibri"/>
                <a:cs typeface="Calibri"/>
              </a:rPr>
              <a:t>s</a:t>
            </a:r>
            <a:r>
              <a:rPr sz="2800" b="1" i="1" spc="-15" dirty="0">
                <a:latin typeface="Calibri"/>
                <a:cs typeface="Calibri"/>
              </a:rPr>
              <a:t>kning</a:t>
            </a:r>
            <a:r>
              <a:rPr sz="2800" b="1" i="1" spc="-10" dirty="0">
                <a:latin typeface="Calibri"/>
                <a:cs typeface="Calibri"/>
              </a:rPr>
              <a:t>s</a:t>
            </a:r>
            <a:r>
              <a:rPr sz="2800" b="1" i="1" spc="-5" dirty="0">
                <a:latin typeface="Calibri"/>
                <a:cs typeface="Calibri"/>
              </a:rPr>
              <a:t>fr</a:t>
            </a:r>
            <a:r>
              <a:rPr sz="2800" b="1" i="1" spc="5" dirty="0">
                <a:latin typeface="Calibri"/>
                <a:cs typeface="Calibri"/>
              </a:rPr>
              <a:t>o</a:t>
            </a:r>
            <a:r>
              <a:rPr sz="2800" b="1" i="1" spc="-25" dirty="0">
                <a:latin typeface="Calibri"/>
                <a:cs typeface="Calibri"/>
              </a:rPr>
              <a:t>n</a:t>
            </a:r>
            <a:r>
              <a:rPr sz="2800" b="1" i="1" spc="-1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1542" y="5461055"/>
            <a:ext cx="2158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-15" dirty="0">
                <a:latin typeface="Calibri"/>
                <a:cs typeface="Calibri"/>
              </a:rPr>
              <a:t>o-</a:t>
            </a:r>
            <a:r>
              <a:rPr sz="2800" spc="-40" dirty="0">
                <a:latin typeface="Calibri"/>
                <a:cs typeface="Calibri"/>
              </a:rPr>
              <a:t>w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dana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45" dirty="0">
                <a:latin typeface="Calibri"/>
                <a:cs typeface="Calibri"/>
              </a:rPr>
              <a:t>y</a:t>
            </a:r>
            <a:r>
              <a:rPr sz="2800" spc="-15" dirty="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22268" y="6281797"/>
            <a:ext cx="23469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/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4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en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se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200" spc="-3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under</a:t>
            </a:r>
            <a:r>
              <a:rPr sz="1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2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ti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ns</a:t>
            </a:r>
            <a:r>
              <a:rPr sz="1200" spc="-3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ri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n-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S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ha</a:t>
            </a:r>
            <a:r>
              <a:rPr sz="1200" spc="-3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eAl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0" dirty="0">
                <a:solidFill>
                  <a:srgbClr val="888888"/>
                </a:solidFill>
                <a:latin typeface="Calibri"/>
                <a:cs typeface="Calibri"/>
              </a:rPr>
              <a:t>k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e</a:t>
            </a:r>
            <a:r>
              <a:rPr sz="1200" spc="-4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4.0</a:t>
            </a:r>
            <a:r>
              <a:rPr sz="12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er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888888"/>
                </a:solidFill>
                <a:latin typeface="Calibri"/>
                <a:cs typeface="Calibri"/>
              </a:rPr>
              <a:t>at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ona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ce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nse.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642" y="6465216"/>
            <a:ext cx="180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Gustaf nelhans,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6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Personalizado 1">
      <a:dk1>
        <a:sysClr val="windowText" lastClr="000000"/>
      </a:dk1>
      <a:lt1>
        <a:sysClr val="window" lastClr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847778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2012-07-18T23:36:00+00:00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1597963</Value>
    </PublishStatusLookup>
    <APAuthor xmlns="4873beb7-5857-4685-be1f-d57550cc96cc">
      <UserInfo>
        <DisplayName>REDMOND\v-alekha</DisplayName>
        <AccountId>2912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TP103039515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AE737A-72D2-4F07-84A4-D46333E273A5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CEC0E97-8C84-410A-8286-2F18FF896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tf03039516</Template>
  <TotalTime>0</TotalTime>
  <Words>782</Words>
  <Application>Microsoft Office PowerPoint</Application>
  <PresentationFormat>Široki zaslon</PresentationFormat>
  <Paragraphs>172</Paragraphs>
  <Slides>25</Slides>
  <Notes>23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4" baseType="lpstr">
      <vt:lpstr>Fjalla One</vt:lpstr>
      <vt:lpstr>Times New Roman</vt:lpstr>
      <vt:lpstr>Wingdings 3</vt:lpstr>
      <vt:lpstr>Century Gothic</vt:lpstr>
      <vt:lpstr>Calibri</vt:lpstr>
      <vt:lpstr>Raleway</vt:lpstr>
      <vt:lpstr>Calibri Light</vt:lpstr>
      <vt:lpstr>Arial</vt:lpstr>
      <vt:lpstr>Ion</vt:lpstr>
      <vt:lpstr>Utvorskande visualisering av citeringsnätwerk med VOSviewer</vt:lpstr>
      <vt:lpstr>PowerPoint prezentacija</vt:lpstr>
      <vt:lpstr>PowerPoint prezentacija</vt:lpstr>
      <vt:lpstr>Science Citation Index</vt:lpstr>
      <vt:lpstr>Ämnes- vs citeringsindex</vt:lpstr>
      <vt:lpstr>Från referens till citering</vt:lpstr>
      <vt:lpstr>Villkor för transformation</vt:lpstr>
      <vt:lpstr>Terminologi</vt:lpstr>
      <vt:lpstr>Tre citeringsmetriker + en textbaserad</vt:lpstr>
      <vt:lpstr>Citeringsanalys</vt:lpstr>
      <vt:lpstr>Bibliografisk koppling på författarnivå CWTS n=220</vt:lpstr>
      <vt:lpstr>Bibliografisk koppling på författarnivå CWTS n=220 Färg indikerar ”medelpubliceringsår”</vt:lpstr>
      <vt:lpstr>Cocitering på artikelnivå 6110 1352 2 Cocit item</vt:lpstr>
      <vt:lpstr>Cocitering på författarnivå 3444 1106 2 Cocit Auth</vt:lpstr>
      <vt:lpstr>Cocitering av källor (tidskrifter) 2648 737 2 Cocit sources</vt:lpstr>
      <vt:lpstr>Co-wordanalys</vt:lpstr>
      <vt:lpstr>Co-wordanalys (idag)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Kvantitativt nonsens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2017-08-11T19:24:45Z</dcterms:created>
  <dcterms:modified xsi:type="dcterms:W3CDTF">2019-01-14T10:40:34Z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