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80" r:id="rId4"/>
  </p:sldMasterIdLst>
  <p:notesMasterIdLst>
    <p:notesMasterId r:id="rId77"/>
  </p:notesMasterIdLst>
  <p:handoutMasterIdLst>
    <p:handoutMasterId r:id="rId78"/>
  </p:handoutMasterIdLst>
  <p:sldIdLst>
    <p:sldId id="256" r:id="rId5"/>
    <p:sldId id="273" r:id="rId6"/>
    <p:sldId id="340" r:id="rId7"/>
    <p:sldId id="274" r:id="rId8"/>
    <p:sldId id="275" r:id="rId9"/>
    <p:sldId id="276" r:id="rId10"/>
    <p:sldId id="277" r:id="rId11"/>
    <p:sldId id="341" r:id="rId12"/>
    <p:sldId id="284" r:id="rId13"/>
    <p:sldId id="278" r:id="rId14"/>
    <p:sldId id="279" r:id="rId15"/>
    <p:sldId id="280" r:id="rId16"/>
    <p:sldId id="281" r:id="rId17"/>
    <p:sldId id="282" r:id="rId18"/>
    <p:sldId id="283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5" r:id="rId29"/>
    <p:sldId id="294" r:id="rId30"/>
    <p:sldId id="296" r:id="rId31"/>
    <p:sldId id="342" r:id="rId32"/>
    <p:sldId id="297" r:id="rId33"/>
    <p:sldId id="298" r:id="rId34"/>
    <p:sldId id="299" r:id="rId35"/>
    <p:sldId id="339" r:id="rId36"/>
    <p:sldId id="300" r:id="rId37"/>
    <p:sldId id="301" r:id="rId38"/>
    <p:sldId id="302" r:id="rId39"/>
    <p:sldId id="303" r:id="rId40"/>
    <p:sldId id="304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44" r:id="rId50"/>
    <p:sldId id="343" r:id="rId51"/>
    <p:sldId id="314" r:id="rId52"/>
    <p:sldId id="315" r:id="rId53"/>
    <p:sldId id="316" r:id="rId54"/>
    <p:sldId id="317" r:id="rId55"/>
    <p:sldId id="320" r:id="rId56"/>
    <p:sldId id="321" r:id="rId57"/>
    <p:sldId id="322" r:id="rId58"/>
    <p:sldId id="323" r:id="rId59"/>
    <p:sldId id="318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45" r:id="rId76"/>
  </p:sldIdLst>
  <p:sldSz cx="12192000" cy="6858000"/>
  <p:notesSz cx="7023100" cy="9309100"/>
  <p:embeddedFontLst>
    <p:embeddedFont>
      <p:font typeface="Raleway" panose="020B0604020202020204" charset="-18"/>
      <p:regular r:id="rId79"/>
      <p:bold r:id="rId80"/>
      <p:italic r:id="rId81"/>
      <p:boldItalic r:id="rId82"/>
    </p:embeddedFont>
    <p:embeddedFont>
      <p:font typeface="Fjalla One" panose="020B0604020202020204" charset="0"/>
      <p:regular r:id="rId83"/>
    </p:embeddedFont>
    <p:embeddedFont>
      <p:font typeface="Wingdings 3" panose="05040102010807070707" pitchFamily="18" charset="2"/>
      <p:regular r:id="rId84"/>
    </p:embeddedFont>
    <p:embeddedFont>
      <p:font typeface="Cambria Math" panose="02040503050406030204" pitchFamily="18" charset="0"/>
      <p:regular r:id="rId85"/>
    </p:embeddedFont>
    <p:embeddedFont>
      <p:font typeface="Century Gothic" panose="020B0502020202020204" pitchFamily="34" charset="0"/>
      <p:regular r:id="rId86"/>
      <p:bold r:id="rId87"/>
      <p:italic r:id="rId88"/>
      <p:boldItalic r:id="rId89"/>
    </p:embeddedFont>
    <p:embeddedFont>
      <p:font typeface="Calibri" panose="020F0502020204030204" pitchFamily="34" charset="0"/>
      <p:regular r:id="rId90"/>
      <p:bold r:id="rId91"/>
      <p:italic r:id="rId92"/>
      <p:boldItalic r:id="rId9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3980" autoAdjust="0"/>
  </p:normalViewPr>
  <p:slideViewPr>
    <p:cSldViewPr snapToGrid="0" showGuides="1">
      <p:cViewPr varScale="1">
        <p:scale>
          <a:sx n="65" d="100"/>
          <a:sy n="65" d="100"/>
        </p:scale>
        <p:origin x="608" y="-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font" Target="fonts/font6.fntdata"/><Relationship Id="rId89" Type="http://schemas.openxmlformats.org/officeDocument/2006/relationships/font" Target="fonts/font11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font" Target="fonts/font1.fntdata"/><Relationship Id="rId5" Type="http://schemas.openxmlformats.org/officeDocument/2006/relationships/slide" Target="slides/slide1.xml"/><Relationship Id="rId90" Type="http://schemas.openxmlformats.org/officeDocument/2006/relationships/font" Target="fonts/font12.fntdata"/><Relationship Id="rId95" Type="http://schemas.openxmlformats.org/officeDocument/2006/relationships/viewProps" Target="view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font" Target="fonts/font5.fntdata"/><Relationship Id="rId88" Type="http://schemas.openxmlformats.org/officeDocument/2006/relationships/font" Target="fonts/font10.fntdata"/><Relationship Id="rId91" Type="http://schemas.openxmlformats.org/officeDocument/2006/relationships/font" Target="fonts/font13.fntdata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handoutMaster" Target="handoutMasters/handoutMaster1.xml"/><Relationship Id="rId81" Type="http://schemas.openxmlformats.org/officeDocument/2006/relationships/font" Target="fonts/font3.fntdata"/><Relationship Id="rId86" Type="http://schemas.openxmlformats.org/officeDocument/2006/relationships/font" Target="fonts/font8.fntdata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font" Target="fonts/font14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font" Target="fonts/font9.fntdata"/><Relationship Id="rId61" Type="http://schemas.openxmlformats.org/officeDocument/2006/relationships/slide" Target="slides/slide57.xml"/><Relationship Id="rId82" Type="http://schemas.openxmlformats.org/officeDocument/2006/relationships/font" Target="fonts/font4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font" Target="fonts/font1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7E9D6-2A90-4BCA-9917-059667D4BD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E1409-B4D1-4074-90A1-337E7AFD5784}">
      <dgm:prSet phldrT="[Text]"/>
      <dgm:spPr/>
      <dgm:t>
        <a:bodyPr/>
        <a:lstStyle/>
        <a:p>
          <a:r>
            <a:rPr lang="hr-HR" dirty="0" smtClean="0"/>
            <a:t>johan.eklund@hb.se</a:t>
          </a:r>
          <a:endParaRPr lang="en-US" dirty="0"/>
        </a:p>
      </dgm:t>
    </dgm:pt>
    <dgm:pt modelId="{3A22935D-9DC8-463F-B9FD-A51FA2726A84}" type="parTrans" cxnId="{7D8B7E75-4507-4B72-AA00-67CAF20DBBA1}">
      <dgm:prSet/>
      <dgm:spPr/>
      <dgm:t>
        <a:bodyPr/>
        <a:lstStyle/>
        <a:p>
          <a:endParaRPr lang="en-US"/>
        </a:p>
      </dgm:t>
    </dgm:pt>
    <dgm:pt modelId="{BD917192-454C-479E-9824-7CFC05C66C75}" type="sibTrans" cxnId="{7D8B7E75-4507-4B72-AA00-67CAF20DBBA1}">
      <dgm:prSet/>
      <dgm:spPr/>
      <dgm:t>
        <a:bodyPr/>
        <a:lstStyle/>
        <a:p>
          <a:endParaRPr lang="en-US"/>
        </a:p>
      </dgm:t>
    </dgm:pt>
    <dgm:pt modelId="{D822D75A-238A-426D-A9D3-A664472FE3B0}" type="pres">
      <dgm:prSet presAssocID="{6787E9D6-2A90-4BCA-9917-059667D4BD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395514-DBA0-4CED-89BE-7504CBC7A432}" type="pres">
      <dgm:prSet presAssocID="{7D1E1409-B4D1-4074-90A1-337E7AFD57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C5D75-B37E-4BA8-9052-2E0CEBAD8A2A}" type="presOf" srcId="{6787E9D6-2A90-4BCA-9917-059667D4BDBC}" destId="{D822D75A-238A-426D-A9D3-A664472FE3B0}" srcOrd="0" destOrd="0" presId="urn:microsoft.com/office/officeart/2005/8/layout/default"/>
    <dgm:cxn modelId="{7D8B7E75-4507-4B72-AA00-67CAF20DBBA1}" srcId="{6787E9D6-2A90-4BCA-9917-059667D4BDBC}" destId="{7D1E1409-B4D1-4074-90A1-337E7AFD5784}" srcOrd="0" destOrd="0" parTransId="{3A22935D-9DC8-463F-B9FD-A51FA2726A84}" sibTransId="{BD917192-454C-479E-9824-7CFC05C66C75}"/>
    <dgm:cxn modelId="{FFC89062-5E62-495C-8D02-15A93A33AD9B}" type="presOf" srcId="{7D1E1409-B4D1-4074-90A1-337E7AFD5784}" destId="{12395514-DBA0-4CED-89BE-7504CBC7A432}" srcOrd="0" destOrd="0" presId="urn:microsoft.com/office/officeart/2005/8/layout/default"/>
    <dgm:cxn modelId="{E08EED04-F774-4F97-861B-B6DA61ED375B}" type="presParOf" srcId="{D822D75A-238A-426D-A9D3-A664472FE3B0}" destId="{12395514-DBA0-4CED-89BE-7504CBC7A43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95514-DBA0-4CED-89BE-7504CBC7A432}">
      <dsp:nvSpPr>
        <dsp:cNvPr id="0" name=""/>
        <dsp:cNvSpPr/>
      </dsp:nvSpPr>
      <dsp:spPr>
        <a:xfrm>
          <a:off x="978594" y="892"/>
          <a:ext cx="6989960" cy="419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300" kern="1200" dirty="0" smtClean="0"/>
            <a:t>johan.eklund@hb.se</a:t>
          </a:r>
          <a:endParaRPr lang="en-US" sz="5300" kern="1200" dirty="0"/>
        </a:p>
      </dsp:txBody>
      <dsp:txXfrm>
        <a:off x="978594" y="892"/>
        <a:ext cx="6989960" cy="4193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9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93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66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0165-7A97-4B33-92DC-5449BF3646F6}" type="datetime1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7ED5-19E7-4796-BBDE-EC0052EA7C71}" type="datetime1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F434-8533-4BD8-B832-CF662BD1C25F}" type="datetime1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30A8-6A96-4CCB-A469-F8CEAB1044AC}" type="datetime1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6F61-3BBB-4646-8C13-94B8F5FEEF48}" type="datetime1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33BE-4D21-4FDD-8A51-33C2B6D4AE86}" type="datetime1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E8E0-D594-4708-B893-CAE3AE534874}" type="datetime1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3E9C-4514-4760-BE9C-F0DE6A0322AA}" type="datetime1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9628-3412-4218-8CD0-7059E05CC74D}" type="datetime1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4104-6E63-49E5-8B85-739C5D047372}" type="datetime1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5768-7455-4EA6-850C-C55A3DC6550D}" type="datetime1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569A-E3F4-45F8-9483-B213DC405CCE}" type="datetime1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4703-CBCC-47B7-8EB4-8B7E9E063CAB}" type="datetime1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D51C-BE8E-4522-9E75-F021E13526A8}" type="datetime1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B946-7F6B-4F33-97B9-CA5A29BD18FD}" type="datetime1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676A-A0AA-4C9D-9C90-BDBD73F32486}" type="datetime1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4F1A-40FC-49C4-BAFE-7225ACECC6C0}" type="datetime1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EA8E-EB28-45FF-8B2A-1DC69AC57FF3}" type="datetime1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A9480-3DF0-486C-B39F-FAD38AC3DF08}" type="datetime1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00" y="6201344"/>
            <a:ext cx="2075547" cy="575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40" y="6096001"/>
            <a:ext cx="1583069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6" y="6218956"/>
            <a:ext cx="2237218" cy="63904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505172B-27F1-40F7-9978-55F28F88E175}" type="datetime1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Johan Eklund,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infose.ffos.h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go">
            <a:extLst>
              <a:ext uri="{FF2B5EF4-FFF2-40B4-BE49-F238E27FC236}">
                <a16:creationId xmlns:a16="http://schemas.microsoft.com/office/drawing/2014/main" id="{5262139E-4C4F-4754-BA74-C4D3B3792406}"/>
              </a:ext>
            </a:extLst>
          </p:cNvPr>
          <p:cNvSpPr txBox="1"/>
          <p:nvPr/>
        </p:nvSpPr>
        <p:spPr>
          <a:xfrm>
            <a:off x="140672" y="126610"/>
            <a:ext cx="309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B0F0F"/>
                </a:solidFill>
                <a:latin typeface="Raleway" panose="020B0503030101060003" pitchFamily="34" charset="0"/>
              </a:rPr>
              <a:t>EINFOSE</a:t>
            </a:r>
            <a:endParaRPr lang="es-ES" sz="5400" b="1" dirty="0">
              <a:solidFill>
                <a:srgbClr val="CB0F0F"/>
              </a:solidFill>
              <a:latin typeface="Raleway" panose="020B0503030101060003" pitchFamily="34" charset="0"/>
            </a:endParaRPr>
          </a:p>
          <a:p>
            <a:r>
              <a:rPr lang="en-US" u="sng" dirty="0">
                <a:latin typeface="Fjalla One" panose="02000506040000020004" pitchFamily="2" charset="0"/>
                <a:hlinkClick r:id="rId2" tooltip="Einfose web site"/>
              </a:rPr>
              <a:t>http://einfose.ffos.hr/</a:t>
            </a:r>
            <a:endParaRPr lang="es-ES" dirty="0">
              <a:latin typeface="Fjalla One" panose="0200050604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/>
              <a:t>Logiken bakom sampling och statistisk testning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Johan </a:t>
            </a:r>
            <a:r>
              <a:rPr lang="en-US" dirty="0" err="1" smtClean="0"/>
              <a:t>Eklund</a:t>
            </a:r>
            <a:r>
              <a:rPr lang="hr-HR" dirty="0" smtClean="0"/>
              <a:t> / RMIS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Representativitet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Vanligt krav: urval ska vara </a:t>
            </a:r>
            <a:r>
              <a:rPr lang="en-US" b="1"/>
              <a:t>representativa</a:t>
            </a:r>
            <a:r>
              <a:rPr lang="en-US"/>
              <a:t> för hela populationen</a:t>
            </a:r>
          </a:p>
          <a:p>
            <a:r>
              <a:rPr lang="en-US"/>
              <a:t>Representativa urval genereras genom etablerade urvalsmetoder såsom obundet slumpmässigt urval (OSU)</a:t>
            </a:r>
          </a:p>
          <a:p>
            <a:r>
              <a:rPr lang="en-US"/>
              <a:t>Om urvalsprocessen påverkas av ett systematiskt fel som gör urvalen skeva, sägs processen vara behäftad med </a:t>
            </a:r>
            <a:r>
              <a:rPr lang="en-US" b="1"/>
              <a:t>bias</a:t>
            </a:r>
          </a:p>
          <a:p>
            <a:r>
              <a:rPr lang="en-US"/>
              <a:t>Slumpmässiga processer tenderar att producera urval utan systematiskt fel (bias)</a:t>
            </a:r>
          </a:p>
          <a:p>
            <a:endParaRPr lang="sv-SE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89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Tumregel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En urvalsprocess (samplingsprocess) är inte behäftad med systematiskt fel omm (om och endast om) alla element i populationen har </a:t>
            </a:r>
            <a:r>
              <a:rPr lang="sv-SE" b="1"/>
              <a:t>samma sannolikhet</a:t>
            </a:r>
            <a:r>
              <a:rPr lang="sv-SE"/>
              <a:t> att väljas (och ingå i urvalet)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52FA0FA-5503-4DDB-96BB-B5034422784D}"/>
              </a:ext>
            </a:extLst>
          </p:cNvPr>
          <p:cNvSpPr txBox="1"/>
          <p:nvPr/>
        </p:nvSpPr>
        <p:spPr>
          <a:xfrm>
            <a:off x="3768457" y="5425771"/>
            <a:ext cx="2797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/>
              <a:t>Image credit: PierreSelim / CC-BY-SA-3.0</a:t>
            </a:r>
          </a:p>
        </p:txBody>
      </p:sp>
      <p:pic>
        <p:nvPicPr>
          <p:cNvPr id="8" name="Bildobjekt 7" descr="En bild som visar metallköksredskap&#10;&#10;Beskrivning genererad med hög exakthet">
            <a:extLst>
              <a:ext uri="{FF2B5EF4-FFF2-40B4-BE49-F238E27FC236}">
                <a16:creationId xmlns:a16="http://schemas.microsoft.com/office/drawing/2014/main" id="{BE7CEB25-5D7B-4C12-990A-204D08A91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412" y="3328747"/>
            <a:ext cx="3121152" cy="2097024"/>
          </a:xfrm>
          <a:prstGeom prst="rect">
            <a:avLst/>
          </a:prstGeo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44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Urvalsram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Urvalsram = förteckning över alla element i en population</a:t>
            </a:r>
          </a:p>
          <a:p>
            <a:r>
              <a:rPr lang="sv-SE"/>
              <a:t>Slumpmässiga urval genomförs genom att slumpmässigt välja individer eller objekt från en urvalsram</a:t>
            </a:r>
          </a:p>
          <a:p>
            <a:r>
              <a:rPr lang="sv-SE"/>
              <a:t>Utan en urvalsram (och en strategi för hur man ska ”nå” alla element i urvalsramen) finns det ingen teoretisk garanti för representativitet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4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Urvalsmetoder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Obundet slumpmässigt urval (OSU)</a:t>
            </a:r>
          </a:p>
          <a:p>
            <a:r>
              <a:rPr lang="sv-SE"/>
              <a:t>Systematiskt urval</a:t>
            </a:r>
          </a:p>
          <a:p>
            <a:r>
              <a:rPr lang="sv-SE"/>
              <a:t>Stratifierat urval</a:t>
            </a:r>
          </a:p>
          <a:p>
            <a:r>
              <a:rPr lang="sv-SE"/>
              <a:t>Klusterurval</a:t>
            </a:r>
            <a:endParaRPr lang="en-GB"/>
          </a:p>
          <a:p>
            <a:endParaRPr lang="sv-SE"/>
          </a:p>
          <a:p>
            <a:r>
              <a:rPr lang="sv-SE"/>
              <a:t>Det är också brukligt att göra en distinktion mellan urval som genomförs med och utan </a:t>
            </a:r>
            <a:r>
              <a:rPr lang="sv-SE" b="1"/>
              <a:t>återläggning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55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Variabler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Variabel = någon typ av egenskap / attribut som är relevant att använda för att beskriva observationsenheterna (t ex ålder)</a:t>
            </a:r>
          </a:p>
          <a:p>
            <a:r>
              <a:rPr lang="sv-SE"/>
              <a:t>Variabler kallas så eftersom värdena på attributen förväntas </a:t>
            </a:r>
            <a:r>
              <a:rPr lang="sv-SE" b="1"/>
              <a:t>variera</a:t>
            </a:r>
            <a:r>
              <a:rPr lang="sv-SE"/>
              <a:t> mellan populationens element</a:t>
            </a:r>
          </a:p>
          <a:p>
            <a:r>
              <a:rPr lang="sv-SE"/>
              <a:t>Ett begrepp som också är vanligt inom programmering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54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Beroende mellan variabler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Vanlig uppgift inom kvantitativ forskning (särskilt när man använder en experimentell design): att undersöka huruvida förändring i en eller flera variabler (kallade </a:t>
            </a:r>
            <a:r>
              <a:rPr lang="sv-SE" b="1"/>
              <a:t>prediktorer</a:t>
            </a:r>
            <a:r>
              <a:rPr lang="sv-SE"/>
              <a:t>) påverkar förändringen i en svarsvariabel</a:t>
            </a:r>
            <a:endParaRPr lang="en-US"/>
          </a:p>
          <a:p>
            <a:r>
              <a:rPr lang="en-US"/>
              <a:t>Prediktor – oberoende variabel</a:t>
            </a:r>
          </a:p>
          <a:p>
            <a:r>
              <a:rPr lang="en-US"/>
              <a:t>Svarsvariabel – beroende variabel</a:t>
            </a:r>
          </a:p>
          <a:p>
            <a:endParaRPr lang="en-US"/>
          </a:p>
          <a:p>
            <a:endParaRPr lang="sv-SE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89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Datanivåer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Nominalskala</a:t>
            </a:r>
          </a:p>
          <a:p>
            <a:r>
              <a:rPr lang="sv-SE"/>
              <a:t>Ordinalskala</a:t>
            </a:r>
          </a:p>
          <a:p>
            <a:endParaRPr lang="sv-SE"/>
          </a:p>
          <a:p>
            <a:r>
              <a:rPr lang="sv-SE"/>
              <a:t>Intervallskala</a:t>
            </a:r>
          </a:p>
          <a:p>
            <a:r>
              <a:rPr lang="sv-SE"/>
              <a:t>Kvotskala</a:t>
            </a:r>
          </a:p>
          <a:p>
            <a:endParaRPr lang="sv-SE"/>
          </a:p>
        </p:txBody>
      </p:sp>
      <p:sp>
        <p:nvSpPr>
          <p:cNvPr id="4" name="Höger klammerparentes 3"/>
          <p:cNvSpPr/>
          <p:nvPr/>
        </p:nvSpPr>
        <p:spPr>
          <a:xfrm>
            <a:off x="3477840" y="2139149"/>
            <a:ext cx="131805" cy="7035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3676852" y="2271562"/>
            <a:ext cx="297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kvalitativa data</a:t>
            </a:r>
          </a:p>
        </p:txBody>
      </p:sp>
      <p:sp>
        <p:nvSpPr>
          <p:cNvPr id="7" name="Höger klammerparentes 6"/>
          <p:cNvSpPr/>
          <p:nvPr/>
        </p:nvSpPr>
        <p:spPr>
          <a:xfrm>
            <a:off x="3477840" y="3441260"/>
            <a:ext cx="131805" cy="7035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3676852" y="3573673"/>
            <a:ext cx="297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kvantitativa data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20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Diskreta och kontinuerliga variabler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En </a:t>
            </a:r>
            <a:r>
              <a:rPr lang="sv-SE" b="1"/>
              <a:t>diskret</a:t>
            </a:r>
            <a:r>
              <a:rPr lang="sv-SE"/>
              <a:t> variabel kan endast anta ett begränsat (finit) antal värden (exempel: kanalerna på en TV)</a:t>
            </a:r>
          </a:p>
          <a:p>
            <a:r>
              <a:rPr lang="sv-SE"/>
              <a:t>En </a:t>
            </a:r>
            <a:r>
              <a:rPr lang="sv-SE" b="1"/>
              <a:t>kontinuerlig</a:t>
            </a:r>
            <a:r>
              <a:rPr lang="sv-SE"/>
              <a:t> variabel kan anta ”vilket värde som helst” inom ett specifikt intervall (exempel: mätning av tid)</a:t>
            </a:r>
          </a:p>
          <a:p>
            <a:pPr marL="0" indent="0">
              <a:buNone/>
            </a:pPr>
            <a:endParaRPr lang="sv-SE"/>
          </a:p>
          <a:p>
            <a:r>
              <a:rPr lang="sv-SE"/>
              <a:t>Denna distinktion är viktig eftersom en kontinuerlig variabel kan (per definition) anta ett oändligt antal värden, vilket tenderar att komplicera våra beräkningar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62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Sannolikhetsfördelningar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Antag att det i en låda finns 8 blå strumpor och 12 röda strumpor</a:t>
            </a:r>
          </a:p>
          <a:p>
            <a:r>
              <a:rPr lang="sv-SE"/>
              <a:t>40% av denna ”population" utgörs av blå strumpor och 60% av röda strumpor</a:t>
            </a:r>
          </a:p>
          <a:p>
            <a:r>
              <a:rPr lang="sv-SE"/>
              <a:t>Detta kan (på ett långtråkigt sätt) bekräftas genom </a:t>
            </a:r>
            <a:r>
              <a:rPr lang="sv-SE" b="1"/>
              <a:t>sampling</a:t>
            </a:r>
            <a:r>
              <a:rPr lang="en-US"/>
              <a:t>:</a:t>
            </a:r>
            <a:br>
              <a:rPr lang="en-US"/>
            </a:br>
            <a:endParaRPr lang="en-US"/>
          </a:p>
          <a:p>
            <a:pPr marL="800100" lvl="1" indent="-342900">
              <a:buFont typeface="+mj-lt"/>
              <a:buAutoNum type="arabicPeriod"/>
            </a:pPr>
            <a:r>
              <a:rPr lang="sv-SE"/>
              <a:t>Välj slumpvis en strumpa från lådan</a:t>
            </a:r>
          </a:p>
          <a:p>
            <a:pPr marL="800100" lvl="1" indent="-342900">
              <a:buFont typeface="+mj-lt"/>
              <a:buAutoNum type="arabicPeriod"/>
            </a:pPr>
            <a:r>
              <a:rPr lang="sv-SE"/>
              <a:t>Observera dess färg, uppdatera frekvensen för den färgen och lägg tillbaka strumpan (urval med återläggning)</a:t>
            </a:r>
          </a:p>
          <a:p>
            <a:pPr marL="800100" lvl="1" indent="-342900">
              <a:buFont typeface="+mj-lt"/>
              <a:buAutoNum type="arabicPeriod"/>
            </a:pPr>
            <a:r>
              <a:rPr lang="sv-SE"/>
              <a:t>Upprepa från steg 1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77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Sannolikhetsfördelningar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Från ett probabilistiskt perspektiv är det 40% sannolikhet att en blå strumpa kommer att väljas och 60% sannolikhet att en röd strumpa kommer att väljas (givet att samplingsförfarandet är utan systematiskt fel)</a:t>
            </a:r>
          </a:p>
          <a:p>
            <a:pPr marL="0" indent="0">
              <a:buNone/>
            </a:pPr>
            <a:endParaRPr lang="sv-SE"/>
          </a:p>
          <a:p>
            <a:r>
              <a:rPr lang="sv-SE"/>
              <a:t>Enligt </a:t>
            </a:r>
            <a:r>
              <a:rPr lang="sv-SE" b="1"/>
              <a:t>de stora talens lag</a:t>
            </a:r>
            <a:r>
              <a:rPr lang="sv-SE"/>
              <a:t> kommer andelarna av blå och röda strumpor i vårt urval att konvergera mot (komma närmare) ovanstående sannolikheter då vårt urval växer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46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Rekommenderad läsning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Diez, D. M., Barr, C. D., &amp; Çetinkaya-Rundel, M. (2015). </a:t>
            </a:r>
            <a:r>
              <a:rPr lang="en-US" i="1"/>
              <a:t>OpenIntro statistics</a:t>
            </a:r>
            <a:r>
              <a:rPr lang="en-US"/>
              <a:t> (3rd ed.). S.l.: OpenIntro. (Fulltext i PDF-format tillänglig på URL:en </a:t>
            </a:r>
            <a:r>
              <a:rPr lang="en-US" sz="1600"/>
              <a:t>https://www.openintro.org/download.php?file=os3&amp;referrer=/stat/textbook.php</a:t>
            </a:r>
            <a:r>
              <a:rPr lang="en-US"/>
              <a:t>)</a:t>
            </a:r>
            <a:endParaRPr lang="sv-SE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0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Sannolikhetsfördelningar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Följande statistik: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		blå strumpa → 40% sannolikhet</a:t>
            </a:r>
            <a:br>
              <a:rPr lang="sv-SE"/>
            </a:br>
            <a:r>
              <a:rPr lang="sv-SE" sz="800"/>
              <a:t/>
            </a:r>
            <a:br>
              <a:rPr lang="sv-SE" sz="800"/>
            </a:br>
            <a:r>
              <a:rPr lang="sv-SE" sz="800"/>
              <a:t>		</a:t>
            </a:r>
            <a:r>
              <a:rPr lang="sv-SE"/>
              <a:t>röd strumpa → 60% sannolikhet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kallas </a:t>
            </a:r>
            <a:r>
              <a:rPr lang="sv-SE" b="1"/>
              <a:t>sannolikhetsfördelningen</a:t>
            </a:r>
            <a:r>
              <a:rPr lang="sv-SE"/>
              <a:t> för denna observation</a:t>
            </a:r>
          </a:p>
        </p:txBody>
      </p:sp>
      <p:sp>
        <p:nvSpPr>
          <p:cNvPr id="4" name="Vänster klammerparentes 3"/>
          <p:cNvSpPr/>
          <p:nvPr/>
        </p:nvSpPr>
        <p:spPr>
          <a:xfrm>
            <a:off x="1905803" y="2710249"/>
            <a:ext cx="105531" cy="741405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Kontinuerliga sannolikheter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För processer associerade med kontinuerliga variabler är sannolikhetsfördelningarna något mer komplicerade</a:t>
            </a:r>
          </a:p>
          <a:p>
            <a:r>
              <a:rPr lang="sv-SE"/>
              <a:t>Exempel: leveranstid för pizza</a:t>
            </a:r>
          </a:p>
          <a:p>
            <a:r>
              <a:rPr lang="sv-SE"/>
              <a:t>Vi kan anta att det finns en </a:t>
            </a:r>
            <a:r>
              <a:rPr lang="sv-SE" b="1"/>
              <a:t>genomsnittlig</a:t>
            </a:r>
            <a:r>
              <a:rPr lang="sv-SE"/>
              <a:t> leveranstid (t.ex. 18 min)</a:t>
            </a:r>
          </a:p>
          <a:p>
            <a:r>
              <a:rPr lang="sv-SE"/>
              <a:t>Det kommer också att finnas </a:t>
            </a:r>
            <a:r>
              <a:rPr lang="sv-SE" b="1"/>
              <a:t>avvikelser</a:t>
            </a:r>
            <a:r>
              <a:rPr lang="sv-SE"/>
              <a:t> från detta genomsnitt (ibland kommer det att ta en kortare tid, ibland en längre tid)</a:t>
            </a:r>
          </a:p>
          <a:p>
            <a:r>
              <a:rPr lang="sv-SE"/>
              <a:t>Kunskap om medelvärdet och avvikelserna från medelvärdet ger oss möjlighet att beräkna sannolikheter, t.ex. att min pizza kommer att levereras inom 16-20 minuter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95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Deskriptiva mått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Vissa typer av sannolikheter beräknas med utgångspunkt från följande populationsparametrar:</a:t>
            </a:r>
          </a:p>
          <a:p>
            <a:endParaRPr lang="sv-SE"/>
          </a:p>
          <a:p>
            <a:r>
              <a:rPr lang="sv-SE" b="1"/>
              <a:t>Centraltendensen</a:t>
            </a:r>
            <a:r>
              <a:rPr lang="sv-SE"/>
              <a:t> (i föregående bild kallad "genomsnittet"): "mittpunkten" i populationen</a:t>
            </a:r>
          </a:p>
          <a:p>
            <a:r>
              <a:rPr lang="sv-SE" b="1"/>
              <a:t>Spridningen</a:t>
            </a:r>
            <a:r>
              <a:rPr lang="sv-SE"/>
              <a:t>: den genomsnittliga avvikelsen från mittpunkten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Exempel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Antag att du och dina vänner bor längs en väg på följande ställen:</a:t>
            </a:r>
          </a:p>
          <a:p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r>
              <a:rPr lang="sv-SE"/>
              <a:t>Antalet kilometer på skyltarna visar avståndet från stad A längs denna väg</a:t>
            </a:r>
          </a:p>
          <a:p>
            <a:r>
              <a:rPr lang="sv-SE"/>
              <a:t>Du och dina vänner vill träffas någonstans längs vägen så att det totala avståndet ni reser tillsammans kommer att minimeras</a:t>
            </a:r>
          </a:p>
          <a:p>
            <a:r>
              <a:rPr lang="sv-SE"/>
              <a:t>Var ska ni mötas?</a:t>
            </a:r>
          </a:p>
        </p:txBody>
      </p:sp>
      <p:cxnSp>
        <p:nvCxnSpPr>
          <p:cNvPr id="5" name="Rak koppling 4"/>
          <p:cNvCxnSpPr/>
          <p:nvPr/>
        </p:nvCxnSpPr>
        <p:spPr>
          <a:xfrm>
            <a:off x="1992429" y="3705726"/>
            <a:ext cx="7324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/>
          <p:cNvCxnSpPr/>
          <p:nvPr/>
        </p:nvCxnSpPr>
        <p:spPr>
          <a:xfrm flipH="1">
            <a:off x="3179701" y="3330341"/>
            <a:ext cx="9625" cy="375385"/>
          </a:xfrm>
          <a:prstGeom prst="line">
            <a:avLst/>
          </a:prstGeom>
          <a:ln w="1016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emhörning 6"/>
          <p:cNvSpPr/>
          <p:nvPr/>
        </p:nvSpPr>
        <p:spPr>
          <a:xfrm>
            <a:off x="2852442" y="2964581"/>
            <a:ext cx="837398" cy="365760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>
                <a:solidFill>
                  <a:schemeClr val="tx1"/>
                </a:solidFill>
              </a:rPr>
              <a:t>4 km</a:t>
            </a:r>
          </a:p>
        </p:txBody>
      </p:sp>
      <p:cxnSp>
        <p:nvCxnSpPr>
          <p:cNvPr id="11" name="Rak koppling 10"/>
          <p:cNvCxnSpPr/>
          <p:nvPr/>
        </p:nvCxnSpPr>
        <p:spPr>
          <a:xfrm flipH="1">
            <a:off x="5063611" y="3330341"/>
            <a:ext cx="9625" cy="375385"/>
          </a:xfrm>
          <a:prstGeom prst="line">
            <a:avLst/>
          </a:prstGeom>
          <a:ln w="1016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emhörning 11"/>
          <p:cNvSpPr/>
          <p:nvPr/>
        </p:nvSpPr>
        <p:spPr>
          <a:xfrm>
            <a:off x="4736352" y="2964581"/>
            <a:ext cx="837398" cy="365760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>
                <a:solidFill>
                  <a:schemeClr val="tx1"/>
                </a:solidFill>
              </a:rPr>
              <a:t>10 km</a:t>
            </a:r>
          </a:p>
        </p:txBody>
      </p:sp>
      <p:cxnSp>
        <p:nvCxnSpPr>
          <p:cNvPr id="13" name="Rak koppling 12"/>
          <p:cNvCxnSpPr/>
          <p:nvPr/>
        </p:nvCxnSpPr>
        <p:spPr>
          <a:xfrm flipH="1">
            <a:off x="6751153" y="3318363"/>
            <a:ext cx="9625" cy="375385"/>
          </a:xfrm>
          <a:prstGeom prst="line">
            <a:avLst/>
          </a:prstGeom>
          <a:ln w="1016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emhörning 13"/>
          <p:cNvSpPr/>
          <p:nvPr/>
        </p:nvSpPr>
        <p:spPr>
          <a:xfrm>
            <a:off x="6423894" y="2952603"/>
            <a:ext cx="837398" cy="365760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>
                <a:solidFill>
                  <a:schemeClr val="tx1"/>
                </a:solidFill>
              </a:rPr>
              <a:t>14 km</a:t>
            </a:r>
          </a:p>
        </p:txBody>
      </p:sp>
      <p:cxnSp>
        <p:nvCxnSpPr>
          <p:cNvPr id="15" name="Rak koppling 14"/>
          <p:cNvCxnSpPr/>
          <p:nvPr/>
        </p:nvCxnSpPr>
        <p:spPr>
          <a:xfrm flipH="1">
            <a:off x="7864917" y="3318363"/>
            <a:ext cx="9625" cy="375385"/>
          </a:xfrm>
          <a:prstGeom prst="line">
            <a:avLst/>
          </a:prstGeom>
          <a:ln w="1016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emhörning 15"/>
          <p:cNvSpPr/>
          <p:nvPr/>
        </p:nvSpPr>
        <p:spPr>
          <a:xfrm>
            <a:off x="7537658" y="2952603"/>
            <a:ext cx="837398" cy="365760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>
                <a:solidFill>
                  <a:schemeClr val="tx1"/>
                </a:solidFill>
              </a:rPr>
              <a:t>16 km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1815332" y="3330405"/>
            <a:ext cx="32725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/>
              <a:t>A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9153625" y="3327379"/>
            <a:ext cx="32725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/>
              <a:t>B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57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Exempel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Vi vill hitta en position </a:t>
            </a:r>
            <a:r>
              <a:rPr lang="sv-SE" i="1"/>
              <a:t>m</a:t>
            </a:r>
            <a:r>
              <a:rPr lang="sv-SE"/>
              <a:t> längs vägen sådan att det totala kvadrerade avståndet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		(</a:t>
            </a:r>
            <a:r>
              <a:rPr lang="sv-SE" i="1"/>
              <a:t>m</a:t>
            </a:r>
            <a:r>
              <a:rPr lang="sv-SE"/>
              <a:t> – 4)² + (</a:t>
            </a:r>
            <a:r>
              <a:rPr lang="sv-SE" i="1"/>
              <a:t>m</a:t>
            </a:r>
            <a:r>
              <a:rPr lang="sv-SE"/>
              <a:t> – 10)² + (</a:t>
            </a:r>
            <a:r>
              <a:rPr lang="sv-SE" i="1"/>
              <a:t>m</a:t>
            </a:r>
            <a:r>
              <a:rPr lang="sv-SE"/>
              <a:t> – 14)² + (</a:t>
            </a:r>
            <a:r>
              <a:rPr lang="sv-SE" i="1"/>
              <a:t>m</a:t>
            </a:r>
            <a:r>
              <a:rPr lang="sv-SE"/>
              <a:t> – 16)²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till den positionen minimeras</a:t>
            </a:r>
            <a:br>
              <a:rPr lang="sv-SE"/>
            </a:br>
            <a:endParaRPr lang="sv-SE"/>
          </a:p>
          <a:p>
            <a:r>
              <a:rPr lang="sv-SE"/>
              <a:t>Med hjälp av analys (mer specifikt: derivata) finner vi att det totala kvadrerade avståndet minimeras när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		4· </a:t>
            </a:r>
            <a:r>
              <a:rPr lang="sv-SE" i="1"/>
              <a:t>m</a:t>
            </a:r>
            <a:r>
              <a:rPr lang="sv-SE"/>
              <a:t> = (4 + 10 + 14 + 16) = 44		→ 	</a:t>
            </a:r>
            <a:r>
              <a:rPr lang="sv-SE" i="1"/>
              <a:t>m</a:t>
            </a:r>
            <a:r>
              <a:rPr lang="sv-SE"/>
              <a:t> = 11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6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Aritmetiskt medelvärde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v-SE"/>
                  <a:t>Det </a:t>
                </a:r>
                <a:r>
                  <a:rPr lang="sv-SE" b="1"/>
                  <a:t>aritmetiska medelvärdet</a:t>
                </a:r>
                <a:r>
                  <a:rPr lang="sv-SE"/>
                  <a:t> av alla avstånd från A är läget som minimerar (kvadrerade) summan av alla avstånd</a:t>
                </a:r>
              </a:p>
              <a:p>
                <a:r>
                  <a:rPr lang="sv-SE"/>
                  <a:t>Det aritmetiska medelvärdet är därför en användbar representation av en uppsättning data, eftersom det utgör "mitten" av alla punkter</a:t>
                </a:r>
                <a:br>
                  <a:rPr lang="sv-SE"/>
                </a:br>
                <a:r>
                  <a:rPr lang="sv-SE"/>
                  <a:t/>
                </a:r>
                <a:br>
                  <a:rPr lang="sv-SE"/>
                </a:br>
                <a14:m>
                  <m:oMath xmlns:m="http://schemas.openxmlformats.org/officeDocument/2006/math">
                    <m:r>
                      <a:rPr lang="sv-S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4+10+14+16</m:t>
                        </m:r>
                      </m:num>
                      <m:den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sv-SE" b="0">
                    <a:ea typeface="Cambria Math" panose="02040503050406030204" pitchFamily="18" charset="0"/>
                  </a:rPr>
                  <a:t/>
                </a:r>
                <a:br>
                  <a:rPr lang="sv-SE" b="0">
                    <a:ea typeface="Cambria Math" panose="02040503050406030204" pitchFamily="18" charset="0"/>
                  </a:rPr>
                </a:br>
                <a:endParaRPr lang="sv-SE" b="0">
                  <a:ea typeface="Cambria Math" panose="02040503050406030204" pitchFamily="18" charset="0"/>
                </a:endParaRPr>
              </a:p>
              <a:p>
                <a:endParaRPr lang="sv-SE"/>
              </a:p>
              <a:p>
                <a:r>
                  <a:rPr lang="sv-SE"/>
                  <a:t>Det aritmetiska medelvärdet för en population skrivs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v-SE" b="0" i="0" smtClean="0">
                        <a:latin typeface="Century Gothic" panose="020B0502020202020204" pitchFamily="34" charset="0"/>
                      </a:rPr>
                      <m:t>μ</m:t>
                    </m:r>
                  </m:oMath>
                </a14:m>
                <a:r>
                  <a:rPr lang="sv-SE"/>
                  <a:t> och det aritmetiska medelvärdet för ett urval skrivs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sv-SE" i="0">
                            <a:latin typeface="Century Gothic" panose="020B0502020202020204" pitchFamily="34" charset="0"/>
                          </a:rPr>
                          <m:t>x</m:t>
                        </m:r>
                      </m:e>
                    </m:acc>
                  </m:oMath>
                </a14:m>
                <a:endParaRPr lang="sv-SE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81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48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Varians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v-SE"/>
                  <a:t>Det totala kvadrerade avståndet som du och dina vänner måste resa till ”mittpunkten” är</a:t>
                </a:r>
                <a:br>
                  <a:rPr lang="sv-SE"/>
                </a:br>
                <a:r>
                  <a:rPr lang="sv-SE"/>
                  <a:t/>
                </a:r>
                <a:br>
                  <a:rPr lang="sv-SE"/>
                </a:br>
                <a:r>
                  <a:rPr lang="sv-SE"/>
                  <a:t>		 (11 – 4)² + (11 – 10)² + (11 – 14)² + (11 – 16)² = 84</a:t>
                </a:r>
                <a:br>
                  <a:rPr lang="sv-SE"/>
                </a:br>
                <a:endParaRPr lang="sv-SE"/>
              </a:p>
              <a:p>
                <a:r>
                  <a:rPr lang="sv-SE"/>
                  <a:t>Det </a:t>
                </a:r>
                <a:r>
                  <a:rPr lang="sv-SE" b="1"/>
                  <a:t>genomsnittliga</a:t>
                </a:r>
                <a:r>
                  <a:rPr lang="sv-SE"/>
                  <a:t> kvadrerade avståndet som du och dina vänner måste resa är därför</a:t>
                </a:r>
                <a:br>
                  <a:rPr lang="sv-SE"/>
                </a:br>
                <a:r>
                  <a:rPr lang="sv-SE"/>
                  <a:t/>
                </a:r>
                <a:br>
                  <a:rPr lang="sv-SE"/>
                </a:br>
                <a:r>
                  <a:rPr lang="sv-SE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v-S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84</m:t>
                        </m:r>
                      </m:num>
                      <m:den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v-SE" b="0" i="1" smtClean="0">
                        <a:latin typeface="Cambria Math" panose="02040503050406030204" pitchFamily="18" charset="0"/>
                      </a:rPr>
                      <m:t>=21</m:t>
                    </m:r>
                  </m:oMath>
                </a14:m>
                <a:r>
                  <a:rPr lang="sv-SE"/>
                  <a:t/>
                </a:r>
                <a:br>
                  <a:rPr lang="sv-SE"/>
                </a:br>
                <a:endParaRPr lang="sv-SE"/>
              </a:p>
              <a:p>
                <a:r>
                  <a:rPr lang="sv-SE"/>
                  <a:t>Värdet 21 är i själva verket ett mått på spridning som kallas </a:t>
                </a:r>
                <a:r>
                  <a:rPr lang="sv-SE" b="1"/>
                  <a:t>varians</a:t>
                </a:r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78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Standardavvikelse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v-SE"/>
                  <a:t>Vi märker att vi har fått ett värde (21) för spridningen som är större än någon av datapunkterna i vårt exempel (4, 10, 14, 16)</a:t>
                </a:r>
              </a:p>
              <a:p>
                <a:r>
                  <a:rPr lang="sv-SE"/>
                  <a:t>Storleken på detta spridningsvärde är alltså kontraintuitiv</a:t>
                </a:r>
              </a:p>
              <a:p>
                <a:r>
                  <a:rPr lang="sv-SE"/>
                  <a:t>Orsaken till denna storlek är att vi har kvadrerat avstånden</a:t>
                </a:r>
              </a:p>
              <a:p>
                <a:r>
                  <a:rPr lang="sv-SE"/>
                  <a:t>Lösning: beräkna kvadratroten av variansen</a:t>
                </a:r>
                <a:br>
                  <a:rPr lang="sv-SE"/>
                </a:br>
                <a:r>
                  <a:rPr lang="sv-SE"/>
                  <a:t/>
                </a:r>
                <a:br>
                  <a:rPr lang="sv-SE"/>
                </a:br>
                <a:r>
                  <a:rPr lang="sv-SE"/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v-SE" b="0" i="0" smtClean="0">
                        <a:latin typeface="Century Gothic" panose="020B0502020202020204" pitchFamily="34" charset="0"/>
                      </a:rPr>
                      <m:t>σ</m:t>
                    </m:r>
                    <m:r>
                      <m:rPr>
                        <m:nor/>
                      </m:rPr>
                      <a:rPr lang="sv-SE" b="0" i="0" smtClean="0">
                        <a:latin typeface="Century Gothic" panose="020B0502020202020204" pitchFamily="34" charset="0"/>
                      </a:rPr>
                      <m:t> = </m:t>
                    </m:r>
                    <m:rad>
                      <m:radPr>
                        <m:degHide m:val="on"/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sv-SE" b="0" i="0" smtClean="0">
                            <a:latin typeface="Century Gothic" panose="020B0502020202020204" pitchFamily="34" charset="0"/>
                          </a:rPr>
                          <m:t>21</m:t>
                        </m:r>
                      </m:e>
                    </m:rad>
                    <m:r>
                      <m:rPr>
                        <m:nor/>
                      </m:rPr>
                      <a:rPr lang="sv-S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sv-SE" b="0" i="0" smtClean="0">
                        <a:latin typeface="Century Gothic" panose="020B0502020202020204" pitchFamily="34" charset="0"/>
                      </a:rPr>
                      <m:t>≈ 4,6</m:t>
                    </m:r>
                  </m:oMath>
                </a14:m>
                <a:endParaRPr lang="sv-SE" b="0">
                  <a:latin typeface="Century Gothic" panose="020B0502020202020204" pitchFamily="34" charset="0"/>
                </a:endParaRPr>
              </a:p>
              <a:p>
                <a:endParaRPr lang="sv-SE"/>
              </a:p>
              <a:p>
                <a:r>
                  <a:rPr lang="sv-SE"/>
                  <a:t>Värdet 4,6 kallas </a:t>
                </a:r>
                <a:r>
                  <a:rPr lang="sv-SE" b="1"/>
                  <a:t>standardavvikelsen</a:t>
                </a:r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46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254588-E5BF-42B2-B440-747C7B605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Normalfördelningen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DEAC8B1-594E-4F30-8E49-96CF57E5B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10283" y="1650123"/>
            <a:ext cx="6567279" cy="4195762"/>
          </a:xfr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88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Normalfördelningen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Normalfördelningen är en sannolikhetsfördelning som ofta används inom kvantitativ forskning för att modellera kontinuerliga (men även diskreta) variabler</a:t>
            </a:r>
          </a:p>
          <a:p>
            <a:r>
              <a:rPr lang="sv-SE"/>
              <a:t>Många fenomen i naturen och samhället är ungefärligt normalfördelade</a:t>
            </a:r>
          </a:p>
          <a:p>
            <a:r>
              <a:rPr lang="sv-SE"/>
              <a:t>Detta kan delvis förklaras med hjälp av ett matematiskt teorem som kallas </a:t>
            </a:r>
            <a:r>
              <a:rPr lang="sv-SE" i="1"/>
              <a:t>centrala gränsvärdessatsen</a:t>
            </a:r>
            <a:endParaRPr lang="sv-SE"/>
          </a:p>
          <a:p>
            <a:r>
              <a:rPr lang="sv-SE"/>
              <a:t>Summan av </a:t>
            </a:r>
            <a:r>
              <a:rPr lang="sv-SE" i="1"/>
              <a:t>k</a:t>
            </a:r>
            <a:r>
              <a:rPr lang="sv-SE"/>
              <a:t> variabler som har samma fördelning konvergerar mot normalfördelningen när </a:t>
            </a:r>
            <a:r>
              <a:rPr lang="sv-SE" i="1"/>
              <a:t>k</a:t>
            </a:r>
            <a:r>
              <a:rPr lang="sv-SE"/>
              <a:t> → ∞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11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På väg mot en statistisk teori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Vetenskap är en aktivitet som försöker fastställa vad vi kan </a:t>
            </a:r>
            <a:r>
              <a:rPr lang="sv-SE" u="sng"/>
              <a:t>veta</a:t>
            </a:r>
            <a:endParaRPr lang="en-US" u="sng"/>
          </a:p>
          <a:p>
            <a:r>
              <a:rPr lang="en-US"/>
              <a:t>Inom forskning kan beskrivningen av världen sträva efter att vara </a:t>
            </a:r>
            <a:r>
              <a:rPr lang="en-US" i="1"/>
              <a:t>idiografisk</a:t>
            </a:r>
            <a:r>
              <a:rPr lang="en-US"/>
              <a:t> eller </a:t>
            </a:r>
            <a:r>
              <a:rPr lang="en-US" i="1"/>
              <a:t>nomotetisk</a:t>
            </a:r>
            <a:endParaRPr lang="en-US"/>
          </a:p>
          <a:p>
            <a:r>
              <a:rPr lang="en-US"/>
              <a:t>När en </a:t>
            </a:r>
            <a:r>
              <a:rPr lang="en-US" b="1"/>
              <a:t>idiografisk</a:t>
            </a:r>
            <a:r>
              <a:rPr lang="en-US"/>
              <a:t> approach tillämpas är syftet att </a:t>
            </a:r>
            <a:r>
              <a:rPr lang="en-US" u="sng"/>
              <a:t>specificera</a:t>
            </a:r>
            <a:r>
              <a:rPr lang="en-US"/>
              <a:t> och förstå unika/individuella fenomen</a:t>
            </a:r>
          </a:p>
          <a:p>
            <a:r>
              <a:rPr lang="en-US"/>
              <a:t>När en </a:t>
            </a:r>
            <a:r>
              <a:rPr lang="en-US" b="1"/>
              <a:t>nomotetisk</a:t>
            </a:r>
            <a:r>
              <a:rPr lang="en-US"/>
              <a:t> approach tillämpas är syftet att beskriva en del av världen på ett </a:t>
            </a:r>
            <a:r>
              <a:rPr lang="en-US" u="sng"/>
              <a:t>generaliserande</a:t>
            </a:r>
            <a:r>
              <a:rPr lang="en-US"/>
              <a:t> sätt (d.v.s., på ett sätt som är tillämpbart på alla fall)</a:t>
            </a:r>
          </a:p>
          <a:p>
            <a:r>
              <a:rPr lang="en-US"/>
              <a:t>Objekten som omfattas av våra generaliserande påståenden kallas tillsammans studiens </a:t>
            </a:r>
            <a:r>
              <a:rPr lang="en-US" b="1"/>
              <a:t>population</a:t>
            </a:r>
            <a:endParaRPr lang="sv-SE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67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Normalfördelningen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Normalfördelningen definieras av en </a:t>
            </a:r>
            <a:r>
              <a:rPr lang="sv-SE" b="1"/>
              <a:t>gaussisk</a:t>
            </a:r>
            <a:r>
              <a:rPr lang="sv-SE"/>
              <a:t> funktion (efter Carl Friedrich Gauss), vars graf har en karakteristisk klockform</a:t>
            </a:r>
          </a:p>
          <a:p>
            <a:pPr marL="0" indent="0">
              <a:buNone/>
            </a:pPr>
            <a:endParaRPr lang="sv-SE"/>
          </a:p>
          <a:p>
            <a:r>
              <a:rPr lang="sv-SE"/>
              <a:t>Sannolikheten för att en normalfördelad variabel antar ett värde i ett visst intervall är lika med </a:t>
            </a:r>
            <a:r>
              <a:rPr lang="sv-SE" i="1"/>
              <a:t>arean</a:t>
            </a:r>
            <a:r>
              <a:rPr lang="sv-SE"/>
              <a:t> under funktionskurvan i det intervallet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02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68–95–99,7-regeln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20845" y="1853248"/>
            <a:ext cx="4329989" cy="3579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/>
              <a:t>Sannolikheterna för specifika intervall för normalfördelningen kan lätt beräknas om vi känner till populationens medelvärde (</a:t>
            </a:r>
            <a:r>
              <a:rPr lang="el-GR"/>
              <a:t>μ</a:t>
            </a:r>
            <a:r>
              <a:rPr lang="sv-SE"/>
              <a:t>) och populationens standardavvikelse (</a:t>
            </a:r>
            <a:r>
              <a:rPr lang="el-GR"/>
              <a:t>σ</a:t>
            </a:r>
            <a:r>
              <a:rPr lang="sv-SE"/>
              <a:t>)</a:t>
            </a:r>
          </a:p>
          <a:p>
            <a:pPr marL="0" indent="0">
              <a:buNone/>
            </a:pPr>
            <a:endParaRPr lang="sv-SE" sz="1050"/>
          </a:p>
          <a:p>
            <a:pPr marL="0" indent="0">
              <a:buNone/>
            </a:pPr>
            <a:r>
              <a:rPr lang="sv-SE" sz="1050"/>
              <a:t>Image credit: Melikamp / CC-BY-SA-4.0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0F7F7BC8-433E-4904-B3B0-F57F0BA27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0664" y="1586583"/>
            <a:ext cx="4233761" cy="4195481"/>
          </a:xfrm>
          <a:prstGeom prst="rect">
            <a:avLst/>
          </a:prstGeo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6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En sammanfattning av sannolikheterna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798225"/>
              </p:ext>
            </p:extLst>
          </p:nvPr>
        </p:nvGraphicFramePr>
        <p:xfrm>
          <a:off x="1730634" y="2446043"/>
          <a:ext cx="551991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955">
                  <a:extLst>
                    <a:ext uri="{9D8B030D-6E8A-4147-A177-3AD203B41FA5}">
                      <a16:colId xmlns:a16="http://schemas.microsoft.com/office/drawing/2014/main" val="383924166"/>
                    </a:ext>
                  </a:extLst>
                </a:gridCol>
                <a:gridCol w="2759955">
                  <a:extLst>
                    <a:ext uri="{9D8B030D-6E8A-4147-A177-3AD203B41FA5}">
                      <a16:colId xmlns:a16="http://schemas.microsoft.com/office/drawing/2014/main" val="1930881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800"/>
                        <a:t>σ</a:t>
                      </a:r>
                      <a:r>
                        <a:rPr lang="sv-SE" sz="2800"/>
                        <a:t>-enheter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/>
                        <a:t>Sannolikhet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44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80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/>
                        <a:t> 68,2%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03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80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/>
                        <a:t> 95,4%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473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800"/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/>
                        <a:t> 99,7%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064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800"/>
                        <a:t> 1,96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/>
                        <a:t> 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825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800"/>
                        <a:t> 2,.58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/>
                        <a:t> 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165692"/>
                  </a:ext>
                </a:extLst>
              </a:tr>
            </a:tbl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49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Samplingfördelningar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v-SE"/>
                  <a:t>Om vi bildar urval med en bestämd storlek (till exempel </a:t>
                </a:r>
                <a:r>
                  <a:rPr lang="sv-SE" i="1"/>
                  <a:t>n</a:t>
                </a:r>
                <a:r>
                  <a:rPr lang="sv-SE"/>
                  <a:t> = 30) från en population och beräknar medelvärdet för varje urval får vi en "ny" population av medelvärden med egen sannolikhetsfördelning</a:t>
                </a:r>
              </a:p>
              <a:p>
                <a:r>
                  <a:rPr lang="sv-SE"/>
                  <a:t>Denna "nya" sannolikhetsfördelning kallas </a:t>
                </a:r>
                <a:r>
                  <a:rPr lang="sv-SE" b="1"/>
                  <a:t>samplingfördelning</a:t>
                </a:r>
                <a:r>
                  <a:rPr lang="sv-SE"/>
                  <a:t/>
                </a:r>
                <a:br>
                  <a:rPr lang="sv-SE"/>
                </a:br>
                <a:r>
                  <a:rPr lang="sv-SE"/>
                  <a:t/>
                </a:r>
                <a:br>
                  <a:rPr lang="sv-SE"/>
                </a:br>
                <a:r>
                  <a:rPr lang="sv-SE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𝑠𝑎𝑚𝑝</m:t>
                        </m:r>
                      </m:sub>
                    </m:sSub>
                    <m:r>
                      <a:rPr lang="sv-S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𝑜𝑟𝑖𝑔</m:t>
                        </m:r>
                      </m:sub>
                    </m:sSub>
                  </m:oMath>
                </a14:m>
                <a:endParaRPr lang="sv-SE" b="0"/>
              </a:p>
              <a:p>
                <a:pPr marL="0" indent="0">
                  <a:buNone/>
                </a:pPr>
                <a:r>
                  <a:rPr lang="sv-SE" b="0"/>
                  <a:t>		</a:t>
                </a:r>
                <a:br>
                  <a:rPr lang="sv-SE" b="0"/>
                </a:br>
                <a:r>
                  <a:rPr lang="sv-SE" b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𝑠𝑎𝑚𝑝</m:t>
                        </m:r>
                      </m:sub>
                      <m:sup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sv-S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𝑜𝑟𝑖𝑔</m:t>
                            </m:r>
                          </m:sub>
                          <m:sup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sv-SE" b="0"/>
                  <a:t>     →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𝑠𝑎𝑚𝑝</m:t>
                        </m:r>
                      </m:sub>
                    </m:sSub>
                    <m:r>
                      <a:rPr lang="sv-S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v-S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𝑜𝑟𝑖𝑔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sv-SE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sv-SE" b="0"/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93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Samplingfördelningar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v-SE"/>
                  <a:t>Exempel: givet en population med medelåldern 42,8 och standardavvikelsen 5,7 har samplingfördelningen för urvalsstorlek</a:t>
                </a:r>
                <a:br>
                  <a:rPr lang="sv-SE"/>
                </a:br>
                <a:r>
                  <a:rPr lang="sv-SE" i="1"/>
                  <a:t>n</a:t>
                </a:r>
                <a:r>
                  <a:rPr lang="sv-SE"/>
                  <a:t> = 100 följande fördelningsparametrar:</a:t>
                </a:r>
                <a:br>
                  <a:rPr lang="sv-SE"/>
                </a:br>
                <a:r>
                  <a:rPr lang="sv-SE"/>
                  <a:t/>
                </a:r>
                <a:br>
                  <a:rPr lang="sv-SE"/>
                </a:br>
                <a:r>
                  <a:rPr lang="el-GR"/>
                  <a:t>μ</a:t>
                </a:r>
                <a:r>
                  <a:rPr lang="sv-SE" baseline="-25000"/>
                  <a:t>samp</a:t>
                </a:r>
                <a:r>
                  <a:rPr lang="sv-SE"/>
                  <a:t> (medelvärde):  42,8</a:t>
                </a:r>
                <a:br>
                  <a:rPr lang="sv-SE"/>
                </a:br>
                <a:r>
                  <a:rPr lang="sv-SE"/>
                  <a:t/>
                </a:r>
                <a:br>
                  <a:rPr lang="sv-SE"/>
                </a:br>
                <a:r>
                  <a:rPr lang="el-GR"/>
                  <a:t>σ</a:t>
                </a:r>
                <a:r>
                  <a:rPr lang="sv-SE" baseline="-25000"/>
                  <a:t>samp</a:t>
                </a:r>
                <a:r>
                  <a:rPr lang="sv-SE"/>
                  <a:t> (standardavvikelse):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sv-SE" i="0">
                            <a:latin typeface="Century Gothic" panose="020B0502020202020204" pitchFamily="34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sv-SE" b="0" i="0" smtClean="0">
                            <a:latin typeface="Century Gothic" panose="020B0502020202020204" pitchFamily="34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sv-SE" i="0">
                            <a:latin typeface="Century Gothic" panose="020B0502020202020204" pitchFamily="34" charset="0"/>
                          </a:rPr>
                          <m:t>7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sv-SE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sv-SE" b="0" i="0" smtClean="0">
                                <a:latin typeface="Century Gothic" panose="020B0502020202020204" pitchFamily="34" charset="0"/>
                              </a:rPr>
                              <m:t>100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sv-SE" b="0" i="0" smtClean="0">
                            <a:latin typeface="Century Gothic" panose="020B0502020202020204" pitchFamily="34" charset="0"/>
                          </a:rPr>
                          <m:t> =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type m:val="lin"/>
                            <m:ctrlPr>
                              <a:rPr lang="sv-S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sv-SE" b="0" i="0" smtClean="0">
                                <a:latin typeface="Century Gothic" panose="020B0502020202020204" pitchFamily="34" charset="0"/>
                              </a:rPr>
                              <m:t>5,7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sv-SE" b="0" i="0" smtClean="0">
                                <a:latin typeface="Century Gothic" panose="020B0502020202020204" pitchFamily="34" charset="0"/>
                              </a:rPr>
                              <m:t>10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sv-SE" b="0" i="0" smtClean="0">
                            <a:latin typeface="Century Gothic" panose="020B0502020202020204" pitchFamily="34" charset="0"/>
                          </a:rPr>
                          <m:t> = 0,57</m:t>
                        </m:r>
                      </m:den>
                    </m:f>
                  </m:oMath>
                </a14:m>
                <a:endParaRPr lang="sv-SE">
                  <a:latin typeface="Century Gothic" panose="020B0502020202020204" pitchFamily="34" charset="0"/>
                </a:endParaRPr>
              </a:p>
              <a:p>
                <a:endParaRPr lang="sv-SE">
                  <a:latin typeface="Century Gothic" panose="020B0502020202020204" pitchFamily="34" charset="0"/>
                </a:endParaRPr>
              </a:p>
              <a:p>
                <a:r>
                  <a:rPr lang="sv-SE"/>
                  <a:t>Standardavvikelsen i samplingfördelningen kallas </a:t>
                </a:r>
                <a:r>
                  <a:rPr lang="sv-SE" b="1"/>
                  <a:t>standardfelet för medelvärdet</a:t>
                </a:r>
                <a:r>
                  <a:rPr lang="sv-SE"/>
                  <a:t> (eller helt enkelt "standardfelet")</a:t>
                </a:r>
                <a:endParaRPr lang="sv-SE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46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Konfidensintervall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För stora urval (</a:t>
            </a:r>
            <a:r>
              <a:rPr lang="sv-SE" i="1"/>
              <a:t>n</a:t>
            </a:r>
            <a:r>
              <a:rPr lang="sv-SE"/>
              <a:t> &gt; 30) kan det antas att urvalens medelvärden är normalfördelade</a:t>
            </a:r>
          </a:p>
          <a:p>
            <a:r>
              <a:rPr lang="sv-SE"/>
              <a:t>Detta följer av </a:t>
            </a:r>
            <a:r>
              <a:rPr lang="sv-SE" i="1"/>
              <a:t>centrala gränsvärdessatsen</a:t>
            </a:r>
            <a:r>
              <a:rPr lang="sv-SE"/>
              <a:t/>
            </a:r>
            <a:br>
              <a:rPr lang="sv-SE"/>
            </a:br>
            <a:endParaRPr lang="sv-SE"/>
          </a:p>
          <a:p>
            <a:r>
              <a:rPr lang="sv-SE"/>
              <a:t>Utifrån detta antagande följer att 95% av alla urval kommer att ha ett medelvärde som högst motsvarar ± 1,96 standardfel från det ”riktiga" populationsmedelvärdet</a:t>
            </a:r>
          </a:p>
          <a:p>
            <a:r>
              <a:rPr lang="sv-SE"/>
              <a:t>Omvänt: med 95% sannolikhet är det ”riktiga” medelvärdet i populationen högst ± 1,96 standardfel från medelvärdet i ett givet urval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25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Konfidensintervall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v-SE"/>
                  <a:t>Exempel: i ett urval (</a:t>
                </a:r>
                <a:r>
                  <a:rPr lang="sv-SE" i="1"/>
                  <a:t>n</a:t>
                </a:r>
                <a:r>
                  <a:rPr lang="sv-SE"/>
                  <a:t> = 50) är medelåldern 45,3 och standardavvikelsen 5,4</a:t>
                </a:r>
              </a:p>
              <a:p>
                <a:r>
                  <a:rPr lang="sv-SE"/>
                  <a:t>Vi beräknar standardfelet med hjälp av standardavvikelsen i urvalet som ett estimat av standardavvikelsen i populationen</a:t>
                </a:r>
              </a:p>
              <a:p>
                <a:pPr marL="0" indent="0">
                  <a:buNone/>
                </a:pPr>
                <a:r>
                  <a:rPr lang="sv-SE"/>
                  <a:t>		</a:t>
                </a:r>
                <a:r>
                  <a:rPr lang="el-GR"/>
                  <a:t>σ</a:t>
                </a:r>
                <a:r>
                  <a:rPr lang="sv-SE" baseline="-25000"/>
                  <a:t>samp</a:t>
                </a:r>
                <a:r>
                  <a:rPr lang="sv-SE"/>
                  <a:t> =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sv-SE" b="0" i="0" smtClean="0">
                            <a:latin typeface="Century Gothic" panose="020B0502020202020204" pitchFamily="34" charset="0"/>
                          </a:rPr>
                          <m:t>5,4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sv-SE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sv-SE" b="0" i="0" smtClean="0">
                                <a:latin typeface="Century Gothic" panose="020B0502020202020204" pitchFamily="34" charset="0"/>
                              </a:rPr>
                              <m:t>50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sv-SE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sv-SE" b="0" i="0" smtClean="0">
                            <a:latin typeface="Century Gothic" panose="020B0502020202020204" pitchFamily="34" charset="0"/>
                          </a:rPr>
                          <m:t>≈ 0,764</m:t>
                        </m:r>
                      </m:den>
                    </m:f>
                  </m:oMath>
                </a14:m>
                <a:endParaRPr lang="sv-SE">
                  <a:latin typeface="Century Gothic" panose="020B0502020202020204" pitchFamily="34" charset="0"/>
                </a:endParaRPr>
              </a:p>
              <a:p>
                <a:pPr marL="0" indent="0">
                  <a:buNone/>
                </a:pPr>
                <a:endParaRPr lang="sv-SE">
                  <a:latin typeface="Century Gothic" panose="020B0502020202020204" pitchFamily="34" charset="0"/>
                </a:endParaRPr>
              </a:p>
              <a:p>
                <a:r>
                  <a:rPr lang="sv-SE"/>
                  <a:t>Med 95% sannolikhet är populationens medelvärde i intervallet</a:t>
                </a:r>
                <a:r>
                  <a:rPr lang="sv-SE">
                    <a:latin typeface="Century Gothic" panose="020B0502020202020204" pitchFamily="34" charset="0"/>
                  </a:rPr>
                  <a:t/>
                </a:r>
                <a:br>
                  <a:rPr lang="sv-SE">
                    <a:latin typeface="Century Gothic" panose="020B0502020202020204" pitchFamily="34" charset="0"/>
                  </a:rPr>
                </a:br>
                <a:r>
                  <a:rPr lang="sv-SE">
                    <a:latin typeface="Century Gothic" panose="020B0502020202020204" pitchFamily="34" charset="0"/>
                  </a:rPr>
                  <a:t/>
                </a:r>
                <a:br>
                  <a:rPr lang="sv-SE">
                    <a:latin typeface="Century Gothic" panose="020B0502020202020204" pitchFamily="34" charset="0"/>
                  </a:rPr>
                </a:br>
                <a:r>
                  <a:rPr lang="sv-SE">
                    <a:latin typeface="Century Gothic" panose="020B0502020202020204" pitchFamily="34" charset="0"/>
                  </a:rPr>
                  <a:t>		45,3 ± 1,96 </a:t>
                </a:r>
                <a:r>
                  <a:rPr lang="sv-SE"/>
                  <a:t>×</a:t>
                </a:r>
                <a:r>
                  <a:rPr lang="sv-SE">
                    <a:latin typeface="Century Gothic" panose="020B0502020202020204" pitchFamily="34" charset="0"/>
                  </a:rPr>
                  <a:t> 0,764 ≈ 45,3 ± 1,5</a:t>
                </a:r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47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58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Konfidensintervall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03312" y="2061156"/>
            <a:ext cx="8946541" cy="4195481"/>
          </a:xfrm>
        </p:spPr>
        <p:txBody>
          <a:bodyPr/>
          <a:lstStyle/>
          <a:p>
            <a:r>
              <a:rPr lang="sv-SE"/>
              <a:t>Beräkningen som vi utförde på föregående bild är ett exempel på ett </a:t>
            </a:r>
            <a:r>
              <a:rPr lang="sv-SE" b="1"/>
              <a:t>konfidensintervall</a:t>
            </a:r>
            <a:r>
              <a:rPr lang="sv-SE"/>
              <a:t> för medelvärdet</a:t>
            </a:r>
            <a:endParaRPr lang="sv-SE" b="1"/>
          </a:p>
          <a:p>
            <a:r>
              <a:rPr lang="sv-SE"/>
              <a:t>I exemplet använde vi </a:t>
            </a:r>
            <a:r>
              <a:rPr lang="sv-SE" b="1"/>
              <a:t>konfidensnivån</a:t>
            </a:r>
            <a:r>
              <a:rPr lang="sv-SE"/>
              <a:t> 95%</a:t>
            </a:r>
          </a:p>
          <a:p>
            <a:r>
              <a:rPr lang="sv-SE"/>
              <a:t>Värdet </a:t>
            </a:r>
            <a:r>
              <a:rPr lang="sv-SE" u="sng"/>
              <a:t>1,96 × standardfelet</a:t>
            </a:r>
            <a:r>
              <a:rPr lang="sv-SE"/>
              <a:t> kallas </a:t>
            </a:r>
            <a:r>
              <a:rPr lang="sv-SE" b="1"/>
              <a:t>felmarginalen</a:t>
            </a:r>
          </a:p>
          <a:p>
            <a:r>
              <a:rPr lang="sv-SE"/>
              <a:t>Vi kan enkelt öka konfidensnivån till t.ex. 99% genom att ersätta koefficienten 1,96 med 2,58 i beräkningen</a:t>
            </a:r>
          </a:p>
          <a:p>
            <a:r>
              <a:rPr lang="sv-SE"/>
              <a:t>En större konfidensnivå medför ett större konfidensintervall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03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Hypotesprövning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/>
              <a:t>Hypotesprövning används ofta i kvantitativ forskning när man vill studera och fastställa den möjliga skillnaden (t.ex. ifråga om läsvanor) mellan grupper</a:t>
            </a:r>
            <a:br>
              <a:rPr lang="sv-SE"/>
            </a:br>
            <a:endParaRPr lang="sv-SE"/>
          </a:p>
          <a:p>
            <a:pPr marL="457200" indent="-457200">
              <a:buFont typeface="+mj-lt"/>
              <a:buAutoNum type="arabicPeriod"/>
            </a:pPr>
            <a:r>
              <a:rPr lang="sv-SE"/>
              <a:t>Formulera en </a:t>
            </a:r>
            <a:r>
              <a:rPr lang="sv-SE" b="1"/>
              <a:t>nollhypotes</a:t>
            </a:r>
            <a:r>
              <a:rPr lang="sv-SE"/>
              <a:t> H</a:t>
            </a:r>
            <a:r>
              <a:rPr lang="sv-SE" baseline="-25000"/>
              <a:t>0</a:t>
            </a:r>
            <a:r>
              <a:rPr lang="sv-SE"/>
              <a:t>. Denna hypotes utmärks ofta av </a:t>
            </a:r>
            <a:r>
              <a:rPr lang="sv-SE" i="1"/>
              <a:t>status quo</a:t>
            </a:r>
            <a:r>
              <a:rPr lang="sv-SE"/>
              <a:t>, till exempel "det finns ingen skillnad" eller "det finns ingen effekt".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Formulera en </a:t>
            </a:r>
            <a:r>
              <a:rPr lang="sv-SE" b="1"/>
              <a:t>alternativ hypotes</a:t>
            </a:r>
            <a:r>
              <a:rPr lang="sv-SE"/>
              <a:t> H</a:t>
            </a:r>
            <a:r>
              <a:rPr lang="sv-SE" baseline="-25000"/>
              <a:t>1</a:t>
            </a:r>
            <a:r>
              <a:rPr lang="sv-SE"/>
              <a:t> i kontrast till H</a:t>
            </a:r>
            <a:r>
              <a:rPr lang="sv-SE" baseline="-25000"/>
              <a:t>0</a:t>
            </a:r>
            <a:r>
              <a:rPr lang="sv-SE"/>
              <a:t>. Den alternativa hypotesen H</a:t>
            </a:r>
            <a:r>
              <a:rPr lang="sv-SE" baseline="-25000"/>
              <a:t>1</a:t>
            </a:r>
            <a:r>
              <a:rPr lang="sv-SE"/>
              <a:t> kan vara </a:t>
            </a:r>
            <a:r>
              <a:rPr lang="sv-SE" i="1"/>
              <a:t>riktad</a:t>
            </a:r>
            <a:r>
              <a:rPr lang="sv-SE"/>
              <a:t> eller </a:t>
            </a:r>
            <a:r>
              <a:rPr lang="sv-SE" i="1"/>
              <a:t>oriktad</a:t>
            </a:r>
            <a:r>
              <a:rPr lang="sv-SE"/>
              <a:t>.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813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Hypotesprövning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sv-SE"/>
              <a:t>Ange en </a:t>
            </a:r>
            <a:r>
              <a:rPr lang="sv-SE" b="1"/>
              <a:t>signifikansnivå</a:t>
            </a:r>
            <a:r>
              <a:rPr lang="sv-SE"/>
              <a:t>, t.ex. 5% (0,05) eller 1% (0,01). Signifikansnivån uttrycker den accepterade risken att felaktigt förkasta nollhypotesen (ett så kallat </a:t>
            </a:r>
            <a:r>
              <a:rPr lang="sv-SE" u="sng"/>
              <a:t>typ I-fel</a:t>
            </a:r>
            <a:r>
              <a:rPr lang="sv-SE"/>
              <a:t>).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sv-SE"/>
              <a:t>Utför ett statistiskt test för att fastställa sannolikheten för H</a:t>
            </a:r>
            <a:r>
              <a:rPr lang="sv-SE" baseline="-25000"/>
              <a:t>0</a:t>
            </a:r>
            <a:endParaRPr lang="sv-SE"/>
          </a:p>
          <a:p>
            <a:pPr marL="457200" indent="-457200">
              <a:buFont typeface="+mj-lt"/>
              <a:buAutoNum type="arabicPeriod" startAt="3"/>
            </a:pPr>
            <a:r>
              <a:rPr lang="sv-SE"/>
              <a:t>Sannolikheten för H</a:t>
            </a:r>
            <a:r>
              <a:rPr lang="sv-SE" baseline="-25000"/>
              <a:t>0</a:t>
            </a:r>
            <a:r>
              <a:rPr lang="sv-SE"/>
              <a:t> (som returneras av det statistiska testet) rapporteras ofta som </a:t>
            </a:r>
            <a:r>
              <a:rPr lang="sv-SE" b="1"/>
              <a:t>p-värdet</a:t>
            </a:r>
            <a:r>
              <a:rPr lang="sv-SE"/>
              <a:t> i vetenskapliga rapporter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sv-SE"/>
              <a:t>Om p-värdet är mindre än den angivna signifikansnivån </a:t>
            </a:r>
            <a:r>
              <a:rPr lang="sv-SE">
                <a:solidFill>
                  <a:srgbClr val="C00000"/>
                </a:solidFill>
              </a:rPr>
              <a:t>förkastar</a:t>
            </a:r>
            <a:r>
              <a:rPr lang="sv-SE"/>
              <a:t> vi nollhypotesen och accepterar den alternativa hypotesen - annars </a:t>
            </a:r>
            <a:r>
              <a:rPr lang="sv-SE">
                <a:solidFill>
                  <a:srgbClr val="C00000"/>
                </a:solidFill>
              </a:rPr>
              <a:t>behåller</a:t>
            </a:r>
            <a:r>
              <a:rPr lang="sv-SE"/>
              <a:t> vi nollhypotesen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4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/>
              <a:t>Syftet med kvantitativ metodik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Att identifiera mönster i en uppsättning data</a:t>
            </a:r>
            <a:endParaRPr lang="sv-SE" dirty="0"/>
          </a:p>
          <a:p>
            <a:r>
              <a:rPr lang="sv-SE"/>
              <a:t>Att göra förutsägelser</a:t>
            </a:r>
            <a:endParaRPr lang="sv-SE" dirty="0"/>
          </a:p>
          <a:p>
            <a:r>
              <a:rPr lang="sv-SE"/>
              <a:t>Att jämföra grupper med avseende på likheter och skillnader</a:t>
            </a:r>
            <a:endParaRPr lang="sv-SE" dirty="0"/>
          </a:p>
          <a:p>
            <a:r>
              <a:rPr lang="sv-SE"/>
              <a:t>Att estimera populationsparametrar, exempelvis att tentativt beskriva en population från urval</a:t>
            </a:r>
            <a:endParaRPr lang="sv-SE" dirty="0"/>
          </a:p>
          <a:p>
            <a:endParaRPr lang="sv-SE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47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/>
              <a:t>Riktade och oriktade hypoteser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/>
              <a:t>En </a:t>
            </a:r>
            <a:r>
              <a:rPr lang="sv-SE" b="1"/>
              <a:t>riktad</a:t>
            </a:r>
            <a:r>
              <a:rPr lang="sv-SE"/>
              <a:t> hypotes anger </a:t>
            </a:r>
            <a:r>
              <a:rPr lang="sv-SE" u="sng"/>
              <a:t>på vilket sätt</a:t>
            </a:r>
            <a:r>
              <a:rPr lang="sv-SE"/>
              <a:t> vi antar att två (eller flera) grupper skiljer sig från varandra</a:t>
            </a:r>
          </a:p>
          <a:p>
            <a:r>
              <a:rPr lang="sv-SE"/>
              <a:t>Om vi ​​antar att ett projekt som syftar till att främja läsning också bidrar till att volymen av läsning </a:t>
            </a:r>
            <a:r>
              <a:rPr lang="sv-SE">
                <a:solidFill>
                  <a:srgbClr val="0070C0"/>
                </a:solidFill>
              </a:rPr>
              <a:t>ökar</a:t>
            </a:r>
            <a:r>
              <a:rPr lang="sv-SE"/>
              <a:t>, har vi uttryckt en riktad hypotes</a:t>
            </a:r>
          </a:p>
          <a:p>
            <a:r>
              <a:rPr lang="sv-SE"/>
              <a:t>En </a:t>
            </a:r>
            <a:r>
              <a:rPr lang="sv-SE" b="1"/>
              <a:t>oriktad</a:t>
            </a:r>
            <a:r>
              <a:rPr lang="sv-SE"/>
              <a:t> hypotes beskriver således inte på vilket sätt grupperna kan skilja sig från varandra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811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Exempel: ett z-test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v-SE"/>
                  <a:t>Antag att det genomsnittliga antalet citerade referenser i artiklarna i en viss tidskrift är </a:t>
                </a:r>
                <a:r>
                  <a:rPr lang="el-GR"/>
                  <a:t>μ</a:t>
                </a:r>
                <a:r>
                  <a:rPr lang="sv-SE"/>
                  <a:t> = 25,3 och standardavvikelsen är </a:t>
                </a:r>
                <a:r>
                  <a:rPr lang="el-GR"/>
                  <a:t>σ</a:t>
                </a:r>
                <a:r>
                  <a:rPr lang="sv-SE"/>
                  <a:t> = 3,7</a:t>
                </a:r>
              </a:p>
              <a:p>
                <a:r>
                  <a:rPr lang="sv-SE"/>
                  <a:t>Från denna tidskrift genererar vi ett slumpmässigt urval (storlek</a:t>
                </a:r>
                <a:br>
                  <a:rPr lang="sv-SE"/>
                </a:br>
                <a:r>
                  <a:rPr lang="sv-SE" i="1"/>
                  <a:t>n</a:t>
                </a:r>
                <a:r>
                  <a:rPr lang="sv-SE"/>
                  <a:t> = 30) av artiklar skrivna inom ett visst ämnesområde</a:t>
                </a:r>
              </a:p>
              <a:p>
                <a:r>
                  <a:rPr lang="sv-SE"/>
                  <a:t>Medelvärdet i detta urval är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sv-SE" i="0">
                            <a:latin typeface="Century Gothic" panose="020B0502020202020204" pitchFamily="34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sv-SE"/>
                  <a:t> = 27,6</a:t>
                </a:r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122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977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Exempel: ett z-test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/>
              <a:t>Vår forskningsfråga är huruvida ämnesområdet är väsentligt annorlunda jämfört med resten av populationen (av artiklar)</a:t>
            </a:r>
          </a:p>
          <a:p>
            <a:r>
              <a:rPr lang="sv-SE"/>
              <a:t>Nollhypotes = det finns </a:t>
            </a:r>
            <a:r>
              <a:rPr lang="sv-SE" b="1"/>
              <a:t>ingen</a:t>
            </a:r>
            <a:r>
              <a:rPr lang="sv-SE"/>
              <a:t> skillnad mellan populationen i sin helhet och det valda ämnesområdet</a:t>
            </a:r>
          </a:p>
          <a:p>
            <a:r>
              <a:rPr lang="sv-SE"/>
              <a:t>Alternativ hypotes = det finns en skillnad mellan populationen i sin helhet och det valda ämnesområdet (detta är en </a:t>
            </a:r>
            <a:r>
              <a:rPr lang="sv-SE" i="1"/>
              <a:t>oriktad</a:t>
            </a:r>
            <a:r>
              <a:rPr lang="sv-SE"/>
              <a:t> hypotes)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391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Exempel: ett z-test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v-SE"/>
                  <a:t>Vi börjar med att beräkna ett konfidensintervall för populationens medelvärde 25,3</a:t>
                </a:r>
              </a:p>
              <a:p>
                <a:r>
                  <a:rPr lang="sv-SE"/>
                  <a:t>Eftersom standardavvikelsen är 3,7 ges standardfelet för en samplingfördelning där </a:t>
                </a:r>
                <a:r>
                  <a:rPr lang="sv-SE" i="1"/>
                  <a:t>n</a:t>
                </a:r>
                <a:r>
                  <a:rPr lang="sv-SE"/>
                  <a:t> = 30 av</a:t>
                </a:r>
                <a:br>
                  <a:rPr lang="sv-SE"/>
                </a:br>
                <a:endParaRPr lang="sv-SE"/>
              </a:p>
              <a:p>
                <a:pPr marL="0" indent="0">
                  <a:buNone/>
                </a:pPr>
                <a:r>
                  <a:rPr lang="sv-SE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𝑠𝑎𝑚𝑝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3,7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rad>
                      </m:den>
                    </m:f>
                    <m:r>
                      <a:rPr lang="sv-SE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0,676</m:t>
                    </m:r>
                  </m:oMath>
                </a14:m>
                <a:endParaRPr lang="sv-SE"/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529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Exempel: ett z-test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v-SE"/>
                  <a:t>Konfidensintervallet på konfidensnivån 95% är därför</a:t>
                </a:r>
                <a:br>
                  <a:rPr lang="sv-SE"/>
                </a:br>
                <a:r>
                  <a:rPr lang="sv-SE"/>
                  <a:t/>
                </a:r>
                <a:br>
                  <a:rPr lang="sv-SE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v-SE" b="0" i="0" smtClean="0">
                        <a:latin typeface="Century Gothic" panose="020B0502020202020204" pitchFamily="34" charset="0"/>
                      </a:rPr>
                      <m:t>25,3 </m:t>
                    </m:r>
                    <m:r>
                      <m:rPr>
                        <m:nor/>
                      </m:rPr>
                      <a:rPr lang="sv-SE" b="0" i="0" smtClean="0">
                        <a:latin typeface="Century Gothic" panose="020B0502020202020204" pitchFamily="34" charset="0"/>
                        <a:ea typeface="Cambria Math" panose="020405030504060302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sv-SE" b="0" i="0" smtClean="0">
                        <a:latin typeface="Century Gothic" panose="020B0502020202020204" pitchFamily="34" charset="0"/>
                        <a:ea typeface="Cambria Math" panose="02040503050406030204" pitchFamily="18" charset="0"/>
                      </a:rPr>
                      <m:t> 1,96 </m:t>
                    </m:r>
                    <m:r>
                      <m:rPr>
                        <m:nor/>
                      </m:rPr>
                      <a:rPr lang="sv-SE" b="0" i="0" smtClean="0">
                        <a:latin typeface="Century Gothic" panose="020B0502020202020204" pitchFamily="34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sv-SE" b="0" i="0" smtClean="0">
                        <a:latin typeface="Century Gothic" panose="020B0502020202020204" pitchFamily="34" charset="0"/>
                        <a:ea typeface="Cambria Math" panose="02040503050406030204" pitchFamily="18" charset="0"/>
                      </a:rPr>
                      <m:t> 0,676 ≈ 25,3 </m:t>
                    </m:r>
                    <m:r>
                      <m:rPr>
                        <m:nor/>
                      </m:rPr>
                      <a:rPr lang="sv-SE" b="0" i="0" smtClean="0">
                        <a:latin typeface="Century Gothic" panose="020B0502020202020204" pitchFamily="34" charset="0"/>
                        <a:ea typeface="Cambria Math" panose="020405030504060302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sv-SE" b="0" i="0" smtClean="0">
                        <a:latin typeface="Century Gothic" panose="020B0502020202020204" pitchFamily="34" charset="0"/>
                        <a:ea typeface="Cambria Math" panose="02040503050406030204" pitchFamily="18" charset="0"/>
                      </a:rPr>
                      <m:t> 1,3</m:t>
                    </m:r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sv-SE"/>
              </a:p>
              <a:p>
                <a:endParaRPr lang="sv-SE"/>
              </a:p>
              <a:p>
                <a:r>
                  <a:rPr lang="sv-SE"/>
                  <a:t>95% av alla urval kommer att ha ett medelvärde inom detta konfidensintervall och 5% av alla urval kommer att ha ett medelvärde utanför detta konfidensintervall</a:t>
                </a:r>
              </a:p>
              <a:p>
                <a:r>
                  <a:rPr lang="sv-SE"/>
                  <a:t>Medelvärdet 27,6 ligger </a:t>
                </a:r>
                <a:r>
                  <a:rPr lang="sv-SE" b="1"/>
                  <a:t>utanför</a:t>
                </a:r>
                <a:r>
                  <a:rPr lang="sv-SE"/>
                  <a:t> konfidensintervallet</a:t>
                </a:r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9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Exempel: ett z-test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/>
              <a:t>Eftersom medelvärdet är utanför konfidensintervallet följer det att</a:t>
            </a:r>
            <a:br>
              <a:rPr lang="sv-SE"/>
            </a:br>
            <a:r>
              <a:rPr lang="sv-SE"/>
              <a:t>p &lt; 5% (0,05) att urvalet drogs från populationen av artiklar</a:t>
            </a:r>
          </a:p>
          <a:p>
            <a:r>
              <a:rPr lang="sv-SE"/>
              <a:t>Om vi ​​använder konfidensnivån på 5% följer det att vi </a:t>
            </a:r>
            <a:r>
              <a:rPr lang="sv-SE" b="1"/>
              <a:t>förkastar</a:t>
            </a:r>
            <a:r>
              <a:rPr lang="sv-SE"/>
              <a:t> nollhypotesen och accepterar den </a:t>
            </a:r>
            <a:r>
              <a:rPr lang="sv-SE" i="1"/>
              <a:t>alternativa</a:t>
            </a:r>
            <a:r>
              <a:rPr lang="sv-SE"/>
              <a:t> hypotesen</a:t>
            </a:r>
            <a:endParaRPr lang="sv-SE">
              <a:solidFill>
                <a:srgbClr val="0070C0"/>
              </a:solidFill>
            </a:endParaRPr>
          </a:p>
          <a:p>
            <a:r>
              <a:rPr lang="sv-SE"/>
              <a:t>Vår slutsats är därför att det finns en signifikant skillnad mellan det valda ämnesområdet och populationen av artiklar i en helhet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052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128E5D-798E-488E-9FB6-7CB218750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Kritiska värden och regioner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EFC98C7-56DF-4DA8-8EE8-DF6F07A18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6111" y="2115895"/>
            <a:ext cx="8947150" cy="3075582"/>
          </a:xfrm>
        </p:spPr>
      </p:pic>
      <p:sp>
        <p:nvSpPr>
          <p:cNvPr id="6" name="Pil: nedåt 5">
            <a:extLst>
              <a:ext uri="{FF2B5EF4-FFF2-40B4-BE49-F238E27FC236}">
                <a16:creationId xmlns:a16="http://schemas.microsoft.com/office/drawing/2014/main" id="{17D81E33-7B0A-4146-9D02-E4DF92D0521D}"/>
              </a:ext>
            </a:extLst>
          </p:cNvPr>
          <p:cNvSpPr/>
          <p:nvPr/>
        </p:nvSpPr>
        <p:spPr>
          <a:xfrm>
            <a:off x="6768174" y="4024287"/>
            <a:ext cx="291654" cy="622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C84A6D2-1340-410F-8223-1099B438D4D9}"/>
              </a:ext>
            </a:extLst>
          </p:cNvPr>
          <p:cNvSpPr txBox="1"/>
          <p:nvPr/>
        </p:nvSpPr>
        <p:spPr>
          <a:xfrm>
            <a:off x="6305013" y="3540868"/>
            <a:ext cx="184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kritisk region</a:t>
            </a:r>
          </a:p>
        </p:txBody>
      </p:sp>
      <p:sp>
        <p:nvSpPr>
          <p:cNvPr id="8" name="Pil: nedåt 7">
            <a:extLst>
              <a:ext uri="{FF2B5EF4-FFF2-40B4-BE49-F238E27FC236}">
                <a16:creationId xmlns:a16="http://schemas.microsoft.com/office/drawing/2014/main" id="{1E679198-412B-4422-AF06-CD2879633E9C}"/>
              </a:ext>
            </a:extLst>
          </p:cNvPr>
          <p:cNvSpPr/>
          <p:nvPr/>
        </p:nvSpPr>
        <p:spPr>
          <a:xfrm>
            <a:off x="3138233" y="4024287"/>
            <a:ext cx="291654" cy="622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9565374-340F-4799-ACC3-B636DC550F2F}"/>
              </a:ext>
            </a:extLst>
          </p:cNvPr>
          <p:cNvSpPr txBox="1"/>
          <p:nvPr/>
        </p:nvSpPr>
        <p:spPr>
          <a:xfrm>
            <a:off x="2215595" y="3540868"/>
            <a:ext cx="184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kritisk region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036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64BDBA-4FC5-4818-89B6-36590749E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i="1"/>
              <a:t>t</a:t>
            </a:r>
            <a:r>
              <a:rPr lang="sv-SE"/>
              <a:t>-fördelningen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248B7C3-9D37-4745-A4DE-CF27A9C29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6125" y="1493195"/>
            <a:ext cx="4432347" cy="4432347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4A4506D-EF93-4166-9075-412B9381030C}"/>
              </a:ext>
            </a:extLst>
          </p:cNvPr>
          <p:cNvSpPr txBox="1"/>
          <p:nvPr/>
        </p:nvSpPr>
        <p:spPr>
          <a:xfrm>
            <a:off x="5857102" y="5004753"/>
            <a:ext cx="28585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/>
              <a:t>Image credit: Skbkekas / CC-BY-3.0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059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i="1"/>
              <a:t>t</a:t>
            </a:r>
            <a:r>
              <a:rPr lang="sv-SE"/>
              <a:t>-fördelningen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/>
              <a:t>Parametrar som beräknas utifrån estimat (från urval) av populationens standardavvikelse är faktiskt inte riktigt normalfördelade</a:t>
            </a:r>
          </a:p>
          <a:p>
            <a:r>
              <a:rPr lang="sv-SE"/>
              <a:t>Eftersom vi normalt inte känner till populationsparametrarna, hur ska vi kunna genomföra statistiska tester som involverar konfidensintervall och/eller hypoteser?</a:t>
            </a:r>
          </a:p>
          <a:p>
            <a:r>
              <a:rPr lang="sv-SE"/>
              <a:t>I början av 1900-talet publicerade William "Student" Gosset en statistisk upptäckt med stor betydelse för inferentiell statistik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160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i="1"/>
              <a:t>t</a:t>
            </a:r>
            <a:r>
              <a:rPr lang="sv-SE"/>
              <a:t>-fördelningen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/>
              <a:t>Det finns en "liknande" fördelning som kallas </a:t>
            </a:r>
            <a:r>
              <a:rPr lang="sv-SE" b="1" i="1"/>
              <a:t>t</a:t>
            </a:r>
            <a:r>
              <a:rPr lang="sv-SE" b="1"/>
              <a:t>-fördelningen</a:t>
            </a:r>
            <a:r>
              <a:rPr lang="sv-SE"/>
              <a:t> som korrekt modellerar statistiken när vi beräknar standardavvikelsen från urval (som vi tidigare gjorde)</a:t>
            </a:r>
          </a:p>
          <a:p>
            <a:r>
              <a:rPr lang="sv-SE" i="1"/>
              <a:t>t</a:t>
            </a:r>
            <a:r>
              <a:rPr lang="sv-SE"/>
              <a:t>-fördelningen liknar normalfördelningen och är ”praktiskt taget” lika med normalfördelningen för stora urval</a:t>
            </a:r>
          </a:p>
          <a:p>
            <a:r>
              <a:rPr lang="sv-SE" i="1"/>
              <a:t>t</a:t>
            </a:r>
            <a:r>
              <a:rPr lang="sv-SE"/>
              <a:t>-fördelningen bestäms inte av standardavvikelsen utan av </a:t>
            </a:r>
            <a:r>
              <a:rPr lang="sv-SE" b="1"/>
              <a:t>antalet frihetsgrader</a:t>
            </a:r>
            <a:r>
              <a:rPr lang="sv-SE"/>
              <a:t> i urvalet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0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Kvantitativa metoder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Enkäter</a:t>
            </a:r>
          </a:p>
          <a:p>
            <a:r>
              <a:rPr lang="en-US"/>
              <a:t>Strukturerade observationer</a:t>
            </a:r>
          </a:p>
          <a:p>
            <a:r>
              <a:rPr lang="en-US"/>
              <a:t>Text mining</a:t>
            </a:r>
          </a:p>
          <a:p>
            <a:r>
              <a:rPr lang="en-US"/>
              <a:t>Logganalys</a:t>
            </a:r>
          </a:p>
          <a:p>
            <a:r>
              <a:rPr lang="en-US"/>
              <a:t>Bibliometriska metoder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1050"/>
              <a:t>Image credit: Nicholas Smith / CC-BY-SA-3.0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68DE3BDE-CBD5-4606-ADAF-0521E6F34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00571" y="1663430"/>
            <a:ext cx="2663023" cy="4046706"/>
          </a:xfrm>
          <a:prstGeom prst="rect">
            <a:avLst/>
          </a:prstGeo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596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i="1"/>
              <a:t>t</a:t>
            </a:r>
            <a:r>
              <a:rPr lang="sv-SE"/>
              <a:t>-testet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200"/>
              <a:t>Statistiska tester baserade på antagandet att teststatistiken är </a:t>
            </a:r>
            <a:r>
              <a:rPr lang="sv-SE" sz="2200" i="1"/>
              <a:t>t</a:t>
            </a:r>
            <a:r>
              <a:rPr lang="sv-SE" sz="2200"/>
              <a:t>-fördelad kallas (följaktligen) </a:t>
            </a:r>
            <a:r>
              <a:rPr lang="sv-SE" sz="2200" b="1" i="1"/>
              <a:t>t</a:t>
            </a:r>
            <a:r>
              <a:rPr lang="sv-SE" sz="2200" b="1"/>
              <a:t>-tester</a:t>
            </a:r>
          </a:p>
          <a:p>
            <a:r>
              <a:rPr lang="sv-SE" sz="2200" i="1"/>
              <a:t>t</a:t>
            </a:r>
            <a:r>
              <a:rPr lang="sv-SE" sz="2200"/>
              <a:t>-testet är det vanligaste/populäraste av alla tillgängliga inferentiella parametriska tester</a:t>
            </a:r>
          </a:p>
          <a:p>
            <a:r>
              <a:rPr lang="sv-SE" sz="2200"/>
              <a:t>Den kan användas för att jämföra ett urvalsmedelvärde med ett populationsmedelvärde eller för att jämföra två urvalsmedelvärden</a:t>
            </a:r>
          </a:p>
          <a:p>
            <a:r>
              <a:rPr lang="sv-SE" sz="2200"/>
              <a:t>Om vi ​​behöver jämföra fler än två grupper måste vi använda ett annat test, exempelvis ANOVA (ANalysis Of VAriance)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424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Hur man hanterar nominaldata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Nominaldata, såsom kategorier och egennamn, är per definition icke-numeriska och kan inte (utan vidare) behandlas med hjälp av numeriska operationer som addition och multiplikation</a:t>
            </a:r>
          </a:p>
          <a:p>
            <a:r>
              <a:rPr lang="sv-SE"/>
              <a:t>Vad vi behöver göra för att transformera nominaldata till något som kan behandlas med statistiska metoder är att räkna </a:t>
            </a:r>
            <a:r>
              <a:rPr lang="sv-SE" b="1"/>
              <a:t>frekvensen</a:t>
            </a:r>
            <a:r>
              <a:rPr lang="sv-SE"/>
              <a:t> för varje värde för variabeln</a:t>
            </a:r>
          </a:p>
          <a:p>
            <a:endParaRPr lang="sv-SE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245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Frekvenstabeller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188846"/>
              </p:ext>
            </p:extLst>
          </p:nvPr>
        </p:nvGraphicFramePr>
        <p:xfrm>
          <a:off x="3143672" y="1690689"/>
          <a:ext cx="115212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562918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380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515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278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164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598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486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401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257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863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613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272574"/>
                  </a:ext>
                </a:extLst>
              </a:tr>
            </a:tbl>
          </a:graphicData>
        </a:graphic>
      </p:graphicFrame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816454"/>
              </p:ext>
            </p:extLst>
          </p:nvPr>
        </p:nvGraphicFramePr>
        <p:xfrm>
          <a:off x="5124519" y="1690689"/>
          <a:ext cx="311204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024">
                  <a:extLst>
                    <a:ext uri="{9D8B030D-6E8A-4147-A177-3AD203B41FA5}">
                      <a16:colId xmlns:a16="http://schemas.microsoft.com/office/drawing/2014/main" val="1532022761"/>
                    </a:ext>
                  </a:extLst>
                </a:gridCol>
                <a:gridCol w="1556024">
                  <a:extLst>
                    <a:ext uri="{9D8B030D-6E8A-4147-A177-3AD203B41FA5}">
                      <a16:colId xmlns:a16="http://schemas.microsoft.com/office/drawing/2014/main" val="3648015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2000"/>
                        <a:t>Svar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/>
                        <a:t>Frekvens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95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2000"/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104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2000"/>
                        <a:t>Nej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602307"/>
                  </a:ext>
                </a:extLst>
              </a:tr>
            </a:tbl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183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Korstabulering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När vi är intresserade av att ta reda på förhållandet mellan </a:t>
            </a:r>
            <a:r>
              <a:rPr lang="sv-SE" b="1"/>
              <a:t>två</a:t>
            </a:r>
            <a:r>
              <a:rPr lang="sv-SE"/>
              <a:t> (eller flera) variabler av typen nominaldata/kategoridata är </a:t>
            </a:r>
            <a:r>
              <a:rPr lang="sv-SE" i="1"/>
              <a:t>korstabulering</a:t>
            </a:r>
            <a:r>
              <a:rPr lang="sv-SE"/>
              <a:t> en enkel, men ändå kraftfull analysmetod</a:t>
            </a:r>
            <a:endParaRPr lang="sv-SE">
              <a:solidFill>
                <a:srgbClr val="C00000"/>
              </a:solidFill>
            </a:endParaRPr>
          </a:p>
          <a:p>
            <a:r>
              <a:rPr lang="sv-SE"/>
              <a:t>Den resulterande strukturen av frekvenser kallas </a:t>
            </a:r>
            <a:r>
              <a:rPr lang="sv-SE" b="1"/>
              <a:t>korstabell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304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Korstabulering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105402"/>
              </p:ext>
            </p:extLst>
          </p:nvPr>
        </p:nvGraphicFramePr>
        <p:xfrm>
          <a:off x="1672281" y="1852982"/>
          <a:ext cx="307271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427">
                  <a:extLst>
                    <a:ext uri="{9D8B030D-6E8A-4147-A177-3AD203B41FA5}">
                      <a16:colId xmlns:a16="http://schemas.microsoft.com/office/drawing/2014/main" val="1571191713"/>
                    </a:ext>
                  </a:extLst>
                </a:gridCol>
                <a:gridCol w="1499287">
                  <a:extLst>
                    <a:ext uri="{9D8B030D-6E8A-4147-A177-3AD203B41FA5}">
                      <a16:colId xmlns:a16="http://schemas.microsoft.com/office/drawing/2014/main" val="36248801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Fråga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/>
                        <a:t>Fråga 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685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Nej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9637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26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Nej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Nej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8917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Nej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2803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6782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Nej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Nej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414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3843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Nej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1856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Nej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7469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8351902"/>
                  </a:ext>
                </a:extLst>
              </a:tr>
            </a:tbl>
          </a:graphicData>
        </a:graphic>
      </p:graphicFrame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224596"/>
              </p:ext>
            </p:extLst>
          </p:nvPr>
        </p:nvGraphicFramePr>
        <p:xfrm>
          <a:off x="5231904" y="2492896"/>
          <a:ext cx="3960440" cy="28053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6561">
                  <a:extLst>
                    <a:ext uri="{9D8B030D-6E8A-4147-A177-3AD203B41FA5}">
                      <a16:colId xmlns:a16="http://schemas.microsoft.com/office/drawing/2014/main" val="2463706989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155496158"/>
                    </a:ext>
                  </a:extLst>
                </a:gridCol>
                <a:gridCol w="854083">
                  <a:extLst>
                    <a:ext uri="{9D8B030D-6E8A-4147-A177-3AD203B41FA5}">
                      <a16:colId xmlns:a16="http://schemas.microsoft.com/office/drawing/2014/main" val="4257344255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3095051144"/>
                    </a:ext>
                  </a:extLst>
                </a:gridCol>
              </a:tblGrid>
              <a:tr h="701336">
                <a:tc>
                  <a:txBody>
                    <a:bodyPr/>
                    <a:lstStyle/>
                    <a:p>
                      <a:endParaRPr lang="sv-SE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b="0"/>
                        <a:t>Q6: Ja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b="0"/>
                        <a:t>Q6: Nej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0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373866"/>
                  </a:ext>
                </a:extLst>
              </a:tr>
              <a:tr h="701336">
                <a:tc>
                  <a:txBody>
                    <a:bodyPr/>
                    <a:lstStyle/>
                    <a:p>
                      <a:r>
                        <a:rPr lang="sv-SE" sz="2000" b="0"/>
                        <a:t>Q5: Ja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b="1"/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80604"/>
                  </a:ext>
                </a:extLst>
              </a:tr>
              <a:tr h="701336">
                <a:tc>
                  <a:txBody>
                    <a:bodyPr/>
                    <a:lstStyle/>
                    <a:p>
                      <a:r>
                        <a:rPr lang="sv-SE" sz="2000" b="0"/>
                        <a:t>Q5: Nej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b="1"/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581066"/>
                  </a:ext>
                </a:extLst>
              </a:tr>
              <a:tr h="701336">
                <a:tc>
                  <a:txBody>
                    <a:bodyPr/>
                    <a:lstStyle/>
                    <a:p>
                      <a:endParaRPr lang="sv-SE" sz="2000" b="1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b="1"/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b="1"/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b="1"/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959997"/>
                  </a:ext>
                </a:extLst>
              </a:tr>
            </a:tbl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74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Observerade och förväntade frekvenser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705425"/>
              </p:ext>
            </p:extLst>
          </p:nvPr>
        </p:nvGraphicFramePr>
        <p:xfrm>
          <a:off x="2567608" y="2636912"/>
          <a:ext cx="3007248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51812">
                  <a:extLst>
                    <a:ext uri="{9D8B030D-6E8A-4147-A177-3AD203B41FA5}">
                      <a16:colId xmlns:a16="http://schemas.microsoft.com/office/drawing/2014/main" val="2963567112"/>
                    </a:ext>
                  </a:extLst>
                </a:gridCol>
                <a:gridCol w="751812">
                  <a:extLst>
                    <a:ext uri="{9D8B030D-6E8A-4147-A177-3AD203B41FA5}">
                      <a16:colId xmlns:a16="http://schemas.microsoft.com/office/drawing/2014/main" val="3177779038"/>
                    </a:ext>
                  </a:extLst>
                </a:gridCol>
                <a:gridCol w="751812">
                  <a:extLst>
                    <a:ext uri="{9D8B030D-6E8A-4147-A177-3AD203B41FA5}">
                      <a16:colId xmlns:a16="http://schemas.microsoft.com/office/drawing/2014/main" val="2694280976"/>
                    </a:ext>
                  </a:extLst>
                </a:gridCol>
                <a:gridCol w="751812">
                  <a:extLst>
                    <a:ext uri="{9D8B030D-6E8A-4147-A177-3AD203B41FA5}">
                      <a16:colId xmlns:a16="http://schemas.microsoft.com/office/drawing/2014/main" val="4013652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Ja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Nej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733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b="1"/>
                        <a:t>Ja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68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solidFill>
                            <a:srgbClr val="0070C0"/>
                          </a:solidFill>
                        </a:rPr>
                        <a:t>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934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b="1"/>
                        <a:t>Nej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60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solidFill>
                            <a:srgbClr val="0070C0"/>
                          </a:solidFill>
                        </a:rPr>
                        <a:t>84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839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solidFill>
                            <a:srgbClr val="0070C0"/>
                          </a:solidFill>
                        </a:rPr>
                        <a:t>92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solidFill>
                            <a:srgbClr val="0070C0"/>
                          </a:solidFill>
                        </a:rPr>
                        <a:t>72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solidFill>
                            <a:srgbClr val="C00000"/>
                          </a:solidFill>
                        </a:rPr>
                        <a:t>164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834582"/>
                  </a:ext>
                </a:extLst>
              </a:tr>
            </a:tbl>
          </a:graphicData>
        </a:graphic>
      </p:graphicFrame>
      <p:graphicFrame>
        <p:nvGraphicFramePr>
          <p:cNvPr id="5" name="Platshållare för innehåll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370449"/>
              </p:ext>
            </p:extLst>
          </p:nvPr>
        </p:nvGraphicFramePr>
        <p:xfrm>
          <a:off x="6240016" y="2636912"/>
          <a:ext cx="3007248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51812">
                  <a:extLst>
                    <a:ext uri="{9D8B030D-6E8A-4147-A177-3AD203B41FA5}">
                      <a16:colId xmlns:a16="http://schemas.microsoft.com/office/drawing/2014/main" val="2963567112"/>
                    </a:ext>
                  </a:extLst>
                </a:gridCol>
                <a:gridCol w="751812">
                  <a:extLst>
                    <a:ext uri="{9D8B030D-6E8A-4147-A177-3AD203B41FA5}">
                      <a16:colId xmlns:a16="http://schemas.microsoft.com/office/drawing/2014/main" val="3177779038"/>
                    </a:ext>
                  </a:extLst>
                </a:gridCol>
                <a:gridCol w="751812">
                  <a:extLst>
                    <a:ext uri="{9D8B030D-6E8A-4147-A177-3AD203B41FA5}">
                      <a16:colId xmlns:a16="http://schemas.microsoft.com/office/drawing/2014/main" val="2694280976"/>
                    </a:ext>
                  </a:extLst>
                </a:gridCol>
                <a:gridCol w="751812">
                  <a:extLst>
                    <a:ext uri="{9D8B030D-6E8A-4147-A177-3AD203B41FA5}">
                      <a16:colId xmlns:a16="http://schemas.microsoft.com/office/drawing/2014/main" val="4013652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Ja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Nej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733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b="1"/>
                        <a:t>Ja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44,9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35,1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solidFill>
                            <a:srgbClr val="0070C0"/>
                          </a:solidFill>
                        </a:rPr>
                        <a:t>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934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b="1"/>
                        <a:t>Nej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47,1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36,9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solidFill>
                            <a:srgbClr val="0070C0"/>
                          </a:solidFill>
                        </a:rPr>
                        <a:t>84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839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solidFill>
                            <a:srgbClr val="0070C0"/>
                          </a:solidFill>
                        </a:rPr>
                        <a:t>92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solidFill>
                            <a:srgbClr val="0070C0"/>
                          </a:solidFill>
                        </a:rPr>
                        <a:t>72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solidFill>
                            <a:srgbClr val="C00000"/>
                          </a:solidFill>
                        </a:rPr>
                        <a:t>164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834582"/>
                  </a:ext>
                </a:extLst>
              </a:tr>
            </a:tbl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2567608" y="2060848"/>
            <a:ext cx="3007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/>
              <a:t>Observerade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240016" y="2060848"/>
            <a:ext cx="3007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/>
              <a:t>Förväntade</a:t>
            </a:r>
          </a:p>
        </p:txBody>
      </p:sp>
      <p:sp>
        <p:nvSpPr>
          <p:cNvPr id="8" name="Platshållare för innehåll 2"/>
          <p:cNvSpPr txBox="1">
            <a:spLocks/>
          </p:cNvSpPr>
          <p:nvPr/>
        </p:nvSpPr>
        <p:spPr>
          <a:xfrm>
            <a:off x="2152650" y="4509120"/>
            <a:ext cx="78867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66700" indent="-266700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87338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/>
              <a:t>Den förväntade frekvensen i rad </a:t>
            </a:r>
            <a:r>
              <a:rPr lang="sv-SE" b="1"/>
              <a:t>r</a:t>
            </a:r>
            <a:r>
              <a:rPr lang="sv-SE"/>
              <a:t>, kolumn </a:t>
            </a:r>
            <a:r>
              <a:rPr lang="sv-SE" b="1"/>
              <a:t>c</a:t>
            </a:r>
            <a:r>
              <a:rPr lang="sv-SE"/>
              <a:t> är lika med summan av rad </a:t>
            </a:r>
            <a:r>
              <a:rPr lang="sv-SE" b="1"/>
              <a:t>r</a:t>
            </a:r>
            <a:r>
              <a:rPr lang="sv-SE"/>
              <a:t> multiplicerad med summan av kolumn </a:t>
            </a:r>
            <a:r>
              <a:rPr lang="sv-SE" b="1"/>
              <a:t>c</a:t>
            </a:r>
            <a:r>
              <a:rPr lang="sv-SE"/>
              <a:t> dividerad med den totala frekvensen för alla celler (164 i exemplet ovan)</a:t>
            </a:r>
            <a:endParaRPr lang="sv-SE" b="1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122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Hypotesprövning med chi-två-test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v-SE"/>
                  <a:t>Antag att vi har utfört ett antal mätningar och önskar jämföra dessa mätningar med de värden som vi </a:t>
                </a:r>
                <a:r>
                  <a:rPr lang="sv-SE" u="sng"/>
                  <a:t>förväntar</a:t>
                </a:r>
                <a:r>
                  <a:rPr lang="sv-SE"/>
                  <a:t> oss att observera, givet en nollhypotes</a:t>
                </a:r>
              </a:p>
              <a:p>
                <a:r>
                  <a:rPr lang="sv-SE"/>
                  <a:t>Vi kommer förmodligen att märka vissa skillnader, men är dessa signifikanta?</a:t>
                </a:r>
              </a:p>
              <a:p>
                <a:r>
                  <a:rPr lang="sv-SE"/>
                  <a:t>För sådana problem kan vi använda ett hypotestest som heter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sv-SE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sv-S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v-SE"/>
                  <a:t>-testet (chi-två-testet)</a:t>
                </a:r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47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875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Hypotesprövning med chi-två-test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200"/>
              <a:t>Antag att det i en viss sjö finns tre olika arter av fisk: gädda, abborre och mört</a:t>
            </a:r>
          </a:p>
          <a:p>
            <a:r>
              <a:rPr lang="sv-SE" sz="2200"/>
              <a:t>Vår nollhypotes är att dessa fiskarter förekommer </a:t>
            </a:r>
            <a:r>
              <a:rPr lang="sv-SE" sz="2200" b="1"/>
              <a:t>i lika stor</a:t>
            </a:r>
            <a:r>
              <a:rPr lang="sv-SE" sz="2200"/>
              <a:t> utsträckning</a:t>
            </a:r>
          </a:p>
          <a:p>
            <a:r>
              <a:rPr lang="sv-SE" sz="2200"/>
              <a:t>Ett urval av </a:t>
            </a:r>
            <a:r>
              <a:rPr lang="sv-SE" sz="2200" i="1"/>
              <a:t>n</a:t>
            </a:r>
            <a:r>
              <a:rPr lang="sv-SE" sz="2200"/>
              <a:t> = 300 fiskar från sjön analyseras och vi finner att det består av 89 gäddor, 91 abborrar och 120 mörtar</a:t>
            </a:r>
          </a:p>
          <a:p>
            <a:r>
              <a:rPr lang="sv-SE" sz="2200"/>
              <a:t>Håller nollhypotesen, givet detta urval?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87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Hypotesprövning med chi-två-test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v-SE"/>
                  <a:t>För varje fiskart beräknar vi ett normaliserat mått på hur mycket de observerade frekvenserna avviker från de förväntade frekvenserna. Till exempel, för mörtar får vi följande avvikelsevärde:</a:t>
                </a:r>
                <a:br>
                  <a:rPr lang="sv-SE"/>
                </a:br>
                <a:r>
                  <a:rPr lang="sv-SE"/>
                  <a:t/>
                </a:r>
                <a:br>
                  <a:rPr lang="sv-SE"/>
                </a:br>
                <a14:m>
                  <m:oMath xmlns:m="http://schemas.openxmlformats.org/officeDocument/2006/math">
                    <m:f>
                      <m:fPr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v-S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v-SE" i="1">
                                <a:latin typeface="Cambria Math"/>
                              </a:rPr>
                              <m:t>(12</m:t>
                            </m:r>
                            <m:r>
                              <a:rPr lang="sv-SE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sv-SE" i="1">
                                <a:latin typeface="Cambria Math"/>
                              </a:rPr>
                              <m:t>−100)</m:t>
                            </m:r>
                          </m:e>
                          <m:sup>
                            <m:r>
                              <a:rPr lang="sv-SE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v-SE" b="0" i="1" smtClean="0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v-S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b="0" i="1" smtClean="0">
                            <a:latin typeface="Cambria Math"/>
                          </a:rPr>
                          <m:t>400</m:t>
                        </m:r>
                      </m:num>
                      <m:den>
                        <m:r>
                          <a:rPr lang="sv-SE" b="0" i="1" smtClean="0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sv-SE" b="0" i="1" smtClean="0">
                        <a:latin typeface="Cambria Math"/>
                      </a:rPr>
                      <m:t>=4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v-SE" b="0" i="1" smtClean="0">
                        <a:latin typeface="Cambria Math"/>
                      </a:rPr>
                      <m:t>0</m:t>
                    </m:r>
                  </m:oMath>
                </a14:m>
                <a:endParaRPr lang="sv-SE"/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13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417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Hypotesprövning med chi-två-test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v-SE"/>
                  <a:t>Om vi ​​lägger till alla kvadrerade avvikelser för de tre fiskarterna får vi följande summa:</a:t>
                </a:r>
                <a:br>
                  <a:rPr lang="sv-SE"/>
                </a:br>
                <a:r>
                  <a:rPr lang="sv-SE"/>
                  <a:t/>
                </a:r>
                <a:br>
                  <a:rPr lang="sv-SE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sv-SE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sv-SE" i="0" smtClean="0">
                            <a:latin typeface="Cambria Math"/>
                            <a:ea typeface="Cambria Math"/>
                          </a:rPr>
                          <m:t>χ</m:t>
                        </m:r>
                      </m:e>
                      <m:sup>
                        <m:r>
                          <a:rPr lang="sv-SE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sv-SE" b="0" i="1" smtClean="0">
                        <a:latin typeface="Cambria Math"/>
                        <a:ea typeface="Cambria Math"/>
                      </a:rPr>
                      <m:t>=1</m:t>
                    </m:r>
                    <m:r>
                      <a:rPr lang="sv-SE" b="0" i="1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sv-SE" b="0" i="1" smtClean="0">
                        <a:latin typeface="Cambria Math"/>
                        <a:ea typeface="Cambria Math"/>
                      </a:rPr>
                      <m:t>21+0</m:t>
                    </m:r>
                    <m:r>
                      <a:rPr lang="sv-SE" b="0" i="1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sv-SE" b="0" i="1" smtClean="0">
                        <a:latin typeface="Cambria Math"/>
                        <a:ea typeface="Cambria Math"/>
                      </a:rPr>
                      <m:t>81+4</m:t>
                    </m:r>
                    <m:r>
                      <a:rPr lang="sv-SE" b="0" i="1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sv-SE" b="0" i="1" smtClean="0">
                        <a:latin typeface="Cambria Math"/>
                        <a:ea typeface="Cambria Math"/>
                      </a:rPr>
                      <m:t>0=6</m:t>
                    </m:r>
                    <m:r>
                      <a:rPr lang="sv-SE" b="0" i="1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sv-SE" b="0" i="1" smtClean="0">
                        <a:latin typeface="Cambria Math"/>
                        <a:ea typeface="Cambria Math"/>
                      </a:rPr>
                      <m:t>02</m:t>
                    </m:r>
                  </m:oMath>
                </a14:m>
                <a:endParaRPr lang="sv-SE" b="0">
                  <a:ea typeface="Cambria Math"/>
                </a:endParaRPr>
              </a:p>
              <a:p>
                <a:endParaRPr lang="sv-SE">
                  <a:ea typeface="Cambria Math"/>
                </a:endParaRPr>
              </a:p>
              <a:p>
                <a:r>
                  <a:rPr lang="sv-SE">
                    <a:ea typeface="Cambria Math"/>
                  </a:rPr>
                  <a:t>Vi kallar summan </a:t>
                </a:r>
                <a:r>
                  <a:rPr lang="sv-SE" b="1">
                    <a:ea typeface="Cambria Math"/>
                  </a:rPr>
                  <a:t>chi-två-värdet</a:t>
                </a:r>
                <a:r>
                  <a:rPr lang="sv-SE">
                    <a:ea typeface="Cambria Math"/>
                  </a:rPr>
                  <a:t> för de aktuella frekvenserna</a:t>
                </a:r>
                <a:endParaRPr lang="sv-SE" b="0">
                  <a:ea typeface="Cambria Math"/>
                </a:endParaRPr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109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3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Kvantifiering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När vi använder kvantitativa metoder:</a:t>
            </a:r>
          </a:p>
          <a:p>
            <a:pPr marL="0" indent="0">
              <a:buNone/>
            </a:pPr>
            <a:endParaRPr lang="en-US"/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beskrivs studieobjekten med numeriska attribut och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/>
              <a:t>sammanfattande beräkningar</a:t>
            </a:r>
            <a:r>
              <a:rPr lang="en-US"/>
              <a:t> över dessa attribut utförs, inom ramen för en kollektion av studieobjekt</a:t>
            </a:r>
          </a:p>
          <a:p>
            <a:pPr marL="800100" lvl="1" indent="-342900">
              <a:buFont typeface="+mj-lt"/>
              <a:buAutoNum type="arabicPeriod"/>
            </a:pPr>
            <a:endParaRPr lang="en-US"/>
          </a:p>
          <a:p>
            <a:r>
              <a:rPr lang="en-US"/>
              <a:t>Matematiska operationer som addition och subtraktion har egenskaper som gör dem lämpliga för sammanfattningar av stora mängder data</a:t>
            </a:r>
          </a:p>
          <a:p>
            <a:endParaRPr lang="sv-SE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58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Hypotesprövning med chi-två-test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v-SE"/>
                  <a:t>Vi beräknar alltså summan av alla avvikelsevärden och erhåller chi-två-värdet för dessa frekvenser :</a:t>
                </a:r>
                <a:br>
                  <a:rPr lang="sv-SE"/>
                </a:br>
                <a:r>
                  <a:rPr lang="sv-SE"/>
                  <a:t/>
                </a:r>
                <a:br>
                  <a:rPr lang="sv-SE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sv-S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sv-SE" i="0" smtClean="0">
                            <a:latin typeface="Cambria Math"/>
                            <a:ea typeface="Cambria Math"/>
                          </a:rPr>
                          <m:t>χ</m:t>
                        </m:r>
                      </m:e>
                      <m:sup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sv-SE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sv-SE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sv-SE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sv-SE" b="0" i="1" smtClean="0">
                        <a:latin typeface="Cambria Math"/>
                        <a:ea typeface="Cambria Math"/>
                      </a:rPr>
                      <m:t>+ …+</m:t>
                    </m:r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sv-SE"/>
              </a:p>
              <a:p>
                <a:endParaRPr lang="sv-SE"/>
              </a:p>
              <a:p>
                <a:r>
                  <a:rPr lang="sv-SE"/>
                  <a:t>För att använda chi-två-värdet för hypotesprövning går vi vidare genom att ta reda på </a:t>
                </a:r>
                <a:r>
                  <a:rPr lang="sv-SE" b="1"/>
                  <a:t>antalet frihetsgrader</a:t>
                </a:r>
                <a:r>
                  <a:rPr lang="sv-SE"/>
                  <a:t> (df) för denna summa, som i det här fallet motsvarar antalet element i urvalet minus 1</a:t>
                </a:r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566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Hypotesprövning med chi-två-test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Eftersom</a:t>
            </a:r>
            <a:br>
              <a:rPr lang="sv-SE"/>
            </a:br>
            <a:endParaRPr lang="sv-SE"/>
          </a:p>
          <a:p>
            <a:pPr marL="0" indent="0">
              <a:buNone/>
            </a:pPr>
            <a:r>
              <a:rPr lang="sv-SE" b="0"/>
              <a:t>		6,02 = d</a:t>
            </a:r>
            <a:r>
              <a:rPr lang="sv-SE" b="0" baseline="-25000"/>
              <a:t>1</a:t>
            </a:r>
            <a:r>
              <a:rPr lang="sv-SE" b="0"/>
              <a:t> + d</a:t>
            </a:r>
            <a:r>
              <a:rPr lang="sv-SE" b="0" baseline="-25000"/>
              <a:t>2</a:t>
            </a:r>
            <a:r>
              <a:rPr lang="sv-SE" b="0"/>
              <a:t> + d</a:t>
            </a:r>
            <a:r>
              <a:rPr lang="sv-SE" b="0" baseline="-25000"/>
              <a:t>3</a:t>
            </a: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i vårt exempel med fiskarter inser vi snabbt att om två av variablerna (t.ex. </a:t>
            </a:r>
            <a:r>
              <a:rPr lang="sv-SE" i="1"/>
              <a:t>d</a:t>
            </a:r>
            <a:r>
              <a:rPr lang="sv-SE" baseline="-25000"/>
              <a:t>1</a:t>
            </a:r>
            <a:r>
              <a:rPr lang="sv-SE"/>
              <a:t> och </a:t>
            </a:r>
            <a:r>
              <a:rPr lang="sv-SE" i="1"/>
              <a:t>d</a:t>
            </a:r>
            <a:r>
              <a:rPr lang="sv-SE" baseline="-25000"/>
              <a:t>2</a:t>
            </a:r>
            <a:r>
              <a:rPr lang="sv-SE"/>
              <a:t>) är givna bestäms värdet för </a:t>
            </a:r>
            <a:r>
              <a:rPr lang="sv-SE" i="1"/>
              <a:t>d</a:t>
            </a:r>
            <a:r>
              <a:rPr lang="sv-SE" baseline="-25000"/>
              <a:t>3</a:t>
            </a:r>
            <a:r>
              <a:rPr lang="sv-SE"/>
              <a:t> av de andra två variablerna, dvs.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		d</a:t>
            </a:r>
            <a:r>
              <a:rPr lang="sv-SE" baseline="-25000"/>
              <a:t>3</a:t>
            </a:r>
            <a:r>
              <a:rPr lang="sv-SE">
                <a:latin typeface="Century Gothic" panose="020B0502020202020204" pitchFamily="34" charset="0"/>
              </a:rPr>
              <a:t> = </a:t>
            </a:r>
            <a:r>
              <a:rPr lang="sv-SE"/>
              <a:t>6,02 - d</a:t>
            </a:r>
            <a:r>
              <a:rPr lang="sv-SE" baseline="-25000"/>
              <a:t>1</a:t>
            </a:r>
            <a:r>
              <a:rPr lang="sv-SE"/>
              <a:t> + d</a:t>
            </a:r>
            <a:r>
              <a:rPr lang="sv-SE" baseline="-25000"/>
              <a:t>2</a:t>
            </a:r>
            <a:endParaRPr lang="sv-SE">
              <a:latin typeface="Century Gothic" panose="020B0502020202020204" pitchFamily="34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091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Hypotesprövning med chi-två-test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v-SE"/>
                  <a:t>Eftersom två av variablerna kan variera fritt, medan den tredje variabeln bestäms av de andra två, drar vi slutsatsen att antalet frihetsgrader i detta exempel är</a:t>
                </a:r>
                <a:br>
                  <a:rPr lang="sv-SE"/>
                </a:br>
                <a:r>
                  <a:rPr lang="sv-SE"/>
                  <a:t/>
                </a:r>
                <a:br>
                  <a:rPr lang="sv-SE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v-SE" sz="2800" i="0">
                        <a:latin typeface="Century Gothic" panose="020B0502020202020204" pitchFamily="34" charset="0"/>
                      </a:rPr>
                      <m:t>df</m:t>
                    </m:r>
                    <m:r>
                      <m:rPr>
                        <m:nor/>
                      </m:rPr>
                      <a:rPr lang="sv-SE" sz="2800" b="0" i="0" smtClean="0">
                        <a:latin typeface="Century Gothic" panose="020B0502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sv-SE" sz="2800" i="0">
                        <a:latin typeface="Century Gothic" panose="020B0502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sv-SE" sz="2800" b="0" i="0" smtClean="0">
                        <a:latin typeface="Century Gothic" panose="020B0502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sv-SE" sz="2800" i="0">
                        <a:latin typeface="Century Gothic" panose="020B0502020202020204" pitchFamily="34" charset="0"/>
                      </a:rPr>
                      <m:t>2</m:t>
                    </m:r>
                  </m:oMath>
                </a14:m>
                <a:endParaRPr lang="sv-SE" sz="280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964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Hypotesprövning med chi-två-test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Vi har erhållit chi-två-värdet samt antalet frihetsgrader</a:t>
            </a:r>
          </a:p>
          <a:p>
            <a:r>
              <a:rPr lang="sv-SE"/>
              <a:t>Vi kan nu utföra hypotesprövning genom att jämföra chi-två-värdet med det </a:t>
            </a:r>
            <a:r>
              <a:rPr lang="sv-SE" b="1"/>
              <a:t>kritiska värdet</a:t>
            </a:r>
            <a:r>
              <a:rPr lang="sv-SE"/>
              <a:t> för antalet frihetsgrader (df = 2) och den valda signifikansnivån (t ex 5%)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564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Chi-två för korstabeller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Vi utför hypotesprövning avseende förhållandet mellan två kategorivariabler genom att beräkna avvikelsen för de observerade frekvenserna från de förväntade frekvenserna</a:t>
            </a:r>
          </a:p>
          <a:p>
            <a:r>
              <a:rPr lang="sv-SE"/>
              <a:t>Vi jämför det resulterande chi-två-värdet med det kritiska värdet för df = (rader – 1) × (kolumner – 1) </a:t>
            </a:r>
          </a:p>
          <a:p>
            <a:r>
              <a:rPr lang="sv-SE"/>
              <a:t>För en 2 × 2-korstabell (d.v.s. när båda variablerna är binära / dikotoma) är df = 1 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962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0C0F73-4C1A-4724-90BF-236EE01BE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/>
              <a:t>Parametriska och icke-parametriska tester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F727FE-1900-4993-8072-DF5ACF998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I de föregående exemplen har vi använt z-testet och </a:t>
            </a:r>
            <a:r>
              <a:rPr lang="sv-SE" i="1"/>
              <a:t>t</a:t>
            </a:r>
            <a:r>
              <a:rPr lang="sv-SE"/>
              <a:t>-testet, som är så kallade </a:t>
            </a:r>
            <a:r>
              <a:rPr lang="sv-SE" b="1"/>
              <a:t>parametriska</a:t>
            </a:r>
            <a:r>
              <a:rPr lang="sv-SE"/>
              <a:t> tester, eftersom det underliggande antagandet är att mätvariabeln är normalfördelad</a:t>
            </a:r>
            <a:endParaRPr lang="en-US"/>
          </a:p>
          <a:p>
            <a:r>
              <a:rPr lang="sv-SE"/>
              <a:t>Normalfördelningen är ”definierad” av två parametrar: medelvärdet och standardavvikelsen</a:t>
            </a:r>
            <a:endParaRPr lang="en-US"/>
          </a:p>
          <a:p>
            <a:r>
              <a:rPr lang="sv-SE"/>
              <a:t>Om detta normalitetsantagande inte verkar rimligt, bör vi istället välja ett icke-parametriskt test</a:t>
            </a:r>
            <a:endParaRPr lang="en-US"/>
          </a:p>
          <a:p>
            <a:r>
              <a:rPr lang="en-US"/>
              <a:t>Exempel på sådana tester är Mann-Whitney U, Wilcoxons test och Kruskal-Wallis test</a:t>
            </a:r>
            <a:endParaRPr lang="sv-SE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106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Regressionsanalys</a:t>
            </a:r>
          </a:p>
        </p:txBody>
      </p:sp>
      <p:pic>
        <p:nvPicPr>
          <p:cNvPr id="4" name="Content Placeholder 3" descr="&lt;strong&gt;Regression analysis&lt;/strong&gt; - Wikipedi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772816"/>
            <a:ext cx="6578400" cy="4351338"/>
          </a:xfr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249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EDF988-B9D7-4B27-A06C-323BBFB4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Regressionsanalys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5FF264-DF65-4F35-BAF5-3868B85FC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r>
              <a:rPr lang="sv-SE"/>
              <a:t>En annan viktig metodfamilj inom inferentiell statistik är </a:t>
            </a:r>
            <a:r>
              <a:rPr lang="sv-SE" b="1"/>
              <a:t>regressionsanalys</a:t>
            </a:r>
            <a:endParaRPr lang="en-US" b="1"/>
          </a:p>
          <a:p>
            <a:r>
              <a:rPr lang="sv-SE"/>
              <a:t>Syftet med regressionsanalys är att hitta en matematisk funktion som beskriver förhållandet mellan en eller flera oberoende variabler (prediktorer) och en beroende variabel</a:t>
            </a:r>
            <a:endParaRPr lang="en-US"/>
          </a:p>
          <a:p>
            <a:r>
              <a:rPr lang="en-US"/>
              <a:t>Enklaste (icke-triviala) varianten: linjär regressionsanalys</a:t>
            </a:r>
          </a:p>
          <a:p>
            <a:r>
              <a:rPr lang="sv-SE"/>
              <a:t>Regressionsanalys används vanligen för prognoser (förutsägelser av trender)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442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FE3561-3940-4086-B99C-21742DE23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Regressionsanalys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F23085D-76B4-4FCE-863C-27C32FD04AF0}"/>
              </a:ext>
            </a:extLst>
          </p:cNvPr>
          <p:cNvSpPr txBox="1"/>
          <p:nvPr/>
        </p:nvSpPr>
        <p:spPr>
          <a:xfrm>
            <a:off x="5804366" y="1863118"/>
            <a:ext cx="39047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Vårt forskningssyfte är att undersöka förhållandet mellan en artikels ålder (antal år sedan den publicerades) och antalet citeringar som artikeln har fått</a:t>
            </a:r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108BCF9B-1186-40B4-AE75-A781A2B24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1066" y="1853248"/>
            <a:ext cx="4751568" cy="3528392"/>
          </a:xfr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216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FE3561-3940-4086-B99C-21742DE23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Regressionsanalys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F23085D-76B4-4FCE-863C-27C32FD04AF0}"/>
              </a:ext>
            </a:extLst>
          </p:cNvPr>
          <p:cNvSpPr txBox="1"/>
          <p:nvPr/>
        </p:nvSpPr>
        <p:spPr>
          <a:xfrm>
            <a:off x="4542555" y="1853248"/>
            <a:ext cx="4247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Om vi ​​producerar ett diagram över den beräknade täthetsfunktionen (sannolikhetsfunktionen) för våra data kan vi urskilja en viss linjär trend som bör undersökas närmare!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2FBF3F4-F67B-4F4C-B3A0-CAD0B49A0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0213" t="40158" r="18558"/>
          <a:stretch/>
        </p:blipFill>
        <p:spPr>
          <a:xfrm>
            <a:off x="971016" y="1916833"/>
            <a:ext cx="3456384" cy="3378092"/>
          </a:xfr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8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Viktiga begrepp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Två centrala och viktiga begrepp inom statistik:</a:t>
            </a:r>
          </a:p>
          <a:p>
            <a:pPr lvl="1"/>
            <a:r>
              <a:rPr lang="sv-SE"/>
              <a:t>Population = alla</a:t>
            </a:r>
          </a:p>
          <a:p>
            <a:pPr lvl="1"/>
            <a:r>
              <a:rPr lang="sv-SE"/>
              <a:t>Urval = vissa</a:t>
            </a:r>
          </a:p>
          <a:p>
            <a:endParaRPr lang="sv-SE"/>
          </a:p>
          <a:p>
            <a:r>
              <a:rPr lang="sv-SE"/>
              <a:t>Observationsenhet = ett enskilt studieobjekt (t ex en person)</a:t>
            </a:r>
          </a:p>
          <a:p>
            <a:r>
              <a:rPr lang="sv-SE"/>
              <a:t>Analysenhet = entiteten som analyseras och beskrivs</a:t>
            </a:r>
            <a:br>
              <a:rPr lang="sv-SE"/>
            </a:br>
            <a:r>
              <a:rPr lang="sv-SE"/>
              <a:t>(ett urval eller en population)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966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FE3561-3940-4086-B99C-21742DE23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Regressionsanalys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3BB37F8B-D358-4C94-9A4D-70C8DEB3C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9591" y="1853247"/>
            <a:ext cx="4426713" cy="3287163"/>
          </a:xfrm>
        </p:spPr>
      </p:pic>
      <p:sp>
        <p:nvSpPr>
          <p:cNvPr id="3" name="TextBox 2"/>
          <p:cNvSpPr txBox="1"/>
          <p:nvPr/>
        </p:nvSpPr>
        <p:spPr>
          <a:xfrm>
            <a:off x="5579784" y="1853247"/>
            <a:ext cx="4017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Vi väljer att utföra en </a:t>
            </a:r>
            <a:r>
              <a:rPr lang="sv-SE" b="1"/>
              <a:t>linjär</a:t>
            </a:r>
            <a:r>
              <a:rPr lang="sv-SE"/>
              <a:t> regressionsanalys och avbilda den resulterande regressionslinjen (trendlinjen) med sitt konfidensintervall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095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B939AC-48D2-471B-B2F1-7C9AA8F4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Regressionsanalys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89E1C6-E466-4D78-B541-277A75D58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Vi erhåller koefficienterna från regressionsanalysen och värdet på</a:t>
            </a:r>
            <a:r>
              <a:rPr lang="en-US"/>
              <a:t> R², determinationskoefficienten</a:t>
            </a:r>
          </a:p>
          <a:p>
            <a:r>
              <a:rPr lang="en-US"/>
              <a:t>Linjär ekvation för förhållandet: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		citeringar = 1,42 </a:t>
            </a:r>
            <a:r>
              <a:rPr lang="sv-SE"/>
              <a:t>×</a:t>
            </a:r>
            <a:r>
              <a:rPr lang="en-US"/>
              <a:t> ålder – 0,47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Exempel: </a:t>
            </a:r>
            <a:r>
              <a:rPr lang="sv-SE"/>
              <a:t>en artikel som är 30 år gammal bör ha fått</a:t>
            </a:r>
            <a:r>
              <a:rPr lang="en-US"/>
              <a:t/>
            </a:r>
            <a:br>
              <a:rPr lang="en-US"/>
            </a:br>
            <a:r>
              <a:rPr lang="en-US"/>
              <a:t>1,42 </a:t>
            </a:r>
            <a:r>
              <a:rPr lang="sv-SE"/>
              <a:t>×</a:t>
            </a:r>
            <a:r>
              <a:rPr lang="en-US"/>
              <a:t> 30 – 0,47 ≈ 42 citeringar enligt modellen</a:t>
            </a:r>
          </a:p>
          <a:p>
            <a:r>
              <a:rPr lang="en-US"/>
              <a:t>R² = 0,56  ← </a:t>
            </a:r>
            <a:r>
              <a:rPr lang="sv-SE"/>
              <a:t>modellen kan "förklara" ca 56% av variationen i data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269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Contact Information</a:t>
            </a:r>
          </a:p>
        </p:txBody>
      </p:sp>
      <p:graphicFrame>
        <p:nvGraphicFramePr>
          <p:cNvPr id="4" name="Content Placeholder 3" descr="Instructor Contact Inform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532307"/>
              </p:ext>
            </p:extLst>
          </p:nvPr>
        </p:nvGraphicFramePr>
        <p:xfrm>
          <a:off x="1103313" y="199804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3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Motiveringen bakom sampling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Det är ofta praktiskt omöjligt att studera en hel population, eftersom den vanligen är mycket </a:t>
            </a:r>
            <a:r>
              <a:rPr lang="en-US" b="1"/>
              <a:t>stor</a:t>
            </a:r>
          </a:p>
          <a:p>
            <a:r>
              <a:rPr lang="en-US"/>
              <a:t>En komplett studie av en population kallas </a:t>
            </a:r>
            <a:r>
              <a:rPr lang="en-US" b="1"/>
              <a:t>totalundersökning</a:t>
            </a:r>
          </a:p>
          <a:p>
            <a:r>
              <a:rPr lang="en-US"/>
              <a:t>Om vi kan generera mindre delmängder som </a:t>
            </a:r>
            <a:r>
              <a:rPr lang="en-US" u="sng"/>
              <a:t>liknar</a:t>
            </a:r>
            <a:r>
              <a:rPr lang="en-US"/>
              <a:t> populationen kan vi istället studera dessa delmängder och dra slutsatser om populationen</a:t>
            </a:r>
            <a:endParaRPr lang="sv-SE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7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Deskriptiv och inferentiell statistik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u="sng"/>
              <a:t>Deskriptiv</a:t>
            </a:r>
            <a:r>
              <a:rPr lang="sv-SE"/>
              <a:t> statistik används för att beskriva objekt som har </a:t>
            </a:r>
            <a:r>
              <a:rPr lang="sv-SE" b="1"/>
              <a:t>observerats</a:t>
            </a:r>
            <a:r>
              <a:rPr lang="sv-SE"/>
              <a:t> (vanligen i ett urval) och för att estimera populationsparametrar</a:t>
            </a:r>
          </a:p>
          <a:p>
            <a:pPr marL="0" indent="0">
              <a:buNone/>
            </a:pPr>
            <a:endParaRPr lang="sv-SE" b="1"/>
          </a:p>
          <a:p>
            <a:r>
              <a:rPr lang="sv-SE" u="sng"/>
              <a:t>Inferentiell</a:t>
            </a:r>
            <a:r>
              <a:rPr lang="sv-SE"/>
              <a:t> statistik används för att</a:t>
            </a:r>
          </a:p>
          <a:p>
            <a:pPr lvl="1"/>
            <a:r>
              <a:rPr lang="sv-SE"/>
              <a:t>dra tentativa slutsatser om (den </a:t>
            </a:r>
            <a:r>
              <a:rPr lang="sv-SE" b="1"/>
              <a:t>icke-observerade</a:t>
            </a:r>
            <a:r>
              <a:rPr lang="sv-SE"/>
              <a:t>) populationen</a:t>
            </a:r>
          </a:p>
          <a:p>
            <a:pPr lvl="1"/>
            <a:r>
              <a:rPr lang="sv-SE"/>
              <a:t>estimera storleken på de fel som är involverade i beskrivningen av populationen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Johan Eklund,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04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1">
      <a:dk1>
        <a:sysClr val="windowText" lastClr="000000"/>
      </a:dk1>
      <a:lt1>
        <a:sysClr val="window" lastClr="FFFFFF"/>
      </a:lt1>
      <a:dk2>
        <a:srgbClr val="CB0F0F"/>
      </a:dk2>
      <a:lt2>
        <a:srgbClr val="EBEBEB"/>
      </a:lt2>
      <a:accent1>
        <a:srgbClr val="CB0F0F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2D78CC"/>
      </a:hlink>
      <a:folHlink>
        <a:srgbClr val="2D78C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AE737A-72D2-4F07-84A4-D46333E273A5}">
  <ds:schemaRefs>
    <ds:schemaRef ds:uri="http://purl.org/dc/dcmitype/"/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3046</Words>
  <Application>Microsoft Office PowerPoint</Application>
  <PresentationFormat>Široki zaslon</PresentationFormat>
  <Paragraphs>472</Paragraphs>
  <Slides>72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72</vt:i4>
      </vt:variant>
    </vt:vector>
  </HeadingPairs>
  <TitlesOfParts>
    <vt:vector size="81" baseType="lpstr">
      <vt:lpstr>Raleway</vt:lpstr>
      <vt:lpstr>Fjalla One</vt:lpstr>
      <vt:lpstr>Wingdings 3</vt:lpstr>
      <vt:lpstr>Cambria Math</vt:lpstr>
      <vt:lpstr>Century Gothic</vt:lpstr>
      <vt:lpstr>Calibri</vt:lpstr>
      <vt:lpstr>Wingdings</vt:lpstr>
      <vt:lpstr>Arial</vt:lpstr>
      <vt:lpstr>Ion</vt:lpstr>
      <vt:lpstr>Logiken bakom sampling och statistisk testning</vt:lpstr>
      <vt:lpstr>Rekommenderad läsning</vt:lpstr>
      <vt:lpstr>På väg mot en statistisk teori</vt:lpstr>
      <vt:lpstr>Syftet med kvantitativ metodik</vt:lpstr>
      <vt:lpstr>Kvantitativa metoder</vt:lpstr>
      <vt:lpstr>Kvantifiering</vt:lpstr>
      <vt:lpstr>Viktiga begrepp</vt:lpstr>
      <vt:lpstr>Motiveringen bakom sampling</vt:lpstr>
      <vt:lpstr>Deskriptiv och inferentiell statistik</vt:lpstr>
      <vt:lpstr>Representativitet</vt:lpstr>
      <vt:lpstr>Tumregel</vt:lpstr>
      <vt:lpstr>Urvalsram</vt:lpstr>
      <vt:lpstr>Urvalsmetoder</vt:lpstr>
      <vt:lpstr>Variabler</vt:lpstr>
      <vt:lpstr>Beroende mellan variabler</vt:lpstr>
      <vt:lpstr>Datanivåer</vt:lpstr>
      <vt:lpstr>Diskreta och kontinuerliga variabler</vt:lpstr>
      <vt:lpstr>Sannolikhetsfördelningar</vt:lpstr>
      <vt:lpstr>Sannolikhetsfördelningar</vt:lpstr>
      <vt:lpstr>Sannolikhetsfördelningar</vt:lpstr>
      <vt:lpstr>Kontinuerliga sannolikheter</vt:lpstr>
      <vt:lpstr>Deskriptiva mått</vt:lpstr>
      <vt:lpstr>Exempel</vt:lpstr>
      <vt:lpstr>Exempel</vt:lpstr>
      <vt:lpstr>Aritmetiskt medelvärde</vt:lpstr>
      <vt:lpstr>Varians</vt:lpstr>
      <vt:lpstr>Standardavvikelse</vt:lpstr>
      <vt:lpstr>Normalfördelningen</vt:lpstr>
      <vt:lpstr>Normalfördelningen</vt:lpstr>
      <vt:lpstr>Normalfördelningen</vt:lpstr>
      <vt:lpstr>68–95–99,7-regeln</vt:lpstr>
      <vt:lpstr>En sammanfattning av sannolikheterna</vt:lpstr>
      <vt:lpstr>Samplingfördelningar</vt:lpstr>
      <vt:lpstr>Samplingfördelningar</vt:lpstr>
      <vt:lpstr>Konfidensintervall</vt:lpstr>
      <vt:lpstr>Konfidensintervall</vt:lpstr>
      <vt:lpstr>Konfidensintervall</vt:lpstr>
      <vt:lpstr>Hypotesprövning</vt:lpstr>
      <vt:lpstr>Hypotesprövning</vt:lpstr>
      <vt:lpstr>Riktade och oriktade hypoteser</vt:lpstr>
      <vt:lpstr>Exempel: ett z-test</vt:lpstr>
      <vt:lpstr>Exempel: ett z-test</vt:lpstr>
      <vt:lpstr>Exempel: ett z-test</vt:lpstr>
      <vt:lpstr>Exempel: ett z-test</vt:lpstr>
      <vt:lpstr>Exempel: ett z-test</vt:lpstr>
      <vt:lpstr>Kritiska värden och regioner</vt:lpstr>
      <vt:lpstr>t-fördelningen</vt:lpstr>
      <vt:lpstr>t-fördelningen</vt:lpstr>
      <vt:lpstr>t-fördelningen</vt:lpstr>
      <vt:lpstr>t-testet</vt:lpstr>
      <vt:lpstr>Hur man hanterar nominaldata</vt:lpstr>
      <vt:lpstr>Frekvenstabeller</vt:lpstr>
      <vt:lpstr>Korstabulering</vt:lpstr>
      <vt:lpstr>Korstabulering</vt:lpstr>
      <vt:lpstr>Observerade och förväntade frekvenser</vt:lpstr>
      <vt:lpstr>Hypotesprövning med chi-två-test</vt:lpstr>
      <vt:lpstr>Hypotesprövning med chi-två-test</vt:lpstr>
      <vt:lpstr>Hypotesprövning med chi-två-test</vt:lpstr>
      <vt:lpstr>Hypotesprövning med chi-två-test</vt:lpstr>
      <vt:lpstr>Hypotesprövning med chi-två-test</vt:lpstr>
      <vt:lpstr>Hypotesprövning med chi-två-test</vt:lpstr>
      <vt:lpstr>Hypotesprövning med chi-två-test</vt:lpstr>
      <vt:lpstr>Hypotesprövning med chi-två-test</vt:lpstr>
      <vt:lpstr>Chi-två för korstabeller</vt:lpstr>
      <vt:lpstr>Parametriska och icke-parametriska tester</vt:lpstr>
      <vt:lpstr>Regressionsanalys</vt:lpstr>
      <vt:lpstr>Regressionsanalys</vt:lpstr>
      <vt:lpstr>Regressionsanalys</vt:lpstr>
      <vt:lpstr>Regressionsanalys</vt:lpstr>
      <vt:lpstr>Regressionsanalys</vt:lpstr>
      <vt:lpstr>Regressionsanalys</vt:lpstr>
      <vt:lpstr>Instructor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2017-08-11T19:24:45Z</dcterms:created>
  <dcterms:modified xsi:type="dcterms:W3CDTF">2019-01-15T18:47:02Z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