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7104063" cy="10234613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aleway" panose="020B0604020202020204" charset="-18"/>
      <p:regular r:id="rId31"/>
      <p:bold r:id="rId32"/>
      <p:italic r:id="rId33"/>
      <p:boldItalic r:id="rId34"/>
    </p:embeddedFont>
    <p:embeddedFont>
      <p:font typeface="Fjalla One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1B5031-4757-4720-A9F5-6CDBACCD45D5}">
  <a:tblStyle styleId="{AD1B5031-4757-4720-A9F5-6CDBACCD45D5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tcBdr/>
        <a:fill>
          <a:solidFill>
            <a:srgbClr val="E3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3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Jan.Pisanski@ff.uni-lj.si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Jan.Pisanski@ff.uni-lj.s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hr-HR" dirty="0" err="1" smtClean="0">
              <a:solidFill>
                <a:schemeClr val="tx1"/>
              </a:solidFill>
              <a:hlinkClick xmlns:r="http://schemas.openxmlformats.org/officeDocument/2006/relationships" r:id="rId1"/>
            </a:rPr>
            <a:t>Jan.Pisanski@ff.uni-lj.si</a:t>
          </a:r>
          <a:r>
            <a:rPr lang="hr-HR" smtClean="0">
              <a:solidFill>
                <a:schemeClr val="tx1"/>
              </a:solidFill>
            </a:rPr>
            <a:t>  </a:t>
          </a:r>
          <a:endParaRPr lang="en-US" dirty="0">
            <a:solidFill>
              <a:schemeClr val="tx1"/>
            </a:solidFill>
          </a:endParaRPr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600" kern="1200" dirty="0" err="1" smtClean="0">
              <a:solidFill>
                <a:schemeClr val="tx1"/>
              </a:solidFill>
              <a:hlinkClick xmlns:r="http://schemas.openxmlformats.org/officeDocument/2006/relationships" r:id="rId1"/>
            </a:rPr>
            <a:t>Jan.Pisanski@ff.uni-lj.si</a:t>
          </a:r>
          <a:r>
            <a:rPr lang="hr-HR" sz="5600" kern="1200" smtClean="0">
              <a:solidFill>
                <a:schemeClr val="tx1"/>
              </a:solidFill>
            </a:rPr>
            <a:t>  </a:t>
          </a:r>
          <a:endParaRPr lang="en-US" sz="5600" kern="1200" dirty="0">
            <a:solidFill>
              <a:schemeClr val="tx1"/>
            </a:solidFill>
          </a:endParaRPr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99" tIns="94899" rIns="94899" bIns="9489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0894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10405" y="4925401"/>
            <a:ext cx="5683008" cy="402971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782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63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02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24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855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925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650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7882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134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7404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93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10405" y="4925401"/>
            <a:ext cx="5683008" cy="402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45" tIns="48423" rIns="96845" bIns="48423" anchor="t" anchorCtr="0">
            <a:noAutofit/>
          </a:bodyPr>
          <a:lstStyle/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4023984" y="9721094"/>
            <a:ext cx="3078388" cy="51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45" tIns="48423" rIns="96845" bIns="48423" anchor="b" anchorCtr="0">
            <a:noAutofit/>
          </a:bodyPr>
          <a:lstStyle/>
          <a:p>
            <a:pPr algn="r"/>
            <a:fld id="{00000000-1234-1234-1234-123412341234}" type="slidenum">
              <a:rPr lang="sl-S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72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74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328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36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396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28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930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159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entury Gothic"/>
              <a:buNone/>
              <a:defRPr sz="7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7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700" cy="36408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7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7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200" cy="23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1930400" y="3771174"/>
            <a:ext cx="73857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898295" y="97125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9330490" y="2613787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700" cy="1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200" cy="3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574801" y="4953000"/>
            <a:ext cx="79992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9334033" y="331651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898295" y="97125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1154953" y="3848610"/>
            <a:ext cx="88257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3883659" y="1981200"/>
            <a:ext cx="2936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7124700" y="1981200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5" name="Shape 12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Shape 126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Shape 127"/>
          <p:cNvSpPr txBox="1">
            <a:spLocks noGrp="1"/>
          </p:cNvSpPr>
          <p:nvPr>
            <p:ph type="body" idx="4"/>
          </p:nvPr>
        </p:nvSpPr>
        <p:spPr>
          <a:xfrm>
            <a:off x="652463" y="2667000"/>
            <a:ext cx="29274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5"/>
          </p:nvPr>
        </p:nvSpPr>
        <p:spPr>
          <a:xfrm>
            <a:off x="3873106" y="2667000"/>
            <a:ext cx="29469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2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3889375" y="4250949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7124700" y="4250949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652463" y="4827211"/>
            <a:ext cx="2940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5"/>
          </p:nvPr>
        </p:nvSpPr>
        <p:spPr>
          <a:xfrm>
            <a:off x="3888022" y="4827210"/>
            <a:ext cx="2934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6"/>
          </p:nvPr>
        </p:nvSpPr>
        <p:spPr>
          <a:xfrm>
            <a:off x="7124575" y="4827208"/>
            <a:ext cx="29361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idx="7"/>
          </p:nvPr>
        </p:nvSpPr>
        <p:spPr>
          <a:xfrm>
            <a:off x="652463" y="2209800"/>
            <a:ext cx="29400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8"/>
          </p:nvPr>
        </p:nvSpPr>
        <p:spPr>
          <a:xfrm>
            <a:off x="3889374" y="2209800"/>
            <a:ext cx="29304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9"/>
          </p:nvPr>
        </p:nvSpPr>
        <p:spPr>
          <a:xfrm>
            <a:off x="7124699" y="2209800"/>
            <a:ext cx="29322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44" name="Shape 14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Shape 145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3478803" y="-322632"/>
            <a:ext cx="4195500" cy="89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6662466" y="2949449"/>
            <a:ext cx="44133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2336584" y="266099"/>
            <a:ext cx="4413300" cy="6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700" cy="1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2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200" cy="4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1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1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800" cy="1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5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816400" y="6201344"/>
            <a:ext cx="2075547" cy="57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363640" y="6096001"/>
            <a:ext cx="158306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24096" y="6218956"/>
            <a:ext cx="2237217" cy="6390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F4585A">
                  <a:alpha val="10980"/>
                </a:srgbClr>
              </a:gs>
              <a:gs pos="36000">
                <a:srgbClr val="F4585A">
                  <a:alpha val="9803"/>
                </a:srgbClr>
              </a:gs>
              <a:gs pos="75000">
                <a:srgbClr val="F4585A">
                  <a:alpha val="0"/>
                </a:srgbClr>
              </a:gs>
              <a:gs pos="100000">
                <a:srgbClr val="F4585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F4585A">
                  <a:alpha val="7843"/>
                </a:srgbClr>
              </a:gs>
              <a:gs pos="36000">
                <a:srgbClr val="F4585A">
                  <a:alpha val="4705"/>
                </a:srgbClr>
              </a:gs>
              <a:gs pos="71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4585A">
                  <a:alpha val="6666"/>
                </a:srgbClr>
              </a:gs>
              <a:gs pos="36000">
                <a:srgbClr val="F4585A">
                  <a:alpha val="5882"/>
                </a:srgbClr>
              </a:gs>
              <a:gs pos="69000">
                <a:srgbClr val="F4585A">
                  <a:alpha val="0"/>
                </a:srgbClr>
              </a:gs>
              <a:gs pos="100000">
                <a:srgbClr val="F4585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>
            <a:gsLst>
              <a:gs pos="0">
                <a:srgbClr val="F4585A">
                  <a:alpha val="13725"/>
                </a:srgbClr>
              </a:gs>
              <a:gs pos="36000">
                <a:srgbClr val="F4585A">
                  <a:alpha val="6666"/>
                </a:srgbClr>
              </a:gs>
              <a:gs pos="73000">
                <a:srgbClr val="F4585A">
                  <a:alpha val="0"/>
                </a:srgbClr>
              </a:gs>
              <a:gs pos="100000">
                <a:srgbClr val="F4585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>
            <a:gsLst>
              <a:gs pos="0">
                <a:srgbClr val="F4585A">
                  <a:alpha val="9803"/>
                </a:srgbClr>
              </a:gs>
              <a:gs pos="31000">
                <a:srgbClr val="F4585A">
                  <a:alpha val="4705"/>
                </a:srgbClr>
              </a:gs>
              <a:gs pos="66000">
                <a:srgbClr val="F4585A">
                  <a:alpha val="0"/>
                </a:srgbClr>
              </a:gs>
              <a:gs pos="100000">
                <a:srgbClr val="F4585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infose.ffos.h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af.org/viaf/96994048/#Shakespeare,_William,_1564-1616.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an.pisanski@ff.uni-lj.s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140672" y="126610"/>
            <a:ext cx="3092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5400" b="1" i="0" u="none" strike="noStrike" cap="none">
                <a:solidFill>
                  <a:srgbClr val="CB0F0F"/>
                </a:solidFill>
                <a:latin typeface="Raleway"/>
                <a:ea typeface="Raleway"/>
                <a:cs typeface="Raleway"/>
                <a:sym typeface="Raleway"/>
              </a:rPr>
              <a:t>EINFOSE</a:t>
            </a:r>
            <a:endParaRPr sz="5400" b="1">
              <a:solidFill>
                <a:srgbClr val="CB0F0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Fjalla One"/>
                <a:ea typeface="Fjalla One"/>
                <a:cs typeface="Fjalla One"/>
                <a:sym typeface="Fjalla One"/>
                <a:hlinkClick r:id="rId3"/>
              </a:rPr>
              <a:t>http://einfose.ffos.hr/</a:t>
            </a:r>
            <a:endParaRPr sz="18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entury Gothic"/>
              <a:buNone/>
            </a:pPr>
            <a:r>
              <a:rPr lang="sl-SI" sz="6000"/>
              <a:t>Organization of information and IR</a:t>
            </a:r>
            <a:endParaRPr sz="60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sl-SI" dirty="0"/>
              <a:t>Jan </a:t>
            </a:r>
            <a:r>
              <a:rPr lang="sl-SI" dirty="0" smtClean="0"/>
              <a:t>Pisanski</a:t>
            </a:r>
            <a:r>
              <a:rPr lang="sl-SI" dirty="0"/>
              <a:t> </a:t>
            </a:r>
            <a:r>
              <a:rPr lang="sl-SI" dirty="0" smtClean="0"/>
              <a:t>/ PIS&amp;R</a:t>
            </a:r>
            <a:endParaRPr sz="20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Subject vocabularies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List of terms</a:t>
            </a: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Synonyms </a:t>
            </a:r>
            <a:endParaRPr sz="2400"/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Hierarchical relationship</a:t>
            </a: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Other relationships</a:t>
            </a: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Relationships enable exploration of the terminology and the domain</a:t>
            </a: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Examples from Dewey Decimal Classification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30" name="Shape 230"/>
          <p:cNvGraphicFramePr/>
          <p:nvPr/>
        </p:nvGraphicFramePr>
        <p:xfrm>
          <a:off x="1568944" y="185324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{AD1B5031-4757-4720-A9F5-6CDBACCD45D5}</a:tableStyleId>
              </a:tblPr>
              <a:tblGrid>
                <a:gridCol w="174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100" u="none" strike="noStrike" cap="none"/>
                        <a:t>Notation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100"/>
                        <a:t>Hierarchically-contextualized caption</a:t>
                      </a:r>
                      <a:endParaRPr sz="2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362.196462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Social problems of and services to groups of people / People with physical illnesses / Medical services / Diabetes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616.462 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Medicine / Specific diseases / Diseases of endocrine system / Diabetes mellitus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616.46206 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. . / Diabetes mellitus / Treatment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618.3646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Medicine / Gynecology and obstetrics / Diseases and complications of pregnancy / Diabetes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618.92462 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Medicine / Pediatrics / Diabetes mellitus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641.56314 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Cooking for people with medical conditions / People with diabetes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l="462" t="9198" r="-131" b="5070"/>
          <a:stretch/>
        </p:blipFill>
        <p:spPr>
          <a:xfrm>
            <a:off x="742951" y="171450"/>
            <a:ext cx="10448925" cy="6462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763"/>
            <a:ext cx="9753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Authority control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Most often name authority control</a:t>
            </a: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Clustering all appellations (and choosing the preferred form)</a:t>
            </a: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/>
              <a:t>Example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7688263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Shakespeare, William, 1564-1616. ‎   </a:t>
            </a:r>
            <a:r>
              <a:rPr lang="sl-S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sl-SI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  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/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Shakespeare, William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  </a:t>
            </a:r>
            <a:r>
              <a:rPr lang="sl-SI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William Shakespeare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Шекспир, У. 1564-1616 Уильям ‎   </a:t>
            </a:r>
            <a:r>
              <a:rPr lang="sl-SI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Шекспир, Уильям, 1564-1616.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  </a:t>
            </a:r>
            <a:r>
              <a:rPr lang="sl-SI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شكسبير، وليام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שיקספיר, ויליאם, 1564-1616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شكسبير، وليم، 1564-1616.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Shakespeare, W. 1564-1616 William ‎   </a:t>
            </a:r>
            <a:r>
              <a:rPr lang="sl-SI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Shakespeare, William &lt;pseud.&gt;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Shakespeare, William (English playwright and poet, 1564-1616)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1459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Authority control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People, companies, groups as authors or subjects use different names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Randomly</a:t>
            </a:r>
            <a:endParaRPr sz="18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Changing over time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Depending on circumstances </a:t>
            </a:r>
            <a:endParaRPr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Is a mechanism that enables: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Searching on any form of name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Clustering all works by an author regardless of the form of the name</a:t>
            </a:r>
            <a:endParaRPr sz="18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Organi</a:t>
            </a:r>
            <a:r>
              <a:rPr lang="sl-SI"/>
              <a:t>z</a:t>
            </a: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ation of </a:t>
            </a:r>
            <a:r>
              <a:rPr lang="sl-SI"/>
              <a:t>information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Long tradition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Libraries historically the main player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Even more important in the digital environment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While traditional methods are applicable, they are not scalable</a:t>
            </a:r>
            <a:endParaRPr sz="18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Simplified ‚cataloguing‘</a:t>
            </a: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Automatic processing</a:t>
            </a:r>
            <a:endParaRPr sz="18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▶"/>
            </a:pPr>
            <a:r>
              <a:rPr lang="sl-SI" sz="16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Automatic indexing, classification</a:t>
            </a:r>
            <a:endParaRPr sz="16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▶"/>
            </a:pPr>
            <a:r>
              <a:rPr lang="sl-SI" sz="16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Similarity (from user behaviour)</a:t>
            </a:r>
            <a:endParaRPr/>
          </a:p>
          <a:p>
            <a: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endParaRPr sz="18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Organization of information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enables locating and using information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The role of information science is to: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develop mechanisms and tools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evaluate them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study user needs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study user behaviour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Contact Information</a:t>
            </a:r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189603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8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sl-SI"/>
              <a:t>Different types of documents*</a:t>
            </a:r>
            <a:endParaRPr sz="4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46111" y="1447800"/>
            <a:ext cx="10707600" cy="4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sl-SI" sz="2400"/>
              <a:t>Text</a:t>
            </a:r>
            <a:endParaRPr sz="2400"/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sl-SI" sz="2400"/>
              <a:t>Images (still and moving)</a:t>
            </a:r>
            <a:endParaRPr sz="2400"/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sl-SI" sz="2400"/>
              <a:t>Audio (music, speech, other sounds)</a:t>
            </a:r>
            <a:endParaRPr sz="2400"/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sl-SI" sz="2400"/>
              <a:t>Mixed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sl-SI" sz="2400"/>
              <a:t>*What is a document</a:t>
            </a:r>
            <a:endParaRPr sz="2400"/>
          </a:p>
          <a:p>
            <a:pPr marL="609600" marR="0" lvl="0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09600" marR="0" lvl="0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contact</a:t>
            </a:r>
            <a:endParaRPr sz="4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sl-SI" sz="20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jan.pisanski@ff.uni-lj.si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How can we find what we want/need?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How can we find what we want/need?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Text (full text)</a:t>
            </a: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What are the problems with full-text searching?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Journal articles as example</a:t>
            </a: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What are the problems of full-text searching?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Terminology</a:t>
            </a: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Different languages</a:t>
            </a: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Searching for particular characteristics (author, word in a title, journal title, year of publication…) </a:t>
            </a: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What about images and sound?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Solution: metadata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Structured information about the document</a:t>
            </a:r>
            <a:endParaRPr sz="24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Standard structure: metadata elements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Standard rules and values (e.g. for dates, names; controlled vocabularies)</a:t>
            </a:r>
            <a:endParaRPr sz="200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Standard encoding/format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Controlled vocabularies</a:t>
            </a:r>
            <a:endParaRPr sz="42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Lists of possible/approved values </a:t>
            </a:r>
            <a:endParaRPr sz="240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Codes for languages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Genre terms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  <a:endParaRPr sz="200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Subject terms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Classification</a:t>
            </a:r>
            <a:endParaRPr sz="2000" b="0" i="0" u="none" strike="noStrike" cap="non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Personalizado 1">
      <a:dk1>
        <a:srgbClr val="000000"/>
      </a:dk1>
      <a:lt1>
        <a:srgbClr val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482</Words>
  <Application>Microsoft Office PowerPoint</Application>
  <PresentationFormat>Široki zaslon</PresentationFormat>
  <Paragraphs>112</Paragraphs>
  <Slides>20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Century Gothic</vt:lpstr>
      <vt:lpstr>Calibri</vt:lpstr>
      <vt:lpstr>Arial</vt:lpstr>
      <vt:lpstr>Raleway</vt:lpstr>
      <vt:lpstr>Fjalla One</vt:lpstr>
      <vt:lpstr>Noto Sans Symbols</vt:lpstr>
      <vt:lpstr>Ion</vt:lpstr>
      <vt:lpstr>Organization of information and IR</vt:lpstr>
      <vt:lpstr>Different types of documents*</vt:lpstr>
      <vt:lpstr>How can we find what we want/need?</vt:lpstr>
      <vt:lpstr>How can we find what we want/need?</vt:lpstr>
      <vt:lpstr>What are the problems with full-text searching?</vt:lpstr>
      <vt:lpstr>What are the problems of full-text searching?</vt:lpstr>
      <vt:lpstr>What about images and sound?</vt:lpstr>
      <vt:lpstr>Solution: metadata</vt:lpstr>
      <vt:lpstr>Controlled vocabularies</vt:lpstr>
      <vt:lpstr>Subject vocabularies</vt:lpstr>
      <vt:lpstr>Examples from Dewey Decimal Classification</vt:lpstr>
      <vt:lpstr>PowerPoint prezentacija</vt:lpstr>
      <vt:lpstr>PowerPoint prezentacija</vt:lpstr>
      <vt:lpstr>Authority control</vt:lpstr>
      <vt:lpstr>Example</vt:lpstr>
      <vt:lpstr>Authority control</vt:lpstr>
      <vt:lpstr>Organization of information</vt:lpstr>
      <vt:lpstr>Organization of information</vt:lpstr>
      <vt:lpstr>Instructor Contact Information</vt:lpstr>
      <vt:lpstr>My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of information and IR</dc:title>
  <dc:creator>Uporabnik</dc:creator>
  <cp:lastModifiedBy>tatjana</cp:lastModifiedBy>
  <cp:revision>3</cp:revision>
  <cp:lastPrinted>2018-07-06T05:29:09Z</cp:lastPrinted>
  <dcterms:modified xsi:type="dcterms:W3CDTF">2018-11-11T16:59:09Z</dcterms:modified>
</cp:coreProperties>
</file>