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7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4" r:id="rId21"/>
  </p:sldIdLst>
  <p:sldSz cx="12192000" cy="6858000"/>
  <p:notesSz cx="7104063" cy="10234613"/>
  <p:embeddedFontLst>
    <p:embeddedFont>
      <p:font typeface="Century Gothic" panose="020B0502020202020204" pitchFamily="34" charset="0"/>
      <p:regular r:id="rId23"/>
      <p:bold r:id="rId24"/>
      <p:italic r:id="rId25"/>
      <p:boldItalic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Raleway" panose="020B0604020202020204" charset="-18"/>
      <p:regular r:id="rId31"/>
      <p:bold r:id="rId32"/>
      <p:italic r:id="rId33"/>
      <p:boldItalic r:id="rId34"/>
    </p:embeddedFont>
    <p:embeddedFont>
      <p:font typeface="Fjalla One" panose="020B0604020202020204" charset="0"/>
      <p:regular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D1B5031-4757-4720-A9F5-6CDBACCD45D5}">
  <a:tblStyle styleId="{AD1B5031-4757-4720-A9F5-6CDBACCD45D5}" styleName="Table_0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2E7E6"/>
          </a:solidFill>
        </a:fill>
      </a:tcStyle>
    </a:wholeTbl>
    <a:band1H>
      <a:tcTxStyle/>
      <a:tcStyle>
        <a:tcBdr/>
        <a:fill>
          <a:solidFill>
            <a:srgbClr val="E3CA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3CAC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mailto:Jan.Pisanski@ff.uni-lj.si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mailto:Jan.Pisanski@ff.uni-lj.si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87E9D6-2A90-4BCA-9917-059667D4BDB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1E1409-B4D1-4074-90A1-337E7AFD5784}">
      <dgm:prSet phldrT="[Text]"/>
      <dgm:spPr/>
      <dgm:t>
        <a:bodyPr/>
        <a:lstStyle/>
        <a:p>
          <a:r>
            <a:rPr lang="hr-HR" dirty="0" err="1" smtClean="0">
              <a:solidFill>
                <a:schemeClr val="tx1"/>
              </a:solidFill>
              <a:hlinkClick xmlns:r="http://schemas.openxmlformats.org/officeDocument/2006/relationships" r:id="rId1"/>
            </a:rPr>
            <a:t>Jan.Pisanski@ff.uni-lj.si</a:t>
          </a:r>
          <a:r>
            <a:rPr lang="hr-HR" smtClean="0">
              <a:solidFill>
                <a:schemeClr val="tx1"/>
              </a:solidFill>
            </a:rPr>
            <a:t>  </a:t>
          </a:r>
          <a:endParaRPr lang="en-US" dirty="0">
            <a:solidFill>
              <a:schemeClr val="tx1"/>
            </a:solidFill>
          </a:endParaRPr>
        </a:p>
      </dgm:t>
    </dgm:pt>
    <dgm:pt modelId="{3A22935D-9DC8-463F-B9FD-A51FA2726A84}" type="parTrans" cxnId="{7D8B7E75-4507-4B72-AA00-67CAF20DBBA1}">
      <dgm:prSet/>
      <dgm:spPr/>
      <dgm:t>
        <a:bodyPr/>
        <a:lstStyle/>
        <a:p>
          <a:endParaRPr lang="en-US"/>
        </a:p>
      </dgm:t>
    </dgm:pt>
    <dgm:pt modelId="{BD917192-454C-479E-9824-7CFC05C66C75}" type="sibTrans" cxnId="{7D8B7E75-4507-4B72-AA00-67CAF20DBBA1}">
      <dgm:prSet/>
      <dgm:spPr/>
      <dgm:t>
        <a:bodyPr/>
        <a:lstStyle/>
        <a:p>
          <a:endParaRPr lang="en-US"/>
        </a:p>
      </dgm:t>
    </dgm:pt>
    <dgm:pt modelId="{D822D75A-238A-426D-A9D3-A664472FE3B0}" type="pres">
      <dgm:prSet presAssocID="{6787E9D6-2A90-4BCA-9917-059667D4BD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395514-DBA0-4CED-89BE-7504CBC7A432}" type="pres">
      <dgm:prSet presAssocID="{7D1E1409-B4D1-4074-90A1-337E7AFD578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EC5D75-B37E-4BA8-9052-2E0CEBAD8A2A}" type="presOf" srcId="{6787E9D6-2A90-4BCA-9917-059667D4BDBC}" destId="{D822D75A-238A-426D-A9D3-A664472FE3B0}" srcOrd="0" destOrd="0" presId="urn:microsoft.com/office/officeart/2005/8/layout/default"/>
    <dgm:cxn modelId="{7D8B7E75-4507-4B72-AA00-67CAF20DBBA1}" srcId="{6787E9D6-2A90-4BCA-9917-059667D4BDBC}" destId="{7D1E1409-B4D1-4074-90A1-337E7AFD5784}" srcOrd="0" destOrd="0" parTransId="{3A22935D-9DC8-463F-B9FD-A51FA2726A84}" sibTransId="{BD917192-454C-479E-9824-7CFC05C66C75}"/>
    <dgm:cxn modelId="{FFC89062-5E62-495C-8D02-15A93A33AD9B}" type="presOf" srcId="{7D1E1409-B4D1-4074-90A1-337E7AFD5784}" destId="{12395514-DBA0-4CED-89BE-7504CBC7A432}" srcOrd="0" destOrd="0" presId="urn:microsoft.com/office/officeart/2005/8/layout/default"/>
    <dgm:cxn modelId="{E08EED04-F774-4F97-861B-B6DA61ED375B}" type="presParOf" srcId="{D822D75A-238A-426D-A9D3-A664472FE3B0}" destId="{12395514-DBA0-4CED-89BE-7504CBC7A43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95514-DBA0-4CED-89BE-7504CBC7A432}">
      <dsp:nvSpPr>
        <dsp:cNvPr id="0" name=""/>
        <dsp:cNvSpPr/>
      </dsp:nvSpPr>
      <dsp:spPr>
        <a:xfrm>
          <a:off x="978594" y="892"/>
          <a:ext cx="6989960" cy="4193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5600" kern="1200" dirty="0" err="1" smtClean="0">
              <a:solidFill>
                <a:schemeClr val="tx1"/>
              </a:solidFill>
              <a:hlinkClick xmlns:r="http://schemas.openxmlformats.org/officeDocument/2006/relationships" r:id="rId1"/>
            </a:rPr>
            <a:t>Jan.Pisanski@ff.uni-lj.si</a:t>
          </a:r>
          <a:r>
            <a:rPr lang="hr-HR" sz="5600" kern="1200" smtClean="0">
              <a:solidFill>
                <a:schemeClr val="tx1"/>
              </a:solidFill>
            </a:rPr>
            <a:t>  </a:t>
          </a:r>
          <a:endParaRPr lang="en-US" sz="5600" kern="1200" dirty="0">
            <a:solidFill>
              <a:schemeClr val="tx1"/>
            </a:solidFill>
          </a:endParaRPr>
        </a:p>
      </dsp:txBody>
      <dsp:txXfrm>
        <a:off x="978594" y="892"/>
        <a:ext cx="6989960" cy="4193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899" tIns="94899" rIns="94899" bIns="94899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808942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710405" y="4925401"/>
            <a:ext cx="5683008" cy="402971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2037" cy="3454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078233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20" name="Shape 220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6630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26" name="Shape 226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27023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33" name="Shape 233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232453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40" name="Shape 240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685585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47" name="Shape 247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509254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53" name="Shape 253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906505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60" name="Shape 260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78821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66" name="Shape 266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011343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72" name="Shape 272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474046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78" name="Shape 278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25931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2037" cy="3454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710405" y="4925401"/>
            <a:ext cx="5683008" cy="4029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845" tIns="48423" rIns="96845" bIns="48423" anchor="t" anchorCtr="0">
            <a:noAutofit/>
          </a:bodyPr>
          <a:lstStyle/>
          <a:p>
            <a:pPr marL="0" indent="0"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>
            <a:spLocks noGrp="1"/>
          </p:cNvSpPr>
          <p:nvPr>
            <p:ph type="sldNum" idx="12"/>
          </p:nvPr>
        </p:nvSpPr>
        <p:spPr>
          <a:xfrm>
            <a:off x="4023984" y="9721094"/>
            <a:ext cx="3078388" cy="513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845" tIns="48423" rIns="96845" bIns="48423" anchor="b" anchorCtr="0">
            <a:noAutofit/>
          </a:bodyPr>
          <a:lstStyle/>
          <a:p>
            <a:pPr algn="r"/>
            <a:fld id="{00000000-1234-1234-1234-123412341234}" type="slidenum">
              <a:rPr lang="sl-SI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2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2725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78" name="Shape 178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31741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84" name="Shape 184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3280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90" name="Shape 190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303625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96" name="Shape 196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383968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2876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93030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body" idx="1"/>
          </p:nvPr>
        </p:nvSpPr>
        <p:spPr>
          <a:xfrm>
            <a:off x="710389" y="4861422"/>
            <a:ext cx="5683218" cy="4605570"/>
          </a:xfrm>
          <a:prstGeom prst="rect">
            <a:avLst/>
          </a:prstGeom>
        </p:spPr>
        <p:txBody>
          <a:bodyPr spcFirstLastPara="1" wrap="square" lIns="94899" tIns="94899" rIns="94899" bIns="94899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14" name="Shape 214"/>
          <p:cNvSpPr>
            <a:spLocks noGrp="1" noRot="1" noChangeAspect="1"/>
          </p:cNvSpPr>
          <p:nvPr>
            <p:ph type="sldImg" idx="2"/>
          </p:nvPr>
        </p:nvSpPr>
        <p:spPr>
          <a:xfrm>
            <a:off x="141288" y="768350"/>
            <a:ext cx="6821487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1598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ctrTitle"/>
          </p:nvPr>
        </p:nvSpPr>
        <p:spPr>
          <a:xfrm>
            <a:off x="1154955" y="1447800"/>
            <a:ext cx="8825700" cy="3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Century Gothic"/>
              <a:buNone/>
              <a:defRPr sz="72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ubTitle" idx="1"/>
          </p:nvPr>
        </p:nvSpPr>
        <p:spPr>
          <a:xfrm>
            <a:off x="1154955" y="4777380"/>
            <a:ext cx="8825700" cy="8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ctr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ctr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ctr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ctr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ctr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ctr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ctr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ctr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panorámica con descripción">
  <p:cSld name="Imagen panorámica con descripción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1154956" y="4800587"/>
            <a:ext cx="88257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Gothic"/>
              <a:buNone/>
              <a:defRPr sz="2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9" name="Shape 79"/>
          <p:cNvSpPr>
            <a:spLocks noGrp="1"/>
          </p:cNvSpPr>
          <p:nvPr>
            <p:ph type="pic" idx="2"/>
          </p:nvPr>
        </p:nvSpPr>
        <p:spPr>
          <a:xfrm>
            <a:off x="1154955" y="685800"/>
            <a:ext cx="8825700" cy="364080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50"/>
              </a:srgbClr>
            </a:outerShdw>
          </a:effectLst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1154956" y="5367325"/>
            <a:ext cx="8825700" cy="4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4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descripción">
  <p:cSld name="Título y descripción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1154954" y="1447800"/>
            <a:ext cx="88257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Century Gothic"/>
              <a:buNone/>
              <a:defRPr sz="48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1154954" y="3657600"/>
            <a:ext cx="8825700" cy="23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 con descripción">
  <p:cSld name="Cita con descripción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1574801" y="1447800"/>
            <a:ext cx="7999200" cy="23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Century Gothic"/>
              <a:buNone/>
              <a:defRPr sz="48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1154954" y="4350657"/>
            <a:ext cx="88257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body" idx="2"/>
          </p:nvPr>
        </p:nvSpPr>
        <p:spPr>
          <a:xfrm>
            <a:off x="1930400" y="3771174"/>
            <a:ext cx="7385700" cy="3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small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/>
          <p:nvPr/>
        </p:nvSpPr>
        <p:spPr>
          <a:xfrm>
            <a:off x="898295" y="971253"/>
            <a:ext cx="801900" cy="19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200" b="0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98" name="Shape 98"/>
          <p:cNvSpPr txBox="1"/>
          <p:nvPr/>
        </p:nvSpPr>
        <p:spPr>
          <a:xfrm>
            <a:off x="9330490" y="2613787"/>
            <a:ext cx="801900" cy="19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200" b="0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jeta de nombre">
  <p:cSld name="Tarjeta de nombre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title"/>
          </p:nvPr>
        </p:nvSpPr>
        <p:spPr>
          <a:xfrm>
            <a:off x="1154954" y="3124201"/>
            <a:ext cx="8825700" cy="16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entury Gothic"/>
              <a:buNone/>
              <a:defRPr sz="40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1154955" y="4777381"/>
            <a:ext cx="8825700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r la tarjeta de nombre">
  <p:cSld name="Citar la tarjeta de nombre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574801" y="1447800"/>
            <a:ext cx="7999200" cy="31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Century Gothic"/>
              <a:buNone/>
              <a:defRPr sz="48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1574801" y="4953000"/>
            <a:ext cx="7999200" cy="10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/>
          <p:nvPr/>
        </p:nvSpPr>
        <p:spPr>
          <a:xfrm>
            <a:off x="9334033" y="3316513"/>
            <a:ext cx="801900" cy="19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200" b="0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  <p:sp>
        <p:nvSpPr>
          <p:cNvPr id="112" name="Shape 112"/>
          <p:cNvSpPr txBox="1"/>
          <p:nvPr/>
        </p:nvSpPr>
        <p:spPr>
          <a:xfrm>
            <a:off x="898295" y="971253"/>
            <a:ext cx="801900" cy="19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200" b="0" i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dadero o falso">
  <p:cSld name="Verdadero o falso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1154954" y="1447800"/>
            <a:ext cx="8825700" cy="19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Century Gothic"/>
              <a:buNone/>
              <a:defRPr sz="48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1154954" y="4350657"/>
            <a:ext cx="88257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19" name="Shape 119"/>
          <p:cNvSpPr txBox="1">
            <a:spLocks noGrp="1"/>
          </p:cNvSpPr>
          <p:nvPr>
            <p:ph type="body" idx="2"/>
          </p:nvPr>
        </p:nvSpPr>
        <p:spPr>
          <a:xfrm>
            <a:off x="1154953" y="3848610"/>
            <a:ext cx="8825700" cy="5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720"/>
              </a:spcBef>
              <a:spcAft>
                <a:spcPts val="0"/>
              </a:spcAft>
              <a:buClr>
                <a:schemeClr val="accent1"/>
              </a:buClr>
              <a:buSzPts val="2880"/>
              <a:buFont typeface="Noto Sans Symbols"/>
              <a:buNone/>
              <a:defRPr sz="36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lumna 3">
  <p:cSld name="Columna 3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00" cy="1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entury Gothic"/>
              <a:buNone/>
              <a:defRPr sz="40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32947" y="1981200"/>
            <a:ext cx="29469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body" idx="2"/>
          </p:nvPr>
        </p:nvSpPr>
        <p:spPr>
          <a:xfrm>
            <a:off x="3883659" y="1981200"/>
            <a:ext cx="29361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body" idx="3"/>
          </p:nvPr>
        </p:nvSpPr>
        <p:spPr>
          <a:xfrm>
            <a:off x="7124700" y="1981200"/>
            <a:ext cx="2932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cxnSp>
        <p:nvCxnSpPr>
          <p:cNvPr id="125" name="Shape 125"/>
          <p:cNvCxnSpPr/>
          <p:nvPr/>
        </p:nvCxnSpPr>
        <p:spPr>
          <a:xfrm>
            <a:off x="3726142" y="2133600"/>
            <a:ext cx="0" cy="3962400"/>
          </a:xfrm>
          <a:prstGeom prst="straightConnector1">
            <a:avLst/>
          </a:prstGeom>
          <a:noFill/>
          <a:ln w="12700" cap="flat" cmpd="sng">
            <a:solidFill>
              <a:schemeClr val="accent1">
                <a:alpha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6" name="Shape 126"/>
          <p:cNvCxnSpPr/>
          <p:nvPr/>
        </p:nvCxnSpPr>
        <p:spPr>
          <a:xfrm>
            <a:off x="6962227" y="2133600"/>
            <a:ext cx="0" cy="3966900"/>
          </a:xfrm>
          <a:prstGeom prst="straightConnector1">
            <a:avLst/>
          </a:prstGeom>
          <a:noFill/>
          <a:ln w="12700" cap="flat" cmpd="sng">
            <a:solidFill>
              <a:schemeClr val="accent1">
                <a:alpha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Shape 127"/>
          <p:cNvSpPr txBox="1">
            <a:spLocks noGrp="1"/>
          </p:cNvSpPr>
          <p:nvPr>
            <p:ph type="body" idx="4"/>
          </p:nvPr>
        </p:nvSpPr>
        <p:spPr>
          <a:xfrm>
            <a:off x="652463" y="2667000"/>
            <a:ext cx="2927400" cy="3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8" name="Shape 128"/>
          <p:cNvSpPr txBox="1">
            <a:spLocks noGrp="1"/>
          </p:cNvSpPr>
          <p:nvPr>
            <p:ph type="body" idx="5"/>
          </p:nvPr>
        </p:nvSpPr>
        <p:spPr>
          <a:xfrm>
            <a:off x="3873106" y="2667000"/>
            <a:ext cx="2946900" cy="3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9" name="Shape 129"/>
          <p:cNvSpPr txBox="1">
            <a:spLocks noGrp="1"/>
          </p:cNvSpPr>
          <p:nvPr>
            <p:ph type="body" idx="6"/>
          </p:nvPr>
        </p:nvSpPr>
        <p:spPr>
          <a:xfrm>
            <a:off x="7124700" y="2667000"/>
            <a:ext cx="2932200" cy="3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30" name="Shape 130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31" name="Shape 131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132" name="Shape 132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lumna de imagen 3">
  <p:cSld name="Columna de imagen 3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00" cy="1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entury Gothic"/>
              <a:buNone/>
              <a:defRPr sz="40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52463" y="4250949"/>
            <a:ext cx="29400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36" name="Shape 136"/>
          <p:cNvSpPr txBox="1">
            <a:spLocks noGrp="1"/>
          </p:cNvSpPr>
          <p:nvPr>
            <p:ph type="body" idx="2"/>
          </p:nvPr>
        </p:nvSpPr>
        <p:spPr>
          <a:xfrm>
            <a:off x="3889375" y="4250949"/>
            <a:ext cx="29304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37" name="Shape 137"/>
          <p:cNvSpPr txBox="1">
            <a:spLocks noGrp="1"/>
          </p:cNvSpPr>
          <p:nvPr>
            <p:ph type="body" idx="3"/>
          </p:nvPr>
        </p:nvSpPr>
        <p:spPr>
          <a:xfrm>
            <a:off x="7124700" y="4250949"/>
            <a:ext cx="2932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38" name="Shape 138"/>
          <p:cNvSpPr txBox="1">
            <a:spLocks noGrp="1"/>
          </p:cNvSpPr>
          <p:nvPr>
            <p:ph type="body" idx="4"/>
          </p:nvPr>
        </p:nvSpPr>
        <p:spPr>
          <a:xfrm>
            <a:off x="652463" y="4827211"/>
            <a:ext cx="2940000" cy="6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39" name="Shape 139"/>
          <p:cNvSpPr txBox="1">
            <a:spLocks noGrp="1"/>
          </p:cNvSpPr>
          <p:nvPr>
            <p:ph type="body" idx="5"/>
          </p:nvPr>
        </p:nvSpPr>
        <p:spPr>
          <a:xfrm>
            <a:off x="3888022" y="4827210"/>
            <a:ext cx="2934300" cy="6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40" name="Shape 140"/>
          <p:cNvSpPr txBox="1">
            <a:spLocks noGrp="1"/>
          </p:cNvSpPr>
          <p:nvPr>
            <p:ph type="body" idx="6"/>
          </p:nvPr>
        </p:nvSpPr>
        <p:spPr>
          <a:xfrm>
            <a:off x="7124575" y="4827208"/>
            <a:ext cx="2936100" cy="6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41" name="Shape 141"/>
          <p:cNvSpPr>
            <a:spLocks noGrp="1"/>
          </p:cNvSpPr>
          <p:nvPr>
            <p:ph type="pic" idx="7"/>
          </p:nvPr>
        </p:nvSpPr>
        <p:spPr>
          <a:xfrm>
            <a:off x="652463" y="2209800"/>
            <a:ext cx="2940000" cy="152400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50"/>
              </a:srgbClr>
            </a:outerShdw>
          </a:effectLst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42" name="Shape 142"/>
          <p:cNvSpPr>
            <a:spLocks noGrp="1"/>
          </p:cNvSpPr>
          <p:nvPr>
            <p:ph type="pic" idx="8"/>
          </p:nvPr>
        </p:nvSpPr>
        <p:spPr>
          <a:xfrm>
            <a:off x="3889374" y="2209800"/>
            <a:ext cx="2930400" cy="152400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50"/>
              </a:srgbClr>
            </a:outerShdw>
          </a:effectLst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43" name="Shape 143"/>
          <p:cNvSpPr>
            <a:spLocks noGrp="1"/>
          </p:cNvSpPr>
          <p:nvPr>
            <p:ph type="pic" idx="9"/>
          </p:nvPr>
        </p:nvSpPr>
        <p:spPr>
          <a:xfrm>
            <a:off x="7124699" y="2209800"/>
            <a:ext cx="2932200" cy="152400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50"/>
              </a:srgbClr>
            </a:outerShdw>
          </a:effectLst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cxnSp>
        <p:nvCxnSpPr>
          <p:cNvPr id="144" name="Shape 144"/>
          <p:cNvCxnSpPr/>
          <p:nvPr/>
        </p:nvCxnSpPr>
        <p:spPr>
          <a:xfrm>
            <a:off x="3726142" y="2133600"/>
            <a:ext cx="0" cy="3962400"/>
          </a:xfrm>
          <a:prstGeom prst="straightConnector1">
            <a:avLst/>
          </a:prstGeom>
          <a:noFill/>
          <a:ln w="12700" cap="flat" cmpd="sng">
            <a:solidFill>
              <a:schemeClr val="accent1">
                <a:alpha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5" name="Shape 145"/>
          <p:cNvCxnSpPr/>
          <p:nvPr/>
        </p:nvCxnSpPr>
        <p:spPr>
          <a:xfrm>
            <a:off x="6962227" y="2133600"/>
            <a:ext cx="0" cy="3966900"/>
          </a:xfrm>
          <a:prstGeom prst="straightConnector1">
            <a:avLst/>
          </a:prstGeom>
          <a:noFill/>
          <a:ln w="12700" cap="flat" cmpd="sng">
            <a:solidFill>
              <a:schemeClr val="accent1">
                <a:alpha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6" name="Shape 146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47" name="Shape 147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148" name="Shape 148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00" cy="1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entury Gothic"/>
              <a:buNone/>
              <a:defRPr sz="42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 rot="5400000">
            <a:off x="3478803" y="-322632"/>
            <a:ext cx="4195500" cy="89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3302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2004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988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971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972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8955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89559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52" name="Shape 152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53" name="Shape 153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154" name="Shape 154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 rot="5400000">
            <a:off x="6662466" y="2949449"/>
            <a:ext cx="4413300" cy="14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entury Gothic"/>
              <a:buNone/>
              <a:defRPr sz="42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 rot="5400000">
            <a:off x="2336584" y="266099"/>
            <a:ext cx="4413300" cy="677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02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2004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988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971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972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8955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89559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58" name="Shape 158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59" name="Shape 159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00" cy="1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entury Gothic"/>
              <a:buNone/>
              <a:defRPr sz="42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600" cy="41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02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2004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988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971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972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8955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89559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1154956" y="2861733"/>
            <a:ext cx="8825700" cy="19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entury Gothic"/>
              <a:buNone/>
              <a:defRPr sz="40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1154955" y="4777381"/>
            <a:ext cx="8825700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00" cy="1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entury Gothic"/>
              <a:buNone/>
              <a:defRPr sz="42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1103312" y="2060575"/>
            <a:ext cx="4396200" cy="41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2004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0988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9971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8955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89559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2"/>
          </p:nvPr>
        </p:nvSpPr>
        <p:spPr>
          <a:xfrm>
            <a:off x="5654493" y="2056092"/>
            <a:ext cx="4396200" cy="4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2004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0988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9971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8955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89559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00" cy="1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entury Gothic"/>
              <a:buNone/>
              <a:defRPr sz="42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1103313" y="1905000"/>
            <a:ext cx="4396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2"/>
          </p:nvPr>
        </p:nvSpPr>
        <p:spPr>
          <a:xfrm>
            <a:off x="1103312" y="2514600"/>
            <a:ext cx="4396200" cy="37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2004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0988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9971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8955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89559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3"/>
          </p:nvPr>
        </p:nvSpPr>
        <p:spPr>
          <a:xfrm>
            <a:off x="5654495" y="1905000"/>
            <a:ext cx="4396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4"/>
          </p:nvPr>
        </p:nvSpPr>
        <p:spPr>
          <a:xfrm>
            <a:off x="5654495" y="2514600"/>
            <a:ext cx="4396200" cy="37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2004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0988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9971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8955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89559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00" cy="1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entury Gothic"/>
              <a:buNone/>
              <a:defRPr sz="42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1154954" y="1447800"/>
            <a:ext cx="34011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entury Gothic"/>
              <a:buNone/>
              <a:defRPr sz="24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4784616" y="1447800"/>
            <a:ext cx="51960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marR="0" lvl="0" indent="-3302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2004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988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971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972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9972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9972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9972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9972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2"/>
          </p:nvPr>
        </p:nvSpPr>
        <p:spPr>
          <a:xfrm>
            <a:off x="1154954" y="3129280"/>
            <a:ext cx="3401100" cy="28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1153907" y="1854192"/>
            <a:ext cx="5092800" cy="15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2" name="Shape 72"/>
          <p:cNvSpPr>
            <a:spLocks noGrp="1"/>
          </p:cNvSpPr>
          <p:nvPr>
            <p:ph type="pic" idx="2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50"/>
              </a:srgbClr>
            </a:outerShdw>
          </a:effectLst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1154954" y="3657600"/>
            <a:ext cx="50850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800"/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28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286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720"/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9816400" y="6201344"/>
            <a:ext cx="2075547" cy="575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7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5363640" y="6096001"/>
            <a:ext cx="1583069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8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424096" y="6218956"/>
            <a:ext cx="2237217" cy="63904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>
            <a:gsLst>
              <a:gs pos="0">
                <a:srgbClr val="F4585A">
                  <a:alpha val="10980"/>
                </a:srgbClr>
              </a:gs>
              <a:gs pos="36000">
                <a:srgbClr val="F4585A">
                  <a:alpha val="9803"/>
                </a:srgbClr>
              </a:gs>
              <a:gs pos="75000">
                <a:srgbClr val="F4585A">
                  <a:alpha val="0"/>
                </a:srgbClr>
              </a:gs>
              <a:gs pos="100000">
                <a:srgbClr val="F4585A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" name="Shape 1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>
            <a:gsLst>
              <a:gs pos="0">
                <a:srgbClr val="F4585A">
                  <a:alpha val="7843"/>
                </a:srgbClr>
              </a:gs>
              <a:gs pos="36000">
                <a:srgbClr val="F4585A">
                  <a:alpha val="4705"/>
                </a:srgbClr>
              </a:gs>
              <a:gs pos="71000">
                <a:srgbClr val="F3F3F3">
                  <a:alpha val="0"/>
                </a:srgbClr>
              </a:gs>
              <a:gs pos="100000">
                <a:srgbClr val="F3F3F3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>
            <a:gsLst>
              <a:gs pos="0">
                <a:srgbClr val="F4585A">
                  <a:alpha val="6666"/>
                </a:srgbClr>
              </a:gs>
              <a:gs pos="36000">
                <a:srgbClr val="F4585A">
                  <a:alpha val="5882"/>
                </a:srgbClr>
              </a:gs>
              <a:gs pos="69000">
                <a:srgbClr val="F4585A">
                  <a:alpha val="0"/>
                </a:srgbClr>
              </a:gs>
              <a:gs pos="100000">
                <a:srgbClr val="F4585A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" name="Shape 12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>
            <a:gsLst>
              <a:gs pos="0">
                <a:srgbClr val="F4585A">
                  <a:alpha val="13725"/>
                </a:srgbClr>
              </a:gs>
              <a:gs pos="36000">
                <a:srgbClr val="F4585A">
                  <a:alpha val="6666"/>
                </a:srgbClr>
              </a:gs>
              <a:gs pos="73000">
                <a:srgbClr val="F4585A">
                  <a:alpha val="0"/>
                </a:srgbClr>
              </a:gs>
              <a:gs pos="100000">
                <a:srgbClr val="F4585A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" name="Shape 13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>
            <a:gsLst>
              <a:gs pos="0">
                <a:srgbClr val="F4585A">
                  <a:alpha val="9803"/>
                </a:srgbClr>
              </a:gs>
              <a:gs pos="31000">
                <a:srgbClr val="F4585A">
                  <a:alpha val="4705"/>
                </a:srgbClr>
              </a:gs>
              <a:gs pos="66000">
                <a:srgbClr val="F4585A">
                  <a:alpha val="0"/>
                </a:srgbClr>
              </a:gs>
              <a:gs pos="100000">
                <a:srgbClr val="F4585A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" name="Shap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dist="25400" dir="5400000" rotWithShape="0">
              <a:srgbClr val="000000">
                <a:alpha val="447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00" cy="1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entury Gothic"/>
              <a:buNone/>
              <a:defRPr sz="4200" b="0" i="0" u="none" strike="noStrike" cap="non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600" cy="41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3302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▶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2004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▶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988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▶"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971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972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▶"/>
              <a:defRPr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28956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289559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289559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960"/>
              <a:buFont typeface="Noto Sans Symbols"/>
              <a:buChar char="▶"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r>
              <a:rPr lang="en-GB" smtClean="0"/>
              <a:t>Jan Pisanski, 2018</a:t>
            </a:r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ctr" rtl="0">
              <a:spcBef>
                <a:spcPts val="0"/>
              </a:spcBef>
              <a:buNone/>
              <a:defRPr sz="2800" b="0" i="0" u="none" strike="noStrike" cap="non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einfose.ffos.h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viaf.org/viaf/96994048/#Shakespeare,_William,_1564-1616.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jan.pisanski@ff.uni-lj.si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/>
          <p:nvPr/>
        </p:nvSpPr>
        <p:spPr>
          <a:xfrm>
            <a:off x="140672" y="126610"/>
            <a:ext cx="30924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5400" b="1" i="0" u="none" strike="noStrike" cap="none">
                <a:solidFill>
                  <a:srgbClr val="CB0F0F"/>
                </a:solidFill>
                <a:latin typeface="Raleway"/>
                <a:ea typeface="Raleway"/>
                <a:cs typeface="Raleway"/>
                <a:sym typeface="Raleway"/>
              </a:rPr>
              <a:t>EINFOSE</a:t>
            </a:r>
            <a:endParaRPr sz="5400" b="1">
              <a:solidFill>
                <a:srgbClr val="CB0F0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u="sng">
                <a:solidFill>
                  <a:schemeClr val="hlink"/>
                </a:solidFill>
                <a:latin typeface="Fjalla One"/>
                <a:ea typeface="Fjalla One"/>
                <a:cs typeface="Fjalla One"/>
                <a:sym typeface="Fjalla One"/>
                <a:hlinkClick r:id="rId3"/>
              </a:rPr>
              <a:t>http://einfose.ffos.hr/</a:t>
            </a:r>
            <a:endParaRPr sz="1800">
              <a:solidFill>
                <a:schemeClr val="dk1"/>
              </a:solidFill>
              <a:latin typeface="Fjalla One"/>
              <a:ea typeface="Fjalla One"/>
              <a:cs typeface="Fjalla One"/>
              <a:sym typeface="Fjalla One"/>
            </a:endParaRPr>
          </a:p>
        </p:txBody>
      </p:sp>
      <p:sp>
        <p:nvSpPr>
          <p:cNvPr id="166" name="Shape 166"/>
          <p:cNvSpPr txBox="1">
            <a:spLocks noGrp="1"/>
          </p:cNvSpPr>
          <p:nvPr>
            <p:ph type="ctrTitle"/>
          </p:nvPr>
        </p:nvSpPr>
        <p:spPr>
          <a:xfrm>
            <a:off x="1154955" y="1447800"/>
            <a:ext cx="8825700" cy="3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Century Gothic"/>
              <a:buNone/>
            </a:pPr>
            <a:r>
              <a:rPr lang="sl-SI" sz="6000"/>
              <a:t>Organization of information and IR</a:t>
            </a:r>
            <a:endParaRPr sz="6000" b="0" i="0" u="none" strike="noStrike" cap="none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ubTitle" idx="1"/>
          </p:nvPr>
        </p:nvSpPr>
        <p:spPr>
          <a:xfrm>
            <a:off x="1154955" y="4777380"/>
            <a:ext cx="8825700" cy="8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</a:pPr>
            <a:r>
              <a:rPr lang="sl-SI" dirty="0"/>
              <a:t>Jan </a:t>
            </a:r>
            <a:r>
              <a:rPr lang="sl-SI" dirty="0" smtClean="0"/>
              <a:t>Pisanski</a:t>
            </a:r>
            <a:r>
              <a:rPr lang="sl-SI" dirty="0"/>
              <a:t> </a:t>
            </a:r>
            <a:r>
              <a:rPr lang="sl-SI" dirty="0" smtClean="0"/>
              <a:t>/ PIS&amp;R</a:t>
            </a:r>
            <a:endParaRPr sz="2000" b="0" i="0" u="none" strike="noStrike" cap="none" dirty="0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sl-SI" sz="42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Subject vocabularies</a:t>
            </a:r>
            <a:endParaRPr sz="42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3" name="Shape 223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▶"/>
            </a:pPr>
            <a:r>
              <a:rPr lang="sl-SI" sz="24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List of terms</a:t>
            </a:r>
            <a:endParaRPr sz="24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937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▶"/>
            </a:pPr>
            <a:r>
              <a:rPr lang="sl-SI" sz="24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Synonyms </a:t>
            </a:r>
            <a:endParaRPr sz="2400"/>
          </a:p>
          <a:p>
            <a:pPr marL="342900" marR="0" lvl="0" indent="-3937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▶"/>
            </a:pPr>
            <a:r>
              <a:rPr lang="sl-SI" sz="24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Hierarchical relationship</a:t>
            </a:r>
            <a:endParaRPr sz="24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937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▶"/>
            </a:pPr>
            <a:r>
              <a:rPr lang="sl-SI" sz="24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Other relationships</a:t>
            </a:r>
            <a:endParaRPr sz="24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2413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4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937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▶"/>
            </a:pPr>
            <a:r>
              <a:rPr lang="sl-SI" sz="24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Relationships enable exploration of the terminology and the domain</a:t>
            </a:r>
            <a:endParaRPr sz="24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sl-SI" sz="42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Examples from Dewey Decimal Classification</a:t>
            </a:r>
            <a:endParaRPr sz="42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9" name="Shape 229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241300" algn="l" rtl="0"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230" name="Shape 230"/>
          <p:cNvGraphicFramePr/>
          <p:nvPr/>
        </p:nvGraphicFramePr>
        <p:xfrm>
          <a:off x="1568944" y="1853247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{AD1B5031-4757-4720-A9F5-6CDBACCD45D5}</a:tableStyleId>
              </a:tblPr>
              <a:tblGrid>
                <a:gridCol w="1746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37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61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2100" u="none" strike="noStrike" cap="none"/>
                        <a:t>Notation</a:t>
                      </a:r>
                      <a:endParaRPr sz="21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2100"/>
                        <a:t>Hierarchically-contextualized caption</a:t>
                      </a:r>
                      <a:endParaRPr sz="21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9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2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362.196462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Gothic"/>
                        <a:buNone/>
                      </a:pPr>
                      <a:r>
                        <a:rPr lang="sl-SI" sz="2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Social problems of and services to groups of people / People with physical illnesses / Medical services / Diabetes</a:t>
                      </a:r>
                      <a:endParaRPr sz="20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4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2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616.462 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Gothic"/>
                        <a:buNone/>
                      </a:pPr>
                      <a:r>
                        <a:rPr lang="sl-SI" sz="2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Medicine / Specific diseases / Diseases of endocrine system / Diabetes mellitus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2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616.46206 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2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. . . / Diabetes mellitus / Treatment</a:t>
                      </a:r>
                      <a:endParaRPr sz="20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4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2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618.3646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Gothic"/>
                        <a:buNone/>
                      </a:pPr>
                      <a:r>
                        <a:rPr lang="sl-SI" sz="2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Medicine / Gynecology and obstetrics / Diseases and complications of pregnancy / Diabetes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2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618.92462 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Gothic"/>
                        <a:buNone/>
                      </a:pPr>
                      <a:r>
                        <a:rPr lang="sl-SI" sz="2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Medicine / Pediatrics / Diabetes mellitus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41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-SI" sz="2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641.56314 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entury Gothic"/>
                        <a:buNone/>
                      </a:pPr>
                      <a:r>
                        <a:rPr lang="sl-SI" sz="2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Cooking for people with medical conditions / People with diabetes 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endParaRPr sz="4200" b="0" i="0" u="none" strike="noStrike" cap="none">
              <a:solidFill>
                <a:schemeClr val="l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241300" algn="l" rtl="0"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37" name="Shape 237"/>
          <p:cNvPicPr preferRelativeResize="0"/>
          <p:nvPr/>
        </p:nvPicPr>
        <p:blipFill rotWithShape="1">
          <a:blip r:embed="rId3">
            <a:alphaModFix/>
          </a:blip>
          <a:srcRect l="462" t="9198" r="-131" b="5070"/>
          <a:stretch/>
        </p:blipFill>
        <p:spPr>
          <a:xfrm>
            <a:off x="742951" y="171450"/>
            <a:ext cx="10448925" cy="646271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endParaRPr sz="4200" b="0" i="0" u="none" strike="noStrike" cap="none">
              <a:solidFill>
                <a:schemeClr val="lt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3" name="Shape 243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241300" algn="l" rtl="0"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44" name="Shape 2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000" y="4763"/>
            <a:ext cx="97536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sl-SI" sz="42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Authority control</a:t>
            </a:r>
            <a:endParaRPr sz="42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0" name="Shape 250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▶"/>
            </a:pPr>
            <a:r>
              <a:rPr lang="sl-SI" sz="24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Most often name authority control</a:t>
            </a:r>
            <a:endParaRPr sz="24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2413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4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937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▶"/>
            </a:pPr>
            <a:r>
              <a:rPr lang="sl-SI" sz="24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Clustering all appellations (and choosing the preferred form)</a:t>
            </a:r>
            <a:endParaRPr sz="24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sl-SI"/>
              <a:t>Example</a:t>
            </a:r>
            <a:endParaRPr sz="42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6" name="Shape 256"/>
          <p:cNvSpPr txBox="1">
            <a:spLocks noGrp="1"/>
          </p:cNvSpPr>
          <p:nvPr>
            <p:ph type="body" idx="1"/>
          </p:nvPr>
        </p:nvSpPr>
        <p:spPr>
          <a:xfrm>
            <a:off x="1103312" y="2060575"/>
            <a:ext cx="7688263" cy="419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440"/>
              <a:buFont typeface="Noto Sans Symbols"/>
              <a:buChar char="▶"/>
            </a:pP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Shakespeare, William, 1564-1616. ‎   </a:t>
            </a:r>
            <a:r>
              <a:rPr lang="sl-SI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sl-SI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   </a:t>
            </a: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/>
            </a:r>
            <a:b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</a:b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Shakespeare, William ‎   </a:t>
            </a:r>
            <a:r>
              <a:rPr lang="sl-SI" sz="9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</a:t>
            </a: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   </a:t>
            </a:r>
            <a:r>
              <a:rPr lang="sl-SI" sz="6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</a:t>
            </a: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   </a:t>
            </a:r>
            <a:r>
              <a:rPr lang="sl-SI" sz="9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</a:t>
            </a: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   </a:t>
            </a:r>
            <a:r>
              <a:rPr lang="sl-SI" sz="9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</a:t>
            </a: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   </a:t>
            </a:r>
            <a:r>
              <a:rPr lang="sl-SI" sz="9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</a:t>
            </a: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 </a:t>
            </a:r>
            <a:b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</a:b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William Shakespeare ‎   </a:t>
            </a:r>
            <a:r>
              <a:rPr lang="sl-SI" sz="9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</a:t>
            </a: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 </a:t>
            </a:r>
            <a:b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</a:b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Шекспир, У. 1564-1616 Уильям ‎   </a:t>
            </a:r>
            <a:r>
              <a:rPr lang="sl-SI" sz="6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</a:t>
            </a: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 </a:t>
            </a:r>
            <a:b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</a:b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Шекспир, Уильям, 1564-1616. ‎   </a:t>
            </a:r>
            <a:r>
              <a:rPr lang="sl-SI" sz="9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</a:t>
            </a: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   </a:t>
            </a:r>
            <a:r>
              <a:rPr lang="sl-SI" sz="6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</a:t>
            </a: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 </a:t>
            </a:r>
            <a:b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</a:b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شكسبير، وليام ‎   </a:t>
            </a:r>
            <a:r>
              <a:rPr lang="sl-SI" sz="9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</a:t>
            </a: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 </a:t>
            </a:r>
            <a:b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</a:b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שיקספיר, ויליאם, 1564-1616 ‎   </a:t>
            </a:r>
            <a:r>
              <a:rPr lang="sl-SI" sz="9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</a:t>
            </a: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 </a:t>
            </a:r>
            <a:b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</a:b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شكسبير، وليم، 1564-1616. ‎   </a:t>
            </a:r>
            <a:r>
              <a:rPr lang="sl-SI" sz="9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</a:t>
            </a: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   </a:t>
            </a:r>
            <a:r>
              <a:rPr lang="sl-SI" sz="9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</a:t>
            </a: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 </a:t>
            </a:r>
            <a:b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</a:b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Shakespeare, W. 1564-1616 William ‎   </a:t>
            </a:r>
            <a:r>
              <a:rPr lang="sl-SI" sz="6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</a:t>
            </a: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 </a:t>
            </a:r>
            <a:b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</a:b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Shakespeare, William &lt;pseud.&gt; ‎   </a:t>
            </a:r>
            <a:r>
              <a:rPr lang="sl-SI" sz="9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</a:t>
            </a: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  </a:t>
            </a:r>
            <a:b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</a:br>
            <a:r>
              <a:rPr lang="sl-SI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Shakespeare, William (English playwright and poet, 1564-1616)</a:t>
            </a: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7" name="Shape 257"/>
          <p:cNvSpPr txBox="1">
            <a:spLocks noGrp="1"/>
          </p:cNvSpPr>
          <p:nvPr>
            <p:ph type="body" idx="2"/>
          </p:nvPr>
        </p:nvSpPr>
        <p:spPr>
          <a:xfrm>
            <a:off x="5654493" y="2056092"/>
            <a:ext cx="4396341" cy="4200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251459" algn="l" rtl="0"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440"/>
              <a:buFont typeface="Noto Sans Symbols"/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sl-SI" sz="42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Authority control</a:t>
            </a:r>
            <a:endParaRPr sz="42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3" name="Shape 263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▶"/>
            </a:pPr>
            <a:r>
              <a:rPr lang="sl-SI" sz="20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People, companies, groups as authors or subjects use different names</a:t>
            </a:r>
            <a:endParaRPr sz="20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742950" marR="0" lvl="1" indent="-2857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▶"/>
            </a:pPr>
            <a:r>
              <a:rPr lang="sl-SI"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Randomly</a:t>
            </a:r>
            <a:endParaRPr sz="18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742950" marR="0" lvl="1" indent="-2857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▶"/>
            </a:pPr>
            <a:r>
              <a:rPr lang="sl-SI"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Changing over time</a:t>
            </a:r>
            <a:endParaRPr/>
          </a:p>
          <a:p>
            <a:pPr marL="742950" marR="0" lvl="1" indent="-2857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▶"/>
            </a:pPr>
            <a:r>
              <a:rPr lang="sl-SI"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Depending on circumstances </a:t>
            </a:r>
            <a:endParaRPr/>
          </a:p>
          <a:p>
            <a:pPr marL="342900" marR="0" lvl="0" indent="-2413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▶"/>
            </a:pPr>
            <a:r>
              <a:rPr lang="sl-SI" sz="20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Is a mechanism that enables:</a:t>
            </a:r>
            <a:endParaRPr/>
          </a:p>
          <a:p>
            <a:pPr marL="742950" marR="0" lvl="1" indent="-2857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▶"/>
            </a:pPr>
            <a:r>
              <a:rPr lang="sl-SI"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Searching on any form of name</a:t>
            </a:r>
            <a:endParaRPr/>
          </a:p>
          <a:p>
            <a:pPr marL="742950" marR="0" lvl="1" indent="-2857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▶"/>
            </a:pPr>
            <a:r>
              <a:rPr lang="sl-SI"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Clustering all works by an author regardless of the form of the name</a:t>
            </a:r>
            <a:endParaRPr sz="18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sl-SI" sz="42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Organi</a:t>
            </a:r>
            <a:r>
              <a:rPr lang="sl-SI"/>
              <a:t>z</a:t>
            </a:r>
            <a:r>
              <a:rPr lang="sl-SI" sz="42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ation of </a:t>
            </a:r>
            <a:r>
              <a:rPr lang="sl-SI"/>
              <a:t>information</a:t>
            </a:r>
            <a:endParaRPr sz="42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9" name="Shape 269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▶"/>
            </a:pPr>
            <a:r>
              <a:rPr lang="sl-SI" sz="20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Long tradition</a:t>
            </a:r>
            <a:endParaRPr sz="20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▶"/>
            </a:pPr>
            <a:r>
              <a:rPr lang="sl-SI" sz="20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Libraries historically the main player</a:t>
            </a:r>
            <a:endParaRPr sz="20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▶"/>
            </a:pPr>
            <a:r>
              <a:rPr lang="sl-SI" sz="20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Even more important in the digital environment</a:t>
            </a:r>
            <a:endParaRPr sz="20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742950" marR="0" lvl="1" indent="-2857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▶"/>
            </a:pPr>
            <a:r>
              <a:rPr lang="sl-SI"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While traditional methods are applicable, they are not scalable</a:t>
            </a:r>
            <a:endParaRPr sz="18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742950" marR="0" lvl="1" indent="-2857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▶"/>
            </a:pPr>
            <a:r>
              <a:rPr lang="sl-SI"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Simplified ‚cataloguing‘</a:t>
            </a:r>
            <a:endParaRPr/>
          </a:p>
          <a:p>
            <a:pPr marL="742950" marR="0" lvl="1" indent="-2857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Noto Sans Symbols"/>
              <a:buChar char="▶"/>
            </a:pPr>
            <a:r>
              <a:rPr lang="sl-SI" sz="18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Automatic processing</a:t>
            </a:r>
            <a:endParaRPr sz="18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143000" marR="0" lvl="2" indent="-2286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Noto Sans Symbols"/>
              <a:buChar char="▶"/>
            </a:pPr>
            <a:r>
              <a:rPr lang="sl-SI" sz="16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Automatic indexing, classification</a:t>
            </a:r>
            <a:endParaRPr sz="16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143000" marR="0" lvl="2" indent="-2286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Noto Sans Symbols"/>
              <a:buChar char="▶"/>
            </a:pPr>
            <a:r>
              <a:rPr lang="sl-SI" sz="16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Similarity (from user behaviour)</a:t>
            </a:r>
            <a:endParaRPr/>
          </a:p>
          <a:p>
            <a:pPr marL="742950" marR="0" lvl="1" indent="-194309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440"/>
              <a:buFont typeface="Noto Sans Symbols"/>
              <a:buNone/>
            </a:pPr>
            <a:endParaRPr sz="18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sl-SI" sz="42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Organization of information</a:t>
            </a:r>
            <a:endParaRPr sz="42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5" name="Shape 275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Century Gothic"/>
              <a:buChar char="▶"/>
            </a:pPr>
            <a:r>
              <a:rPr lang="sl-SI" sz="20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enables locating and using information</a:t>
            </a:r>
            <a:endParaRPr sz="20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r>
              <a:rPr lang="sl-SI" sz="20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The role of information science is to:</a:t>
            </a:r>
            <a:endParaRPr/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▶"/>
            </a:pPr>
            <a:r>
              <a:rPr lang="sl-SI" sz="20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develop mechanisms and tools</a:t>
            </a:r>
            <a:endParaRPr sz="20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▶"/>
            </a:pPr>
            <a:r>
              <a:rPr lang="sl-SI" sz="20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evaluate them</a:t>
            </a:r>
            <a:endParaRPr sz="20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▶"/>
            </a:pPr>
            <a:r>
              <a:rPr lang="sl-SI" sz="20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study user needs</a:t>
            </a:r>
            <a:endParaRPr sz="20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▶"/>
            </a:pPr>
            <a:r>
              <a:rPr lang="sl-SI" sz="20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study user behaviour</a:t>
            </a:r>
            <a:endParaRPr sz="20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Instructor Contact Information</a:t>
            </a:r>
          </a:p>
        </p:txBody>
      </p:sp>
      <p:graphicFrame>
        <p:nvGraphicFramePr>
          <p:cNvPr id="4" name="Content Placeholder 3" descr="Instructor Contact Information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5189603"/>
              </p:ext>
            </p:extLst>
          </p:nvPr>
        </p:nvGraphicFramePr>
        <p:xfrm>
          <a:off x="1103313" y="1998046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7982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00" cy="1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entury Gothic"/>
              <a:buNone/>
            </a:pPr>
            <a:r>
              <a:rPr lang="sl-SI"/>
              <a:t>Different types of documents*</a:t>
            </a:r>
            <a:endParaRPr sz="4200" b="0" i="0" u="none" strike="noStrike" cap="none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646111" y="1447800"/>
            <a:ext cx="10707600" cy="49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10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Char char="▶"/>
            </a:pPr>
            <a:r>
              <a:rPr lang="sl-SI" sz="2400"/>
              <a:t>Text</a:t>
            </a:r>
            <a:endParaRPr sz="2400"/>
          </a:p>
          <a:p>
            <a:pPr marL="342900" marR="0" lvl="0" indent="-342900" algn="l" rtl="0">
              <a:lnSpc>
                <a:spcPct val="90000"/>
              </a:lnSpc>
              <a:spcBef>
                <a:spcPts val="10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Char char="▶"/>
            </a:pPr>
            <a:r>
              <a:rPr lang="sl-SI" sz="2400"/>
              <a:t>Images (still and moving)</a:t>
            </a:r>
            <a:endParaRPr sz="2400"/>
          </a:p>
          <a:p>
            <a:pPr marL="342900" marR="0" lvl="0" indent="-342900" algn="l" rtl="0">
              <a:lnSpc>
                <a:spcPct val="90000"/>
              </a:lnSpc>
              <a:spcBef>
                <a:spcPts val="10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Char char="▶"/>
            </a:pPr>
            <a:r>
              <a:rPr lang="sl-SI" sz="2400"/>
              <a:t>Audio (music, speech, other sounds)</a:t>
            </a:r>
            <a:endParaRPr sz="2400"/>
          </a:p>
          <a:p>
            <a:pPr marL="342900" marR="0" lvl="0" indent="-342900" algn="l" rtl="0">
              <a:lnSpc>
                <a:spcPct val="90000"/>
              </a:lnSpc>
              <a:spcBef>
                <a:spcPts val="108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Char char="▶"/>
            </a:pPr>
            <a:r>
              <a:rPr lang="sl-SI" sz="2400"/>
              <a:t>Mixed</a:t>
            </a:r>
            <a:endParaRPr sz="2400"/>
          </a:p>
          <a:p>
            <a:pPr marL="0" marR="0" lvl="0" indent="0" algn="l" rtl="0">
              <a:lnSpc>
                <a:spcPct val="90000"/>
              </a:lnSpc>
              <a:spcBef>
                <a:spcPts val="1080"/>
              </a:spcBef>
              <a:spcAft>
                <a:spcPts val="0"/>
              </a:spcAft>
              <a:buNone/>
            </a:pPr>
            <a:endParaRPr sz="2400"/>
          </a:p>
          <a:p>
            <a:pPr marL="0" marR="0" lvl="0" indent="0" algn="l" rtl="0">
              <a:lnSpc>
                <a:spcPct val="90000"/>
              </a:lnSpc>
              <a:spcBef>
                <a:spcPts val="1080"/>
              </a:spcBef>
              <a:spcAft>
                <a:spcPts val="0"/>
              </a:spcAft>
              <a:buNone/>
            </a:pPr>
            <a:r>
              <a:rPr lang="sl-SI" sz="2400"/>
              <a:t>*What is a document</a:t>
            </a:r>
            <a:endParaRPr sz="2400"/>
          </a:p>
          <a:p>
            <a:pPr marL="609600" marR="0" lvl="0" indent="-508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609600" marR="0" lvl="0" indent="-508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</a:pPr>
            <a:endParaRPr sz="2000" b="0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sl-SI" sz="4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My contact</a:t>
            </a:r>
            <a:endParaRPr sz="4200" b="0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1" name="Shape 281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Char char="▶"/>
            </a:pPr>
            <a:r>
              <a:rPr lang="sl-SI" sz="2000" b="0" i="0" u="sng" strike="noStrike" cap="none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jan.pisanski@ff.uni-lj.si</a:t>
            </a:r>
            <a:endParaRPr sz="20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241300" algn="l" rtl="0">
              <a:spcBef>
                <a:spcPts val="100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sl-SI" sz="42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How can we find what we want/need?</a:t>
            </a:r>
            <a:endParaRPr sz="42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241300" algn="l" rtl="0"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sl-SI" sz="42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How can we find what we want/need?</a:t>
            </a:r>
            <a:endParaRPr sz="42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▶"/>
            </a:pPr>
            <a:r>
              <a:rPr lang="sl-SI" sz="24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Text (full text)</a:t>
            </a:r>
            <a:endParaRPr sz="24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sl-SI" sz="42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What are the problems with full-text searching?</a:t>
            </a:r>
            <a:endParaRPr sz="42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▶"/>
            </a:pPr>
            <a:r>
              <a:rPr lang="sl-SI" sz="24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Journal articles as example</a:t>
            </a:r>
            <a:endParaRPr sz="24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sl-SI" sz="42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What are the problems of full-text searching?</a:t>
            </a:r>
            <a:endParaRPr sz="42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▶"/>
            </a:pPr>
            <a:r>
              <a:rPr lang="sl-SI" sz="24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Terminology</a:t>
            </a:r>
            <a:endParaRPr sz="24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937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▶"/>
            </a:pPr>
            <a:r>
              <a:rPr lang="sl-SI" sz="24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Different languages</a:t>
            </a:r>
            <a:endParaRPr sz="24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42900" marR="0" lvl="0" indent="-3937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▶"/>
            </a:pPr>
            <a:r>
              <a:rPr lang="sl-SI" sz="24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Searching for particular characteristics (author, word in a title, journal title, year of publication…) </a:t>
            </a:r>
            <a:endParaRPr sz="24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sl-SI" sz="42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What about images and sound?</a:t>
            </a:r>
            <a:endParaRPr sz="42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241300" algn="l" rtl="0"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600"/>
              <a:buFont typeface="Noto Sans Symbols"/>
              <a:buNone/>
            </a:pPr>
            <a:endParaRPr sz="20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sl-SI" sz="42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Solution: metadata</a:t>
            </a:r>
            <a:endParaRPr sz="42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▶"/>
            </a:pPr>
            <a:r>
              <a:rPr lang="sl-SI" sz="24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Structured information about the document</a:t>
            </a:r>
            <a:endParaRPr sz="24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742950" marR="0" lvl="1" indent="-32131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▶"/>
            </a:pPr>
            <a:r>
              <a:rPr lang="sl-SI" sz="20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Standard structure: metadata elements</a:t>
            </a:r>
            <a:endParaRPr sz="20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742950" marR="0" lvl="1" indent="-32131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▶"/>
            </a:pPr>
            <a:r>
              <a:rPr lang="sl-SI" sz="20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Standard rules and values (e.g. for dates, names; controlled vocabularies)</a:t>
            </a:r>
            <a:endParaRPr sz="2000"/>
          </a:p>
          <a:p>
            <a:pPr marL="742950" marR="0" lvl="1" indent="-32131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▶"/>
            </a:pPr>
            <a:r>
              <a:rPr lang="sl-SI" sz="20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Standard encoding/format</a:t>
            </a:r>
            <a:endParaRPr sz="20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sl-SI" sz="42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Controlled vocabularies</a:t>
            </a:r>
            <a:endParaRPr sz="42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▶"/>
            </a:pPr>
            <a:r>
              <a:rPr lang="sl-SI" sz="24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Lists of possible/approved values </a:t>
            </a:r>
            <a:endParaRPr sz="2400"/>
          </a:p>
          <a:p>
            <a:pPr marL="742950" marR="0" lvl="1" indent="-32131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▶"/>
            </a:pPr>
            <a:r>
              <a:rPr lang="sl-SI" sz="20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Codes for languages</a:t>
            </a:r>
            <a:endParaRPr sz="20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742950" marR="0" lvl="1" indent="-32131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▶"/>
            </a:pPr>
            <a:r>
              <a:rPr lang="sl-SI" sz="20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Genre terms</a:t>
            </a:r>
            <a:endParaRPr sz="20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742950" marR="0" lvl="1" indent="-32131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▶"/>
            </a:pPr>
            <a:r>
              <a:rPr lang="sl-SI" sz="20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…</a:t>
            </a:r>
            <a:endParaRPr sz="2000"/>
          </a:p>
          <a:p>
            <a:pPr marL="742950" marR="0" lvl="1" indent="-32131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▶"/>
            </a:pPr>
            <a:r>
              <a:rPr lang="sl-SI" sz="20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Subject terms</a:t>
            </a:r>
            <a:endParaRPr sz="20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742950" marR="0" lvl="1" indent="-32131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▶"/>
            </a:pPr>
            <a:r>
              <a:rPr lang="sl-SI" sz="2000" b="0" i="0" u="none" strike="noStrike" cap="none">
                <a:latin typeface="Century Gothic"/>
                <a:ea typeface="Century Gothic"/>
                <a:cs typeface="Century Gothic"/>
                <a:sym typeface="Century Gothic"/>
              </a:rPr>
              <a:t>Classification</a:t>
            </a:r>
            <a:endParaRPr sz="2000" b="0" i="0" u="none" strike="noStrike" cap="none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GB" smtClean="0"/>
              <a:t>Jan Pisanski, 2018</a:t>
            </a:r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on">
  <a:themeElements>
    <a:clrScheme name="Personalizado 1">
      <a:dk1>
        <a:srgbClr val="000000"/>
      </a:dk1>
      <a:lt1>
        <a:srgbClr val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482</Words>
  <Application>Microsoft Office PowerPoint</Application>
  <PresentationFormat>Široki zaslon</PresentationFormat>
  <Paragraphs>112</Paragraphs>
  <Slides>20</Slides>
  <Notes>19</Notes>
  <HiddenSlides>0</HiddenSlides>
  <MMClips>0</MMClips>
  <ScaleCrop>false</ScaleCrop>
  <HeadingPairs>
    <vt:vector size="6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20</vt:i4>
      </vt:variant>
    </vt:vector>
  </HeadingPairs>
  <TitlesOfParts>
    <vt:vector size="27" baseType="lpstr">
      <vt:lpstr>Century Gothic</vt:lpstr>
      <vt:lpstr>Calibri</vt:lpstr>
      <vt:lpstr>Arial</vt:lpstr>
      <vt:lpstr>Raleway</vt:lpstr>
      <vt:lpstr>Fjalla One</vt:lpstr>
      <vt:lpstr>Noto Sans Symbols</vt:lpstr>
      <vt:lpstr>Ion</vt:lpstr>
      <vt:lpstr>Organization of information and IR</vt:lpstr>
      <vt:lpstr>Different types of documents*</vt:lpstr>
      <vt:lpstr>How can we find what we want/need?</vt:lpstr>
      <vt:lpstr>How can we find what we want/need?</vt:lpstr>
      <vt:lpstr>What are the problems with full-text searching?</vt:lpstr>
      <vt:lpstr>What are the problems of full-text searching?</vt:lpstr>
      <vt:lpstr>What about images and sound?</vt:lpstr>
      <vt:lpstr>Solution: metadata</vt:lpstr>
      <vt:lpstr>Controlled vocabularies</vt:lpstr>
      <vt:lpstr>Subject vocabularies</vt:lpstr>
      <vt:lpstr>Examples from Dewey Decimal Classification</vt:lpstr>
      <vt:lpstr>PowerPoint prezentacija</vt:lpstr>
      <vt:lpstr>PowerPoint prezentacija</vt:lpstr>
      <vt:lpstr>Authority control</vt:lpstr>
      <vt:lpstr>Example</vt:lpstr>
      <vt:lpstr>Authority control</vt:lpstr>
      <vt:lpstr>Organization of information</vt:lpstr>
      <vt:lpstr>Organization of information</vt:lpstr>
      <vt:lpstr>Instructor Contact Information</vt:lpstr>
      <vt:lpstr>My contact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Organization of information and IR</dc:title>
  <dc:creator>Uporabnik</dc:creator>
  <cp:lastModifiedBy>tatjana</cp:lastModifiedBy>
  <cp:revision>3</cp:revision>
  <cp:lastPrinted>2018-07-06T05:29:09Z</cp:lastPrinted>
  <dcterms:modified xsi:type="dcterms:W3CDTF">2018-11-11T16:59:09Z</dcterms:modified>
</cp:coreProperties>
</file>