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13" r:id="rId19"/>
    <p:sldId id="306" r:id="rId20"/>
    <p:sldId id="307" r:id="rId21"/>
    <p:sldId id="308" r:id="rId22"/>
    <p:sldId id="309" r:id="rId23"/>
    <p:sldId id="310" r:id="rId24"/>
    <p:sldId id="311" r:id="rId25"/>
    <p:sldId id="314" r:id="rId26"/>
  </p:sldIdLst>
  <p:sldSz cx="12192000" cy="6858000"/>
  <p:notesSz cx="7023100" cy="9309100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  <p:embeddedFont>
      <p:font typeface="Fjalla One" panose="020B0604020202020204" charset="0"/>
      <p:regular r:id="rId38"/>
    </p:embeddedFont>
    <p:embeddedFont>
      <p:font typeface="Arial Unicode MS" panose="020B0604020202020204" charset="-128"/>
      <p:regular r:id="rId39"/>
    </p:embeddedFont>
    <p:embeddedFont>
      <p:font typeface="Raleway" panose="020B0604020202020204" charset="-18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 custT="1"/>
      <dgm:spPr/>
      <dgm:t>
        <a:bodyPr/>
        <a:lstStyle/>
        <a:p>
          <a:r>
            <a:rPr lang="hr-HR" sz="4000" dirty="0" smtClean="0"/>
            <a:t>Polona.Vilar@ff.uni-lj.si</a:t>
          </a:r>
          <a:endParaRPr lang="en-US" sz="4000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2395514-DBA0-4CED-89BE-7504CBC7A432}" type="pres">
      <dgm:prSet presAssocID="{7D1E1409-B4D1-4074-90A1-337E7AFD5784}" presName="node" presStyleLbl="node1" presStyleIdx="0" presStyleCnt="1" custScaleX="1138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493491" y="892"/>
          <a:ext cx="7960167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 smtClean="0"/>
            <a:t>Polona.Vilar@ff.uni-lj.si</a:t>
          </a:r>
          <a:endParaRPr lang="en-US" sz="4000" kern="1200" dirty="0"/>
        </a:p>
      </dsp:txBody>
      <dsp:txXfrm>
        <a:off x="493491" y="892"/>
        <a:ext cx="7960167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981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6625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CFC5B-4AF8-4915-B266-CD7978735317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5588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26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058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087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CFC5B-4AF8-4915-B266-CD7978735317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4063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250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6781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73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332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1202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FCFC5B-4AF8-4915-B266-CD7978735317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700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073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6301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4894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4706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F12312-CCD9-4E42-9D7D-8CC91792F4BC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90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DE71E-CAD1-4D0F-958B-BE602EEA4AB7}" type="datetime1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48BA-20B1-4067-8E7A-E14E7C4F1659}" type="datetime1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6D845-14D8-4F4B-A279-1E69C05317DE}" type="datetime1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29610-6899-4B0A-A210-983D4198F2BF}" type="datetime1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30C6436-19CB-4AA6-9097-04C7202F7935}" type="datetime1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Polona Vilar,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4" r:id="rId3"/>
    <p:sldLayoutId id="2147483687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einfose.ffos.h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so.org/apps/group_public/download.php/17446/Understanding%20Metadata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lumbia.edu/cu/libraries/inside/units/bibcontrol/osmc/bucklandwhat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5262139E-4C4F-4754-BA74-C4D3B3792406}"/>
              </a:ext>
            </a:extLst>
          </p:cNvPr>
          <p:cNvSpPr txBox="1"/>
          <p:nvPr/>
        </p:nvSpPr>
        <p:spPr>
          <a:xfrm>
            <a:off x="140672" y="126610"/>
            <a:ext cx="3092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B0F0F"/>
                </a:solidFill>
                <a:latin typeface="Raleway" panose="020B0503030101060003" pitchFamily="34" charset="0"/>
              </a:rPr>
              <a:t>EINFOSE</a:t>
            </a:r>
            <a:endParaRPr lang="es-ES" sz="5400" b="1" dirty="0">
              <a:solidFill>
                <a:srgbClr val="CB0F0F"/>
              </a:solidFill>
              <a:latin typeface="Raleway" panose="020B0503030101060003" pitchFamily="34" charset="0"/>
            </a:endParaRPr>
          </a:p>
          <a:p>
            <a:r>
              <a:rPr lang="en-US" u="sng" dirty="0">
                <a:latin typeface="Fjalla One" panose="02000506040000020004" pitchFamily="2" charset="0"/>
                <a:hlinkClick r:id="rId2" tooltip="Einfose web site"/>
              </a:rPr>
              <a:t>http://einfose.ffos.hr/</a:t>
            </a:r>
            <a:endParaRPr lang="es-ES" dirty="0">
              <a:latin typeface="Fjalla One" panose="0200050604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sz="6000" dirty="0" smtClean="0"/>
              <a:t>Organiz</a:t>
            </a:r>
            <a:r>
              <a:rPr lang="it-IT" sz="6000" dirty="0" err="1" smtClean="0"/>
              <a:t>zazione</a:t>
            </a:r>
            <a:r>
              <a:rPr lang="it-IT" sz="6000" dirty="0" smtClean="0"/>
              <a:t> delle in</a:t>
            </a:r>
            <a:r>
              <a:rPr lang="sl-SI" sz="6000" dirty="0" smtClean="0"/>
              <a:t>forma</a:t>
            </a:r>
            <a:r>
              <a:rPr lang="it-IT" sz="6000" dirty="0" smtClean="0"/>
              <a:t>zioni:</a:t>
            </a:r>
            <a:r>
              <a:rPr lang="sl-SI" sz="6000" dirty="0"/>
              <a:t/>
            </a:r>
            <a:br>
              <a:rPr lang="sl-SI" sz="6000" dirty="0"/>
            </a:br>
            <a:r>
              <a:rPr lang="it-IT" sz="6000" dirty="0" smtClean="0"/>
              <a:t>un’</a:t>
            </a:r>
            <a:r>
              <a:rPr lang="sl-SI" sz="5400" dirty="0" smtClean="0"/>
              <a:t>introdu</a:t>
            </a:r>
            <a:r>
              <a:rPr lang="it-IT" sz="5400" dirty="0" smtClean="0"/>
              <a:t>zione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Polona </a:t>
            </a:r>
            <a:r>
              <a:rPr lang="sl-SI" dirty="0" smtClean="0"/>
              <a:t>Vilar</a:t>
            </a:r>
            <a:r>
              <a:rPr lang="sl-SI" dirty="0"/>
              <a:t> </a:t>
            </a:r>
            <a:r>
              <a:rPr lang="sl-SI" dirty="0" smtClean="0"/>
              <a:t>/ AAIS</a:t>
            </a:r>
          </a:p>
        </p:txBody>
      </p:sp>
    </p:spTree>
    <p:extLst>
      <p:ext uri="{BB962C8B-B14F-4D97-AF65-F5344CB8AC3E}">
        <p14:creationId xmlns:p14="http://schemas.microsoft.com/office/powerpoint/2010/main" val="4005440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80337"/>
          </a:xfrm>
        </p:spPr>
        <p:txBody>
          <a:bodyPr>
            <a:normAutofit/>
          </a:bodyPr>
          <a:lstStyle/>
          <a:p>
            <a:r>
              <a:rPr lang="it-IT" dirty="0" smtClean="0"/>
              <a:t>Organizzazione delle informazioni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30829" y="1385162"/>
            <a:ext cx="10303042" cy="4725352"/>
          </a:xfrm>
        </p:spPr>
        <p:txBody>
          <a:bodyPr>
            <a:normAutofit fontScale="92500" lnSpcReduction="20000"/>
          </a:bodyPr>
          <a:lstStyle/>
          <a:p>
            <a:r>
              <a:rPr lang="it-IT" sz="2200" dirty="0" smtClean="0"/>
              <a:t>Primo requisito per una efficace organizzazione delle informazioni</a:t>
            </a:r>
            <a:r>
              <a:rPr lang="sl-SI" sz="2200" dirty="0" smtClean="0"/>
              <a:t>: </a:t>
            </a:r>
            <a:br>
              <a:rPr lang="sl-SI" sz="2200" dirty="0" smtClean="0"/>
            </a:br>
            <a:r>
              <a:rPr lang="it-IT" sz="2200" b="1" dirty="0" smtClean="0"/>
              <a:t>buona descrizione</a:t>
            </a:r>
            <a:r>
              <a:rPr lang="sl-SI" sz="2200" b="1" dirty="0" smtClean="0"/>
              <a:t> / </a:t>
            </a:r>
            <a:r>
              <a:rPr lang="it-IT" sz="2200" b="1" dirty="0" smtClean="0"/>
              <a:t>buoni</a:t>
            </a:r>
            <a:r>
              <a:rPr lang="sl-SI" sz="2200" b="1" dirty="0" smtClean="0"/>
              <a:t> metadat</a:t>
            </a:r>
            <a:r>
              <a:rPr lang="it-IT" sz="2200" b="1" dirty="0" smtClean="0"/>
              <a:t>i</a:t>
            </a:r>
            <a:endParaRPr lang="sl-SI" sz="2200" b="1" dirty="0" smtClean="0"/>
          </a:p>
          <a:p>
            <a:endParaRPr lang="sl-SI" b="1" dirty="0" smtClean="0"/>
          </a:p>
          <a:p>
            <a:pPr marL="597240" lvl="4" indent="0">
              <a:buNone/>
            </a:pPr>
            <a:r>
              <a:rPr lang="it-IT" sz="2400" dirty="0" smtClean="0"/>
              <a:t>Deve contenere abbastanza informazione da permettere </a:t>
            </a:r>
            <a:r>
              <a:rPr lang="it-IT" sz="2400" b="1" dirty="0" smtClean="0"/>
              <a:t>il trovare, l’identificare, la selezione e l’acquisizione</a:t>
            </a:r>
            <a:r>
              <a:rPr lang="it-IT" sz="2400" dirty="0" smtClean="0"/>
              <a:t> di una risorsa e </a:t>
            </a:r>
            <a:r>
              <a:rPr lang="it-IT" sz="2400" b="1" dirty="0" smtClean="0"/>
              <a:t>l’esplorazione</a:t>
            </a:r>
            <a:r>
              <a:rPr lang="it-IT" sz="2400" dirty="0" smtClean="0"/>
              <a:t> di una collezione</a:t>
            </a:r>
            <a:r>
              <a:rPr lang="sl-SI" sz="2400" dirty="0" smtClean="0"/>
              <a:t/>
            </a:r>
            <a:br>
              <a:rPr lang="sl-SI" sz="2400" dirty="0" smtClean="0"/>
            </a:br>
            <a:endParaRPr lang="sl-SI" sz="2400" dirty="0"/>
          </a:p>
          <a:p>
            <a:pPr marL="597240" lvl="4" indent="0">
              <a:buNone/>
            </a:pPr>
            <a:r>
              <a:rPr lang="it-IT" sz="2400" dirty="0" smtClean="0">
                <a:solidFill>
                  <a:schemeClr val="tx1"/>
                </a:solidFill>
              </a:rPr>
              <a:t>Deve essere basata sulla conoscenza di</a:t>
            </a:r>
            <a:r>
              <a:rPr lang="sl-SI" sz="2400" dirty="0" smtClean="0">
                <a:solidFill>
                  <a:schemeClr val="tx1"/>
                </a:solidFill>
              </a:rPr>
              <a:t>: </a:t>
            </a:r>
          </a:p>
          <a:p>
            <a:pPr marL="1468206" lvl="8" indent="-285750"/>
            <a:r>
              <a:rPr lang="it-IT" sz="2400" b="1" dirty="0" smtClean="0"/>
              <a:t>La collezione/le risorse</a:t>
            </a:r>
            <a:r>
              <a:rPr lang="sl-SI" sz="2400" b="1" dirty="0" smtClean="0"/>
              <a:t>: </a:t>
            </a:r>
            <a:r>
              <a:rPr lang="it-IT" sz="2400" dirty="0" smtClean="0"/>
              <a:t>caratteristiche, scopo</a:t>
            </a:r>
            <a:endParaRPr lang="sl-SI" sz="2400" dirty="0" smtClean="0"/>
          </a:p>
          <a:p>
            <a:pPr marL="1468206" lvl="8" indent="-285750"/>
            <a:r>
              <a:rPr lang="it-IT" sz="2400" b="1" dirty="0" smtClean="0"/>
              <a:t>Necessità degli utenti </a:t>
            </a:r>
            <a:r>
              <a:rPr lang="it-IT" sz="2400" dirty="0" smtClean="0"/>
              <a:t>per i quali la collezione è intesa</a:t>
            </a:r>
            <a:endParaRPr lang="sl-SI" sz="2400" dirty="0" smtClean="0"/>
          </a:p>
          <a:p>
            <a:pPr marL="1468206" lvl="8" indent="-285750"/>
            <a:r>
              <a:rPr lang="sl-SI" sz="2400" b="1" dirty="0" smtClean="0"/>
              <a:t>Standard </a:t>
            </a:r>
            <a:r>
              <a:rPr lang="it-IT" sz="2400" dirty="0" smtClean="0"/>
              <a:t>associati ai metadati, che definiscono la struttura e il contenuto dei record e l’uso della terminologia, favorendo in questo modo la consistenza, l’accesso, l’interoperabilità e l’affidabilità</a:t>
            </a:r>
            <a:endParaRPr lang="sl-SI" dirty="0" smtClean="0"/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2928639" y="2025051"/>
            <a:ext cx="1786689" cy="389305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 flipV="1">
            <a:off x="1057069" y="1959429"/>
            <a:ext cx="4501902" cy="4139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značba mesta no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130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1900"/>
          </a:xfrm>
        </p:spPr>
        <p:txBody>
          <a:bodyPr>
            <a:normAutofit/>
          </a:bodyPr>
          <a:lstStyle/>
          <a:p>
            <a:r>
              <a:rPr lang="it-IT" dirty="0" smtClean="0"/>
              <a:t>Descrizioni/Metadati</a:t>
            </a:r>
            <a:endParaRPr lang="en-GB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646111" y="1447800"/>
            <a:ext cx="10707689" cy="4908549"/>
          </a:xfrm>
        </p:spPr>
        <p:txBody>
          <a:bodyPr>
            <a:normAutofit lnSpcReduction="10000"/>
          </a:bodyPr>
          <a:lstStyle/>
          <a:p>
            <a:r>
              <a:rPr lang="it-IT" sz="2400" dirty="0" smtClean="0"/>
              <a:t>DOMANDE PRINCIPALI</a:t>
            </a:r>
            <a:r>
              <a:rPr lang="sl-SI" sz="2400" dirty="0" smtClean="0"/>
              <a:t>: </a:t>
            </a:r>
          </a:p>
          <a:p>
            <a:pPr lvl="1"/>
            <a:r>
              <a:rPr lang="it-IT" sz="2000" b="1" dirty="0" smtClean="0"/>
              <a:t>Che tipo di descrizione</a:t>
            </a:r>
            <a:r>
              <a:rPr lang="sl-SI" sz="2000" b="1" dirty="0" smtClean="0"/>
              <a:t> </a:t>
            </a:r>
            <a:r>
              <a:rPr lang="sl-SI" sz="2000" dirty="0" smtClean="0"/>
              <a:t>= </a:t>
            </a:r>
            <a:r>
              <a:rPr lang="it-IT" sz="2000" b="1" dirty="0" smtClean="0"/>
              <a:t>quali metadati</a:t>
            </a:r>
            <a:r>
              <a:rPr lang="sl-SI" sz="2000" b="1" dirty="0" smtClean="0"/>
              <a:t> </a:t>
            </a:r>
            <a:r>
              <a:rPr lang="it-IT" sz="2000" dirty="0" smtClean="0"/>
              <a:t>renderanno più facile per un utilizzatore l’uso della collezione o della risorsa</a:t>
            </a:r>
            <a:r>
              <a:rPr lang="sl-SI" sz="2000" dirty="0" smtClean="0"/>
              <a:t>?</a:t>
            </a:r>
          </a:p>
          <a:p>
            <a:pPr lvl="1"/>
            <a:r>
              <a:rPr lang="it-IT" sz="2000" dirty="0" smtClean="0"/>
              <a:t>Chi sono gli </a:t>
            </a:r>
            <a:r>
              <a:rPr lang="it-IT" sz="2000" b="1" dirty="0" smtClean="0"/>
              <a:t>utilizzatori previsti</a:t>
            </a:r>
            <a:r>
              <a:rPr lang="sl-SI" sz="2000" dirty="0" smtClean="0"/>
              <a:t>?</a:t>
            </a:r>
          </a:p>
          <a:p>
            <a:pPr lvl="1"/>
            <a:endParaRPr lang="sl-SI" sz="2000" dirty="0"/>
          </a:p>
          <a:p>
            <a:r>
              <a:rPr lang="it-IT" sz="2400" dirty="0" smtClean="0"/>
              <a:t>Gli UTILIZZATORI delle fonti di informazione, cioè il pubblico di destinazione</a:t>
            </a:r>
            <a:r>
              <a:rPr lang="sl-SI" sz="2400" dirty="0" smtClean="0"/>
              <a:t> </a:t>
            </a:r>
            <a:r>
              <a:rPr lang="sl-SI" sz="2400" i="1" dirty="0" smtClean="0"/>
              <a:t>(</a:t>
            </a:r>
            <a:r>
              <a:rPr lang="it-IT" sz="2400" i="1" dirty="0" smtClean="0"/>
              <a:t>certi gruppi di persone, la popolazione in generale, calcolatori, le persone che fanno la descrizione</a:t>
            </a:r>
            <a:r>
              <a:rPr lang="sl-SI" sz="2400" i="1" dirty="0" smtClean="0"/>
              <a:t>)</a:t>
            </a:r>
            <a:r>
              <a:rPr lang="sl-SI" sz="2400" dirty="0" smtClean="0"/>
              <a:t> </a:t>
            </a:r>
            <a:r>
              <a:rPr lang="it-IT" sz="2400" dirty="0" smtClean="0"/>
              <a:t>hanno un influenza importante su:</a:t>
            </a:r>
            <a:endParaRPr lang="sl-SI" sz="2400" dirty="0" smtClean="0"/>
          </a:p>
          <a:p>
            <a:pPr lvl="1"/>
            <a:r>
              <a:rPr lang="it-IT" sz="2400" i="1" dirty="0" smtClean="0"/>
              <a:t>Cosa</a:t>
            </a:r>
            <a:r>
              <a:rPr lang="sl-SI" sz="2400" dirty="0" smtClean="0"/>
              <a:t> </a:t>
            </a:r>
            <a:r>
              <a:rPr lang="it-IT" sz="2400" dirty="0" smtClean="0"/>
              <a:t>viene descritto</a:t>
            </a:r>
            <a:r>
              <a:rPr lang="sl-SI" sz="2400" dirty="0" smtClean="0"/>
              <a:t> (</a:t>
            </a:r>
            <a:r>
              <a:rPr lang="it-IT" sz="2400" dirty="0" smtClean="0"/>
              <a:t>quali elementi, quale informazione</a:t>
            </a:r>
            <a:r>
              <a:rPr lang="sl-SI" sz="2400" dirty="0" smtClean="0"/>
              <a:t>) and</a:t>
            </a:r>
          </a:p>
          <a:p>
            <a:pPr lvl="1"/>
            <a:r>
              <a:rPr lang="it-IT" sz="2400" i="1" dirty="0" smtClean="0"/>
              <a:t>Come</a:t>
            </a:r>
            <a:r>
              <a:rPr lang="sl-SI" sz="2400" dirty="0" smtClean="0"/>
              <a:t> </a:t>
            </a:r>
            <a:r>
              <a:rPr lang="it-IT" sz="2400" dirty="0" smtClean="0"/>
              <a:t>viene descritta</a:t>
            </a:r>
            <a:r>
              <a:rPr lang="sl-SI" sz="2400" dirty="0" smtClean="0"/>
              <a:t> (</a:t>
            </a:r>
            <a:r>
              <a:rPr lang="it-IT" sz="2400" dirty="0" smtClean="0"/>
              <a:t>formato della descrizione, valori degli elementi</a:t>
            </a:r>
            <a:r>
              <a:rPr lang="sl-SI" sz="2400" dirty="0" smtClean="0"/>
              <a:t>)</a:t>
            </a:r>
          </a:p>
          <a:p>
            <a:pPr lvl="1"/>
            <a:endParaRPr lang="en-GB" dirty="0"/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15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06429" cy="808046"/>
          </a:xfrm>
        </p:spPr>
        <p:txBody>
          <a:bodyPr>
            <a:normAutofit/>
          </a:bodyPr>
          <a:lstStyle/>
          <a:p>
            <a:r>
              <a:rPr lang="sl-SI" dirty="0" smtClean="0"/>
              <a:t>Standard</a:t>
            </a:r>
            <a:r>
              <a:rPr lang="it-IT" dirty="0" smtClean="0"/>
              <a:t> relativi alle descrizioni</a:t>
            </a:r>
            <a:r>
              <a:rPr lang="sl-SI" dirty="0" smtClean="0"/>
              <a:t> (1)</a:t>
            </a:r>
            <a:endParaRPr lang="en-GB" dirty="0"/>
          </a:p>
        </p:txBody>
      </p:sp>
      <p:sp>
        <p:nvSpPr>
          <p:cNvPr id="21" name="Označba mesta vsebine 20"/>
          <p:cNvSpPr>
            <a:spLocks noGrp="1"/>
          </p:cNvSpPr>
          <p:nvPr>
            <p:ph idx="1"/>
          </p:nvPr>
        </p:nvSpPr>
        <p:spPr>
          <a:xfrm>
            <a:off x="646111" y="1451430"/>
            <a:ext cx="11112311" cy="4644571"/>
          </a:xfrm>
        </p:spPr>
        <p:txBody>
          <a:bodyPr>
            <a:noAutofit/>
          </a:bodyPr>
          <a:lstStyle/>
          <a:p>
            <a:r>
              <a:rPr lang="it-IT" sz="2400" dirty="0" smtClean="0"/>
              <a:t>Documenti formali</a:t>
            </a:r>
            <a:r>
              <a:rPr lang="sl-SI" sz="2400" dirty="0" smtClean="0"/>
              <a:t>; </a:t>
            </a:r>
            <a:r>
              <a:rPr lang="it-IT" sz="2400" dirty="0" smtClean="0"/>
              <a:t>il loro scopo è di stabilire criteri unificati, metodi, procedimenti e pratiche</a:t>
            </a:r>
            <a:endParaRPr lang="sl-SI" sz="2400" dirty="0" smtClean="0"/>
          </a:p>
          <a:p>
            <a:r>
              <a:rPr lang="it-IT" sz="2400" dirty="0" smtClean="0"/>
              <a:t>Creati per scopi specifici</a:t>
            </a:r>
            <a:r>
              <a:rPr lang="sl-SI" sz="2400" dirty="0" smtClean="0"/>
              <a:t>:</a:t>
            </a:r>
          </a:p>
          <a:p>
            <a:pPr lvl="1"/>
            <a:r>
              <a:rPr lang="it-IT" sz="2000" dirty="0" smtClean="0"/>
              <a:t>Formazione, creazione e implementazione di strutture di dati</a:t>
            </a:r>
            <a:endParaRPr lang="sl-SI" sz="2000" dirty="0" smtClean="0"/>
          </a:p>
          <a:p>
            <a:pPr lvl="1"/>
            <a:r>
              <a:rPr lang="it-IT" sz="2000" dirty="0" smtClean="0"/>
              <a:t>Definire il contenuto della catalogazione e guidare l’attività di creazione di metadati</a:t>
            </a:r>
            <a:endParaRPr lang="sl-SI" sz="2000" dirty="0" smtClean="0"/>
          </a:p>
          <a:p>
            <a:pPr lvl="1"/>
            <a:r>
              <a:rPr lang="it-IT" sz="2000" dirty="0" smtClean="0"/>
              <a:t>Definire i valori dei dati</a:t>
            </a:r>
            <a:r>
              <a:rPr lang="sl-SI" sz="2000" dirty="0" smtClean="0"/>
              <a:t> (</a:t>
            </a:r>
            <a:r>
              <a:rPr lang="it-IT" sz="2000" dirty="0" smtClean="0"/>
              <a:t>sono i cosiddetti sistemi di organizzazione dei dati, come i </a:t>
            </a:r>
            <a:r>
              <a:rPr lang="it-IT" sz="2000" dirty="0" err="1" smtClean="0"/>
              <a:t>thesauri</a:t>
            </a:r>
            <a:r>
              <a:rPr lang="it-IT" sz="2000" dirty="0" smtClean="0"/>
              <a:t>, i vocabolari controllati, le classificazioni, le liste di autorità</a:t>
            </a:r>
            <a:r>
              <a:rPr lang="sl-SI" sz="2000" dirty="0" smtClean="0"/>
              <a:t>)</a:t>
            </a:r>
          </a:p>
          <a:p>
            <a:pPr lvl="1"/>
            <a:r>
              <a:rPr lang="it-IT" sz="2000" dirty="0" smtClean="0"/>
              <a:t>Supportare uno scambio do fati efficace e consistente</a:t>
            </a:r>
            <a:endParaRPr lang="sl-SI" sz="2000" dirty="0" smtClean="0"/>
          </a:p>
          <a:p>
            <a:pPr marL="137700" indent="-342900"/>
            <a:r>
              <a:rPr lang="it-IT" sz="2400" dirty="0" smtClean="0"/>
              <a:t>Alcuni standard possono includere più di uno scopo</a:t>
            </a:r>
            <a:endParaRPr lang="sl-SI" sz="2400" dirty="0" smtClean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06429" cy="1400530"/>
          </a:xfrm>
        </p:spPr>
        <p:txBody>
          <a:bodyPr/>
          <a:lstStyle/>
          <a:p>
            <a:r>
              <a:rPr lang="sl-SI" dirty="0"/>
              <a:t>Standard</a:t>
            </a:r>
            <a:r>
              <a:rPr lang="it-IT" dirty="0"/>
              <a:t> relativi alle descrizioni</a:t>
            </a:r>
            <a:r>
              <a:rPr lang="sl-SI" dirty="0" smtClean="0"/>
              <a:t> (2)</a:t>
            </a:r>
            <a:endParaRPr lang="en-GB" dirty="0"/>
          </a:p>
        </p:txBody>
      </p:sp>
      <p:sp>
        <p:nvSpPr>
          <p:cNvPr id="4" name="Elipsa 3"/>
          <p:cNvSpPr/>
          <p:nvPr/>
        </p:nvSpPr>
        <p:spPr>
          <a:xfrm>
            <a:off x="4114800" y="2625706"/>
            <a:ext cx="2350126" cy="2263006"/>
          </a:xfrm>
          <a:prstGeom prst="ellipse">
            <a:avLst/>
          </a:prstGeom>
          <a:solidFill>
            <a:srgbClr val="66CCFF">
              <a:alpha val="4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a 8"/>
          <p:cNvSpPr/>
          <p:nvPr/>
        </p:nvSpPr>
        <p:spPr>
          <a:xfrm>
            <a:off x="5550526" y="2625706"/>
            <a:ext cx="2350126" cy="2263005"/>
          </a:xfrm>
          <a:prstGeom prst="ellipse">
            <a:avLst/>
          </a:prstGeom>
          <a:solidFill>
            <a:schemeClr val="accent3"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a 9"/>
          <p:cNvSpPr/>
          <p:nvPr/>
        </p:nvSpPr>
        <p:spPr>
          <a:xfrm>
            <a:off x="4114800" y="4202290"/>
            <a:ext cx="2350126" cy="2285525"/>
          </a:xfrm>
          <a:prstGeom prst="ellipse">
            <a:avLst/>
          </a:prstGeom>
          <a:solidFill>
            <a:schemeClr val="accent6"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/>
          <p:cNvSpPr/>
          <p:nvPr/>
        </p:nvSpPr>
        <p:spPr>
          <a:xfrm>
            <a:off x="5550526" y="4202290"/>
            <a:ext cx="2350126" cy="2285525"/>
          </a:xfrm>
          <a:prstGeom prst="ellipse">
            <a:avLst/>
          </a:prstGeom>
          <a:solidFill>
            <a:schemeClr val="accent5">
              <a:lumMod val="40000"/>
              <a:lumOff val="60000"/>
              <a:alpha val="4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8006408" y="2898228"/>
            <a:ext cx="2428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 smtClean="0"/>
              <a:t>Standard</a:t>
            </a:r>
            <a:r>
              <a:rPr lang="it-IT" sz="2000" dirty="0" smtClean="0"/>
              <a:t> che </a:t>
            </a:r>
          </a:p>
          <a:p>
            <a:r>
              <a:rPr lang="it-IT" sz="2000" dirty="0" smtClean="0"/>
              <a:t>definiscono</a:t>
            </a:r>
          </a:p>
          <a:p>
            <a:r>
              <a:rPr lang="it-IT" sz="2000" b="1" dirty="0" smtClean="0"/>
              <a:t>Il contenuto della </a:t>
            </a:r>
          </a:p>
          <a:p>
            <a:r>
              <a:rPr lang="it-IT" sz="2000" b="1" dirty="0" smtClean="0"/>
              <a:t>catalogazione</a:t>
            </a:r>
            <a:endParaRPr lang="en-GB" sz="2000" b="1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8048112" y="4888711"/>
            <a:ext cx="19816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Standard </a:t>
            </a:r>
            <a:r>
              <a:rPr lang="it-IT" dirty="0" smtClean="0"/>
              <a:t>che </a:t>
            </a:r>
          </a:p>
          <a:p>
            <a:r>
              <a:rPr lang="it-IT" dirty="0" smtClean="0"/>
              <a:t>definiscono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it-IT" b="1" dirty="0" smtClean="0"/>
              <a:t>il valore dei dati</a:t>
            </a:r>
            <a:endParaRPr lang="en-GB" b="1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1629111" y="3222990"/>
            <a:ext cx="2393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2000" dirty="0" smtClean="0"/>
              <a:t>Standard </a:t>
            </a:r>
            <a:r>
              <a:rPr lang="it-IT" sz="2000" dirty="0" smtClean="0"/>
              <a:t>che definiscono la </a:t>
            </a:r>
            <a:r>
              <a:rPr lang="it-IT" sz="2000" b="1" dirty="0" smtClean="0"/>
              <a:t>struttura dei dati</a:t>
            </a:r>
            <a:endParaRPr lang="en-GB" sz="2000" b="1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4471582" y="2898228"/>
            <a:ext cx="13009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MARC21</a:t>
            </a:r>
            <a:endParaRPr lang="sl-SI" dirty="0"/>
          </a:p>
          <a:p>
            <a:r>
              <a:rPr lang="sl-SI" dirty="0" smtClean="0"/>
              <a:t>Dublin </a:t>
            </a:r>
            <a:r>
              <a:rPr lang="sl-SI" dirty="0" err="1" smtClean="0"/>
              <a:t>Core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CDWA</a:t>
            </a:r>
            <a:br>
              <a:rPr lang="sl-SI" dirty="0" smtClean="0"/>
            </a:br>
            <a:r>
              <a:rPr lang="sl-SI" dirty="0" smtClean="0"/>
              <a:t>EAD</a:t>
            </a:r>
          </a:p>
          <a:p>
            <a:r>
              <a:rPr lang="sl-SI" dirty="0"/>
              <a:t>VRA </a:t>
            </a:r>
            <a:r>
              <a:rPr lang="sl-SI" dirty="0" err="1" smtClean="0"/>
              <a:t>Core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…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6484915" y="2898228"/>
            <a:ext cx="865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RDA</a:t>
            </a:r>
            <a:br>
              <a:rPr lang="sl-SI" dirty="0" smtClean="0"/>
            </a:br>
            <a:r>
              <a:rPr lang="sl-SI" dirty="0" smtClean="0"/>
              <a:t>AACR2</a:t>
            </a:r>
            <a:br>
              <a:rPr lang="sl-SI" dirty="0" smtClean="0"/>
            </a:br>
            <a:r>
              <a:rPr lang="sl-SI" dirty="0" smtClean="0"/>
              <a:t>PPIAK</a:t>
            </a:r>
          </a:p>
          <a:p>
            <a:r>
              <a:rPr lang="sl-SI" dirty="0" smtClean="0"/>
              <a:t>CCO</a:t>
            </a:r>
            <a:br>
              <a:rPr lang="sl-SI" dirty="0" smtClean="0"/>
            </a:br>
            <a:r>
              <a:rPr lang="sl-SI" dirty="0" smtClean="0"/>
              <a:t>…</a:t>
            </a:r>
            <a:endParaRPr lang="en-GB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1822756" y="5102818"/>
            <a:ext cx="219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 smtClean="0"/>
              <a:t>Standard </a:t>
            </a:r>
            <a:r>
              <a:rPr lang="it-IT" dirty="0" smtClean="0"/>
              <a:t>per lo </a:t>
            </a:r>
            <a:r>
              <a:rPr lang="sl-SI" dirty="0" smtClean="0"/>
              <a:t>  </a:t>
            </a:r>
          </a:p>
          <a:p>
            <a:pPr algn="r"/>
            <a:r>
              <a:rPr lang="it-IT" b="1" dirty="0" smtClean="0"/>
              <a:t>scambio dei dati</a:t>
            </a:r>
            <a:endParaRPr lang="en-GB" b="1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4362833" y="4715445"/>
            <a:ext cx="17331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ISO2709(MARC)</a:t>
            </a:r>
            <a:endParaRPr lang="sl-SI" dirty="0"/>
          </a:p>
          <a:p>
            <a:r>
              <a:rPr lang="sl-SI" dirty="0" smtClean="0"/>
              <a:t>XML</a:t>
            </a:r>
            <a:br>
              <a:rPr lang="sl-SI" dirty="0" smtClean="0"/>
            </a:br>
            <a:r>
              <a:rPr lang="sl-SI" dirty="0" smtClean="0"/>
              <a:t>HTML5</a:t>
            </a:r>
          </a:p>
          <a:p>
            <a:r>
              <a:rPr lang="sl-SI" dirty="0" smtClean="0"/>
              <a:t>RDF</a:t>
            </a:r>
          </a:p>
          <a:p>
            <a:r>
              <a:rPr lang="sl-SI" dirty="0" smtClean="0"/>
              <a:t>…</a:t>
            </a:r>
          </a:p>
        </p:txBody>
      </p:sp>
      <p:sp>
        <p:nvSpPr>
          <p:cNvPr id="19" name="PoljeZBesedilom 18"/>
          <p:cNvSpPr txBox="1"/>
          <p:nvPr/>
        </p:nvSpPr>
        <p:spPr>
          <a:xfrm>
            <a:off x="6573409" y="4715445"/>
            <a:ext cx="7126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LCSH</a:t>
            </a:r>
          </a:p>
          <a:p>
            <a:r>
              <a:rPr lang="sl-SI" dirty="0" smtClean="0"/>
              <a:t>DDC</a:t>
            </a:r>
          </a:p>
          <a:p>
            <a:r>
              <a:rPr lang="sl-SI" dirty="0" smtClean="0"/>
              <a:t>UDC</a:t>
            </a:r>
          </a:p>
          <a:p>
            <a:r>
              <a:rPr lang="sl-SI" dirty="0" smtClean="0"/>
              <a:t>AAT</a:t>
            </a:r>
            <a:br>
              <a:rPr lang="sl-SI" dirty="0" smtClean="0"/>
            </a:br>
            <a:r>
              <a:rPr lang="sl-SI" dirty="0" smtClean="0"/>
              <a:t>TGN</a:t>
            </a:r>
            <a:br>
              <a:rPr lang="sl-SI" dirty="0" smtClean="0"/>
            </a:br>
            <a:r>
              <a:rPr lang="sl-SI" dirty="0" smtClean="0"/>
              <a:t>…</a:t>
            </a:r>
          </a:p>
        </p:txBody>
      </p:sp>
      <p:sp>
        <p:nvSpPr>
          <p:cNvPr id="20" name="PoljeZBesedilom 19"/>
          <p:cNvSpPr txBox="1"/>
          <p:nvPr/>
        </p:nvSpPr>
        <p:spPr>
          <a:xfrm>
            <a:off x="7900652" y="5902756"/>
            <a:ext cx="398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/>
              <a:t>Adattato da</a:t>
            </a:r>
            <a:r>
              <a:rPr lang="sl-SI" sz="1400" i="1" dirty="0" smtClean="0"/>
              <a:t> Zeng, M.l. &amp; </a:t>
            </a:r>
            <a:r>
              <a:rPr lang="sl-SI" sz="1400" i="1" dirty="0" err="1" smtClean="0"/>
              <a:t>Qin</a:t>
            </a:r>
            <a:r>
              <a:rPr lang="sl-SI" sz="1400" i="1" dirty="0" smtClean="0"/>
              <a:t>, J. (2016, p.23)</a:t>
            </a:r>
            <a:endParaRPr lang="en-GB" sz="1400" b="1" i="1" dirty="0"/>
          </a:p>
        </p:txBody>
      </p:sp>
      <p:sp>
        <p:nvSpPr>
          <p:cNvPr id="21" name="PoljeZBesedilom 20"/>
          <p:cNvSpPr txBox="1"/>
          <p:nvPr/>
        </p:nvSpPr>
        <p:spPr>
          <a:xfrm>
            <a:off x="943917" y="1910300"/>
            <a:ext cx="957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TIPI/ESEMPI DI STANDARD SECONDO IL LORO SCOPO</a:t>
            </a:r>
            <a:endParaRPr lang="en-GB" sz="2800" b="1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147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Tipi di metadati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sz="half" idx="1"/>
          </p:nvPr>
        </p:nvSpPr>
        <p:spPr>
          <a:xfrm>
            <a:off x="928255" y="1690688"/>
            <a:ext cx="3738995" cy="4672012"/>
          </a:xfrm>
        </p:spPr>
        <p:txBody>
          <a:bodyPr>
            <a:noAutofit/>
          </a:bodyPr>
          <a:lstStyle/>
          <a:p>
            <a:r>
              <a:rPr lang="it-IT" sz="2400" b="1" dirty="0" smtClean="0"/>
              <a:t>Descrittivi</a:t>
            </a:r>
            <a:endParaRPr lang="sl-SI" sz="2400" b="1" dirty="0" smtClean="0"/>
          </a:p>
          <a:p>
            <a:endParaRPr lang="sl-SI" sz="2400" dirty="0" smtClean="0"/>
          </a:p>
          <a:p>
            <a:r>
              <a:rPr lang="it-IT" sz="2400" b="1" dirty="0" smtClean="0"/>
              <a:t>Amministrativi</a:t>
            </a:r>
            <a:endParaRPr lang="sl-SI" sz="2400" b="1" dirty="0" smtClean="0"/>
          </a:p>
          <a:p>
            <a:pPr lvl="1"/>
            <a:r>
              <a:rPr lang="it-IT" sz="2000" dirty="0" smtClean="0"/>
              <a:t>Tecnici</a:t>
            </a:r>
            <a:endParaRPr lang="sl-SI" sz="2000" dirty="0" smtClean="0"/>
          </a:p>
          <a:p>
            <a:pPr lvl="1"/>
            <a:r>
              <a:rPr lang="it-IT" sz="2000" dirty="0" smtClean="0"/>
              <a:t>Conservazione</a:t>
            </a:r>
            <a:endParaRPr lang="sl-SI" sz="2000" dirty="0" smtClean="0"/>
          </a:p>
          <a:p>
            <a:pPr lvl="1"/>
            <a:r>
              <a:rPr lang="it-IT" sz="2000" dirty="0" smtClean="0"/>
              <a:t>Diritti</a:t>
            </a:r>
            <a:r>
              <a:rPr lang="sl-SI" sz="2000" dirty="0" smtClean="0"/>
              <a:t> </a:t>
            </a:r>
          </a:p>
          <a:p>
            <a:pPr marL="457200" lvl="1" indent="0">
              <a:buNone/>
            </a:pPr>
            <a:endParaRPr lang="sl-SI" sz="2000" dirty="0" smtClean="0"/>
          </a:p>
          <a:p>
            <a:r>
              <a:rPr lang="it-IT" sz="2400" b="1" dirty="0" smtClean="0"/>
              <a:t>Strutturali</a:t>
            </a:r>
            <a:endParaRPr lang="sl-SI" sz="2400" b="1" dirty="0" smtClean="0"/>
          </a:p>
          <a:p>
            <a:endParaRPr lang="sl-SI" sz="2400" b="1" dirty="0" smtClean="0"/>
          </a:p>
          <a:p>
            <a:r>
              <a:rPr lang="it-IT" sz="2400" b="1" dirty="0" smtClean="0"/>
              <a:t>Linguaggi di markup</a:t>
            </a:r>
            <a:endParaRPr lang="sl-SI" sz="2400" b="1" dirty="0"/>
          </a:p>
        </p:txBody>
      </p:sp>
      <p:sp>
        <p:nvSpPr>
          <p:cNvPr id="7" name="Označba mesta vsebine 6"/>
          <p:cNvSpPr>
            <a:spLocks noGrp="1"/>
          </p:cNvSpPr>
          <p:nvPr>
            <p:ph sz="half" idx="2"/>
          </p:nvPr>
        </p:nvSpPr>
        <p:spPr>
          <a:xfrm>
            <a:off x="4667250" y="1710352"/>
            <a:ext cx="7141292" cy="5167312"/>
          </a:xfrm>
        </p:spPr>
        <p:txBody>
          <a:bodyPr>
            <a:normAutofit/>
          </a:bodyPr>
          <a:lstStyle/>
          <a:p>
            <a:r>
              <a:rPr lang="it-IT" dirty="0" smtClean="0"/>
              <a:t>Per trovare o capire risorse</a:t>
            </a:r>
            <a:endParaRPr lang="sl-SI" dirty="0" smtClean="0"/>
          </a:p>
          <a:p>
            <a:endParaRPr lang="sl-SI" dirty="0" smtClean="0"/>
          </a:p>
          <a:p>
            <a:r>
              <a:rPr lang="it-IT" sz="2400" dirty="0" smtClean="0"/>
              <a:t>Per decodificare e interpretare i file</a:t>
            </a:r>
            <a:endParaRPr lang="sl-SI" sz="2400" dirty="0" smtClean="0"/>
          </a:p>
          <a:p>
            <a:r>
              <a:rPr lang="it-IT" sz="2400" dirty="0" smtClean="0"/>
              <a:t>Gestione a lungo termine dei file</a:t>
            </a:r>
            <a:endParaRPr lang="sl-SI" sz="2400" dirty="0" smtClean="0"/>
          </a:p>
          <a:p>
            <a:r>
              <a:rPr lang="it-IT" sz="2400" dirty="0" smtClean="0"/>
              <a:t>Diritti di proprietà intellettuale legati a un documento</a:t>
            </a:r>
            <a:endParaRPr lang="sl-SI" sz="2400" dirty="0" smtClean="0"/>
          </a:p>
          <a:p>
            <a:endParaRPr lang="sl-SI" dirty="0" smtClean="0"/>
          </a:p>
          <a:p>
            <a:r>
              <a:rPr lang="it-IT" dirty="0" smtClean="0"/>
              <a:t>Relazioni tra le parti di  una risorsa</a:t>
            </a:r>
            <a:endParaRPr lang="sl-SI" dirty="0" smtClean="0"/>
          </a:p>
          <a:p>
            <a:r>
              <a:rPr lang="it-IT" dirty="0" smtClean="0"/>
              <a:t>Integrano i metadati e le etichette (</a:t>
            </a:r>
            <a:r>
              <a:rPr lang="it-IT" dirty="0" err="1" smtClean="0"/>
              <a:t>tags</a:t>
            </a:r>
            <a:r>
              <a:rPr lang="it-IT" dirty="0" smtClean="0"/>
              <a:t>) con altre caratteristiche strutturali o semantiche all’interno di un documento</a:t>
            </a:r>
            <a:endParaRPr lang="sl-SI" dirty="0"/>
          </a:p>
        </p:txBody>
      </p:sp>
      <p:cxnSp>
        <p:nvCxnSpPr>
          <p:cNvPr id="9" name="Raven puščični povezovalnik 8"/>
          <p:cNvCxnSpPr/>
          <p:nvPr/>
        </p:nvCxnSpPr>
        <p:spPr>
          <a:xfrm>
            <a:off x="3314700" y="1924050"/>
            <a:ext cx="1352550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3220062" y="3016251"/>
            <a:ext cx="1447188" cy="31353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/>
          <p:cNvCxnSpPr/>
          <p:nvPr/>
        </p:nvCxnSpPr>
        <p:spPr>
          <a:xfrm flipV="1">
            <a:off x="3533775" y="3461148"/>
            <a:ext cx="1133475" cy="30678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/>
          <p:cNvCxnSpPr/>
          <p:nvPr/>
        </p:nvCxnSpPr>
        <p:spPr>
          <a:xfrm flipV="1">
            <a:off x="2800656" y="3871120"/>
            <a:ext cx="1866594" cy="317102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ven puščični povezovalnik 23"/>
          <p:cNvCxnSpPr/>
          <p:nvPr/>
        </p:nvCxnSpPr>
        <p:spPr>
          <a:xfrm flipV="1">
            <a:off x="3119438" y="5112678"/>
            <a:ext cx="1547812" cy="147648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5"/>
          <p:cNvCxnSpPr/>
          <p:nvPr/>
        </p:nvCxnSpPr>
        <p:spPr>
          <a:xfrm flipV="1">
            <a:off x="3167641" y="5532968"/>
            <a:ext cx="1499609" cy="504141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jeZBesedilom 27"/>
          <p:cNvSpPr txBox="1"/>
          <p:nvPr/>
        </p:nvSpPr>
        <p:spPr>
          <a:xfrm>
            <a:off x="7889673" y="5992964"/>
            <a:ext cx="3144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/>
              <a:t>Adattato da</a:t>
            </a:r>
            <a:r>
              <a:rPr lang="sl-SI" sz="1600" i="1" dirty="0" smtClean="0"/>
              <a:t> Riley, 2017, p. 6</a:t>
            </a:r>
            <a:endParaRPr lang="sl-SI" i="1" dirty="0"/>
          </a:p>
        </p:txBody>
      </p:sp>
      <p:sp>
        <p:nvSpPr>
          <p:cNvPr id="29" name="Označba mesta noge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90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950663"/>
              </p:ext>
            </p:extLst>
          </p:nvPr>
        </p:nvGraphicFramePr>
        <p:xfrm>
          <a:off x="268942" y="181784"/>
          <a:ext cx="10632141" cy="640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4047">
                  <a:extLst>
                    <a:ext uri="{9D8B030D-6E8A-4147-A177-3AD203B41FA5}">
                      <a16:colId xmlns:a16="http://schemas.microsoft.com/office/drawing/2014/main" val="3595581065"/>
                    </a:ext>
                  </a:extLst>
                </a:gridCol>
                <a:gridCol w="3544047">
                  <a:extLst>
                    <a:ext uri="{9D8B030D-6E8A-4147-A177-3AD203B41FA5}">
                      <a16:colId xmlns:a16="http://schemas.microsoft.com/office/drawing/2014/main" val="200753309"/>
                    </a:ext>
                  </a:extLst>
                </a:gridCol>
                <a:gridCol w="3544047">
                  <a:extLst>
                    <a:ext uri="{9D8B030D-6E8A-4147-A177-3AD203B41FA5}">
                      <a16:colId xmlns:a16="http://schemas.microsoft.com/office/drawing/2014/main" val="9793245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Tipo di metadati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Proprietà di esempio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Usi principali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4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Metadati descrittivi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Titolo</a:t>
                      </a:r>
                    </a:p>
                    <a:p>
                      <a:r>
                        <a:rPr lang="it-IT" dirty="0" smtClean="0"/>
                        <a:t>Autore</a:t>
                      </a:r>
                    </a:p>
                    <a:p>
                      <a:r>
                        <a:rPr lang="it-IT" dirty="0" smtClean="0"/>
                        <a:t>Soggetto</a:t>
                      </a:r>
                    </a:p>
                    <a:p>
                      <a:r>
                        <a:rPr lang="it-IT" dirty="0" smtClean="0"/>
                        <a:t>Genere</a:t>
                      </a:r>
                    </a:p>
                    <a:p>
                      <a:r>
                        <a:rPr lang="it-IT" dirty="0" smtClean="0"/>
                        <a:t>Data di pubblicazione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Scoperta</a:t>
                      </a:r>
                    </a:p>
                    <a:p>
                      <a:r>
                        <a:rPr lang="it-IT" dirty="0" smtClean="0"/>
                        <a:t>Display</a:t>
                      </a:r>
                    </a:p>
                    <a:p>
                      <a:r>
                        <a:rPr lang="it-IT" dirty="0" smtClean="0"/>
                        <a:t>Interoperabilità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694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Metadati tecnici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Tipo di file</a:t>
                      </a:r>
                    </a:p>
                    <a:p>
                      <a:r>
                        <a:rPr lang="it-IT" dirty="0" smtClean="0"/>
                        <a:t>Dimensione del file</a:t>
                      </a:r>
                    </a:p>
                    <a:p>
                      <a:r>
                        <a:rPr lang="it-IT" dirty="0" smtClean="0"/>
                        <a:t>Data di creazione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Algoritmo di compressione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Interoperabilità</a:t>
                      </a:r>
                    </a:p>
                    <a:p>
                      <a:r>
                        <a:rPr lang="it-IT" dirty="0" smtClean="0"/>
                        <a:t>Gestione di oggetti digitali</a:t>
                      </a:r>
                    </a:p>
                    <a:p>
                      <a:r>
                        <a:rPr lang="it-IT" dirty="0" smtClean="0"/>
                        <a:t>conservazione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8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Metadati per conservazione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Somma di controllo</a:t>
                      </a:r>
                    </a:p>
                    <a:p>
                      <a:r>
                        <a:rPr lang="it-IT" dirty="0" smtClean="0"/>
                        <a:t>Eventi di conservazione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Interoperabilità</a:t>
                      </a:r>
                    </a:p>
                    <a:p>
                      <a:r>
                        <a:rPr lang="it-IT" dirty="0" smtClean="0"/>
                        <a:t>Gestione di oggetti digitali</a:t>
                      </a:r>
                    </a:p>
                    <a:p>
                      <a:r>
                        <a:rPr lang="it-IT" dirty="0" smtClean="0"/>
                        <a:t>Conservazione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80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Metadati per diritti</a:t>
                      </a:r>
                      <a:r>
                        <a:rPr lang="it-IT" baseline="0" dirty="0" smtClean="0"/>
                        <a:t> di autore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Copyright</a:t>
                      </a:r>
                    </a:p>
                    <a:p>
                      <a:r>
                        <a:rPr lang="it-IT" dirty="0" smtClean="0"/>
                        <a:t>Termini della licenza</a:t>
                      </a:r>
                    </a:p>
                    <a:p>
                      <a:r>
                        <a:rPr lang="it-IT" dirty="0" smtClean="0"/>
                        <a:t>Detentore dei diritti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Interoperabilità</a:t>
                      </a:r>
                    </a:p>
                    <a:p>
                      <a:r>
                        <a:rPr lang="it-IT" dirty="0" smtClean="0"/>
                        <a:t>Gestione di oggetti digitali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41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Metadati strutturali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Sequenza</a:t>
                      </a:r>
                    </a:p>
                    <a:p>
                      <a:r>
                        <a:rPr lang="it-IT" dirty="0" smtClean="0"/>
                        <a:t>Posizione nella gerarchia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Navigazione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710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Linguaggi</a:t>
                      </a:r>
                      <a:r>
                        <a:rPr lang="it-IT" baseline="0" dirty="0" smtClean="0"/>
                        <a:t> di markup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Paragrafo</a:t>
                      </a:r>
                    </a:p>
                    <a:p>
                      <a:r>
                        <a:rPr lang="it-IT" dirty="0" smtClean="0"/>
                        <a:t>Intestazione</a:t>
                      </a:r>
                    </a:p>
                    <a:p>
                      <a:r>
                        <a:rPr lang="it-IT" dirty="0" smtClean="0"/>
                        <a:t>Lista. Nome. data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Navigazione</a:t>
                      </a:r>
                    </a:p>
                    <a:p>
                      <a:r>
                        <a:rPr lang="it-IT" dirty="0" smtClean="0"/>
                        <a:t>Interoperabilità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32496"/>
                  </a:ext>
                </a:extLst>
              </a:tr>
            </a:tbl>
          </a:graphicData>
        </a:graphic>
      </p:graphicFrame>
      <p:sp>
        <p:nvSpPr>
          <p:cNvPr id="4" name="PoljeZBesedilom 5"/>
          <p:cNvSpPr txBox="1"/>
          <p:nvPr/>
        </p:nvSpPr>
        <p:spPr>
          <a:xfrm>
            <a:off x="10669417" y="5898776"/>
            <a:ext cx="1522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i="1" dirty="0" smtClean="0"/>
              <a:t>Riley, 2017, p. 7</a:t>
            </a:r>
            <a:endParaRPr lang="sl-SI" sz="1400" i="1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05581" y="530222"/>
            <a:ext cx="10515600" cy="1325563"/>
          </a:xfrm>
        </p:spPr>
        <p:txBody>
          <a:bodyPr/>
          <a:lstStyle/>
          <a:p>
            <a:r>
              <a:rPr lang="it-IT" dirty="0" smtClean="0"/>
              <a:t>Esempi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  <p:pic>
        <p:nvPicPr>
          <p:cNvPr id="9" name="Picture 4" descr="Author card: Grisham, John.  'PS3557 .R5355 F57 1991' in upper left corner. 'Grisham, John. The firm / John Grisham. 1st. ed. New York: Doubleday, c1991. 421p. ; 24 cn. 1. Government investigators--Fiction. 2. Organized crime--Fiction.'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0214"/>
            <a:ext cx="4267200" cy="26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9026" y="3008239"/>
            <a:ext cx="4556747" cy="3713236"/>
          </a:xfrm>
          <a:prstGeom prst="foldedCorner">
            <a:avLst>
              <a:gd name="adj" fmla="val 12500"/>
            </a:avLst>
          </a:prstGeom>
          <a:solidFill>
            <a:schemeClr val="accent1">
              <a:alpha val="33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sl-SI" altLang="sl-SI" sz="2400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100 </a:t>
            </a:r>
            <a:r>
              <a:rPr lang="sl-SI" altLang="sl-SI" sz="2400" dirty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a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Grisham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John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     </a:t>
            </a:r>
            <a:r>
              <a:rPr lang="sl-SI" altLang="sl-SI" sz="2400" dirty="0" smtClean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d 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95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5-</a:t>
            </a:r>
            <a:endParaRPr lang="en-US" altLang="sl-SI" sz="20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245 </a:t>
            </a:r>
            <a:r>
              <a:rPr lang="sl-SI" altLang="sl-SI" sz="2400" dirty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a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The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Firm</a:t>
            </a:r>
            <a:endParaRPr lang="en-US" altLang="sl-SI" sz="20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260 </a:t>
            </a:r>
            <a:r>
              <a:rPr lang="sl-SI" altLang="sl-SI" sz="2400" dirty="0">
                <a:solidFill>
                  <a:srgbClr val="000000"/>
                </a:solidFill>
              </a:rPr>
              <a:t>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a New York : </a:t>
            </a: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</a:rPr>
              <a:t>       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b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Doubleday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</a:rPr>
              <a:t>       $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c 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c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1991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.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300 </a:t>
            </a:r>
            <a:r>
              <a:rPr lang="sl-SI" altLang="sl-SI" sz="2400" dirty="0" smtClean="0">
                <a:solidFill>
                  <a:srgbClr val="000000"/>
                </a:solidFill>
              </a:rPr>
              <a:t>$a 421 p. $c 24 cm</a:t>
            </a: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</a:rPr>
              <a:t>600 $a </a:t>
            </a:r>
            <a:r>
              <a:rPr lang="sl-SI" altLang="sl-SI" sz="2400" dirty="0" err="1">
                <a:solidFill>
                  <a:srgbClr val="000000"/>
                </a:solidFill>
                <a:latin typeface="Arial Unicode MS" panose="020B0604020202020204" pitchFamily="34" charset="-128"/>
              </a:rPr>
              <a:t>Government</a:t>
            </a:r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investigators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     </a:t>
            </a:r>
            <a:r>
              <a:rPr lang="sl-SI" altLang="sl-SI" sz="2400" dirty="0" smtClean="0">
                <a:solidFill>
                  <a:srgbClr val="000000"/>
                </a:solidFill>
              </a:rPr>
              <a:t>$v 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Fiction</a:t>
            </a:r>
            <a:endParaRPr lang="sl-SI" altLang="sl-SI" sz="24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…</a:t>
            </a:r>
            <a:endParaRPr lang="en-US" altLang="sl-SI" sz="2000" dirty="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049078" y="2796205"/>
            <a:ext cx="6944139" cy="3851690"/>
          </a:xfrm>
          <a:prstGeom prst="foldedCorner">
            <a:avLst>
              <a:gd name="adj" fmla="val 125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dc:creator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Grisham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 John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,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955- 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dc:title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The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Firm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dc:publisher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Doubleday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dc:date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1991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format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421 p.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&lt;dc:</a:t>
            </a:r>
            <a:r>
              <a:rPr lang="sl-SI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format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24 cm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dc:subject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Government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investigators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--Fiction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 smtClean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en-US" altLang="sl-SI" sz="2400" dirty="0">
                <a:solidFill>
                  <a:srgbClr val="000000"/>
                </a:solidFill>
                <a:latin typeface="Arial Unicode MS" panose="020B0604020202020204" pitchFamily="34" charset="-128"/>
              </a:rPr>
              <a:t>&lt;</a:t>
            </a:r>
            <a:r>
              <a:rPr lang="sl-SI" altLang="sl-SI" sz="2400" dirty="0" err="1">
                <a:solidFill>
                  <a:srgbClr val="000000"/>
                </a:solidFill>
                <a:latin typeface="Arial Unicode MS" panose="020B0604020202020204" pitchFamily="34" charset="-128"/>
              </a:rPr>
              <a:t>dc:subject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&gt;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Organized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 </a:t>
            </a:r>
            <a:r>
              <a:rPr lang="sl-SI" altLang="sl-SI" sz="2400" dirty="0" err="1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crime</a:t>
            </a:r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--Fiction</a:t>
            </a:r>
            <a:r>
              <a:rPr lang="en-US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&lt;/&gt;</a:t>
            </a:r>
            <a:endParaRPr lang="sl-SI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  <a:p>
            <a:pPr eaLnBrk="1" hangingPunct="1"/>
            <a:r>
              <a:rPr lang="sl-SI" altLang="sl-SI" sz="2400" dirty="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…</a:t>
            </a:r>
            <a:endParaRPr lang="en-US" altLang="sl-SI" sz="2400" dirty="0">
              <a:solidFill>
                <a:srgbClr val="000000"/>
              </a:solidFill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9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Il contesto delle descrizioni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447800"/>
            <a:ext cx="10707689" cy="5033211"/>
          </a:xfrm>
        </p:spPr>
        <p:txBody>
          <a:bodyPr>
            <a:normAutofit/>
          </a:bodyPr>
          <a:lstStyle/>
          <a:p>
            <a:r>
              <a:rPr lang="it-IT" sz="2400" dirty="0" smtClean="0"/>
              <a:t>Le </a:t>
            </a:r>
            <a:r>
              <a:rPr lang="it-IT" sz="2400" b="1" dirty="0" smtClean="0"/>
              <a:t>SPECIFICHE FUNZIONALI</a:t>
            </a:r>
            <a:r>
              <a:rPr lang="sl-SI" sz="2400" b="1" dirty="0" smtClean="0"/>
              <a:t> </a:t>
            </a:r>
            <a:r>
              <a:rPr lang="it-IT" sz="2400" dirty="0" smtClean="0"/>
              <a:t>devono definire</a:t>
            </a:r>
            <a:r>
              <a:rPr lang="sl-SI" sz="2400" dirty="0" smtClean="0"/>
              <a:t>:</a:t>
            </a:r>
            <a:endParaRPr lang="sl-SI" sz="2400" dirty="0"/>
          </a:p>
          <a:p>
            <a:pPr lvl="1"/>
            <a:r>
              <a:rPr lang="it-IT" sz="2000" b="1" dirty="0" smtClean="0"/>
              <a:t>Gli utilizzatori di una collezione</a:t>
            </a:r>
            <a:endParaRPr lang="sl-SI" sz="2000" dirty="0" smtClean="0"/>
          </a:p>
          <a:p>
            <a:pPr lvl="1"/>
            <a:r>
              <a:rPr lang="it-IT" sz="2000" b="1" dirty="0" smtClean="0"/>
              <a:t>Il contesto della collezione</a:t>
            </a:r>
            <a:endParaRPr lang="sl-SI" sz="2000" b="1" dirty="0" smtClean="0"/>
          </a:p>
          <a:p>
            <a:pPr lvl="1"/>
            <a:r>
              <a:rPr lang="it-IT" sz="2000" b="1" dirty="0" smtClean="0"/>
              <a:t>Il contenuto della collezione</a:t>
            </a:r>
            <a:endParaRPr lang="sl-SI" sz="2000" dirty="0" smtClean="0"/>
          </a:p>
          <a:p>
            <a:endParaRPr lang="sl-SI" sz="2400" dirty="0" smtClean="0"/>
          </a:p>
          <a:p>
            <a:r>
              <a:rPr lang="it-IT" sz="2400" dirty="0" smtClean="0"/>
              <a:t>INOLTRE</a:t>
            </a:r>
            <a:r>
              <a:rPr lang="sl-SI" sz="2400" dirty="0" smtClean="0"/>
              <a:t>: </a:t>
            </a:r>
            <a:r>
              <a:rPr lang="it-IT" sz="2400" dirty="0" smtClean="0"/>
              <a:t>malgrado l’esistenza di standard, la descrizione di una risorsa può essere in qualche modo «di parte» – cioè influenzata da chi genera la descrizione</a:t>
            </a:r>
            <a:endParaRPr lang="sl-SI" sz="2400" b="1" dirty="0" smtClean="0"/>
          </a:p>
          <a:p>
            <a:pPr lvl="1"/>
            <a:r>
              <a:rPr lang="it-IT" sz="2000" dirty="0" smtClean="0"/>
              <a:t>Le sue motivazioni, la sua esperienza</a:t>
            </a:r>
            <a:r>
              <a:rPr lang="sl-SI" sz="2000" dirty="0" smtClean="0"/>
              <a:t>,… </a:t>
            </a:r>
            <a:endParaRPr lang="sl-SI" sz="2000" dirty="0"/>
          </a:p>
          <a:p>
            <a:pPr lvl="1"/>
            <a:r>
              <a:rPr lang="it-IT" sz="2000" dirty="0" smtClean="0"/>
              <a:t>La sua visione do come servire al meglio le necessità degli utilizzatori (utenti finali, intermediari che cercano per conto di altri)</a:t>
            </a:r>
            <a:endParaRPr lang="sl-SI" sz="2000" dirty="0"/>
          </a:p>
          <a:p>
            <a:pPr lvl="1"/>
            <a:endParaRPr lang="sl-SI" sz="2000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01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/>
          <p:cNvSpPr/>
          <p:nvPr/>
        </p:nvSpPr>
        <p:spPr>
          <a:xfrm>
            <a:off x="4936817" y="1812316"/>
            <a:ext cx="2615779" cy="1561514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200" dirty="0" smtClean="0"/>
              <a:t>DOMAIN AND RESOURCE CHARACT. </a:t>
            </a:r>
            <a:endParaRPr lang="sl-SI" sz="2200" dirty="0"/>
          </a:p>
        </p:txBody>
      </p:sp>
      <p:sp>
        <p:nvSpPr>
          <p:cNvPr id="6" name="Elipsa 5"/>
          <p:cNvSpPr/>
          <p:nvPr/>
        </p:nvSpPr>
        <p:spPr>
          <a:xfrm>
            <a:off x="7526002" y="1213911"/>
            <a:ext cx="1720368" cy="13060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NATURE OF COLLEC-TION</a:t>
            </a:r>
            <a:endParaRPr lang="sl-SI" sz="2000" dirty="0"/>
          </a:p>
        </p:txBody>
      </p:sp>
      <p:sp>
        <p:nvSpPr>
          <p:cNvPr id="7" name="Elipsa 6"/>
          <p:cNvSpPr/>
          <p:nvPr/>
        </p:nvSpPr>
        <p:spPr>
          <a:xfrm>
            <a:off x="7466764" y="99267"/>
            <a:ext cx="1916386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>
                <a:solidFill>
                  <a:schemeClr val="bg1"/>
                </a:solidFill>
              </a:rPr>
              <a:t>homogene/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heterogene</a:t>
            </a:r>
          </a:p>
        </p:txBody>
      </p:sp>
      <p:sp>
        <p:nvSpPr>
          <p:cNvPr id="8" name="Elipsa 7"/>
          <p:cNvSpPr/>
          <p:nvPr/>
        </p:nvSpPr>
        <p:spPr>
          <a:xfrm>
            <a:off x="9504390" y="453679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size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9462222" y="1491645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lifespan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0" name="Elipsa 9"/>
          <p:cNvSpPr/>
          <p:nvPr/>
        </p:nvSpPr>
        <p:spPr>
          <a:xfrm>
            <a:off x="9504390" y="2633975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purpose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6135757" y="4076652"/>
            <a:ext cx="1729421" cy="130601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NATURE OF RESOUR-CES</a:t>
            </a:r>
            <a:endParaRPr lang="sl-SI" sz="2000" dirty="0"/>
          </a:p>
        </p:txBody>
      </p:sp>
      <p:sp>
        <p:nvSpPr>
          <p:cNvPr id="12" name="Elipsa 11"/>
          <p:cNvSpPr/>
          <p:nvPr/>
        </p:nvSpPr>
        <p:spPr>
          <a:xfrm>
            <a:off x="8723307" y="4495592"/>
            <a:ext cx="1716259" cy="858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lifespan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7666891" y="2789764"/>
            <a:ext cx="1716259" cy="8582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type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of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use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4" name="Elipsa 13"/>
          <p:cNvSpPr/>
          <p:nvPr/>
        </p:nvSpPr>
        <p:spPr>
          <a:xfrm>
            <a:off x="7851108" y="5811294"/>
            <a:ext cx="1774155" cy="858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>
                <a:solidFill>
                  <a:schemeClr val="bg1"/>
                </a:solidFill>
              </a:rPr>
              <a:t>u</a:t>
            </a:r>
            <a:r>
              <a:rPr lang="sl-SI" dirty="0" err="1" smtClean="0">
                <a:solidFill>
                  <a:schemeClr val="bg1"/>
                </a:solidFill>
              </a:rPr>
              <a:t>nit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of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description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5" name="Elipsa 14"/>
          <p:cNvSpPr/>
          <p:nvPr/>
        </p:nvSpPr>
        <p:spPr>
          <a:xfrm>
            <a:off x="5750505" y="5516834"/>
            <a:ext cx="1716259" cy="85825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characte-ristics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6" name="Elipsa 15"/>
          <p:cNvSpPr/>
          <p:nvPr/>
        </p:nvSpPr>
        <p:spPr>
          <a:xfrm>
            <a:off x="2240279" y="3403175"/>
            <a:ext cx="2107807" cy="1151011"/>
          </a:xfrm>
          <a:prstGeom prst="ellipse">
            <a:avLst/>
          </a:prstGeom>
          <a:solidFill>
            <a:schemeClr val="tx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USERS</a:t>
            </a:r>
            <a:endParaRPr lang="sl-SI" sz="2000" dirty="0"/>
          </a:p>
        </p:txBody>
      </p:sp>
      <p:sp>
        <p:nvSpPr>
          <p:cNvPr id="17" name="Elipsa 16"/>
          <p:cNvSpPr/>
          <p:nvPr/>
        </p:nvSpPr>
        <p:spPr>
          <a:xfrm>
            <a:off x="232403" y="3578518"/>
            <a:ext cx="1716259" cy="858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numbers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798915" y="4953037"/>
            <a:ext cx="1716259" cy="858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>
                <a:solidFill>
                  <a:schemeClr val="bg1"/>
                </a:solidFill>
              </a:rPr>
              <a:t>c</a:t>
            </a:r>
            <a:r>
              <a:rPr lang="sl-SI" dirty="0" err="1" smtClean="0">
                <a:solidFill>
                  <a:schemeClr val="bg1"/>
                </a:solidFill>
              </a:rPr>
              <a:t>haracte-ristics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2705681" y="4953037"/>
            <a:ext cx="1927102" cy="85825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homogene/</a:t>
            </a:r>
            <a:endParaRPr lang="sl-SI" dirty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heterogene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4458202" y="93877"/>
            <a:ext cx="2374038" cy="117875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LIMITATIONS</a:t>
            </a:r>
            <a:endParaRPr lang="sl-SI" sz="2000" dirty="0"/>
          </a:p>
        </p:txBody>
      </p:sp>
      <p:cxnSp>
        <p:nvCxnSpPr>
          <p:cNvPr id="24" name="Raven povezovalnik 23"/>
          <p:cNvCxnSpPr>
            <a:stCxn id="5" idx="7"/>
            <a:endCxn id="6" idx="2"/>
          </p:cNvCxnSpPr>
          <p:nvPr/>
        </p:nvCxnSpPr>
        <p:spPr>
          <a:xfrm flipV="1">
            <a:off x="7169524" y="1866917"/>
            <a:ext cx="356478" cy="174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ovezovalnik 26"/>
          <p:cNvCxnSpPr>
            <a:stCxn id="5" idx="4"/>
            <a:endCxn id="11" idx="1"/>
          </p:cNvCxnSpPr>
          <p:nvPr/>
        </p:nvCxnSpPr>
        <p:spPr>
          <a:xfrm>
            <a:off x="6244707" y="3373830"/>
            <a:ext cx="144318" cy="894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en povezovalnik 28"/>
          <p:cNvCxnSpPr>
            <a:stCxn id="5" idx="3"/>
            <a:endCxn id="16" idx="7"/>
          </p:cNvCxnSpPr>
          <p:nvPr/>
        </p:nvCxnSpPr>
        <p:spPr>
          <a:xfrm flipH="1">
            <a:off x="4039405" y="3145152"/>
            <a:ext cx="1280484" cy="426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ovezovalnik 30"/>
          <p:cNvCxnSpPr>
            <a:stCxn id="5" idx="0"/>
            <a:endCxn id="22" idx="4"/>
          </p:cNvCxnSpPr>
          <p:nvPr/>
        </p:nvCxnSpPr>
        <p:spPr>
          <a:xfrm flipH="1" flipV="1">
            <a:off x="5645221" y="1272633"/>
            <a:ext cx="599486" cy="539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en povezovalnik 33"/>
          <p:cNvCxnSpPr>
            <a:stCxn id="6" idx="0"/>
            <a:endCxn id="7" idx="4"/>
          </p:cNvCxnSpPr>
          <p:nvPr/>
        </p:nvCxnSpPr>
        <p:spPr>
          <a:xfrm flipV="1">
            <a:off x="8386186" y="957524"/>
            <a:ext cx="38771" cy="256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en povezovalnik 35"/>
          <p:cNvCxnSpPr>
            <a:endCxn id="8" idx="3"/>
          </p:cNvCxnSpPr>
          <p:nvPr/>
        </p:nvCxnSpPr>
        <p:spPr>
          <a:xfrm flipV="1">
            <a:off x="9040156" y="1186247"/>
            <a:ext cx="715574" cy="250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en povezovalnik 37"/>
          <p:cNvCxnSpPr>
            <a:stCxn id="6" idx="6"/>
            <a:endCxn id="9" idx="2"/>
          </p:cNvCxnSpPr>
          <p:nvPr/>
        </p:nvCxnSpPr>
        <p:spPr>
          <a:xfrm>
            <a:off x="9246370" y="1866917"/>
            <a:ext cx="215852" cy="53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ven povezovalnik 39"/>
          <p:cNvCxnSpPr>
            <a:stCxn id="6" idx="5"/>
            <a:endCxn id="10" idx="1"/>
          </p:cNvCxnSpPr>
          <p:nvPr/>
        </p:nvCxnSpPr>
        <p:spPr>
          <a:xfrm>
            <a:off x="8994428" y="2328661"/>
            <a:ext cx="761302" cy="431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en povezovalnik 41"/>
          <p:cNvCxnSpPr>
            <a:stCxn id="6" idx="4"/>
            <a:endCxn id="13" idx="7"/>
          </p:cNvCxnSpPr>
          <p:nvPr/>
        </p:nvCxnSpPr>
        <p:spPr>
          <a:xfrm>
            <a:off x="8386186" y="2519922"/>
            <a:ext cx="745624" cy="395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aven puščični povezovalnik 45"/>
          <p:cNvCxnSpPr>
            <a:stCxn id="11" idx="6"/>
            <a:endCxn id="12" idx="2"/>
          </p:cNvCxnSpPr>
          <p:nvPr/>
        </p:nvCxnSpPr>
        <p:spPr>
          <a:xfrm>
            <a:off x="7865178" y="4729658"/>
            <a:ext cx="858129" cy="195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aven povezovalnik 47"/>
          <p:cNvCxnSpPr>
            <a:stCxn id="11" idx="5"/>
            <a:endCxn id="14" idx="0"/>
          </p:cNvCxnSpPr>
          <p:nvPr/>
        </p:nvCxnSpPr>
        <p:spPr>
          <a:xfrm>
            <a:off x="7611910" y="5191402"/>
            <a:ext cx="1126276" cy="619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en povezovalnik 50"/>
          <p:cNvCxnSpPr>
            <a:stCxn id="15" idx="0"/>
            <a:endCxn id="11" idx="4"/>
          </p:cNvCxnSpPr>
          <p:nvPr/>
        </p:nvCxnSpPr>
        <p:spPr>
          <a:xfrm flipV="1">
            <a:off x="6608635" y="5382663"/>
            <a:ext cx="391833" cy="1341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en povezovalnik 52"/>
          <p:cNvCxnSpPr>
            <a:stCxn id="16" idx="2"/>
            <a:endCxn id="17" idx="6"/>
          </p:cNvCxnSpPr>
          <p:nvPr/>
        </p:nvCxnSpPr>
        <p:spPr>
          <a:xfrm flipH="1">
            <a:off x="1948662" y="3978681"/>
            <a:ext cx="291617" cy="28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ven povezovalnik 57"/>
          <p:cNvCxnSpPr>
            <a:stCxn id="19" idx="0"/>
            <a:endCxn id="16" idx="3"/>
          </p:cNvCxnSpPr>
          <p:nvPr/>
        </p:nvCxnSpPr>
        <p:spPr>
          <a:xfrm flipV="1">
            <a:off x="1657045" y="4385624"/>
            <a:ext cx="891915" cy="5674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ven povezovalnik 59"/>
          <p:cNvCxnSpPr>
            <a:stCxn id="21" idx="0"/>
            <a:endCxn id="16" idx="4"/>
          </p:cNvCxnSpPr>
          <p:nvPr/>
        </p:nvCxnSpPr>
        <p:spPr>
          <a:xfrm flipH="1" flipV="1">
            <a:off x="3294183" y="4554186"/>
            <a:ext cx="375049" cy="398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a 40"/>
          <p:cNvSpPr/>
          <p:nvPr/>
        </p:nvSpPr>
        <p:spPr>
          <a:xfrm>
            <a:off x="1963990" y="1369818"/>
            <a:ext cx="2858532" cy="11158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/>
              <a:t>MANAGEMENT</a:t>
            </a:r>
            <a:endParaRPr lang="sl-SI" sz="2000" dirty="0"/>
          </a:p>
        </p:txBody>
      </p:sp>
      <p:cxnSp>
        <p:nvCxnSpPr>
          <p:cNvPr id="45" name="Raven povezovalnik 44"/>
          <p:cNvCxnSpPr>
            <a:stCxn id="5" idx="1"/>
            <a:endCxn id="41" idx="6"/>
          </p:cNvCxnSpPr>
          <p:nvPr/>
        </p:nvCxnSpPr>
        <p:spPr>
          <a:xfrm flipH="1" flipV="1">
            <a:off x="4822522" y="1927766"/>
            <a:ext cx="497367" cy="113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a 48"/>
          <p:cNvSpPr/>
          <p:nvPr/>
        </p:nvSpPr>
        <p:spPr>
          <a:xfrm>
            <a:off x="119289" y="1965828"/>
            <a:ext cx="1716259" cy="858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who</a:t>
            </a:r>
            <a:r>
              <a:rPr lang="sl-SI" dirty="0" smtClean="0">
                <a:solidFill>
                  <a:schemeClr val="bg1"/>
                </a:solidFill>
              </a:rPr>
              <a:t>, how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50" name="Elipsa 49"/>
          <p:cNvSpPr/>
          <p:nvPr/>
        </p:nvSpPr>
        <p:spPr>
          <a:xfrm>
            <a:off x="204097" y="437138"/>
            <a:ext cx="1716259" cy="858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when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52" name="Elipsa 51"/>
          <p:cNvSpPr/>
          <p:nvPr/>
        </p:nvSpPr>
        <p:spPr>
          <a:xfrm>
            <a:off x="2199488" y="125162"/>
            <a:ext cx="1839917" cy="8582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l-SI" dirty="0">
                <a:solidFill>
                  <a:schemeClr val="bg1"/>
                </a:solidFill>
              </a:rPr>
              <a:t>t</a:t>
            </a:r>
            <a:r>
              <a:rPr lang="sl-SI" dirty="0" smtClean="0">
                <a:solidFill>
                  <a:schemeClr val="bg1"/>
                </a:solidFill>
              </a:rPr>
              <a:t>o </a:t>
            </a:r>
            <a:r>
              <a:rPr lang="sl-SI" dirty="0" err="1" smtClean="0">
                <a:solidFill>
                  <a:schemeClr val="bg1"/>
                </a:solidFill>
              </a:rPr>
              <a:t>what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extent</a:t>
            </a:r>
            <a:endParaRPr lang="sl-SI" dirty="0">
              <a:solidFill>
                <a:schemeClr val="bg1"/>
              </a:solidFill>
            </a:endParaRPr>
          </a:p>
        </p:txBody>
      </p:sp>
      <p:cxnSp>
        <p:nvCxnSpPr>
          <p:cNvPr id="47" name="Raven povezovalnik 46"/>
          <p:cNvCxnSpPr>
            <a:endCxn id="41" idx="2"/>
          </p:cNvCxnSpPr>
          <p:nvPr/>
        </p:nvCxnSpPr>
        <p:spPr>
          <a:xfrm flipV="1">
            <a:off x="1477108" y="1927766"/>
            <a:ext cx="486882" cy="192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ovezovalnik 54"/>
          <p:cNvCxnSpPr>
            <a:stCxn id="52" idx="4"/>
            <a:endCxn id="41" idx="0"/>
          </p:cNvCxnSpPr>
          <p:nvPr/>
        </p:nvCxnSpPr>
        <p:spPr>
          <a:xfrm>
            <a:off x="3119447" y="983419"/>
            <a:ext cx="273809" cy="386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en povezovalnik 56"/>
          <p:cNvCxnSpPr>
            <a:stCxn id="50" idx="5"/>
            <a:endCxn id="41" idx="1"/>
          </p:cNvCxnSpPr>
          <p:nvPr/>
        </p:nvCxnSpPr>
        <p:spPr>
          <a:xfrm>
            <a:off x="1669016" y="1169706"/>
            <a:ext cx="713596" cy="363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oljeZBesedilom 38"/>
          <p:cNvSpPr txBox="1"/>
          <p:nvPr/>
        </p:nvSpPr>
        <p:spPr>
          <a:xfrm>
            <a:off x="9581436" y="5596794"/>
            <a:ext cx="243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 err="1" smtClean="0"/>
              <a:t>Slide</a:t>
            </a:r>
            <a:r>
              <a:rPr lang="sl-SI" i="1" dirty="0"/>
              <a:t>:</a:t>
            </a:r>
            <a:r>
              <a:rPr lang="sl-SI" i="1" dirty="0" smtClean="0"/>
              <a:t> Merčun, 2016</a:t>
            </a:r>
            <a:endParaRPr lang="sl-SI" i="1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1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08046"/>
          </a:xfrm>
        </p:spPr>
        <p:txBody>
          <a:bodyPr/>
          <a:lstStyle/>
          <a:p>
            <a:r>
              <a:rPr lang="it-IT" dirty="0" smtClean="0"/>
              <a:t>Tecnologie per l’informazione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456657"/>
            <a:ext cx="10082959" cy="4351338"/>
          </a:xfrm>
        </p:spPr>
        <p:txBody>
          <a:bodyPr>
            <a:noAutofit/>
          </a:bodyPr>
          <a:lstStyle/>
          <a:p>
            <a:r>
              <a:rPr lang="it-IT" dirty="0" smtClean="0"/>
              <a:t>Di solito sono associate a calcolatori e reti</a:t>
            </a:r>
            <a:endParaRPr lang="sl-SI" dirty="0" smtClean="0"/>
          </a:p>
          <a:p>
            <a:r>
              <a:rPr lang="it-IT" dirty="0" smtClean="0"/>
              <a:t>In senso (molto) lato</a:t>
            </a:r>
            <a:r>
              <a:rPr lang="sl-SI" dirty="0" smtClean="0"/>
              <a:t>: </a:t>
            </a:r>
            <a:r>
              <a:rPr lang="it-IT" dirty="0" smtClean="0"/>
              <a:t>qualunque strumento o macchina che sia di aiuto all’elaborazione di informazioni</a:t>
            </a:r>
            <a:endParaRPr lang="sl-SI" dirty="0" smtClean="0"/>
          </a:p>
          <a:p>
            <a:pPr lvl="1"/>
            <a:r>
              <a:rPr lang="it-IT" dirty="0" smtClean="0"/>
              <a:t>Una tavoletta di argilla è Information Technology</a:t>
            </a:r>
            <a:r>
              <a:rPr lang="sl-SI" dirty="0" smtClean="0"/>
              <a:t>?</a:t>
            </a:r>
          </a:p>
          <a:p>
            <a:r>
              <a:rPr lang="it-IT" dirty="0" smtClean="0"/>
              <a:t>Oggi sono principalmente</a:t>
            </a:r>
            <a:r>
              <a:rPr lang="sl-SI" dirty="0" smtClean="0"/>
              <a:t>:</a:t>
            </a:r>
          </a:p>
          <a:p>
            <a:pPr lvl="1"/>
            <a:r>
              <a:rPr lang="it-IT" dirty="0" smtClean="0"/>
              <a:t>Calcolatori</a:t>
            </a:r>
            <a:endParaRPr lang="sl-SI" dirty="0" smtClean="0"/>
          </a:p>
          <a:p>
            <a:pPr lvl="1"/>
            <a:r>
              <a:rPr lang="it-IT" dirty="0" smtClean="0"/>
              <a:t>Reti</a:t>
            </a:r>
            <a:endParaRPr lang="sl-SI" dirty="0" smtClean="0"/>
          </a:p>
          <a:p>
            <a:pPr lvl="1"/>
            <a:r>
              <a:rPr lang="it-IT" dirty="0" smtClean="0"/>
              <a:t>Tecnologie pervasive e portatili (ad es. telefoni cellulari)</a:t>
            </a:r>
            <a:endParaRPr lang="sl-SI" dirty="0" smtClean="0"/>
          </a:p>
          <a:p>
            <a:r>
              <a:rPr lang="it-IT" dirty="0" smtClean="0"/>
              <a:t>Applicazioni delle tecnologie</a:t>
            </a:r>
            <a:r>
              <a:rPr lang="sl-SI" dirty="0" smtClean="0"/>
              <a:t>: </a:t>
            </a:r>
            <a:r>
              <a:rPr lang="it-IT" dirty="0" smtClean="0"/>
              <a:t>creazione, disseminazione, condivisione, organizzazione, recupero e conservazione a lungo termine delle informazioni</a:t>
            </a:r>
            <a:endParaRPr lang="sl-SI" dirty="0" smtClean="0"/>
          </a:p>
          <a:p>
            <a:r>
              <a:rPr lang="it-IT" dirty="0" smtClean="0"/>
              <a:t>Interazione Uomo-Macchina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648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 cominciare</a:t>
            </a:r>
            <a:r>
              <a:rPr lang="sl-SI" dirty="0" smtClean="0"/>
              <a:t>…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2" y="1853248"/>
            <a:ext cx="9833202" cy="4395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 smtClean="0"/>
              <a:t>Cercate di ricordare l’ultima volta che siete stati in biblioteca</a:t>
            </a:r>
            <a:r>
              <a:rPr lang="sl-SI" sz="2400" dirty="0" smtClean="0"/>
              <a:t>. </a:t>
            </a:r>
            <a:r>
              <a:rPr lang="sl-SI" sz="24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it-IT" sz="2400" dirty="0" smtClean="0">
                <a:sym typeface="Wingdings" panose="05000000000000000000" pitchFamily="2" charset="2"/>
              </a:rPr>
              <a:t>Come sono organizzate le cose (libri e altro materiale)</a:t>
            </a:r>
            <a:r>
              <a:rPr lang="sl-SI" sz="2400" dirty="0" smtClean="0">
                <a:sym typeface="Wingdings" panose="05000000000000000000" pitchFamily="2" charset="2"/>
              </a:rPr>
              <a:t>?</a:t>
            </a:r>
          </a:p>
          <a:p>
            <a:r>
              <a:rPr lang="it-IT" sz="2400" dirty="0" smtClean="0">
                <a:sym typeface="Wingdings" panose="05000000000000000000" pitchFamily="2" charset="2"/>
              </a:rPr>
              <a:t>Come si può trovare qualcosa</a:t>
            </a:r>
            <a:r>
              <a:rPr lang="sl-SI" sz="2400" dirty="0" smtClean="0">
                <a:sym typeface="Wingdings" panose="05000000000000000000" pitchFamily="2" charset="2"/>
              </a:rPr>
              <a:t>?</a:t>
            </a:r>
          </a:p>
          <a:p>
            <a:pPr marL="0" indent="0">
              <a:buNone/>
            </a:pPr>
            <a:endParaRPr lang="sl-SI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400" dirty="0" smtClean="0">
                <a:sym typeface="Wingdings" panose="05000000000000000000" pitchFamily="2" charset="2"/>
              </a:rPr>
              <a:t>Cercate di ricordare l’ultima volta che avete usato un qualche database (come ad es. il catalogo di una biblioteca, una collezione online di film o di musica, Wikipedia, ma NON Google)</a:t>
            </a:r>
            <a:endParaRPr lang="sl-SI" sz="2400" dirty="0" smtClean="0">
              <a:sym typeface="Wingdings" panose="05000000000000000000" pitchFamily="2" charset="2"/>
            </a:endParaRPr>
          </a:p>
          <a:p>
            <a:r>
              <a:rPr lang="it-IT" sz="2400" dirty="0" smtClean="0">
                <a:sym typeface="Wingdings" panose="05000000000000000000" pitchFamily="2" charset="2"/>
              </a:rPr>
              <a:t>Stavate cerando qualcosa ? Cosa ? Come ? Con che successo ?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34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Letture consigliate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800" dirty="0" err="1" smtClean="0"/>
              <a:t>Riley</a:t>
            </a:r>
            <a:r>
              <a:rPr lang="sl-SI" sz="2800" dirty="0" smtClean="0"/>
              <a:t>, J. </a:t>
            </a:r>
            <a:r>
              <a:rPr lang="sl-SI" sz="2800" dirty="0"/>
              <a:t>(</a:t>
            </a:r>
            <a:r>
              <a:rPr lang="sl-SI" sz="2800" dirty="0" smtClean="0"/>
              <a:t>2017). </a:t>
            </a:r>
            <a:r>
              <a:rPr lang="sl-SI" sz="2800" dirty="0" err="1"/>
              <a:t>Understanding</a:t>
            </a:r>
            <a:r>
              <a:rPr lang="sl-SI" sz="2800" dirty="0"/>
              <a:t> </a:t>
            </a:r>
            <a:r>
              <a:rPr lang="sl-SI" sz="2800" dirty="0" err="1" smtClean="0"/>
              <a:t>metadata</a:t>
            </a:r>
            <a:r>
              <a:rPr lang="sl-SI" sz="2800" dirty="0" smtClean="0"/>
              <a:t>: </a:t>
            </a:r>
            <a:r>
              <a:rPr lang="sl-SI" sz="2800" dirty="0" err="1" smtClean="0"/>
              <a:t>what</a:t>
            </a:r>
            <a:r>
              <a:rPr lang="sl-SI" sz="2800" dirty="0" smtClean="0"/>
              <a:t> is </a:t>
            </a:r>
            <a:r>
              <a:rPr lang="sl-SI" sz="2800" dirty="0" err="1" smtClean="0"/>
              <a:t>metadata</a:t>
            </a:r>
            <a:r>
              <a:rPr lang="sl-SI" sz="2800" dirty="0" smtClean="0"/>
              <a:t> </a:t>
            </a:r>
            <a:r>
              <a:rPr lang="sl-SI" sz="2800" dirty="0" err="1" smtClean="0"/>
              <a:t>and</a:t>
            </a:r>
            <a:r>
              <a:rPr lang="sl-SI" sz="2800" dirty="0" smtClean="0"/>
              <a:t> </a:t>
            </a:r>
            <a:r>
              <a:rPr lang="sl-SI" sz="2800" dirty="0" err="1" smtClean="0"/>
              <a:t>what</a:t>
            </a:r>
            <a:r>
              <a:rPr lang="sl-SI" sz="2800" dirty="0" smtClean="0"/>
              <a:t> is it </a:t>
            </a:r>
            <a:r>
              <a:rPr lang="sl-SI" sz="2800" dirty="0" err="1" smtClean="0"/>
              <a:t>for</a:t>
            </a:r>
            <a:r>
              <a:rPr lang="sl-SI" sz="2800" dirty="0" smtClean="0"/>
              <a:t>? URL</a:t>
            </a:r>
            <a:r>
              <a:rPr lang="sl-SI" sz="1800" dirty="0"/>
              <a:t> </a:t>
            </a:r>
            <a:r>
              <a:rPr lang="sl-SI" dirty="0" smtClean="0">
                <a:hlinkClick r:id="rId3"/>
              </a:rPr>
              <a:t>http</a:t>
            </a:r>
            <a:r>
              <a:rPr lang="sl-SI" dirty="0">
                <a:hlinkClick r:id="rId3"/>
              </a:rPr>
              <a:t>://</a:t>
            </a:r>
            <a:r>
              <a:rPr lang="sl-SI" dirty="0" smtClean="0">
                <a:hlinkClick r:id="rId3"/>
              </a:rPr>
              <a:t>www.niso.org/apps/group_public/download.php/17446/Understanding%20Metadata.pdf</a:t>
            </a:r>
            <a:r>
              <a:rPr lang="sl-SI" dirty="0" smtClean="0"/>
              <a:t> (pp. 2-7, 14-18)</a:t>
            </a:r>
            <a:endParaRPr lang="sl-SI" sz="3200" dirty="0"/>
          </a:p>
          <a:p>
            <a:r>
              <a:rPr lang="sl-SI" sz="2800" dirty="0" err="1" smtClean="0"/>
              <a:t>Buckland</a:t>
            </a:r>
            <a:r>
              <a:rPr lang="sl-SI" sz="2800" dirty="0" smtClean="0"/>
              <a:t>, M.K. (1997). </a:t>
            </a:r>
            <a:r>
              <a:rPr lang="sl-SI" sz="2800" dirty="0" err="1" smtClean="0"/>
              <a:t>What</a:t>
            </a:r>
            <a:r>
              <a:rPr lang="sl-SI" sz="2800" dirty="0" smtClean="0"/>
              <a:t> is a „</a:t>
            </a:r>
            <a:r>
              <a:rPr lang="sl-SI" sz="2800" dirty="0" err="1" smtClean="0"/>
              <a:t>Document</a:t>
            </a:r>
            <a:r>
              <a:rPr lang="sl-SI" sz="2800" dirty="0" smtClean="0"/>
              <a:t>“?. </a:t>
            </a:r>
            <a:r>
              <a:rPr lang="sl-SI" sz="2800" i="1" dirty="0" err="1" smtClean="0"/>
              <a:t>Journal</a:t>
            </a:r>
            <a:r>
              <a:rPr lang="sl-SI" sz="2800" i="1" dirty="0" smtClean="0"/>
              <a:t> </a:t>
            </a:r>
            <a:r>
              <a:rPr lang="sl-SI" sz="2800" i="1" dirty="0" err="1" smtClean="0"/>
              <a:t>of</a:t>
            </a:r>
            <a:r>
              <a:rPr lang="sl-SI" sz="2800" i="1" dirty="0" smtClean="0"/>
              <a:t> </a:t>
            </a:r>
            <a:r>
              <a:rPr lang="sl-SI" sz="2800" i="1" dirty="0" err="1" smtClean="0"/>
              <a:t>the</a:t>
            </a:r>
            <a:r>
              <a:rPr lang="sl-SI" sz="2800" i="1" dirty="0" smtClean="0"/>
              <a:t> </a:t>
            </a:r>
            <a:r>
              <a:rPr lang="sl-SI" sz="2800" i="1" dirty="0" err="1" smtClean="0"/>
              <a:t>American</a:t>
            </a:r>
            <a:r>
              <a:rPr lang="sl-SI" sz="2800" i="1" dirty="0" smtClean="0"/>
              <a:t> </a:t>
            </a:r>
            <a:r>
              <a:rPr lang="sl-SI" sz="2800" i="1" dirty="0" err="1" smtClean="0"/>
              <a:t>Society</a:t>
            </a:r>
            <a:r>
              <a:rPr lang="sl-SI" sz="2800" i="1" dirty="0" smtClean="0"/>
              <a:t> </a:t>
            </a:r>
            <a:r>
              <a:rPr lang="sl-SI" sz="2800" i="1" dirty="0" err="1" smtClean="0"/>
              <a:t>for</a:t>
            </a:r>
            <a:r>
              <a:rPr lang="sl-SI" sz="2800" i="1" dirty="0" smtClean="0"/>
              <a:t> </a:t>
            </a:r>
            <a:r>
              <a:rPr lang="sl-SI" sz="2800" i="1" dirty="0" err="1" smtClean="0"/>
              <a:t>Information</a:t>
            </a:r>
            <a:r>
              <a:rPr lang="sl-SI" sz="2800" i="1" dirty="0" smtClean="0"/>
              <a:t> Science</a:t>
            </a:r>
            <a:r>
              <a:rPr lang="sl-SI" sz="2800" dirty="0" smtClean="0"/>
              <a:t>, </a:t>
            </a:r>
            <a:r>
              <a:rPr lang="sl-SI" sz="2800" i="1" dirty="0" smtClean="0"/>
              <a:t>48</a:t>
            </a:r>
            <a:r>
              <a:rPr lang="sl-SI" sz="2800" dirty="0" smtClean="0"/>
              <a:t>(9), 804-809. URL </a:t>
            </a:r>
            <a:r>
              <a:rPr lang="sl-SI" dirty="0" smtClean="0">
                <a:hlinkClick r:id="rId4"/>
              </a:rPr>
              <a:t>http://www.columbia.edu/cu/libraries/inside/units/bibcontrol/osmc/bucklandwhat.pdf</a:t>
            </a: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600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Domande di orientamento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299411"/>
            <a:ext cx="10082959" cy="4905175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Perché’ abbiamo bisogno do organizzare le informazioni</a:t>
            </a:r>
            <a:r>
              <a:rPr lang="sl-SI" dirty="0" smtClean="0"/>
              <a:t>?</a:t>
            </a:r>
          </a:p>
          <a:p>
            <a:r>
              <a:rPr lang="it-IT" dirty="0" smtClean="0"/>
              <a:t>Cosa è l’organizzazione delle informazioni</a:t>
            </a:r>
            <a:r>
              <a:rPr lang="sl-SI" dirty="0" smtClean="0"/>
              <a:t>?</a:t>
            </a:r>
          </a:p>
          <a:p>
            <a:r>
              <a:rPr lang="it-IT" dirty="0" smtClean="0"/>
              <a:t>Quali sono i concetti fondamentali dell’organizzazione di informazioni</a:t>
            </a:r>
            <a:r>
              <a:rPr lang="sl-SI" dirty="0" smtClean="0"/>
              <a:t>?</a:t>
            </a:r>
          </a:p>
          <a:p>
            <a:r>
              <a:rPr lang="it-IT" dirty="0" smtClean="0"/>
              <a:t>Quali strumenti vengono usati per organizzare le informazioni</a:t>
            </a:r>
            <a:r>
              <a:rPr lang="sl-SI" dirty="0" smtClean="0"/>
              <a:t>? </a:t>
            </a:r>
            <a:r>
              <a:rPr lang="it-IT" dirty="0" smtClean="0"/>
              <a:t>Descriveteli</a:t>
            </a:r>
            <a:r>
              <a:rPr lang="sl-SI" dirty="0" smtClean="0"/>
              <a:t>.</a:t>
            </a:r>
          </a:p>
          <a:p>
            <a:r>
              <a:rPr lang="it-IT" dirty="0" smtClean="0"/>
              <a:t>Cosa sono i metadati</a:t>
            </a:r>
            <a:r>
              <a:rPr lang="sl-SI" dirty="0" smtClean="0"/>
              <a:t>? </a:t>
            </a:r>
          </a:p>
          <a:p>
            <a:r>
              <a:rPr lang="it-IT" dirty="0" smtClean="0"/>
              <a:t>Cosa sono buoni metadati</a:t>
            </a:r>
            <a:r>
              <a:rPr lang="sl-SI" dirty="0" smtClean="0"/>
              <a:t>?</a:t>
            </a:r>
          </a:p>
          <a:p>
            <a:r>
              <a:rPr lang="it-IT" dirty="0" smtClean="0"/>
              <a:t>Cosa sono gli standard di metadati</a:t>
            </a:r>
            <a:r>
              <a:rPr lang="sl-SI" dirty="0" smtClean="0"/>
              <a:t>?</a:t>
            </a:r>
            <a:r>
              <a:rPr lang="it-IT" dirty="0" smtClean="0"/>
              <a:t> Quanti tipi di metadati ci sono</a:t>
            </a:r>
            <a:r>
              <a:rPr lang="sl-SI" dirty="0" smtClean="0"/>
              <a:t>?</a:t>
            </a:r>
          </a:p>
          <a:p>
            <a:r>
              <a:rPr lang="it-IT" dirty="0" smtClean="0"/>
              <a:t>Tipi di metadati, esempi, loro scopi e utilizzatori principali</a:t>
            </a:r>
            <a:r>
              <a:rPr lang="sl-SI" dirty="0" smtClean="0"/>
              <a:t>.</a:t>
            </a:r>
          </a:p>
          <a:p>
            <a:r>
              <a:rPr lang="it-IT" dirty="0" smtClean="0"/>
              <a:t>Cosa sono le specifiche funzionali</a:t>
            </a:r>
            <a:r>
              <a:rPr lang="sl-SI" dirty="0" smtClean="0"/>
              <a:t>?</a:t>
            </a:r>
          </a:p>
          <a:p>
            <a:r>
              <a:rPr lang="it-IT" dirty="0" smtClean="0"/>
              <a:t>Che tipi di fonti di informazione ci sono</a:t>
            </a:r>
            <a:r>
              <a:rPr lang="sl-SI" dirty="0" smtClean="0"/>
              <a:t>?</a:t>
            </a:r>
          </a:p>
          <a:p>
            <a:r>
              <a:rPr lang="it-IT" dirty="0" smtClean="0"/>
              <a:t>Che tipi di elaborazione dell’informazione vengono assistiti dalle I</a:t>
            </a:r>
            <a:r>
              <a:rPr lang="sl-SI" dirty="0" smtClean="0"/>
              <a:t>nformation technologies?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1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Informazioni</a:t>
            </a:r>
            <a:r>
              <a:rPr lang="en-US" dirty="0"/>
              <a:t> di </a:t>
            </a:r>
            <a:r>
              <a:rPr lang="en-US" dirty="0" err="1"/>
              <a:t>contatto</a:t>
            </a:r>
            <a:r>
              <a:rPr lang="en-US" dirty="0"/>
              <a:t> </a:t>
            </a:r>
            <a:r>
              <a:rPr lang="en-US" dirty="0" smtClean="0"/>
              <a:t>de</a:t>
            </a:r>
            <a:r>
              <a:rPr lang="hr-HR" dirty="0"/>
              <a:t>l</a:t>
            </a:r>
            <a:r>
              <a:rPr lang="en-US" dirty="0" smtClean="0"/>
              <a:t> docent</a:t>
            </a:r>
            <a:r>
              <a:rPr lang="hr-HR" dirty="0"/>
              <a:t>e</a:t>
            </a:r>
            <a:r>
              <a:rPr lang="en-US" dirty="0"/>
              <a:t>
</a:t>
            </a:r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871619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28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9616"/>
          </a:xfrm>
        </p:spPr>
        <p:txBody>
          <a:bodyPr>
            <a:normAutofit/>
          </a:bodyPr>
          <a:lstStyle/>
          <a:p>
            <a:r>
              <a:rPr lang="it-IT" dirty="0" smtClean="0"/>
              <a:t>Organizzazione, organizzare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312334"/>
            <a:ext cx="9403742" cy="4651828"/>
          </a:xfrm>
        </p:spPr>
        <p:txBody>
          <a:bodyPr>
            <a:noAutofit/>
          </a:bodyPr>
          <a:lstStyle/>
          <a:p>
            <a:r>
              <a:rPr lang="sl-SI" sz="2400" dirty="0" smtClean="0"/>
              <a:t>Organiz</a:t>
            </a:r>
            <a:r>
              <a:rPr lang="it-IT" sz="2400" dirty="0" smtClean="0"/>
              <a:t>z</a:t>
            </a:r>
            <a:r>
              <a:rPr lang="sl-SI" sz="2400" dirty="0" smtClean="0"/>
              <a:t>a</a:t>
            </a:r>
            <a:r>
              <a:rPr lang="it-IT" sz="2400" dirty="0" smtClean="0"/>
              <a:t>zione</a:t>
            </a:r>
            <a:r>
              <a:rPr lang="sl-SI" sz="2400" dirty="0" smtClean="0"/>
              <a:t>= </a:t>
            </a:r>
            <a:r>
              <a:rPr lang="it-IT" sz="2400" dirty="0" smtClean="0"/>
              <a:t>stabilire struttura e ordine per un dato scopo</a:t>
            </a:r>
          </a:p>
          <a:p>
            <a:r>
              <a:rPr lang="it-IT" sz="2400" dirty="0" smtClean="0"/>
              <a:t>Perché’ organizziamo ?</a:t>
            </a:r>
          </a:p>
          <a:p>
            <a:pPr lvl="1"/>
            <a:r>
              <a:rPr lang="it-IT" sz="2000" dirty="0" smtClean="0"/>
              <a:t>Per capire il mondo intono a noi</a:t>
            </a:r>
          </a:p>
          <a:p>
            <a:pPr lvl="1"/>
            <a:r>
              <a:rPr lang="it-IT" sz="2000" dirty="0" smtClean="0"/>
              <a:t>Per risparmiare tempo</a:t>
            </a:r>
          </a:p>
          <a:p>
            <a:pPr lvl="1"/>
            <a:r>
              <a:rPr lang="it-IT" sz="2000" dirty="0" smtClean="0"/>
              <a:t>Per trovare, dare, trasferire, usare cose/informazioni con più facilità</a:t>
            </a:r>
            <a:endParaRPr lang="sl-SI" sz="2000" dirty="0"/>
          </a:p>
          <a:p>
            <a:r>
              <a:rPr lang="it-IT" sz="2400" dirty="0" smtClean="0"/>
              <a:t>Organizzazione di collezioni nelle biblioteche, musei, librerie ecc.</a:t>
            </a:r>
          </a:p>
          <a:p>
            <a:pPr lvl="1"/>
            <a:r>
              <a:rPr lang="it-IT" sz="2000" dirty="0" smtClean="0"/>
              <a:t>Permette di realizzare collezioni dei risultati della creatività umana per vari scopi: i posteri, il pubblico, per venderli, per uso proprio, ecc. </a:t>
            </a:r>
          </a:p>
          <a:p>
            <a:pPr lvl="1"/>
            <a:r>
              <a:rPr lang="it-IT" sz="2000" dirty="0" smtClean="0"/>
              <a:t>Oggetti fisici e oggetti digitali</a:t>
            </a: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77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Fonti di informazione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46111" y="1320800"/>
            <a:ext cx="10888663" cy="5222875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Primar</a:t>
            </a:r>
            <a:r>
              <a:rPr lang="it-IT" dirty="0" err="1" smtClean="0"/>
              <a:t>ie</a:t>
            </a:r>
            <a:r>
              <a:rPr lang="sl-SI" dirty="0" smtClean="0"/>
              <a:t>/Secondar</a:t>
            </a:r>
            <a:r>
              <a:rPr lang="it-IT" dirty="0" err="1" smtClean="0"/>
              <a:t>ie</a:t>
            </a:r>
            <a:r>
              <a:rPr lang="sl-SI" dirty="0" smtClean="0"/>
              <a:t>/Ter</a:t>
            </a:r>
            <a:r>
              <a:rPr lang="it-IT" dirty="0" err="1" smtClean="0"/>
              <a:t>ziarie</a:t>
            </a:r>
            <a:endParaRPr lang="sl-SI" dirty="0" smtClean="0"/>
          </a:p>
          <a:p>
            <a:pPr lvl="1"/>
            <a:r>
              <a:rPr lang="it-IT" dirty="0" smtClean="0"/>
              <a:t>Scopo</a:t>
            </a:r>
            <a:endParaRPr lang="sl-SI" dirty="0" smtClean="0"/>
          </a:p>
          <a:p>
            <a:pPr lvl="1"/>
            <a:r>
              <a:rPr lang="it-IT" dirty="0" smtClean="0"/>
              <a:t>Quanto è dettagliato il contenuto</a:t>
            </a:r>
          </a:p>
          <a:p>
            <a:r>
              <a:rPr lang="sl-SI" dirty="0" smtClean="0"/>
              <a:t>Bibliogra</a:t>
            </a:r>
            <a:r>
              <a:rPr lang="it-IT" dirty="0" smtClean="0"/>
              <a:t>fiche</a:t>
            </a:r>
            <a:r>
              <a:rPr lang="sl-SI" dirty="0" smtClean="0"/>
              <a:t>/factogr</a:t>
            </a:r>
            <a:r>
              <a:rPr lang="it-IT" dirty="0" err="1" smtClean="0"/>
              <a:t>af</a:t>
            </a:r>
            <a:r>
              <a:rPr lang="sl-SI" dirty="0" smtClean="0"/>
              <a:t>ic</a:t>
            </a:r>
            <a:r>
              <a:rPr lang="it-IT" dirty="0" smtClean="0"/>
              <a:t>he</a:t>
            </a:r>
            <a:endParaRPr lang="sl-SI" dirty="0" smtClean="0"/>
          </a:p>
          <a:p>
            <a:pPr lvl="1"/>
            <a:r>
              <a:rPr lang="it-IT" dirty="0" smtClean="0"/>
              <a:t>Dare informazioni sulla forma/contenuto</a:t>
            </a:r>
            <a:endParaRPr lang="sl-SI" dirty="0" smtClean="0"/>
          </a:p>
          <a:p>
            <a:r>
              <a:rPr lang="it-IT" dirty="0" smtClean="0"/>
              <a:t>Fisiche/Digitali</a:t>
            </a:r>
            <a:endParaRPr lang="sl-SI" dirty="0" smtClean="0"/>
          </a:p>
          <a:p>
            <a:pPr lvl="1"/>
            <a:r>
              <a:rPr lang="it-IT" dirty="0" smtClean="0"/>
              <a:t>Come sono state create</a:t>
            </a:r>
          </a:p>
          <a:p>
            <a:pPr lvl="1"/>
            <a:r>
              <a:rPr lang="it-IT" dirty="0" smtClean="0"/>
              <a:t>Le loro caratteristiche influenzano il modo con cui sono memorizzate/accedute/utilizzate</a:t>
            </a:r>
            <a:endParaRPr lang="sl-SI" dirty="0"/>
          </a:p>
          <a:p>
            <a:r>
              <a:rPr lang="sl-SI" dirty="0" smtClean="0"/>
              <a:t>Web: </a:t>
            </a:r>
            <a:r>
              <a:rPr lang="it-IT" dirty="0" smtClean="0"/>
              <a:t>disponibili</a:t>
            </a:r>
            <a:r>
              <a:rPr lang="sl-SI" dirty="0" smtClean="0"/>
              <a:t> online, </a:t>
            </a:r>
            <a:r>
              <a:rPr lang="it-IT" dirty="0" smtClean="0"/>
              <a:t>spesso </a:t>
            </a:r>
            <a:r>
              <a:rPr lang="sl-SI" dirty="0" smtClean="0"/>
              <a:t> p</a:t>
            </a:r>
            <a:r>
              <a:rPr lang="it-IT" dirty="0" smtClean="0"/>
              <a:t>u</a:t>
            </a:r>
            <a:r>
              <a:rPr lang="sl-SI" dirty="0" smtClean="0"/>
              <a:t>b</a:t>
            </a:r>
            <a:r>
              <a:rPr lang="it-IT" dirty="0" smtClean="0"/>
              <a:t>b</a:t>
            </a:r>
            <a:r>
              <a:rPr lang="sl-SI" dirty="0" smtClean="0"/>
              <a:t>lic</a:t>
            </a:r>
            <a:r>
              <a:rPr lang="it-IT" dirty="0" smtClean="0"/>
              <a:t>he</a:t>
            </a:r>
            <a:r>
              <a:rPr lang="sl-SI" dirty="0" smtClean="0"/>
              <a:t>, problem</a:t>
            </a:r>
            <a:r>
              <a:rPr lang="it-IT" dirty="0" smtClean="0"/>
              <a:t>i di affidabilità e di qualità</a:t>
            </a:r>
          </a:p>
          <a:p>
            <a:r>
              <a:rPr lang="sl-SI" dirty="0" smtClean="0"/>
              <a:t>Social</a:t>
            </a:r>
            <a:r>
              <a:rPr lang="it-IT" dirty="0" smtClean="0"/>
              <a:t>e</a:t>
            </a:r>
            <a:r>
              <a:rPr lang="sl-SI" dirty="0" smtClean="0"/>
              <a:t>: </a:t>
            </a:r>
            <a:r>
              <a:rPr lang="it-IT" dirty="0" smtClean="0"/>
              <a:t>derivano da contatti sociali, da lavoro di gruppo, ecc</a:t>
            </a:r>
            <a:r>
              <a:rPr lang="it-IT" dirty="0"/>
              <a:t>.</a:t>
            </a:r>
            <a:r>
              <a:rPr lang="it-IT" dirty="0" smtClean="0"/>
              <a:t> sono difficili da memorizzare e descrivere</a:t>
            </a:r>
          </a:p>
          <a:p>
            <a:r>
              <a:rPr lang="sl-SI" dirty="0" smtClean="0"/>
              <a:t>Transa</a:t>
            </a:r>
            <a:r>
              <a:rPr lang="it-IT" dirty="0" err="1" smtClean="0"/>
              <a:t>zionali</a:t>
            </a:r>
            <a:r>
              <a:rPr lang="sl-SI" dirty="0" smtClean="0"/>
              <a:t>: </a:t>
            </a:r>
            <a:r>
              <a:rPr lang="it-IT" dirty="0" smtClean="0"/>
              <a:t>derivano da varie transazioni (</a:t>
            </a:r>
            <a:r>
              <a:rPr lang="sl-SI" dirty="0" smtClean="0"/>
              <a:t>pe</a:t>
            </a:r>
            <a:r>
              <a:rPr lang="it-IT" dirty="0" err="1" smtClean="0"/>
              <a:t>rsona</a:t>
            </a:r>
            <a:r>
              <a:rPr lang="sl-SI" dirty="0" smtClean="0"/>
              <a:t> </a:t>
            </a:r>
            <a:r>
              <a:rPr lang="sl-SI" dirty="0" smtClean="0">
                <a:sym typeface="Wingdings" panose="05000000000000000000" pitchFamily="2" charset="2"/>
              </a:rPr>
              <a:t>&lt;-&gt; pe</a:t>
            </a:r>
            <a:r>
              <a:rPr lang="it-IT" dirty="0" err="1" smtClean="0">
                <a:sym typeface="Wingdings" panose="05000000000000000000" pitchFamily="2" charset="2"/>
              </a:rPr>
              <a:t>rsona</a:t>
            </a:r>
            <a:r>
              <a:rPr lang="sl-SI" dirty="0" smtClean="0">
                <a:sym typeface="Wingdings" panose="05000000000000000000" pitchFamily="2" charset="2"/>
              </a:rPr>
              <a:t>, pe</a:t>
            </a:r>
            <a:r>
              <a:rPr lang="it-IT" dirty="0" err="1" smtClean="0">
                <a:sym typeface="Wingdings" panose="05000000000000000000" pitchFamily="2" charset="2"/>
              </a:rPr>
              <a:t>rsona</a:t>
            </a:r>
            <a:r>
              <a:rPr lang="sl-SI" dirty="0" smtClean="0">
                <a:sym typeface="Wingdings" panose="05000000000000000000" pitchFamily="2" charset="2"/>
              </a:rPr>
              <a:t> &lt;-&gt; ma</a:t>
            </a:r>
            <a:r>
              <a:rPr lang="it-IT" dirty="0" smtClean="0">
                <a:sym typeface="Wingdings" panose="05000000000000000000" pitchFamily="2" charset="2"/>
              </a:rPr>
              <a:t>c</a:t>
            </a:r>
            <a:r>
              <a:rPr lang="sl-SI" dirty="0" smtClean="0">
                <a:sym typeface="Wingdings" panose="05000000000000000000" pitchFamily="2" charset="2"/>
              </a:rPr>
              <a:t>chin</a:t>
            </a:r>
            <a:r>
              <a:rPr lang="it-IT" dirty="0" smtClean="0">
                <a:sym typeface="Wingdings" panose="05000000000000000000" pitchFamily="2" charset="2"/>
              </a:rPr>
              <a:t>a</a:t>
            </a:r>
            <a:r>
              <a:rPr lang="sl-SI" dirty="0" smtClean="0">
                <a:sym typeface="Wingdings" panose="05000000000000000000" pitchFamily="2" charset="2"/>
              </a:rPr>
              <a:t>, mac</a:t>
            </a:r>
            <a:r>
              <a:rPr lang="it-IT" dirty="0" smtClean="0">
                <a:sym typeface="Wingdings" panose="05000000000000000000" pitchFamily="2" charset="2"/>
              </a:rPr>
              <a:t>c</a:t>
            </a:r>
            <a:r>
              <a:rPr lang="sl-SI" dirty="0" smtClean="0">
                <a:sym typeface="Wingdings" panose="05000000000000000000" pitchFamily="2" charset="2"/>
              </a:rPr>
              <a:t>hin</a:t>
            </a:r>
            <a:r>
              <a:rPr lang="it-IT" dirty="0" smtClean="0">
                <a:sym typeface="Wingdings" panose="05000000000000000000" pitchFamily="2" charset="2"/>
              </a:rPr>
              <a:t>a</a:t>
            </a:r>
            <a:r>
              <a:rPr lang="sl-SI" dirty="0" smtClean="0">
                <a:sym typeface="Wingdings" panose="05000000000000000000" pitchFamily="2" charset="2"/>
              </a:rPr>
              <a:t> &lt;-&gt; mac</a:t>
            </a:r>
            <a:r>
              <a:rPr lang="it-IT" dirty="0" smtClean="0">
                <a:sym typeface="Wingdings" panose="05000000000000000000" pitchFamily="2" charset="2"/>
              </a:rPr>
              <a:t>c</a:t>
            </a:r>
            <a:r>
              <a:rPr lang="sl-SI" dirty="0" smtClean="0">
                <a:sym typeface="Wingdings" panose="05000000000000000000" pitchFamily="2" charset="2"/>
              </a:rPr>
              <a:t>hin</a:t>
            </a:r>
            <a:r>
              <a:rPr lang="it-IT" dirty="0" smtClean="0">
                <a:sym typeface="Wingdings" panose="05000000000000000000" pitchFamily="2" charset="2"/>
              </a:rPr>
              <a:t>a</a:t>
            </a:r>
            <a:r>
              <a:rPr lang="sl-SI" dirty="0" smtClean="0">
                <a:sym typeface="Wingdings" panose="05000000000000000000" pitchFamily="2" charset="2"/>
              </a:rPr>
              <a:t>)</a:t>
            </a:r>
            <a:r>
              <a:rPr lang="sl-SI" dirty="0" smtClean="0"/>
              <a:t>, </a:t>
            </a:r>
            <a:r>
              <a:rPr lang="it-IT" dirty="0"/>
              <a:t>sono difficili da memorizzare e descrivere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4" descr="full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450850"/>
            <a:ext cx="5548395" cy="338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Polona Vilar,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024128" y="585216"/>
            <a:ext cx="7357872" cy="862584"/>
          </a:xfrm>
        </p:spPr>
        <p:txBody>
          <a:bodyPr>
            <a:normAutofit/>
          </a:bodyPr>
          <a:lstStyle/>
          <a:p>
            <a:r>
              <a:rPr lang="it-IT" dirty="0" smtClean="0"/>
              <a:t>Costruire una collezione</a:t>
            </a:r>
            <a:endParaRPr lang="en-GB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1024128" y="1654630"/>
            <a:ext cx="9521509" cy="459377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dirty="0" smtClean="0"/>
              <a:t>Scelta</a:t>
            </a:r>
            <a:r>
              <a:rPr lang="sl-SI" dirty="0" smtClean="0"/>
              <a:t> </a:t>
            </a:r>
          </a:p>
          <a:p>
            <a:pPr marL="904140" lvl="4" indent="-342900"/>
            <a:r>
              <a:rPr lang="it-IT" sz="2000" dirty="0" smtClean="0"/>
              <a:t>Identificare, valutare, scelta delle risorse (definite dalla natura della collezione)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Organizzazione</a:t>
            </a:r>
            <a:endParaRPr lang="sl-SI" dirty="0" smtClean="0"/>
          </a:p>
          <a:p>
            <a:pPr marL="1018440" lvl="4" indent="-457200"/>
            <a:r>
              <a:rPr lang="it-IT" sz="2000" dirty="0" smtClean="0"/>
              <a:t>Stabilire i principi e le regole che dovranno governare la disposizione delle risorse</a:t>
            </a:r>
            <a:endParaRPr lang="sl-SI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Stabilire interazioni con le risorse</a:t>
            </a:r>
          </a:p>
          <a:p>
            <a:pPr marL="1018440" lvl="4" indent="-457200"/>
            <a:r>
              <a:rPr lang="it-IT" sz="2000" dirty="0" smtClean="0"/>
              <a:t>Definire e implementare strumenti, funzioni, servizi che permettano l’accesso e l’interazione con le risorse</a:t>
            </a:r>
            <a:endParaRPr lang="sl-SI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it-IT" dirty="0" smtClean="0"/>
              <a:t>Manutenzione</a:t>
            </a:r>
            <a:r>
              <a:rPr lang="sl-SI" dirty="0" smtClean="0"/>
              <a:t> </a:t>
            </a:r>
          </a:p>
          <a:p>
            <a:pPr marL="1018440" lvl="4" indent="-457200"/>
            <a:r>
              <a:rPr lang="it-IT" sz="2000" dirty="0" smtClean="0"/>
              <a:t>La memorizzazione, gestione e conservazione a lungo termine delle risorse</a:t>
            </a:r>
          </a:p>
        </p:txBody>
      </p:sp>
      <p:sp>
        <p:nvSpPr>
          <p:cNvPr id="2" name="Označba mesta no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98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64587"/>
          </a:xfrm>
        </p:spPr>
        <p:txBody>
          <a:bodyPr>
            <a:normAutofit/>
          </a:bodyPr>
          <a:lstStyle/>
          <a:p>
            <a:r>
              <a:rPr lang="it-IT" dirty="0" smtClean="0"/>
              <a:t>Organizzazione delle informazioni</a:t>
            </a:r>
            <a:endParaRPr lang="en-GB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91068" y="1480881"/>
            <a:ext cx="10138002" cy="42831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dirty="0" smtClean="0"/>
              <a:t>Anche: Organizzazione della conoscenza</a:t>
            </a:r>
          </a:p>
          <a:p>
            <a:pPr>
              <a:lnSpc>
                <a:spcPct val="80000"/>
              </a:lnSpc>
              <a:defRPr/>
            </a:pPr>
            <a:r>
              <a:rPr lang="it-IT" dirty="0" smtClean="0"/>
              <a:t>Per portare a buon fine il trasferimento di informazioni, queste devono essere in una forma tale che gli utilizzatori possano leggerle, capirle e ovviamente trovarle </a:t>
            </a:r>
            <a:r>
              <a:rPr lang="sl-SI" dirty="0" smtClean="0">
                <a:sym typeface="Wingdings" panose="05000000000000000000" pitchFamily="2" charset="2"/>
              </a:rPr>
              <a:t></a:t>
            </a:r>
            <a:r>
              <a:rPr lang="sl-SI" dirty="0" smtClean="0"/>
              <a:t> </a:t>
            </a:r>
            <a:r>
              <a:rPr lang="it-IT" i="1" dirty="0" smtClean="0"/>
              <a:t>l’informazione deve essere organizzata</a:t>
            </a:r>
            <a:r>
              <a:rPr lang="sl-SI" i="1" dirty="0" smtClean="0"/>
              <a:t>!</a:t>
            </a:r>
          </a:p>
          <a:p>
            <a:r>
              <a:rPr lang="it-IT" dirty="0" smtClean="0"/>
              <a:t>Gli aspetti pratici dell’organizzazione di informazioni cambiano con la tecnologia, ma le basi teoriche rimangono relativamente stabili</a:t>
            </a:r>
            <a:endParaRPr lang="sl-SI" dirty="0" smtClean="0"/>
          </a:p>
          <a:p>
            <a:r>
              <a:rPr lang="it-IT" dirty="0" smtClean="0"/>
              <a:t>Il</a:t>
            </a:r>
            <a:r>
              <a:rPr lang="sl-SI" dirty="0" smtClean="0"/>
              <a:t> </a:t>
            </a:r>
            <a:r>
              <a:rPr lang="sl-SI" b="1" dirty="0" smtClean="0"/>
              <a:t>process</a:t>
            </a:r>
            <a:r>
              <a:rPr lang="it-IT" b="1" dirty="0" smtClean="0"/>
              <a:t>o di descrivere</a:t>
            </a:r>
            <a:r>
              <a:rPr lang="sl-SI" b="1" dirty="0" smtClean="0"/>
              <a:t> </a:t>
            </a:r>
            <a:r>
              <a:rPr lang="it-IT" b="1" dirty="0" smtClean="0"/>
              <a:t>una risorsa </a:t>
            </a:r>
            <a:r>
              <a:rPr lang="it-IT" dirty="0" smtClean="0"/>
              <a:t>è quello di creare un </a:t>
            </a:r>
            <a:r>
              <a:rPr lang="it-IT" u="sng" dirty="0" smtClean="0"/>
              <a:t>surrogato</a:t>
            </a:r>
            <a:r>
              <a:rPr lang="it-IT" dirty="0" smtClean="0"/>
              <a:t> della risorsa stessa</a:t>
            </a:r>
            <a:endParaRPr lang="sl-SI" dirty="0"/>
          </a:p>
          <a:p>
            <a:endParaRPr lang="en-GB" dirty="0"/>
          </a:p>
        </p:txBody>
      </p:sp>
      <p:cxnSp>
        <p:nvCxnSpPr>
          <p:cNvPr id="5" name="Raven puščični povezovalnik 4"/>
          <p:cNvCxnSpPr/>
          <p:nvPr/>
        </p:nvCxnSpPr>
        <p:spPr>
          <a:xfrm flipH="1">
            <a:off x="7170058" y="3851564"/>
            <a:ext cx="893287" cy="66557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/>
          <p:cNvSpPr txBox="1"/>
          <p:nvPr/>
        </p:nvSpPr>
        <p:spPr>
          <a:xfrm>
            <a:off x="5888764" y="4517134"/>
            <a:ext cx="518687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Descrizione bi</a:t>
            </a:r>
            <a:r>
              <a:rPr lang="sl-SI" sz="2000" b="1" dirty="0" smtClean="0"/>
              <a:t>bliogra</a:t>
            </a:r>
            <a:r>
              <a:rPr lang="it-IT" sz="2000" b="1" dirty="0" smtClean="0"/>
              <a:t>fica/</a:t>
            </a:r>
            <a:r>
              <a:rPr lang="sl-SI" sz="2000" b="1" dirty="0" smtClean="0"/>
              <a:t>record /  metadat</a:t>
            </a:r>
            <a:r>
              <a:rPr lang="it-IT" sz="2000" b="1" dirty="0" smtClean="0"/>
              <a:t>i</a:t>
            </a:r>
            <a:endParaRPr lang="sl-SI" sz="2000" b="1" dirty="0" smtClean="0"/>
          </a:p>
          <a:p>
            <a:r>
              <a:rPr lang="it-IT" sz="2000" dirty="0" smtClean="0"/>
              <a:t>La descrizione di una risorsa in una collezione viene spesso fatta tramite </a:t>
            </a:r>
            <a:r>
              <a:rPr lang="it-IT" sz="2000" b="1" dirty="0" smtClean="0"/>
              <a:t>metadati</a:t>
            </a:r>
            <a:endParaRPr lang="sl-SI" sz="2000" b="1" dirty="0"/>
          </a:p>
        </p:txBody>
      </p:sp>
      <p:sp>
        <p:nvSpPr>
          <p:cNvPr id="16" name="Označba mesta no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 dirty="0"/>
          </a:p>
        </p:txBody>
      </p:sp>
      <p:pic>
        <p:nvPicPr>
          <p:cNvPr id="1028" name="Picture 4" descr="Author card: Grisham, John.  'PS3557 .R5355 F57 1991' in upper left corner. 'Grisham, John. The firm / John Grisham. 1st. ed. New York: Doubleday, c1991. 421p. ; 24 cn. 1. Government investigators--Fiction. 2. Organized crime--Fiction.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81" y="4179529"/>
            <a:ext cx="4108346" cy="254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58073" y="6027598"/>
            <a:ext cx="5266185" cy="307777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sl-SI" sz="1400" dirty="0"/>
              <a:t>http://www.usg.edu/galileo/skills/unit04/primer04_04.phtml</a:t>
            </a:r>
          </a:p>
        </p:txBody>
      </p:sp>
    </p:spTree>
    <p:extLst>
      <p:ext uri="{BB962C8B-B14F-4D97-AF65-F5344CB8AC3E}">
        <p14:creationId xmlns:p14="http://schemas.microsoft.com/office/powerpoint/2010/main" val="317184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2627"/>
          </a:xfrm>
        </p:spPr>
        <p:txBody>
          <a:bodyPr/>
          <a:lstStyle/>
          <a:p>
            <a:r>
              <a:rPr lang="it-IT" dirty="0" smtClean="0"/>
              <a:t>Concetti fondamentali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1"/>
          </p:nvPr>
        </p:nvSpPr>
        <p:spPr>
          <a:xfrm>
            <a:off x="646111" y="1447800"/>
            <a:ext cx="5499105" cy="4729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/>
              <a:t>Vocabolario controllato</a:t>
            </a:r>
            <a:endParaRPr lang="sl-SI" b="1" dirty="0" smtClean="0"/>
          </a:p>
          <a:p>
            <a:r>
              <a:rPr lang="it-IT" dirty="0" smtClean="0"/>
              <a:t>Lista di termini da usare per l’indicizzazione</a:t>
            </a:r>
            <a:endParaRPr lang="sl-SI" dirty="0" smtClean="0"/>
          </a:p>
          <a:p>
            <a:r>
              <a:rPr lang="it-IT" dirty="0" smtClean="0"/>
              <a:t>Controlla la variabilità/ridondanza del linguaggio naturale, aiuta a mantenere la consistenza</a:t>
            </a:r>
            <a:endParaRPr lang="sl-SI" dirty="0" smtClean="0"/>
          </a:p>
          <a:p>
            <a:r>
              <a:rPr lang="it-IT" dirty="0" smtClean="0"/>
              <a:t>Esempi</a:t>
            </a:r>
            <a:r>
              <a:rPr lang="sl-SI" dirty="0" smtClean="0"/>
              <a:t>: </a:t>
            </a:r>
            <a:r>
              <a:rPr lang="it-IT" dirty="0" smtClean="0"/>
              <a:t>lista di parole chiave, soggettari, classificazioni, </a:t>
            </a:r>
            <a:r>
              <a:rPr lang="sl-SI" dirty="0" smtClean="0"/>
              <a:t>thesauri, </a:t>
            </a:r>
            <a:r>
              <a:rPr lang="it-IT" dirty="0" smtClean="0"/>
              <a:t>liste di autorità, tassonomie</a:t>
            </a:r>
            <a:endParaRPr lang="sl-SI" dirty="0" smtClean="0"/>
          </a:p>
          <a:p>
            <a:r>
              <a:rPr lang="it-IT" dirty="0" smtClean="0"/>
              <a:t>All’opposto</a:t>
            </a:r>
            <a:r>
              <a:rPr lang="sl-SI" dirty="0" smtClean="0"/>
              <a:t>: </a:t>
            </a:r>
            <a:r>
              <a:rPr lang="it-IT" dirty="0" smtClean="0"/>
              <a:t> liste non controllate</a:t>
            </a:r>
            <a:r>
              <a:rPr lang="sl-SI" dirty="0" smtClean="0"/>
              <a:t> (</a:t>
            </a:r>
            <a:r>
              <a:rPr lang="it-IT" dirty="0" smtClean="0"/>
              <a:t>testo libero</a:t>
            </a:r>
            <a:r>
              <a:rPr lang="sl-SI" dirty="0" smtClean="0"/>
              <a:t>, tags, …)</a:t>
            </a:r>
          </a:p>
          <a:p>
            <a:r>
              <a:rPr lang="sl-SI" dirty="0" smtClean="0"/>
              <a:t>Solu</a:t>
            </a:r>
            <a:r>
              <a:rPr lang="it-IT" dirty="0" smtClean="0"/>
              <a:t>zione</a:t>
            </a:r>
            <a:r>
              <a:rPr lang="sl-SI" dirty="0" smtClean="0"/>
              <a:t>: </a:t>
            </a:r>
            <a:r>
              <a:rPr lang="it-IT" dirty="0" smtClean="0"/>
              <a:t>tutti e due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6145216" y="1447800"/>
            <a:ext cx="5208584" cy="510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/>
              <a:t>Analisi delle faccette</a:t>
            </a:r>
            <a:endParaRPr lang="sl-SI" b="1" dirty="0" smtClean="0"/>
          </a:p>
          <a:p>
            <a:r>
              <a:rPr lang="sl-SI" dirty="0" smtClean="0"/>
              <a:t>Division</a:t>
            </a:r>
            <a:r>
              <a:rPr lang="it-IT" dirty="0" smtClean="0"/>
              <a:t>e dei concetti in un dato dominio in sezioni consistenti, chiamate faccette</a:t>
            </a:r>
            <a:endParaRPr lang="sl-SI" dirty="0" smtClean="0"/>
          </a:p>
          <a:p>
            <a:r>
              <a:rPr lang="it-IT" dirty="0" smtClean="0"/>
              <a:t>Questo principio aiuta a definire classificazioni, tesauri, ecc.</a:t>
            </a:r>
            <a:endParaRPr lang="sl-SI" dirty="0" smtClean="0"/>
          </a:p>
          <a:p>
            <a:r>
              <a:rPr lang="it-IT" dirty="0" smtClean="0"/>
              <a:t>Esempio</a:t>
            </a:r>
            <a:r>
              <a:rPr lang="sl-SI" dirty="0" smtClean="0"/>
              <a:t>: </a:t>
            </a:r>
            <a:r>
              <a:rPr lang="it-IT" dirty="0" smtClean="0"/>
              <a:t>EDIFICI STORICI</a:t>
            </a:r>
            <a:endParaRPr lang="sl-SI" dirty="0" smtClean="0"/>
          </a:p>
          <a:p>
            <a:pPr lvl="1"/>
            <a:r>
              <a:rPr lang="it-IT" dirty="0" smtClean="0"/>
              <a:t>SCOPO</a:t>
            </a:r>
            <a:r>
              <a:rPr lang="sl-SI" dirty="0" smtClean="0"/>
              <a:t>: </a:t>
            </a:r>
            <a:r>
              <a:rPr lang="it-IT" dirty="0" smtClean="0"/>
              <a:t>casa, scuola, chiesa …</a:t>
            </a:r>
            <a:endParaRPr lang="sl-SI" dirty="0" smtClean="0"/>
          </a:p>
          <a:p>
            <a:pPr lvl="1"/>
            <a:r>
              <a:rPr lang="sl-SI" dirty="0" smtClean="0"/>
              <a:t>ST</a:t>
            </a:r>
            <a:r>
              <a:rPr lang="it-IT" dirty="0" smtClean="0"/>
              <a:t>I</a:t>
            </a:r>
            <a:r>
              <a:rPr lang="sl-SI" dirty="0" smtClean="0"/>
              <a:t>LE: </a:t>
            </a:r>
            <a:r>
              <a:rPr lang="it-IT" dirty="0" smtClean="0"/>
              <a:t>gotico, classico …</a:t>
            </a:r>
            <a:endParaRPr lang="sl-SI" dirty="0" smtClean="0"/>
          </a:p>
          <a:p>
            <a:pPr lvl="1"/>
            <a:r>
              <a:rPr lang="it-IT" dirty="0" smtClean="0"/>
              <a:t>ETA’</a:t>
            </a:r>
            <a:r>
              <a:rPr lang="sl-SI" dirty="0" smtClean="0"/>
              <a:t>: </a:t>
            </a:r>
            <a:r>
              <a:rPr lang="it-IT" dirty="0" smtClean="0"/>
              <a:t>vittoriana, medioevale …</a:t>
            </a:r>
            <a:endParaRPr lang="sl-SI" dirty="0" smtClean="0"/>
          </a:p>
          <a:p>
            <a:pPr lvl="1"/>
            <a:r>
              <a:rPr lang="sl-SI" dirty="0" smtClean="0"/>
              <a:t>CO</a:t>
            </a:r>
            <a:r>
              <a:rPr lang="it-IT" dirty="0" smtClean="0"/>
              <a:t>STRUZIONE</a:t>
            </a:r>
            <a:r>
              <a:rPr lang="sl-SI" dirty="0" smtClean="0"/>
              <a:t>: </a:t>
            </a:r>
            <a:r>
              <a:rPr lang="it-IT" dirty="0" smtClean="0"/>
              <a:t>pietra, mattoni, legno …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73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66058" y="0"/>
            <a:ext cx="9712886" cy="1400530"/>
          </a:xfrm>
        </p:spPr>
        <p:txBody>
          <a:bodyPr>
            <a:normAutofit/>
          </a:bodyPr>
          <a:lstStyle/>
          <a:p>
            <a:r>
              <a:rPr lang="it-IT" dirty="0" smtClean="0"/>
              <a:t>Strumenti per l’organizzazione dell’informazione </a:t>
            </a:r>
            <a:r>
              <a:rPr lang="sl-SI" dirty="0" smtClean="0"/>
              <a:t>(1)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566058" y="1447800"/>
            <a:ext cx="10029371" cy="4800599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Terminologie (liste di termini)</a:t>
            </a:r>
          </a:p>
          <a:p>
            <a:pPr lvl="1"/>
            <a:r>
              <a:rPr lang="it-IT" dirty="0" smtClean="0"/>
              <a:t>Liste di termini, di solito quelli usati in una disciplina</a:t>
            </a:r>
          </a:p>
          <a:p>
            <a:pPr lvl="1"/>
            <a:r>
              <a:rPr lang="it-IT" dirty="0" smtClean="0"/>
              <a:t>Dizionari/glossari, soggettari, tesauri, tassonomie</a:t>
            </a:r>
          </a:p>
          <a:p>
            <a:r>
              <a:rPr lang="it-IT" dirty="0" smtClean="0"/>
              <a:t>Metadati </a:t>
            </a:r>
            <a:r>
              <a:rPr lang="it-IT" dirty="0" smtClean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dati riguardo a dati; «informazioni strutturate che descrivono, spiegano, localizzano o in ogni caso rendono più facile trovare, utilizzare o gestire una risorsa informativa» </a:t>
            </a:r>
            <a:r>
              <a:rPr lang="it-IT" dirty="0" smtClean="0"/>
              <a:t>(NISO, 2004) </a:t>
            </a:r>
          </a:p>
          <a:p>
            <a:r>
              <a:rPr lang="it-IT" dirty="0" smtClean="0"/>
              <a:t>Descrizione e catalogazione di risorse</a:t>
            </a:r>
          </a:p>
          <a:p>
            <a:pPr lvl="1"/>
            <a:r>
              <a:rPr lang="it-IT" dirty="0" smtClean="0"/>
              <a:t>Fornitura di </a:t>
            </a:r>
            <a:r>
              <a:rPr lang="it-IT" b="1" dirty="0" smtClean="0"/>
              <a:t>metadati descrittivi</a:t>
            </a:r>
            <a:r>
              <a:rPr lang="it-IT" dirty="0" smtClean="0"/>
              <a:t> riguardo alla forma fisica di un documento</a:t>
            </a:r>
          </a:p>
          <a:p>
            <a:pPr lvl="1"/>
            <a:r>
              <a:rPr lang="it-IT" dirty="0" smtClean="0"/>
              <a:t>Funzioni: </a:t>
            </a:r>
          </a:p>
          <a:p>
            <a:pPr lvl="2"/>
            <a:r>
              <a:rPr lang="it-IT" dirty="0" smtClean="0"/>
              <a:t>Tradizionalmente (Cutter): trovare le risorse, mostrare le risorse disponibili, scegliere la risorsa migliore</a:t>
            </a:r>
          </a:p>
          <a:p>
            <a:pPr lvl="2"/>
            <a:r>
              <a:rPr lang="it-IT" dirty="0" smtClean="0"/>
              <a:t>Oggi (FRBR): trovare, identificare, selezionare e ottenere</a:t>
            </a:r>
          </a:p>
        </p:txBody>
      </p:sp>
      <p:sp>
        <p:nvSpPr>
          <p:cNvPr id="7" name="Označba mesta no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194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0391" y="47270"/>
            <a:ext cx="9706429" cy="1400530"/>
          </a:xfrm>
        </p:spPr>
        <p:txBody>
          <a:bodyPr>
            <a:normAutofit/>
          </a:bodyPr>
          <a:lstStyle/>
          <a:p>
            <a:r>
              <a:rPr lang="it-IT" dirty="0"/>
              <a:t>Strumenti per l’organizzazione </a:t>
            </a:r>
            <a:r>
              <a:rPr lang="it-IT" dirty="0" smtClean="0"/>
              <a:t>dell’informazione</a:t>
            </a:r>
            <a:r>
              <a:rPr lang="sl-SI" dirty="0" smtClean="0"/>
              <a:t> (2)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11200" y="1447800"/>
            <a:ext cx="10642600" cy="5069377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Descrizione del soggetto (cioè di cosa tratta l’informazione)</a:t>
            </a:r>
            <a:endParaRPr lang="sl-SI" dirty="0"/>
          </a:p>
          <a:p>
            <a:pPr lvl="1"/>
            <a:r>
              <a:rPr lang="it-IT" dirty="0" smtClean="0"/>
              <a:t>Rendere disponibili metadati descrittivi riguardo al </a:t>
            </a:r>
            <a:r>
              <a:rPr lang="it-IT" u="sng" dirty="0" smtClean="0"/>
              <a:t>contenuto</a:t>
            </a:r>
            <a:r>
              <a:rPr lang="it-IT" dirty="0" smtClean="0"/>
              <a:t> </a:t>
            </a:r>
            <a:r>
              <a:rPr lang="sl-SI" dirty="0" smtClean="0"/>
              <a:t>(</a:t>
            </a:r>
            <a:r>
              <a:rPr lang="sl-SI" dirty="0"/>
              <a:t>aboutness)</a:t>
            </a:r>
          </a:p>
          <a:p>
            <a:pPr lvl="1"/>
            <a:r>
              <a:rPr lang="sl-SI" dirty="0" smtClean="0"/>
              <a:t>Ontologie</a:t>
            </a:r>
          </a:p>
          <a:p>
            <a:pPr lvl="1"/>
            <a:r>
              <a:rPr lang="it-IT" dirty="0" smtClean="0"/>
              <a:t>Vocabolari sistematici</a:t>
            </a:r>
            <a:r>
              <a:rPr lang="sl-SI" dirty="0" smtClean="0"/>
              <a:t>: classifica</a:t>
            </a:r>
            <a:r>
              <a:rPr lang="it-IT" dirty="0" smtClean="0"/>
              <a:t>zioni e tassonomie</a:t>
            </a:r>
            <a:endParaRPr lang="sl-SI" dirty="0" smtClean="0"/>
          </a:p>
          <a:p>
            <a:pPr lvl="2"/>
            <a:r>
              <a:rPr lang="it-IT" dirty="0" smtClean="0"/>
              <a:t>Sistemi che cercano di mostrare le relazioni gerarchiche tra concetti</a:t>
            </a:r>
            <a:endParaRPr lang="sl-SI" dirty="0"/>
          </a:p>
          <a:p>
            <a:pPr lvl="1"/>
            <a:r>
              <a:rPr lang="it-IT" dirty="0" smtClean="0"/>
              <a:t>Vocabolari alfabetici</a:t>
            </a:r>
            <a:r>
              <a:rPr lang="sl-SI" dirty="0" smtClean="0"/>
              <a:t>: </a:t>
            </a:r>
            <a:r>
              <a:rPr lang="it-IT" dirty="0" smtClean="0"/>
              <a:t>soggettari</a:t>
            </a:r>
            <a:r>
              <a:rPr lang="sl-SI" dirty="0" smtClean="0"/>
              <a:t>, </a:t>
            </a:r>
            <a:r>
              <a:rPr lang="sl-SI" dirty="0"/>
              <a:t>thesauri</a:t>
            </a:r>
          </a:p>
          <a:p>
            <a:pPr lvl="2"/>
            <a:r>
              <a:rPr lang="it-IT" dirty="0" smtClean="0"/>
              <a:t>I termini sono messi in ordine alfabetico</a:t>
            </a:r>
            <a:endParaRPr lang="sl-SI" dirty="0" smtClean="0"/>
          </a:p>
          <a:p>
            <a:r>
              <a:rPr lang="it-IT" dirty="0" smtClean="0"/>
              <a:t>Astrazione</a:t>
            </a:r>
            <a:endParaRPr lang="sl-SI" dirty="0" smtClean="0"/>
          </a:p>
          <a:p>
            <a:pPr lvl="1"/>
            <a:r>
              <a:rPr lang="it-IT" dirty="0" smtClean="0"/>
              <a:t>Estratto</a:t>
            </a:r>
            <a:r>
              <a:rPr lang="sl-SI" dirty="0" smtClean="0"/>
              <a:t>: „</a:t>
            </a:r>
            <a:r>
              <a:rPr lang="it-IT" dirty="0" smtClean="0"/>
              <a:t>una breve ma accurata rappresentazione del contenuto di un documento</a:t>
            </a:r>
            <a:r>
              <a:rPr lang="sl-SI" dirty="0" smtClean="0"/>
              <a:t> “ (</a:t>
            </a:r>
            <a:r>
              <a:rPr lang="sl-SI" dirty="0"/>
              <a:t>Lancaster, 2003)</a:t>
            </a:r>
          </a:p>
          <a:p>
            <a:r>
              <a:rPr lang="it-IT" dirty="0" smtClean="0"/>
              <a:t>Indicizzazione e  </a:t>
            </a:r>
            <a:r>
              <a:rPr lang="sl-SI" dirty="0" smtClean="0"/>
              <a:t>tagging</a:t>
            </a:r>
            <a:endParaRPr lang="sl-SI" dirty="0"/>
          </a:p>
          <a:p>
            <a:pPr lvl="1"/>
            <a:r>
              <a:rPr lang="it-IT" dirty="0" smtClean="0"/>
              <a:t>Indice</a:t>
            </a:r>
            <a:r>
              <a:rPr lang="sl-SI" dirty="0" smtClean="0"/>
              <a:t>: „</a:t>
            </a:r>
            <a:r>
              <a:rPr lang="it-IT" dirty="0" smtClean="0"/>
              <a:t>una disposizione sistematica di voci progettata per permettere a un utente di localizzare le informazioni in un documento o in una collezione di documenti</a:t>
            </a:r>
            <a:r>
              <a:rPr lang="sl-SI" dirty="0" smtClean="0"/>
              <a:t> “ (Bawden&amp;Robinson, 2012)</a:t>
            </a:r>
          </a:p>
          <a:p>
            <a:pPr lvl="1"/>
            <a:r>
              <a:rPr lang="it-IT" dirty="0" smtClean="0"/>
              <a:t>Fisico/digitale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smtClean="0"/>
              <a:t>Polona Vilar, 2018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378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AE737A-72D2-4F07-84A4-D46333E273A5}">
  <ds:schemaRefs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4873beb7-5857-4685-be1f-d57550cc96cc"/>
    <ds:schemaRef ds:uri="http://purl.org/dc/terms/"/>
    <ds:schemaRef ds:uri="http://schemas.microsoft.com/office/2006/documentManagement/typ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1842</Words>
  <Application>Microsoft Office PowerPoint</Application>
  <PresentationFormat>Široki zaslon</PresentationFormat>
  <Paragraphs>319</Paragraphs>
  <Slides>22</Slides>
  <Notes>18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31" baseType="lpstr">
      <vt:lpstr>Century Gothic</vt:lpstr>
      <vt:lpstr>Calibri</vt:lpstr>
      <vt:lpstr>Wingdings</vt:lpstr>
      <vt:lpstr>Arial</vt:lpstr>
      <vt:lpstr>Wingdings 3</vt:lpstr>
      <vt:lpstr>Fjalla One</vt:lpstr>
      <vt:lpstr>Arial Unicode MS</vt:lpstr>
      <vt:lpstr>Raleway</vt:lpstr>
      <vt:lpstr>Ion</vt:lpstr>
      <vt:lpstr>Organizzazione delle informazioni: un’introduzione</vt:lpstr>
      <vt:lpstr>Per cominciare…</vt:lpstr>
      <vt:lpstr>Organizzazione, organizzare</vt:lpstr>
      <vt:lpstr>Fonti di informazione</vt:lpstr>
      <vt:lpstr>Costruire una collezione</vt:lpstr>
      <vt:lpstr>Organizzazione delle informazioni</vt:lpstr>
      <vt:lpstr>Concetti fondamentali</vt:lpstr>
      <vt:lpstr>Strumenti per l’organizzazione dell’informazione (1)</vt:lpstr>
      <vt:lpstr>Strumenti per l’organizzazione dell’informazione (2)</vt:lpstr>
      <vt:lpstr>Organizzazione delle informazioni</vt:lpstr>
      <vt:lpstr>Descrizioni/Metadati</vt:lpstr>
      <vt:lpstr>Standard relativi alle descrizioni (1)</vt:lpstr>
      <vt:lpstr>Standard relativi alle descrizioni (2)</vt:lpstr>
      <vt:lpstr>Tipi di metadati</vt:lpstr>
      <vt:lpstr>PowerPoint prezentacija</vt:lpstr>
      <vt:lpstr>Esempi</vt:lpstr>
      <vt:lpstr>Il contesto delle descrizioni</vt:lpstr>
      <vt:lpstr>PowerPoint prezentacija</vt:lpstr>
      <vt:lpstr>Tecnologie per l’informazione</vt:lpstr>
      <vt:lpstr>Letture consigliate </vt:lpstr>
      <vt:lpstr>Domande di orientamento</vt:lpstr>
      <vt:lpstr>Informazioni di contatto del docente
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2018-11-12T18:47:41Z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