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80" r:id="rId4"/>
  </p:sldMasterIdLst>
  <p:notesMasterIdLst>
    <p:notesMasterId r:id="rId54"/>
  </p:notesMasterIdLst>
  <p:handoutMasterIdLst>
    <p:handoutMasterId r:id="rId55"/>
  </p:handoutMasterIdLst>
  <p:sldIdLst>
    <p:sldId id="256" r:id="rId5"/>
    <p:sldId id="333" r:id="rId6"/>
    <p:sldId id="351" r:id="rId7"/>
    <p:sldId id="334" r:id="rId8"/>
    <p:sldId id="335" r:id="rId9"/>
    <p:sldId id="336" r:id="rId10"/>
    <p:sldId id="337" r:id="rId11"/>
    <p:sldId id="340" r:id="rId12"/>
    <p:sldId id="345" r:id="rId13"/>
    <p:sldId id="339" r:id="rId14"/>
    <p:sldId id="338" r:id="rId15"/>
    <p:sldId id="342" r:id="rId16"/>
    <p:sldId id="365" r:id="rId17"/>
    <p:sldId id="341" r:id="rId18"/>
    <p:sldId id="344" r:id="rId19"/>
    <p:sldId id="346" r:id="rId20"/>
    <p:sldId id="332" r:id="rId21"/>
    <p:sldId id="350" r:id="rId22"/>
    <p:sldId id="353" r:id="rId23"/>
    <p:sldId id="354" r:id="rId24"/>
    <p:sldId id="355" r:id="rId25"/>
    <p:sldId id="356" r:id="rId26"/>
    <p:sldId id="357" r:id="rId27"/>
    <p:sldId id="358" r:id="rId28"/>
    <p:sldId id="364" r:id="rId29"/>
    <p:sldId id="359" r:id="rId30"/>
    <p:sldId id="360" r:id="rId31"/>
    <p:sldId id="361" r:id="rId32"/>
    <p:sldId id="362" r:id="rId33"/>
    <p:sldId id="366" r:id="rId34"/>
    <p:sldId id="352" r:id="rId35"/>
    <p:sldId id="367" r:id="rId36"/>
    <p:sldId id="313" r:id="rId37"/>
    <p:sldId id="314" r:id="rId38"/>
    <p:sldId id="315" r:id="rId39"/>
    <p:sldId id="316" r:id="rId40"/>
    <p:sldId id="318" r:id="rId41"/>
    <p:sldId id="319" r:id="rId42"/>
    <p:sldId id="320" r:id="rId43"/>
    <p:sldId id="322" r:id="rId44"/>
    <p:sldId id="323" r:id="rId45"/>
    <p:sldId id="324" r:id="rId46"/>
    <p:sldId id="325" r:id="rId47"/>
    <p:sldId id="326" r:id="rId48"/>
    <p:sldId id="327" r:id="rId49"/>
    <p:sldId id="330" r:id="rId50"/>
    <p:sldId id="328" r:id="rId51"/>
    <p:sldId id="329" r:id="rId52"/>
    <p:sldId id="331" r:id="rId53"/>
  </p:sldIdLst>
  <p:sldSz cx="12192000" cy="6858000"/>
  <p:notesSz cx="6669088" cy="9872663"/>
  <p:embeddedFontLst>
    <p:embeddedFont>
      <p:font typeface="Century Gothic" panose="020B0502020202020204" pitchFamily="34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Wingdings 3" panose="05040102010807070707" pitchFamily="18" charset="2"/>
      <p:regular r:id="rId64"/>
    </p:embeddedFont>
    <p:embeddedFont>
      <p:font typeface="Cambria Math" panose="02040503050406030204" pitchFamily="18" charset="0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10B"/>
    <a:srgbClr val="C3060B"/>
    <a:srgbClr val="B30B0C"/>
    <a:srgbClr val="9D1F2F"/>
    <a:srgbClr val="7E1C27"/>
    <a:srgbClr val="5B9F72"/>
    <a:srgbClr val="60A979"/>
    <a:srgbClr val="66B281"/>
    <a:srgbClr val="60BB7E"/>
    <a:srgbClr val="E2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3320" autoAdjust="0"/>
  </p:normalViewPr>
  <p:slideViewPr>
    <p:cSldViewPr snapToGrid="0" showGuides="1">
      <p:cViewPr varScale="1">
        <p:scale>
          <a:sx n="64" d="100"/>
          <a:sy n="64" d="100"/>
        </p:scale>
        <p:origin x="7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8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viewProps" Target="viewProps.xml"/><Relationship Id="rId108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743" y="1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684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743" y="9377684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2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/>
              </a:defRPr>
            </a:lvl1pPr>
          </a:lstStyle>
          <a:p>
            <a:fld id="{40FF0622-75E4-48B8-A617-5428CA5926CE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Arial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Arial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Arial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Arial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al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al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al.org/p/cm/ld/fid=51" TargetMode="External"/><Relationship Id="rId2" Type="http://schemas.openxmlformats.org/officeDocument/2006/relationships/hyperlink" Target="https://en.wikipedia.org/wiki/Evalu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brary_assessment" TargetMode="External"/><Relationship Id="rId2" Type="http://schemas.openxmlformats.org/officeDocument/2006/relationships/hyperlink" Target="http://www.webology.org/2014/v11n1/a115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cision_and_recal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447800"/>
            <a:ext cx="9873672" cy="3329581"/>
          </a:xfrm>
        </p:spPr>
        <p:txBody>
          <a:bodyPr/>
          <a:lstStyle/>
          <a:p>
            <a:pPr algn="r"/>
            <a:r>
              <a:rPr lang="en-US" sz="4800" b="1" dirty="0" err="1" smtClean="0"/>
              <a:t>Değerlendirme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800" dirty="0" smtClean="0"/>
              <a:t>Christian </a:t>
            </a:r>
            <a:r>
              <a:rPr lang="en-US" sz="1800" dirty="0" err="1" smtClean="0"/>
              <a:t>Schlögl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Graz </a:t>
            </a:r>
            <a:r>
              <a:rPr lang="en-US" sz="1800" dirty="0" err="1" smtClean="0"/>
              <a:t>Üniversitesi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Değerlendirme</a:t>
            </a:r>
            <a:r>
              <a:rPr lang="en-US" sz="4000" dirty="0" smtClean="0"/>
              <a:t> </a:t>
            </a:r>
            <a:r>
              <a:rPr lang="en-US" sz="4000" dirty="0" err="1" smtClean="0"/>
              <a:t>nesneleri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Kişiler</a:t>
            </a:r>
            <a:endParaRPr lang="de-DE" dirty="0" smtClean="0"/>
          </a:p>
          <a:p>
            <a:r>
              <a:rPr lang="de-DE" dirty="0" err="1" smtClean="0"/>
              <a:t>Firmalar</a:t>
            </a:r>
            <a:endParaRPr lang="de-DE" dirty="0" smtClean="0"/>
          </a:p>
          <a:p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/>
              <a:t>k</a:t>
            </a:r>
            <a:r>
              <a:rPr lang="de-DE" dirty="0" err="1" smtClean="0"/>
              <a:t>urum</a:t>
            </a:r>
            <a:r>
              <a:rPr lang="de-DE" dirty="0" smtClean="0"/>
              <a:t> </a:t>
            </a:r>
            <a:r>
              <a:rPr lang="de-DE" dirty="0" err="1" smtClean="0"/>
              <a:t>içindeki</a:t>
            </a:r>
            <a:r>
              <a:rPr lang="de-DE" dirty="0" smtClean="0"/>
              <a:t> </a:t>
            </a:r>
            <a:r>
              <a:rPr lang="de-DE" dirty="0" err="1" smtClean="0"/>
              <a:t>birimler</a:t>
            </a:r>
            <a:endParaRPr lang="de-DE" dirty="0" smtClean="0"/>
          </a:p>
          <a:p>
            <a:r>
              <a:rPr lang="de-DE" dirty="0" err="1" smtClean="0"/>
              <a:t>Üniversite</a:t>
            </a:r>
            <a:r>
              <a:rPr lang="de-DE" dirty="0" smtClean="0"/>
              <a:t> </a:t>
            </a:r>
            <a:r>
              <a:rPr lang="de-DE" dirty="0" err="1" smtClean="0"/>
              <a:t>kütüphaneleri</a:t>
            </a:r>
            <a:endParaRPr lang="de-DE" dirty="0" smtClean="0"/>
          </a:p>
          <a:p>
            <a:r>
              <a:rPr lang="de-DE" dirty="0" err="1" smtClean="0"/>
              <a:t>Ürünler</a:t>
            </a:r>
            <a:endParaRPr lang="de-DE" dirty="0" smtClean="0"/>
          </a:p>
          <a:p>
            <a:r>
              <a:rPr lang="de-DE" dirty="0" err="1" smtClean="0"/>
              <a:t>Hizmetler</a:t>
            </a:r>
            <a:endParaRPr lang="de-DE" dirty="0" smtClean="0"/>
          </a:p>
          <a:p>
            <a:r>
              <a:rPr lang="de-DE" dirty="0" err="1" smtClean="0"/>
              <a:t>Yazılımlar</a:t>
            </a:r>
            <a:endParaRPr lang="de-DE" dirty="0" smtClean="0"/>
          </a:p>
          <a:p>
            <a:r>
              <a:rPr lang="de-DE" dirty="0" err="1" smtClean="0"/>
              <a:t>Projeler</a:t>
            </a:r>
            <a:endParaRPr lang="de-DE" dirty="0" smtClean="0"/>
          </a:p>
          <a:p>
            <a:r>
              <a:rPr lang="de-DE" dirty="0" err="1" smtClean="0"/>
              <a:t>Süreçler</a:t>
            </a:r>
            <a:endParaRPr lang="de-DE" dirty="0" smtClean="0"/>
          </a:p>
          <a:p>
            <a:r>
              <a:rPr lang="de-D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49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sz="4000" dirty="0" err="1" smtClean="0"/>
              <a:t>Veri</a:t>
            </a:r>
            <a:r>
              <a:rPr lang="en-US" sz="4000" dirty="0" smtClean="0"/>
              <a:t> </a:t>
            </a:r>
            <a:r>
              <a:rPr lang="en-US" sz="4000" dirty="0" err="1" smtClean="0"/>
              <a:t>kaynakları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Alan </a:t>
            </a:r>
            <a:r>
              <a:rPr lang="de-DE" dirty="0" err="1" smtClean="0"/>
              <a:t>araştırması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/>
              <a:t>Gerçeğe</a:t>
            </a:r>
            <a:r>
              <a:rPr lang="de-DE" dirty="0"/>
              <a:t> </a:t>
            </a:r>
            <a:r>
              <a:rPr lang="de-DE" dirty="0" err="1" smtClean="0"/>
              <a:t>yakın</a:t>
            </a:r>
            <a:r>
              <a:rPr lang="de-DE" dirty="0" smtClean="0"/>
              <a:t> </a:t>
            </a:r>
            <a:r>
              <a:rPr lang="de-DE" dirty="0" err="1" smtClean="0"/>
              <a:t>sonuçlar</a:t>
            </a:r>
            <a:r>
              <a:rPr lang="de-DE" dirty="0" smtClean="0"/>
              <a:t> </a:t>
            </a:r>
            <a:r>
              <a:rPr lang="de-DE" dirty="0" err="1" smtClean="0"/>
              <a:t>alınabilir</a:t>
            </a:r>
            <a:r>
              <a:rPr lang="de-DE" dirty="0" smtClean="0"/>
              <a:t>, </a:t>
            </a:r>
            <a:r>
              <a:rPr lang="de-DE" dirty="0" err="1"/>
              <a:t>ancak</a:t>
            </a:r>
            <a:r>
              <a:rPr lang="de-DE" dirty="0"/>
              <a:t> </a:t>
            </a:r>
            <a:r>
              <a:rPr lang="de-DE" dirty="0" err="1"/>
              <a:t>birçok</a:t>
            </a:r>
            <a:r>
              <a:rPr lang="de-DE" dirty="0"/>
              <a:t> </a:t>
            </a:r>
            <a:r>
              <a:rPr lang="de-DE" dirty="0" err="1" smtClean="0"/>
              <a:t>engelle</a:t>
            </a:r>
            <a:r>
              <a:rPr lang="de-DE" dirty="0" smtClean="0"/>
              <a:t> </a:t>
            </a:r>
            <a:r>
              <a:rPr lang="de-DE" dirty="0" err="1" smtClean="0"/>
              <a:t>karşılaşılabilir</a:t>
            </a:r>
            <a:endParaRPr lang="de-DE" dirty="0"/>
          </a:p>
          <a:p>
            <a:pPr lvl="1"/>
            <a:r>
              <a:rPr lang="de-DE" dirty="0" err="1"/>
              <a:t>Örnekler</a:t>
            </a:r>
            <a:r>
              <a:rPr lang="de-DE" dirty="0"/>
              <a:t>: </a:t>
            </a:r>
            <a:r>
              <a:rPr lang="de-DE" dirty="0" err="1"/>
              <a:t>kütüphane</a:t>
            </a:r>
            <a:r>
              <a:rPr lang="de-DE" dirty="0"/>
              <a:t>, </a:t>
            </a:r>
            <a:r>
              <a:rPr lang="de-DE" dirty="0" err="1" smtClean="0"/>
              <a:t>okul</a:t>
            </a:r>
            <a:r>
              <a:rPr lang="de-DE" dirty="0" smtClean="0"/>
              <a:t>, </a:t>
            </a:r>
            <a:r>
              <a:rPr lang="de-DE" dirty="0" err="1" smtClean="0"/>
              <a:t>sınıf</a:t>
            </a:r>
            <a:r>
              <a:rPr lang="de-DE" dirty="0" smtClean="0"/>
              <a:t>,…</a:t>
            </a:r>
            <a:endParaRPr lang="de-DE" dirty="0"/>
          </a:p>
          <a:p>
            <a:r>
              <a:rPr lang="de-DE" dirty="0" err="1"/>
              <a:t>Laboratuvar</a:t>
            </a:r>
            <a:r>
              <a:rPr lang="de-DE" dirty="0"/>
              <a:t> </a:t>
            </a:r>
            <a:r>
              <a:rPr lang="de-DE" dirty="0" err="1" smtClean="0"/>
              <a:t>çalışması</a:t>
            </a:r>
            <a:endParaRPr lang="de-DE" dirty="0"/>
          </a:p>
          <a:p>
            <a:pPr lvl="1"/>
            <a:r>
              <a:rPr lang="de-DE" dirty="0" err="1" smtClean="0"/>
              <a:t>Değerlendirme</a:t>
            </a:r>
            <a:r>
              <a:rPr lang="de-DE" dirty="0" smtClean="0"/>
              <a:t> </a:t>
            </a:r>
            <a:r>
              <a:rPr lang="de-DE" dirty="0"/>
              <a:t>“</a:t>
            </a:r>
            <a:r>
              <a:rPr lang="de-DE" dirty="0" err="1"/>
              <a:t>kontrollü</a:t>
            </a:r>
            <a:r>
              <a:rPr lang="de-DE" dirty="0"/>
              <a:t>”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çevrede</a:t>
            </a:r>
            <a:r>
              <a:rPr lang="de-DE" dirty="0"/>
              <a:t> </a:t>
            </a:r>
            <a:r>
              <a:rPr lang="de-DE" dirty="0" err="1" smtClean="0"/>
              <a:t>gerçekleşir</a:t>
            </a:r>
            <a:endParaRPr lang="de-DE" dirty="0"/>
          </a:p>
          <a:p>
            <a:pPr lvl="1"/>
            <a:r>
              <a:rPr lang="de-DE" dirty="0" smtClean="0"/>
              <a:t>Engel </a:t>
            </a:r>
            <a:r>
              <a:rPr lang="de-DE" dirty="0" err="1" smtClean="0"/>
              <a:t>yok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/>
              <a:t>kontrol</a:t>
            </a:r>
            <a:r>
              <a:rPr lang="de-DE" dirty="0" smtClean="0"/>
              <a:t> </a:t>
            </a:r>
            <a:r>
              <a:rPr lang="de-DE" dirty="0" err="1" smtClean="0"/>
              <a:t>altında</a:t>
            </a:r>
            <a:r>
              <a:rPr lang="de-DE" dirty="0" smtClean="0"/>
              <a:t> </a:t>
            </a:r>
            <a:r>
              <a:rPr lang="de-DE" dirty="0" err="1" smtClean="0"/>
              <a:t>tutulması</a:t>
            </a:r>
            <a:r>
              <a:rPr lang="de-DE" dirty="0" smtClean="0"/>
              <a:t> </a:t>
            </a:r>
            <a:r>
              <a:rPr lang="de-DE" dirty="0" err="1" smtClean="0"/>
              <a:t>daha</a:t>
            </a:r>
            <a:r>
              <a:rPr lang="de-DE" dirty="0" smtClean="0"/>
              <a:t> </a:t>
            </a:r>
            <a:r>
              <a:rPr lang="de-DE" dirty="0" err="1" smtClean="0"/>
              <a:t>kolay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90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sz="4000" dirty="0" err="1" smtClean="0"/>
              <a:t>Veri</a:t>
            </a:r>
            <a:r>
              <a:rPr lang="en-US" sz="4000" dirty="0" smtClean="0"/>
              <a:t> </a:t>
            </a:r>
            <a:r>
              <a:rPr lang="en-US" sz="4000" dirty="0" err="1" smtClean="0"/>
              <a:t>toplama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Birincil veri:</a:t>
            </a:r>
          </a:p>
          <a:p>
            <a:pPr lvl="1"/>
            <a:r>
              <a:rPr lang="tr-TR" dirty="0" smtClean="0"/>
              <a:t>Veri, değerlendirme amacıyla toplanır</a:t>
            </a:r>
          </a:p>
          <a:p>
            <a:pPr lvl="1"/>
            <a:r>
              <a:rPr lang="tr-TR" dirty="0" smtClean="0"/>
              <a:t>Yöntemler:</a:t>
            </a:r>
          </a:p>
          <a:p>
            <a:pPr lvl="2"/>
            <a:r>
              <a:rPr lang="tr-TR" dirty="0" smtClean="0"/>
              <a:t>? </a:t>
            </a:r>
          </a:p>
          <a:p>
            <a:pPr lvl="2"/>
            <a:r>
              <a:rPr lang="tr-TR" dirty="0" smtClean="0"/>
              <a:t>?</a:t>
            </a:r>
          </a:p>
          <a:p>
            <a:pPr lvl="2"/>
            <a:r>
              <a:rPr lang="tr-TR" dirty="0" smtClean="0"/>
              <a:t>?</a:t>
            </a:r>
          </a:p>
          <a:p>
            <a:pPr lvl="2"/>
            <a:r>
              <a:rPr lang="tr-TR" dirty="0" smtClean="0"/>
              <a:t>?</a:t>
            </a:r>
          </a:p>
          <a:p>
            <a:r>
              <a:rPr lang="tr-TR" dirty="0" smtClean="0"/>
              <a:t>İkincil veri:</a:t>
            </a:r>
          </a:p>
          <a:p>
            <a:pPr lvl="1"/>
            <a:r>
              <a:rPr lang="tr-TR" dirty="0" smtClean="0"/>
              <a:t>Veriler daha önce başka bir amaç için toplanmış ve değerlendirme amacıyla yeniden kullanılmıştır</a:t>
            </a:r>
          </a:p>
          <a:p>
            <a:pPr lvl="1"/>
            <a:r>
              <a:rPr lang="tr-TR" dirty="0" smtClean="0"/>
              <a:t>Kaynaklar: </a:t>
            </a:r>
          </a:p>
          <a:p>
            <a:pPr lvl="2"/>
            <a:r>
              <a:rPr lang="tr-TR" dirty="0" smtClean="0"/>
              <a:t>Olgusal </a:t>
            </a:r>
            <a:r>
              <a:rPr lang="tr-TR" dirty="0" err="1" smtClean="0"/>
              <a:t>veritabanları</a:t>
            </a:r>
            <a:r>
              <a:rPr lang="tr-TR" dirty="0" smtClean="0"/>
              <a:t> (</a:t>
            </a:r>
            <a:r>
              <a:rPr lang="tr-TR" dirty="0" err="1" smtClean="0"/>
              <a:t>factual</a:t>
            </a:r>
            <a:r>
              <a:rPr lang="tr-TR" dirty="0" smtClean="0"/>
              <a:t> </a:t>
            </a:r>
            <a:r>
              <a:rPr lang="tr-TR" dirty="0" err="1" smtClean="0"/>
              <a:t>databases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Halihazırda toplanmış olan veriler (“veri kütüphanecisi”)</a:t>
            </a:r>
          </a:p>
          <a:p>
            <a:pPr lvl="1"/>
            <a:r>
              <a:rPr lang="tr-TR" dirty="0" smtClean="0"/>
              <a:t>Avantajlar: Zaman ve maliyet tasarrufu, genellikle büyük miktarda veri </a:t>
            </a:r>
          </a:p>
          <a:p>
            <a:pPr lvl="1"/>
            <a:r>
              <a:rPr lang="tr-TR" dirty="0" smtClean="0"/>
              <a:t>Dezavantajlar: Daha düşük veri kalitesi, güncel olmayan veriler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36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sz="4000" dirty="0" err="1" smtClean="0"/>
              <a:t>Veri</a:t>
            </a:r>
            <a:r>
              <a:rPr lang="en-US" sz="4000" dirty="0" smtClean="0"/>
              <a:t> </a:t>
            </a:r>
            <a:r>
              <a:rPr lang="en-US" sz="4000" dirty="0" err="1" smtClean="0"/>
              <a:t>toplama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Birincil veri:</a:t>
            </a:r>
          </a:p>
          <a:p>
            <a:pPr lvl="1"/>
            <a:r>
              <a:rPr lang="tr-TR" dirty="0" smtClean="0"/>
              <a:t>Veri, değerlendirme amacıyla toplanır</a:t>
            </a:r>
          </a:p>
          <a:p>
            <a:pPr lvl="1"/>
            <a:r>
              <a:rPr lang="tr-TR" dirty="0" smtClean="0"/>
              <a:t>Yöntemler:</a:t>
            </a:r>
          </a:p>
          <a:p>
            <a:pPr lvl="2"/>
            <a:r>
              <a:rPr lang="tr-TR" dirty="0" smtClean="0"/>
              <a:t>Görüşme</a:t>
            </a:r>
          </a:p>
          <a:p>
            <a:pPr lvl="2"/>
            <a:r>
              <a:rPr lang="tr-TR" dirty="0" smtClean="0"/>
              <a:t>Anket</a:t>
            </a:r>
          </a:p>
          <a:p>
            <a:pPr lvl="2"/>
            <a:r>
              <a:rPr lang="tr-TR" dirty="0" smtClean="0"/>
              <a:t>İçerik analizi</a:t>
            </a:r>
          </a:p>
          <a:p>
            <a:pPr lvl="2"/>
            <a:r>
              <a:rPr lang="tr-TR" dirty="0" smtClean="0"/>
              <a:t>Gözlem</a:t>
            </a:r>
          </a:p>
          <a:p>
            <a:r>
              <a:rPr lang="tr-TR" dirty="0" smtClean="0"/>
              <a:t>İkincil veri:</a:t>
            </a:r>
          </a:p>
          <a:p>
            <a:pPr lvl="1"/>
            <a:r>
              <a:rPr lang="tr-TR" dirty="0" smtClean="0"/>
              <a:t>Veriler daha önce başka bir amaç için toplanmış ve değerlendirme amacıyla yeniden kullanılmıştır</a:t>
            </a:r>
          </a:p>
          <a:p>
            <a:pPr lvl="1"/>
            <a:r>
              <a:rPr lang="tr-TR" dirty="0" smtClean="0"/>
              <a:t>Kaynaklar: </a:t>
            </a:r>
          </a:p>
          <a:p>
            <a:pPr lvl="2"/>
            <a:r>
              <a:rPr lang="tr-TR" dirty="0" smtClean="0"/>
              <a:t>Olgusal </a:t>
            </a:r>
            <a:r>
              <a:rPr lang="tr-TR" dirty="0" err="1" smtClean="0"/>
              <a:t>veritabanları</a:t>
            </a:r>
            <a:r>
              <a:rPr lang="tr-TR" dirty="0" smtClean="0"/>
              <a:t> (</a:t>
            </a:r>
            <a:r>
              <a:rPr lang="tr-TR" dirty="0" err="1" smtClean="0"/>
              <a:t>factual</a:t>
            </a:r>
            <a:r>
              <a:rPr lang="tr-TR" dirty="0" smtClean="0"/>
              <a:t> </a:t>
            </a:r>
            <a:r>
              <a:rPr lang="tr-TR" dirty="0" err="1" smtClean="0"/>
              <a:t>databases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Halihazırda toplanmış olan veriler (“veri kütüphanecisi”)</a:t>
            </a:r>
          </a:p>
          <a:p>
            <a:pPr lvl="1"/>
            <a:r>
              <a:rPr lang="tr-TR" dirty="0" smtClean="0"/>
              <a:t>Avantajlar: Zaman ve maliyet tasarrufu, genellikle büyük miktarda veri </a:t>
            </a:r>
          </a:p>
          <a:p>
            <a:pPr lvl="1"/>
            <a:r>
              <a:rPr lang="tr-TR" dirty="0" smtClean="0"/>
              <a:t>Dezavantajlar: Daha düşük veri kalitesi, güncel olmayan veriler</a:t>
            </a:r>
          </a:p>
          <a:p>
            <a:pPr lvl="2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367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sz="4000" dirty="0" err="1" smtClean="0"/>
              <a:t>Veri</a:t>
            </a:r>
            <a:r>
              <a:rPr lang="en-US" sz="4000" dirty="0" smtClean="0"/>
              <a:t> </a:t>
            </a:r>
            <a:r>
              <a:rPr lang="en-US" sz="4000" dirty="0" err="1" smtClean="0"/>
              <a:t>analizi</a:t>
            </a:r>
            <a:r>
              <a:rPr lang="en-US" sz="4000" dirty="0" smtClean="0"/>
              <a:t> </a:t>
            </a:r>
            <a:r>
              <a:rPr lang="tr-TR" sz="4000" dirty="0"/>
              <a:t>-</a:t>
            </a:r>
            <a:r>
              <a:rPr lang="en-US" sz="4000" dirty="0" smtClean="0"/>
              <a:t>I-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800" dirty="0" err="1" smtClean="0"/>
              <a:t>Nicel</a:t>
            </a:r>
            <a:r>
              <a:rPr lang="de-DE" sz="1800" dirty="0" smtClean="0"/>
              <a:t> </a:t>
            </a:r>
            <a:r>
              <a:rPr lang="de-DE" sz="1800" dirty="0" err="1" smtClean="0"/>
              <a:t>analizler</a:t>
            </a:r>
            <a:endParaRPr lang="de-DE" sz="1800" dirty="0" smtClean="0"/>
          </a:p>
          <a:p>
            <a:pPr lvl="1"/>
            <a:r>
              <a:rPr lang="de-DE" sz="1500" dirty="0" err="1" smtClean="0"/>
              <a:t>Vaka</a:t>
            </a:r>
            <a:r>
              <a:rPr lang="de-DE" sz="1500" dirty="0" smtClean="0"/>
              <a:t> </a:t>
            </a:r>
            <a:r>
              <a:rPr lang="de-DE" sz="1500" dirty="0" err="1" smtClean="0"/>
              <a:t>sayımı</a:t>
            </a:r>
            <a:r>
              <a:rPr lang="de-DE" sz="1500" dirty="0" smtClean="0"/>
              <a:t> </a:t>
            </a:r>
            <a:r>
              <a:rPr lang="de-DE" sz="1500" dirty="0" smtClean="0">
                <a:sym typeface="Wingdings" panose="05000000000000000000" pitchFamily="2" charset="2"/>
              </a:rPr>
              <a:t> </a:t>
            </a:r>
            <a:r>
              <a:rPr lang="de-DE" sz="1500" dirty="0" err="1" smtClean="0">
                <a:sym typeface="Wingdings" panose="05000000000000000000" pitchFamily="2" charset="2"/>
              </a:rPr>
              <a:t>İstatistik</a:t>
            </a:r>
            <a:endParaRPr lang="de-DE" sz="1500" dirty="0" smtClean="0">
              <a:sym typeface="Wingdings" panose="05000000000000000000" pitchFamily="2" charset="2"/>
            </a:endParaRPr>
          </a:p>
          <a:p>
            <a:pPr lvl="1"/>
            <a:r>
              <a:rPr lang="de-DE" sz="1500" dirty="0" err="1">
                <a:sym typeface="Wingdings" panose="05000000000000000000" pitchFamily="2" charset="2"/>
              </a:rPr>
              <a:t>Analiz</a:t>
            </a:r>
            <a:r>
              <a:rPr lang="de-DE" sz="1500" dirty="0">
                <a:sym typeface="Wingdings" panose="05000000000000000000" pitchFamily="2" charset="2"/>
              </a:rPr>
              <a:t> </a:t>
            </a:r>
            <a:r>
              <a:rPr lang="de-DE" sz="1500" dirty="0" err="1">
                <a:sym typeface="Wingdings" panose="05000000000000000000" pitchFamily="2" charset="2"/>
              </a:rPr>
              <a:t>türleri</a:t>
            </a:r>
            <a:r>
              <a:rPr lang="de-DE" sz="1500" dirty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de-DE" sz="1500" dirty="0">
                <a:sym typeface="Wingdings" panose="05000000000000000000" pitchFamily="2" charset="2"/>
              </a:rPr>
              <a:t>Tek </a:t>
            </a:r>
            <a:r>
              <a:rPr lang="de-DE" sz="1500" dirty="0" err="1">
                <a:sym typeface="Wingdings" panose="05000000000000000000" pitchFamily="2" charset="2"/>
              </a:rPr>
              <a:t>değişkenli</a:t>
            </a:r>
            <a:r>
              <a:rPr lang="de-DE" sz="1500" dirty="0">
                <a:sym typeface="Wingdings" panose="05000000000000000000" pitchFamily="2" charset="2"/>
              </a:rPr>
              <a:t>:</a:t>
            </a:r>
          </a:p>
          <a:p>
            <a:pPr lvl="3"/>
            <a:r>
              <a:rPr lang="de-DE" dirty="0" err="1">
                <a:sym typeface="Wingdings" panose="05000000000000000000" pitchFamily="2" charset="2"/>
              </a:rPr>
              <a:t>Frekans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dağılımları</a:t>
            </a:r>
            <a:endParaRPr lang="de-DE" dirty="0">
              <a:sym typeface="Wingdings" panose="05000000000000000000" pitchFamily="2" charset="2"/>
            </a:endParaRPr>
          </a:p>
          <a:p>
            <a:pPr lvl="3"/>
            <a:r>
              <a:rPr lang="de-DE" dirty="0" err="1">
                <a:sym typeface="Wingdings" panose="05000000000000000000" pitchFamily="2" charset="2"/>
              </a:rPr>
              <a:t>Ortalama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medyan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varyans</a:t>
            </a:r>
            <a:r>
              <a:rPr lang="de-DE" dirty="0">
                <a:sym typeface="Wingdings" panose="05000000000000000000" pitchFamily="2" charset="2"/>
              </a:rPr>
              <a:t>,…</a:t>
            </a:r>
          </a:p>
          <a:p>
            <a:pPr lvl="2"/>
            <a:r>
              <a:rPr lang="de-DE" sz="1500" dirty="0" err="1" smtClean="0">
                <a:sym typeface="Wingdings" panose="05000000000000000000" pitchFamily="2" charset="2"/>
              </a:rPr>
              <a:t>İki</a:t>
            </a:r>
            <a:r>
              <a:rPr lang="de-DE" sz="1500" dirty="0" smtClean="0">
                <a:sym typeface="Wingdings" panose="05000000000000000000" pitchFamily="2" charset="2"/>
              </a:rPr>
              <a:t> </a:t>
            </a:r>
            <a:r>
              <a:rPr lang="de-DE" sz="1500" dirty="0" err="1">
                <a:sym typeface="Wingdings" panose="05000000000000000000" pitchFamily="2" charset="2"/>
              </a:rPr>
              <a:t>d</a:t>
            </a:r>
            <a:r>
              <a:rPr lang="de-DE" sz="1500" dirty="0" err="1" smtClean="0">
                <a:sym typeface="Wingdings" panose="05000000000000000000" pitchFamily="2" charset="2"/>
              </a:rPr>
              <a:t>eğişkenli</a:t>
            </a:r>
            <a:r>
              <a:rPr lang="de-DE" sz="1500" dirty="0">
                <a:sym typeface="Wingdings" panose="05000000000000000000" pitchFamily="2" charset="2"/>
              </a:rPr>
              <a:t>:</a:t>
            </a:r>
          </a:p>
          <a:p>
            <a:pPr lvl="3"/>
            <a:r>
              <a:rPr lang="de-DE" dirty="0" err="1">
                <a:sym typeface="Wingdings" panose="05000000000000000000" pitchFamily="2" charset="2"/>
              </a:rPr>
              <a:t>Korelasyon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ilişki</a:t>
            </a:r>
            <a:endParaRPr lang="de-DE" dirty="0">
              <a:sym typeface="Wingdings" panose="05000000000000000000" pitchFamily="2" charset="2"/>
            </a:endParaRPr>
          </a:p>
          <a:p>
            <a:pPr lvl="3"/>
            <a:r>
              <a:rPr lang="de-DE" dirty="0" err="1">
                <a:sym typeface="Wingdings" panose="05000000000000000000" pitchFamily="2" charset="2"/>
              </a:rPr>
              <a:t>Basit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regresyon</a:t>
            </a:r>
            <a:endParaRPr lang="de-DE" dirty="0">
              <a:sym typeface="Wingdings" panose="05000000000000000000" pitchFamily="2" charset="2"/>
            </a:endParaRPr>
          </a:p>
          <a:p>
            <a:pPr lvl="2"/>
            <a:r>
              <a:rPr lang="de-DE" sz="1500" dirty="0" err="1">
                <a:sym typeface="Wingdings" panose="05000000000000000000" pitchFamily="2" charset="2"/>
              </a:rPr>
              <a:t>Çok</a:t>
            </a:r>
            <a:r>
              <a:rPr lang="de-DE" sz="1500" dirty="0">
                <a:sym typeface="Wingdings" panose="05000000000000000000" pitchFamily="2" charset="2"/>
              </a:rPr>
              <a:t> </a:t>
            </a:r>
            <a:r>
              <a:rPr lang="de-DE" sz="1500" dirty="0" err="1">
                <a:sym typeface="Wingdings" panose="05000000000000000000" pitchFamily="2" charset="2"/>
              </a:rPr>
              <a:t>değişkenli</a:t>
            </a:r>
            <a:r>
              <a:rPr lang="de-DE" sz="1500" dirty="0">
                <a:sym typeface="Wingdings" panose="05000000000000000000" pitchFamily="2" charset="2"/>
              </a:rPr>
              <a:t>: </a:t>
            </a:r>
            <a:r>
              <a:rPr lang="de-DE" sz="1500" dirty="0" err="1" smtClean="0">
                <a:sym typeface="Wingdings" panose="05000000000000000000" pitchFamily="2" charset="2"/>
              </a:rPr>
              <a:t>Karmaşık</a:t>
            </a:r>
            <a:r>
              <a:rPr lang="de-DE" sz="1500" dirty="0" smtClean="0">
                <a:sym typeface="Wingdings" panose="05000000000000000000" pitchFamily="2" charset="2"/>
              </a:rPr>
              <a:t> </a:t>
            </a:r>
            <a:r>
              <a:rPr lang="de-DE" sz="1500" dirty="0" err="1">
                <a:sym typeface="Wingdings" panose="05000000000000000000" pitchFamily="2" charset="2"/>
              </a:rPr>
              <a:t>ilişkiler</a:t>
            </a:r>
            <a:endParaRPr lang="de-DE" sz="1500" dirty="0">
              <a:sym typeface="Wingdings" panose="05000000000000000000" pitchFamily="2" charset="2"/>
            </a:endParaRPr>
          </a:p>
          <a:p>
            <a:pPr lvl="3"/>
            <a:r>
              <a:rPr lang="de-DE" dirty="0" err="1">
                <a:sym typeface="Wingdings" panose="05000000000000000000" pitchFamily="2" charset="2"/>
              </a:rPr>
              <a:t>Çoklu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regresyon</a:t>
            </a:r>
            <a:endParaRPr lang="de-DE" dirty="0">
              <a:sym typeface="Wingdings" panose="05000000000000000000" pitchFamily="2" charset="2"/>
            </a:endParaRPr>
          </a:p>
          <a:p>
            <a:pPr lvl="3"/>
            <a:r>
              <a:rPr lang="de-DE" dirty="0" err="1">
                <a:sym typeface="Wingdings" panose="05000000000000000000" pitchFamily="2" charset="2"/>
              </a:rPr>
              <a:t>Varyans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analizi</a:t>
            </a:r>
            <a:endParaRPr lang="de-DE" dirty="0">
              <a:sym typeface="Wingdings" panose="05000000000000000000" pitchFamily="2" charset="2"/>
            </a:endParaRPr>
          </a:p>
          <a:p>
            <a:pPr lvl="3"/>
            <a:r>
              <a:rPr lang="de-DE" dirty="0" err="1" smtClean="0">
                <a:sym typeface="Wingdings" panose="05000000000000000000" pitchFamily="2" charset="2"/>
              </a:rPr>
              <a:t>Faktör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analizi</a:t>
            </a:r>
            <a:endParaRPr lang="de-DE" dirty="0">
              <a:sym typeface="Wingdings" panose="05000000000000000000" pitchFamily="2" charset="2"/>
            </a:endParaRPr>
          </a:p>
          <a:p>
            <a:pPr lvl="3"/>
            <a:r>
              <a:rPr lang="de-DE" dirty="0" err="1">
                <a:sym typeface="Wingdings" panose="05000000000000000000" pitchFamily="2" charset="2"/>
              </a:rPr>
              <a:t>Küme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analizi</a:t>
            </a:r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64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sz="4000" dirty="0" err="1"/>
              <a:t>Veri</a:t>
            </a:r>
            <a:r>
              <a:rPr lang="en-US" sz="4000" dirty="0"/>
              <a:t> </a:t>
            </a:r>
            <a:r>
              <a:rPr lang="en-US" sz="4000" dirty="0" err="1"/>
              <a:t>analizi</a:t>
            </a:r>
            <a:r>
              <a:rPr lang="en-US" sz="4000" dirty="0"/>
              <a:t> </a:t>
            </a:r>
            <a:r>
              <a:rPr lang="tr-TR" sz="4000" dirty="0"/>
              <a:t>-</a:t>
            </a:r>
            <a:r>
              <a:rPr lang="en-US" sz="4000" dirty="0" smtClean="0"/>
              <a:t>II-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Nitel</a:t>
            </a:r>
            <a:r>
              <a:rPr lang="de-DE" dirty="0" smtClean="0"/>
              <a:t> </a:t>
            </a:r>
            <a:r>
              <a:rPr lang="de-DE" dirty="0" err="1" smtClean="0"/>
              <a:t>analizler</a:t>
            </a:r>
            <a:endParaRPr lang="de-DE" dirty="0" smtClean="0"/>
          </a:p>
          <a:p>
            <a:pPr lvl="1"/>
            <a:r>
              <a:rPr lang="de-DE" dirty="0" err="1" smtClean="0"/>
              <a:t>Değerlendirme</a:t>
            </a:r>
            <a:r>
              <a:rPr lang="de-DE" dirty="0" smtClean="0"/>
              <a:t> </a:t>
            </a:r>
            <a:r>
              <a:rPr lang="de-DE" dirty="0" err="1" smtClean="0"/>
              <a:t>nesnesi</a:t>
            </a:r>
            <a:r>
              <a:rPr lang="de-DE" dirty="0" smtClean="0"/>
              <a:t> </a:t>
            </a:r>
            <a:r>
              <a:rPr lang="de-DE" dirty="0" err="1" smtClean="0"/>
              <a:t>hakkında</a:t>
            </a:r>
            <a:r>
              <a:rPr lang="de-DE" dirty="0" smtClean="0"/>
              <a:t> </a:t>
            </a:r>
            <a:r>
              <a:rPr lang="de-DE" dirty="0" err="1" smtClean="0"/>
              <a:t>çok</a:t>
            </a:r>
            <a:r>
              <a:rPr lang="de-DE" dirty="0" smtClean="0"/>
              <a:t> </a:t>
            </a:r>
            <a:r>
              <a:rPr lang="de-DE" dirty="0" err="1"/>
              <a:t>fazla</a:t>
            </a:r>
            <a:r>
              <a:rPr lang="de-DE" dirty="0"/>
              <a:t> </a:t>
            </a:r>
            <a:r>
              <a:rPr lang="de-DE" dirty="0" err="1"/>
              <a:t>ön</a:t>
            </a:r>
            <a:r>
              <a:rPr lang="de-DE" dirty="0"/>
              <a:t> </a:t>
            </a:r>
            <a:r>
              <a:rPr lang="de-DE" dirty="0" err="1"/>
              <a:t>bilgi</a:t>
            </a:r>
            <a:r>
              <a:rPr lang="de-DE" dirty="0"/>
              <a:t> </a:t>
            </a:r>
            <a:r>
              <a:rPr lang="de-DE" dirty="0" err="1" smtClean="0"/>
              <a:t>yoktur</a:t>
            </a:r>
            <a:endParaRPr lang="de-DE" dirty="0"/>
          </a:p>
          <a:p>
            <a:pPr lvl="1"/>
            <a:r>
              <a:rPr lang="de-DE" dirty="0" err="1"/>
              <a:t>Analiz</a:t>
            </a:r>
            <a:r>
              <a:rPr lang="de-DE" dirty="0"/>
              <a:t> 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ayrıntılı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şekilde</a:t>
            </a:r>
            <a:r>
              <a:rPr lang="de-DE" dirty="0"/>
              <a:t> </a:t>
            </a:r>
            <a:r>
              <a:rPr lang="de-DE" dirty="0" err="1"/>
              <a:t>ele</a:t>
            </a:r>
            <a:r>
              <a:rPr lang="de-DE" dirty="0"/>
              <a:t> </a:t>
            </a:r>
            <a:r>
              <a:rPr lang="de-DE" dirty="0" err="1" smtClean="0"/>
              <a:t>alınabilir</a:t>
            </a:r>
            <a:r>
              <a:rPr lang="de-DE" dirty="0" smtClean="0"/>
              <a:t> (</a:t>
            </a:r>
            <a:r>
              <a:rPr lang="de-DE" dirty="0" err="1" smtClean="0"/>
              <a:t>Örn</a:t>
            </a:r>
            <a:r>
              <a:rPr lang="de-DE" dirty="0" smtClean="0"/>
              <a:t>. </a:t>
            </a:r>
            <a:r>
              <a:rPr lang="de-DE" dirty="0" err="1"/>
              <a:t>motivasyonları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nedenleri</a:t>
            </a:r>
            <a:r>
              <a:rPr lang="de-DE" dirty="0"/>
              <a:t> </a:t>
            </a:r>
            <a:r>
              <a:rPr lang="de-DE" dirty="0" err="1"/>
              <a:t>araştırmak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Toplanan</a:t>
            </a:r>
            <a:r>
              <a:rPr lang="de-DE" dirty="0"/>
              <a:t> </a:t>
            </a:r>
            <a:r>
              <a:rPr lang="de-DE" dirty="0" err="1"/>
              <a:t>verilerin</a:t>
            </a:r>
            <a:r>
              <a:rPr lang="de-DE" dirty="0"/>
              <a:t> </a:t>
            </a:r>
            <a:r>
              <a:rPr lang="de-DE" dirty="0" err="1"/>
              <a:t>sözlü</a:t>
            </a:r>
            <a:r>
              <a:rPr lang="de-DE" dirty="0"/>
              <a:t> </a:t>
            </a:r>
            <a:r>
              <a:rPr lang="de-DE" dirty="0" err="1"/>
              <a:t>yorumu</a:t>
            </a:r>
            <a:endParaRPr lang="de-DE" dirty="0"/>
          </a:p>
          <a:p>
            <a:pPr lvl="1"/>
            <a:r>
              <a:rPr lang="de-DE" dirty="0" err="1"/>
              <a:t>Analiz</a:t>
            </a:r>
            <a:r>
              <a:rPr lang="de-DE" dirty="0"/>
              <a:t> </a:t>
            </a:r>
            <a:r>
              <a:rPr lang="de-DE" dirty="0" err="1"/>
              <a:t>türü</a:t>
            </a:r>
            <a:r>
              <a:rPr lang="de-DE" dirty="0"/>
              <a:t>:</a:t>
            </a:r>
          </a:p>
          <a:p>
            <a:pPr lvl="2"/>
            <a:r>
              <a:rPr lang="de-DE" dirty="0" err="1" smtClean="0"/>
              <a:t>İçerik</a:t>
            </a:r>
            <a:r>
              <a:rPr lang="de-DE" dirty="0" smtClean="0"/>
              <a:t> </a:t>
            </a:r>
            <a:r>
              <a:rPr lang="de-DE" dirty="0" err="1"/>
              <a:t>analizi</a:t>
            </a:r>
            <a:endParaRPr lang="de-DE" dirty="0"/>
          </a:p>
          <a:p>
            <a:pPr lvl="3"/>
            <a:r>
              <a:rPr lang="de-DE" dirty="0" err="1" smtClean="0"/>
              <a:t>Entelektüel</a:t>
            </a:r>
            <a:r>
              <a:rPr lang="de-DE" dirty="0" smtClean="0"/>
              <a:t> </a:t>
            </a:r>
            <a:r>
              <a:rPr lang="de-DE" dirty="0"/>
              <a:t>/ Manuel</a:t>
            </a:r>
          </a:p>
          <a:p>
            <a:pPr lvl="3"/>
            <a:r>
              <a:rPr lang="de-DE" dirty="0" err="1"/>
              <a:t>Bilgisayar</a:t>
            </a:r>
            <a:r>
              <a:rPr lang="de-DE" dirty="0"/>
              <a:t> </a:t>
            </a:r>
            <a:r>
              <a:rPr lang="de-DE" dirty="0" err="1"/>
              <a:t>tabanlı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/>
              <a:t>Ö</a:t>
            </a:r>
            <a:r>
              <a:rPr lang="de-DE" dirty="0" err="1" smtClean="0"/>
              <a:t>rn</a:t>
            </a:r>
            <a:r>
              <a:rPr lang="de-DE" dirty="0" smtClean="0"/>
              <a:t>. </a:t>
            </a:r>
            <a:r>
              <a:rPr lang="de-DE" dirty="0" err="1" smtClean="0"/>
              <a:t>duygu</a:t>
            </a:r>
            <a:r>
              <a:rPr lang="de-DE" dirty="0" smtClean="0"/>
              <a:t> </a:t>
            </a:r>
            <a:r>
              <a:rPr lang="de-DE" dirty="0" err="1" smtClean="0"/>
              <a:t>analizi</a:t>
            </a:r>
            <a:r>
              <a:rPr lang="de-DE" dirty="0" smtClean="0"/>
              <a:t>)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481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sz="4000" dirty="0" err="1" smtClean="0"/>
              <a:t>Kaynaklar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400" dirty="0" smtClean="0"/>
              <a:t>(1. </a:t>
            </a:r>
            <a:r>
              <a:rPr lang="en-US" sz="2400" dirty="0" err="1" smtClean="0"/>
              <a:t>Bölüm</a:t>
            </a:r>
            <a:r>
              <a:rPr lang="en-US" sz="2400" dirty="0" smtClean="0"/>
              <a:t>: </a:t>
            </a:r>
            <a:r>
              <a:rPr lang="en-US" sz="2400" dirty="0" err="1" smtClean="0"/>
              <a:t>Giriş</a:t>
            </a:r>
            <a:r>
              <a:rPr lang="en-US" sz="2400" dirty="0" smtClean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Evaluation. (Wikipedia)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en.wikipedia.org/wiki/Evaluation</a:t>
            </a:r>
            <a:r>
              <a:rPr lang="de-DE" dirty="0" smtClean="0"/>
              <a:t> </a:t>
            </a:r>
            <a:r>
              <a:rPr lang="de-DE" dirty="0" err="1" smtClean="0"/>
              <a:t>adresinden</a:t>
            </a:r>
            <a:r>
              <a:rPr lang="de-DE" dirty="0" smtClean="0"/>
              <a:t> 28 </a:t>
            </a:r>
            <a:r>
              <a:rPr lang="de-DE" dirty="0" err="1" smtClean="0"/>
              <a:t>Haziran</a:t>
            </a:r>
            <a:r>
              <a:rPr lang="de-DE" dirty="0" smtClean="0"/>
              <a:t> 2018 </a:t>
            </a:r>
            <a:r>
              <a:rPr lang="de-DE" dirty="0" err="1" smtClean="0"/>
              <a:t>tarihinde</a:t>
            </a:r>
            <a:r>
              <a:rPr lang="de-DE" dirty="0" smtClean="0"/>
              <a:t> </a:t>
            </a:r>
            <a:r>
              <a:rPr lang="de-DE" dirty="0" err="1" smtClean="0"/>
              <a:t>erişildi</a:t>
            </a:r>
            <a:r>
              <a:rPr lang="de-DE" dirty="0" smtClean="0"/>
              <a:t>.</a:t>
            </a:r>
          </a:p>
          <a:p>
            <a:r>
              <a:rPr lang="de-DE" dirty="0" smtClean="0"/>
              <a:t>American Evaluation </a:t>
            </a:r>
            <a:r>
              <a:rPr lang="de-DE" dirty="0" err="1" smtClean="0"/>
              <a:t>Association</a:t>
            </a:r>
            <a:r>
              <a:rPr lang="de-DE" dirty="0" smtClean="0"/>
              <a:t>. </a:t>
            </a: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Evaluators</a:t>
            </a:r>
            <a:r>
              <a:rPr lang="de-DE" dirty="0" smtClean="0"/>
              <a:t>.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://www.eval.org/p/cm/ld/fid=</a:t>
            </a:r>
            <a:r>
              <a:rPr lang="de-DE" dirty="0" smtClean="0">
                <a:hlinkClick r:id="rId3"/>
              </a:rPr>
              <a:t>51</a:t>
            </a:r>
            <a:r>
              <a:rPr lang="de-DE" dirty="0" smtClean="0"/>
              <a:t> </a:t>
            </a:r>
            <a:r>
              <a:rPr lang="de-DE" dirty="0" err="1" smtClean="0"/>
              <a:t>adresinden</a:t>
            </a:r>
            <a:r>
              <a:rPr lang="de-DE" dirty="0" smtClean="0"/>
              <a:t> 28 </a:t>
            </a:r>
            <a:r>
              <a:rPr lang="de-DE" dirty="0" err="1" smtClean="0"/>
              <a:t>Haziran</a:t>
            </a:r>
            <a:r>
              <a:rPr lang="de-DE" dirty="0" smtClean="0"/>
              <a:t> </a:t>
            </a:r>
            <a:r>
              <a:rPr lang="de-DE" dirty="0"/>
              <a:t>2018 </a:t>
            </a:r>
            <a:r>
              <a:rPr lang="de-DE" dirty="0" err="1" smtClean="0"/>
              <a:t>tarihinde</a:t>
            </a:r>
            <a:r>
              <a:rPr lang="de-DE" dirty="0" smtClean="0"/>
              <a:t> </a:t>
            </a:r>
            <a:r>
              <a:rPr lang="de-DE" dirty="0" err="1" smtClean="0"/>
              <a:t>erişildi</a:t>
            </a:r>
            <a:r>
              <a:rPr lang="de-DE" dirty="0" smtClean="0"/>
              <a:t>.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1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130200"/>
            <a:ext cx="9268874" cy="861420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7164" y="1800620"/>
            <a:ext cx="10224654" cy="3329581"/>
          </a:xfrm>
        </p:spPr>
        <p:txBody>
          <a:bodyPr/>
          <a:lstStyle/>
          <a:p>
            <a:pPr algn="r"/>
            <a:r>
              <a:rPr lang="en-US" sz="4800" b="1" dirty="0" err="1" smtClean="0"/>
              <a:t>Değerlendirme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>2</a:t>
            </a:r>
            <a:r>
              <a:rPr lang="en-US" sz="4800" dirty="0" smtClean="0"/>
              <a:t>. BÖLÜM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 smtClean="0"/>
              <a:t>Bilgi</a:t>
            </a:r>
            <a:r>
              <a:rPr lang="en-US" sz="4800" dirty="0" smtClean="0"/>
              <a:t> </a:t>
            </a:r>
            <a:r>
              <a:rPr lang="en-US" sz="4800" dirty="0" err="1" smtClean="0"/>
              <a:t>Hizmetlerinin</a:t>
            </a:r>
            <a:r>
              <a:rPr lang="en-US" sz="4800" dirty="0" smtClean="0"/>
              <a:t> </a:t>
            </a:r>
            <a:r>
              <a:rPr lang="en-US" sz="4800" dirty="0" err="1" smtClean="0"/>
              <a:t>Değerlendirilmesi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61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Tanım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Bilgi </a:t>
            </a:r>
            <a:r>
              <a:rPr lang="de-DE" dirty="0" err="1"/>
              <a:t>hizmetleri</a:t>
            </a:r>
            <a:r>
              <a:rPr lang="de-DE" dirty="0"/>
              <a:t>, </a:t>
            </a:r>
            <a:r>
              <a:rPr lang="de-DE" dirty="0" err="1" smtClean="0"/>
              <a:t>temel</a:t>
            </a:r>
            <a:r>
              <a:rPr lang="de-DE" dirty="0" smtClean="0"/>
              <a:t> </a:t>
            </a:r>
            <a:r>
              <a:rPr lang="de-DE" dirty="0" err="1" smtClean="0"/>
              <a:t>amaç</a:t>
            </a:r>
            <a:r>
              <a:rPr lang="de-DE" dirty="0" smtClean="0"/>
              <a:t> </a:t>
            </a:r>
            <a:r>
              <a:rPr lang="de-DE" dirty="0" err="1"/>
              <a:t>olarak</a:t>
            </a:r>
            <a:r>
              <a:rPr lang="de-DE" dirty="0"/>
              <a:t> "</a:t>
            </a:r>
            <a:r>
              <a:rPr lang="de-DE" dirty="0" err="1"/>
              <a:t>bilgi</a:t>
            </a:r>
            <a:r>
              <a:rPr lang="de-DE" dirty="0"/>
              <a:t> </a:t>
            </a:r>
            <a:r>
              <a:rPr lang="de-DE" dirty="0" err="1"/>
              <a:t>faaliyetleri</a:t>
            </a:r>
            <a:r>
              <a:rPr lang="de-DE" dirty="0"/>
              <a:t>" </a:t>
            </a:r>
            <a:r>
              <a:rPr lang="de-DE" dirty="0" err="1"/>
              <a:t>gerçekleştiren</a:t>
            </a:r>
            <a:r>
              <a:rPr lang="de-DE" dirty="0"/>
              <a:t> </a:t>
            </a:r>
            <a:r>
              <a:rPr lang="de-DE" dirty="0" err="1" smtClean="0"/>
              <a:t>kurumlar</a:t>
            </a:r>
            <a:r>
              <a:rPr lang="de-DE" dirty="0" smtClean="0"/>
              <a:t> / </a:t>
            </a:r>
            <a:r>
              <a:rPr lang="de-DE" dirty="0" err="1" smtClean="0"/>
              <a:t>birimler</a:t>
            </a:r>
            <a:r>
              <a:rPr lang="de-DE" dirty="0" smtClean="0"/>
              <a:t> </a:t>
            </a:r>
            <a:r>
              <a:rPr lang="de-DE" dirty="0" err="1"/>
              <a:t>tarafından</a:t>
            </a:r>
            <a:r>
              <a:rPr lang="de-DE" dirty="0"/>
              <a:t> </a:t>
            </a:r>
            <a:r>
              <a:rPr lang="de-DE" dirty="0" err="1" smtClean="0"/>
              <a:t>sağlanır</a:t>
            </a:r>
            <a:endParaRPr lang="de-DE" dirty="0"/>
          </a:p>
          <a:p>
            <a:r>
              <a:rPr lang="de-DE" dirty="0"/>
              <a:t>Bilgi </a:t>
            </a:r>
            <a:r>
              <a:rPr lang="de-DE" dirty="0" err="1" smtClean="0"/>
              <a:t>hizmetleri</a:t>
            </a:r>
            <a:r>
              <a:rPr lang="de-DE" dirty="0" smtClean="0"/>
              <a:t>, </a:t>
            </a:r>
            <a:r>
              <a:rPr lang="de-DE" dirty="0" err="1"/>
              <a:t>bilgi</a:t>
            </a:r>
            <a:r>
              <a:rPr lang="de-DE" dirty="0"/>
              <a:t> </a:t>
            </a:r>
            <a:r>
              <a:rPr lang="de-DE" dirty="0" err="1"/>
              <a:t>gereksinimi</a:t>
            </a:r>
            <a:r>
              <a:rPr lang="de-DE" dirty="0"/>
              <a:t> </a:t>
            </a:r>
            <a:r>
              <a:rPr lang="de-DE" dirty="0" err="1"/>
              <a:t>olan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mevcut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bilgi</a:t>
            </a:r>
            <a:r>
              <a:rPr lang="de-DE" dirty="0"/>
              <a:t> </a:t>
            </a:r>
            <a:r>
              <a:rPr lang="de-DE" dirty="0" err="1" smtClean="0"/>
              <a:t>sorununu</a:t>
            </a:r>
            <a:r>
              <a:rPr lang="de-DE" dirty="0" smtClean="0"/>
              <a:t> </a:t>
            </a:r>
            <a:r>
              <a:rPr lang="de-DE" dirty="0" err="1" smtClean="0"/>
              <a:t>çözmek</a:t>
            </a:r>
            <a:r>
              <a:rPr lang="de-DE" dirty="0" smtClean="0"/>
              <a:t> </a:t>
            </a:r>
            <a:r>
              <a:rPr lang="de-DE" dirty="0" err="1"/>
              <a:t>isteyen</a:t>
            </a:r>
            <a:r>
              <a:rPr lang="de-DE" dirty="0"/>
              <a:t> </a:t>
            </a:r>
            <a:r>
              <a:rPr lang="de-DE" dirty="0" err="1"/>
              <a:t>kullanıcılar</a:t>
            </a:r>
            <a:r>
              <a:rPr lang="de-DE" dirty="0"/>
              <a:t> </a:t>
            </a:r>
            <a:r>
              <a:rPr lang="de-DE" dirty="0" err="1"/>
              <a:t>tarafından</a:t>
            </a:r>
            <a:r>
              <a:rPr lang="de-DE" dirty="0"/>
              <a:t> </a:t>
            </a:r>
            <a:r>
              <a:rPr lang="de-DE" dirty="0" err="1"/>
              <a:t>talep</a:t>
            </a:r>
            <a:r>
              <a:rPr lang="de-DE" dirty="0"/>
              <a:t> </a:t>
            </a:r>
            <a:r>
              <a:rPr lang="de-DE" dirty="0" err="1" smtClean="0"/>
              <a:t>edilir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Bilgi</a:t>
            </a:r>
            <a:r>
              <a:rPr lang="en-US" sz="4000" dirty="0" smtClean="0"/>
              <a:t> </a:t>
            </a:r>
            <a:r>
              <a:rPr lang="en-US" sz="4000" dirty="0" err="1" smtClean="0"/>
              <a:t>hizmetleri</a:t>
            </a:r>
            <a:r>
              <a:rPr lang="en-US" sz="4000" dirty="0" smtClean="0"/>
              <a:t> </a:t>
            </a:r>
            <a:r>
              <a:rPr lang="en-US" sz="2800" dirty="0" smtClean="0"/>
              <a:t>~</a:t>
            </a:r>
            <a:r>
              <a:rPr lang="en-US" sz="2800" dirty="0" err="1" smtClean="0"/>
              <a:t>Örnekler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?</a:t>
            </a:r>
          </a:p>
          <a:p>
            <a:r>
              <a:rPr lang="de-DE" dirty="0" smtClean="0"/>
              <a:t>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Değerlendirme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4 </a:t>
            </a:r>
            <a:r>
              <a:rPr lang="de-DE" sz="2400" dirty="0" err="1" smtClean="0"/>
              <a:t>temel</a:t>
            </a:r>
            <a:r>
              <a:rPr lang="de-DE" sz="2400" dirty="0" smtClean="0"/>
              <a:t> </a:t>
            </a:r>
            <a:r>
              <a:rPr lang="de-DE" sz="2400" dirty="0" err="1" smtClean="0"/>
              <a:t>bölüm</a:t>
            </a:r>
            <a:r>
              <a:rPr lang="de-DE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Değerlendirme</a:t>
            </a:r>
            <a:r>
              <a:rPr lang="de-DE" sz="2400" dirty="0" smtClean="0"/>
              <a:t> – </a:t>
            </a:r>
            <a:r>
              <a:rPr lang="de-DE" sz="2400" dirty="0" err="1"/>
              <a:t>G</a:t>
            </a:r>
            <a:r>
              <a:rPr lang="de-DE" sz="2400" dirty="0" err="1" smtClean="0"/>
              <a:t>iriş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Bilgi </a:t>
            </a:r>
            <a:r>
              <a:rPr lang="de-DE" sz="2400" dirty="0" err="1" smtClean="0"/>
              <a:t>hizmetlerinin</a:t>
            </a:r>
            <a:r>
              <a:rPr lang="de-DE" sz="2400" dirty="0" smtClean="0"/>
              <a:t> </a:t>
            </a:r>
            <a:r>
              <a:rPr lang="de-DE" sz="2400" dirty="0" err="1" smtClean="0"/>
              <a:t>değerlendirilmesi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Bilgi </a:t>
            </a:r>
            <a:r>
              <a:rPr lang="de-DE" sz="2400" dirty="0" err="1" smtClean="0"/>
              <a:t>erişim</a:t>
            </a:r>
            <a:r>
              <a:rPr lang="de-DE" sz="2400" dirty="0" smtClean="0"/>
              <a:t> </a:t>
            </a:r>
            <a:r>
              <a:rPr lang="de-DE" sz="2400" dirty="0" err="1" smtClean="0"/>
              <a:t>sistemlerinin</a:t>
            </a:r>
            <a:r>
              <a:rPr lang="de-DE" sz="2400" dirty="0" smtClean="0"/>
              <a:t> </a:t>
            </a:r>
            <a:r>
              <a:rPr lang="de-DE" sz="2400" dirty="0" err="1" smtClean="0"/>
              <a:t>değerlendirilmesi</a:t>
            </a:r>
            <a:endParaRPr lang="de-DE" sz="2400" dirty="0" smtClean="0"/>
          </a:p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4.   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Araştırma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</a:rPr>
              <a:t>değerlendirmesi</a:t>
            </a:r>
            <a:endParaRPr lang="de-DE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7"/>
            <a:ext cx="8946541" cy="4874123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/>
              <a:t>Çevrimiçi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 smtClean="0"/>
              <a:t>katalog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örn</a:t>
            </a:r>
            <a:r>
              <a:rPr lang="de-DE" dirty="0"/>
              <a:t>. </a:t>
            </a:r>
            <a:r>
              <a:rPr lang="de-DE" dirty="0" err="1" smtClean="0"/>
              <a:t>kütüphane</a:t>
            </a:r>
            <a:r>
              <a:rPr lang="de-DE" dirty="0" smtClean="0"/>
              <a:t> </a:t>
            </a:r>
            <a:r>
              <a:rPr lang="de-DE" dirty="0" err="1"/>
              <a:t>OPAC’ları</a:t>
            </a:r>
            <a:r>
              <a:rPr lang="de-DE" dirty="0"/>
              <a:t>) </a:t>
            </a:r>
            <a:r>
              <a:rPr lang="de-DE" dirty="0" err="1"/>
              <a:t>içinde</a:t>
            </a:r>
            <a:r>
              <a:rPr lang="de-DE" dirty="0"/>
              <a:t> </a:t>
            </a:r>
            <a:r>
              <a:rPr lang="de-DE" dirty="0" err="1"/>
              <a:t>kaynak</a:t>
            </a:r>
            <a:r>
              <a:rPr lang="de-DE" dirty="0"/>
              <a:t> </a:t>
            </a:r>
            <a:r>
              <a:rPr lang="de-DE" dirty="0" err="1"/>
              <a:t>arama</a:t>
            </a:r>
            <a:endParaRPr lang="de-DE" dirty="0"/>
          </a:p>
          <a:p>
            <a:r>
              <a:rPr lang="de-DE" dirty="0" err="1"/>
              <a:t>Ödünç</a:t>
            </a:r>
            <a:r>
              <a:rPr lang="de-DE" dirty="0"/>
              <a:t> </a:t>
            </a:r>
            <a:r>
              <a:rPr lang="de-DE" dirty="0" err="1" smtClean="0"/>
              <a:t>kaynak</a:t>
            </a:r>
            <a:r>
              <a:rPr lang="de-DE" dirty="0" smtClean="0"/>
              <a:t> </a:t>
            </a:r>
            <a:r>
              <a:rPr lang="de-DE" dirty="0" err="1"/>
              <a:t>alma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kütüphane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err="1"/>
              <a:t>Bilgiyle</a:t>
            </a:r>
            <a:r>
              <a:rPr lang="de-DE" dirty="0"/>
              <a:t> </a:t>
            </a:r>
            <a:r>
              <a:rPr lang="de-DE" dirty="0" err="1"/>
              <a:t>ilgili</a:t>
            </a:r>
            <a:r>
              <a:rPr lang="de-DE" dirty="0"/>
              <a:t> </a:t>
            </a:r>
            <a:r>
              <a:rPr lang="de-DE" dirty="0" err="1"/>
              <a:t>kullanıcı</a:t>
            </a:r>
            <a:r>
              <a:rPr lang="de-DE" dirty="0"/>
              <a:t> </a:t>
            </a:r>
            <a:r>
              <a:rPr lang="de-DE" dirty="0" err="1"/>
              <a:t>sorularının</a:t>
            </a:r>
            <a:r>
              <a:rPr lang="de-DE" dirty="0"/>
              <a:t> </a:t>
            </a:r>
            <a:r>
              <a:rPr lang="de-DE" dirty="0" err="1"/>
              <a:t>yanıtlanması</a:t>
            </a:r>
            <a:r>
              <a:rPr lang="de-DE" dirty="0"/>
              <a:t> (</a:t>
            </a:r>
            <a:r>
              <a:rPr lang="de-DE" dirty="0" err="1"/>
              <a:t>kütüphane</a:t>
            </a:r>
            <a:r>
              <a:rPr lang="de-DE" dirty="0"/>
              <a:t>)</a:t>
            </a:r>
          </a:p>
          <a:p>
            <a:r>
              <a:rPr lang="de-DE" dirty="0" err="1"/>
              <a:t>Araştırma</a:t>
            </a:r>
            <a:r>
              <a:rPr lang="de-DE" dirty="0"/>
              <a:t> </a:t>
            </a:r>
            <a:r>
              <a:rPr lang="de-DE" dirty="0" err="1"/>
              <a:t>veri</a:t>
            </a:r>
            <a:r>
              <a:rPr lang="de-DE" dirty="0"/>
              <a:t> </a:t>
            </a:r>
            <a:r>
              <a:rPr lang="de-DE" dirty="0" err="1"/>
              <a:t>tabanlarına</a:t>
            </a:r>
            <a:r>
              <a:rPr lang="de-DE" dirty="0"/>
              <a:t> (</a:t>
            </a:r>
            <a:r>
              <a:rPr lang="de-DE" dirty="0" err="1"/>
              <a:t>e-dergiler</a:t>
            </a:r>
            <a:r>
              <a:rPr lang="de-DE" dirty="0"/>
              <a:t>, </a:t>
            </a:r>
            <a:r>
              <a:rPr lang="de-DE" dirty="0" err="1"/>
              <a:t>e-kitaplar</a:t>
            </a:r>
            <a:r>
              <a:rPr lang="de-DE" dirty="0"/>
              <a:t> </a:t>
            </a:r>
            <a:r>
              <a:rPr lang="de-DE" dirty="0" err="1"/>
              <a:t>vb</a:t>
            </a:r>
            <a:r>
              <a:rPr lang="de-DE" dirty="0" smtClean="0"/>
              <a:t>., </a:t>
            </a:r>
            <a:r>
              <a:rPr lang="de-DE" dirty="0" err="1" smtClean="0"/>
              <a:t>örn</a:t>
            </a:r>
            <a:r>
              <a:rPr lang="de-DE" dirty="0"/>
              <a:t>. </a:t>
            </a:r>
            <a:r>
              <a:rPr lang="de-DE" dirty="0" smtClean="0"/>
              <a:t>EBSCO) </a:t>
            </a:r>
            <a:r>
              <a:rPr lang="de-DE" dirty="0" err="1"/>
              <a:t>erişim</a:t>
            </a:r>
            <a:r>
              <a:rPr lang="de-DE" dirty="0"/>
              <a:t> </a:t>
            </a:r>
            <a:r>
              <a:rPr lang="de-DE" dirty="0" err="1"/>
              <a:t>sağlanması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kütüphane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err="1"/>
              <a:t>Arama</a:t>
            </a:r>
            <a:r>
              <a:rPr lang="de-DE" dirty="0"/>
              <a:t> </a:t>
            </a:r>
            <a:r>
              <a:rPr lang="de-DE" dirty="0" err="1"/>
              <a:t>yapma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arama</a:t>
            </a:r>
            <a:r>
              <a:rPr lang="de-DE" dirty="0"/>
              <a:t> </a:t>
            </a:r>
            <a:r>
              <a:rPr lang="de-DE" dirty="0" err="1"/>
              <a:t>sonuçlarını</a:t>
            </a:r>
            <a:r>
              <a:rPr lang="de-DE" dirty="0"/>
              <a:t> </a:t>
            </a:r>
            <a:r>
              <a:rPr lang="de-DE" dirty="0" err="1"/>
              <a:t>başkaları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 </a:t>
            </a:r>
            <a:r>
              <a:rPr lang="de-DE" dirty="0" err="1"/>
              <a:t>analiz</a:t>
            </a:r>
            <a:r>
              <a:rPr lang="de-DE" dirty="0"/>
              <a:t> </a:t>
            </a:r>
            <a:r>
              <a:rPr lang="de-DE" dirty="0" err="1"/>
              <a:t>etme</a:t>
            </a:r>
            <a:r>
              <a:rPr lang="de-DE" dirty="0"/>
              <a:t> (</a:t>
            </a:r>
            <a:r>
              <a:rPr lang="de-DE" dirty="0" err="1"/>
              <a:t>bilgi</a:t>
            </a:r>
            <a:r>
              <a:rPr lang="de-DE" dirty="0"/>
              <a:t> </a:t>
            </a:r>
            <a:r>
              <a:rPr lang="de-DE" dirty="0" err="1"/>
              <a:t>simsarlığı</a:t>
            </a:r>
            <a:r>
              <a:rPr lang="de-DE" dirty="0"/>
              <a:t>)</a:t>
            </a:r>
          </a:p>
          <a:p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okuma</a:t>
            </a:r>
            <a:r>
              <a:rPr lang="de-DE" dirty="0"/>
              <a:t> </a:t>
            </a:r>
            <a:r>
              <a:rPr lang="de-DE" dirty="0" err="1"/>
              <a:t>salonunda</a:t>
            </a:r>
            <a:r>
              <a:rPr lang="de-DE" dirty="0"/>
              <a:t> </a:t>
            </a:r>
            <a:r>
              <a:rPr lang="de-DE" dirty="0" err="1"/>
              <a:t>kitaplara</a:t>
            </a:r>
            <a:r>
              <a:rPr lang="de-DE" dirty="0"/>
              <a:t> (</a:t>
            </a:r>
            <a:r>
              <a:rPr lang="de-DE" dirty="0" err="1"/>
              <a:t>doğrudan</a:t>
            </a:r>
            <a:r>
              <a:rPr lang="de-DE" dirty="0"/>
              <a:t>) </a:t>
            </a:r>
            <a:r>
              <a:rPr lang="de-DE" dirty="0" err="1"/>
              <a:t>erişim</a:t>
            </a:r>
            <a:r>
              <a:rPr lang="de-DE" dirty="0"/>
              <a:t> </a:t>
            </a:r>
            <a:r>
              <a:rPr lang="de-DE" dirty="0" err="1"/>
              <a:t>sağlanması</a:t>
            </a:r>
            <a:r>
              <a:rPr lang="de-DE" dirty="0"/>
              <a:t> (</a:t>
            </a:r>
            <a:r>
              <a:rPr lang="de-DE" dirty="0" err="1"/>
              <a:t>kütüphane</a:t>
            </a:r>
            <a:r>
              <a:rPr lang="de-DE" dirty="0"/>
              <a:t>)</a:t>
            </a:r>
          </a:p>
          <a:p>
            <a:r>
              <a:rPr lang="de-DE" dirty="0" err="1"/>
              <a:t>Sosyal</a:t>
            </a:r>
            <a:r>
              <a:rPr lang="de-DE" dirty="0"/>
              <a:t> </a:t>
            </a:r>
            <a:r>
              <a:rPr lang="de-DE" dirty="0" err="1"/>
              <a:t>medya</a:t>
            </a:r>
            <a:r>
              <a:rPr lang="de-DE" dirty="0"/>
              <a:t> </a:t>
            </a:r>
            <a:r>
              <a:rPr lang="de-DE" dirty="0" err="1"/>
              <a:t>analizleri</a:t>
            </a:r>
            <a:r>
              <a:rPr lang="de-DE" dirty="0"/>
              <a:t> </a:t>
            </a:r>
            <a:r>
              <a:rPr lang="de-DE" dirty="0" err="1"/>
              <a:t>sunma</a:t>
            </a:r>
            <a:r>
              <a:rPr lang="de-DE" dirty="0"/>
              <a:t> (</a:t>
            </a:r>
            <a:r>
              <a:rPr lang="de-DE" dirty="0" err="1"/>
              <a:t>pazarlama</a:t>
            </a:r>
            <a:r>
              <a:rPr lang="de-DE" dirty="0"/>
              <a:t> </a:t>
            </a:r>
            <a:r>
              <a:rPr lang="de-DE" dirty="0" err="1"/>
              <a:t>araştırması</a:t>
            </a:r>
            <a:r>
              <a:rPr lang="de-DE" dirty="0"/>
              <a:t> </a:t>
            </a:r>
            <a:r>
              <a:rPr lang="de-DE" dirty="0" err="1" smtClean="0"/>
              <a:t>yapan</a:t>
            </a:r>
            <a:r>
              <a:rPr lang="de-DE" dirty="0" smtClean="0"/>
              <a:t> </a:t>
            </a:r>
            <a:r>
              <a:rPr lang="de-DE" dirty="0" err="1" smtClean="0"/>
              <a:t>şirket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istatistik</a:t>
            </a:r>
            <a:r>
              <a:rPr lang="de-DE" dirty="0"/>
              <a:t> </a:t>
            </a:r>
            <a:r>
              <a:rPr lang="de-DE" dirty="0" err="1"/>
              <a:t>veritabanı</a:t>
            </a:r>
            <a:r>
              <a:rPr lang="de-DE" dirty="0"/>
              <a:t> </a:t>
            </a:r>
            <a:r>
              <a:rPr lang="de-DE" dirty="0" err="1"/>
              <a:t>üretme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ona</a:t>
            </a:r>
            <a:r>
              <a:rPr lang="de-DE" dirty="0"/>
              <a:t> </a:t>
            </a:r>
            <a:r>
              <a:rPr lang="de-DE" dirty="0" err="1"/>
              <a:t>erişim</a:t>
            </a:r>
            <a:r>
              <a:rPr lang="de-DE" dirty="0"/>
              <a:t> </a:t>
            </a:r>
            <a:r>
              <a:rPr lang="de-DE" dirty="0" err="1"/>
              <a:t>sağlama</a:t>
            </a:r>
            <a:r>
              <a:rPr lang="de-DE" dirty="0"/>
              <a:t> (</a:t>
            </a:r>
            <a:r>
              <a:rPr lang="de-DE" dirty="0" err="1"/>
              <a:t>örn</a:t>
            </a:r>
            <a:r>
              <a:rPr lang="de-DE" dirty="0"/>
              <a:t>. </a:t>
            </a:r>
            <a:r>
              <a:rPr lang="de-DE" dirty="0" err="1"/>
              <a:t>Eurostat</a:t>
            </a:r>
            <a:r>
              <a:rPr lang="de-DE" dirty="0"/>
              <a:t>, TÜİK)</a:t>
            </a:r>
          </a:p>
          <a:p>
            <a:r>
              <a:rPr lang="de-DE" dirty="0" err="1"/>
              <a:t>Çevrimiçi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ansiklopedi</a:t>
            </a:r>
            <a:r>
              <a:rPr lang="de-DE" dirty="0"/>
              <a:t> </a:t>
            </a:r>
            <a:r>
              <a:rPr lang="de-DE" dirty="0" err="1"/>
              <a:t>oluşturma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içindeki</a:t>
            </a:r>
            <a:r>
              <a:rPr lang="de-DE" dirty="0"/>
              <a:t> </a:t>
            </a:r>
            <a:r>
              <a:rPr lang="de-DE" dirty="0" err="1"/>
              <a:t>terimleri</a:t>
            </a:r>
            <a:r>
              <a:rPr lang="de-DE" dirty="0"/>
              <a:t> </a:t>
            </a:r>
            <a:r>
              <a:rPr lang="de-DE" dirty="0" err="1"/>
              <a:t>arama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sağlanması</a:t>
            </a:r>
            <a:r>
              <a:rPr lang="de-DE" dirty="0"/>
              <a:t> (</a:t>
            </a:r>
            <a:r>
              <a:rPr lang="de-DE" dirty="0" err="1"/>
              <a:t>örn</a:t>
            </a:r>
            <a:r>
              <a:rPr lang="de-DE" dirty="0"/>
              <a:t>. Wikipedia)</a:t>
            </a:r>
          </a:p>
          <a:p>
            <a:r>
              <a:rPr lang="de-DE" dirty="0" smtClean="0"/>
              <a:t>Web</a:t>
            </a:r>
            <a:r>
              <a:rPr lang="mr-IN" dirty="0" smtClean="0"/>
              <a:t>'</a:t>
            </a:r>
            <a:r>
              <a:rPr lang="de-DE" dirty="0" smtClean="0"/>
              <a:t>de </a:t>
            </a:r>
            <a:r>
              <a:rPr lang="de-DE" dirty="0" err="1"/>
              <a:t>gezinme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web </a:t>
            </a:r>
            <a:r>
              <a:rPr lang="de-DE" dirty="0" err="1"/>
              <a:t>kaynaklarına</a:t>
            </a:r>
            <a:r>
              <a:rPr lang="de-DE" dirty="0"/>
              <a:t> (</a:t>
            </a:r>
            <a:r>
              <a:rPr lang="de-DE" dirty="0" err="1"/>
              <a:t>sayfalarına</a:t>
            </a:r>
            <a:r>
              <a:rPr lang="de-DE" dirty="0"/>
              <a:t>) </a:t>
            </a:r>
            <a:r>
              <a:rPr lang="de-DE" dirty="0" err="1"/>
              <a:t>erişim</a:t>
            </a:r>
            <a:r>
              <a:rPr lang="de-DE" dirty="0"/>
              <a:t> </a:t>
            </a:r>
            <a:r>
              <a:rPr lang="de-DE" dirty="0" err="1"/>
              <a:t>sağlanması</a:t>
            </a:r>
            <a:r>
              <a:rPr lang="de-DE" dirty="0"/>
              <a:t> (</a:t>
            </a:r>
            <a:r>
              <a:rPr lang="de-DE" dirty="0" err="1"/>
              <a:t>örn</a:t>
            </a:r>
            <a:r>
              <a:rPr lang="de-DE" dirty="0"/>
              <a:t>. Google)</a:t>
            </a:r>
          </a:p>
          <a:p>
            <a:r>
              <a:rPr lang="de-DE" dirty="0" err="1"/>
              <a:t>Büyük</a:t>
            </a:r>
            <a:r>
              <a:rPr lang="de-DE" dirty="0"/>
              <a:t> </a:t>
            </a:r>
            <a:r>
              <a:rPr lang="de-DE" dirty="0" err="1"/>
              <a:t>veri</a:t>
            </a:r>
            <a:r>
              <a:rPr lang="de-DE" dirty="0"/>
              <a:t> </a:t>
            </a:r>
            <a:r>
              <a:rPr lang="de-DE" dirty="0" err="1"/>
              <a:t>analizleri</a:t>
            </a:r>
            <a:r>
              <a:rPr lang="de-DE" dirty="0"/>
              <a:t> </a:t>
            </a:r>
            <a:r>
              <a:rPr lang="de-DE" dirty="0" err="1"/>
              <a:t>sağlama</a:t>
            </a:r>
            <a:r>
              <a:rPr lang="de-DE" dirty="0"/>
              <a:t> (</a:t>
            </a:r>
            <a:r>
              <a:rPr lang="de-DE" dirty="0" err="1"/>
              <a:t>örn</a:t>
            </a:r>
            <a:r>
              <a:rPr lang="de-DE" dirty="0"/>
              <a:t>. </a:t>
            </a:r>
            <a:r>
              <a:rPr lang="de-DE" dirty="0" err="1" smtClean="0"/>
              <a:t>genetik</a:t>
            </a:r>
            <a:r>
              <a:rPr lang="de-DE" dirty="0" smtClean="0"/>
              <a:t> </a:t>
            </a:r>
            <a:r>
              <a:rPr lang="de-DE" dirty="0" err="1"/>
              <a:t>araştırmaları</a:t>
            </a:r>
            <a:r>
              <a:rPr lang="de-DE" dirty="0"/>
              <a:t>, </a:t>
            </a:r>
            <a:r>
              <a:rPr lang="de-DE" dirty="0" err="1"/>
              <a:t>iklim</a:t>
            </a:r>
            <a:r>
              <a:rPr lang="de-DE" dirty="0"/>
              <a:t> </a:t>
            </a:r>
            <a:r>
              <a:rPr lang="de-DE" dirty="0" err="1"/>
              <a:t>araştırmaları</a:t>
            </a:r>
            <a:r>
              <a:rPr lang="de-DE" dirty="0"/>
              <a:t> </a:t>
            </a:r>
            <a:r>
              <a:rPr lang="de-DE" dirty="0" err="1"/>
              <a:t>vb</a:t>
            </a:r>
            <a:r>
              <a:rPr lang="de-DE" dirty="0"/>
              <a:t>.)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err="1" smtClean="0"/>
              <a:t>Bilgi</a:t>
            </a:r>
            <a:r>
              <a:rPr lang="en-US" sz="4000" dirty="0" smtClean="0"/>
              <a:t> </a:t>
            </a:r>
            <a:r>
              <a:rPr lang="en-US" sz="4000" dirty="0" err="1" smtClean="0"/>
              <a:t>hizmetleri</a:t>
            </a:r>
            <a:r>
              <a:rPr lang="en-US" sz="4000" dirty="0" smtClean="0"/>
              <a:t> </a:t>
            </a:r>
            <a:r>
              <a:rPr lang="en-US" sz="2800" dirty="0" smtClean="0"/>
              <a:t>~</a:t>
            </a:r>
            <a:r>
              <a:rPr lang="en-US" sz="2800" dirty="0" err="1" smtClean="0"/>
              <a:t>Örnekler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26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err="1"/>
              <a:t>Algılanan</a:t>
            </a:r>
            <a:r>
              <a:rPr lang="de-DE" dirty="0"/>
              <a:t> </a:t>
            </a:r>
            <a:r>
              <a:rPr lang="de-DE" dirty="0" err="1"/>
              <a:t>hizmet</a:t>
            </a:r>
            <a:r>
              <a:rPr lang="de-DE" dirty="0"/>
              <a:t> </a:t>
            </a:r>
            <a:r>
              <a:rPr lang="de-DE" dirty="0" err="1"/>
              <a:t>kalitesi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err="1" smtClean="0"/>
              <a:t>Algılanan</a:t>
            </a:r>
            <a:r>
              <a:rPr lang="de-DE" dirty="0" smtClean="0"/>
              <a:t> </a:t>
            </a:r>
            <a:r>
              <a:rPr lang="de-DE" dirty="0" err="1"/>
              <a:t>bilgi</a:t>
            </a:r>
            <a:r>
              <a:rPr lang="de-DE" dirty="0"/>
              <a:t> </a:t>
            </a:r>
            <a:r>
              <a:rPr lang="de-DE" dirty="0" err="1"/>
              <a:t>sistemi</a:t>
            </a:r>
            <a:r>
              <a:rPr lang="de-DE" dirty="0"/>
              <a:t> </a:t>
            </a:r>
            <a:r>
              <a:rPr lang="de-DE" dirty="0" err="1"/>
              <a:t>kalitesi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err="1" smtClean="0"/>
              <a:t>Nesnel</a:t>
            </a:r>
            <a:r>
              <a:rPr lang="de-DE" dirty="0" smtClean="0"/>
              <a:t> </a:t>
            </a:r>
            <a:r>
              <a:rPr lang="de-DE" dirty="0" err="1"/>
              <a:t>bilgi</a:t>
            </a:r>
            <a:r>
              <a:rPr lang="de-DE" dirty="0"/>
              <a:t> </a:t>
            </a:r>
            <a:r>
              <a:rPr lang="de-DE" dirty="0" err="1"/>
              <a:t>hizmeti</a:t>
            </a:r>
            <a:r>
              <a:rPr lang="de-DE" dirty="0"/>
              <a:t> </a:t>
            </a:r>
            <a:r>
              <a:rPr lang="de-DE" dirty="0" err="1" smtClean="0"/>
              <a:t>kalitesi</a:t>
            </a:r>
            <a:endParaRPr lang="de-DE" dirty="0" smtClean="0"/>
          </a:p>
          <a:p>
            <a:r>
              <a:rPr lang="de-DE" dirty="0" smtClean="0"/>
              <a:t>Bilgi </a:t>
            </a:r>
            <a:r>
              <a:rPr lang="de-DE" dirty="0" err="1"/>
              <a:t>kullanıcısı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Bilgi </a:t>
            </a:r>
            <a:r>
              <a:rPr lang="de-DE" dirty="0" err="1" smtClean="0"/>
              <a:t>ortamı</a:t>
            </a: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err="1" smtClean="0"/>
              <a:t>Bilgi</a:t>
            </a:r>
            <a:r>
              <a:rPr lang="en-US" sz="4000" dirty="0" smtClean="0"/>
              <a:t> </a:t>
            </a:r>
            <a:r>
              <a:rPr lang="en-US" sz="4000" dirty="0" err="1" smtClean="0"/>
              <a:t>hizmetleri</a:t>
            </a:r>
            <a:r>
              <a:rPr lang="en-US" sz="4000" dirty="0" smtClean="0"/>
              <a:t> </a:t>
            </a:r>
            <a:r>
              <a:rPr lang="en-US" sz="2800" dirty="0" smtClean="0"/>
              <a:t>~</a:t>
            </a:r>
            <a:r>
              <a:rPr lang="en-US" sz="2800" dirty="0" err="1" smtClean="0"/>
              <a:t>Boyutlar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0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 smtClean="0"/>
              <a:t>Ölçüm</a:t>
            </a:r>
            <a:r>
              <a:rPr lang="de-DE" dirty="0" smtClean="0"/>
              <a:t> </a:t>
            </a:r>
            <a:r>
              <a:rPr lang="de-DE" dirty="0" err="1" smtClean="0"/>
              <a:t>için</a:t>
            </a:r>
            <a:r>
              <a:rPr lang="de-DE" dirty="0" smtClean="0"/>
              <a:t> </a:t>
            </a:r>
            <a:r>
              <a:rPr lang="de-DE" dirty="0" err="1" smtClean="0"/>
              <a:t>kullanılan</a:t>
            </a:r>
            <a:r>
              <a:rPr lang="de-DE" dirty="0" smtClean="0"/>
              <a:t> </a:t>
            </a:r>
            <a:r>
              <a:rPr lang="de-DE" dirty="0" err="1" smtClean="0"/>
              <a:t>birçok</a:t>
            </a:r>
            <a:r>
              <a:rPr lang="de-DE" dirty="0" smtClean="0"/>
              <a:t> </a:t>
            </a:r>
            <a:r>
              <a:rPr lang="de-DE" dirty="0" err="1" smtClean="0"/>
              <a:t>farklı</a:t>
            </a:r>
            <a:r>
              <a:rPr lang="de-DE" dirty="0" smtClean="0"/>
              <a:t> </a:t>
            </a:r>
            <a:r>
              <a:rPr lang="de-DE" dirty="0" err="1" smtClean="0"/>
              <a:t>yöntem</a:t>
            </a:r>
            <a:r>
              <a:rPr lang="de-DE" dirty="0" smtClean="0"/>
              <a:t> </a:t>
            </a:r>
            <a:r>
              <a:rPr lang="de-DE" dirty="0" err="1" smtClean="0"/>
              <a:t>içinde</a:t>
            </a:r>
            <a:r>
              <a:rPr lang="de-DE" dirty="0" smtClean="0"/>
              <a:t> en </a:t>
            </a:r>
            <a:r>
              <a:rPr lang="de-DE" dirty="0" err="1" smtClean="0"/>
              <a:t>fazla</a:t>
            </a:r>
            <a:r>
              <a:rPr lang="de-DE" dirty="0" smtClean="0"/>
              <a:t> </a:t>
            </a:r>
            <a:r>
              <a:rPr lang="de-DE" dirty="0" err="1" smtClean="0"/>
              <a:t>bilineni</a:t>
            </a:r>
            <a:r>
              <a:rPr lang="de-DE" dirty="0"/>
              <a:t> </a:t>
            </a:r>
            <a:r>
              <a:rPr lang="de-DE" dirty="0" smtClean="0"/>
              <a:t>SERVQUAL: </a:t>
            </a:r>
          </a:p>
          <a:p>
            <a:pPr lvl="1"/>
            <a:r>
              <a:rPr lang="de-DE" dirty="0" err="1" smtClean="0"/>
              <a:t>Hizmet</a:t>
            </a:r>
            <a:r>
              <a:rPr lang="de-DE" dirty="0" smtClean="0"/>
              <a:t> </a:t>
            </a:r>
            <a:r>
              <a:rPr lang="de-DE" dirty="0" err="1" smtClean="0"/>
              <a:t>kalitesini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bunun</a:t>
            </a:r>
            <a:r>
              <a:rPr lang="de-DE" dirty="0" smtClean="0"/>
              <a:t> </a:t>
            </a:r>
            <a:r>
              <a:rPr lang="de-DE" dirty="0" err="1" smtClean="0"/>
              <a:t>sonucunda</a:t>
            </a:r>
            <a:r>
              <a:rPr lang="de-DE" dirty="0" smtClean="0"/>
              <a:t> </a:t>
            </a:r>
            <a:r>
              <a:rPr lang="de-DE" dirty="0" err="1" smtClean="0"/>
              <a:t>kullanıcı</a:t>
            </a:r>
            <a:r>
              <a:rPr lang="de-DE" dirty="0" smtClean="0"/>
              <a:t> </a:t>
            </a:r>
            <a:r>
              <a:rPr lang="de-DE" dirty="0" err="1" smtClean="0"/>
              <a:t>memnuniyetini</a:t>
            </a:r>
            <a:r>
              <a:rPr lang="de-DE" dirty="0" smtClean="0"/>
              <a:t> </a:t>
            </a:r>
            <a:r>
              <a:rPr lang="de-DE" dirty="0" err="1" smtClean="0"/>
              <a:t>ölçmek</a:t>
            </a:r>
            <a:r>
              <a:rPr lang="de-DE" dirty="0" smtClean="0"/>
              <a:t> </a:t>
            </a:r>
            <a:r>
              <a:rPr lang="de-DE" dirty="0" err="1" smtClean="0"/>
              <a:t>için</a:t>
            </a:r>
            <a:r>
              <a:rPr lang="de-DE" dirty="0" smtClean="0"/>
              <a:t> </a:t>
            </a:r>
            <a:r>
              <a:rPr lang="de-DE" dirty="0" err="1" smtClean="0"/>
              <a:t>standart</a:t>
            </a:r>
            <a:r>
              <a:rPr lang="de-DE" dirty="0" smtClean="0"/>
              <a:t> </a:t>
            </a:r>
            <a:r>
              <a:rPr lang="de-DE" dirty="0" err="1" smtClean="0"/>
              <a:t>hale</a:t>
            </a:r>
            <a:r>
              <a:rPr lang="de-DE" dirty="0" smtClean="0"/>
              <a:t> </a:t>
            </a:r>
            <a:r>
              <a:rPr lang="de-DE" dirty="0" err="1" smtClean="0"/>
              <a:t>getirilmiş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ölçme</a:t>
            </a:r>
            <a:r>
              <a:rPr lang="de-DE" dirty="0" smtClean="0"/>
              <a:t> </a:t>
            </a:r>
            <a:r>
              <a:rPr lang="de-DE" dirty="0" err="1" smtClean="0"/>
              <a:t>aracı</a:t>
            </a:r>
            <a:r>
              <a:rPr lang="de-DE" dirty="0" smtClean="0"/>
              <a:t> </a:t>
            </a:r>
            <a:r>
              <a:rPr lang="de-DE" dirty="0" err="1" smtClean="0"/>
              <a:t>kullanır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Ölçme</a:t>
            </a:r>
            <a:r>
              <a:rPr lang="de-DE" dirty="0" smtClean="0"/>
              <a:t> </a:t>
            </a:r>
            <a:r>
              <a:rPr lang="de-DE" dirty="0" err="1" smtClean="0"/>
              <a:t>aracı</a:t>
            </a:r>
            <a:r>
              <a:rPr lang="de-DE" dirty="0" smtClean="0"/>
              <a:t>: </a:t>
            </a:r>
            <a:r>
              <a:rPr lang="de-DE" dirty="0"/>
              <a:t>Anket (</a:t>
            </a:r>
            <a:r>
              <a:rPr lang="de-DE" dirty="0" err="1"/>
              <a:t>toplamda</a:t>
            </a:r>
            <a:r>
              <a:rPr lang="de-DE" dirty="0"/>
              <a:t> 44 </a:t>
            </a:r>
            <a:r>
              <a:rPr lang="de-DE" dirty="0" err="1" smtClean="0"/>
              <a:t>madde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/>
              <a:t>B</a:t>
            </a:r>
            <a:r>
              <a:rPr lang="de-DE" dirty="0" err="1" smtClean="0"/>
              <a:t>eklenti</a:t>
            </a:r>
            <a:r>
              <a:rPr lang="de-DE" dirty="0" smtClean="0"/>
              <a:t> </a:t>
            </a:r>
            <a:r>
              <a:rPr lang="de-DE" dirty="0" err="1" smtClean="0"/>
              <a:t>ölçen</a:t>
            </a:r>
            <a:r>
              <a:rPr lang="de-DE" dirty="0" smtClean="0"/>
              <a:t> 22 </a:t>
            </a:r>
            <a:r>
              <a:rPr lang="de-DE" dirty="0" err="1" smtClean="0"/>
              <a:t>madde</a:t>
            </a:r>
            <a:endParaRPr lang="de-DE" dirty="0" smtClean="0"/>
          </a:p>
          <a:p>
            <a:pPr lvl="2"/>
            <a:r>
              <a:rPr lang="de-DE" dirty="0" err="1" smtClean="0"/>
              <a:t>Algı</a:t>
            </a:r>
            <a:r>
              <a:rPr lang="de-DE" dirty="0" smtClean="0"/>
              <a:t> </a:t>
            </a:r>
            <a:r>
              <a:rPr lang="de-DE" dirty="0" err="1" smtClean="0"/>
              <a:t>ölçen</a:t>
            </a:r>
            <a:r>
              <a:rPr lang="de-DE" dirty="0" smtClean="0"/>
              <a:t> 22 </a:t>
            </a:r>
            <a:r>
              <a:rPr lang="de-DE" dirty="0" err="1" smtClean="0"/>
              <a:t>madde</a:t>
            </a:r>
            <a:r>
              <a:rPr lang="de-DE" dirty="0" smtClean="0"/>
              <a:t> (</a:t>
            </a:r>
            <a:r>
              <a:rPr lang="de-DE" dirty="0" err="1" smtClean="0"/>
              <a:t>toplamda</a:t>
            </a:r>
            <a:r>
              <a:rPr lang="de-DE" dirty="0" smtClean="0"/>
              <a:t> 44 </a:t>
            </a:r>
            <a:r>
              <a:rPr lang="de-DE" dirty="0" err="1" smtClean="0"/>
              <a:t>madde</a:t>
            </a:r>
            <a:r>
              <a:rPr lang="de-DE" dirty="0" smtClean="0"/>
              <a:t> </a:t>
            </a:r>
            <a:r>
              <a:rPr lang="de-DE" dirty="0" err="1" smtClean="0"/>
              <a:t>ile</a:t>
            </a:r>
            <a:r>
              <a:rPr lang="de-DE" dirty="0" smtClean="0"/>
              <a:t> </a:t>
            </a:r>
            <a:r>
              <a:rPr lang="de-DE" dirty="0" err="1" smtClean="0"/>
              <a:t>ölçüm</a:t>
            </a:r>
            <a:r>
              <a:rPr lang="de-DE" dirty="0" smtClean="0"/>
              <a:t> </a:t>
            </a:r>
            <a:r>
              <a:rPr lang="de-DE" dirty="0" err="1" smtClean="0"/>
              <a:t>yapılır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Bu</a:t>
            </a:r>
            <a:r>
              <a:rPr lang="de-DE" dirty="0" smtClean="0"/>
              <a:t> </a:t>
            </a:r>
            <a:r>
              <a:rPr lang="de-DE" dirty="0" err="1" smtClean="0"/>
              <a:t>maddeler</a:t>
            </a:r>
            <a:r>
              <a:rPr lang="de-DE" dirty="0" smtClean="0"/>
              <a:t> 5 </a:t>
            </a:r>
            <a:r>
              <a:rPr lang="de-DE" dirty="0" err="1" smtClean="0"/>
              <a:t>farklı</a:t>
            </a:r>
            <a:r>
              <a:rPr lang="de-DE" dirty="0" smtClean="0"/>
              <a:t> </a:t>
            </a:r>
            <a:r>
              <a:rPr lang="de-DE" dirty="0" err="1" smtClean="0"/>
              <a:t>boyut</a:t>
            </a:r>
            <a:r>
              <a:rPr lang="de-DE" dirty="0" smtClean="0"/>
              <a:t> </a:t>
            </a:r>
            <a:r>
              <a:rPr lang="de-DE" dirty="0" err="1" smtClean="0"/>
              <a:t>ölçer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Güvenirlilik</a:t>
            </a:r>
            <a:r>
              <a:rPr lang="de-DE" dirty="0" smtClean="0"/>
              <a:t> (</a:t>
            </a:r>
            <a:r>
              <a:rPr lang="de-DE" dirty="0" err="1" smtClean="0"/>
              <a:t>reliability</a:t>
            </a:r>
            <a:r>
              <a:rPr lang="de-DE" dirty="0" smtClean="0"/>
              <a:t>): </a:t>
            </a:r>
            <a:r>
              <a:rPr lang="de-DE" dirty="0" err="1" smtClean="0"/>
              <a:t>Hizmeti</a:t>
            </a:r>
            <a:r>
              <a:rPr lang="de-DE" dirty="0" smtClean="0"/>
              <a:t> </a:t>
            </a:r>
            <a:r>
              <a:rPr lang="de-DE" dirty="0" err="1" smtClean="0"/>
              <a:t>doğru</a:t>
            </a:r>
            <a:r>
              <a:rPr lang="de-DE" dirty="0" smtClean="0"/>
              <a:t> </a:t>
            </a:r>
            <a:r>
              <a:rPr lang="de-DE" dirty="0" err="1" smtClean="0"/>
              <a:t>sunabilme</a:t>
            </a:r>
            <a:r>
              <a:rPr lang="de-DE" dirty="0" smtClean="0"/>
              <a:t> </a:t>
            </a:r>
            <a:r>
              <a:rPr lang="de-DE" dirty="0" err="1" smtClean="0"/>
              <a:t>becerisi</a:t>
            </a:r>
            <a:endParaRPr lang="de-DE" dirty="0" smtClean="0"/>
          </a:p>
          <a:p>
            <a:pPr lvl="2"/>
            <a:r>
              <a:rPr lang="de-DE" dirty="0" err="1" smtClean="0"/>
              <a:t>Güvence</a:t>
            </a:r>
            <a:r>
              <a:rPr lang="de-DE" dirty="0" smtClean="0"/>
              <a:t> (</a:t>
            </a:r>
            <a:r>
              <a:rPr lang="de-DE" dirty="0" err="1" smtClean="0"/>
              <a:t>assurance</a:t>
            </a:r>
            <a:r>
              <a:rPr lang="de-DE" dirty="0" smtClean="0"/>
              <a:t>): </a:t>
            </a:r>
            <a:r>
              <a:rPr lang="de-DE" dirty="0" err="1"/>
              <a:t>Ç</a:t>
            </a:r>
            <a:r>
              <a:rPr lang="de-DE" dirty="0" err="1" smtClean="0"/>
              <a:t>alışanların</a:t>
            </a:r>
            <a:r>
              <a:rPr lang="de-DE" dirty="0" smtClean="0"/>
              <a:t> </a:t>
            </a:r>
            <a:r>
              <a:rPr lang="de-DE" dirty="0" err="1" smtClean="0"/>
              <a:t>nezaket</a:t>
            </a:r>
            <a:r>
              <a:rPr lang="de-DE" dirty="0" smtClean="0"/>
              <a:t>, </a:t>
            </a:r>
            <a:r>
              <a:rPr lang="de-DE" dirty="0" err="1" smtClean="0"/>
              <a:t>yeterlik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güven</a:t>
            </a:r>
            <a:r>
              <a:rPr lang="de-DE" dirty="0" smtClean="0"/>
              <a:t> </a:t>
            </a:r>
            <a:r>
              <a:rPr lang="de-DE" dirty="0" err="1" smtClean="0"/>
              <a:t>verme</a:t>
            </a:r>
            <a:r>
              <a:rPr lang="de-DE" dirty="0" smtClean="0"/>
              <a:t> </a:t>
            </a:r>
            <a:r>
              <a:rPr lang="de-DE" dirty="0" err="1" smtClean="0"/>
              <a:t>düzeyleri</a:t>
            </a:r>
            <a:endParaRPr lang="de-DE" dirty="0" smtClean="0"/>
          </a:p>
          <a:p>
            <a:pPr lvl="2"/>
            <a:r>
              <a:rPr lang="de-DE" dirty="0" err="1" smtClean="0"/>
              <a:t>Fiziksel</a:t>
            </a:r>
            <a:r>
              <a:rPr lang="de-DE" dirty="0" smtClean="0"/>
              <a:t> </a:t>
            </a:r>
            <a:r>
              <a:rPr lang="de-DE" dirty="0" err="1" smtClean="0"/>
              <a:t>özellikler</a:t>
            </a:r>
            <a:r>
              <a:rPr lang="de-DE" dirty="0" smtClean="0"/>
              <a:t> (</a:t>
            </a:r>
            <a:r>
              <a:rPr lang="de-DE" dirty="0" err="1" smtClean="0"/>
              <a:t>tangibles</a:t>
            </a:r>
            <a:r>
              <a:rPr lang="de-DE" dirty="0" smtClean="0"/>
              <a:t>): </a:t>
            </a:r>
            <a:r>
              <a:rPr lang="de-DE" dirty="0" err="1" smtClean="0"/>
              <a:t>Sunulan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lanakların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personelin</a:t>
            </a:r>
            <a:r>
              <a:rPr lang="de-DE" dirty="0" smtClean="0"/>
              <a:t> </a:t>
            </a:r>
            <a:r>
              <a:rPr lang="de-DE" dirty="0" err="1" smtClean="0"/>
              <a:t>görünümü</a:t>
            </a:r>
            <a:endParaRPr lang="de-DE" dirty="0" smtClean="0"/>
          </a:p>
          <a:p>
            <a:pPr lvl="2"/>
            <a:r>
              <a:rPr lang="de-DE" dirty="0" err="1" smtClean="0"/>
              <a:t>Empati</a:t>
            </a:r>
            <a:r>
              <a:rPr lang="de-DE" dirty="0" smtClean="0"/>
              <a:t> (</a:t>
            </a:r>
            <a:r>
              <a:rPr lang="de-DE" dirty="0" err="1"/>
              <a:t>e</a:t>
            </a:r>
            <a:r>
              <a:rPr lang="de-DE" dirty="0" err="1" smtClean="0"/>
              <a:t>mpathy</a:t>
            </a:r>
            <a:r>
              <a:rPr lang="de-DE" dirty="0" smtClean="0"/>
              <a:t>): </a:t>
            </a:r>
            <a:r>
              <a:rPr lang="de-DE" dirty="0" err="1" smtClean="0"/>
              <a:t>Çalışanların</a:t>
            </a:r>
            <a:r>
              <a:rPr lang="de-DE" dirty="0" smtClean="0"/>
              <a:t> </a:t>
            </a:r>
            <a:r>
              <a:rPr lang="de-DE" dirty="0" err="1" smtClean="0"/>
              <a:t>müşteriye</a:t>
            </a:r>
            <a:r>
              <a:rPr lang="de-DE" dirty="0" smtClean="0"/>
              <a:t> </a:t>
            </a:r>
            <a:r>
              <a:rPr lang="de-DE" dirty="0" err="1" smtClean="0"/>
              <a:t>özgü</a:t>
            </a:r>
            <a:r>
              <a:rPr lang="de-DE" dirty="0" smtClean="0"/>
              <a:t>, </a:t>
            </a:r>
            <a:r>
              <a:rPr lang="de-DE" dirty="0" err="1" smtClean="0"/>
              <a:t>kisiselleştirilmiş</a:t>
            </a:r>
            <a:r>
              <a:rPr lang="de-DE" dirty="0" smtClean="0"/>
              <a:t> </a:t>
            </a:r>
            <a:r>
              <a:rPr lang="de-DE" dirty="0" err="1" smtClean="0"/>
              <a:t>hizmet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ilgi</a:t>
            </a:r>
            <a:r>
              <a:rPr lang="de-DE" dirty="0" smtClean="0"/>
              <a:t> </a:t>
            </a:r>
            <a:r>
              <a:rPr lang="de-DE" dirty="0" err="1" smtClean="0"/>
              <a:t>sunabilme</a:t>
            </a:r>
            <a:r>
              <a:rPr lang="de-DE" dirty="0" smtClean="0"/>
              <a:t> </a:t>
            </a:r>
            <a:r>
              <a:rPr lang="de-DE" dirty="0" err="1" smtClean="0"/>
              <a:t>düzeyleri</a:t>
            </a:r>
            <a:r>
              <a:rPr lang="de-DE" dirty="0" smtClean="0"/>
              <a:t> </a:t>
            </a:r>
          </a:p>
          <a:p>
            <a:pPr lvl="2"/>
            <a:r>
              <a:rPr lang="de-DE" dirty="0" err="1" smtClean="0"/>
              <a:t>Heveslilik</a:t>
            </a:r>
            <a:r>
              <a:rPr lang="de-DE" dirty="0" smtClean="0"/>
              <a:t> (</a:t>
            </a:r>
            <a:r>
              <a:rPr lang="de-DE" dirty="0" err="1" smtClean="0"/>
              <a:t>responsiveness</a:t>
            </a:r>
            <a:r>
              <a:rPr lang="de-DE" dirty="0" smtClean="0"/>
              <a:t>): </a:t>
            </a:r>
            <a:r>
              <a:rPr lang="de-DE" dirty="0" err="1" smtClean="0"/>
              <a:t>Müşterilere</a:t>
            </a:r>
            <a:r>
              <a:rPr lang="de-DE" dirty="0" smtClean="0"/>
              <a:t> </a:t>
            </a:r>
            <a:r>
              <a:rPr lang="de-DE" dirty="0" err="1" smtClean="0"/>
              <a:t>yardım</a:t>
            </a:r>
            <a:r>
              <a:rPr lang="de-DE" dirty="0" smtClean="0"/>
              <a:t> </a:t>
            </a:r>
            <a:r>
              <a:rPr lang="de-DE" dirty="0" err="1" smtClean="0"/>
              <a:t>etme</a:t>
            </a:r>
            <a:r>
              <a:rPr lang="de-DE" dirty="0" smtClean="0"/>
              <a:t> </a:t>
            </a:r>
            <a:r>
              <a:rPr lang="de-DE" dirty="0" err="1" smtClean="0"/>
              <a:t>istekliliği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hızlı</a:t>
            </a:r>
            <a:r>
              <a:rPr lang="de-DE" dirty="0" smtClean="0"/>
              <a:t> </a:t>
            </a:r>
            <a:r>
              <a:rPr lang="de-DE" dirty="0" err="1" smtClean="0"/>
              <a:t>sorun</a:t>
            </a:r>
            <a:r>
              <a:rPr lang="de-DE" dirty="0" smtClean="0"/>
              <a:t> </a:t>
            </a:r>
            <a:r>
              <a:rPr lang="de-DE" dirty="0" err="1" smtClean="0"/>
              <a:t>çözebilme</a:t>
            </a:r>
            <a:r>
              <a:rPr lang="de-DE" dirty="0" smtClean="0"/>
              <a:t> /</a:t>
            </a:r>
            <a:r>
              <a:rPr lang="de-DE" dirty="0" err="1" smtClean="0"/>
              <a:t>yardım</a:t>
            </a:r>
            <a:r>
              <a:rPr lang="de-DE" dirty="0" smtClean="0"/>
              <a:t> </a:t>
            </a:r>
            <a:r>
              <a:rPr lang="de-DE" dirty="0" err="1" smtClean="0"/>
              <a:t>edebilme</a:t>
            </a:r>
            <a:r>
              <a:rPr lang="de-DE" dirty="0" smtClean="0"/>
              <a:t> </a:t>
            </a:r>
            <a:r>
              <a:rPr lang="de-DE" dirty="0" err="1" smtClean="0"/>
              <a:t>becerisi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err="1" smtClean="0"/>
              <a:t>Algılanan</a:t>
            </a:r>
            <a:r>
              <a:rPr lang="en-US" sz="4000" dirty="0" smtClean="0"/>
              <a:t> </a:t>
            </a:r>
            <a:r>
              <a:rPr lang="en-US" sz="4000" dirty="0" err="1" smtClean="0"/>
              <a:t>hizmet</a:t>
            </a:r>
            <a:r>
              <a:rPr lang="en-US" sz="4000" dirty="0" smtClean="0"/>
              <a:t> </a:t>
            </a:r>
            <a:r>
              <a:rPr lang="en-US" sz="4000" dirty="0" err="1" smtClean="0"/>
              <a:t>kalitesi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4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b="1" dirty="0" smtClean="0"/>
              <a:t>SERVQUAL:</a:t>
            </a:r>
            <a:endParaRPr lang="de-DE" dirty="0" smtClean="0"/>
          </a:p>
          <a:p>
            <a:pPr lvl="1"/>
            <a:r>
              <a:rPr lang="de-DE" dirty="0" smtClean="0"/>
              <a:t>Her </a:t>
            </a:r>
            <a:r>
              <a:rPr lang="de-DE" dirty="0" err="1" smtClean="0"/>
              <a:t>madde</a:t>
            </a:r>
            <a:r>
              <a:rPr lang="de-DE" dirty="0" smtClean="0"/>
              <a:t> 7</a:t>
            </a:r>
            <a:r>
              <a:rPr lang="mr-IN" dirty="0" smtClean="0"/>
              <a:t>'</a:t>
            </a:r>
            <a:r>
              <a:rPr lang="de-DE" dirty="0" smtClean="0"/>
              <a:t>li </a:t>
            </a:r>
            <a:r>
              <a:rPr lang="de-DE" dirty="0" err="1" smtClean="0"/>
              <a:t>Likert</a:t>
            </a:r>
            <a:r>
              <a:rPr lang="de-DE" dirty="0" smtClean="0"/>
              <a:t> </a:t>
            </a:r>
            <a:r>
              <a:rPr lang="de-DE" dirty="0" err="1" smtClean="0"/>
              <a:t>ölçeği</a:t>
            </a:r>
            <a:r>
              <a:rPr lang="de-DE" dirty="0" smtClean="0"/>
              <a:t> </a:t>
            </a:r>
            <a:r>
              <a:rPr lang="de-DE" dirty="0" err="1" smtClean="0"/>
              <a:t>ile</a:t>
            </a:r>
            <a:r>
              <a:rPr lang="de-DE" dirty="0" smtClean="0"/>
              <a:t> </a:t>
            </a:r>
            <a:r>
              <a:rPr lang="de-DE" dirty="0" err="1" smtClean="0"/>
              <a:t>ölçülür</a:t>
            </a:r>
            <a:r>
              <a:rPr lang="de-DE" dirty="0" smtClean="0"/>
              <a:t>: </a:t>
            </a:r>
            <a:r>
              <a:rPr lang="de-DE" dirty="0" err="1" smtClean="0"/>
              <a:t>Kesinlikle</a:t>
            </a:r>
            <a:r>
              <a:rPr lang="de-DE" dirty="0" smtClean="0"/>
              <a:t> </a:t>
            </a:r>
            <a:r>
              <a:rPr lang="de-DE" dirty="0" err="1" smtClean="0"/>
              <a:t>katılmıyorum</a:t>
            </a:r>
            <a:r>
              <a:rPr lang="de-DE" dirty="0" smtClean="0"/>
              <a:t> (1) ... </a:t>
            </a:r>
            <a:r>
              <a:rPr lang="de-DE" dirty="0" err="1" smtClean="0"/>
              <a:t>Kesinlikle</a:t>
            </a:r>
            <a:r>
              <a:rPr lang="de-DE" dirty="0" smtClean="0"/>
              <a:t> </a:t>
            </a:r>
            <a:r>
              <a:rPr lang="de-DE" dirty="0" err="1" smtClean="0"/>
              <a:t>katılıyorum</a:t>
            </a:r>
            <a:r>
              <a:rPr lang="de-DE" dirty="0" smtClean="0"/>
              <a:t> (7)</a:t>
            </a:r>
          </a:p>
          <a:p>
            <a:pPr lvl="1"/>
            <a:r>
              <a:rPr lang="de-DE" dirty="0" smtClean="0"/>
              <a:t>Her </a:t>
            </a:r>
            <a:r>
              <a:rPr lang="de-DE" dirty="0" err="1" smtClean="0"/>
              <a:t>madde</a:t>
            </a:r>
            <a:r>
              <a:rPr lang="de-DE" dirty="0" smtClean="0"/>
              <a:t> </a:t>
            </a:r>
            <a:r>
              <a:rPr lang="de-DE" dirty="0" err="1" smtClean="0"/>
              <a:t>için</a:t>
            </a:r>
            <a:r>
              <a:rPr lang="de-DE" dirty="0" smtClean="0"/>
              <a:t> </a:t>
            </a:r>
            <a:r>
              <a:rPr lang="de-DE" dirty="0" err="1" smtClean="0"/>
              <a:t>bu</a:t>
            </a:r>
            <a:r>
              <a:rPr lang="de-DE" dirty="0" smtClean="0"/>
              <a:t> </a:t>
            </a:r>
            <a:r>
              <a:rPr lang="de-DE" dirty="0" err="1" smtClean="0"/>
              <a:t>Likert</a:t>
            </a:r>
            <a:r>
              <a:rPr lang="de-DE" dirty="0" smtClean="0"/>
              <a:t> </a:t>
            </a:r>
            <a:r>
              <a:rPr lang="de-DE" dirty="0" err="1" smtClean="0"/>
              <a:t>ölçeği</a:t>
            </a:r>
            <a:r>
              <a:rPr lang="de-DE" dirty="0" smtClean="0"/>
              <a:t> </a:t>
            </a:r>
            <a:r>
              <a:rPr lang="de-DE" dirty="0" err="1" smtClean="0"/>
              <a:t>kullanılarak</a:t>
            </a:r>
            <a:r>
              <a:rPr lang="de-DE" dirty="0" smtClean="0"/>
              <a:t> hem </a:t>
            </a:r>
            <a:r>
              <a:rPr lang="de-DE" dirty="0" err="1" smtClean="0"/>
              <a:t>kullanıcı</a:t>
            </a:r>
            <a:r>
              <a:rPr lang="de-DE" dirty="0" smtClean="0"/>
              <a:t> </a:t>
            </a:r>
            <a:r>
              <a:rPr lang="de-DE" dirty="0" err="1" smtClean="0"/>
              <a:t>beklentisi</a:t>
            </a:r>
            <a:r>
              <a:rPr lang="de-DE" dirty="0" smtClean="0"/>
              <a:t> hem de </a:t>
            </a:r>
            <a:r>
              <a:rPr lang="de-DE" dirty="0" err="1" smtClean="0"/>
              <a:t>algısı</a:t>
            </a:r>
            <a:r>
              <a:rPr lang="de-DE" dirty="0" smtClean="0"/>
              <a:t> </a:t>
            </a:r>
            <a:r>
              <a:rPr lang="de-DE" dirty="0" err="1" smtClean="0"/>
              <a:t>ölçülür</a:t>
            </a:r>
            <a:endParaRPr lang="de-DE" dirty="0" smtClean="0"/>
          </a:p>
          <a:p>
            <a:pPr lvl="1"/>
            <a:r>
              <a:rPr lang="de-DE" dirty="0" err="1" smtClean="0"/>
              <a:t>Hizmet</a:t>
            </a:r>
            <a:r>
              <a:rPr lang="de-DE" dirty="0" smtClean="0"/>
              <a:t> </a:t>
            </a:r>
            <a:r>
              <a:rPr lang="de-DE" dirty="0" err="1" smtClean="0"/>
              <a:t>kalitesi</a:t>
            </a:r>
            <a:r>
              <a:rPr lang="de-DE" dirty="0" smtClean="0"/>
              <a:t> = </a:t>
            </a:r>
            <a:r>
              <a:rPr lang="de-DE" dirty="0" err="1" smtClean="0"/>
              <a:t>Kullanıcının</a:t>
            </a:r>
            <a:r>
              <a:rPr lang="de-DE" dirty="0" smtClean="0"/>
              <a:t> </a:t>
            </a:r>
            <a:r>
              <a:rPr lang="de-DE" dirty="0" err="1" smtClean="0"/>
              <a:t>sunulan</a:t>
            </a:r>
            <a:r>
              <a:rPr lang="de-DE" dirty="0" smtClean="0"/>
              <a:t> </a:t>
            </a:r>
            <a:r>
              <a:rPr lang="de-DE" dirty="0" err="1" smtClean="0"/>
              <a:t>hizmet</a:t>
            </a:r>
            <a:r>
              <a:rPr lang="de-DE" dirty="0" smtClean="0"/>
              <a:t> </a:t>
            </a:r>
            <a:r>
              <a:rPr lang="de-DE" dirty="0" err="1" smtClean="0"/>
              <a:t>ile</a:t>
            </a:r>
            <a:r>
              <a:rPr lang="de-DE" dirty="0" smtClean="0"/>
              <a:t> </a:t>
            </a:r>
            <a:r>
              <a:rPr lang="de-DE" dirty="0" err="1" smtClean="0"/>
              <a:t>ilgili</a:t>
            </a:r>
            <a:r>
              <a:rPr lang="de-DE" dirty="0" smtClean="0"/>
              <a:t> </a:t>
            </a:r>
            <a:r>
              <a:rPr lang="de-DE" dirty="0" err="1" smtClean="0"/>
              <a:t>algısı</a:t>
            </a:r>
            <a:r>
              <a:rPr lang="de-DE" dirty="0" smtClean="0"/>
              <a:t> </a:t>
            </a:r>
            <a:r>
              <a:rPr lang="mr-IN" dirty="0" smtClean="0"/>
              <a:t>–</a:t>
            </a:r>
            <a:r>
              <a:rPr lang="de-DE" dirty="0" smtClean="0"/>
              <a:t> </a:t>
            </a:r>
            <a:r>
              <a:rPr lang="de-DE" dirty="0" err="1" smtClean="0"/>
              <a:t>Kullanıcının</a:t>
            </a:r>
            <a:r>
              <a:rPr lang="de-DE" dirty="0" smtClean="0"/>
              <a:t> </a:t>
            </a:r>
            <a:r>
              <a:rPr lang="de-DE" dirty="0" err="1" smtClean="0"/>
              <a:t>sunulan</a:t>
            </a:r>
            <a:r>
              <a:rPr lang="de-DE" dirty="0" smtClean="0"/>
              <a:t> </a:t>
            </a:r>
            <a:r>
              <a:rPr lang="de-DE" dirty="0" err="1" smtClean="0"/>
              <a:t>hizmete</a:t>
            </a:r>
            <a:r>
              <a:rPr lang="de-DE" dirty="0" smtClean="0"/>
              <a:t> </a:t>
            </a:r>
            <a:r>
              <a:rPr lang="de-DE" dirty="0" err="1" smtClean="0"/>
              <a:t>yönelik</a:t>
            </a:r>
            <a:r>
              <a:rPr lang="de-DE" dirty="0" smtClean="0"/>
              <a:t> </a:t>
            </a:r>
            <a:r>
              <a:rPr lang="de-DE" dirty="0" err="1" smtClean="0"/>
              <a:t>beklentisi</a:t>
            </a:r>
            <a:endParaRPr lang="de-DE" dirty="0" smtClean="0"/>
          </a:p>
          <a:p>
            <a:pPr lvl="2"/>
            <a:r>
              <a:rPr lang="de-DE" dirty="0" err="1" smtClean="0"/>
              <a:t>Algı</a:t>
            </a:r>
            <a:r>
              <a:rPr lang="de-DE" dirty="0"/>
              <a:t> </a:t>
            </a:r>
            <a:r>
              <a:rPr lang="de-DE" dirty="0" smtClean="0"/>
              <a:t>&gt; </a:t>
            </a:r>
            <a:r>
              <a:rPr lang="de-DE" dirty="0" err="1" smtClean="0"/>
              <a:t>Beklenti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Yüksek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hizmet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kalitesi</a:t>
            </a:r>
            <a:endParaRPr lang="de-DE" dirty="0" smtClean="0">
              <a:sym typeface="Wingdings" panose="05000000000000000000" pitchFamily="2" charset="2"/>
            </a:endParaRPr>
          </a:p>
          <a:p>
            <a:pPr lvl="2"/>
            <a:r>
              <a:rPr lang="de-DE" dirty="0" err="1" smtClean="0"/>
              <a:t>Beklenti</a:t>
            </a:r>
            <a:r>
              <a:rPr lang="de-DE" dirty="0" smtClean="0"/>
              <a:t> &gt; </a:t>
            </a:r>
            <a:r>
              <a:rPr lang="de-DE" dirty="0" err="1" smtClean="0"/>
              <a:t>Algı</a:t>
            </a:r>
            <a:r>
              <a:rPr lang="de-DE" dirty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Düşük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hizmet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kalitesi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err="1" smtClean="0"/>
              <a:t>Algılanan</a:t>
            </a:r>
            <a:r>
              <a:rPr lang="en-US" sz="4000" dirty="0" smtClean="0"/>
              <a:t> </a:t>
            </a:r>
            <a:r>
              <a:rPr lang="en-US" sz="4000" dirty="0" err="1" smtClean="0"/>
              <a:t>hizmet</a:t>
            </a:r>
            <a:r>
              <a:rPr lang="en-US" sz="4000" dirty="0" smtClean="0"/>
              <a:t> </a:t>
            </a:r>
            <a:r>
              <a:rPr lang="en-US" sz="4000" dirty="0" err="1" smtClean="0"/>
              <a:t>kalitesi</a:t>
            </a:r>
            <a:r>
              <a:rPr lang="en-US" sz="4000" dirty="0" smtClean="0"/>
              <a:t> </a:t>
            </a:r>
            <a:r>
              <a:rPr lang="en-US" sz="2800" dirty="0" smtClean="0"/>
              <a:t>~SERVQUAL </a:t>
            </a:r>
            <a:r>
              <a:rPr lang="en-US" sz="2800" dirty="0" err="1" smtClean="0"/>
              <a:t>ölçümü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56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yönden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, </a:t>
            </a:r>
            <a:r>
              <a:rPr lang="en-US" dirty="0" err="1" smtClean="0"/>
              <a:t>örn</a:t>
            </a:r>
            <a:r>
              <a:rPr lang="en-US" dirty="0" smtClean="0"/>
              <a:t>. </a:t>
            </a: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medya</a:t>
            </a:r>
            <a:r>
              <a:rPr lang="en-US" dirty="0" smtClean="0"/>
              <a:t> </a:t>
            </a:r>
            <a:r>
              <a:rPr lang="en-US" dirty="0" err="1" smtClean="0"/>
              <a:t>analiz</a:t>
            </a:r>
            <a:r>
              <a:rPr lang="en-US" dirty="0" smtClean="0"/>
              <a:t> </a:t>
            </a:r>
            <a:r>
              <a:rPr lang="en-US" dirty="0" err="1" smtClean="0"/>
              <a:t>aracı</a:t>
            </a:r>
            <a:endParaRPr lang="en-US" dirty="0" smtClean="0"/>
          </a:p>
          <a:p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yöntem</a:t>
            </a:r>
            <a:r>
              <a:rPr lang="en-US" dirty="0" smtClean="0"/>
              <a:t> </a:t>
            </a:r>
            <a:r>
              <a:rPr lang="en-US" dirty="0" err="1" smtClean="0"/>
              <a:t>içerisinde</a:t>
            </a:r>
            <a:r>
              <a:rPr lang="en-US" dirty="0" smtClean="0"/>
              <a:t> </a:t>
            </a:r>
            <a:r>
              <a:rPr lang="en-US" dirty="0" err="1" smtClean="0"/>
              <a:t>Teknoloji</a:t>
            </a:r>
            <a:r>
              <a:rPr lang="en-US" dirty="0" smtClean="0"/>
              <a:t> Kabul </a:t>
            </a:r>
            <a:r>
              <a:rPr lang="en-US" dirty="0" err="1" smtClean="0"/>
              <a:t>Modeli</a:t>
            </a:r>
            <a:r>
              <a:rPr lang="en-US" dirty="0" smtClean="0"/>
              <a:t> (Technology Acceptance Model) en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bilineni</a:t>
            </a:r>
            <a:endParaRPr lang="en-US" dirty="0" smtClean="0"/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kalitesi</a:t>
            </a:r>
            <a:r>
              <a:rPr lang="en-US" dirty="0" smtClean="0"/>
              <a:t> – 2 </a:t>
            </a:r>
            <a:r>
              <a:rPr lang="en-US" dirty="0" err="1" smtClean="0"/>
              <a:t>boyut</a:t>
            </a: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Algılanan</a:t>
            </a:r>
            <a:r>
              <a:rPr lang="en-US" dirty="0" smtClean="0"/>
              <a:t>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kolaylığı</a:t>
            </a: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Algılanan</a:t>
            </a:r>
            <a:r>
              <a:rPr lang="en-US" dirty="0" smtClean="0"/>
              <a:t> </a:t>
            </a:r>
            <a:r>
              <a:rPr lang="en-US" dirty="0" err="1" smtClean="0"/>
              <a:t>yararlılık</a:t>
            </a:r>
            <a:endParaRPr lang="en-US" dirty="0" smtClean="0"/>
          </a:p>
          <a:p>
            <a:pPr lvl="1"/>
            <a:r>
              <a:rPr lang="en-US" dirty="0" err="1" smtClean="0"/>
              <a:t>Ölçme</a:t>
            </a:r>
            <a:r>
              <a:rPr lang="en-US" dirty="0" smtClean="0"/>
              <a:t> </a:t>
            </a:r>
            <a:r>
              <a:rPr lang="en-US" dirty="0" err="1" smtClean="0"/>
              <a:t>aracı</a:t>
            </a:r>
            <a:r>
              <a:rPr lang="en-US" dirty="0" smtClean="0"/>
              <a:t>: </a:t>
            </a:r>
            <a:r>
              <a:rPr lang="en-US" dirty="0" err="1" smtClean="0"/>
              <a:t>Anket</a:t>
            </a:r>
            <a:endParaRPr lang="en-US" dirty="0" smtClean="0"/>
          </a:p>
          <a:p>
            <a:pPr lvl="2"/>
            <a:r>
              <a:rPr lang="en-US" dirty="0" smtClean="0"/>
              <a:t>7</a:t>
            </a:r>
            <a:r>
              <a:rPr lang="mr-IN" dirty="0" smtClean="0"/>
              <a:t>'</a:t>
            </a:r>
            <a:r>
              <a:rPr lang="en-US" dirty="0" smtClean="0"/>
              <a:t>li </a:t>
            </a:r>
            <a:r>
              <a:rPr lang="en-US" dirty="0" err="1" smtClean="0"/>
              <a:t>Likert</a:t>
            </a:r>
            <a:r>
              <a:rPr lang="en-US" dirty="0" smtClean="0"/>
              <a:t> </a:t>
            </a:r>
            <a:r>
              <a:rPr lang="en-US" dirty="0" err="1" smtClean="0"/>
              <a:t>ölçeği</a:t>
            </a:r>
            <a:r>
              <a:rPr lang="en-US" dirty="0" smtClean="0"/>
              <a:t>: </a:t>
            </a:r>
            <a:r>
              <a:rPr lang="en-US" dirty="0" err="1" smtClean="0"/>
              <a:t>Kesinlikle</a:t>
            </a:r>
            <a:r>
              <a:rPr lang="en-US" dirty="0" smtClean="0"/>
              <a:t> </a:t>
            </a:r>
            <a:r>
              <a:rPr lang="en-US" dirty="0" err="1" smtClean="0"/>
              <a:t>katılmıyorum</a:t>
            </a:r>
            <a:r>
              <a:rPr lang="en-US" dirty="0" smtClean="0"/>
              <a:t> (1) ... </a:t>
            </a:r>
            <a:r>
              <a:rPr lang="en-US" dirty="0" err="1" smtClean="0"/>
              <a:t>Tamamen</a:t>
            </a:r>
            <a:r>
              <a:rPr lang="en-US" dirty="0" smtClean="0"/>
              <a:t> </a:t>
            </a:r>
            <a:r>
              <a:rPr lang="en-US" dirty="0" err="1" smtClean="0"/>
              <a:t>katılıyorum</a:t>
            </a:r>
            <a:r>
              <a:rPr lang="en-US" dirty="0" smtClean="0"/>
              <a:t> (7)</a:t>
            </a:r>
          </a:p>
          <a:p>
            <a:pPr lvl="2"/>
            <a:r>
              <a:rPr lang="en-US" dirty="0" err="1" smtClean="0"/>
              <a:t>Örn</a:t>
            </a:r>
            <a:r>
              <a:rPr lang="en-US" dirty="0" smtClean="0"/>
              <a:t>. “</a:t>
            </a:r>
            <a:r>
              <a:rPr lang="en-US" dirty="0" err="1" smtClean="0"/>
              <a:t>Sistem</a:t>
            </a:r>
            <a:r>
              <a:rPr lang="en-US" dirty="0" smtClean="0"/>
              <a:t> Y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etkileşimim</a:t>
            </a:r>
            <a:r>
              <a:rPr lang="en-US" dirty="0" smtClean="0"/>
              <a:t> </a:t>
            </a:r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anlaşılır</a:t>
            </a:r>
            <a:r>
              <a:rPr lang="en-US" dirty="0" smtClean="0"/>
              <a:t>”</a:t>
            </a:r>
          </a:p>
          <a:p>
            <a:pPr lvl="2"/>
            <a:r>
              <a:rPr lang="en-US" dirty="0" err="1" smtClean="0"/>
              <a:t>Örn</a:t>
            </a:r>
            <a:r>
              <a:rPr lang="en-US" dirty="0" smtClean="0"/>
              <a:t>. “</a:t>
            </a:r>
            <a:r>
              <a:rPr lang="en-US" dirty="0" err="1" smtClean="0"/>
              <a:t>Sistem</a:t>
            </a:r>
            <a:r>
              <a:rPr lang="en-US" dirty="0" smtClean="0"/>
              <a:t> Y</a:t>
            </a:r>
            <a:r>
              <a:rPr lang="mr-IN" dirty="0" smtClean="0"/>
              <a:t>'</a:t>
            </a:r>
            <a:r>
              <a:rPr lang="en-US" dirty="0" err="1" smtClean="0"/>
              <a:t>yi</a:t>
            </a:r>
            <a:r>
              <a:rPr lang="en-US" dirty="0" smtClean="0"/>
              <a:t> </a:t>
            </a:r>
            <a:r>
              <a:rPr lang="en-US" dirty="0" err="1" smtClean="0"/>
              <a:t>kullanmak</a:t>
            </a:r>
            <a:r>
              <a:rPr lang="en-US" dirty="0"/>
              <a:t>, </a:t>
            </a:r>
            <a:r>
              <a:rPr lang="en-US" dirty="0" err="1"/>
              <a:t>görevleri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tamamlamamı</a:t>
            </a:r>
            <a:r>
              <a:rPr lang="en-US" dirty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err="1" smtClean="0"/>
              <a:t>Algılanan</a:t>
            </a:r>
            <a:r>
              <a:rPr lang="en-US" sz="4000" dirty="0" smtClean="0"/>
              <a:t>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</a:t>
            </a:r>
            <a:r>
              <a:rPr lang="en-US" sz="4000" dirty="0" err="1" smtClean="0"/>
              <a:t>kalitesi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97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err="1"/>
              <a:t>Değerlendirme</a:t>
            </a:r>
            <a:r>
              <a:rPr lang="de-DE" dirty="0"/>
              <a:t> </a:t>
            </a:r>
            <a:r>
              <a:rPr lang="de-DE" dirty="0" err="1"/>
              <a:t>sonuçları</a:t>
            </a:r>
            <a:r>
              <a:rPr lang="de-DE" dirty="0"/>
              <a:t>, </a:t>
            </a:r>
            <a:r>
              <a:rPr lang="de-DE" dirty="0" err="1" smtClean="0"/>
              <a:t>objektif</a:t>
            </a:r>
            <a:r>
              <a:rPr lang="de-DE" dirty="0" smtClean="0"/>
              <a:t> </a:t>
            </a:r>
            <a:r>
              <a:rPr lang="de-DE" dirty="0" err="1"/>
              <a:t>yöntemlere</a:t>
            </a:r>
            <a:r>
              <a:rPr lang="de-DE" dirty="0"/>
              <a:t> </a:t>
            </a:r>
            <a:r>
              <a:rPr lang="de-DE" dirty="0" err="1"/>
              <a:t>dayanmaktadır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Kullanılabilirlik</a:t>
            </a:r>
            <a:r>
              <a:rPr lang="de-DE" dirty="0"/>
              <a:t> </a:t>
            </a:r>
            <a:r>
              <a:rPr lang="de-DE" dirty="0" err="1"/>
              <a:t>testi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Görev</a:t>
            </a:r>
            <a:r>
              <a:rPr lang="de-DE" dirty="0"/>
              <a:t> </a:t>
            </a:r>
            <a:r>
              <a:rPr lang="de-DE" dirty="0" err="1" smtClean="0"/>
              <a:t>temelli</a:t>
            </a:r>
            <a:r>
              <a:rPr lang="de-DE" dirty="0" smtClean="0"/>
              <a:t> </a:t>
            </a:r>
            <a:r>
              <a:rPr lang="de-DE" dirty="0" err="1"/>
              <a:t>kullanıcı</a:t>
            </a:r>
            <a:r>
              <a:rPr lang="de-DE" dirty="0"/>
              <a:t> </a:t>
            </a:r>
            <a:r>
              <a:rPr lang="de-DE" dirty="0" err="1"/>
              <a:t>testi</a:t>
            </a:r>
            <a:r>
              <a:rPr lang="de-DE" dirty="0"/>
              <a:t>:</a:t>
            </a:r>
          </a:p>
          <a:p>
            <a:pPr lvl="3"/>
            <a:r>
              <a:rPr lang="de-DE" dirty="0" err="1"/>
              <a:t>Kullanıcılar</a:t>
            </a:r>
            <a:r>
              <a:rPr lang="de-DE" dirty="0"/>
              <a:t> </a:t>
            </a:r>
            <a:r>
              <a:rPr lang="de-DE" dirty="0" err="1"/>
              <a:t>görevi</a:t>
            </a:r>
            <a:r>
              <a:rPr lang="de-DE" dirty="0"/>
              <a:t> </a:t>
            </a:r>
            <a:r>
              <a:rPr lang="de-DE" dirty="0" err="1"/>
              <a:t>yerine</a:t>
            </a:r>
            <a:r>
              <a:rPr lang="de-DE" dirty="0"/>
              <a:t> </a:t>
            </a:r>
            <a:r>
              <a:rPr lang="de-DE" dirty="0" err="1"/>
              <a:t>getirebilecek</a:t>
            </a:r>
            <a:r>
              <a:rPr lang="de-DE" dirty="0"/>
              <a:t> mi?</a:t>
            </a:r>
          </a:p>
          <a:p>
            <a:pPr lvl="3"/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kısa</a:t>
            </a:r>
            <a:r>
              <a:rPr lang="de-DE" dirty="0"/>
              <a:t> (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verimli</a:t>
            </a:r>
            <a:r>
              <a:rPr lang="de-DE" dirty="0"/>
              <a:t>)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uygulama</a:t>
            </a:r>
            <a:r>
              <a:rPr lang="de-DE" dirty="0"/>
              <a:t> </a:t>
            </a:r>
            <a:r>
              <a:rPr lang="de-DE" dirty="0" err="1"/>
              <a:t>mümkün</a:t>
            </a:r>
            <a:r>
              <a:rPr lang="de-DE" dirty="0"/>
              <a:t> </a:t>
            </a:r>
            <a:r>
              <a:rPr lang="de-DE" dirty="0" err="1"/>
              <a:t>mü</a:t>
            </a:r>
            <a:r>
              <a:rPr lang="de-DE" dirty="0"/>
              <a:t>?</a:t>
            </a:r>
          </a:p>
          <a:p>
            <a:pPr lvl="2"/>
            <a:r>
              <a:rPr lang="de-DE" dirty="0" err="1"/>
              <a:t>Yüksek</a:t>
            </a:r>
            <a:r>
              <a:rPr lang="de-DE" dirty="0"/>
              <a:t> </a:t>
            </a:r>
            <a:r>
              <a:rPr lang="de-DE" dirty="0" err="1" smtClean="0"/>
              <a:t>sesle</a:t>
            </a:r>
            <a:r>
              <a:rPr lang="de-DE" dirty="0" smtClean="0"/>
              <a:t> </a:t>
            </a:r>
            <a:r>
              <a:rPr lang="de-DE" dirty="0" err="1" smtClean="0"/>
              <a:t>düşünme</a:t>
            </a:r>
            <a:r>
              <a:rPr lang="de-DE" dirty="0" smtClean="0"/>
              <a:t> (</a:t>
            </a:r>
            <a:r>
              <a:rPr lang="de-DE" dirty="0" err="1" smtClean="0"/>
              <a:t>think-aloud</a:t>
            </a:r>
            <a:r>
              <a:rPr lang="de-DE" dirty="0" smtClean="0"/>
              <a:t>)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kaydı</a:t>
            </a:r>
            <a:r>
              <a:rPr lang="de-DE" dirty="0"/>
              <a:t> </a:t>
            </a:r>
            <a:endParaRPr lang="de-DE" dirty="0" smtClean="0"/>
          </a:p>
          <a:p>
            <a:pPr lvl="2"/>
            <a:r>
              <a:rPr lang="de-DE" dirty="0" smtClean="0"/>
              <a:t>Log </a:t>
            </a:r>
            <a:r>
              <a:rPr lang="de-DE" dirty="0" err="1" smtClean="0"/>
              <a:t>ya</a:t>
            </a:r>
            <a:r>
              <a:rPr lang="de-DE" dirty="0" smtClean="0"/>
              <a:t> da </a:t>
            </a:r>
            <a:r>
              <a:rPr lang="de-DE" dirty="0" err="1" smtClean="0"/>
              <a:t>protokol</a:t>
            </a:r>
            <a:r>
              <a:rPr lang="de-DE" dirty="0" smtClean="0"/>
              <a:t> </a:t>
            </a:r>
            <a:r>
              <a:rPr lang="de-DE" dirty="0" err="1" smtClean="0"/>
              <a:t>verilerinin</a:t>
            </a:r>
            <a:r>
              <a:rPr lang="de-DE" dirty="0" smtClean="0"/>
              <a:t> </a:t>
            </a:r>
            <a:r>
              <a:rPr lang="de-DE" dirty="0" err="1" smtClean="0"/>
              <a:t>analizi</a:t>
            </a:r>
            <a:endParaRPr lang="de-D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err="1" smtClean="0"/>
              <a:t>Bilgi</a:t>
            </a:r>
            <a:r>
              <a:rPr lang="en-US" sz="4000" dirty="0" smtClean="0"/>
              <a:t> </a:t>
            </a:r>
            <a:r>
              <a:rPr lang="en-US" sz="4000" dirty="0" err="1" smtClean="0"/>
              <a:t>hizmetlerinin</a:t>
            </a:r>
            <a:r>
              <a:rPr lang="en-US" sz="4000" dirty="0" smtClean="0"/>
              <a:t> </a:t>
            </a:r>
            <a:r>
              <a:rPr lang="en-US" sz="4000" dirty="0" err="1" smtClean="0"/>
              <a:t>kalitesi</a:t>
            </a:r>
            <a:r>
              <a:rPr lang="en-US" sz="4000" dirty="0" smtClean="0"/>
              <a:t> </a:t>
            </a:r>
            <a:r>
              <a:rPr lang="en-US" sz="2800" dirty="0" smtClean="0"/>
              <a:t>~</a:t>
            </a:r>
            <a:r>
              <a:rPr lang="en-US" sz="2800" dirty="0" err="1" smtClean="0"/>
              <a:t>Amaç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62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Bilgi</a:t>
            </a:r>
            <a:r>
              <a:rPr lang="en-US" sz="4000" dirty="0" smtClean="0"/>
              <a:t> </a:t>
            </a:r>
            <a:r>
              <a:rPr lang="en-US" sz="4000" dirty="0" err="1" smtClean="0"/>
              <a:t>kullanıcısı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err="1"/>
              <a:t>Kullanıcı</a:t>
            </a:r>
            <a:r>
              <a:rPr lang="de-DE" dirty="0"/>
              <a:t> </a:t>
            </a:r>
            <a:r>
              <a:rPr lang="de-DE" dirty="0" err="1"/>
              <a:t>araştırması</a:t>
            </a:r>
            <a:r>
              <a:rPr lang="de-DE" dirty="0"/>
              <a:t> </a:t>
            </a:r>
            <a:r>
              <a:rPr lang="de-DE" dirty="0" err="1"/>
              <a:t>olmadan</a:t>
            </a:r>
            <a:r>
              <a:rPr lang="de-DE" dirty="0"/>
              <a:t>, </a:t>
            </a:r>
            <a:r>
              <a:rPr lang="de-DE" dirty="0" err="1"/>
              <a:t>bilgi</a:t>
            </a:r>
            <a:r>
              <a:rPr lang="de-DE" dirty="0"/>
              <a:t> </a:t>
            </a:r>
            <a:r>
              <a:rPr lang="de-DE" dirty="0" err="1"/>
              <a:t>hizmetlerinin</a:t>
            </a:r>
            <a:r>
              <a:rPr lang="de-DE" dirty="0"/>
              <a:t> </a:t>
            </a:r>
            <a:r>
              <a:rPr lang="de-DE" dirty="0" err="1"/>
              <a:t>ciddi</a:t>
            </a:r>
            <a:r>
              <a:rPr lang="de-DE" dirty="0"/>
              <a:t> </a:t>
            </a:r>
            <a:r>
              <a:rPr lang="de-DE" dirty="0" err="1" smtClean="0"/>
              <a:t>şekilde</a:t>
            </a:r>
            <a:r>
              <a:rPr lang="de-DE" dirty="0" smtClean="0"/>
              <a:t> </a:t>
            </a:r>
            <a:r>
              <a:rPr lang="de-DE" dirty="0" err="1" smtClean="0"/>
              <a:t>değerlendirmesi</a:t>
            </a:r>
            <a:r>
              <a:rPr lang="de-DE" dirty="0" smtClean="0"/>
              <a:t> </a:t>
            </a:r>
            <a:r>
              <a:rPr lang="de-DE" dirty="0" err="1"/>
              <a:t>mümkün</a:t>
            </a:r>
            <a:r>
              <a:rPr lang="de-DE" dirty="0"/>
              <a:t> </a:t>
            </a:r>
            <a:r>
              <a:rPr lang="de-DE" dirty="0" err="1" smtClean="0"/>
              <a:t>değildir</a:t>
            </a:r>
            <a:endParaRPr lang="de-DE" dirty="0"/>
          </a:p>
          <a:p>
            <a:r>
              <a:rPr lang="de-DE" dirty="0"/>
              <a:t>Bilgi </a:t>
            </a:r>
            <a:r>
              <a:rPr lang="de-DE" dirty="0" err="1" smtClean="0"/>
              <a:t>kullanıcısına</a:t>
            </a:r>
            <a:r>
              <a:rPr lang="de-DE" dirty="0" smtClean="0"/>
              <a:t> </a:t>
            </a:r>
            <a:r>
              <a:rPr lang="de-DE" dirty="0" err="1" smtClean="0"/>
              <a:t>yönelik</a:t>
            </a:r>
            <a:r>
              <a:rPr lang="de-DE" dirty="0" smtClean="0"/>
              <a:t> </a:t>
            </a:r>
            <a:r>
              <a:rPr lang="de-DE" dirty="0" err="1" smtClean="0"/>
              <a:t>çalışmaların</a:t>
            </a:r>
            <a:r>
              <a:rPr lang="de-DE" dirty="0" smtClean="0"/>
              <a:t> </a:t>
            </a:r>
            <a:r>
              <a:rPr lang="de-DE" dirty="0" err="1" smtClean="0"/>
              <a:t>özellikleri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/>
              <a:t>Bilgi </a:t>
            </a:r>
            <a:r>
              <a:rPr lang="de-DE" dirty="0" err="1"/>
              <a:t>ihtiyacı</a:t>
            </a:r>
            <a:r>
              <a:rPr lang="de-DE" dirty="0"/>
              <a:t>: </a:t>
            </a:r>
            <a:r>
              <a:rPr lang="de-DE" dirty="0" err="1" smtClean="0"/>
              <a:t>Başlangıç</a:t>
            </a:r>
            <a:r>
              <a:rPr lang="de-DE" dirty="0" smtClean="0"/>
              <a:t> </a:t>
            </a:r>
            <a:r>
              <a:rPr lang="de-DE" dirty="0" err="1"/>
              <a:t>noktası</a:t>
            </a:r>
            <a:endParaRPr lang="de-DE" dirty="0"/>
          </a:p>
          <a:p>
            <a:pPr lvl="1"/>
            <a:r>
              <a:rPr lang="de-DE" dirty="0"/>
              <a:t>Bilgi </a:t>
            </a:r>
            <a:r>
              <a:rPr lang="de-DE" dirty="0" err="1"/>
              <a:t>davranışı</a:t>
            </a:r>
            <a:endParaRPr lang="de-DE" dirty="0"/>
          </a:p>
          <a:p>
            <a:pPr lvl="2"/>
            <a:r>
              <a:rPr lang="de-DE" dirty="0"/>
              <a:t>Bilgi </a:t>
            </a:r>
            <a:r>
              <a:rPr lang="de-DE" dirty="0" err="1"/>
              <a:t>arama</a:t>
            </a:r>
            <a:r>
              <a:rPr lang="de-DE" dirty="0"/>
              <a:t> </a:t>
            </a:r>
            <a:r>
              <a:rPr lang="de-DE" dirty="0" err="1"/>
              <a:t>davranışı</a:t>
            </a:r>
            <a:endParaRPr lang="de-DE" dirty="0"/>
          </a:p>
          <a:p>
            <a:pPr lvl="2"/>
            <a:r>
              <a:rPr lang="de-DE" dirty="0"/>
              <a:t>Bilgi </a:t>
            </a:r>
            <a:r>
              <a:rPr lang="de-DE" dirty="0" err="1"/>
              <a:t>üretim</a:t>
            </a:r>
            <a:r>
              <a:rPr lang="de-DE" dirty="0"/>
              <a:t> </a:t>
            </a:r>
            <a:r>
              <a:rPr lang="de-DE" dirty="0" err="1"/>
              <a:t>davranışı</a:t>
            </a:r>
            <a:endParaRPr lang="de-DE" dirty="0"/>
          </a:p>
          <a:p>
            <a:pPr lvl="1"/>
            <a:r>
              <a:rPr lang="de-DE" dirty="0" err="1"/>
              <a:t>Kişiyle</a:t>
            </a:r>
            <a:r>
              <a:rPr lang="de-DE" dirty="0"/>
              <a:t> </a:t>
            </a:r>
            <a:r>
              <a:rPr lang="de-DE" dirty="0" err="1"/>
              <a:t>ilgili</a:t>
            </a:r>
            <a:r>
              <a:rPr lang="de-DE" dirty="0"/>
              <a:t> </a:t>
            </a:r>
            <a:r>
              <a:rPr lang="de-DE" dirty="0" err="1"/>
              <a:t>faktörler</a:t>
            </a:r>
            <a:r>
              <a:rPr lang="de-DE" dirty="0"/>
              <a:t>: </a:t>
            </a:r>
            <a:r>
              <a:rPr lang="de-DE" dirty="0" err="1" smtClean="0"/>
              <a:t>Cinsiyet</a:t>
            </a:r>
            <a:r>
              <a:rPr lang="de-DE" dirty="0"/>
              <a:t>, </a:t>
            </a:r>
            <a:r>
              <a:rPr lang="de-DE" dirty="0" err="1"/>
              <a:t>yaş</a:t>
            </a:r>
            <a:r>
              <a:rPr lang="de-DE" dirty="0"/>
              <a:t>, </a:t>
            </a:r>
            <a:r>
              <a:rPr lang="de-DE" dirty="0" err="1"/>
              <a:t>dijital</a:t>
            </a:r>
            <a:r>
              <a:rPr lang="de-DE" dirty="0"/>
              <a:t> </a:t>
            </a:r>
            <a:r>
              <a:rPr lang="de-DE" dirty="0" err="1"/>
              <a:t>yerli</a:t>
            </a:r>
            <a:r>
              <a:rPr lang="de-DE" dirty="0"/>
              <a:t> (</a:t>
            </a:r>
            <a:r>
              <a:rPr lang="de-DE" dirty="0" err="1"/>
              <a:t>evet</a:t>
            </a:r>
            <a:r>
              <a:rPr lang="de-DE" dirty="0"/>
              <a:t> / </a:t>
            </a:r>
            <a:r>
              <a:rPr lang="de-DE" dirty="0" err="1"/>
              <a:t>hayır</a:t>
            </a:r>
            <a:r>
              <a:rPr lang="de-DE" dirty="0"/>
              <a:t>), </a:t>
            </a:r>
            <a:r>
              <a:rPr lang="de-DE" dirty="0" err="1" smtClean="0"/>
              <a:t>kültür</a:t>
            </a:r>
            <a:r>
              <a:rPr lang="de-DE" dirty="0" smtClean="0"/>
              <a:t>, ...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0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tr-TR" dirty="0" smtClean="0"/>
              <a:t>Arama motorları ile ilgili çalışmaların sonuçları:</a:t>
            </a:r>
          </a:p>
          <a:p>
            <a:pPr lvl="1"/>
            <a:r>
              <a:rPr lang="tr-TR" dirty="0" smtClean="0"/>
              <a:t>Kullanıcıların çoğu yalnızca ilk sonuç sayfasına / ilk on sonuca başvurur</a:t>
            </a:r>
          </a:p>
          <a:p>
            <a:pPr lvl="1"/>
            <a:r>
              <a:rPr lang="tr-TR" dirty="0" err="1" smtClean="0"/>
              <a:t>Boole</a:t>
            </a:r>
            <a:r>
              <a:rPr lang="tr-TR" dirty="0" smtClean="0"/>
              <a:t> operatörleri yalnızca küçük bir kullanıcı azınlığı tarafından kullanılır (birçoğu yanlış kullanır: </a:t>
            </a:r>
            <a:r>
              <a:rPr lang="tr-TR" dirty="0" err="1"/>
              <a:t>Ö</a:t>
            </a:r>
            <a:r>
              <a:rPr lang="tr-TR" dirty="0" err="1" smtClean="0"/>
              <a:t>rn</a:t>
            </a:r>
            <a:r>
              <a:rPr lang="tr-TR" dirty="0" smtClean="0"/>
              <a:t>. “ve”)</a:t>
            </a:r>
          </a:p>
          <a:p>
            <a:pPr lvl="1"/>
            <a:r>
              <a:rPr lang="tr-TR" dirty="0" smtClean="0"/>
              <a:t>Sözcük öbeği (</a:t>
            </a:r>
            <a:r>
              <a:rPr lang="tr-TR" dirty="0" err="1" smtClean="0"/>
              <a:t>phrase</a:t>
            </a:r>
            <a:r>
              <a:rPr lang="tr-TR" dirty="0" smtClean="0"/>
              <a:t>) araması (</a:t>
            </a:r>
            <a:r>
              <a:rPr lang="tr-TR" dirty="0" err="1" smtClean="0"/>
              <a:t>Örn</a:t>
            </a:r>
            <a:r>
              <a:rPr lang="tr-TR" dirty="0" smtClean="0"/>
              <a:t>. “Bilgi hizmetleri”) son derece nadiren uygulanır</a:t>
            </a:r>
          </a:p>
          <a:p>
            <a:pPr lvl="1"/>
            <a:r>
              <a:rPr lang="tr-TR" dirty="0" smtClean="0"/>
              <a:t>Aramalar genellikle değiştirilerek / iyileştirilerek tekrarlanmaz</a:t>
            </a:r>
          </a:p>
          <a:p>
            <a:pPr lvl="1"/>
            <a:r>
              <a:rPr lang="tr-TR" dirty="0" smtClean="0"/>
              <a:t>Web aramalarının sadece küçük bir bölümü 3</a:t>
            </a:r>
            <a:r>
              <a:rPr lang="mr-IN" dirty="0" smtClean="0"/>
              <a:t>'</a:t>
            </a:r>
            <a:r>
              <a:rPr lang="tr-TR" dirty="0" smtClean="0"/>
              <a:t>ten fazla arama ögesinden oluşur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err="1" smtClean="0"/>
              <a:t>Bilgi</a:t>
            </a:r>
            <a:r>
              <a:rPr lang="en-US" sz="4000" dirty="0" smtClean="0"/>
              <a:t> </a:t>
            </a:r>
            <a:r>
              <a:rPr lang="en-US" sz="4000" dirty="0" err="1" smtClean="0"/>
              <a:t>kullanıcısı</a:t>
            </a:r>
            <a:r>
              <a:rPr lang="en-US" sz="4000" dirty="0" smtClean="0"/>
              <a:t> </a:t>
            </a:r>
            <a:r>
              <a:rPr lang="en-US" sz="2800" dirty="0" smtClean="0"/>
              <a:t>~</a:t>
            </a:r>
            <a:r>
              <a:rPr lang="en-US" sz="2800" dirty="0" err="1" smtClean="0"/>
              <a:t>Arama</a:t>
            </a:r>
            <a:r>
              <a:rPr lang="en-US" sz="2800" dirty="0" smtClean="0"/>
              <a:t> </a:t>
            </a:r>
            <a:r>
              <a:rPr lang="en-US" sz="2800" dirty="0" err="1" smtClean="0"/>
              <a:t>davranışı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64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err="1"/>
              <a:t>Kullanıcılar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bilgi</a:t>
            </a:r>
            <a:r>
              <a:rPr lang="de-DE" dirty="0"/>
              <a:t> </a:t>
            </a:r>
            <a:r>
              <a:rPr lang="de-DE" dirty="0" err="1" smtClean="0"/>
              <a:t>hizmetleri</a:t>
            </a:r>
            <a:r>
              <a:rPr lang="de-DE" dirty="0" smtClean="0"/>
              <a:t> </a:t>
            </a:r>
            <a:r>
              <a:rPr lang="de-DE" dirty="0" err="1" smtClean="0"/>
              <a:t>belirli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bağlam</a:t>
            </a:r>
            <a:r>
              <a:rPr lang="de-DE" dirty="0" smtClean="0"/>
              <a:t> </a:t>
            </a:r>
            <a:r>
              <a:rPr lang="de-DE" dirty="0" err="1" smtClean="0"/>
              <a:t>içerisinde</a:t>
            </a:r>
            <a:r>
              <a:rPr lang="de-DE" dirty="0" smtClean="0"/>
              <a:t> </a:t>
            </a:r>
            <a:r>
              <a:rPr lang="de-DE" dirty="0" err="1" smtClean="0"/>
              <a:t>değerlendirilmelidir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 err="1"/>
              <a:t>Kültürel</a:t>
            </a:r>
            <a:r>
              <a:rPr lang="de-DE" dirty="0"/>
              <a:t> </a:t>
            </a:r>
            <a:r>
              <a:rPr lang="de-DE" dirty="0" err="1"/>
              <a:t>etkiler</a:t>
            </a:r>
            <a:endParaRPr lang="de-DE" dirty="0"/>
          </a:p>
          <a:p>
            <a:pPr lvl="1"/>
            <a:r>
              <a:rPr lang="de-DE" dirty="0" err="1"/>
              <a:t>Örgütsel</a:t>
            </a:r>
            <a:r>
              <a:rPr lang="de-DE" dirty="0"/>
              <a:t> </a:t>
            </a:r>
            <a:r>
              <a:rPr lang="de-DE" dirty="0" err="1" smtClean="0"/>
              <a:t>arkaplan</a:t>
            </a:r>
            <a:r>
              <a:rPr lang="de-DE" dirty="0"/>
              <a:t>: </a:t>
            </a:r>
            <a:r>
              <a:rPr lang="de-DE" dirty="0" err="1" smtClean="0"/>
              <a:t>Üniversite</a:t>
            </a:r>
            <a:r>
              <a:rPr lang="de-DE" dirty="0" smtClean="0"/>
              <a:t> </a:t>
            </a:r>
            <a:r>
              <a:rPr lang="de-DE" dirty="0" err="1" smtClean="0"/>
              <a:t>kütüphanesi</a:t>
            </a:r>
            <a:r>
              <a:rPr lang="de-DE" dirty="0" smtClean="0"/>
              <a:t> / </a:t>
            </a:r>
            <a:r>
              <a:rPr lang="de-DE" dirty="0" err="1" smtClean="0"/>
              <a:t>Fakülte</a:t>
            </a:r>
            <a:r>
              <a:rPr lang="de-DE" dirty="0" smtClean="0"/>
              <a:t> </a:t>
            </a:r>
            <a:r>
              <a:rPr lang="de-DE" dirty="0" err="1" smtClean="0"/>
              <a:t>kütüphanesi</a:t>
            </a:r>
            <a:r>
              <a:rPr lang="de-DE" dirty="0" smtClean="0"/>
              <a:t>, </a:t>
            </a:r>
            <a:r>
              <a:rPr lang="de-DE" dirty="0" err="1" smtClean="0"/>
              <a:t>Kurum</a:t>
            </a:r>
            <a:r>
              <a:rPr lang="de-DE" dirty="0" smtClean="0"/>
              <a:t> </a:t>
            </a:r>
            <a:r>
              <a:rPr lang="de-DE" dirty="0" err="1" smtClean="0"/>
              <a:t>kütüphanesi</a:t>
            </a:r>
            <a:r>
              <a:rPr lang="de-DE" dirty="0" smtClean="0"/>
              <a:t>, ...</a:t>
            </a:r>
            <a:endParaRPr lang="de-DE" dirty="0"/>
          </a:p>
          <a:p>
            <a:pPr lvl="1"/>
            <a:r>
              <a:rPr lang="de-DE" dirty="0" err="1"/>
              <a:t>Piyasa</a:t>
            </a:r>
            <a:r>
              <a:rPr lang="de-DE" dirty="0"/>
              <a:t> </a:t>
            </a:r>
            <a:r>
              <a:rPr lang="de-DE" dirty="0" err="1"/>
              <a:t>durumu</a:t>
            </a:r>
            <a:r>
              <a:rPr lang="de-DE" dirty="0"/>
              <a:t>: </a:t>
            </a:r>
            <a:r>
              <a:rPr lang="de-DE" dirty="0" err="1" smtClean="0"/>
              <a:t>Rakipler</a:t>
            </a:r>
            <a:endParaRPr lang="de-DE" dirty="0"/>
          </a:p>
          <a:p>
            <a:pPr lvl="1"/>
            <a:r>
              <a:rPr lang="de-DE" dirty="0" smtClean="0"/>
              <a:t>Zaman: </a:t>
            </a:r>
            <a:r>
              <a:rPr lang="de-DE" dirty="0" err="1" smtClean="0"/>
              <a:t>Üniversite</a:t>
            </a:r>
            <a:r>
              <a:rPr lang="de-DE" dirty="0" smtClean="0"/>
              <a:t> </a:t>
            </a:r>
            <a:r>
              <a:rPr lang="de-DE" dirty="0" err="1" smtClean="0"/>
              <a:t>kütüphanesi</a:t>
            </a:r>
            <a:r>
              <a:rPr lang="de-DE" dirty="0" smtClean="0"/>
              <a:t>=&gt; </a:t>
            </a:r>
            <a:r>
              <a:rPr lang="de-DE" dirty="0" err="1" smtClean="0"/>
              <a:t>Şimdi</a:t>
            </a:r>
            <a:r>
              <a:rPr lang="de-DE" dirty="0" smtClean="0"/>
              <a:t> ? / </a:t>
            </a:r>
            <a:r>
              <a:rPr lang="de-DE" dirty="0"/>
              <a:t>30 </a:t>
            </a:r>
            <a:r>
              <a:rPr lang="de-DE" dirty="0" err="1"/>
              <a:t>yıl</a:t>
            </a:r>
            <a:r>
              <a:rPr lang="de-DE" dirty="0"/>
              <a:t> </a:t>
            </a:r>
            <a:r>
              <a:rPr lang="de-DE" dirty="0" err="1" smtClean="0"/>
              <a:t>önce</a:t>
            </a:r>
            <a:r>
              <a:rPr lang="de-DE" dirty="0" smtClean="0"/>
              <a:t> ?</a:t>
            </a:r>
          </a:p>
          <a:p>
            <a:pPr lvl="1"/>
            <a:r>
              <a:rPr lang="de-DE" dirty="0" smtClean="0"/>
              <a:t>...</a:t>
            </a:r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err="1" smtClean="0"/>
              <a:t>Bilgi</a:t>
            </a:r>
            <a:r>
              <a:rPr lang="en-US" sz="4000" dirty="0" smtClean="0"/>
              <a:t> </a:t>
            </a:r>
            <a:r>
              <a:rPr lang="en-US" sz="4000" dirty="0" err="1" smtClean="0"/>
              <a:t>çevresi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99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smtClean="0"/>
              <a:t>Bilgi </a:t>
            </a:r>
            <a:r>
              <a:rPr lang="de-DE" dirty="0" err="1"/>
              <a:t>hizmetlerinin</a:t>
            </a:r>
            <a:r>
              <a:rPr lang="de-DE" dirty="0"/>
              <a:t> </a:t>
            </a:r>
            <a:r>
              <a:rPr lang="de-DE" dirty="0" err="1"/>
              <a:t>belirli</a:t>
            </a:r>
            <a:r>
              <a:rPr lang="de-DE" dirty="0"/>
              <a:t> </a:t>
            </a:r>
            <a:r>
              <a:rPr lang="de-DE" dirty="0" err="1"/>
              <a:t>yönlerinin</a:t>
            </a:r>
            <a:r>
              <a:rPr lang="de-DE" dirty="0"/>
              <a:t> </a:t>
            </a:r>
            <a:r>
              <a:rPr lang="de-DE" dirty="0" err="1"/>
              <a:t>değerlendirilmesi</a:t>
            </a:r>
            <a:r>
              <a:rPr lang="de-DE" dirty="0"/>
              <a:t>:</a:t>
            </a:r>
          </a:p>
          <a:p>
            <a:pPr lvl="1"/>
            <a:r>
              <a:rPr lang="de-DE" dirty="0" err="1" smtClean="0"/>
              <a:t>Dermenin</a:t>
            </a:r>
            <a:r>
              <a:rPr lang="de-DE" dirty="0" smtClean="0"/>
              <a:t> </a:t>
            </a:r>
            <a:r>
              <a:rPr lang="de-DE" dirty="0" err="1" smtClean="0"/>
              <a:t>değerlendirilmesi</a:t>
            </a:r>
            <a:endParaRPr lang="de-DE" dirty="0" smtClean="0"/>
          </a:p>
          <a:p>
            <a:pPr lvl="1"/>
            <a:r>
              <a:rPr lang="de-DE" dirty="0" err="1" smtClean="0"/>
              <a:t>Eğitim</a:t>
            </a:r>
            <a:r>
              <a:rPr lang="de-DE" dirty="0" smtClean="0"/>
              <a:t> </a:t>
            </a:r>
            <a:r>
              <a:rPr lang="de-DE" dirty="0" err="1" smtClean="0"/>
              <a:t>programlarının</a:t>
            </a:r>
            <a:r>
              <a:rPr lang="de-DE" dirty="0" smtClean="0"/>
              <a:t> </a:t>
            </a:r>
            <a:r>
              <a:rPr lang="de-DE" dirty="0" err="1" smtClean="0"/>
              <a:t>değerlendirilmesi</a:t>
            </a:r>
            <a:endParaRPr lang="de-DE" dirty="0"/>
          </a:p>
          <a:p>
            <a:pPr lvl="1"/>
            <a:r>
              <a:rPr lang="de-DE" dirty="0" err="1" smtClean="0"/>
              <a:t>Çalışma</a:t>
            </a:r>
            <a:r>
              <a:rPr lang="de-DE" dirty="0" smtClean="0"/>
              <a:t> </a:t>
            </a:r>
            <a:r>
              <a:rPr lang="de-DE" dirty="0" err="1"/>
              <a:t>saatleri</a:t>
            </a:r>
            <a:r>
              <a:rPr lang="de-DE" dirty="0"/>
              <a:t> </a:t>
            </a:r>
            <a:r>
              <a:rPr lang="de-DE" dirty="0" err="1"/>
              <a:t>değerlendirmesi</a:t>
            </a:r>
            <a:endParaRPr lang="de-DE" dirty="0"/>
          </a:p>
          <a:p>
            <a:pPr lvl="1"/>
            <a:r>
              <a:rPr lang="de-DE" dirty="0" err="1"/>
              <a:t>Kullanıcı</a:t>
            </a:r>
            <a:r>
              <a:rPr lang="de-DE" dirty="0"/>
              <a:t> </a:t>
            </a:r>
            <a:r>
              <a:rPr lang="de-DE" dirty="0" err="1" smtClean="0"/>
              <a:t>çalışmaları</a:t>
            </a:r>
            <a:endParaRPr lang="de-DE" dirty="0"/>
          </a:p>
          <a:p>
            <a:pPr lvl="1"/>
            <a:r>
              <a:rPr lang="de-DE" dirty="0"/>
              <a:t>...</a:t>
            </a:r>
          </a:p>
          <a:p>
            <a:r>
              <a:rPr lang="de-DE" dirty="0" err="1"/>
              <a:t>Sistematik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değerlendirme</a:t>
            </a:r>
            <a:r>
              <a:rPr lang="de-DE" dirty="0"/>
              <a:t> </a:t>
            </a:r>
            <a:r>
              <a:rPr lang="de-DE" dirty="0" err="1" smtClean="0"/>
              <a:t>süreci</a:t>
            </a:r>
            <a:r>
              <a:rPr lang="de-DE" dirty="0" smtClean="0"/>
              <a:t> </a:t>
            </a:r>
            <a:r>
              <a:rPr lang="de-DE" dirty="0" err="1" smtClean="0"/>
              <a:t>ile</a:t>
            </a:r>
            <a:r>
              <a:rPr lang="de-DE" dirty="0" smtClean="0"/>
              <a:t> </a:t>
            </a:r>
            <a:r>
              <a:rPr lang="de-DE" dirty="0" err="1" smtClean="0"/>
              <a:t>tüm</a:t>
            </a:r>
            <a:r>
              <a:rPr lang="de-DE" dirty="0" smtClean="0"/>
              <a:t> </a:t>
            </a:r>
            <a:r>
              <a:rPr lang="de-DE" dirty="0" err="1"/>
              <a:t>kuruluşun</a:t>
            </a:r>
            <a:r>
              <a:rPr lang="de-DE" dirty="0"/>
              <a:t> </a:t>
            </a:r>
            <a:r>
              <a:rPr lang="de-DE" dirty="0" err="1"/>
              <a:t>değerlendirilmesi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SCONUL </a:t>
            </a:r>
            <a:r>
              <a:rPr lang="de-DE" dirty="0" err="1"/>
              <a:t>Memnuniyet</a:t>
            </a:r>
            <a:r>
              <a:rPr lang="de-DE" dirty="0"/>
              <a:t> </a:t>
            </a:r>
            <a:r>
              <a:rPr lang="de-DE" dirty="0" err="1"/>
              <a:t>Anketi</a:t>
            </a:r>
            <a:endParaRPr lang="de-DE" dirty="0"/>
          </a:p>
          <a:p>
            <a:pPr lvl="1"/>
            <a:r>
              <a:rPr lang="de-DE" dirty="0" err="1"/>
              <a:t>LibQUAL</a:t>
            </a:r>
            <a:r>
              <a:rPr lang="de-DE" dirty="0"/>
              <a:t> </a:t>
            </a:r>
            <a:r>
              <a:rPr lang="de-DE" dirty="0" smtClean="0"/>
              <a:t>+</a:t>
            </a:r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de-DE" sz="4000" dirty="0"/>
              <a:t>Bilgi </a:t>
            </a:r>
            <a:r>
              <a:rPr lang="de-DE" sz="4000" dirty="0" err="1" smtClean="0"/>
              <a:t>hizmetlerinin</a:t>
            </a:r>
            <a:r>
              <a:rPr lang="de-DE" sz="4000" dirty="0" smtClean="0"/>
              <a:t> </a:t>
            </a:r>
            <a:r>
              <a:rPr lang="de-DE" sz="4000" dirty="0" err="1" smtClean="0"/>
              <a:t>değerlendirilmesine</a:t>
            </a:r>
            <a:r>
              <a:rPr lang="de-DE" sz="4000" dirty="0" smtClean="0"/>
              <a:t> </a:t>
            </a:r>
            <a:r>
              <a:rPr lang="de-DE" sz="4000" dirty="0" err="1" smtClean="0"/>
              <a:t>yönelik</a:t>
            </a:r>
            <a:r>
              <a:rPr lang="de-DE" sz="4000" dirty="0" smtClean="0"/>
              <a:t> </a:t>
            </a:r>
            <a:r>
              <a:rPr lang="de-DE" sz="4000" dirty="0" err="1" smtClean="0"/>
              <a:t>kapsam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240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800620"/>
            <a:ext cx="10224654" cy="3329581"/>
          </a:xfrm>
        </p:spPr>
        <p:txBody>
          <a:bodyPr/>
          <a:lstStyle/>
          <a:p>
            <a:pPr algn="r"/>
            <a:r>
              <a:rPr lang="en-US" sz="4800" b="1" dirty="0" err="1" smtClean="0"/>
              <a:t>Değerlendirme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1. BÖLÜM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 smtClean="0"/>
              <a:t>Giriş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130200"/>
            <a:ext cx="8825658" cy="86142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31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LibQUAL</a:t>
            </a:r>
            <a:r>
              <a:rPr lang="en-US" sz="4000" dirty="0"/>
              <a:t>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SERVQUAL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alınarak</a:t>
            </a:r>
            <a:r>
              <a:rPr lang="en-US" dirty="0" smtClean="0"/>
              <a:t> </a:t>
            </a:r>
            <a:r>
              <a:rPr lang="en-US" dirty="0" err="1" smtClean="0"/>
              <a:t>geliştirilen</a:t>
            </a:r>
            <a:r>
              <a:rPr lang="en-US" dirty="0" smtClean="0"/>
              <a:t> </a:t>
            </a:r>
            <a:r>
              <a:rPr lang="en-US" dirty="0"/>
              <a:t>web </a:t>
            </a:r>
            <a:r>
              <a:rPr lang="en-US" dirty="0" err="1"/>
              <a:t>tabanlı</a:t>
            </a:r>
            <a:r>
              <a:rPr lang="en-US" dirty="0"/>
              <a:t> </a:t>
            </a:r>
            <a:r>
              <a:rPr lang="en-US" dirty="0" err="1" smtClean="0"/>
              <a:t>anket</a:t>
            </a:r>
            <a:endParaRPr lang="en-US" dirty="0"/>
          </a:p>
          <a:p>
            <a:r>
              <a:rPr lang="en-US" dirty="0" err="1"/>
              <a:t>Hedefleri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Kütüphane</a:t>
            </a:r>
            <a:r>
              <a:rPr lang="en-US" dirty="0"/>
              <a:t> </a:t>
            </a:r>
            <a:r>
              <a:rPr lang="en-US" dirty="0" err="1"/>
              <a:t>kullanıcı</a:t>
            </a:r>
            <a:r>
              <a:rPr lang="en-US" dirty="0"/>
              <a:t> </a:t>
            </a:r>
            <a:r>
              <a:rPr lang="en-US" dirty="0" err="1"/>
              <a:t>geribildirimini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 smtClean="0"/>
              <a:t>toplamak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yorumlamak</a:t>
            </a:r>
            <a:endParaRPr lang="en-US" dirty="0"/>
          </a:p>
          <a:p>
            <a:pPr lvl="1"/>
            <a:r>
              <a:rPr lang="en-US" dirty="0" err="1"/>
              <a:t>Akran</a:t>
            </a:r>
            <a:r>
              <a:rPr lang="en-US" dirty="0"/>
              <a:t> </a:t>
            </a:r>
            <a:r>
              <a:rPr lang="en-US" dirty="0" err="1" smtClean="0"/>
              <a:t>kurumlarda</a:t>
            </a:r>
            <a:r>
              <a:rPr lang="en-US" dirty="0" smtClean="0"/>
              <a:t> </a:t>
            </a:r>
            <a:r>
              <a:rPr lang="en-US" dirty="0" err="1" smtClean="0"/>
              <a:t>yürütülmüş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çalışmalar</a:t>
            </a:r>
            <a:r>
              <a:rPr lang="en-US" dirty="0" smtClean="0"/>
              <a:t> </a:t>
            </a:r>
            <a:r>
              <a:rPr lang="en-US" dirty="0" err="1" smtClean="0"/>
              <a:t>sayesinde</a:t>
            </a:r>
            <a:r>
              <a:rPr lang="en-US" dirty="0" smtClean="0"/>
              <a:t> </a:t>
            </a:r>
            <a:r>
              <a:rPr lang="en-US" dirty="0" err="1"/>
              <a:t>karşılaştırılabilir</a:t>
            </a:r>
            <a:r>
              <a:rPr lang="en-US" dirty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yapılabilecek</a:t>
            </a:r>
            <a:r>
              <a:rPr lang="en-US" dirty="0" smtClean="0"/>
              <a:t> </a:t>
            </a:r>
            <a:r>
              <a:rPr lang="en-US" dirty="0" err="1" smtClean="0"/>
              <a:t>kütüphanelere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sonuçlar</a:t>
            </a:r>
            <a:r>
              <a:rPr lang="en-US" dirty="0" smtClean="0"/>
              <a:t> </a:t>
            </a:r>
            <a:r>
              <a:rPr lang="en-US" dirty="0" err="1" smtClean="0"/>
              <a:t>irdelenebilir</a:t>
            </a:r>
            <a:r>
              <a:rPr lang="en-US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İ</a:t>
            </a:r>
            <a:r>
              <a:rPr lang="en-US" dirty="0" err="1" smtClean="0"/>
              <a:t>yi</a:t>
            </a:r>
            <a:r>
              <a:rPr lang="en-US" dirty="0" smtClean="0"/>
              <a:t> </a:t>
            </a:r>
            <a:r>
              <a:rPr lang="en-US" dirty="0" err="1" smtClean="0"/>
              <a:t>uygulamaların</a:t>
            </a:r>
            <a:r>
              <a:rPr lang="en-US" dirty="0" smtClean="0"/>
              <a:t> </a:t>
            </a:r>
            <a:r>
              <a:rPr lang="en-US" dirty="0" err="1" smtClean="0"/>
              <a:t>belirlenmesine</a:t>
            </a:r>
            <a:r>
              <a:rPr lang="en-US" dirty="0"/>
              <a:t> </a:t>
            </a:r>
            <a:r>
              <a:rPr lang="en-US" dirty="0" err="1" smtClean="0"/>
              <a:t>yardımcı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endParaRPr lang="en-US" dirty="0" smtClean="0"/>
          </a:p>
          <a:p>
            <a:r>
              <a:rPr lang="en-US" dirty="0" err="1" smtClean="0"/>
              <a:t>Kütüphane</a:t>
            </a:r>
            <a:r>
              <a:rPr lang="en-US" dirty="0" smtClean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kalitesinin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boyutlarından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22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 smtClean="0"/>
              <a:t>soru</a:t>
            </a:r>
            <a:r>
              <a:rPr lang="en-US" dirty="0" smtClean="0"/>
              <a:t> </a:t>
            </a:r>
            <a:r>
              <a:rPr lang="en-US" dirty="0" err="1" smtClean="0"/>
              <a:t>içerir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Kütüphane</a:t>
            </a:r>
            <a:r>
              <a:rPr lang="en-US" dirty="0"/>
              <a:t> </a:t>
            </a:r>
            <a:r>
              <a:rPr lang="en-US" dirty="0" err="1"/>
              <a:t>personelinin</a:t>
            </a:r>
            <a:r>
              <a:rPr lang="en-US" dirty="0"/>
              <a:t> </a:t>
            </a:r>
            <a:r>
              <a:rPr lang="en-US" dirty="0" err="1"/>
              <a:t>etkinliği</a:t>
            </a:r>
            <a:endParaRPr lang="en-US" dirty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ekân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/>
              <a:t>kütüphane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kontrolü</a:t>
            </a:r>
            <a:r>
              <a:rPr lang="en-US" dirty="0" smtClean="0"/>
              <a:t>”: </a:t>
            </a:r>
            <a:r>
              <a:rPr lang="en-US" dirty="0" err="1" smtClean="0"/>
              <a:t>Bilgilerin</a:t>
            </a:r>
            <a:r>
              <a:rPr lang="en-US" dirty="0" smtClean="0"/>
              <a:t> </a:t>
            </a:r>
            <a:r>
              <a:rPr lang="en-US" dirty="0" err="1" smtClean="0"/>
              <a:t>kolay</a:t>
            </a:r>
            <a:r>
              <a:rPr lang="en-US" dirty="0" smtClean="0"/>
              <a:t> </a:t>
            </a:r>
            <a:r>
              <a:rPr lang="en-US" dirty="0" err="1" smtClean="0"/>
              <a:t>bulunabilir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Yerel</a:t>
            </a:r>
            <a:r>
              <a:rPr lang="en-US" dirty="0" smtClean="0"/>
              <a:t>” </a:t>
            </a:r>
            <a:r>
              <a:rPr lang="en-US" dirty="0" err="1"/>
              <a:t>kütüphane</a:t>
            </a:r>
            <a:r>
              <a:rPr lang="en-US" dirty="0"/>
              <a:t> </a:t>
            </a:r>
            <a:r>
              <a:rPr lang="en-US" dirty="0" err="1"/>
              <a:t>soruları</a:t>
            </a:r>
            <a:endParaRPr lang="en-US" dirty="0"/>
          </a:p>
          <a:p>
            <a:pPr lvl="1"/>
            <a:r>
              <a:rPr lang="en-US" dirty="0" err="1"/>
              <a:t>Demografik</a:t>
            </a:r>
            <a:r>
              <a:rPr lang="en-US" dirty="0"/>
              <a:t> </a:t>
            </a:r>
            <a:r>
              <a:rPr lang="en-US" dirty="0" err="1"/>
              <a:t>detaylar</a:t>
            </a:r>
            <a:endParaRPr lang="en-US" dirty="0"/>
          </a:p>
          <a:p>
            <a:r>
              <a:rPr lang="en-US" dirty="0" smtClean="0"/>
              <a:t>2000</a:t>
            </a:r>
            <a:r>
              <a:rPr lang="mr-IN" dirty="0" smtClean="0"/>
              <a:t>'</a:t>
            </a:r>
            <a:r>
              <a:rPr lang="en-US" dirty="0" smtClean="0"/>
              <a:t>den </a:t>
            </a:r>
            <a:r>
              <a:rPr lang="en-US" dirty="0" err="1"/>
              <a:t>beri</a:t>
            </a:r>
            <a:r>
              <a:rPr lang="en-US" dirty="0"/>
              <a:t> 35 </a:t>
            </a:r>
            <a:r>
              <a:rPr lang="en-US" dirty="0" err="1"/>
              <a:t>ülkeden</a:t>
            </a:r>
            <a:r>
              <a:rPr lang="en-US" dirty="0"/>
              <a:t> </a:t>
            </a:r>
            <a:r>
              <a:rPr lang="en-US" dirty="0" smtClean="0"/>
              <a:t>1350</a:t>
            </a:r>
            <a:r>
              <a:rPr lang="mr-IN" dirty="0" smtClean="0"/>
              <a:t>'</a:t>
            </a:r>
            <a:r>
              <a:rPr lang="en-US" dirty="0" smtClean="0"/>
              <a:t>den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kütüphane</a:t>
            </a:r>
            <a:r>
              <a:rPr lang="en-US" dirty="0"/>
              <a:t> </a:t>
            </a:r>
            <a:r>
              <a:rPr lang="en-US" dirty="0" err="1"/>
              <a:t>LibQUAL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mr-IN" dirty="0" smtClean="0"/>
              <a:t>'</a:t>
            </a:r>
            <a:r>
              <a:rPr lang="en-US" dirty="0" smtClean="0"/>
              <a:t>a </a:t>
            </a:r>
            <a:r>
              <a:rPr lang="en-US" dirty="0" err="1" smtClean="0"/>
              <a:t>katılmıştır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Schumann Laura, Stock Wolfgang G.: The Information Service Evaluation (ISE) Model. In: </a:t>
            </a:r>
            <a:r>
              <a:rPr lang="de-DE" dirty="0" err="1" smtClean="0"/>
              <a:t>Webology</a:t>
            </a:r>
            <a:r>
              <a:rPr lang="de-DE" dirty="0" smtClean="0"/>
              <a:t>, Vol. 11, </a:t>
            </a:r>
            <a:r>
              <a:rPr lang="de-DE" dirty="0" err="1" smtClean="0"/>
              <a:t>No</a:t>
            </a:r>
            <a:r>
              <a:rPr lang="de-DE" dirty="0" smtClean="0"/>
              <a:t>. 1, 2014</a:t>
            </a:r>
            <a:r>
              <a:rPr lang="de-DE" dirty="0"/>
              <a:t>.</a:t>
            </a: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www.webology.org/2014/v11n1/a115.pdf</a:t>
            </a:r>
            <a:r>
              <a:rPr lang="de-DE" dirty="0" smtClean="0"/>
              <a:t> </a:t>
            </a:r>
            <a:r>
              <a:rPr lang="de-DE" dirty="0" err="1" smtClean="0"/>
              <a:t>adresinden</a:t>
            </a:r>
            <a:r>
              <a:rPr lang="de-DE" dirty="0" smtClean="0"/>
              <a:t> 28 </a:t>
            </a:r>
            <a:r>
              <a:rPr lang="de-DE" dirty="0" err="1" smtClean="0"/>
              <a:t>Haziran</a:t>
            </a:r>
            <a:r>
              <a:rPr lang="de-DE" dirty="0" smtClean="0"/>
              <a:t> 2018 </a:t>
            </a:r>
            <a:r>
              <a:rPr lang="de-DE" dirty="0" err="1" smtClean="0"/>
              <a:t>tarihinde</a:t>
            </a:r>
            <a:r>
              <a:rPr lang="de-DE" dirty="0" smtClean="0"/>
              <a:t> </a:t>
            </a:r>
            <a:r>
              <a:rPr lang="de-DE" dirty="0" err="1" smtClean="0"/>
              <a:t>erişildi</a:t>
            </a:r>
            <a:r>
              <a:rPr lang="de-DE" dirty="0" smtClean="0"/>
              <a:t>.</a:t>
            </a:r>
          </a:p>
          <a:p>
            <a:r>
              <a:rPr lang="de-DE" dirty="0" smtClean="0"/>
              <a:t>Library </a:t>
            </a:r>
            <a:r>
              <a:rPr lang="de-DE" dirty="0" err="1" smtClean="0"/>
              <a:t>assessment</a:t>
            </a:r>
            <a:r>
              <a:rPr lang="de-DE" dirty="0" smtClean="0"/>
              <a:t>. (Wikipedia)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en.wikipedia.org/wiki/Library_assessment</a:t>
            </a:r>
            <a:r>
              <a:rPr lang="de-DE" dirty="0" smtClean="0"/>
              <a:t> </a:t>
            </a:r>
            <a:r>
              <a:rPr lang="de-DE" dirty="0" err="1" smtClean="0"/>
              <a:t>adresinden</a:t>
            </a:r>
            <a:r>
              <a:rPr lang="de-DE" dirty="0" smtClean="0"/>
              <a:t> 29 </a:t>
            </a:r>
            <a:r>
              <a:rPr lang="de-DE" dirty="0" err="1"/>
              <a:t>Haziran</a:t>
            </a:r>
            <a:r>
              <a:rPr lang="de-DE" dirty="0"/>
              <a:t> 2018 </a:t>
            </a:r>
            <a:r>
              <a:rPr lang="de-DE" dirty="0" err="1"/>
              <a:t>tarihinde</a:t>
            </a:r>
            <a:r>
              <a:rPr lang="de-DE" dirty="0"/>
              <a:t> </a:t>
            </a:r>
            <a:r>
              <a:rPr lang="de-DE" dirty="0" err="1"/>
              <a:t>erişildi</a:t>
            </a:r>
            <a:r>
              <a:rPr lang="de-DE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sz="4000" dirty="0" err="1" smtClean="0"/>
              <a:t>Kaynaklar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400" dirty="0" smtClean="0"/>
              <a:t>(2. </a:t>
            </a:r>
            <a:r>
              <a:rPr lang="en-US" sz="2400" dirty="0" err="1" smtClean="0"/>
              <a:t>Bölüm</a:t>
            </a:r>
            <a:r>
              <a:rPr lang="en-US" sz="2400" dirty="0" smtClean="0"/>
              <a:t>: </a:t>
            </a:r>
            <a:r>
              <a:rPr lang="en-US" sz="2400" dirty="0" err="1" smtClean="0"/>
              <a:t>Bilgi</a:t>
            </a:r>
            <a:r>
              <a:rPr lang="en-US" sz="2400" dirty="0" smtClean="0"/>
              <a:t> </a:t>
            </a:r>
            <a:r>
              <a:rPr lang="en-US" sz="2400" dirty="0" err="1" smtClean="0"/>
              <a:t>hizmetlerinin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değerlendirilmesi</a:t>
            </a:r>
            <a:r>
              <a:rPr lang="en-US" sz="2400" dirty="0" smtClean="0"/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316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130200"/>
            <a:ext cx="9268874" cy="861420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0784" y="1800620"/>
            <a:ext cx="10224654" cy="3329581"/>
          </a:xfrm>
        </p:spPr>
        <p:txBody>
          <a:bodyPr/>
          <a:lstStyle/>
          <a:p>
            <a:pPr algn="r"/>
            <a:r>
              <a:rPr lang="en-US" sz="4800" b="1" dirty="0" err="1" smtClean="0"/>
              <a:t>Değerlendirme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3. BÖLÜM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 smtClean="0"/>
              <a:t>Bilgi</a:t>
            </a:r>
            <a:r>
              <a:rPr lang="en-US" sz="4800" dirty="0" smtClean="0"/>
              <a:t> </a:t>
            </a:r>
            <a:r>
              <a:rPr lang="en-US" sz="4800" dirty="0" err="1" smtClean="0"/>
              <a:t>Erişim</a:t>
            </a:r>
            <a:r>
              <a:rPr lang="en-US" sz="4800" dirty="0" smtClean="0"/>
              <a:t> </a:t>
            </a:r>
            <a:r>
              <a:rPr lang="en-US" sz="4800" dirty="0" err="1" smtClean="0"/>
              <a:t>Sistemlerinin</a:t>
            </a:r>
            <a:r>
              <a:rPr lang="en-US" sz="4800" dirty="0" smtClean="0"/>
              <a:t> (BES) </a:t>
            </a:r>
            <a:r>
              <a:rPr lang="en-US" sz="4800" dirty="0" err="1" smtClean="0"/>
              <a:t>Değerlendirilmesi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443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Giriş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Bilgi </a:t>
            </a:r>
            <a:r>
              <a:rPr lang="de-DE" dirty="0" err="1"/>
              <a:t>erişim</a:t>
            </a:r>
            <a:r>
              <a:rPr lang="de-DE" dirty="0"/>
              <a:t> </a:t>
            </a:r>
            <a:r>
              <a:rPr lang="de-DE" dirty="0" err="1"/>
              <a:t>sistemi</a:t>
            </a:r>
            <a:r>
              <a:rPr lang="de-DE" dirty="0"/>
              <a:t> (BES</a:t>
            </a:r>
            <a:r>
              <a:rPr lang="de-DE" dirty="0" smtClean="0"/>
              <a:t>):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tür</a:t>
            </a:r>
            <a:r>
              <a:rPr lang="de-DE" dirty="0" smtClean="0"/>
              <a:t> </a:t>
            </a:r>
            <a:r>
              <a:rPr lang="de-DE" dirty="0" err="1" smtClean="0"/>
              <a:t>bilgi</a:t>
            </a:r>
            <a:r>
              <a:rPr lang="de-DE" dirty="0" smtClean="0"/>
              <a:t> </a:t>
            </a:r>
            <a:r>
              <a:rPr lang="de-DE" dirty="0" err="1"/>
              <a:t>sistemi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Bilgi </a:t>
            </a:r>
            <a:r>
              <a:rPr lang="de-DE" dirty="0" err="1"/>
              <a:t>erişim</a:t>
            </a:r>
            <a:r>
              <a:rPr lang="de-DE" dirty="0"/>
              <a:t> </a:t>
            </a:r>
            <a:r>
              <a:rPr lang="de-DE" dirty="0" err="1"/>
              <a:t>sistemlerinin</a:t>
            </a:r>
            <a:r>
              <a:rPr lang="de-DE" dirty="0"/>
              <a:t> </a:t>
            </a:r>
            <a:r>
              <a:rPr lang="de-DE" dirty="0" err="1"/>
              <a:t>değerlendirilmesi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/>
              <a:t>- 3 (4) </a:t>
            </a:r>
            <a:r>
              <a:rPr lang="de-DE" dirty="0" err="1" smtClean="0"/>
              <a:t>boyut</a:t>
            </a:r>
            <a:r>
              <a:rPr lang="de-DE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BT </a:t>
            </a:r>
            <a:r>
              <a:rPr lang="de-DE" dirty="0" err="1" smtClean="0"/>
              <a:t>hizmet</a:t>
            </a:r>
            <a:r>
              <a:rPr lang="de-DE" dirty="0" smtClean="0"/>
              <a:t> </a:t>
            </a:r>
            <a:r>
              <a:rPr lang="de-DE" dirty="0" err="1" smtClean="0"/>
              <a:t>kalitesi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Bilgi </a:t>
            </a:r>
            <a:r>
              <a:rPr lang="de-DE" dirty="0" err="1" smtClean="0"/>
              <a:t>kalitesi</a:t>
            </a:r>
            <a:endParaRPr lang="de-DE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BT </a:t>
            </a:r>
            <a:r>
              <a:rPr lang="de-DE" dirty="0" err="1" smtClean="0"/>
              <a:t>sistem</a:t>
            </a:r>
            <a:r>
              <a:rPr lang="de-DE" dirty="0" smtClean="0"/>
              <a:t> </a:t>
            </a:r>
            <a:r>
              <a:rPr lang="de-DE" dirty="0" err="1" smtClean="0"/>
              <a:t>kalitesi</a:t>
            </a:r>
            <a:endParaRPr lang="de-DE" dirty="0" smtClean="0"/>
          </a:p>
          <a:p>
            <a:pPr marL="914400" lvl="2" indent="0">
              <a:buNone/>
            </a:pPr>
            <a:r>
              <a:rPr lang="de-DE" sz="1500" dirty="0" smtClean="0">
                <a:solidFill>
                  <a:srgbClr val="C3060B"/>
                </a:solidFill>
              </a:rPr>
              <a:t>4.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smtClean="0"/>
              <a:t>Bilgi </a:t>
            </a:r>
            <a:r>
              <a:rPr lang="de-DE" dirty="0" err="1"/>
              <a:t>erişim</a:t>
            </a:r>
            <a:r>
              <a:rPr lang="de-DE" dirty="0"/>
              <a:t> </a:t>
            </a:r>
            <a:r>
              <a:rPr lang="de-DE" dirty="0" err="1"/>
              <a:t>sistemi</a:t>
            </a:r>
            <a:r>
              <a:rPr lang="de-DE" dirty="0"/>
              <a:t> </a:t>
            </a:r>
            <a:r>
              <a:rPr lang="de-DE" dirty="0" err="1" smtClean="0"/>
              <a:t>kalitesi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288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Bilgi</a:t>
            </a:r>
            <a:r>
              <a:rPr lang="en-US" sz="4000" dirty="0" smtClean="0"/>
              <a:t> </a:t>
            </a:r>
            <a:r>
              <a:rPr lang="en-US" sz="4000" dirty="0" err="1" smtClean="0"/>
              <a:t>teknolojilerinin</a:t>
            </a:r>
            <a:r>
              <a:rPr lang="en-US" sz="4000" dirty="0" smtClean="0"/>
              <a:t> </a:t>
            </a:r>
            <a:r>
              <a:rPr lang="en-US" sz="4000" dirty="0" err="1" smtClean="0"/>
              <a:t>hizmet</a:t>
            </a:r>
            <a:r>
              <a:rPr lang="en-US" sz="4000" dirty="0" smtClean="0"/>
              <a:t> </a:t>
            </a:r>
            <a:r>
              <a:rPr lang="en-US" sz="4000" dirty="0" err="1" smtClean="0"/>
              <a:t>kalitesinin</a:t>
            </a:r>
            <a:r>
              <a:rPr lang="en-US" sz="4000" dirty="0" smtClean="0"/>
              <a:t> </a:t>
            </a:r>
            <a:r>
              <a:rPr lang="en-US" sz="4000" dirty="0" err="1" smtClean="0"/>
              <a:t>değerlendirilmesi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BES </a:t>
            </a:r>
            <a:r>
              <a:rPr lang="de-DE" dirty="0" err="1"/>
              <a:t>tarafından</a:t>
            </a:r>
            <a:r>
              <a:rPr lang="de-DE" dirty="0"/>
              <a:t> </a:t>
            </a:r>
            <a:r>
              <a:rPr lang="de-DE" dirty="0" err="1"/>
              <a:t>sağlanan</a:t>
            </a:r>
            <a:r>
              <a:rPr lang="de-DE" dirty="0"/>
              <a:t> </a:t>
            </a:r>
            <a:r>
              <a:rPr lang="de-DE" dirty="0" err="1"/>
              <a:t>genel</a:t>
            </a:r>
            <a:r>
              <a:rPr lang="de-DE" dirty="0"/>
              <a:t> </a:t>
            </a:r>
            <a:r>
              <a:rPr lang="de-DE" dirty="0" err="1"/>
              <a:t>hizmetlerin</a:t>
            </a:r>
            <a:r>
              <a:rPr lang="de-DE" dirty="0"/>
              <a:t> </a:t>
            </a:r>
            <a:r>
              <a:rPr lang="de-DE" dirty="0" err="1"/>
              <a:t>kalitesi</a:t>
            </a:r>
            <a:r>
              <a:rPr lang="de-DE" dirty="0"/>
              <a:t> </a:t>
            </a:r>
            <a:r>
              <a:rPr lang="de-DE" dirty="0" err="1" smtClean="0"/>
              <a:t>değerlendirilir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 err="1"/>
              <a:t>Hız</a:t>
            </a:r>
            <a:r>
              <a:rPr lang="de-DE" dirty="0"/>
              <a:t> / </a:t>
            </a:r>
            <a:r>
              <a:rPr lang="de-DE" dirty="0" err="1" smtClean="0"/>
              <a:t>yanıt</a:t>
            </a:r>
            <a:r>
              <a:rPr lang="de-DE" dirty="0" smtClean="0"/>
              <a:t> </a:t>
            </a:r>
            <a:r>
              <a:rPr lang="de-DE" dirty="0" err="1"/>
              <a:t>süresi</a:t>
            </a:r>
            <a:endParaRPr lang="de-DE" dirty="0"/>
          </a:p>
          <a:p>
            <a:pPr lvl="1"/>
            <a:r>
              <a:rPr lang="de-DE" dirty="0" err="1"/>
              <a:t>Kullanıcı</a:t>
            </a:r>
            <a:r>
              <a:rPr lang="de-DE" dirty="0"/>
              <a:t> </a:t>
            </a:r>
            <a:r>
              <a:rPr lang="de-DE" dirty="0" err="1" smtClean="0"/>
              <a:t>dostu</a:t>
            </a:r>
            <a:r>
              <a:rPr lang="de-DE" dirty="0" smtClean="0"/>
              <a:t> </a:t>
            </a:r>
            <a:r>
              <a:rPr lang="de-DE" dirty="0" err="1" smtClean="0"/>
              <a:t>olup</a:t>
            </a:r>
            <a:r>
              <a:rPr lang="de-DE" dirty="0" smtClean="0"/>
              <a:t> </a:t>
            </a:r>
            <a:r>
              <a:rPr lang="de-DE" dirty="0" err="1" smtClean="0"/>
              <a:t>olmaması</a:t>
            </a:r>
            <a:endParaRPr lang="de-DE" dirty="0"/>
          </a:p>
          <a:p>
            <a:pPr lvl="1"/>
            <a:r>
              <a:rPr lang="de-DE" dirty="0" smtClean="0"/>
              <a:t>...</a:t>
            </a:r>
          </a:p>
          <a:p>
            <a:r>
              <a:rPr lang="de-DE" dirty="0" err="1" smtClean="0"/>
              <a:t>Yöntem</a:t>
            </a:r>
            <a:r>
              <a:rPr lang="de-DE" dirty="0" smtClean="0"/>
              <a:t>: </a:t>
            </a:r>
            <a:r>
              <a:rPr lang="de-DE" dirty="0" err="1" smtClean="0"/>
              <a:t>Çoğu</a:t>
            </a:r>
            <a:r>
              <a:rPr lang="de-DE" dirty="0" smtClean="0"/>
              <a:t> SERVQUAL </a:t>
            </a:r>
            <a:r>
              <a:rPr lang="de-DE" dirty="0" err="1" smtClean="0"/>
              <a:t>temelli</a:t>
            </a:r>
            <a:r>
              <a:rPr lang="de-DE" dirty="0" smtClean="0"/>
              <a:t> </a:t>
            </a:r>
            <a:r>
              <a:rPr lang="de-DE" dirty="0" err="1" smtClean="0"/>
              <a:t>olan</a:t>
            </a:r>
            <a:r>
              <a:rPr lang="de-DE" dirty="0" smtClean="0"/>
              <a:t> </a:t>
            </a:r>
            <a:r>
              <a:rPr lang="de-DE" dirty="0" err="1" smtClean="0"/>
              <a:t>çeşitli</a:t>
            </a:r>
            <a:r>
              <a:rPr lang="de-DE" dirty="0" smtClean="0"/>
              <a:t> </a:t>
            </a:r>
            <a:r>
              <a:rPr lang="de-DE" dirty="0" err="1" smtClean="0"/>
              <a:t>değerlendirme</a:t>
            </a:r>
            <a:r>
              <a:rPr lang="de-DE" dirty="0" smtClean="0"/>
              <a:t> </a:t>
            </a:r>
            <a:r>
              <a:rPr lang="de-DE" dirty="0" err="1" smtClean="0"/>
              <a:t>araçları</a:t>
            </a:r>
            <a:r>
              <a:rPr lang="de-DE" dirty="0" smtClean="0"/>
              <a:t> </a:t>
            </a:r>
            <a:r>
              <a:rPr lang="de-DE" dirty="0" err="1" smtClean="0"/>
              <a:t>kullanılabilir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7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</a:t>
            </a:r>
            <a:r>
              <a:rPr lang="en-US" sz="2800" dirty="0" err="1" smtClean="0"/>
              <a:t>Bilgi</a:t>
            </a:r>
            <a:r>
              <a:rPr lang="en-US" sz="2800" dirty="0" smtClean="0"/>
              <a:t>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-1-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BES </a:t>
            </a:r>
            <a:r>
              <a:rPr lang="de-DE" dirty="0" err="1"/>
              <a:t>içeriği</a:t>
            </a:r>
            <a:r>
              <a:rPr lang="de-DE" dirty="0"/>
              <a:t> </a:t>
            </a:r>
            <a:r>
              <a:rPr lang="de-DE" dirty="0" err="1" smtClean="0"/>
              <a:t>değerlendirilir</a:t>
            </a:r>
            <a:endParaRPr lang="de-DE" dirty="0"/>
          </a:p>
          <a:p>
            <a:r>
              <a:rPr lang="de-DE" dirty="0"/>
              <a:t>2 </a:t>
            </a:r>
            <a:r>
              <a:rPr lang="de-DE" dirty="0" err="1"/>
              <a:t>değerlendirme</a:t>
            </a:r>
            <a:r>
              <a:rPr lang="de-DE" dirty="0"/>
              <a:t> </a:t>
            </a:r>
            <a:r>
              <a:rPr lang="de-DE" dirty="0" err="1"/>
              <a:t>objesi</a:t>
            </a:r>
            <a:r>
              <a:rPr lang="de-DE" dirty="0"/>
              <a:t>:</a:t>
            </a:r>
          </a:p>
          <a:p>
            <a:pPr lvl="1"/>
            <a:r>
              <a:rPr lang="de-DE" dirty="0" err="1" smtClean="0"/>
              <a:t>Materyal</a:t>
            </a:r>
            <a:r>
              <a:rPr lang="de-DE" dirty="0" smtClean="0"/>
              <a:t> </a:t>
            </a:r>
            <a:r>
              <a:rPr lang="de-DE" dirty="0" err="1" smtClean="0"/>
              <a:t>türü</a:t>
            </a:r>
            <a:r>
              <a:rPr lang="de-DE" dirty="0" smtClean="0"/>
              <a:t>: </a:t>
            </a:r>
            <a:r>
              <a:rPr lang="de-DE" dirty="0" err="1" smtClean="0"/>
              <a:t>Örn</a:t>
            </a:r>
            <a:r>
              <a:rPr lang="de-DE" dirty="0" smtClean="0"/>
              <a:t>. </a:t>
            </a:r>
            <a:r>
              <a:rPr lang="de-DE" dirty="0" err="1"/>
              <a:t>kitaplar</a:t>
            </a:r>
            <a:endParaRPr lang="de-DE" dirty="0"/>
          </a:p>
          <a:p>
            <a:pPr lvl="1"/>
            <a:r>
              <a:rPr lang="de-DE" dirty="0" err="1" smtClean="0"/>
              <a:t>Materyali</a:t>
            </a:r>
            <a:r>
              <a:rPr lang="de-DE" dirty="0" smtClean="0"/>
              <a:t> </a:t>
            </a:r>
            <a:r>
              <a:rPr lang="de-DE" dirty="0" err="1" smtClean="0"/>
              <a:t>temsil</a:t>
            </a:r>
            <a:r>
              <a:rPr lang="de-DE" dirty="0" smtClean="0"/>
              <a:t> </a:t>
            </a:r>
            <a:r>
              <a:rPr lang="de-DE" dirty="0" err="1" smtClean="0"/>
              <a:t>eden</a:t>
            </a:r>
            <a:r>
              <a:rPr lang="de-DE" dirty="0" smtClean="0"/>
              <a:t> </a:t>
            </a:r>
            <a:r>
              <a:rPr lang="de-DE" dirty="0" err="1" smtClean="0"/>
              <a:t>ögeler</a:t>
            </a:r>
            <a:r>
              <a:rPr lang="de-DE" dirty="0" smtClean="0"/>
              <a:t>: </a:t>
            </a:r>
            <a:r>
              <a:rPr lang="de-DE" dirty="0" err="1" smtClean="0"/>
              <a:t>Örn</a:t>
            </a:r>
            <a:r>
              <a:rPr lang="de-DE" dirty="0" smtClean="0"/>
              <a:t>. </a:t>
            </a:r>
            <a:r>
              <a:rPr lang="de-DE" dirty="0" err="1"/>
              <a:t>Kitabın</a:t>
            </a:r>
            <a:r>
              <a:rPr lang="de-DE" dirty="0"/>
              <a:t> </a:t>
            </a:r>
            <a:r>
              <a:rPr lang="de-DE" dirty="0" err="1"/>
              <a:t>bibliyografik</a:t>
            </a:r>
            <a:r>
              <a:rPr lang="de-DE" dirty="0"/>
              <a:t> </a:t>
            </a:r>
            <a:r>
              <a:rPr lang="de-DE" dirty="0" err="1"/>
              <a:t>tanımı</a:t>
            </a:r>
            <a:endParaRPr lang="de-DE" dirty="0"/>
          </a:p>
          <a:p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smtClean="0"/>
              <a:t>BES </a:t>
            </a:r>
            <a:r>
              <a:rPr lang="de-DE" dirty="0" err="1" smtClean="0"/>
              <a:t>içerisinde</a:t>
            </a:r>
            <a:r>
              <a:rPr lang="de-DE" dirty="0" smtClean="0"/>
              <a:t> </a:t>
            </a:r>
            <a:r>
              <a:rPr lang="de-DE" dirty="0" err="1" smtClean="0"/>
              <a:t>yer</a:t>
            </a:r>
            <a:r>
              <a:rPr lang="de-DE" dirty="0" smtClean="0"/>
              <a:t> </a:t>
            </a:r>
            <a:r>
              <a:rPr lang="de-DE" dirty="0" err="1" smtClean="0"/>
              <a:t>alan</a:t>
            </a:r>
            <a:r>
              <a:rPr lang="de-DE" dirty="0" smtClean="0"/>
              <a:t> </a:t>
            </a:r>
            <a:r>
              <a:rPr lang="de-DE" dirty="0" err="1" smtClean="0"/>
              <a:t>belgelerin</a:t>
            </a:r>
            <a:r>
              <a:rPr lang="de-DE" dirty="0" smtClean="0"/>
              <a:t> </a:t>
            </a:r>
            <a:r>
              <a:rPr lang="de-DE" dirty="0" err="1"/>
              <a:t>kalitesi</a:t>
            </a:r>
            <a:r>
              <a:rPr lang="de-DE" dirty="0"/>
              <a:t> </a:t>
            </a:r>
            <a:r>
              <a:rPr lang="de-DE" dirty="0" err="1"/>
              <a:t>önemli</a:t>
            </a:r>
            <a:r>
              <a:rPr lang="de-DE" dirty="0"/>
              <a:t> </a:t>
            </a:r>
            <a:r>
              <a:rPr lang="de-DE" dirty="0" err="1"/>
              <a:t>ölçüde</a:t>
            </a:r>
            <a:r>
              <a:rPr lang="de-DE" dirty="0"/>
              <a:t> </a:t>
            </a:r>
            <a:r>
              <a:rPr lang="de-DE" dirty="0" err="1"/>
              <a:t>değişebilir</a:t>
            </a:r>
            <a:r>
              <a:rPr lang="de-DE" dirty="0"/>
              <a:t>: </a:t>
            </a:r>
            <a:r>
              <a:rPr lang="de-DE" dirty="0" err="1" smtClean="0"/>
              <a:t>Örn</a:t>
            </a:r>
            <a:r>
              <a:rPr lang="de-DE" dirty="0" smtClean="0"/>
              <a:t>. Web </a:t>
            </a:r>
            <a:r>
              <a:rPr lang="de-DE" dirty="0" err="1"/>
              <a:t>arama</a:t>
            </a:r>
            <a:r>
              <a:rPr lang="de-DE" dirty="0"/>
              <a:t> </a:t>
            </a:r>
            <a:r>
              <a:rPr lang="de-DE" dirty="0" err="1"/>
              <a:t>motoru</a:t>
            </a:r>
            <a:r>
              <a:rPr lang="de-DE" dirty="0"/>
              <a:t> -</a:t>
            </a:r>
            <a:r>
              <a:rPr lang="de-DE" dirty="0" smtClean="0"/>
              <a:t> </a:t>
            </a:r>
            <a:r>
              <a:rPr lang="de-DE" dirty="0"/>
              <a:t>Web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Science </a:t>
            </a:r>
            <a:r>
              <a:rPr lang="de-DE" dirty="0" err="1" smtClean="0"/>
              <a:t>sonuçlarının</a:t>
            </a:r>
            <a:r>
              <a:rPr lang="de-DE" dirty="0" smtClean="0"/>
              <a:t> </a:t>
            </a:r>
            <a:r>
              <a:rPr lang="de-DE" dirty="0" err="1" smtClean="0"/>
              <a:t>karşılaştırılması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Kalite</a:t>
            </a:r>
            <a:r>
              <a:rPr lang="de-DE" dirty="0" smtClean="0"/>
              <a:t> </a:t>
            </a:r>
            <a:r>
              <a:rPr lang="de-DE" dirty="0" err="1" smtClean="0"/>
              <a:t>değerlendirme</a:t>
            </a:r>
            <a:r>
              <a:rPr lang="de-DE" dirty="0" smtClean="0"/>
              <a:t>: </a:t>
            </a:r>
            <a:r>
              <a:rPr lang="de-DE" dirty="0" err="1" smtClean="0"/>
              <a:t>Örn</a:t>
            </a:r>
            <a:r>
              <a:rPr lang="de-DE" dirty="0" smtClean="0"/>
              <a:t>. </a:t>
            </a:r>
            <a:r>
              <a:rPr lang="de-DE" dirty="0" err="1" smtClean="0"/>
              <a:t>Sadece</a:t>
            </a:r>
            <a:r>
              <a:rPr lang="de-DE" dirty="0" smtClean="0"/>
              <a:t> </a:t>
            </a:r>
            <a:r>
              <a:rPr lang="de-DE" dirty="0" err="1"/>
              <a:t>hakemli</a:t>
            </a:r>
            <a:r>
              <a:rPr lang="de-DE" dirty="0"/>
              <a:t> </a:t>
            </a:r>
            <a:r>
              <a:rPr lang="de-DE" dirty="0" err="1"/>
              <a:t>dergiler</a:t>
            </a:r>
            <a:r>
              <a:rPr lang="de-DE" dirty="0"/>
              <a:t> / </a:t>
            </a:r>
            <a:r>
              <a:rPr lang="de-DE" dirty="0" err="1" smtClean="0"/>
              <a:t>hakemli</a:t>
            </a:r>
            <a:r>
              <a:rPr lang="de-DE" dirty="0" smtClean="0"/>
              <a:t> </a:t>
            </a:r>
            <a:r>
              <a:rPr lang="de-DE" dirty="0" err="1" smtClean="0"/>
              <a:t>dergi</a:t>
            </a:r>
            <a:r>
              <a:rPr lang="de-DE" dirty="0" smtClean="0"/>
              <a:t> </a:t>
            </a:r>
            <a:r>
              <a:rPr lang="de-DE" dirty="0" err="1" smtClean="0"/>
              <a:t>makaleleri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7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Materyal</a:t>
            </a:r>
            <a:r>
              <a:rPr lang="de-DE" dirty="0" smtClean="0"/>
              <a:t> </a:t>
            </a:r>
            <a:r>
              <a:rPr lang="de-DE" dirty="0" err="1" smtClean="0"/>
              <a:t>türünün</a:t>
            </a:r>
            <a:r>
              <a:rPr lang="de-DE" dirty="0" smtClean="0"/>
              <a:t> </a:t>
            </a:r>
            <a:r>
              <a:rPr lang="de-DE" dirty="0" err="1" smtClean="0"/>
              <a:t>ya</a:t>
            </a:r>
            <a:r>
              <a:rPr lang="de-DE" dirty="0" smtClean="0"/>
              <a:t> da </a:t>
            </a:r>
            <a:r>
              <a:rPr lang="de-DE" dirty="0" err="1" smtClean="0"/>
              <a:t>materyali</a:t>
            </a:r>
            <a:r>
              <a:rPr lang="de-DE" dirty="0" smtClean="0"/>
              <a:t> </a:t>
            </a:r>
            <a:r>
              <a:rPr lang="de-DE" dirty="0" err="1" smtClean="0"/>
              <a:t>temsil</a:t>
            </a:r>
            <a:r>
              <a:rPr lang="de-DE" dirty="0" smtClean="0"/>
              <a:t> </a:t>
            </a:r>
            <a:r>
              <a:rPr lang="de-DE" dirty="0" err="1" smtClean="0"/>
              <a:t>eden</a:t>
            </a:r>
            <a:r>
              <a:rPr lang="de-DE" dirty="0" smtClean="0"/>
              <a:t> </a:t>
            </a:r>
            <a:r>
              <a:rPr lang="de-DE" dirty="0" err="1" smtClean="0"/>
              <a:t>birimlerin</a:t>
            </a:r>
            <a:r>
              <a:rPr lang="de-DE" dirty="0" smtClean="0"/>
              <a:t> </a:t>
            </a:r>
            <a:r>
              <a:rPr lang="de-DE" dirty="0" err="1" smtClean="0"/>
              <a:t>değerlendirilmesi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de-DE" dirty="0" err="1" smtClean="0"/>
              <a:t>Boyutlar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Bilgi </a:t>
            </a:r>
            <a:r>
              <a:rPr lang="de-DE" dirty="0" err="1"/>
              <a:t>yönetim</a:t>
            </a:r>
            <a:r>
              <a:rPr lang="de-DE" dirty="0"/>
              <a:t> </a:t>
            </a:r>
            <a:r>
              <a:rPr lang="de-DE" dirty="0" err="1" smtClean="0"/>
              <a:t>sistemi</a:t>
            </a:r>
            <a:r>
              <a:rPr lang="de-DE" dirty="0" smtClean="0"/>
              <a:t> (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): </a:t>
            </a:r>
            <a:r>
              <a:rPr lang="de-DE" dirty="0" err="1" smtClean="0"/>
              <a:t>Mevcut</a:t>
            </a:r>
            <a:r>
              <a:rPr lang="de-DE" dirty="0" smtClean="0"/>
              <a:t> </a:t>
            </a:r>
            <a:r>
              <a:rPr lang="de-DE" dirty="0" err="1"/>
              <a:t>sınıflandırma</a:t>
            </a:r>
            <a:r>
              <a:rPr lang="de-DE" dirty="0"/>
              <a:t> </a:t>
            </a:r>
            <a:r>
              <a:rPr lang="de-DE" dirty="0" err="1"/>
              <a:t>sistemi</a:t>
            </a:r>
            <a:r>
              <a:rPr lang="de-DE" dirty="0"/>
              <a:t>, </a:t>
            </a:r>
            <a:r>
              <a:rPr lang="de-DE" dirty="0" err="1" smtClean="0"/>
              <a:t>thesaurus</a:t>
            </a:r>
            <a:r>
              <a:rPr lang="de-DE" dirty="0" smtClean="0"/>
              <a:t> </a:t>
            </a:r>
            <a:r>
              <a:rPr lang="de-DE" dirty="0" err="1" smtClean="0"/>
              <a:t>ya</a:t>
            </a:r>
            <a:r>
              <a:rPr lang="de-DE" dirty="0" smtClean="0"/>
              <a:t> da </a:t>
            </a:r>
            <a:r>
              <a:rPr lang="de-DE" dirty="0" err="1" smtClean="0"/>
              <a:t>adlar</a:t>
            </a:r>
            <a:r>
              <a:rPr lang="de-DE" dirty="0" smtClean="0"/>
              <a:t> </a:t>
            </a:r>
            <a:r>
              <a:rPr lang="de-DE" dirty="0" err="1" smtClean="0"/>
              <a:t>dizin</a:t>
            </a:r>
            <a:r>
              <a:rPr lang="de-DE" dirty="0" smtClean="0"/>
              <a:t> (</a:t>
            </a:r>
            <a:r>
              <a:rPr lang="de-DE" dirty="0" err="1" smtClean="0"/>
              <a:t>nomenclature</a:t>
            </a:r>
            <a:r>
              <a:rPr lang="de-DE" dirty="0" smtClean="0"/>
              <a:t>)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bunların</a:t>
            </a:r>
            <a:r>
              <a:rPr lang="de-DE" dirty="0" smtClean="0"/>
              <a:t> </a:t>
            </a:r>
            <a:r>
              <a:rPr lang="de-DE" dirty="0" err="1"/>
              <a:t>kalitesi</a:t>
            </a:r>
            <a:endParaRPr lang="de-DE" dirty="0"/>
          </a:p>
          <a:p>
            <a:r>
              <a:rPr lang="de-DE" dirty="0" err="1" smtClean="0"/>
              <a:t>Dizinleme</a:t>
            </a:r>
            <a:r>
              <a:rPr lang="de-DE" dirty="0" smtClean="0"/>
              <a:t> </a:t>
            </a:r>
            <a:r>
              <a:rPr lang="de-DE" dirty="0" err="1"/>
              <a:t>kalitesi</a:t>
            </a:r>
            <a:r>
              <a:rPr lang="de-DE" dirty="0"/>
              <a:t>:</a:t>
            </a:r>
          </a:p>
          <a:p>
            <a:pPr lvl="1"/>
            <a:r>
              <a:rPr lang="de-DE" dirty="0" err="1" smtClean="0"/>
              <a:t>Dizinleme</a:t>
            </a:r>
            <a:r>
              <a:rPr lang="de-DE" dirty="0" smtClean="0"/>
              <a:t> </a:t>
            </a:r>
            <a:r>
              <a:rPr lang="de-DE" dirty="0" err="1"/>
              <a:t>derinliği</a:t>
            </a:r>
            <a:endParaRPr lang="de-DE" dirty="0"/>
          </a:p>
          <a:p>
            <a:pPr lvl="1"/>
            <a:r>
              <a:rPr lang="de-DE" dirty="0" err="1" smtClean="0"/>
              <a:t>Dizinleme</a:t>
            </a:r>
            <a:r>
              <a:rPr lang="de-DE" dirty="0" smtClean="0"/>
              <a:t> </a:t>
            </a:r>
            <a:r>
              <a:rPr lang="de-DE" dirty="0" err="1" smtClean="0"/>
              <a:t>tutarlılığı</a:t>
            </a:r>
            <a:endParaRPr lang="de-DE" dirty="0"/>
          </a:p>
          <a:p>
            <a:pPr lvl="1"/>
            <a:r>
              <a:rPr lang="de-DE" dirty="0" err="1" smtClean="0"/>
              <a:t>Özetlerin</a:t>
            </a:r>
            <a:r>
              <a:rPr lang="de-DE" dirty="0" smtClean="0"/>
              <a:t> </a:t>
            </a:r>
            <a:r>
              <a:rPr lang="de-DE" dirty="0" err="1" smtClean="0"/>
              <a:t>bilgilendiricilik</a:t>
            </a:r>
            <a:r>
              <a:rPr lang="de-DE" dirty="0" smtClean="0"/>
              <a:t> </a:t>
            </a:r>
            <a:r>
              <a:rPr lang="de-DE" dirty="0" err="1" smtClean="0"/>
              <a:t>düzeyi</a:t>
            </a:r>
            <a:endParaRPr lang="de-DE" dirty="0"/>
          </a:p>
          <a:p>
            <a:r>
              <a:rPr lang="de-DE" dirty="0" err="1"/>
              <a:t>Güncelleme</a:t>
            </a:r>
            <a:r>
              <a:rPr lang="de-DE" dirty="0"/>
              <a:t> </a:t>
            </a:r>
            <a:r>
              <a:rPr lang="de-DE" dirty="0" err="1"/>
              <a:t>hızı</a:t>
            </a:r>
            <a:r>
              <a:rPr lang="de-DE" dirty="0"/>
              <a:t>: </a:t>
            </a:r>
            <a:r>
              <a:rPr lang="de-DE" dirty="0" err="1" smtClean="0"/>
              <a:t>Yeni</a:t>
            </a:r>
            <a:r>
              <a:rPr lang="de-DE" dirty="0" smtClean="0"/>
              <a:t> </a:t>
            </a:r>
            <a:r>
              <a:rPr lang="de-DE" dirty="0" err="1"/>
              <a:t>belgelerin</a:t>
            </a:r>
            <a:r>
              <a:rPr lang="de-DE" dirty="0"/>
              <a:t> </a:t>
            </a:r>
            <a:r>
              <a:rPr lang="de-DE" dirty="0" err="1" smtClean="0"/>
              <a:t>girişi</a:t>
            </a:r>
            <a:endParaRPr lang="de-D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</a:t>
            </a:r>
            <a:r>
              <a:rPr lang="en-US" sz="2800" dirty="0" err="1" smtClean="0"/>
              <a:t>Bilgi</a:t>
            </a:r>
            <a:r>
              <a:rPr lang="en-US" sz="2800" dirty="0" smtClean="0"/>
              <a:t>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-2-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74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BES, bir tür BT sistemidir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Daha detaylı bir seviyede değerlendirme yapmak anlamlı olur</a:t>
            </a:r>
          </a:p>
          <a:p>
            <a:r>
              <a:rPr lang="tr-TR" dirty="0" smtClean="0"/>
              <a:t>BES</a:t>
            </a:r>
            <a:r>
              <a:rPr lang="mr-IN" dirty="0" smtClean="0"/>
              <a:t>'</a:t>
            </a:r>
            <a:r>
              <a:rPr lang="tr-TR" dirty="0" smtClean="0"/>
              <a:t>in 2 boyutu:</a:t>
            </a:r>
          </a:p>
          <a:p>
            <a:pPr lvl="1"/>
            <a:r>
              <a:rPr lang="tr-TR" dirty="0" smtClean="0"/>
              <a:t>BES fonksiyonları: Bilgi aramak ve bilgiyi elde etmek için sağlanan işlevler (kullanışlılık)</a:t>
            </a:r>
          </a:p>
          <a:p>
            <a:pPr lvl="2"/>
            <a:r>
              <a:rPr lang="tr-TR" dirty="0" smtClean="0"/>
              <a:t>BES</a:t>
            </a:r>
            <a:r>
              <a:rPr lang="mr-IN" dirty="0" smtClean="0"/>
              <a:t>'</a:t>
            </a:r>
            <a:r>
              <a:rPr lang="tr-TR" dirty="0" smtClean="0"/>
              <a:t>in amacına bağlı olarak: Sistemin işlevine göre büyük farklılıklar olabilir (</a:t>
            </a:r>
            <a:r>
              <a:rPr lang="tr-TR" dirty="0" err="1" smtClean="0"/>
              <a:t>Örn</a:t>
            </a:r>
            <a:r>
              <a:rPr lang="tr-TR" dirty="0" smtClean="0"/>
              <a:t>. Google ve </a:t>
            </a:r>
            <a:r>
              <a:rPr lang="tr-TR" dirty="0" err="1" smtClean="0"/>
              <a:t>Ebsco</a:t>
            </a:r>
            <a:r>
              <a:rPr lang="tr-TR" dirty="0" smtClean="0"/>
              <a:t> Host karşılaştırması)</a:t>
            </a:r>
          </a:p>
          <a:p>
            <a:r>
              <a:rPr lang="tr-TR" dirty="0" smtClean="0"/>
              <a:t>BES kullanılabilirliği: </a:t>
            </a:r>
            <a:r>
              <a:rPr lang="tr-TR" dirty="0" err="1" smtClean="0"/>
              <a:t>BES’in</a:t>
            </a:r>
            <a:r>
              <a:rPr lang="tr-TR" dirty="0" smtClean="0"/>
              <a:t> kullanımı sezgisel olarak kolay mı?</a:t>
            </a:r>
            <a:endParaRPr lang="tr-T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-1-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Profesyonel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smtClean="0"/>
              <a:t>BES</a:t>
            </a:r>
            <a:r>
              <a:rPr lang="tr-TR" dirty="0" smtClean="0"/>
              <a:t>’</a:t>
            </a:r>
            <a:r>
              <a:rPr lang="de-DE" dirty="0" err="1" smtClean="0"/>
              <a:t>ten</a:t>
            </a:r>
            <a:r>
              <a:rPr lang="de-DE" dirty="0" smtClean="0"/>
              <a:t> </a:t>
            </a:r>
            <a:r>
              <a:rPr lang="de-DE" dirty="0" err="1"/>
              <a:t>beklenen</a:t>
            </a:r>
            <a:r>
              <a:rPr lang="de-DE" dirty="0"/>
              <a:t> </a:t>
            </a:r>
            <a:r>
              <a:rPr lang="de-DE" dirty="0" err="1" smtClean="0"/>
              <a:t>işlevlerin</a:t>
            </a:r>
            <a:r>
              <a:rPr lang="de-DE" dirty="0" smtClean="0"/>
              <a:t> </a:t>
            </a:r>
            <a:r>
              <a:rPr lang="de-DE" dirty="0" err="1" smtClean="0"/>
              <a:t>listesi</a:t>
            </a:r>
            <a:r>
              <a:rPr lang="de-DE" dirty="0" smtClean="0"/>
              <a:t> </a:t>
            </a:r>
          </a:p>
          <a:p>
            <a:pPr lvl="1" indent="-342900">
              <a:buFont typeface="+mj-lt"/>
              <a:buAutoNum type="arabicPeriod"/>
            </a:pPr>
            <a:r>
              <a:rPr lang="de-DE" dirty="0" err="1" smtClean="0"/>
              <a:t>Veritabanlarının</a:t>
            </a:r>
            <a:r>
              <a:rPr lang="de-DE" dirty="0" smtClean="0"/>
              <a:t> </a:t>
            </a:r>
            <a:r>
              <a:rPr lang="de-DE" dirty="0" err="1"/>
              <a:t>seçimi</a:t>
            </a:r>
            <a:r>
              <a:rPr lang="de-DE" dirty="0" smtClean="0"/>
              <a:t>:</a:t>
            </a:r>
          </a:p>
          <a:p>
            <a:pPr marL="1085850" lvl="2"/>
            <a:r>
              <a:rPr lang="de-DE" dirty="0" err="1" smtClean="0"/>
              <a:t>Veritabanı</a:t>
            </a:r>
            <a:r>
              <a:rPr lang="de-DE" dirty="0" smtClean="0"/>
              <a:t> </a:t>
            </a:r>
            <a:r>
              <a:rPr lang="de-DE" dirty="0" err="1"/>
              <a:t>dizini</a:t>
            </a:r>
            <a:r>
              <a:rPr lang="de-DE" dirty="0" smtClean="0"/>
              <a:t>?</a:t>
            </a:r>
          </a:p>
          <a:p>
            <a:pPr marL="1085850" lvl="2"/>
            <a:r>
              <a:rPr lang="de-DE" dirty="0" err="1" smtClean="0"/>
              <a:t>Paralel</a:t>
            </a:r>
            <a:r>
              <a:rPr lang="de-DE" dirty="0" smtClean="0"/>
              <a:t> </a:t>
            </a:r>
            <a:r>
              <a:rPr lang="de-DE" dirty="0" err="1"/>
              <a:t>olarak</a:t>
            </a:r>
            <a:r>
              <a:rPr lang="de-DE" dirty="0"/>
              <a:t> 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fazla</a:t>
            </a:r>
            <a:r>
              <a:rPr lang="de-DE" dirty="0"/>
              <a:t> </a:t>
            </a:r>
            <a:r>
              <a:rPr lang="de-DE" dirty="0" err="1"/>
              <a:t>veritabanında</a:t>
            </a:r>
            <a:r>
              <a:rPr lang="de-DE" dirty="0"/>
              <a:t> </a:t>
            </a:r>
            <a:r>
              <a:rPr lang="de-DE" dirty="0" err="1"/>
              <a:t>arama</a:t>
            </a:r>
            <a:r>
              <a:rPr lang="de-DE" dirty="0"/>
              <a:t> </a:t>
            </a:r>
            <a:r>
              <a:rPr lang="de-DE" dirty="0" err="1" smtClean="0"/>
              <a:t>yapabilme</a:t>
            </a:r>
            <a:r>
              <a:rPr lang="de-DE" dirty="0" smtClean="0"/>
              <a:t> </a:t>
            </a:r>
            <a:r>
              <a:rPr lang="de-DE" dirty="0" err="1" smtClean="0"/>
              <a:t>özelliği</a:t>
            </a:r>
            <a:r>
              <a:rPr lang="de-DE" dirty="0"/>
              <a:t>?</a:t>
            </a:r>
            <a:endParaRPr lang="de-DE" dirty="0" smtClean="0"/>
          </a:p>
          <a:p>
            <a:pPr lvl="1" indent="-342900">
              <a:buFont typeface="+mj-lt"/>
              <a:buAutoNum type="arabicPeriod"/>
            </a:pPr>
            <a:r>
              <a:rPr lang="de-DE" dirty="0" err="1" smtClean="0"/>
              <a:t>Arama</a:t>
            </a:r>
            <a:r>
              <a:rPr lang="de-DE" dirty="0" smtClean="0"/>
              <a:t> </a:t>
            </a:r>
            <a:r>
              <a:rPr lang="de-DE" dirty="0" err="1" smtClean="0"/>
              <a:t>alternatifleri</a:t>
            </a:r>
            <a:r>
              <a:rPr lang="de-DE" dirty="0" smtClean="0"/>
              <a:t> </a:t>
            </a:r>
            <a:r>
              <a:rPr lang="de-DE" dirty="0" err="1" smtClean="0"/>
              <a:t>sunması</a:t>
            </a:r>
            <a:endParaRPr lang="de-DE" dirty="0" smtClean="0"/>
          </a:p>
          <a:p>
            <a:pPr marL="1085850" lvl="2" indent="-285750"/>
            <a:r>
              <a:rPr lang="de-DE" dirty="0" err="1" smtClean="0"/>
              <a:t>Sözlükte</a:t>
            </a:r>
            <a:r>
              <a:rPr lang="de-DE" dirty="0" smtClean="0"/>
              <a:t> </a:t>
            </a:r>
            <a:r>
              <a:rPr lang="de-DE" dirty="0" err="1" smtClean="0"/>
              <a:t>gezinme</a:t>
            </a:r>
            <a:r>
              <a:rPr lang="de-DE" dirty="0" smtClean="0"/>
              <a:t> </a:t>
            </a:r>
            <a:r>
              <a:rPr lang="de-DE" dirty="0" err="1" smtClean="0"/>
              <a:t>olanağı</a:t>
            </a:r>
            <a:r>
              <a:rPr lang="de-DE" dirty="0" smtClean="0"/>
              <a:t>?</a:t>
            </a:r>
          </a:p>
          <a:p>
            <a:pPr marL="1085850" lvl="2" indent="-285750"/>
            <a:r>
              <a:rPr lang="de-DE" dirty="0" err="1" smtClean="0"/>
              <a:t>Eşanlamlılar</a:t>
            </a:r>
            <a:r>
              <a:rPr lang="de-DE" dirty="0" smtClean="0"/>
              <a:t> </a:t>
            </a:r>
            <a:r>
              <a:rPr lang="de-DE" dirty="0" err="1" smtClean="0"/>
              <a:t>sözlüğü</a:t>
            </a:r>
            <a:r>
              <a:rPr lang="de-DE" dirty="0" smtClean="0"/>
              <a:t>?</a:t>
            </a:r>
          </a:p>
          <a:p>
            <a:pPr marL="1085850" lvl="2" indent="-285750"/>
            <a:r>
              <a:rPr lang="de-DE" dirty="0" err="1" smtClean="0"/>
              <a:t>Bilginin</a:t>
            </a:r>
            <a:r>
              <a:rPr lang="de-DE" dirty="0" smtClean="0"/>
              <a:t> </a:t>
            </a:r>
            <a:r>
              <a:rPr lang="de-DE" dirty="0" err="1" smtClean="0"/>
              <a:t>düzenlenmesi</a:t>
            </a:r>
            <a:r>
              <a:rPr lang="de-DE" dirty="0" smtClean="0"/>
              <a:t> </a:t>
            </a:r>
            <a:r>
              <a:rPr lang="de-DE" dirty="0" err="1" smtClean="0"/>
              <a:t>için</a:t>
            </a:r>
            <a:r>
              <a:rPr lang="de-DE" dirty="0" smtClean="0"/>
              <a:t> </a:t>
            </a:r>
            <a:r>
              <a:rPr lang="de-DE" dirty="0" err="1" smtClean="0"/>
              <a:t>yaratılan</a:t>
            </a:r>
            <a:r>
              <a:rPr lang="de-DE" dirty="0" smtClean="0"/>
              <a:t> </a:t>
            </a:r>
            <a:r>
              <a:rPr lang="de-DE" dirty="0" err="1" smtClean="0"/>
              <a:t>sistemin</a:t>
            </a:r>
            <a:r>
              <a:rPr lang="de-DE" dirty="0" smtClean="0"/>
              <a:t> </a:t>
            </a:r>
            <a:r>
              <a:rPr lang="de-DE" dirty="0" err="1" smtClean="0"/>
              <a:t>sunumu</a:t>
            </a:r>
            <a:endParaRPr lang="de-DE" dirty="0" smtClean="0"/>
          </a:p>
          <a:p>
            <a:pPr marL="1543050" lvl="3" indent="-285750"/>
            <a:r>
              <a:rPr lang="de-DE" dirty="0" err="1" smtClean="0"/>
              <a:t>Sözlü</a:t>
            </a:r>
            <a:endParaRPr lang="de-DE" dirty="0" smtClean="0"/>
          </a:p>
          <a:p>
            <a:pPr marL="1543050" lvl="3" indent="-285750"/>
            <a:r>
              <a:rPr lang="de-DE" dirty="0" smtClean="0"/>
              <a:t>Grafik</a:t>
            </a:r>
            <a:endParaRPr lang="de-DE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-2-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89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/>
              <a:t>Profesyonel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smtClean="0"/>
              <a:t>BES</a:t>
            </a:r>
            <a:r>
              <a:rPr lang="tr-TR" dirty="0" smtClean="0"/>
              <a:t>’</a:t>
            </a:r>
            <a:r>
              <a:rPr lang="de-DE" dirty="0" err="1" smtClean="0"/>
              <a:t>ten</a:t>
            </a:r>
            <a:r>
              <a:rPr lang="de-DE" dirty="0" smtClean="0"/>
              <a:t> </a:t>
            </a:r>
            <a:r>
              <a:rPr lang="de-DE" dirty="0" err="1"/>
              <a:t>beklenen</a:t>
            </a:r>
            <a:r>
              <a:rPr lang="de-DE" dirty="0"/>
              <a:t> </a:t>
            </a:r>
            <a:r>
              <a:rPr lang="de-DE" dirty="0" err="1"/>
              <a:t>işlevlerin</a:t>
            </a:r>
            <a:r>
              <a:rPr lang="de-DE" dirty="0"/>
              <a:t> </a:t>
            </a:r>
            <a:r>
              <a:rPr lang="de-DE" dirty="0" err="1"/>
              <a:t>listesi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/>
          </a:p>
          <a:p>
            <a:pPr marL="457200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3</a:t>
            </a:r>
            <a:r>
              <a:rPr lang="de-DE" dirty="0" smtClean="0">
                <a:solidFill>
                  <a:schemeClr val="accent1"/>
                </a:solidFill>
              </a:rPr>
              <a:t>.   </a:t>
            </a:r>
            <a:r>
              <a:rPr lang="de-DE" dirty="0" err="1" smtClean="0"/>
              <a:t>Gösterim</a:t>
            </a:r>
            <a:r>
              <a:rPr lang="de-DE" dirty="0" smtClean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çıktılar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Arama</a:t>
            </a:r>
            <a:r>
              <a:rPr lang="de-DE" dirty="0" smtClean="0"/>
              <a:t> </a:t>
            </a:r>
            <a:r>
              <a:rPr lang="de-DE" dirty="0" err="1" smtClean="0"/>
              <a:t>sonuçlarının</a:t>
            </a:r>
            <a:r>
              <a:rPr lang="de-DE" dirty="0" smtClean="0"/>
              <a:t> </a:t>
            </a:r>
            <a:r>
              <a:rPr lang="de-DE" dirty="0" err="1" smtClean="0"/>
              <a:t>sıranması</a:t>
            </a:r>
            <a:r>
              <a:rPr lang="de-DE" dirty="0" smtClean="0"/>
              <a:t> </a:t>
            </a:r>
            <a:r>
              <a:rPr lang="de-DE" dirty="0" err="1" smtClean="0"/>
              <a:t>ile</a:t>
            </a:r>
            <a:r>
              <a:rPr lang="de-DE" dirty="0" smtClean="0"/>
              <a:t> </a:t>
            </a:r>
            <a:r>
              <a:rPr lang="de-DE" dirty="0" err="1" smtClean="0"/>
              <a:t>ilgili</a:t>
            </a:r>
            <a:r>
              <a:rPr lang="de-DE" dirty="0" smtClean="0"/>
              <a:t> </a:t>
            </a:r>
            <a:r>
              <a:rPr lang="de-DE" dirty="0" err="1" smtClean="0"/>
              <a:t>olanaklar</a:t>
            </a:r>
            <a:r>
              <a:rPr lang="de-DE" dirty="0" smtClean="0"/>
              <a:t>? </a:t>
            </a:r>
          </a:p>
          <a:p>
            <a:pPr lvl="2"/>
            <a:r>
              <a:rPr lang="de-DE" dirty="0" err="1" smtClean="0"/>
              <a:t>Sıralama</a:t>
            </a:r>
            <a:r>
              <a:rPr lang="de-DE" dirty="0" smtClean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çıktı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 </a:t>
            </a:r>
            <a:r>
              <a:rPr lang="de-DE" dirty="0" err="1"/>
              <a:t>hedeflerin</a:t>
            </a:r>
            <a:r>
              <a:rPr lang="de-DE" dirty="0"/>
              <a:t> </a:t>
            </a:r>
            <a:r>
              <a:rPr lang="de-DE" dirty="0" err="1"/>
              <a:t>işaretlenmesi</a:t>
            </a:r>
            <a:r>
              <a:rPr lang="de-DE" dirty="0"/>
              <a:t> / </a:t>
            </a:r>
            <a:r>
              <a:rPr lang="de-DE" dirty="0" err="1"/>
              <a:t>filtrelenmesi</a:t>
            </a:r>
            <a:r>
              <a:rPr lang="de-DE" dirty="0"/>
              <a:t>? </a:t>
            </a:r>
            <a:endParaRPr lang="de-DE" dirty="0" smtClean="0"/>
          </a:p>
          <a:p>
            <a:pPr lvl="2"/>
            <a:r>
              <a:rPr lang="de-DE" dirty="0" err="1" smtClean="0"/>
              <a:t>Belge</a:t>
            </a:r>
            <a:r>
              <a:rPr lang="de-DE" dirty="0" smtClean="0"/>
              <a:t> </a:t>
            </a:r>
            <a:r>
              <a:rPr lang="de-DE" dirty="0" err="1"/>
              <a:t>temsillerinin</a:t>
            </a:r>
            <a:r>
              <a:rPr lang="de-DE" dirty="0"/>
              <a:t> </a:t>
            </a:r>
            <a:r>
              <a:rPr lang="de-DE" dirty="0" err="1"/>
              <a:t>farklı</a:t>
            </a:r>
            <a:r>
              <a:rPr lang="de-DE" dirty="0"/>
              <a:t> </a:t>
            </a:r>
            <a:r>
              <a:rPr lang="de-DE" dirty="0" err="1"/>
              <a:t>formatlardaki</a:t>
            </a:r>
            <a:r>
              <a:rPr lang="de-DE" dirty="0"/>
              <a:t> </a:t>
            </a:r>
            <a:r>
              <a:rPr lang="de-DE" dirty="0" err="1"/>
              <a:t>çıktısı</a:t>
            </a:r>
            <a:r>
              <a:rPr lang="de-DE" dirty="0"/>
              <a:t> (CSV, XML, </a:t>
            </a:r>
            <a:r>
              <a:rPr lang="de-DE" dirty="0" err="1"/>
              <a:t>çeşitli</a:t>
            </a:r>
            <a:r>
              <a:rPr lang="de-DE" dirty="0"/>
              <a:t> </a:t>
            </a:r>
            <a:r>
              <a:rPr lang="de-DE" dirty="0" err="1"/>
              <a:t>bibliyografik</a:t>
            </a:r>
            <a:r>
              <a:rPr lang="de-DE" dirty="0"/>
              <a:t> </a:t>
            </a:r>
            <a:r>
              <a:rPr lang="de-DE" dirty="0" err="1"/>
              <a:t>veritabanı</a:t>
            </a:r>
            <a:r>
              <a:rPr lang="de-DE" dirty="0"/>
              <a:t> </a:t>
            </a:r>
            <a:r>
              <a:rPr lang="de-DE" dirty="0" err="1" smtClean="0"/>
              <a:t>formatları</a:t>
            </a:r>
            <a:r>
              <a:rPr lang="de-DE" dirty="0"/>
              <a:t> </a:t>
            </a:r>
            <a:r>
              <a:rPr lang="de-DE" dirty="0" err="1" smtClean="0"/>
              <a:t>vb</a:t>
            </a:r>
            <a:r>
              <a:rPr lang="de-DE" dirty="0"/>
              <a:t>.)? </a:t>
            </a:r>
            <a:endParaRPr lang="de-DE" dirty="0" smtClean="0"/>
          </a:p>
          <a:p>
            <a:pPr lvl="2"/>
            <a:r>
              <a:rPr lang="de-DE" dirty="0" err="1" smtClean="0"/>
              <a:t>Dijital</a:t>
            </a:r>
            <a:r>
              <a:rPr lang="de-DE" dirty="0" smtClean="0"/>
              <a:t> </a:t>
            </a:r>
            <a:r>
              <a:rPr lang="de-DE" dirty="0" err="1"/>
              <a:t>sürüme</a:t>
            </a:r>
            <a:r>
              <a:rPr lang="de-DE" dirty="0"/>
              <a:t> </a:t>
            </a:r>
            <a:r>
              <a:rPr lang="de-DE" dirty="0" err="1"/>
              <a:t>veya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belge</a:t>
            </a:r>
            <a:r>
              <a:rPr lang="de-DE" dirty="0"/>
              <a:t> </a:t>
            </a:r>
            <a:r>
              <a:rPr lang="de-DE" dirty="0" err="1"/>
              <a:t>sağlama</a:t>
            </a:r>
            <a:r>
              <a:rPr lang="de-DE" dirty="0"/>
              <a:t> </a:t>
            </a:r>
            <a:r>
              <a:rPr lang="de-DE" dirty="0" err="1"/>
              <a:t>hizmetine</a:t>
            </a:r>
            <a:r>
              <a:rPr lang="de-DE" dirty="0"/>
              <a:t> </a:t>
            </a:r>
            <a:r>
              <a:rPr lang="de-DE" dirty="0" err="1"/>
              <a:t>bağlantı</a:t>
            </a:r>
            <a:r>
              <a:rPr lang="de-DE" dirty="0"/>
              <a:t>?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4.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Bildirim</a:t>
            </a:r>
            <a:r>
              <a:rPr lang="de-DE" dirty="0" smtClean="0"/>
              <a:t> </a:t>
            </a:r>
            <a:r>
              <a:rPr lang="de-DE" dirty="0" err="1" smtClean="0"/>
              <a:t>hizmetleri</a:t>
            </a:r>
            <a:r>
              <a:rPr lang="de-DE" dirty="0" smtClean="0"/>
              <a:t> (push </a:t>
            </a:r>
            <a:r>
              <a:rPr lang="de-DE" dirty="0" err="1" smtClean="0"/>
              <a:t>services</a:t>
            </a:r>
            <a:r>
              <a:rPr lang="de-DE" dirty="0" smtClean="0"/>
              <a:t>):</a:t>
            </a:r>
            <a:endParaRPr lang="de-DE" dirty="0"/>
          </a:p>
          <a:p>
            <a:pPr lvl="2"/>
            <a:r>
              <a:rPr lang="de-DE" dirty="0" err="1" smtClean="0"/>
              <a:t>Arama</a:t>
            </a:r>
            <a:r>
              <a:rPr lang="de-DE" dirty="0" smtClean="0"/>
              <a:t> </a:t>
            </a:r>
            <a:r>
              <a:rPr lang="de-DE" dirty="0" err="1" smtClean="0"/>
              <a:t>profili</a:t>
            </a:r>
            <a:r>
              <a:rPr lang="de-DE" dirty="0" smtClean="0"/>
              <a:t> </a:t>
            </a:r>
            <a:r>
              <a:rPr lang="de-DE" dirty="0" err="1" smtClean="0"/>
              <a:t>yaratma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bunu</a:t>
            </a:r>
            <a:r>
              <a:rPr lang="de-DE" dirty="0" smtClean="0"/>
              <a:t> </a:t>
            </a:r>
            <a:r>
              <a:rPr lang="de-DE" dirty="0" err="1" smtClean="0"/>
              <a:t>yönetmeye</a:t>
            </a:r>
            <a:r>
              <a:rPr lang="de-DE" dirty="0" smtClean="0"/>
              <a:t> </a:t>
            </a:r>
            <a:r>
              <a:rPr lang="de-DE" dirty="0" err="1" smtClean="0"/>
              <a:t>olanak</a:t>
            </a:r>
            <a:r>
              <a:rPr lang="de-DE" dirty="0" smtClean="0"/>
              <a:t> </a:t>
            </a:r>
            <a:r>
              <a:rPr lang="de-DE" dirty="0" err="1" smtClean="0"/>
              <a:t>tanıyor</a:t>
            </a:r>
            <a:r>
              <a:rPr lang="de-DE" dirty="0" smtClean="0"/>
              <a:t> </a:t>
            </a:r>
            <a:r>
              <a:rPr lang="de-DE" dirty="0" err="1" smtClean="0"/>
              <a:t>mu</a:t>
            </a:r>
            <a:r>
              <a:rPr lang="de-DE" dirty="0" smtClean="0"/>
              <a:t>?</a:t>
            </a:r>
          </a:p>
          <a:p>
            <a:pPr lvl="2"/>
            <a:r>
              <a:rPr lang="de-DE" dirty="0" err="1" smtClean="0"/>
              <a:t>Düzenli</a:t>
            </a:r>
            <a:r>
              <a:rPr lang="de-DE" dirty="0" smtClean="0"/>
              <a:t> </a:t>
            </a:r>
            <a:r>
              <a:rPr lang="de-DE" dirty="0" err="1" smtClean="0"/>
              <a:t>olarak</a:t>
            </a:r>
            <a:r>
              <a:rPr lang="de-DE" dirty="0" smtClean="0"/>
              <a:t> (</a:t>
            </a:r>
            <a:r>
              <a:rPr lang="de-DE" dirty="0" err="1" smtClean="0"/>
              <a:t>yeni</a:t>
            </a:r>
            <a:r>
              <a:rPr lang="de-DE" dirty="0" smtClean="0"/>
              <a:t>) </a:t>
            </a:r>
            <a:r>
              <a:rPr lang="de-DE" dirty="0" err="1" smtClean="0"/>
              <a:t>arama</a:t>
            </a:r>
            <a:r>
              <a:rPr lang="de-DE" dirty="0" smtClean="0"/>
              <a:t> </a:t>
            </a:r>
            <a:r>
              <a:rPr lang="de-DE" dirty="0" err="1" smtClean="0"/>
              <a:t>sonuçlarını</a:t>
            </a:r>
            <a:r>
              <a:rPr lang="de-DE" dirty="0" smtClean="0"/>
              <a:t> </a:t>
            </a:r>
            <a:r>
              <a:rPr lang="de-DE" dirty="0" err="1" smtClean="0"/>
              <a:t>getiriyor</a:t>
            </a:r>
            <a:r>
              <a:rPr lang="de-DE" dirty="0" smtClean="0"/>
              <a:t> </a:t>
            </a:r>
            <a:r>
              <a:rPr lang="de-DE" dirty="0" err="1" smtClean="0"/>
              <a:t>mu</a:t>
            </a:r>
            <a:r>
              <a:rPr lang="de-DE" dirty="0" smtClean="0"/>
              <a:t>?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5.</a:t>
            </a:r>
            <a:r>
              <a:rPr lang="de-DE" dirty="0" smtClean="0"/>
              <a:t>   </a:t>
            </a:r>
            <a:r>
              <a:rPr lang="de-DE" dirty="0" err="1" smtClean="0"/>
              <a:t>Enformetrik</a:t>
            </a:r>
            <a:r>
              <a:rPr lang="de-DE" dirty="0" smtClean="0"/>
              <a:t> </a:t>
            </a:r>
            <a:r>
              <a:rPr lang="de-DE" dirty="0" err="1" smtClean="0"/>
              <a:t>analizler</a:t>
            </a:r>
            <a:r>
              <a:rPr lang="de-DE" dirty="0" smtClean="0"/>
              <a:t>: </a:t>
            </a:r>
            <a:endParaRPr lang="de-DE" dirty="0"/>
          </a:p>
          <a:p>
            <a:pPr lvl="2"/>
            <a:r>
              <a:rPr lang="de-DE" dirty="0" err="1" smtClean="0"/>
              <a:t>Sıralamalar</a:t>
            </a:r>
            <a:endParaRPr lang="de-DE" dirty="0"/>
          </a:p>
          <a:p>
            <a:pPr lvl="2"/>
            <a:r>
              <a:rPr lang="de-DE" dirty="0" smtClean="0"/>
              <a:t>Semantik </a:t>
            </a:r>
            <a:r>
              <a:rPr lang="de-DE" dirty="0" err="1" smtClean="0"/>
              <a:t>ağlar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/ </a:t>
            </a:r>
            <a:r>
              <a:rPr lang="de-DE" dirty="0" err="1" smtClean="0"/>
              <a:t>veya</a:t>
            </a:r>
            <a:r>
              <a:rPr lang="de-DE" dirty="0" smtClean="0"/>
              <a:t> </a:t>
            </a:r>
            <a:r>
              <a:rPr lang="de-DE" dirty="0" err="1" smtClean="0"/>
              <a:t>bilgi</a:t>
            </a:r>
            <a:r>
              <a:rPr lang="de-DE" dirty="0" smtClean="0"/>
              <a:t> </a:t>
            </a:r>
            <a:r>
              <a:rPr lang="de-DE" dirty="0" err="1" smtClean="0"/>
              <a:t>akış</a:t>
            </a:r>
            <a:r>
              <a:rPr lang="de-DE" dirty="0" smtClean="0"/>
              <a:t> </a:t>
            </a:r>
            <a:r>
              <a:rPr lang="de-DE" dirty="0" err="1" smtClean="0"/>
              <a:t>grafikleri</a:t>
            </a: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-3-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66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Tanım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Tekbiçim</a:t>
            </a:r>
            <a:r>
              <a:rPr lang="de-DE" dirty="0" smtClean="0"/>
              <a:t> / </a:t>
            </a:r>
            <a:r>
              <a:rPr lang="de-DE" dirty="0" err="1" smtClean="0"/>
              <a:t>genel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tanım</a:t>
            </a:r>
            <a:r>
              <a:rPr lang="de-DE" dirty="0" smtClean="0"/>
              <a:t> </a:t>
            </a:r>
            <a:r>
              <a:rPr lang="de-DE" dirty="0" err="1" smtClean="0"/>
              <a:t>yok</a:t>
            </a:r>
            <a:r>
              <a:rPr lang="de-DE" dirty="0" smtClean="0"/>
              <a:t>.</a:t>
            </a:r>
          </a:p>
          <a:p>
            <a:r>
              <a:rPr lang="de-DE" dirty="0" err="1">
                <a:sym typeface="Wingdings" panose="05000000000000000000" pitchFamily="2" charset="2"/>
              </a:rPr>
              <a:t>B</a:t>
            </a:r>
            <a:r>
              <a:rPr lang="de-DE" dirty="0" err="1" smtClean="0">
                <a:sym typeface="Wingdings" panose="05000000000000000000" pitchFamily="2" charset="2"/>
              </a:rPr>
              <a:t>ir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programın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tasarım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uygulama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iyileştirme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veya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çıktılarını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değerlendirmek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için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bilimsel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yöntemlerin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sistematik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dikkatli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titiz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şekilde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uygulanması</a:t>
            </a:r>
            <a:r>
              <a:rPr lang="de-DE" dirty="0">
                <a:sym typeface="Wingdings" panose="05000000000000000000" pitchFamily="2" charset="2"/>
              </a:rPr>
              <a:t>. 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Değerlendirme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uzmanlığı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işgücü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zaman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bütçe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gibi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kaynakları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gerektiren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kaynak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yoğun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süreçtir</a:t>
            </a:r>
            <a:r>
              <a:rPr lang="de-DE" dirty="0">
                <a:sym typeface="Wingdings" panose="05000000000000000000" pitchFamily="2" charset="2"/>
              </a:rPr>
              <a:t>. </a:t>
            </a:r>
            <a:r>
              <a:rPr lang="de-DE" dirty="0" smtClean="0">
                <a:sym typeface="Wingdings" panose="05000000000000000000" pitchFamily="2" charset="2"/>
              </a:rPr>
              <a:t>(Wikipedia)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Bir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değerlendirme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nesnesinin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iyi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gerekçelendirilmiş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ölçütler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kullanılarak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önceden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tanımlanan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hedeflere</a:t>
            </a:r>
            <a:r>
              <a:rPr lang="de-DE" dirty="0">
                <a:sym typeface="Wingdings" panose="05000000000000000000" pitchFamily="2" charset="2"/>
              </a:rPr>
              <a:t> göre </a:t>
            </a:r>
            <a:r>
              <a:rPr lang="de-DE" dirty="0" err="1">
                <a:sym typeface="Wingdings" panose="05000000000000000000" pitchFamily="2" charset="2"/>
              </a:rPr>
              <a:t>değerlendirildiği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süreçtir</a:t>
            </a:r>
            <a:r>
              <a:rPr lang="de-DE" dirty="0">
                <a:sym typeface="Wingdings" panose="05000000000000000000" pitchFamily="2" charset="2"/>
              </a:rPr>
              <a:t>. (Balzer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BES </a:t>
            </a:r>
            <a:r>
              <a:rPr lang="de-DE" dirty="0" err="1"/>
              <a:t>kalitesi</a:t>
            </a:r>
            <a:r>
              <a:rPr lang="de-DE" dirty="0"/>
              <a:t> / </a:t>
            </a:r>
            <a:r>
              <a:rPr lang="de-DE" dirty="0" err="1"/>
              <a:t>etkililiğinin</a:t>
            </a:r>
            <a:r>
              <a:rPr lang="de-DE" dirty="0"/>
              <a:t> </a:t>
            </a:r>
            <a:r>
              <a:rPr lang="de-DE" dirty="0" err="1" smtClean="0"/>
              <a:t>değerlendirilmesine</a:t>
            </a:r>
            <a:r>
              <a:rPr lang="de-DE" dirty="0" smtClean="0"/>
              <a:t> </a:t>
            </a:r>
            <a:r>
              <a:rPr lang="de-DE" dirty="0" err="1" smtClean="0"/>
              <a:t>yönelik</a:t>
            </a:r>
            <a:r>
              <a:rPr lang="de-DE" dirty="0" smtClean="0"/>
              <a:t> </a:t>
            </a:r>
            <a:r>
              <a:rPr lang="de-DE" dirty="0" err="1" smtClean="0"/>
              <a:t>göstergeler</a:t>
            </a:r>
            <a:endParaRPr lang="de-DE" dirty="0"/>
          </a:p>
          <a:p>
            <a:pPr lvl="1"/>
            <a:r>
              <a:rPr lang="de-DE" dirty="0" err="1" smtClean="0"/>
              <a:t>Literatürdeki</a:t>
            </a:r>
            <a:r>
              <a:rPr lang="de-DE" dirty="0" smtClean="0"/>
              <a:t> </a:t>
            </a:r>
            <a:r>
              <a:rPr lang="de-DE" dirty="0" err="1" smtClean="0"/>
              <a:t>farklı</a:t>
            </a:r>
            <a:r>
              <a:rPr lang="de-DE" dirty="0" smtClean="0"/>
              <a:t> BES </a:t>
            </a:r>
            <a:r>
              <a:rPr lang="de-DE" dirty="0" err="1" smtClean="0"/>
              <a:t>etkinlik</a:t>
            </a:r>
            <a:r>
              <a:rPr lang="de-DE" dirty="0" smtClean="0"/>
              <a:t> </a:t>
            </a:r>
            <a:r>
              <a:rPr lang="de-DE" dirty="0" err="1" smtClean="0"/>
              <a:t>ölçüleri</a:t>
            </a:r>
            <a:r>
              <a:rPr lang="de-DE" dirty="0" smtClean="0"/>
              <a:t> </a:t>
            </a:r>
            <a:r>
              <a:rPr lang="de-DE" dirty="0" err="1" smtClean="0"/>
              <a:t>içerisinde</a:t>
            </a:r>
            <a:r>
              <a:rPr lang="de-DE" dirty="0" smtClean="0"/>
              <a:t> en </a:t>
            </a:r>
            <a:r>
              <a:rPr lang="de-DE" dirty="0" err="1"/>
              <a:t>iyi</a:t>
            </a:r>
            <a:r>
              <a:rPr lang="de-DE" dirty="0"/>
              <a:t> </a:t>
            </a:r>
            <a:r>
              <a:rPr lang="de-DE" dirty="0" err="1" smtClean="0"/>
              <a:t>bilinenler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Anma</a:t>
            </a:r>
            <a:r>
              <a:rPr lang="de-DE" dirty="0" smtClean="0"/>
              <a:t> (Recall): </a:t>
            </a:r>
            <a:r>
              <a:rPr lang="de-DE" dirty="0" err="1" smtClean="0"/>
              <a:t>Arama</a:t>
            </a:r>
            <a:r>
              <a:rPr lang="de-DE" dirty="0" smtClean="0"/>
              <a:t> </a:t>
            </a:r>
            <a:r>
              <a:rPr lang="de-DE" dirty="0" err="1"/>
              <a:t>sonuçlarının</a:t>
            </a:r>
            <a:r>
              <a:rPr lang="de-DE" dirty="0"/>
              <a:t> (</a:t>
            </a:r>
            <a:r>
              <a:rPr lang="de-DE" dirty="0" err="1"/>
              <a:t>sonuç</a:t>
            </a:r>
            <a:r>
              <a:rPr lang="de-DE" dirty="0"/>
              <a:t> </a:t>
            </a:r>
            <a:r>
              <a:rPr lang="de-DE" dirty="0" err="1"/>
              <a:t>listesinin</a:t>
            </a:r>
            <a:r>
              <a:rPr lang="de-DE" dirty="0" smtClean="0"/>
              <a:t>) </a:t>
            </a:r>
            <a:r>
              <a:rPr lang="de-DE" dirty="0" err="1" smtClean="0"/>
              <a:t>eksiksizliği</a:t>
            </a:r>
            <a:r>
              <a:rPr lang="de-DE" dirty="0" smtClean="0"/>
              <a:t> - </a:t>
            </a:r>
            <a:r>
              <a:rPr lang="de-DE" dirty="0" err="1" smtClean="0"/>
              <a:t>Tüm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mevcut</a:t>
            </a:r>
            <a:r>
              <a:rPr lang="de-DE" dirty="0"/>
              <a:t>) </a:t>
            </a:r>
            <a:r>
              <a:rPr lang="de-DE" dirty="0" err="1"/>
              <a:t>ilgili</a:t>
            </a:r>
            <a:r>
              <a:rPr lang="de-DE" dirty="0"/>
              <a:t> </a:t>
            </a:r>
            <a:r>
              <a:rPr lang="de-DE" dirty="0" err="1"/>
              <a:t>belgelerin</a:t>
            </a:r>
            <a:r>
              <a:rPr lang="de-DE" dirty="0"/>
              <a:t> </a:t>
            </a:r>
            <a:r>
              <a:rPr lang="de-DE" dirty="0" err="1"/>
              <a:t>kaç</a:t>
            </a:r>
            <a:r>
              <a:rPr lang="de-DE" dirty="0"/>
              <a:t> </a:t>
            </a:r>
            <a:r>
              <a:rPr lang="de-DE" dirty="0" err="1"/>
              <a:t>tanesi</a:t>
            </a:r>
            <a:r>
              <a:rPr lang="de-DE" dirty="0"/>
              <a:t> </a:t>
            </a:r>
            <a:r>
              <a:rPr lang="de-DE" dirty="0" err="1"/>
              <a:t>bulundu</a:t>
            </a:r>
            <a:r>
              <a:rPr lang="de-DE" dirty="0"/>
              <a:t>?</a:t>
            </a:r>
          </a:p>
          <a:p>
            <a:pPr lvl="2"/>
            <a:r>
              <a:rPr lang="de-DE" dirty="0" err="1" smtClean="0"/>
              <a:t>Duyarlık</a:t>
            </a:r>
            <a:r>
              <a:rPr lang="de-DE" dirty="0" smtClean="0"/>
              <a:t> (Precision): </a:t>
            </a:r>
            <a:r>
              <a:rPr lang="de-DE" dirty="0" err="1" smtClean="0"/>
              <a:t>Arama</a:t>
            </a:r>
            <a:r>
              <a:rPr lang="de-DE" dirty="0" smtClean="0"/>
              <a:t> </a:t>
            </a:r>
            <a:r>
              <a:rPr lang="de-DE" dirty="0" err="1"/>
              <a:t>sonuçlarının</a:t>
            </a:r>
            <a:r>
              <a:rPr lang="de-DE" dirty="0"/>
              <a:t> (</a:t>
            </a:r>
            <a:r>
              <a:rPr lang="de-DE" dirty="0" err="1"/>
              <a:t>sonuç</a:t>
            </a:r>
            <a:r>
              <a:rPr lang="de-DE" dirty="0"/>
              <a:t> </a:t>
            </a:r>
            <a:r>
              <a:rPr lang="de-DE" dirty="0" err="1"/>
              <a:t>listesinin</a:t>
            </a:r>
            <a:r>
              <a:rPr lang="de-DE" dirty="0" smtClean="0"/>
              <a:t>) </a:t>
            </a:r>
            <a:r>
              <a:rPr lang="de-DE" dirty="0" err="1" smtClean="0"/>
              <a:t>kesinliği</a:t>
            </a:r>
            <a:r>
              <a:rPr lang="de-DE" dirty="0" smtClean="0"/>
              <a:t> - </a:t>
            </a:r>
            <a:r>
              <a:rPr lang="de-DE" dirty="0" err="1" smtClean="0"/>
              <a:t>Bulunan</a:t>
            </a:r>
            <a:r>
              <a:rPr lang="de-DE" dirty="0" smtClean="0"/>
              <a:t> </a:t>
            </a:r>
            <a:r>
              <a:rPr lang="de-DE" dirty="0" err="1"/>
              <a:t>tüm</a:t>
            </a:r>
            <a:r>
              <a:rPr lang="de-DE" dirty="0"/>
              <a:t> </a:t>
            </a:r>
            <a:r>
              <a:rPr lang="de-DE" dirty="0" err="1" smtClean="0"/>
              <a:t>belgeler</a:t>
            </a:r>
            <a:r>
              <a:rPr lang="de-DE" dirty="0" smtClean="0"/>
              <a:t> </a:t>
            </a:r>
            <a:r>
              <a:rPr lang="de-DE" dirty="0" err="1" smtClean="0"/>
              <a:t>içerisinde</a:t>
            </a:r>
            <a:r>
              <a:rPr lang="de-DE" dirty="0" smtClean="0"/>
              <a:t> </a:t>
            </a:r>
            <a:r>
              <a:rPr lang="de-DE" dirty="0" err="1" smtClean="0"/>
              <a:t>ilgili</a:t>
            </a:r>
            <a:r>
              <a:rPr lang="de-DE" dirty="0" smtClean="0"/>
              <a:t> </a:t>
            </a:r>
            <a:r>
              <a:rPr lang="de-DE" dirty="0" err="1" smtClean="0"/>
              <a:t>olanların</a:t>
            </a:r>
            <a:r>
              <a:rPr lang="de-DE" dirty="0" smtClean="0"/>
              <a:t> </a:t>
            </a:r>
            <a:r>
              <a:rPr lang="de-DE" dirty="0" err="1"/>
              <a:t>sayısı</a:t>
            </a:r>
            <a:r>
              <a:rPr lang="de-DE" dirty="0"/>
              <a:t> </a:t>
            </a:r>
            <a:r>
              <a:rPr lang="de-DE" dirty="0" err="1"/>
              <a:t>nedir</a:t>
            </a:r>
            <a:r>
              <a:rPr lang="de-DE" dirty="0"/>
              <a:t>?</a:t>
            </a:r>
          </a:p>
          <a:p>
            <a:pPr lvl="2"/>
            <a:r>
              <a:rPr lang="de-DE" dirty="0" err="1" smtClean="0"/>
              <a:t>Posa</a:t>
            </a:r>
            <a:r>
              <a:rPr lang="de-DE" dirty="0"/>
              <a:t> </a:t>
            </a:r>
            <a:r>
              <a:rPr lang="de-DE" dirty="0" smtClean="0"/>
              <a:t>(Fallout): </a:t>
            </a:r>
            <a:r>
              <a:rPr lang="de-DE" dirty="0" err="1" smtClean="0"/>
              <a:t>İlgili</a:t>
            </a:r>
            <a:r>
              <a:rPr lang="de-DE" dirty="0" smtClean="0"/>
              <a:t> </a:t>
            </a:r>
            <a:r>
              <a:rPr lang="de-DE" dirty="0" err="1"/>
              <a:t>olmayan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belgenin</a:t>
            </a:r>
            <a:r>
              <a:rPr lang="de-DE" dirty="0"/>
              <a:t> </a:t>
            </a:r>
            <a:r>
              <a:rPr lang="de-DE" dirty="0" err="1"/>
              <a:t>bulunma</a:t>
            </a:r>
            <a:r>
              <a:rPr lang="de-DE" dirty="0"/>
              <a:t> </a:t>
            </a:r>
            <a:r>
              <a:rPr lang="de-DE" dirty="0" err="1" smtClean="0"/>
              <a:t>olasılığı</a:t>
            </a:r>
            <a:endParaRPr lang="de-DE" dirty="0"/>
          </a:p>
          <a:p>
            <a:pPr marL="914400" lvl="1" indent="-457200">
              <a:buAutoNum type="arabicPeriod" startAt="5"/>
            </a:pP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-4-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2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44" y="2068414"/>
            <a:ext cx="8791363" cy="301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841" y="5415838"/>
            <a:ext cx="43541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Anma</a:t>
            </a:r>
            <a:r>
              <a:rPr lang="en-US" sz="2400" dirty="0" smtClean="0">
                <a:latin typeface="Arial"/>
                <a:cs typeface="Arial"/>
              </a:rPr>
              <a:t> (Recall) = a / a + c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Duyarlık</a:t>
            </a:r>
            <a:r>
              <a:rPr lang="en-US" sz="2400" dirty="0" smtClean="0">
                <a:latin typeface="Arial"/>
                <a:cs typeface="Arial"/>
              </a:rPr>
              <a:t> (Precision) = a / a + b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Posa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= b / b + d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-5-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2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63168" y="1836157"/>
            <a:ext cx="10515600" cy="1639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 err="1" smtClean="0"/>
              <a:t>Örnek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veritabanı</a:t>
            </a:r>
            <a:r>
              <a:rPr lang="de-DE" dirty="0"/>
              <a:t>, </a:t>
            </a:r>
            <a:r>
              <a:rPr lang="de-DE" dirty="0" err="1"/>
              <a:t>belirli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 smtClean="0"/>
              <a:t>konuya</a:t>
            </a:r>
            <a:r>
              <a:rPr lang="de-DE" dirty="0" smtClean="0"/>
              <a:t> </a:t>
            </a:r>
            <a:r>
              <a:rPr lang="de-DE" dirty="0" err="1" smtClean="0"/>
              <a:t>yönelik</a:t>
            </a:r>
            <a:r>
              <a:rPr lang="de-DE" dirty="0" smtClean="0"/>
              <a:t> 20 </a:t>
            </a:r>
            <a:r>
              <a:rPr lang="de-DE" dirty="0" err="1" smtClean="0"/>
              <a:t>tanesinin</a:t>
            </a:r>
            <a:r>
              <a:rPr lang="de-DE" dirty="0" smtClean="0"/>
              <a:t> </a:t>
            </a:r>
            <a:r>
              <a:rPr lang="de-DE" dirty="0" err="1" smtClean="0"/>
              <a:t>ilgili</a:t>
            </a:r>
            <a:r>
              <a:rPr lang="de-DE" dirty="0" smtClean="0"/>
              <a:t> </a:t>
            </a:r>
            <a:r>
              <a:rPr lang="de-DE" dirty="0" err="1"/>
              <a:t>olduğu</a:t>
            </a:r>
            <a:r>
              <a:rPr lang="de-DE" dirty="0"/>
              <a:t> (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smtClean="0"/>
              <a:t>116</a:t>
            </a:r>
            <a:r>
              <a:rPr lang="tr-TR" dirty="0" smtClean="0"/>
              <a:t>’</a:t>
            </a:r>
            <a:r>
              <a:rPr lang="de-DE" dirty="0" err="1" smtClean="0"/>
              <a:t>sının</a:t>
            </a:r>
            <a:r>
              <a:rPr lang="de-DE" dirty="0" smtClean="0"/>
              <a:t> </a:t>
            </a:r>
            <a:r>
              <a:rPr lang="de-DE" dirty="0" err="1" smtClean="0"/>
              <a:t>ilgili</a:t>
            </a:r>
            <a:r>
              <a:rPr lang="de-DE" dirty="0" smtClean="0"/>
              <a:t> </a:t>
            </a:r>
            <a:r>
              <a:rPr lang="de-DE" dirty="0" err="1" smtClean="0"/>
              <a:t>olmadığı</a:t>
            </a:r>
            <a:r>
              <a:rPr lang="de-DE" dirty="0"/>
              <a:t>) </a:t>
            </a:r>
            <a:r>
              <a:rPr lang="de-DE" dirty="0" err="1"/>
              <a:t>toplam</a:t>
            </a:r>
            <a:r>
              <a:rPr lang="de-DE" dirty="0"/>
              <a:t> 136 </a:t>
            </a:r>
            <a:r>
              <a:rPr lang="de-DE" dirty="0" err="1"/>
              <a:t>belgeden</a:t>
            </a:r>
            <a:r>
              <a:rPr lang="de-DE" dirty="0"/>
              <a:t> </a:t>
            </a:r>
            <a:r>
              <a:rPr lang="de-DE" dirty="0" err="1" smtClean="0"/>
              <a:t>oluşmaktadır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err="1" smtClean="0"/>
              <a:t>Bu</a:t>
            </a:r>
            <a:r>
              <a:rPr lang="de-DE" dirty="0" smtClean="0"/>
              <a:t> </a:t>
            </a:r>
            <a:r>
              <a:rPr lang="de-DE" dirty="0" err="1" smtClean="0"/>
              <a:t>konuda</a:t>
            </a:r>
            <a:r>
              <a:rPr lang="de-DE" dirty="0" smtClean="0"/>
              <a:t> </a:t>
            </a:r>
            <a:r>
              <a:rPr lang="de-DE" dirty="0" err="1" smtClean="0"/>
              <a:t>yapılan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aramada</a:t>
            </a:r>
            <a:r>
              <a:rPr lang="de-DE" dirty="0" smtClean="0"/>
              <a:t> </a:t>
            </a:r>
            <a:r>
              <a:rPr lang="de-DE" dirty="0" err="1" smtClean="0"/>
              <a:t>veritabanı</a:t>
            </a:r>
            <a:r>
              <a:rPr lang="de-DE" dirty="0" smtClean="0"/>
              <a:t>, 8</a:t>
            </a:r>
            <a:r>
              <a:rPr lang="tr-TR" dirty="0" smtClean="0"/>
              <a:t>’</a:t>
            </a:r>
            <a:r>
              <a:rPr lang="de-DE" dirty="0" smtClean="0"/>
              <a:t>i </a:t>
            </a:r>
            <a:r>
              <a:rPr lang="de-DE" dirty="0" err="1" smtClean="0"/>
              <a:t>ilgili</a:t>
            </a:r>
            <a:r>
              <a:rPr lang="de-DE" dirty="0" smtClean="0"/>
              <a:t> </a:t>
            </a:r>
            <a:r>
              <a:rPr lang="de-DE" dirty="0" err="1" smtClean="0"/>
              <a:t>olan</a:t>
            </a:r>
            <a:r>
              <a:rPr lang="de-DE" dirty="0" smtClean="0"/>
              <a:t> </a:t>
            </a:r>
            <a:r>
              <a:rPr lang="de-DE" dirty="0"/>
              <a:t>12 </a:t>
            </a:r>
            <a:r>
              <a:rPr lang="de-DE" dirty="0" err="1"/>
              <a:t>belgeyi</a:t>
            </a:r>
            <a:r>
              <a:rPr lang="de-DE" dirty="0"/>
              <a:t> </a:t>
            </a:r>
            <a:r>
              <a:rPr lang="de-DE" dirty="0" err="1" smtClean="0"/>
              <a:t>sonuç</a:t>
            </a:r>
            <a:r>
              <a:rPr lang="de-DE" dirty="0" smtClean="0"/>
              <a:t> </a:t>
            </a:r>
            <a:r>
              <a:rPr lang="de-DE" dirty="0" err="1" smtClean="0"/>
              <a:t>olarak</a:t>
            </a:r>
            <a:r>
              <a:rPr lang="de-DE" dirty="0" smtClean="0"/>
              <a:t> </a:t>
            </a:r>
            <a:r>
              <a:rPr lang="de-DE" dirty="0" err="1" smtClean="0"/>
              <a:t>getirmektedir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err="1" smtClean="0"/>
              <a:t>Buna</a:t>
            </a:r>
            <a:r>
              <a:rPr lang="de-DE" dirty="0" smtClean="0"/>
              <a:t> göre </a:t>
            </a:r>
            <a:r>
              <a:rPr lang="de-DE" dirty="0" err="1" smtClean="0"/>
              <a:t>anma</a:t>
            </a:r>
            <a:r>
              <a:rPr lang="de-DE" dirty="0" smtClean="0"/>
              <a:t>, </a:t>
            </a:r>
            <a:r>
              <a:rPr lang="de-DE" dirty="0" err="1" smtClean="0"/>
              <a:t>duyarlık</a:t>
            </a:r>
            <a:r>
              <a:rPr lang="de-DE" dirty="0" smtClean="0"/>
              <a:t>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posa</a:t>
            </a:r>
            <a:r>
              <a:rPr lang="de-DE" dirty="0" smtClean="0"/>
              <a:t> </a:t>
            </a:r>
            <a:r>
              <a:rPr lang="de-DE" dirty="0" err="1" smtClean="0"/>
              <a:t>değerleri</a:t>
            </a:r>
            <a:r>
              <a:rPr lang="de-DE" dirty="0" smtClean="0"/>
              <a:t> </a:t>
            </a:r>
            <a:r>
              <a:rPr lang="de-DE" dirty="0" err="1" smtClean="0"/>
              <a:t>açısından</a:t>
            </a:r>
            <a:r>
              <a:rPr lang="de-DE" dirty="0" smtClean="0"/>
              <a:t> </a:t>
            </a:r>
            <a:r>
              <a:rPr lang="de-DE" dirty="0" err="1" smtClean="0"/>
              <a:t>sistemin</a:t>
            </a:r>
            <a:r>
              <a:rPr lang="de-DE" dirty="0" smtClean="0"/>
              <a:t> </a:t>
            </a:r>
            <a:r>
              <a:rPr lang="de-DE" dirty="0" err="1" smtClean="0"/>
              <a:t>etkinlği</a:t>
            </a:r>
            <a:r>
              <a:rPr lang="de-DE" dirty="0" smtClean="0"/>
              <a:t> </a:t>
            </a:r>
            <a:r>
              <a:rPr lang="de-DE" dirty="0" err="1" smtClean="0"/>
              <a:t>nedir</a:t>
            </a:r>
            <a:r>
              <a:rPr lang="de-DE" dirty="0"/>
              <a:t>?</a:t>
            </a:r>
            <a:endParaRPr lang="de-DE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70786"/>
              </p:ext>
            </p:extLst>
          </p:nvPr>
        </p:nvGraphicFramePr>
        <p:xfrm>
          <a:off x="1917027" y="3634409"/>
          <a:ext cx="833717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latin typeface="Arial"/>
                        </a:rPr>
                        <a:t>İlgili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latin typeface="Arial"/>
                        </a:rPr>
                        <a:t>İlgisiz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latin typeface="Arial"/>
                        </a:rPr>
                        <a:t>Toplam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/>
                        </a:rPr>
                        <a:t>Erişilen</a:t>
                      </a:r>
                      <a:r>
                        <a:rPr lang="de-DE" dirty="0" smtClean="0">
                          <a:latin typeface="Arial"/>
                        </a:rPr>
                        <a:t> </a:t>
                      </a:r>
                      <a:r>
                        <a:rPr lang="de-DE" dirty="0" err="1" smtClean="0">
                          <a:latin typeface="Arial"/>
                        </a:rPr>
                        <a:t>belgeler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Arial"/>
                        </a:rPr>
                        <a:t>8</a:t>
                      </a:r>
                      <a:endParaRPr lang="de-DE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Arial"/>
                        </a:rPr>
                        <a:t>4</a:t>
                      </a:r>
                      <a:endParaRPr lang="de-DE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/>
                        </a:rPr>
                        <a:t>12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/>
                        </a:rPr>
                        <a:t>Erişilmeyen</a:t>
                      </a:r>
                      <a:r>
                        <a:rPr lang="de-DE" dirty="0" smtClean="0">
                          <a:latin typeface="Arial"/>
                        </a:rPr>
                        <a:t> </a:t>
                      </a:r>
                      <a:r>
                        <a:rPr lang="de-DE" dirty="0" err="1" smtClean="0">
                          <a:latin typeface="Arial"/>
                        </a:rPr>
                        <a:t>belgeler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Arial"/>
                        </a:rPr>
                        <a:t>12</a:t>
                      </a:r>
                      <a:endParaRPr lang="de-DE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latin typeface="Arial"/>
                        </a:rPr>
                        <a:t>112</a:t>
                      </a:r>
                      <a:endParaRPr lang="de-DE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/>
                        </a:rPr>
                        <a:t>124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/>
                        </a:rPr>
                        <a:t>Toplam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/>
                        </a:rPr>
                        <a:t>20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/>
                        </a:rPr>
                        <a:t>116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/>
                        </a:rPr>
                        <a:t>136</a:t>
                      </a:r>
                      <a:endParaRPr lang="de-DE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Inhaltsplatzhalter 2"/>
          <p:cNvSpPr txBox="1">
            <a:spLocks/>
          </p:cNvSpPr>
          <p:nvPr/>
        </p:nvSpPr>
        <p:spPr>
          <a:xfrm>
            <a:off x="4497672" y="5343384"/>
            <a:ext cx="3368706" cy="181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err="1" smtClean="0">
                <a:latin typeface="Arial"/>
              </a:rPr>
              <a:t>Anma</a:t>
            </a:r>
            <a:r>
              <a:rPr lang="de-DE" sz="2000" dirty="0" smtClean="0">
                <a:latin typeface="Arial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 smtClean="0">
                <a:latin typeface="Arial"/>
              </a:rPr>
              <a:t>    </a:t>
            </a:r>
            <a:r>
              <a:rPr lang="de-DE" sz="2000" dirty="0" smtClean="0">
                <a:latin typeface="Arial"/>
              </a:rPr>
              <a:t>8/20  = </a:t>
            </a:r>
            <a:r>
              <a:rPr lang="de-DE" sz="2000" b="1" dirty="0" smtClean="0">
                <a:latin typeface="Arial"/>
              </a:rPr>
              <a:t>0,4</a:t>
            </a:r>
          </a:p>
          <a:p>
            <a:pPr marL="0" indent="0">
              <a:buNone/>
            </a:pPr>
            <a:r>
              <a:rPr lang="de-DE" sz="2000" dirty="0" err="1" smtClean="0">
                <a:latin typeface="Arial"/>
              </a:rPr>
              <a:t>Duyarlık</a:t>
            </a:r>
            <a:r>
              <a:rPr lang="de-DE" sz="2000" dirty="0" smtClean="0">
                <a:latin typeface="Arial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 smtClean="0">
                <a:latin typeface="Arial"/>
              </a:rPr>
              <a:t> </a:t>
            </a:r>
            <a:r>
              <a:rPr lang="de-DE" sz="2000" dirty="0" smtClean="0">
                <a:latin typeface="Arial"/>
              </a:rPr>
              <a:t>8/12  = </a:t>
            </a:r>
            <a:r>
              <a:rPr lang="de-DE" sz="2000" b="1" dirty="0" smtClean="0">
                <a:latin typeface="Arial"/>
              </a:rPr>
              <a:t>0,67</a:t>
            </a:r>
            <a:endParaRPr lang="de-DE" sz="2000" b="1" dirty="0">
              <a:latin typeface="Arial"/>
            </a:endParaRPr>
          </a:p>
          <a:p>
            <a:pPr marL="0" indent="0">
              <a:buNone/>
            </a:pPr>
            <a:r>
              <a:rPr lang="de-DE" sz="2000" dirty="0" err="1" smtClean="0">
                <a:latin typeface="Arial"/>
              </a:rPr>
              <a:t>Posa</a:t>
            </a:r>
            <a:r>
              <a:rPr lang="de-DE" sz="2000" dirty="0" smtClean="0">
                <a:latin typeface="Arial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 smtClean="0">
                <a:latin typeface="Arial"/>
              </a:rPr>
              <a:t>     </a:t>
            </a:r>
            <a:r>
              <a:rPr lang="de-DE" sz="2000" dirty="0" smtClean="0">
                <a:latin typeface="Arial"/>
              </a:rPr>
              <a:t>4/116 = </a:t>
            </a:r>
            <a:r>
              <a:rPr lang="de-DE" sz="2000" b="1" dirty="0" smtClean="0">
                <a:latin typeface="Arial"/>
              </a:rPr>
              <a:t>0,034</a:t>
            </a:r>
            <a:endParaRPr lang="de-DE" b="1" dirty="0"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-6-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50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Anma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duyarlık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çeşit</a:t>
            </a:r>
            <a:r>
              <a:rPr lang="en-US" dirty="0"/>
              <a:t> </a:t>
            </a:r>
            <a:r>
              <a:rPr lang="en-US" dirty="0" err="1"/>
              <a:t>ödünleşim</a:t>
            </a:r>
            <a:r>
              <a:rPr lang="en-US" dirty="0"/>
              <a:t> (tradeoff)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konusudur</a:t>
            </a:r>
            <a:r>
              <a:rPr lang="en-US" dirty="0"/>
              <a:t>:</a:t>
            </a:r>
          </a:p>
          <a:p>
            <a:pPr lvl="1"/>
            <a:r>
              <a:rPr lang="de-DE" dirty="0" err="1"/>
              <a:t>Yüksek</a:t>
            </a:r>
            <a:r>
              <a:rPr lang="de-DE" dirty="0"/>
              <a:t> </a:t>
            </a:r>
            <a:r>
              <a:rPr lang="de-DE" dirty="0" err="1"/>
              <a:t>duyarlık</a:t>
            </a:r>
            <a:r>
              <a:rPr lang="de-DE" dirty="0"/>
              <a:t> </a:t>
            </a:r>
            <a:r>
              <a:rPr lang="de-DE" dirty="0" err="1"/>
              <a:t>genellikle</a:t>
            </a:r>
            <a:r>
              <a:rPr lang="de-DE" dirty="0"/>
              <a:t> ? </a:t>
            </a:r>
            <a:r>
              <a:rPr lang="de-DE" dirty="0" err="1"/>
              <a:t>anma</a:t>
            </a:r>
            <a:r>
              <a:rPr lang="de-DE" dirty="0"/>
              <a:t> </a:t>
            </a:r>
            <a:r>
              <a:rPr lang="de-DE" dirty="0" err="1"/>
              <a:t>sonucunu</a:t>
            </a:r>
            <a:r>
              <a:rPr lang="de-DE" dirty="0"/>
              <a:t> </a:t>
            </a:r>
            <a:r>
              <a:rPr lang="de-DE" dirty="0" err="1"/>
              <a:t>getirir</a:t>
            </a:r>
            <a:endParaRPr lang="de-DE" dirty="0"/>
          </a:p>
          <a:p>
            <a:pPr lvl="1"/>
            <a:r>
              <a:rPr lang="de-DE" dirty="0" err="1"/>
              <a:t>Yüksek</a:t>
            </a:r>
            <a:r>
              <a:rPr lang="de-DE" dirty="0"/>
              <a:t> </a:t>
            </a:r>
            <a:r>
              <a:rPr lang="de-DE" dirty="0" err="1"/>
              <a:t>anma</a:t>
            </a:r>
            <a:r>
              <a:rPr lang="de-DE" dirty="0"/>
              <a:t> </a:t>
            </a:r>
            <a:r>
              <a:rPr lang="de-DE" dirty="0" err="1"/>
              <a:t>genellikle</a:t>
            </a:r>
            <a:r>
              <a:rPr lang="de-DE" dirty="0"/>
              <a:t> ? </a:t>
            </a:r>
            <a:r>
              <a:rPr lang="de-DE" dirty="0" err="1"/>
              <a:t>duyarlık</a:t>
            </a:r>
            <a:r>
              <a:rPr lang="de-DE" dirty="0"/>
              <a:t> </a:t>
            </a:r>
            <a:r>
              <a:rPr lang="de-DE" dirty="0" err="1"/>
              <a:t>sonucunu</a:t>
            </a:r>
            <a:r>
              <a:rPr lang="de-DE" dirty="0"/>
              <a:t> </a:t>
            </a:r>
            <a:r>
              <a:rPr lang="de-DE" dirty="0" err="1"/>
              <a:t>getirir</a:t>
            </a:r>
            <a:endParaRPr lang="de-DE" dirty="0"/>
          </a:p>
          <a:p>
            <a:r>
              <a:rPr lang="de-DE" dirty="0" err="1"/>
              <a:t>Hangi</a:t>
            </a:r>
            <a:r>
              <a:rPr lang="de-DE" dirty="0"/>
              <a:t> </a:t>
            </a:r>
            <a:r>
              <a:rPr lang="de-DE" dirty="0" err="1"/>
              <a:t>göstergenin</a:t>
            </a:r>
            <a:r>
              <a:rPr lang="de-DE" dirty="0"/>
              <a:t> </a:t>
            </a:r>
            <a:r>
              <a:rPr lang="de-DE" dirty="0" err="1"/>
              <a:t>performansı</a:t>
            </a:r>
            <a:r>
              <a:rPr lang="de-DE" dirty="0"/>
              <a:t> 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iyi</a:t>
            </a:r>
            <a:r>
              <a:rPr lang="de-DE" dirty="0"/>
              <a:t> </a:t>
            </a:r>
            <a:r>
              <a:rPr lang="de-DE" dirty="0" err="1" smtClean="0"/>
              <a:t>yansıttığı</a:t>
            </a:r>
            <a:r>
              <a:rPr lang="de-DE" dirty="0" smtClean="0"/>
              <a:t> / </a:t>
            </a:r>
            <a:r>
              <a:rPr lang="de-DE" dirty="0" err="1" smtClean="0"/>
              <a:t>daha</a:t>
            </a:r>
            <a:r>
              <a:rPr lang="de-DE" dirty="0" smtClean="0"/>
              <a:t> </a:t>
            </a:r>
            <a:r>
              <a:rPr lang="de-DE" dirty="0" err="1"/>
              <a:t>öemli</a:t>
            </a:r>
            <a:r>
              <a:rPr lang="de-DE" dirty="0"/>
              <a:t> </a:t>
            </a:r>
            <a:r>
              <a:rPr lang="de-DE" dirty="0" err="1"/>
              <a:t>olduğu</a:t>
            </a:r>
            <a:r>
              <a:rPr lang="de-DE" dirty="0"/>
              <a:t>, ne </a:t>
            </a:r>
            <a:r>
              <a:rPr lang="de-DE" dirty="0" err="1"/>
              <a:t>amaçla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arama</a:t>
            </a:r>
            <a:r>
              <a:rPr lang="de-DE" dirty="0"/>
              <a:t> </a:t>
            </a:r>
            <a:r>
              <a:rPr lang="de-DE" dirty="0" err="1"/>
              <a:t>etkinliği</a:t>
            </a:r>
            <a:r>
              <a:rPr lang="de-DE" dirty="0"/>
              <a:t> </a:t>
            </a:r>
            <a:r>
              <a:rPr lang="de-DE" dirty="0" err="1"/>
              <a:t>gerçekleştirildiğine</a:t>
            </a:r>
            <a:r>
              <a:rPr lang="de-DE" dirty="0"/>
              <a:t> </a:t>
            </a:r>
            <a:r>
              <a:rPr lang="de-DE" dirty="0" err="1"/>
              <a:t>bağlıdır</a:t>
            </a:r>
            <a:r>
              <a:rPr lang="de-DE" dirty="0"/>
              <a:t>:</a:t>
            </a:r>
          </a:p>
          <a:p>
            <a:pPr lvl="1"/>
            <a:r>
              <a:rPr lang="en-US" dirty="0" err="1"/>
              <a:t>Doktora</a:t>
            </a:r>
            <a:r>
              <a:rPr lang="en-US" dirty="0"/>
              <a:t> </a:t>
            </a:r>
            <a:r>
              <a:rPr lang="en-US" dirty="0" err="1"/>
              <a:t>tezi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literatür</a:t>
            </a:r>
            <a:r>
              <a:rPr lang="en-US" dirty="0"/>
              <a:t> </a:t>
            </a:r>
            <a:r>
              <a:rPr lang="en-US" dirty="0" err="1"/>
              <a:t>mü</a:t>
            </a:r>
            <a:r>
              <a:rPr lang="en-US" dirty="0"/>
              <a:t> </a:t>
            </a:r>
            <a:r>
              <a:rPr lang="en-US" dirty="0" err="1"/>
              <a:t>arıyorsunuz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kaynaklar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 </a:t>
            </a:r>
            <a:r>
              <a:rPr lang="en-US" dirty="0" err="1"/>
              <a:t>arıyorsunuz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Patent </a:t>
            </a:r>
            <a:r>
              <a:rPr lang="en-US" dirty="0" err="1"/>
              <a:t>araştırması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 </a:t>
            </a:r>
            <a:r>
              <a:rPr lang="en-US" dirty="0" err="1"/>
              <a:t>yapıyorsunuz</a:t>
            </a:r>
            <a:r>
              <a:rPr lang="en-US" dirty="0"/>
              <a:t>? (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şirketin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geliştirme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istediği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patent </a:t>
            </a:r>
            <a:r>
              <a:rPr lang="en-US" dirty="0" err="1"/>
              <a:t>halihazırda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?)</a:t>
            </a:r>
          </a:p>
          <a:p>
            <a:r>
              <a:rPr lang="en-US" dirty="0"/>
              <a:t>“</a:t>
            </a:r>
            <a:r>
              <a:rPr lang="en-US" dirty="0" err="1"/>
              <a:t>İyi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erişim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”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olduğunca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belgeyi</a:t>
            </a:r>
            <a:r>
              <a:rPr lang="en-US" dirty="0"/>
              <a:t> </a:t>
            </a:r>
            <a:r>
              <a:rPr lang="en-US" dirty="0" err="1"/>
              <a:t>bulmalı</a:t>
            </a:r>
            <a:r>
              <a:rPr lang="en-US" dirty="0"/>
              <a:t> (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anma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sonuç</a:t>
            </a:r>
            <a:r>
              <a:rPr lang="en-US" dirty="0"/>
              <a:t> </a:t>
            </a:r>
            <a:r>
              <a:rPr lang="en-US" dirty="0" err="1"/>
              <a:t>listesinde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olduğunca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</a:t>
            </a:r>
            <a:r>
              <a:rPr lang="en-US" dirty="0" err="1"/>
              <a:t>içermelidir</a:t>
            </a:r>
            <a:r>
              <a:rPr lang="en-US" dirty="0"/>
              <a:t> (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duyarlık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-7-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72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9838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dirty="0" err="1"/>
              <a:t>İyi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erişim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”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olduğunca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belgeyi</a:t>
            </a:r>
            <a:r>
              <a:rPr lang="en-US" dirty="0"/>
              <a:t> </a:t>
            </a:r>
            <a:r>
              <a:rPr lang="en-US" dirty="0" err="1"/>
              <a:t>bulmalı</a:t>
            </a:r>
            <a:r>
              <a:rPr lang="en-US" dirty="0"/>
              <a:t> (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anma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sonuç</a:t>
            </a:r>
            <a:r>
              <a:rPr lang="en-US" dirty="0"/>
              <a:t> </a:t>
            </a:r>
            <a:r>
              <a:rPr lang="en-US" dirty="0" err="1"/>
              <a:t>listesinde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olduğunca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</a:t>
            </a:r>
            <a:r>
              <a:rPr lang="en-US" dirty="0" err="1"/>
              <a:t>içermelidir</a:t>
            </a:r>
            <a:r>
              <a:rPr lang="en-US" dirty="0"/>
              <a:t> (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duyarlık</a:t>
            </a:r>
            <a:r>
              <a:rPr lang="en-US" dirty="0"/>
              <a:t>).</a:t>
            </a:r>
          </a:p>
          <a:p>
            <a:pPr marL="0" indent="0" algn="ctr">
              <a:buNone/>
            </a:pPr>
            <a:endParaRPr lang="de-AT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602297" y="3204595"/>
            <a:ext cx="0" cy="3112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384183" y="6132352"/>
            <a:ext cx="6266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gen 10"/>
          <p:cNvSpPr/>
          <p:nvPr/>
        </p:nvSpPr>
        <p:spPr>
          <a:xfrm rot="10800000">
            <a:off x="2013356" y="1191237"/>
            <a:ext cx="9697674" cy="4756556"/>
          </a:xfrm>
          <a:prstGeom prst="arc">
            <a:avLst>
              <a:gd name="adj1" fmla="val 16187395"/>
              <a:gd name="adj2" fmla="val 21414352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>
              <a:latin typeface="Arial"/>
            </a:endParaRPr>
          </a:p>
        </p:txBody>
      </p:sp>
      <p:sp>
        <p:nvSpPr>
          <p:cNvPr id="12" name="Bogen 11"/>
          <p:cNvSpPr/>
          <p:nvPr/>
        </p:nvSpPr>
        <p:spPr>
          <a:xfrm rot="10800000">
            <a:off x="2013356" y="551577"/>
            <a:ext cx="9578830" cy="4970476"/>
          </a:xfrm>
          <a:prstGeom prst="arc">
            <a:avLst>
              <a:gd name="adj1" fmla="val 16187395"/>
              <a:gd name="adj2" fmla="val 214143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>
              <a:latin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11073" y="3252339"/>
            <a:ext cx="80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latin typeface="Arial"/>
              </a:rPr>
              <a:t>Anma</a:t>
            </a:r>
            <a:endParaRPr lang="de-AT" dirty="0">
              <a:latin typeface="Arial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42440" y="6132244"/>
            <a:ext cx="103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latin typeface="Arial"/>
              </a:rPr>
              <a:t>Duyarlık</a:t>
            </a:r>
            <a:endParaRPr lang="de-AT" dirty="0">
              <a:latin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11042" y="4030802"/>
            <a:ext cx="119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latin typeface="Arial"/>
              </a:rPr>
              <a:t>Örn</a:t>
            </a:r>
            <a:r>
              <a:rPr lang="de-AT" dirty="0" smtClean="0">
                <a:latin typeface="Arial"/>
              </a:rPr>
              <a:t>. </a:t>
            </a:r>
            <a:r>
              <a:rPr lang="de-AT" dirty="0" err="1" smtClean="0">
                <a:latin typeface="Arial"/>
              </a:rPr>
              <a:t>WoS</a:t>
            </a:r>
            <a:endParaRPr lang="de-AT" dirty="0">
              <a:latin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63826" y="5571790"/>
            <a:ext cx="229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>
                <a:latin typeface="Arial"/>
              </a:rPr>
              <a:t>Örn</a:t>
            </a:r>
            <a:r>
              <a:rPr lang="de-AT" dirty="0" smtClean="0">
                <a:latin typeface="Arial"/>
              </a:rPr>
              <a:t>. Google Scholar</a:t>
            </a:r>
            <a:endParaRPr lang="de-AT" dirty="0"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-8-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30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Anma ve duyarlık ile ilgili sorunlar 1:</a:t>
            </a:r>
          </a:p>
          <a:p>
            <a:pPr lvl="1"/>
            <a:endParaRPr lang="tr-TR" sz="1000" dirty="0" smtClean="0"/>
          </a:p>
          <a:p>
            <a:pPr lvl="1"/>
            <a:r>
              <a:rPr lang="tr-TR" dirty="0" smtClean="0"/>
              <a:t>Anma: Genellikle, bir BES bünyesinde kaç tane bir “ilgili” belge olduğu bilinemez</a:t>
            </a:r>
          </a:p>
          <a:p>
            <a:pPr lvl="2"/>
            <a:r>
              <a:rPr lang="tr-TR" dirty="0" err="1" smtClean="0"/>
              <a:t>Örn</a:t>
            </a:r>
            <a:r>
              <a:rPr lang="tr-TR" dirty="0" smtClean="0"/>
              <a:t>. Google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 smtClean="0"/>
              <a:t> Göreli anma (</a:t>
            </a:r>
            <a:r>
              <a:rPr lang="tr-TR" dirty="0" err="1" smtClean="0"/>
              <a:t>relative</a:t>
            </a:r>
            <a:r>
              <a:rPr lang="tr-TR" dirty="0" smtClean="0"/>
              <a:t> </a:t>
            </a:r>
            <a:r>
              <a:rPr lang="tr-TR" dirty="0" err="1" smtClean="0"/>
              <a:t>recall</a:t>
            </a:r>
            <a:r>
              <a:rPr lang="tr-TR" dirty="0" smtClean="0"/>
              <a:t>)</a:t>
            </a:r>
          </a:p>
          <a:p>
            <a:pPr lvl="3"/>
            <a:r>
              <a:rPr lang="tr-TR" dirty="0" err="1" smtClean="0"/>
              <a:t>Örn</a:t>
            </a:r>
            <a:r>
              <a:rPr lang="tr-TR" dirty="0" smtClean="0"/>
              <a:t>. Sadece ilk 500 sonuç içindeki ilgili belgeler belirlenir</a:t>
            </a:r>
          </a:p>
          <a:p>
            <a:pPr lvl="3"/>
            <a:r>
              <a:rPr lang="tr-TR" dirty="0" smtClean="0"/>
              <a:t>Eğer farklı arama motorları aynı arama için değerlendiriliyorsa, farklı arama motorları tarafından bulunan yeni ilgili belgeler de “ilgili olup erişilemeyen” belge sayısına eklenir</a:t>
            </a:r>
          </a:p>
          <a:p>
            <a:pPr lvl="1"/>
            <a:r>
              <a:rPr lang="tr-TR" dirty="0" smtClean="0"/>
              <a:t>Bir belgenin </a:t>
            </a:r>
            <a:r>
              <a:rPr lang="tr-TR" dirty="0" err="1" smtClean="0"/>
              <a:t>ilgililiği</a:t>
            </a:r>
            <a:r>
              <a:rPr lang="tr-TR" dirty="0" smtClean="0"/>
              <a:t>: </a:t>
            </a:r>
            <a:r>
              <a:rPr lang="tr-TR" dirty="0" err="1" smtClean="0"/>
              <a:t>İlgililiğin</a:t>
            </a:r>
            <a:r>
              <a:rPr lang="tr-TR" dirty="0" smtClean="0"/>
              <a:t> DOĞRU veya YANLIŞ olarak belirlenmesi ile ilgili karar oldukça özneldir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-9-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Anma ve duyarlık ile ilgili sorunlar </a:t>
            </a:r>
            <a:r>
              <a:rPr lang="tr-TR" dirty="0" smtClean="0"/>
              <a:t>2:</a:t>
            </a:r>
            <a:endParaRPr lang="tr-TR" dirty="0"/>
          </a:p>
          <a:p>
            <a:pPr lvl="1"/>
            <a:endParaRPr lang="de-DE" sz="1000" dirty="0"/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Sonuç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listelerinde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ilgililik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sıralaması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relevance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ranking</a:t>
            </a:r>
            <a:r>
              <a:rPr lang="de-DE" dirty="0" smtClean="0">
                <a:sym typeface="Wingdings" panose="05000000000000000000" pitchFamily="2" charset="2"/>
              </a:rPr>
              <a:t>) </a:t>
            </a:r>
            <a:r>
              <a:rPr lang="de-DE" dirty="0" err="1" smtClean="0">
                <a:sym typeface="Wingdings" panose="05000000000000000000" pitchFamily="2" charset="2"/>
              </a:rPr>
              <a:t>yapan</a:t>
            </a:r>
            <a:r>
              <a:rPr lang="de-DE" dirty="0" smtClean="0">
                <a:sym typeface="Wingdings" panose="05000000000000000000" pitchFamily="2" charset="2"/>
              </a:rPr>
              <a:t> BES</a:t>
            </a:r>
            <a:r>
              <a:rPr lang="tr-TR" dirty="0" smtClean="0">
                <a:sym typeface="Wingdings" panose="05000000000000000000" pitchFamily="2" charset="2"/>
              </a:rPr>
              <a:t>’</a:t>
            </a:r>
            <a:r>
              <a:rPr lang="de-DE" dirty="0" err="1" smtClean="0">
                <a:sym typeface="Wingdings" panose="05000000000000000000" pitchFamily="2" charset="2"/>
              </a:rPr>
              <a:t>lerin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değerlendirilmesi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duyarlık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ortalamalarının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ortalaması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(</a:t>
            </a:r>
            <a:r>
              <a:rPr lang="de-DE" dirty="0" err="1">
                <a:sym typeface="Wingdings" panose="05000000000000000000" pitchFamily="2" charset="2"/>
              </a:rPr>
              <a:t>mean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average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precision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mr-IN" dirty="0" smtClean="0">
                <a:sym typeface="Wingdings" panose="05000000000000000000" pitchFamily="2" charset="2"/>
              </a:rPr>
              <a:t>–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MAP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de-DE" dirty="0" err="1" smtClean="0">
                <a:sym typeface="Wingdings" panose="05000000000000000000" pitchFamily="2" charset="2"/>
              </a:rPr>
              <a:t>Arama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sonuçlarının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analizi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için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bir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eşik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değerinin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belirlenmesi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Örn</a:t>
            </a:r>
            <a:r>
              <a:rPr lang="de-DE" dirty="0" smtClean="0">
                <a:sym typeface="Wingdings" panose="05000000000000000000" pitchFamily="2" charset="2"/>
              </a:rPr>
              <a:t>. </a:t>
            </a:r>
            <a:r>
              <a:rPr lang="de-DE" dirty="0">
                <a:sym typeface="Wingdings" panose="05000000000000000000" pitchFamily="2" charset="2"/>
              </a:rPr>
              <a:t>Google </a:t>
            </a:r>
            <a:r>
              <a:rPr lang="de-DE" dirty="0" err="1">
                <a:sym typeface="Wingdings" panose="05000000000000000000" pitchFamily="2" charset="2"/>
              </a:rPr>
              <a:t>aramalarında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ilk</a:t>
            </a:r>
            <a:r>
              <a:rPr lang="de-DE" dirty="0">
                <a:sym typeface="Wingdings" panose="05000000000000000000" pitchFamily="2" charset="2"/>
              </a:rPr>
              <a:t> 10 </a:t>
            </a:r>
            <a:r>
              <a:rPr lang="de-DE" dirty="0" err="1">
                <a:sym typeface="Wingdings" panose="05000000000000000000" pitchFamily="2" charset="2"/>
              </a:rPr>
              <a:t>arama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sonucu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de-DE" dirty="0" err="1">
                <a:sym typeface="Wingdings" panose="05000000000000000000" pitchFamily="2" charset="2"/>
              </a:rPr>
              <a:t>Belirli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sorgu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için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ortalama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duyarlığın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hesaplanması</a:t>
            </a:r>
            <a:endParaRPr lang="de-DE" dirty="0">
              <a:sym typeface="Wingdings" panose="05000000000000000000" pitchFamily="2" charset="2"/>
            </a:endParaRPr>
          </a:p>
          <a:p>
            <a:pPr lvl="2"/>
            <a:r>
              <a:rPr lang="de-DE" dirty="0" err="1">
                <a:sym typeface="Wingdings" panose="05000000000000000000" pitchFamily="2" charset="2"/>
              </a:rPr>
              <a:t>Tüm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sorgular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için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ortalama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anmanın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hesaplanması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-10-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14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-11-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40129" y="2310992"/>
            <a:ext cx="7231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MAP (</a:t>
            </a:r>
            <a:r>
              <a:rPr lang="en-US" sz="2000" dirty="0" err="1" smtClean="0">
                <a:latin typeface="Arial"/>
                <a:cs typeface="Arial"/>
              </a:rPr>
              <a:t>duyarlık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ortalamalarının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ortalaması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n= </a:t>
            </a:r>
            <a:r>
              <a:rPr lang="mr-IN" sz="2000" dirty="0" smtClean="0">
                <a:latin typeface="Arial"/>
                <a:cs typeface="Arial"/>
              </a:rPr>
              <a:t>…</a:t>
            </a:r>
            <a:r>
              <a:rPr lang="tr-TR" sz="2000" dirty="0">
                <a:latin typeface="Arial"/>
                <a:cs typeface="Arial"/>
              </a:rPr>
              <a:t> </a:t>
            </a:r>
            <a:r>
              <a:rPr lang="tr-TR" sz="2000" dirty="0" smtClean="0">
                <a:latin typeface="Arial"/>
                <a:cs typeface="Arial"/>
              </a:rPr>
              <a:t>sorgu sayısı</a:t>
            </a:r>
          </a:p>
          <a:p>
            <a:r>
              <a:rPr lang="tr-TR" sz="2000" dirty="0" smtClean="0">
                <a:latin typeface="Arial"/>
                <a:cs typeface="Arial"/>
              </a:rPr>
              <a:t>m= ... ilgili sonuç sayısı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456" y="3052246"/>
            <a:ext cx="4864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843194"/>
            <a:ext cx="8946541" cy="38827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Arial"/>
              </a:rPr>
              <a:t>MAP (</a:t>
            </a:r>
            <a:r>
              <a:rPr lang="en-US" dirty="0" err="1">
                <a:cs typeface="Arial"/>
              </a:rPr>
              <a:t>duyarlık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ortalamalarının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ortalaması</a:t>
            </a:r>
            <a:r>
              <a:rPr lang="en-US" dirty="0" smtClean="0">
                <a:cs typeface="Arial"/>
              </a:rPr>
              <a:t>) - </a:t>
            </a:r>
            <a:r>
              <a:rPr lang="en-US" dirty="0" err="1" smtClean="0">
                <a:cs typeface="Arial"/>
              </a:rPr>
              <a:t>Örnek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de-DE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90261"/>
              </p:ext>
            </p:extLst>
          </p:nvPr>
        </p:nvGraphicFramePr>
        <p:xfrm>
          <a:off x="1661917" y="2306676"/>
          <a:ext cx="7419548" cy="4435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8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4036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Sorgu</a:t>
                      </a:r>
                      <a:r>
                        <a:rPr lang="de-DE" sz="1500" b="1" u="none" strike="noStrike" dirty="0" smtClean="0">
                          <a:effectLst/>
                          <a:latin typeface="Arial"/>
                        </a:rPr>
                        <a:t> 1 </a:t>
                      </a:r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sonuçları</a:t>
                      </a:r>
                      <a:r>
                        <a:rPr lang="de-DE" sz="1500" b="1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1500" b="1" u="none" strike="noStrike" dirty="0">
                          <a:effectLst/>
                          <a:latin typeface="Arial"/>
                        </a:rPr>
                        <a:t>(5 </a:t>
                      </a:r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ilgili</a:t>
                      </a:r>
                      <a:r>
                        <a:rPr lang="de-DE" sz="1500" b="1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belge</a:t>
                      </a:r>
                      <a:r>
                        <a:rPr lang="de-DE" sz="1500" b="1" u="none" strike="noStrike" dirty="0" smtClean="0">
                          <a:effectLst/>
                          <a:latin typeface="Arial"/>
                        </a:rPr>
                        <a:t>)</a:t>
                      </a:r>
                      <a:r>
                        <a:rPr lang="de-DE" sz="1500" b="1" u="none" strike="noStrike" dirty="0">
                          <a:effectLst/>
                          <a:latin typeface="Arial"/>
                        </a:rPr>
                        <a:t>: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  <a:latin typeface="Arial"/>
                        </a:rPr>
                        <a:t>Sıra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2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6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7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9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10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  <a:latin typeface="Arial"/>
                        </a:rPr>
                        <a:t>İlgili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evet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evet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evet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evet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evet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  <a:latin typeface="Arial"/>
                        </a:rPr>
                        <a:t>Duyarlık</a:t>
                      </a:r>
                      <a:r>
                        <a:rPr lang="de-DE" sz="130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700" u="none" strike="noStrike" dirty="0" smtClean="0">
                          <a:effectLst/>
                          <a:latin typeface="Arial"/>
                        </a:rPr>
                        <a:t> (</a:t>
                      </a:r>
                      <a:r>
                        <a:rPr lang="de-DE" sz="700" u="none" strike="noStrike" dirty="0" err="1" smtClean="0">
                          <a:effectLst/>
                          <a:latin typeface="Arial"/>
                        </a:rPr>
                        <a:t>Sorgu</a:t>
                      </a:r>
                      <a:r>
                        <a:rPr lang="de-DE" sz="700" u="none" strike="noStrike" dirty="0" smtClean="0">
                          <a:effectLst/>
                          <a:latin typeface="Arial"/>
                        </a:rPr>
                        <a:t> 1)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1,0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0,67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0,43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0,38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0,44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720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  <a:latin typeface="Arial"/>
                        </a:rPr>
                        <a:t>Ortalama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1300" u="none" strike="noStrike" dirty="0" err="1" smtClean="0">
                          <a:effectLst/>
                          <a:latin typeface="Arial"/>
                        </a:rPr>
                        <a:t>duyarlık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(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1,0 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0,67 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0,5 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0,44 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0,5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) / 5 = </a:t>
                      </a:r>
                      <a:r>
                        <a:rPr lang="de-DE" sz="1300" b="1" u="none" strike="noStrike" dirty="0" smtClean="0">
                          <a:effectLst/>
                          <a:latin typeface="Arial"/>
                        </a:rPr>
                        <a:t>0,62</a:t>
                      </a:r>
                      <a:endParaRPr lang="de-D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036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Sorgu</a:t>
                      </a:r>
                      <a:r>
                        <a:rPr lang="de-DE" sz="1500" b="1" u="none" strike="noStrike" dirty="0" smtClean="0">
                          <a:effectLst/>
                          <a:latin typeface="Arial"/>
                        </a:rPr>
                        <a:t> 2 </a:t>
                      </a:r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sonuçları</a:t>
                      </a:r>
                      <a:r>
                        <a:rPr lang="de-DE" sz="1500" b="1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1500" b="1" u="none" strike="noStrike" dirty="0">
                          <a:effectLst/>
                          <a:latin typeface="Arial"/>
                        </a:rPr>
                        <a:t>(3 </a:t>
                      </a:r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ilgili</a:t>
                      </a:r>
                      <a:r>
                        <a:rPr lang="de-DE" sz="1500" b="1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belge</a:t>
                      </a:r>
                      <a:r>
                        <a:rPr lang="de-DE" sz="1500" b="1" u="none" strike="noStrike" dirty="0" smtClean="0">
                          <a:effectLst/>
                          <a:latin typeface="Arial"/>
                        </a:rPr>
                        <a:t>)</a:t>
                      </a:r>
                      <a:r>
                        <a:rPr lang="de-DE" sz="1500" b="1" u="none" strike="noStrike" dirty="0">
                          <a:effectLst/>
                          <a:latin typeface="Arial"/>
                        </a:rPr>
                        <a:t>: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  <a:latin typeface="Arial"/>
                        </a:rPr>
                        <a:t>Sıra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2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6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7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9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10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  <a:latin typeface="Arial"/>
                        </a:rPr>
                        <a:t>İlgili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evet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evet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 smtClean="0">
                          <a:effectLst/>
                          <a:latin typeface="Arial"/>
                        </a:rPr>
                        <a:t>evet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 smtClean="0">
                          <a:effectLst/>
                          <a:latin typeface="Arial"/>
                        </a:rPr>
                        <a:t>hayır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  <a:latin typeface="Arial"/>
                        </a:rPr>
                        <a:t>Duyarlık</a:t>
                      </a:r>
                      <a:r>
                        <a:rPr lang="de-DE" sz="130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700" u="none" strike="noStrike" dirty="0" smtClean="0">
                          <a:effectLst/>
                          <a:latin typeface="Arial"/>
                        </a:rPr>
                        <a:t> (</a:t>
                      </a:r>
                      <a:r>
                        <a:rPr lang="de-DE" sz="700" u="none" strike="noStrike" dirty="0" err="1" smtClean="0">
                          <a:effectLst/>
                          <a:latin typeface="Arial"/>
                        </a:rPr>
                        <a:t>Sorgu</a:t>
                      </a:r>
                      <a:r>
                        <a:rPr lang="de-DE" sz="700" u="none" strike="noStrike" dirty="0" smtClean="0">
                          <a:effectLst/>
                          <a:latin typeface="Arial"/>
                        </a:rPr>
                        <a:t> 2)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  <a:latin typeface="Arial"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0,33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0,25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0,33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0,43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0,38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0,33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  <a:latin typeface="Arial"/>
                        </a:rPr>
                        <a:t>0,3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962"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  <a:latin typeface="Arial"/>
                        </a:rPr>
                        <a:t>Ortalama</a:t>
                      </a:r>
                      <a:r>
                        <a:rPr lang="de-DE" sz="130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1300" u="none" strike="noStrike" baseline="0" dirty="0" err="1" smtClean="0">
                          <a:effectLst/>
                          <a:latin typeface="Arial"/>
                        </a:rPr>
                        <a:t>duyarlık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(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0,5 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0,4 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  <a:latin typeface="Arial"/>
                        </a:rPr>
                        <a:t>0,43</a:t>
                      </a:r>
                      <a:r>
                        <a:rPr lang="de-DE" sz="1300" u="none" strike="noStrike" dirty="0">
                          <a:effectLst/>
                          <a:latin typeface="Arial"/>
                        </a:rPr>
                        <a:t>) / 3 = </a:t>
                      </a:r>
                      <a:r>
                        <a:rPr lang="de-DE" sz="1300" b="1" u="none" strike="noStrike" dirty="0" smtClean="0">
                          <a:effectLst/>
                          <a:latin typeface="Arial"/>
                        </a:rPr>
                        <a:t>0,44</a:t>
                      </a:r>
                      <a:endParaRPr lang="de-D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46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  <a:latin typeface="Arial"/>
                        </a:rPr>
                        <a:t>MAP:  </a:t>
                      </a:r>
                      <a:r>
                        <a:rPr lang="en-US" sz="1300" u="none" strike="noStrike" dirty="0">
                          <a:effectLst/>
                          <a:latin typeface="Arial"/>
                        </a:rPr>
                        <a:t>(</a:t>
                      </a:r>
                      <a:r>
                        <a:rPr lang="en-US" sz="1300" u="none" strike="noStrike" dirty="0" smtClean="0">
                          <a:effectLst/>
                          <a:latin typeface="Arial"/>
                        </a:rPr>
                        <a:t>0,62 </a:t>
                      </a:r>
                      <a:r>
                        <a:rPr lang="en-US" sz="1300" u="none" strike="noStrike" dirty="0">
                          <a:effectLst/>
                          <a:latin typeface="Arial"/>
                        </a:rPr>
                        <a:t>+ </a:t>
                      </a:r>
                      <a:r>
                        <a:rPr lang="en-US" sz="1300" u="none" strike="noStrike" dirty="0" smtClean="0">
                          <a:effectLst/>
                          <a:latin typeface="Arial"/>
                        </a:rPr>
                        <a:t>0,44</a:t>
                      </a:r>
                      <a:r>
                        <a:rPr lang="en-US" sz="1300" u="none" strike="noStrike" dirty="0">
                          <a:effectLst/>
                          <a:latin typeface="Arial"/>
                        </a:rPr>
                        <a:t>) / 2 = </a:t>
                      </a:r>
                      <a:r>
                        <a:rPr lang="en-US" sz="1300" b="1" u="none" strike="noStrike" dirty="0" smtClean="0">
                          <a:effectLst/>
                          <a:latin typeface="Arial"/>
                        </a:rPr>
                        <a:t>0,53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000" dirty="0" smtClean="0"/>
              <a:t>BES</a:t>
            </a:r>
            <a:r>
              <a:rPr lang="mr-IN" sz="4000" dirty="0" smtClean="0"/>
              <a:t>'</a:t>
            </a:r>
            <a:r>
              <a:rPr lang="en-US" sz="4000" dirty="0" smtClean="0"/>
              <a:t>in </a:t>
            </a:r>
            <a:r>
              <a:rPr lang="en-US" sz="4000" dirty="0" err="1" smtClean="0"/>
              <a:t>değerlendirilmesi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~ BES </a:t>
            </a:r>
            <a:r>
              <a:rPr lang="en-US" sz="2800" dirty="0" err="1" smtClean="0"/>
              <a:t>kalitesinin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değerlendirilmesi</a:t>
            </a:r>
            <a:r>
              <a:rPr lang="en-US" sz="2800" dirty="0" smtClean="0"/>
              <a:t> -12-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08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049"/>
          </a:xfrm>
        </p:spPr>
        <p:txBody>
          <a:bodyPr>
            <a:normAutofit/>
          </a:bodyPr>
          <a:lstStyle/>
          <a:p>
            <a:r>
              <a:rPr lang="de-DE" dirty="0" smtClean="0"/>
              <a:t>Stock </a:t>
            </a:r>
            <a:r>
              <a:rPr lang="de-DE" dirty="0"/>
              <a:t>W.G</a:t>
            </a:r>
            <a:r>
              <a:rPr lang="de-DE" dirty="0" smtClean="0"/>
              <a:t>., </a:t>
            </a:r>
            <a:r>
              <a:rPr lang="de-DE" dirty="0"/>
              <a:t>Stock M.: Handbook </a:t>
            </a:r>
            <a:r>
              <a:rPr lang="de-DE" dirty="0" err="1"/>
              <a:t>of</a:t>
            </a:r>
            <a:r>
              <a:rPr lang="de-DE" dirty="0"/>
              <a:t> Information Science, Chapter </a:t>
            </a:r>
            <a:r>
              <a:rPr lang="de-DE" dirty="0" smtClean="0"/>
              <a:t>H.4: </a:t>
            </a:r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Systems (pp. 481-497), Berlin: </a:t>
            </a:r>
            <a:r>
              <a:rPr lang="de-DE" dirty="0" err="1"/>
              <a:t>deGruyter</a:t>
            </a:r>
            <a:r>
              <a:rPr lang="de-DE" dirty="0"/>
              <a:t> Saur, 2013.</a:t>
            </a:r>
          </a:p>
          <a:p>
            <a:r>
              <a:rPr lang="de-DE" dirty="0"/>
              <a:t>Precision </a:t>
            </a:r>
            <a:r>
              <a:rPr lang="de-DE" dirty="0" err="1"/>
              <a:t>and</a:t>
            </a:r>
            <a:r>
              <a:rPr lang="de-DE" dirty="0"/>
              <a:t> Recall. </a:t>
            </a:r>
            <a:r>
              <a:rPr lang="de-DE" dirty="0" smtClean="0"/>
              <a:t>(Wikipedia)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://en.wikipedia.org/wiki/Precision_and_recall</a:t>
            </a:r>
            <a:r>
              <a:rPr lang="de-DE" dirty="0"/>
              <a:t> </a:t>
            </a:r>
            <a:r>
              <a:rPr lang="de-DE" dirty="0" err="1" smtClean="0"/>
              <a:t>adresinden</a:t>
            </a:r>
            <a:r>
              <a:rPr lang="de-DE" dirty="0" smtClean="0"/>
              <a:t> 10 </a:t>
            </a:r>
            <a:r>
              <a:rPr lang="de-DE" dirty="0" err="1" smtClean="0"/>
              <a:t>Ağusto</a:t>
            </a:r>
            <a:r>
              <a:rPr lang="de-DE" dirty="0" err="1"/>
              <a:t>s</a:t>
            </a:r>
            <a:r>
              <a:rPr lang="de-DE" dirty="0" smtClean="0"/>
              <a:t> 2018 </a:t>
            </a:r>
            <a:r>
              <a:rPr lang="de-DE" dirty="0" err="1" smtClean="0"/>
              <a:t>tarihinde</a:t>
            </a:r>
            <a:r>
              <a:rPr lang="de-DE" dirty="0" smtClean="0"/>
              <a:t> </a:t>
            </a:r>
            <a:r>
              <a:rPr lang="de-DE" dirty="0" err="1" smtClean="0"/>
              <a:t>erişildi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sz="4000" dirty="0" err="1" smtClean="0"/>
              <a:t>Kaynaklar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400" dirty="0" smtClean="0"/>
              <a:t>(3. </a:t>
            </a:r>
            <a:r>
              <a:rPr lang="en-US" sz="2400" dirty="0" err="1" smtClean="0"/>
              <a:t>Bölüm</a:t>
            </a:r>
            <a:r>
              <a:rPr lang="en-US" sz="2400" dirty="0" smtClean="0"/>
              <a:t>: </a:t>
            </a:r>
            <a:r>
              <a:rPr lang="en-US" sz="2400" dirty="0" err="1" smtClean="0"/>
              <a:t>Bilgi</a:t>
            </a:r>
            <a:r>
              <a:rPr lang="en-US" sz="2400" dirty="0" smtClean="0"/>
              <a:t> </a:t>
            </a:r>
            <a:r>
              <a:rPr lang="en-US" sz="2400" dirty="0" err="1" smtClean="0"/>
              <a:t>erişim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değerlendirilmesi</a:t>
            </a:r>
            <a:r>
              <a:rPr lang="en-US" sz="2400" dirty="0" smtClean="0"/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602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Özellikleri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ym typeface="Wingdings" panose="05000000000000000000" pitchFamily="2" charset="2"/>
              </a:rPr>
              <a:t>Değerlendirme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kriterlerinin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önceden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belirlenmiş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olması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gerekir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ym typeface="Wingdings" panose="05000000000000000000" pitchFamily="2" charset="2"/>
              </a:rPr>
              <a:t>Değerlendirme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sistematik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olarak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toplanan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veriler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temel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alınarak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yapılır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>
                <a:sym typeface="Wingdings" panose="05000000000000000000" pitchFamily="2" charset="2"/>
              </a:rPr>
              <a:t>Değerlendirme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belirli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amaç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için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gerçekleştirilir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>
                <a:sym typeface="Wingdings" panose="05000000000000000000" pitchFamily="2" charset="2"/>
              </a:rPr>
              <a:t>Genellikle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değerlendirme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nesnesinin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kalitesi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geliştirilmelidir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>
                <a:sym typeface="Wingdings" panose="05000000000000000000" pitchFamily="2" charset="2"/>
              </a:rPr>
              <a:t>Normalde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bir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örgüt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içerisinde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gerçekleştirilir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err="1" smtClean="0">
                <a:sym typeface="Wingdings" panose="05000000000000000000" pitchFamily="2" charset="2"/>
              </a:rPr>
              <a:t>Değerlendirme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işlemine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özgü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profesyonel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topluluklar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vardır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err="1" smtClean="0">
                <a:sym typeface="Wingdings" panose="05000000000000000000" pitchFamily="2" charset="2"/>
              </a:rPr>
              <a:t>Örn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Amerika: American Evaluation </a:t>
            </a:r>
            <a:r>
              <a:rPr lang="de-DE" dirty="0" err="1" smtClean="0">
                <a:sym typeface="Wingdings" panose="05000000000000000000" pitchFamily="2" charset="2"/>
              </a:rPr>
              <a:t>Association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Almanya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DGEval</a:t>
            </a:r>
            <a:r>
              <a:rPr lang="de-DE" dirty="0" smtClean="0">
                <a:sym typeface="Wingdings" panose="05000000000000000000" pitchFamily="2" charset="2"/>
              </a:rPr>
              <a:t> (German </a:t>
            </a:r>
            <a:r>
              <a:rPr lang="de-DE" dirty="0" err="1" smtClean="0">
                <a:sym typeface="Wingdings" panose="05000000000000000000" pitchFamily="2" charset="2"/>
              </a:rPr>
              <a:t>Association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Evaluation)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Deming </a:t>
            </a:r>
            <a:r>
              <a:rPr lang="en-US" sz="4000" dirty="0"/>
              <a:t>(PDCA / PUKÖ) </a:t>
            </a:r>
            <a:r>
              <a:rPr lang="en-US" sz="4000" dirty="0" err="1"/>
              <a:t>döngüsü</a:t>
            </a:r>
            <a:endParaRPr lang="en-US" sz="4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2" y="2013527"/>
            <a:ext cx="6291710" cy="4284379"/>
          </a:xfrm>
          <a:prstGeom prst="rect">
            <a:avLst/>
          </a:prstGeom>
        </p:spPr>
      </p:pic>
      <p:sp>
        <p:nvSpPr>
          <p:cNvPr id="7" name="Pfeil nach links 6"/>
          <p:cNvSpPr/>
          <p:nvPr/>
        </p:nvSpPr>
        <p:spPr>
          <a:xfrm>
            <a:off x="7616128" y="4920189"/>
            <a:ext cx="1487055" cy="24014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282545" y="4802919"/>
            <a:ext cx="23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err="1" smtClean="0">
                <a:latin typeface="Arial"/>
              </a:rPr>
              <a:t>Değerlendirme</a:t>
            </a:r>
            <a:endParaRPr lang="de-AT" b="1" dirty="0"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06063" y="1771830"/>
            <a:ext cx="1818710" cy="1275039"/>
            <a:chOff x="9030821" y="1897269"/>
            <a:chExt cx="1269304" cy="914400"/>
          </a:xfrm>
        </p:grpSpPr>
        <p:sp>
          <p:nvSpPr>
            <p:cNvPr id="3" name="Oval 2"/>
            <p:cNvSpPr/>
            <p:nvPr/>
          </p:nvSpPr>
          <p:spPr>
            <a:xfrm>
              <a:off x="9030821" y="1897269"/>
              <a:ext cx="914400" cy="914400"/>
            </a:xfrm>
            <a:prstGeom prst="ellipse">
              <a:avLst/>
            </a:prstGeom>
            <a:solidFill>
              <a:srgbClr val="54A1C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31653" y="2123599"/>
              <a:ext cx="96847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P</a:t>
              </a:r>
              <a:r>
                <a:rPr lang="en-US" b="1" dirty="0" err="1" smtClean="0">
                  <a:solidFill>
                    <a:schemeClr val="bg1"/>
                  </a:solidFill>
                </a:rPr>
                <a:t>lanla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43298" y="2081028"/>
            <a:ext cx="1603598" cy="1305831"/>
            <a:chOff x="9030821" y="1897269"/>
            <a:chExt cx="1072592" cy="9144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9030821" y="1897269"/>
              <a:ext cx="914400" cy="914400"/>
            </a:xfrm>
            <a:prstGeom prst="ellipse">
              <a:avLst/>
            </a:prstGeom>
            <a:solidFill>
              <a:srgbClr val="ADA0C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65998" y="2123069"/>
              <a:ext cx="837415" cy="484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U</a:t>
              </a:r>
              <a:r>
                <a:rPr lang="en-US" b="1" dirty="0" smtClean="0">
                  <a:solidFill>
                    <a:schemeClr val="bg1"/>
                  </a:solidFill>
                </a:rPr>
                <a:t>ygula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49614" y="4213496"/>
            <a:ext cx="1901494" cy="1258792"/>
            <a:chOff x="9030821" y="1897269"/>
            <a:chExt cx="1317047" cy="914400"/>
          </a:xfrm>
        </p:grpSpPr>
        <p:sp>
          <p:nvSpPr>
            <p:cNvPr id="13" name="Oval 12"/>
            <p:cNvSpPr/>
            <p:nvPr/>
          </p:nvSpPr>
          <p:spPr>
            <a:xfrm>
              <a:off x="9030821" y="1897269"/>
              <a:ext cx="914400" cy="914400"/>
            </a:xfrm>
            <a:prstGeom prst="ellipse">
              <a:avLst/>
            </a:prstGeom>
            <a:solidFill>
              <a:srgbClr val="E26AB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8578" y="2112499"/>
              <a:ext cx="1049290" cy="484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K</a:t>
              </a:r>
              <a:r>
                <a:rPr lang="en-US" b="1" dirty="0" err="1" smtClean="0">
                  <a:solidFill>
                    <a:schemeClr val="bg1"/>
                  </a:solidFill>
                </a:rPr>
                <a:t>ontrol</a:t>
              </a:r>
              <a:r>
                <a:rPr lang="en-US" b="1" dirty="0" smtClean="0">
                  <a:solidFill>
                    <a:schemeClr val="bg1"/>
                  </a:solidFill>
                </a:rPr>
                <a:t> et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99787" y="4334537"/>
            <a:ext cx="1668398" cy="1258792"/>
            <a:chOff x="9030821" y="1897269"/>
            <a:chExt cx="1155595" cy="914400"/>
          </a:xfrm>
        </p:grpSpPr>
        <p:sp>
          <p:nvSpPr>
            <p:cNvPr id="16" name="Oval 15"/>
            <p:cNvSpPr/>
            <p:nvPr/>
          </p:nvSpPr>
          <p:spPr>
            <a:xfrm>
              <a:off x="9030821" y="1897269"/>
              <a:ext cx="914400" cy="914400"/>
            </a:xfrm>
            <a:prstGeom prst="ellipse">
              <a:avLst/>
            </a:prstGeom>
            <a:solidFill>
              <a:srgbClr val="5B9F7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44278" y="2112499"/>
              <a:ext cx="942138" cy="424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Ö</a:t>
              </a:r>
              <a:r>
                <a:rPr lang="en-US" b="1" dirty="0" err="1" smtClean="0">
                  <a:solidFill>
                    <a:schemeClr val="bg1"/>
                  </a:solidFill>
                </a:rPr>
                <a:t>nlem</a:t>
              </a:r>
              <a:r>
                <a:rPr lang="en-US" b="1" dirty="0" smtClean="0">
                  <a:solidFill>
                    <a:schemeClr val="bg1"/>
                  </a:solidFill>
                </a:rPr>
                <a:t> al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4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077308" cy="1400530"/>
          </a:xfrm>
        </p:spPr>
        <p:txBody>
          <a:bodyPr/>
          <a:lstStyle/>
          <a:p>
            <a:r>
              <a:rPr lang="en-US" sz="4000" dirty="0" err="1" smtClean="0"/>
              <a:t>Amaca</a:t>
            </a:r>
            <a:r>
              <a:rPr lang="en-US" sz="4000" dirty="0" smtClean="0"/>
              <a:t> </a:t>
            </a:r>
            <a:r>
              <a:rPr lang="en-US" sz="4000" dirty="0" err="1" smtClean="0"/>
              <a:t>bağlı</a:t>
            </a:r>
            <a:r>
              <a:rPr lang="en-US" sz="4000" dirty="0" smtClean="0"/>
              <a:t> </a:t>
            </a:r>
            <a:r>
              <a:rPr lang="en-US" sz="4000" dirty="0" err="1" smtClean="0"/>
              <a:t>değerlendirme</a:t>
            </a:r>
            <a:r>
              <a:rPr lang="en-US" sz="4000" dirty="0" smtClean="0"/>
              <a:t> </a:t>
            </a:r>
            <a:r>
              <a:rPr lang="en-US" sz="4000" dirty="0" err="1" smtClean="0"/>
              <a:t>türleri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Biçimlendirici</a:t>
            </a:r>
            <a:r>
              <a:rPr lang="de-DE" dirty="0" smtClean="0"/>
              <a:t> / </a:t>
            </a:r>
            <a:r>
              <a:rPr lang="de-DE" dirty="0" err="1" smtClean="0"/>
              <a:t>yapısal</a:t>
            </a:r>
            <a:r>
              <a:rPr lang="de-DE" dirty="0" smtClean="0"/>
              <a:t> (formative):</a:t>
            </a:r>
          </a:p>
          <a:p>
            <a:pPr lvl="1"/>
            <a:r>
              <a:rPr lang="de-DE" dirty="0" err="1" smtClean="0"/>
              <a:t>Anlık</a:t>
            </a:r>
            <a:r>
              <a:rPr lang="de-DE" dirty="0" smtClean="0"/>
              <a:t> </a:t>
            </a:r>
            <a:r>
              <a:rPr lang="de-DE" dirty="0" err="1" smtClean="0"/>
              <a:t>geribildirim</a:t>
            </a:r>
            <a:r>
              <a:rPr lang="de-DE" dirty="0" smtClean="0"/>
              <a:t> (</a:t>
            </a:r>
            <a:r>
              <a:rPr lang="de-DE" dirty="0" err="1" smtClean="0"/>
              <a:t>Örn</a:t>
            </a:r>
            <a:r>
              <a:rPr lang="de-DE" dirty="0" smtClean="0"/>
              <a:t>. </a:t>
            </a:r>
            <a:r>
              <a:rPr lang="de-DE" dirty="0" err="1" smtClean="0"/>
              <a:t>Sunulan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dersin</a:t>
            </a:r>
            <a:r>
              <a:rPr lang="de-DE" dirty="0" smtClean="0"/>
              <a:t> </a:t>
            </a:r>
            <a:r>
              <a:rPr lang="de-DE" dirty="0" err="1" smtClean="0"/>
              <a:t>hemen</a:t>
            </a:r>
            <a:r>
              <a:rPr lang="de-DE" dirty="0" smtClean="0"/>
              <a:t> </a:t>
            </a:r>
            <a:r>
              <a:rPr lang="de-DE" dirty="0" err="1" smtClean="0"/>
              <a:t>ardından</a:t>
            </a:r>
            <a:r>
              <a:rPr lang="de-DE" dirty="0" smtClean="0"/>
              <a:t> </a:t>
            </a:r>
            <a:r>
              <a:rPr lang="de-DE" dirty="0" err="1" smtClean="0"/>
              <a:t>yapılan</a:t>
            </a:r>
            <a:r>
              <a:rPr lang="de-DE" dirty="0" smtClean="0"/>
              <a:t> </a:t>
            </a:r>
            <a:r>
              <a:rPr lang="de-DE" dirty="0" err="1" smtClean="0"/>
              <a:t>değerlendirme</a:t>
            </a:r>
            <a:r>
              <a:rPr lang="de-DE" dirty="0"/>
              <a:t>)</a:t>
            </a:r>
            <a:endParaRPr lang="de-DE" dirty="0" smtClean="0"/>
          </a:p>
          <a:p>
            <a:r>
              <a:rPr lang="de-DE" dirty="0" err="1" smtClean="0"/>
              <a:t>Bütüne</a:t>
            </a:r>
            <a:r>
              <a:rPr lang="de-DE" dirty="0" smtClean="0"/>
              <a:t> </a:t>
            </a:r>
            <a:r>
              <a:rPr lang="de-DE" dirty="0" err="1" smtClean="0"/>
              <a:t>dönük</a:t>
            </a:r>
            <a:r>
              <a:rPr lang="de-DE" dirty="0" smtClean="0"/>
              <a:t> / </a:t>
            </a:r>
            <a:r>
              <a:rPr lang="de-DE" dirty="0" err="1" smtClean="0"/>
              <a:t>sonucu</a:t>
            </a:r>
            <a:r>
              <a:rPr lang="de-DE" dirty="0" smtClean="0"/>
              <a:t> </a:t>
            </a:r>
            <a:r>
              <a:rPr lang="de-DE" dirty="0" err="1" smtClean="0"/>
              <a:t>özetleyen</a:t>
            </a:r>
            <a:r>
              <a:rPr lang="de-DE" dirty="0" smtClean="0"/>
              <a:t> (</a:t>
            </a:r>
            <a:r>
              <a:rPr lang="de-DE" dirty="0" err="1" smtClean="0"/>
              <a:t>summative</a:t>
            </a:r>
            <a:r>
              <a:rPr lang="de-DE" dirty="0" smtClean="0"/>
              <a:t>):</a:t>
            </a:r>
          </a:p>
          <a:p>
            <a:pPr lvl="1"/>
            <a:r>
              <a:rPr lang="de-DE" dirty="0" err="1" smtClean="0"/>
              <a:t>Genellikle</a:t>
            </a:r>
            <a:r>
              <a:rPr lang="de-DE" dirty="0" smtClean="0"/>
              <a:t> en </a:t>
            </a:r>
            <a:r>
              <a:rPr lang="de-DE" dirty="0" err="1" smtClean="0"/>
              <a:t>sonda</a:t>
            </a:r>
            <a:r>
              <a:rPr lang="de-DE" dirty="0" smtClean="0"/>
              <a:t> </a:t>
            </a:r>
            <a:r>
              <a:rPr lang="de-DE" dirty="0" err="1" smtClean="0"/>
              <a:t>yapılır</a:t>
            </a:r>
            <a:endParaRPr lang="de-DE" dirty="0" smtClean="0"/>
          </a:p>
          <a:p>
            <a:pPr lvl="1"/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aktivitenin</a:t>
            </a:r>
            <a:r>
              <a:rPr lang="de-DE" dirty="0" smtClean="0"/>
              <a:t> </a:t>
            </a:r>
            <a:r>
              <a:rPr lang="de-DE" dirty="0" err="1" smtClean="0"/>
              <a:t>sürdürülmesi</a:t>
            </a:r>
            <a:r>
              <a:rPr lang="de-DE" dirty="0" smtClean="0"/>
              <a:t> </a:t>
            </a:r>
            <a:r>
              <a:rPr lang="de-DE" dirty="0" err="1" smtClean="0"/>
              <a:t>ya</a:t>
            </a:r>
            <a:r>
              <a:rPr lang="de-DE" dirty="0" smtClean="0"/>
              <a:t> da </a:t>
            </a:r>
            <a:r>
              <a:rPr lang="de-DE" dirty="0" err="1" smtClean="0"/>
              <a:t>sonlandırılmasına</a:t>
            </a:r>
            <a:r>
              <a:rPr lang="de-DE" dirty="0" smtClean="0"/>
              <a:t> </a:t>
            </a:r>
            <a:r>
              <a:rPr lang="de-DE" dirty="0" err="1" smtClean="0"/>
              <a:t>yönelik</a:t>
            </a:r>
            <a:r>
              <a:rPr lang="de-DE" dirty="0" smtClean="0"/>
              <a:t> </a:t>
            </a:r>
            <a:r>
              <a:rPr lang="de-DE" dirty="0" err="1" smtClean="0"/>
              <a:t>bilgi</a:t>
            </a:r>
            <a:r>
              <a:rPr lang="de-DE" dirty="0" smtClean="0"/>
              <a:t> </a:t>
            </a:r>
            <a:r>
              <a:rPr lang="de-DE" dirty="0" err="1" smtClean="0"/>
              <a:t>sağlar</a:t>
            </a:r>
            <a:r>
              <a:rPr lang="de-DE" dirty="0" smtClean="0"/>
              <a:t> (</a:t>
            </a:r>
            <a:r>
              <a:rPr lang="de-DE" dirty="0" err="1" smtClean="0"/>
              <a:t>Örn</a:t>
            </a:r>
            <a:r>
              <a:rPr lang="de-DE" dirty="0" smtClean="0"/>
              <a:t>. </a:t>
            </a:r>
            <a:r>
              <a:rPr lang="de-DE" dirty="0" err="1"/>
              <a:t>Yeni</a:t>
            </a:r>
            <a:r>
              <a:rPr lang="de-DE" dirty="0"/>
              <a:t> </a:t>
            </a:r>
            <a:r>
              <a:rPr lang="de-DE" dirty="0" err="1"/>
              <a:t>geliştirilen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yandal</a:t>
            </a:r>
            <a:r>
              <a:rPr lang="de-DE" dirty="0"/>
              <a:t> </a:t>
            </a:r>
            <a:r>
              <a:rPr lang="de-DE" dirty="0" err="1"/>
              <a:t>programının</a:t>
            </a:r>
            <a:r>
              <a:rPr lang="de-DE" dirty="0"/>
              <a:t> </a:t>
            </a:r>
            <a:r>
              <a:rPr lang="de-DE" dirty="0" err="1"/>
              <a:t>sonuçlarının</a:t>
            </a:r>
            <a:r>
              <a:rPr lang="de-DE" dirty="0"/>
              <a:t> </a:t>
            </a:r>
            <a:r>
              <a:rPr lang="de-DE" dirty="0" err="1" smtClean="0"/>
              <a:t>değerlendirilmesi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8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779271" cy="1400530"/>
          </a:xfrm>
        </p:spPr>
        <p:txBody>
          <a:bodyPr/>
          <a:lstStyle/>
          <a:p>
            <a:r>
              <a:rPr lang="en-US" sz="4000" dirty="0" err="1" smtClean="0"/>
              <a:t>Değerlendiricilerin</a:t>
            </a:r>
            <a:r>
              <a:rPr lang="en-US" sz="4000" dirty="0" smtClean="0"/>
              <a:t> </a:t>
            </a:r>
            <a:r>
              <a:rPr lang="en-US" sz="4000" dirty="0" err="1" smtClean="0"/>
              <a:t>kökenine</a:t>
            </a:r>
            <a:r>
              <a:rPr lang="en-US" sz="4000" dirty="0" smtClean="0"/>
              <a:t> </a:t>
            </a:r>
            <a:r>
              <a:rPr lang="en-US" sz="4000" dirty="0" err="1" smtClean="0"/>
              <a:t>bağlı</a:t>
            </a:r>
            <a:r>
              <a:rPr lang="en-US" sz="4000" dirty="0" smtClean="0"/>
              <a:t> </a:t>
            </a:r>
            <a:r>
              <a:rPr lang="en-US" sz="4000" dirty="0" err="1" smtClean="0"/>
              <a:t>olan</a:t>
            </a:r>
            <a:r>
              <a:rPr lang="en-US" sz="4000" dirty="0" smtClean="0"/>
              <a:t> </a:t>
            </a:r>
            <a:r>
              <a:rPr lang="en-US" sz="4000" dirty="0" err="1" smtClean="0"/>
              <a:t>değerlendirme</a:t>
            </a:r>
            <a:r>
              <a:rPr lang="en-US" sz="4000" dirty="0" smtClean="0"/>
              <a:t> </a:t>
            </a:r>
            <a:r>
              <a:rPr lang="en-US" sz="4000" dirty="0" err="1" smtClean="0"/>
              <a:t>türleri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İçsel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/>
              <a:t>Değerlendirmenin</a:t>
            </a:r>
            <a:r>
              <a:rPr lang="de-DE" dirty="0"/>
              <a:t> </a:t>
            </a:r>
            <a:r>
              <a:rPr lang="de-DE" dirty="0" err="1"/>
              <a:t>gerçekleştiği</a:t>
            </a:r>
            <a:r>
              <a:rPr lang="de-DE" dirty="0"/>
              <a:t> </a:t>
            </a:r>
            <a:r>
              <a:rPr lang="de-DE" dirty="0" err="1" smtClean="0"/>
              <a:t>kuruma</a:t>
            </a:r>
            <a:r>
              <a:rPr lang="de-DE" dirty="0" smtClean="0"/>
              <a:t> </a:t>
            </a:r>
            <a:r>
              <a:rPr lang="de-DE" dirty="0" err="1" smtClean="0"/>
              <a:t>bağlı</a:t>
            </a:r>
            <a:r>
              <a:rPr lang="de-DE" dirty="0" smtClean="0"/>
              <a:t> </a:t>
            </a:r>
            <a:r>
              <a:rPr lang="de-DE" dirty="0" err="1" smtClean="0"/>
              <a:t>olarak</a:t>
            </a:r>
            <a:r>
              <a:rPr lang="de-DE" dirty="0" smtClean="0"/>
              <a:t> </a:t>
            </a:r>
            <a:r>
              <a:rPr lang="de-DE" dirty="0" err="1" smtClean="0"/>
              <a:t>çalışan</a:t>
            </a:r>
            <a:r>
              <a:rPr lang="de-DE" dirty="0" smtClean="0"/>
              <a:t> </a:t>
            </a:r>
            <a:r>
              <a:rPr lang="de-DE" dirty="0" err="1"/>
              <a:t>değerlendirici</a:t>
            </a:r>
            <a:endParaRPr lang="de-DE" dirty="0"/>
          </a:p>
          <a:p>
            <a:pPr lvl="1"/>
            <a:r>
              <a:rPr lang="de-DE" dirty="0" err="1" smtClean="0"/>
              <a:t>Örn</a:t>
            </a:r>
            <a:r>
              <a:rPr lang="de-DE" dirty="0" smtClean="0"/>
              <a:t>. </a:t>
            </a:r>
            <a:r>
              <a:rPr lang="de-DE" dirty="0" err="1" smtClean="0"/>
              <a:t>Üniversite</a:t>
            </a:r>
            <a:r>
              <a:rPr lang="de-DE" dirty="0" smtClean="0"/>
              <a:t> </a:t>
            </a:r>
            <a:r>
              <a:rPr lang="de-DE" dirty="0" err="1" smtClean="0"/>
              <a:t>bünyesindeki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enstitünün</a:t>
            </a:r>
            <a:r>
              <a:rPr lang="de-DE" dirty="0" smtClean="0"/>
              <a:t> </a:t>
            </a:r>
            <a:r>
              <a:rPr lang="de-DE" dirty="0" err="1" smtClean="0"/>
              <a:t>araştırmadan</a:t>
            </a:r>
            <a:r>
              <a:rPr lang="de-DE" dirty="0" smtClean="0"/>
              <a:t> </a:t>
            </a:r>
            <a:r>
              <a:rPr lang="de-DE" dirty="0" err="1" smtClean="0"/>
              <a:t>sorumlu</a:t>
            </a:r>
            <a:r>
              <a:rPr lang="de-DE" dirty="0" smtClean="0"/>
              <a:t> </a:t>
            </a:r>
            <a:r>
              <a:rPr lang="de-DE" dirty="0" err="1" smtClean="0"/>
              <a:t>rektör</a:t>
            </a:r>
            <a:r>
              <a:rPr lang="de-DE" dirty="0" smtClean="0"/>
              <a:t> </a:t>
            </a:r>
            <a:r>
              <a:rPr lang="de-DE" dirty="0" err="1" smtClean="0"/>
              <a:t>yardımcısı</a:t>
            </a:r>
            <a:r>
              <a:rPr lang="de-DE" dirty="0" smtClean="0"/>
              <a:t> </a:t>
            </a:r>
            <a:r>
              <a:rPr lang="de-DE" dirty="0" err="1" smtClean="0"/>
              <a:t>tarafından</a:t>
            </a:r>
            <a:r>
              <a:rPr lang="de-DE" dirty="0" smtClean="0"/>
              <a:t> </a:t>
            </a:r>
            <a:r>
              <a:rPr lang="de-DE" dirty="0" err="1" smtClean="0"/>
              <a:t>değerlendirilmesi</a:t>
            </a:r>
            <a:endParaRPr lang="de-DE" dirty="0" smtClean="0"/>
          </a:p>
          <a:p>
            <a:r>
              <a:rPr lang="de-DE" dirty="0" err="1" smtClean="0"/>
              <a:t>Dışsal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Kurum</a:t>
            </a:r>
            <a:r>
              <a:rPr lang="de-DE" dirty="0" smtClean="0"/>
              <a:t> </a:t>
            </a:r>
            <a:r>
              <a:rPr lang="de-DE" dirty="0" err="1" smtClean="0"/>
              <a:t>dışından</a:t>
            </a:r>
            <a:r>
              <a:rPr lang="de-DE" dirty="0" smtClean="0"/>
              <a:t> </a:t>
            </a:r>
            <a:r>
              <a:rPr lang="de-DE" dirty="0" err="1" smtClean="0"/>
              <a:t>gelen</a:t>
            </a:r>
            <a:r>
              <a:rPr lang="de-DE" dirty="0" smtClean="0"/>
              <a:t> </a:t>
            </a:r>
            <a:r>
              <a:rPr lang="de-DE" dirty="0" err="1" smtClean="0"/>
              <a:t>değerlendirici</a:t>
            </a:r>
            <a:endParaRPr lang="de-DE" dirty="0" smtClean="0"/>
          </a:p>
          <a:p>
            <a:pPr lvl="1"/>
            <a:r>
              <a:rPr lang="de-DE" dirty="0" err="1" smtClean="0"/>
              <a:t>Örn</a:t>
            </a:r>
            <a:r>
              <a:rPr lang="de-DE" dirty="0"/>
              <a:t>. </a:t>
            </a:r>
            <a:r>
              <a:rPr lang="de-DE" dirty="0" err="1"/>
              <a:t>Üniversite</a:t>
            </a:r>
            <a:r>
              <a:rPr lang="de-DE" dirty="0"/>
              <a:t> </a:t>
            </a:r>
            <a:r>
              <a:rPr lang="de-DE" dirty="0" err="1" smtClean="0"/>
              <a:t>bünyesindeki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enstitünün</a:t>
            </a:r>
            <a:r>
              <a:rPr lang="de-DE" dirty="0" smtClean="0"/>
              <a:t>, </a:t>
            </a:r>
            <a:r>
              <a:rPr lang="de-DE" dirty="0" err="1"/>
              <a:t>rektörün</a:t>
            </a:r>
            <a:r>
              <a:rPr lang="de-DE" dirty="0"/>
              <a:t> </a:t>
            </a:r>
            <a:r>
              <a:rPr lang="de-DE" dirty="0" err="1"/>
              <a:t>yetki</a:t>
            </a:r>
            <a:r>
              <a:rPr lang="de-DE" dirty="0"/>
              <a:t> </a:t>
            </a:r>
            <a:r>
              <a:rPr lang="de-DE" dirty="0" err="1"/>
              <a:t>verdiği</a:t>
            </a:r>
            <a:r>
              <a:rPr lang="de-DE" dirty="0"/>
              <a:t> </a:t>
            </a:r>
            <a:r>
              <a:rPr lang="de-DE" dirty="0" err="1"/>
              <a:t>bağımsız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araştırma</a:t>
            </a:r>
            <a:r>
              <a:rPr lang="de-DE" dirty="0"/>
              <a:t> </a:t>
            </a:r>
            <a:r>
              <a:rPr lang="de-DE" dirty="0" err="1"/>
              <a:t>değerlendirme</a:t>
            </a:r>
            <a:r>
              <a:rPr lang="de-DE" dirty="0"/>
              <a:t> </a:t>
            </a:r>
            <a:r>
              <a:rPr lang="de-DE" dirty="0" err="1"/>
              <a:t>enstitüsü</a:t>
            </a:r>
            <a:r>
              <a:rPr lang="de-DE" dirty="0"/>
              <a:t> </a:t>
            </a:r>
            <a:r>
              <a:rPr lang="de-DE" dirty="0" err="1"/>
              <a:t>tarafından</a:t>
            </a:r>
            <a:r>
              <a:rPr lang="de-DE" dirty="0"/>
              <a:t> </a:t>
            </a:r>
            <a:r>
              <a:rPr lang="de-DE" dirty="0" err="1" smtClean="0"/>
              <a:t>değerlendirilmesi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9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779271" cy="1400530"/>
          </a:xfrm>
        </p:spPr>
        <p:txBody>
          <a:bodyPr/>
          <a:lstStyle/>
          <a:p>
            <a:r>
              <a:rPr lang="en-US" sz="4000" dirty="0" err="1" smtClean="0"/>
              <a:t>Değerlendiricinin</a:t>
            </a:r>
            <a:r>
              <a:rPr lang="en-US" sz="4000" dirty="0" smtClean="0"/>
              <a:t> </a:t>
            </a:r>
            <a:r>
              <a:rPr lang="en-US" sz="4000" dirty="0" err="1"/>
              <a:t>değerlendirme</a:t>
            </a:r>
            <a:r>
              <a:rPr lang="en-US" sz="4000" dirty="0"/>
              <a:t> </a:t>
            </a:r>
            <a:r>
              <a:rPr lang="en-US" sz="4000" dirty="0" err="1" smtClean="0"/>
              <a:t>nesnesi</a:t>
            </a:r>
            <a:r>
              <a:rPr lang="en-US" sz="4000" dirty="0" smtClean="0"/>
              <a:t> </a:t>
            </a:r>
            <a:r>
              <a:rPr lang="en-US" sz="4000" dirty="0" err="1" smtClean="0"/>
              <a:t>ile</a:t>
            </a:r>
            <a:r>
              <a:rPr lang="en-US" sz="4000" dirty="0" smtClean="0"/>
              <a:t> </a:t>
            </a:r>
            <a:r>
              <a:rPr lang="en-US" sz="4000" dirty="0" err="1" smtClean="0"/>
              <a:t>olan</a:t>
            </a:r>
            <a:r>
              <a:rPr lang="en-US" sz="4000" dirty="0" smtClean="0"/>
              <a:t> </a:t>
            </a:r>
            <a:r>
              <a:rPr lang="en-US" sz="4000" dirty="0" err="1"/>
              <a:t>ilişkisine</a:t>
            </a:r>
            <a:r>
              <a:rPr lang="en-US" sz="4000" dirty="0"/>
              <a:t> </a:t>
            </a:r>
            <a:r>
              <a:rPr lang="en-US" sz="4000" dirty="0" err="1"/>
              <a:t>bağlı</a:t>
            </a:r>
            <a:r>
              <a:rPr lang="en-US" sz="4000" dirty="0"/>
              <a:t> </a:t>
            </a:r>
            <a:r>
              <a:rPr lang="en-US" sz="4000" dirty="0" err="1" smtClean="0"/>
              <a:t>olan</a:t>
            </a:r>
            <a:r>
              <a:rPr lang="en-US" sz="4000" dirty="0" smtClean="0"/>
              <a:t> </a:t>
            </a:r>
            <a:r>
              <a:rPr lang="en-US" sz="4000" dirty="0" err="1"/>
              <a:t>değerlendirme</a:t>
            </a:r>
            <a:r>
              <a:rPr lang="en-US" sz="4000" dirty="0"/>
              <a:t> </a:t>
            </a:r>
            <a:r>
              <a:rPr lang="en-US" sz="4000" dirty="0" err="1" smtClean="0"/>
              <a:t>türleri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Özdeğerlendirme</a:t>
            </a:r>
            <a:r>
              <a:rPr lang="de-DE" dirty="0" smtClean="0"/>
              <a:t> (</a:t>
            </a:r>
            <a:r>
              <a:rPr lang="de-DE" dirty="0" err="1" smtClean="0"/>
              <a:t>self</a:t>
            </a:r>
            <a:r>
              <a:rPr lang="de-DE" dirty="0"/>
              <a:t>-</a:t>
            </a:r>
            <a:r>
              <a:rPr lang="de-DE" dirty="0" smtClean="0"/>
              <a:t>evaluation): </a:t>
            </a:r>
          </a:p>
          <a:p>
            <a:pPr lvl="1"/>
            <a:r>
              <a:rPr lang="de-DE" dirty="0" err="1" smtClean="0"/>
              <a:t>Örn</a:t>
            </a:r>
            <a:r>
              <a:rPr lang="de-DE" dirty="0" smtClean="0"/>
              <a:t>. </a:t>
            </a:r>
            <a:r>
              <a:rPr lang="de-DE" dirty="0" err="1" smtClean="0"/>
              <a:t>Üniversitenin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biriminin</a:t>
            </a:r>
            <a:r>
              <a:rPr lang="de-DE" dirty="0" smtClean="0"/>
              <a:t> </a:t>
            </a:r>
            <a:r>
              <a:rPr lang="de-DE" dirty="0" err="1" smtClean="0"/>
              <a:t>araştırma</a:t>
            </a:r>
            <a:r>
              <a:rPr lang="de-DE" dirty="0" smtClean="0"/>
              <a:t> </a:t>
            </a:r>
            <a:r>
              <a:rPr lang="de-DE" dirty="0" err="1" smtClean="0"/>
              <a:t>çıktılarının</a:t>
            </a:r>
            <a:r>
              <a:rPr lang="de-DE" dirty="0" smtClean="0"/>
              <a:t>, </a:t>
            </a:r>
            <a:r>
              <a:rPr lang="de-DE" dirty="0" err="1" smtClean="0"/>
              <a:t>yine</a:t>
            </a:r>
            <a:r>
              <a:rPr lang="de-DE" dirty="0" smtClean="0"/>
              <a:t> </a:t>
            </a:r>
            <a:r>
              <a:rPr lang="de-DE" dirty="0" err="1" smtClean="0"/>
              <a:t>söz</a:t>
            </a:r>
            <a:r>
              <a:rPr lang="de-DE" dirty="0" smtClean="0"/>
              <a:t> </a:t>
            </a:r>
            <a:r>
              <a:rPr lang="de-DE" dirty="0" err="1" smtClean="0"/>
              <a:t>konusu</a:t>
            </a:r>
            <a:r>
              <a:rPr lang="de-DE" dirty="0" smtClean="0"/>
              <a:t> </a:t>
            </a:r>
            <a:r>
              <a:rPr lang="de-DE" dirty="0" err="1" smtClean="0"/>
              <a:t>birim</a:t>
            </a:r>
            <a:r>
              <a:rPr lang="de-DE" dirty="0" smtClean="0"/>
              <a:t> </a:t>
            </a:r>
            <a:r>
              <a:rPr lang="de-DE" dirty="0" err="1" smtClean="0"/>
              <a:t>tarafından</a:t>
            </a:r>
            <a:r>
              <a:rPr lang="de-DE" dirty="0" smtClean="0"/>
              <a:t> </a:t>
            </a:r>
            <a:r>
              <a:rPr lang="de-DE" dirty="0" err="1" smtClean="0"/>
              <a:t>değerlendirilmesi</a:t>
            </a:r>
            <a:endParaRPr lang="de-DE" dirty="0" smtClean="0"/>
          </a:p>
          <a:p>
            <a:pPr lvl="1"/>
            <a:r>
              <a:rPr lang="de-DE" dirty="0" err="1"/>
              <a:t>Değerlendirme</a:t>
            </a:r>
            <a:r>
              <a:rPr lang="de-DE" dirty="0"/>
              <a:t> </a:t>
            </a:r>
            <a:r>
              <a:rPr lang="de-DE" dirty="0" err="1"/>
              <a:t>nesnesi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değerlendiricileri</a:t>
            </a:r>
            <a:r>
              <a:rPr lang="de-DE" dirty="0"/>
              <a:t> </a:t>
            </a:r>
            <a:r>
              <a:rPr lang="de-DE" dirty="0" err="1"/>
              <a:t>kısmen</a:t>
            </a:r>
            <a:r>
              <a:rPr lang="de-DE" dirty="0"/>
              <a:t> </a:t>
            </a:r>
            <a:r>
              <a:rPr lang="de-DE" dirty="0" err="1" smtClean="0"/>
              <a:t>aynıdır</a:t>
            </a:r>
            <a:endParaRPr lang="de-DE" dirty="0" smtClean="0"/>
          </a:p>
          <a:p>
            <a:r>
              <a:rPr lang="de-DE" dirty="0" err="1" smtClean="0"/>
              <a:t>Dış</a:t>
            </a:r>
            <a:r>
              <a:rPr lang="de-DE" dirty="0" smtClean="0"/>
              <a:t> </a:t>
            </a:r>
            <a:r>
              <a:rPr lang="de-DE" dirty="0" err="1" smtClean="0"/>
              <a:t>değerlendirme</a:t>
            </a:r>
            <a:r>
              <a:rPr lang="de-DE" dirty="0" smtClean="0"/>
              <a:t> (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): </a:t>
            </a:r>
          </a:p>
          <a:p>
            <a:pPr lvl="1"/>
            <a:r>
              <a:rPr lang="de-DE" dirty="0" err="1" smtClean="0"/>
              <a:t>Örn</a:t>
            </a:r>
            <a:r>
              <a:rPr lang="de-DE" dirty="0"/>
              <a:t>. </a:t>
            </a:r>
            <a:r>
              <a:rPr lang="de-DE" dirty="0" err="1"/>
              <a:t>Üniversitenin</a:t>
            </a:r>
            <a:r>
              <a:rPr lang="de-DE" dirty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biriminin</a:t>
            </a:r>
            <a:r>
              <a:rPr lang="de-DE" dirty="0"/>
              <a:t> </a:t>
            </a:r>
            <a:r>
              <a:rPr lang="de-DE" dirty="0" err="1"/>
              <a:t>araştırma</a:t>
            </a:r>
            <a:r>
              <a:rPr lang="de-DE" dirty="0"/>
              <a:t> </a:t>
            </a:r>
            <a:r>
              <a:rPr lang="de-DE" dirty="0" err="1"/>
              <a:t>çıktılarının</a:t>
            </a:r>
            <a:r>
              <a:rPr lang="de-DE" dirty="0"/>
              <a:t>, </a:t>
            </a:r>
            <a:r>
              <a:rPr lang="de-DE" dirty="0" err="1" smtClean="0"/>
              <a:t>üniversite</a:t>
            </a:r>
            <a:r>
              <a:rPr lang="de-DE" dirty="0" smtClean="0"/>
              <a:t> </a:t>
            </a:r>
            <a:r>
              <a:rPr lang="de-DE" dirty="0" err="1" smtClean="0"/>
              <a:t>yönetiminin</a:t>
            </a:r>
            <a:r>
              <a:rPr lang="de-DE" dirty="0" smtClean="0"/>
              <a:t> </a:t>
            </a:r>
            <a:r>
              <a:rPr lang="de-DE" dirty="0" err="1" smtClean="0"/>
              <a:t>belirlediği</a:t>
            </a:r>
            <a:r>
              <a:rPr lang="de-DE" dirty="0" smtClean="0"/>
              <a:t> </a:t>
            </a:r>
            <a:r>
              <a:rPr lang="de-DE" dirty="0" err="1" smtClean="0"/>
              <a:t>başka</a:t>
            </a:r>
            <a:r>
              <a:rPr lang="de-DE" dirty="0" smtClean="0"/>
              <a:t> </a:t>
            </a:r>
            <a:r>
              <a:rPr lang="de-DE" dirty="0" err="1" smtClean="0"/>
              <a:t>bir</a:t>
            </a:r>
            <a:r>
              <a:rPr lang="de-DE" dirty="0" smtClean="0"/>
              <a:t> </a:t>
            </a:r>
            <a:r>
              <a:rPr lang="de-DE" dirty="0" err="1" smtClean="0"/>
              <a:t>birim</a:t>
            </a:r>
            <a:r>
              <a:rPr lang="de-DE" dirty="0" smtClean="0"/>
              <a:t> (</a:t>
            </a:r>
            <a:r>
              <a:rPr lang="de-DE" dirty="0" err="1" smtClean="0"/>
              <a:t>örn</a:t>
            </a:r>
            <a:r>
              <a:rPr lang="de-DE" dirty="0" smtClean="0"/>
              <a:t>. </a:t>
            </a:r>
            <a:r>
              <a:rPr lang="de-DE" dirty="0" err="1" smtClean="0"/>
              <a:t>Üniversite</a:t>
            </a:r>
            <a:r>
              <a:rPr lang="de-DE" dirty="0" smtClean="0"/>
              <a:t> </a:t>
            </a:r>
            <a:r>
              <a:rPr lang="de-DE" dirty="0" err="1" smtClean="0"/>
              <a:t>kütüphanesi</a:t>
            </a:r>
            <a:r>
              <a:rPr lang="de-DE" dirty="0" smtClean="0"/>
              <a:t>) </a:t>
            </a:r>
            <a:r>
              <a:rPr lang="de-DE" dirty="0" err="1" smtClean="0"/>
              <a:t>tarafından</a:t>
            </a:r>
            <a:r>
              <a:rPr lang="de-DE" dirty="0" smtClean="0"/>
              <a:t> </a:t>
            </a:r>
            <a:r>
              <a:rPr lang="de-DE" dirty="0" err="1" smtClean="0"/>
              <a:t>değerlendirilmesi</a:t>
            </a:r>
            <a:endParaRPr lang="de-DE" dirty="0" smtClean="0"/>
          </a:p>
          <a:p>
            <a:pPr lvl="1"/>
            <a:r>
              <a:rPr lang="de-DE" dirty="0" err="1"/>
              <a:t>Değerlendirme</a:t>
            </a:r>
            <a:r>
              <a:rPr lang="de-DE" dirty="0"/>
              <a:t> </a:t>
            </a:r>
            <a:r>
              <a:rPr lang="de-DE" dirty="0" err="1" smtClean="0"/>
              <a:t>nesnesinin</a:t>
            </a:r>
            <a:r>
              <a:rPr lang="de-DE" dirty="0" smtClean="0"/>
              <a:t> </a:t>
            </a:r>
            <a:r>
              <a:rPr lang="de-DE" dirty="0" err="1" smtClean="0"/>
              <a:t>personeli</a:t>
            </a:r>
            <a:r>
              <a:rPr lang="de-DE" dirty="0" smtClean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 smtClean="0"/>
              <a:t>değerlendirici</a:t>
            </a:r>
            <a:r>
              <a:rPr lang="de-DE" dirty="0" smtClean="0"/>
              <a:t>(</a:t>
            </a:r>
            <a:r>
              <a:rPr lang="de-DE" dirty="0" err="1"/>
              <a:t>ler</a:t>
            </a:r>
            <a:r>
              <a:rPr lang="de-DE" dirty="0"/>
              <a:t>) </a:t>
            </a:r>
            <a:r>
              <a:rPr lang="de-DE" dirty="0" err="1" smtClean="0"/>
              <a:t>aynı</a:t>
            </a:r>
            <a:r>
              <a:rPr lang="de-DE" dirty="0" smtClean="0"/>
              <a:t> </a:t>
            </a:r>
            <a:r>
              <a:rPr lang="de-DE" dirty="0" err="1" smtClean="0"/>
              <a:t>değildir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6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4873beb7-5857-4685-be1f-d57550cc96cc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2702</Words>
  <Application>Microsoft Office PowerPoint</Application>
  <PresentationFormat>Široki zaslon</PresentationFormat>
  <Paragraphs>457</Paragraphs>
  <Slides>49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49</vt:i4>
      </vt:variant>
    </vt:vector>
  </HeadingPairs>
  <TitlesOfParts>
    <vt:vector size="59" baseType="lpstr">
      <vt:lpstr>Fjalla One</vt:lpstr>
      <vt:lpstr>Century Gothic</vt:lpstr>
      <vt:lpstr>Calibri</vt:lpstr>
      <vt:lpstr>Raleway</vt:lpstr>
      <vt:lpstr>Mangal</vt:lpstr>
      <vt:lpstr>Wingdings</vt:lpstr>
      <vt:lpstr>Arial</vt:lpstr>
      <vt:lpstr>Wingdings 3</vt:lpstr>
      <vt:lpstr>Cambria Math</vt:lpstr>
      <vt:lpstr>Ion</vt:lpstr>
      <vt:lpstr>Değerlendirme  Christian Schlögl Graz Üniversitesi</vt:lpstr>
      <vt:lpstr>Değerlendirme</vt:lpstr>
      <vt:lpstr>Değerlendirme  1. BÖLÜM  Giriş</vt:lpstr>
      <vt:lpstr>Tanım</vt:lpstr>
      <vt:lpstr>Özellikleri</vt:lpstr>
      <vt:lpstr>Deming (PDCA / PUKÖ) döngüsü</vt:lpstr>
      <vt:lpstr>Amaca bağlı değerlendirme türleri</vt:lpstr>
      <vt:lpstr>Değerlendiricilerin kökenine bağlı olan değerlendirme türleri</vt:lpstr>
      <vt:lpstr>Değerlendiricinin değerlendirme nesnesi ile olan ilişkisine bağlı olan değerlendirme türleri</vt:lpstr>
      <vt:lpstr>Değerlendirme nesneleri</vt:lpstr>
      <vt:lpstr>Veri kaynakları</vt:lpstr>
      <vt:lpstr>Veri toplama</vt:lpstr>
      <vt:lpstr>Veri toplama</vt:lpstr>
      <vt:lpstr>Veri analizi -I-</vt:lpstr>
      <vt:lpstr>Veri analizi -II-</vt:lpstr>
      <vt:lpstr>Kaynaklar  (1. Bölüm: Giriş)</vt:lpstr>
      <vt:lpstr>Değerlendirme  2. BÖLÜM  Bilgi Hizmetlerinin Değerlendirilmesi</vt:lpstr>
      <vt:lpstr>Tanım</vt:lpstr>
      <vt:lpstr>Bilgi hizmetleri ~Örnekler</vt:lpstr>
      <vt:lpstr>Bilgi hizmetleri ~Örnekler</vt:lpstr>
      <vt:lpstr>Bilgi hizmetleri ~Boyutlar</vt:lpstr>
      <vt:lpstr>Algılanan hizmet kalitesi</vt:lpstr>
      <vt:lpstr>Algılanan hizmet kalitesi ~SERVQUAL ölçümü</vt:lpstr>
      <vt:lpstr>Algılanan sistem kalitesi</vt:lpstr>
      <vt:lpstr>Bilgi hizmetlerinin kalitesi ~Amaç</vt:lpstr>
      <vt:lpstr>Bilgi kullanıcısı</vt:lpstr>
      <vt:lpstr>Bilgi kullanıcısı ~Arama davranışı</vt:lpstr>
      <vt:lpstr>Bilgi çevresi</vt:lpstr>
      <vt:lpstr>Bilgi hizmetlerinin değerlendirilmesine yönelik kapsam</vt:lpstr>
      <vt:lpstr>LibQUAL+</vt:lpstr>
      <vt:lpstr>Kaynaklar  (2. Bölüm: Bilgi hizmetlerinin değerlendirilmesi)</vt:lpstr>
      <vt:lpstr>Değerlendirme  3. BÖLÜM  Bilgi Erişim Sistemlerinin (BES) Değerlendirilmesi</vt:lpstr>
      <vt:lpstr>Giriş</vt:lpstr>
      <vt:lpstr>Bilgi teknolojilerinin hizmet kalitesinin değerlendirilmesi</vt:lpstr>
      <vt:lpstr>BES'in değerlendirilmesi ~ Bilgi kalitesinin değerlendirilmesi -1-</vt:lpstr>
      <vt:lpstr>BES'in değerlendirilmesi ~ Bilgi kalitesinin değerlendirilmesi -2-</vt:lpstr>
      <vt:lpstr>BES'in değerlendirilmesi ~ BES kalitesinin değerlendirilmesi -1-</vt:lpstr>
      <vt:lpstr>BES'in değerlendirilmesi ~ BES kalitesinin değerlendirilmesi -2-</vt:lpstr>
      <vt:lpstr>BES'in değerlendirilmesi ~ BES kalitesinin değerlendirilmesi -3-</vt:lpstr>
      <vt:lpstr>BES'in değerlendirilmesi ~ BES kalitesinin değerlendirilmesi -4-</vt:lpstr>
      <vt:lpstr>BES'in değerlendirilmesi ~ BES kalitesinin değerlendirilmesi -5-</vt:lpstr>
      <vt:lpstr>BES'in değerlendirilmesi ~ BES kalitesinin değerlendirilmesi -6-</vt:lpstr>
      <vt:lpstr>BES'in değerlendirilmesi ~ BES kalitesinin değerlendirilmesi -7-</vt:lpstr>
      <vt:lpstr>BES'in değerlendirilmesi ~ BES kalitesinin değerlendirilmesi -8-</vt:lpstr>
      <vt:lpstr>BES'in değerlendirilmesi ~ BES kalitesinin değerlendirilmesi -9-</vt:lpstr>
      <vt:lpstr>BES'in değerlendirilmesi ~ BES kalitesinin değerlendirilmesi -10-</vt:lpstr>
      <vt:lpstr>BES'in değerlendirilmesi ~ BES kalitesinin değerlendirilmesi -11-</vt:lpstr>
      <vt:lpstr>BES'in değerlendirilmesi ~ BES kalitesinin değerlendirilmesi -12-</vt:lpstr>
      <vt:lpstr>Kaynaklar  (3. Bölüm: Bilgi erişim sistemlerinin değerlendirilmesi)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2018-09-23T11:17:55Z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